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47"/>
  </p:notesMasterIdLst>
  <p:handoutMasterIdLst>
    <p:handoutMasterId r:id="rId48"/>
  </p:handoutMasterIdLst>
  <p:sldIdLst>
    <p:sldId id="9037" r:id="rId3"/>
    <p:sldId id="9288" r:id="rId4"/>
    <p:sldId id="9289" r:id="rId5"/>
    <p:sldId id="9363" r:id="rId6"/>
    <p:sldId id="284" r:id="rId7"/>
    <p:sldId id="9755" r:id="rId8"/>
    <p:sldId id="9766" r:id="rId9"/>
    <p:sldId id="9768" r:id="rId10"/>
    <p:sldId id="9813" r:id="rId11"/>
    <p:sldId id="9776" r:id="rId12"/>
    <p:sldId id="9815" r:id="rId13"/>
    <p:sldId id="9816" r:id="rId14"/>
    <p:sldId id="9789" r:id="rId15"/>
    <p:sldId id="9817" r:id="rId16"/>
    <p:sldId id="9782" r:id="rId17"/>
    <p:sldId id="1254" r:id="rId18"/>
    <p:sldId id="4565" r:id="rId19"/>
    <p:sldId id="9818" r:id="rId20"/>
    <p:sldId id="9790" r:id="rId21"/>
    <p:sldId id="9822" r:id="rId22"/>
    <p:sldId id="679" r:id="rId23"/>
    <p:sldId id="680" r:id="rId24"/>
    <p:sldId id="681" r:id="rId25"/>
    <p:sldId id="682" r:id="rId26"/>
    <p:sldId id="9784" r:id="rId27"/>
    <p:sldId id="9783" r:id="rId28"/>
    <p:sldId id="9823" r:id="rId29"/>
    <p:sldId id="9785" r:id="rId30"/>
    <p:sldId id="9786" r:id="rId31"/>
    <p:sldId id="9787" r:id="rId32"/>
    <p:sldId id="9788" r:id="rId33"/>
    <p:sldId id="4919" r:id="rId34"/>
    <p:sldId id="9820" r:id="rId35"/>
    <p:sldId id="9821" r:id="rId36"/>
    <p:sldId id="9824" r:id="rId37"/>
    <p:sldId id="891" r:id="rId38"/>
    <p:sldId id="3822" r:id="rId39"/>
    <p:sldId id="3823" r:id="rId40"/>
    <p:sldId id="3824" r:id="rId41"/>
    <p:sldId id="9825" r:id="rId42"/>
    <p:sldId id="8695" r:id="rId43"/>
    <p:sldId id="9404" r:id="rId44"/>
    <p:sldId id="9814" r:id="rId45"/>
    <p:sldId id="9819" r:id="rId46"/>
  </p:sldIdLst>
  <p:sldSz cx="12192000" cy="6858000"/>
  <p:notesSz cx="7315200" cy="9601200"/>
  <p:custDataLst>
    <p:tags r:id="rId49"/>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3366CC"/>
    <a:srgbClr val="3366FF"/>
    <a:srgbClr val="3399FF"/>
    <a:srgbClr val="0066FF"/>
    <a:srgbClr val="333399"/>
    <a:srgbClr val="0033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DAA37-6B49-4B9E-9118-A4DD7745EAF8}" v="18" dt="2023-04-16T15:42:58.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3" autoAdjust="0"/>
    <p:restoredTop sz="96208" autoAdjust="0"/>
  </p:normalViewPr>
  <p:slideViewPr>
    <p:cSldViewPr>
      <p:cViewPr varScale="1">
        <p:scale>
          <a:sx n="60" d="100"/>
          <a:sy n="60" d="100"/>
        </p:scale>
        <p:origin x="96"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73"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023 – 5v10-11  </a:t>
            </a:r>
          </a:p>
          <a:p>
            <a:pPr>
              <a:defRPr/>
            </a:pPr>
            <a:r>
              <a:rPr lang="en-US" sz="1700" dirty="0"/>
              <a:t>04-23-2023</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4/29/2023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36</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74456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4/29/2023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4/29/2023</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0B0366B-4301-08C9-25A9-DB649A8F965E}"/>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5A7DC1A8-C5DD-9380-DEAC-4883B7ECB2FD}"/>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15E0D0D6-00EF-7ACC-9039-C7FD13D8C16A}"/>
              </a:ext>
            </a:extLst>
          </p:cNvPr>
          <p:cNvSpPr>
            <a:spLocks noGrp="1" noChangeArrowheads="1"/>
          </p:cNvSpPr>
          <p:nvPr>
            <p:ph type="sldNum" sz="quarter" idx="12"/>
          </p:nvPr>
        </p:nvSpPr>
        <p:spPr/>
        <p:txBody>
          <a:bodyPr/>
          <a:lstStyle>
            <a:lvl1pPr>
              <a:defRPr/>
            </a:lvl1pPr>
          </a:lstStyle>
          <a:p>
            <a:fld id="{E2FC7795-8F17-4B15-9CC9-EF99CB5B4B61}" type="slidenum">
              <a:rPr lang="en-US" altLang="en-US"/>
              <a:pPr/>
              <a:t>‹#›</a:t>
            </a:fld>
            <a:endParaRPr lang="en-US" altLang="en-US"/>
          </a:p>
        </p:txBody>
      </p:sp>
    </p:spTree>
    <p:extLst>
      <p:ext uri="{BB962C8B-B14F-4D97-AF65-F5344CB8AC3E}">
        <p14:creationId xmlns:p14="http://schemas.microsoft.com/office/powerpoint/2010/main" val="40927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5"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5344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5:9-11)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1584003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2244695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5344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5:9-11)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1286603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066800" y="1600202"/>
            <a:ext cx="100584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819" y="4267200"/>
            <a:ext cx="4668365" cy="2286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6868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5:9-11)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357207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066800" y="0"/>
            <a:ext cx="100584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will not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sleep, but we will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4004" y="2286000"/>
            <a:ext cx="3323992" cy="2743200"/>
          </a:xfrm>
          <a:prstGeom prst="ellipse">
            <a:avLst/>
          </a:prstGeom>
          <a:ln>
            <a:noFill/>
          </a:ln>
          <a:effectLst>
            <a:softEdge rad="112500"/>
          </a:effectLst>
        </p:spPr>
      </p:pic>
    </p:spTree>
    <p:extLst>
      <p:ext uri="{BB962C8B-B14F-4D97-AF65-F5344CB8AC3E}">
        <p14:creationId xmlns:p14="http://schemas.microsoft.com/office/powerpoint/2010/main" val="3302463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609600" y="990600"/>
            <a:ext cx="10972800" cy="5638800"/>
          </a:xfrm>
        </p:spPr>
        <p:txBody>
          <a:bodyPr/>
          <a:lstStyle/>
          <a:p>
            <a:pPr marL="457200" indent="-457200" algn="just" eaLnBrk="1" hangingPunct="1">
              <a:spcBef>
                <a:spcPts val="0"/>
              </a:spcBef>
              <a:spcAft>
                <a:spcPts val="1800"/>
              </a:spcAft>
              <a:buSzPct val="100000"/>
              <a:buFont typeface="+mj-lt"/>
              <a:buAutoNum type="arabicPeriod"/>
              <a:defRPr/>
            </a:pPr>
            <a:r>
              <a:rPr lang="en-US" sz="3100" dirty="0">
                <a:effectLst>
                  <a:outerShdw blurRad="38100" dist="38100" dir="2700000" algn="tl">
                    <a:srgbClr val="000000">
                      <a:alpha val="43137"/>
                    </a:srgbClr>
                  </a:outerShdw>
                </a:effectLst>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3100" dirty="0">
                <a:effectLst>
                  <a:outerShdw blurRad="38100" dist="38100" dir="2700000" algn="tl">
                    <a:srgbClr val="000000">
                      <a:alpha val="43137"/>
                    </a:srgbClr>
                  </a:outerShdw>
                </a:effectLst>
                <a:cs typeface="Calibri" panose="020F0502020204030204" pitchFamily="34" charset="0"/>
              </a:rPr>
              <a:t>Symbolic parallels mandate that carnal as well as sanctified Christians will be taken up in the rapture (Gen. 19:22; 2 Pe. 2:7)</a:t>
            </a:r>
          </a:p>
          <a:p>
            <a:pPr marL="457200" indent="-457200" algn="just" eaLnBrk="1" hangingPunct="1">
              <a:spcBef>
                <a:spcPts val="0"/>
              </a:spcBef>
              <a:spcAft>
                <a:spcPts val="1800"/>
              </a:spcAft>
              <a:buSzPct val="100000"/>
              <a:buFont typeface="+mj-lt"/>
              <a:buAutoNum type="arabicPeriod"/>
              <a:defRPr/>
            </a:pPr>
            <a:r>
              <a:rPr lang="en-US" sz="3100" dirty="0">
                <a:effectLst>
                  <a:outerShdw blurRad="38100" dist="38100" dir="2700000" algn="tl">
                    <a:srgbClr val="000000">
                      <a:alpha val="43137"/>
                    </a:srgbClr>
                  </a:outerShdw>
                </a:effectLst>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3100" dirty="0">
                <a:effectLst>
                  <a:outerShdw blurRad="38100" dist="38100" dir="2700000" algn="tl">
                    <a:srgbClr val="000000">
                      <a:alpha val="43137"/>
                    </a:srgbClr>
                  </a:outerShdw>
                </a:effectLst>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3100" dirty="0">
                <a:effectLst>
                  <a:outerShdw blurRad="38100" dist="38100" dir="2700000" algn="tl">
                    <a:srgbClr val="000000">
                      <a:alpha val="43137"/>
                    </a:srgbClr>
                  </a:outerShdw>
                </a:effectLst>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144534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609600" y="990600"/>
            <a:ext cx="109728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31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31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31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3100" dirty="0">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3100" dirty="0">
                <a:effectLst>
                  <a:outerShdw blurRad="38100" dist="38100" dir="2700000" algn="tl">
                    <a:srgbClr val="000000">
                      <a:alpha val="43137"/>
                    </a:srgbClr>
                  </a:outerShdw>
                </a:effectLst>
                <a:cs typeface="Calibri" panose="020F0502020204030204" pitchFamily="34" charset="0"/>
              </a:rPr>
              <a:t>Partial rapturists misapply passages promising a reward to faithful believers (Rev. 3:11)</a:t>
            </a:r>
          </a:p>
        </p:txBody>
      </p:sp>
      <p:sp>
        <p:nvSpPr>
          <p:cNvPr id="4" name="Rectangle 2">
            <a:extLst>
              <a:ext uri="{FF2B5EF4-FFF2-40B4-BE49-F238E27FC236}">
                <a16:creationId xmlns:a16="http://schemas.microsoft.com/office/drawing/2014/main" id="{1171C72B-94BC-50DC-B839-FD178B764B62}"/>
              </a:ext>
            </a:extLst>
          </p:cNvPr>
          <p:cNvSpPr>
            <a:spLocks noGrp="1" noChangeArrowheads="1"/>
          </p:cNvSpPr>
          <p:nvPr>
            <p:ph type="title"/>
          </p:nvPr>
        </p:nvSpPr>
        <p:spPr>
          <a:xfrm>
            <a:off x="2324100" y="22860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Tree>
    <p:extLst>
      <p:ext uri="{BB962C8B-B14F-4D97-AF65-F5344CB8AC3E}">
        <p14:creationId xmlns:p14="http://schemas.microsoft.com/office/powerpoint/2010/main" val="3053434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6868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5:9-11)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232021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5:11</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Therefore, encourage one another and build one another up, just as you also are doing.”</a:t>
            </a:r>
          </a:p>
        </p:txBody>
      </p:sp>
      <p:pic>
        <p:nvPicPr>
          <p:cNvPr id="2" name="Picture 1">
            <a:extLst>
              <a:ext uri="{FF2B5EF4-FFF2-40B4-BE49-F238E27FC236}">
                <a16:creationId xmlns:a16="http://schemas.microsoft.com/office/drawing/2014/main" id="{EC4436ED-1924-4D14-9CB9-9C807D739486}"/>
              </a:ext>
            </a:extLst>
          </p:cNvPr>
          <p:cNvPicPr>
            <a:picLocks noChangeAspect="1"/>
          </p:cNvPicPr>
          <p:nvPr/>
        </p:nvPicPr>
        <p:blipFill>
          <a:blip r:embed="rId3"/>
          <a:stretch>
            <a:fillRect/>
          </a:stretch>
        </p:blipFill>
        <p:spPr>
          <a:xfrm>
            <a:off x="4800600" y="2189383"/>
            <a:ext cx="2590800" cy="2479234"/>
          </a:xfrm>
          <a:prstGeom prst="rect">
            <a:avLst/>
          </a:prstGeom>
        </p:spPr>
      </p:pic>
    </p:spTree>
    <p:extLst>
      <p:ext uri="{BB962C8B-B14F-4D97-AF65-F5344CB8AC3E}">
        <p14:creationId xmlns:p14="http://schemas.microsoft.com/office/powerpoint/2010/main" val="118605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Tree>
    <p:extLst>
      <p:ext uri="{BB962C8B-B14F-4D97-AF65-F5344CB8AC3E}">
        <p14:creationId xmlns:p14="http://schemas.microsoft.com/office/powerpoint/2010/main" val="204261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5:11</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Therefore</a:t>
            </a:r>
            <a:r>
              <a:rPr lang="en-US" sz="3600" dirty="0">
                <a:effectLst>
                  <a:outerShdw blurRad="38100" dist="38100" dir="2700000" algn="tl">
                    <a:srgbClr val="000000">
                      <a:alpha val="43137"/>
                    </a:srgbClr>
                  </a:outerShdw>
                </a:effectLst>
                <a:cs typeface="Calibri" panose="020F0502020204030204" pitchFamily="34" charset="0"/>
              </a:rPr>
              <a:t>, encourage one another and build one another up, just as you also are doing.”</a:t>
            </a:r>
          </a:p>
        </p:txBody>
      </p:sp>
      <p:pic>
        <p:nvPicPr>
          <p:cNvPr id="2" name="Picture 1">
            <a:extLst>
              <a:ext uri="{FF2B5EF4-FFF2-40B4-BE49-F238E27FC236}">
                <a16:creationId xmlns:a16="http://schemas.microsoft.com/office/drawing/2014/main" id="{EC4436ED-1924-4D14-9CB9-9C807D739486}"/>
              </a:ext>
            </a:extLst>
          </p:cNvPr>
          <p:cNvPicPr>
            <a:picLocks noChangeAspect="1"/>
          </p:cNvPicPr>
          <p:nvPr/>
        </p:nvPicPr>
        <p:blipFill>
          <a:blip r:embed="rId3"/>
          <a:stretch>
            <a:fillRect/>
          </a:stretch>
        </p:blipFill>
        <p:spPr>
          <a:xfrm>
            <a:off x="4800600" y="2189383"/>
            <a:ext cx="2590800" cy="2479234"/>
          </a:xfrm>
          <a:prstGeom prst="rect">
            <a:avLst/>
          </a:prstGeom>
        </p:spPr>
      </p:pic>
    </p:spTree>
    <p:extLst>
      <p:ext uri="{BB962C8B-B14F-4D97-AF65-F5344CB8AC3E}">
        <p14:creationId xmlns:p14="http://schemas.microsoft.com/office/powerpoint/2010/main" val="2001797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woods\AppData\Local\Microsoft\Windows\Temporary Internet Files\Content.IE5\MH5K0DD1\MCj02336410000[1].wmf">
            <a:extLst>
              <a:ext uri="{FF2B5EF4-FFF2-40B4-BE49-F238E27FC236}">
                <a16:creationId xmlns:a16="http://schemas.microsoft.com/office/drawing/2014/main" id="{4E75BFD2-3838-C264-5545-DF3748B36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764" y="3657600"/>
            <a:ext cx="30384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7A28FA9-BBFA-E73E-6257-746235B00BCB}"/>
              </a:ext>
            </a:extLst>
          </p:cNvPr>
          <p:cNvSpPr/>
          <p:nvPr/>
        </p:nvSpPr>
        <p:spPr>
          <a:xfrm>
            <a:off x="2438401" y="3733800"/>
            <a:ext cx="1826141" cy="156966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1-3</a:t>
            </a:r>
          </a:p>
        </p:txBody>
      </p:sp>
      <p:sp>
        <p:nvSpPr>
          <p:cNvPr id="6" name="Rectangle 5">
            <a:extLst>
              <a:ext uri="{FF2B5EF4-FFF2-40B4-BE49-F238E27FC236}">
                <a16:creationId xmlns:a16="http://schemas.microsoft.com/office/drawing/2014/main" id="{224E06E1-C159-723A-DD15-7DBF2ED07178}"/>
              </a:ext>
            </a:extLst>
          </p:cNvPr>
          <p:cNvSpPr/>
          <p:nvPr/>
        </p:nvSpPr>
        <p:spPr>
          <a:xfrm>
            <a:off x="7620000" y="3764340"/>
            <a:ext cx="2438400" cy="1569660"/>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4-6</a:t>
            </a:r>
          </a:p>
        </p:txBody>
      </p:sp>
      <p:sp>
        <p:nvSpPr>
          <p:cNvPr id="7" name="Rectangle 6">
            <a:extLst>
              <a:ext uri="{FF2B5EF4-FFF2-40B4-BE49-F238E27FC236}">
                <a16:creationId xmlns:a16="http://schemas.microsoft.com/office/drawing/2014/main" id="{BB2337BA-1B64-BC38-0891-B7345CC41A6E}"/>
              </a:ext>
            </a:extLst>
          </p:cNvPr>
          <p:cNvSpPr/>
          <p:nvPr/>
        </p:nvSpPr>
        <p:spPr>
          <a:xfrm>
            <a:off x="4351260" y="2514600"/>
            <a:ext cx="3489480" cy="923330"/>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cs typeface="Calibri" pitchFamily="34" charset="0"/>
              </a:rPr>
              <a:t>Therefore…</a:t>
            </a:r>
          </a:p>
        </p:txBody>
      </p:sp>
      <p:sp>
        <p:nvSpPr>
          <p:cNvPr id="23558" name="Title 7">
            <a:extLst>
              <a:ext uri="{FF2B5EF4-FFF2-40B4-BE49-F238E27FC236}">
                <a16:creationId xmlns:a16="http://schemas.microsoft.com/office/drawing/2014/main" id="{087F9DE2-A6FE-5143-9239-BA00C4949699}"/>
              </a:ext>
            </a:extLst>
          </p:cNvPr>
          <p:cNvSpPr>
            <a:spLocks noGrp="1"/>
          </p:cNvSpPr>
          <p:nvPr>
            <p:ph type="ctrTitle" sz="quarter" idx="4294967295"/>
          </p:nvPr>
        </p:nvSpPr>
        <p:spPr>
          <a:xfrm>
            <a:off x="2209800" y="609600"/>
            <a:ext cx="7772400" cy="1143000"/>
          </a:xfrm>
        </p:spPr>
        <p:txBody>
          <a:bodyPr/>
          <a:lstStyle/>
          <a:p>
            <a:pPr algn="ctr" eaLnBrk="1" hangingPunct="1"/>
            <a:r>
              <a:rPr lang="en-US" altLang="en-US" sz="4800">
                <a:solidFill>
                  <a:srgbClr val="00FFFF"/>
                </a:solidFill>
                <a:cs typeface="Calibri" panose="020F0502020204030204" pitchFamily="34" charset="0"/>
              </a:rPr>
              <a:t>Ephesians 4:1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AC85388-9237-0694-F8D2-83E5FEE83B02}"/>
              </a:ext>
            </a:extLst>
          </p:cNvPr>
          <p:cNvSpPr>
            <a:spLocks noGrp="1" noChangeArrowheads="1"/>
          </p:cNvSpPr>
          <p:nvPr>
            <p:ph type="title"/>
          </p:nvPr>
        </p:nvSpPr>
        <p:spPr>
          <a:xfrm>
            <a:off x="2209800" y="304800"/>
            <a:ext cx="7772400" cy="1143000"/>
          </a:xfrm>
        </p:spPr>
        <p:txBody>
          <a:bodyPr/>
          <a:lstStyle/>
          <a:p>
            <a:pPr algn="ctr" eaLnBrk="1" hangingPunct="1"/>
            <a:r>
              <a:rPr lang="en-US" altLang="en-US" dirty="0">
                <a:latin typeface="Calibri" panose="020F0502020204030204" pitchFamily="34" charset="0"/>
                <a:cs typeface="Calibri" panose="020F0502020204030204" pitchFamily="34" charset="0"/>
              </a:rPr>
              <a:t>Ephesians: What Is Inside?</a:t>
            </a:r>
          </a:p>
        </p:txBody>
      </p:sp>
      <p:graphicFrame>
        <p:nvGraphicFramePr>
          <p:cNvPr id="34855" name="Group 39">
            <a:extLst>
              <a:ext uri="{FF2B5EF4-FFF2-40B4-BE49-F238E27FC236}">
                <a16:creationId xmlns:a16="http://schemas.microsoft.com/office/drawing/2014/main" id="{692B880B-7819-C1E2-5EA3-040EAD102DEE}"/>
              </a:ext>
            </a:extLst>
          </p:cNvPr>
          <p:cNvGraphicFramePr>
            <a:graphicFrameLocks noGrp="1"/>
          </p:cNvGraphicFramePr>
          <p:nvPr>
            <p:ph type="tbl" idx="1"/>
          </p:nvPr>
        </p:nvGraphicFramePr>
        <p:xfrm>
          <a:off x="2209800" y="1600200"/>
          <a:ext cx="7772400" cy="4702176"/>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873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1–3</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4–6</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Relationship</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Responsibility</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73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Doctrine</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Deed</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Orthodoxy</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Orthopraxy</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73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Knowledge</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Wisdom</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Belief</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Behavior</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73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a:ln>
                            <a:noFill/>
                          </a:ln>
                          <a:solidFill>
                            <a:schemeClr val="tx1"/>
                          </a:solidFill>
                          <a:effectLst>
                            <a:outerShdw blurRad="38100" dist="38100" dir="2700000" algn="tl">
                              <a:srgbClr val="000000"/>
                            </a:outerShdw>
                          </a:effectLst>
                          <a:latin typeface="Calibri" pitchFamily="34" charset="0"/>
                          <a:cs typeface="Calibri" pitchFamily="34" charset="0"/>
                        </a:rPr>
                        <a:t>Position</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Practice</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73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a:ln>
                            <a:noFill/>
                          </a:ln>
                          <a:solidFill>
                            <a:schemeClr val="tx1"/>
                          </a:solidFill>
                          <a:effectLst>
                            <a:outerShdw blurRad="38100" dist="38100" dir="2700000" algn="tl">
                              <a:srgbClr val="000000"/>
                            </a:outerShdw>
                          </a:effectLst>
                          <a:latin typeface="Calibri" pitchFamily="34" charset="0"/>
                          <a:cs typeface="Calibri" pitchFamily="34" charset="0"/>
                        </a:rPr>
                        <a:t>Privileges</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rPr>
                        <a:t>Responsibility</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itchFamily="34" charset="0"/>
                        <a:cs typeface="Calibri" pitchFamily="34" charset="0"/>
                      </a:endParaRP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woods\AppData\Local\Microsoft\Windows\Temporary Internet Files\Content.IE5\MH5K0DD1\MCj02336410000[1].wmf">
            <a:extLst>
              <a:ext uri="{FF2B5EF4-FFF2-40B4-BE49-F238E27FC236}">
                <a16:creationId xmlns:a16="http://schemas.microsoft.com/office/drawing/2014/main" id="{2DA53B63-FBDA-7CC0-0A5C-0B4C97EF6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764" y="3657600"/>
            <a:ext cx="30384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5BF5B47-7BBF-EF56-DDF1-EEFF899915FB}"/>
              </a:ext>
            </a:extLst>
          </p:cNvPr>
          <p:cNvSpPr/>
          <p:nvPr/>
        </p:nvSpPr>
        <p:spPr>
          <a:xfrm>
            <a:off x="2209801" y="3733800"/>
            <a:ext cx="1826141" cy="156966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1-4</a:t>
            </a:r>
          </a:p>
        </p:txBody>
      </p:sp>
      <p:sp>
        <p:nvSpPr>
          <p:cNvPr id="6" name="Rectangle 5">
            <a:extLst>
              <a:ext uri="{FF2B5EF4-FFF2-40B4-BE49-F238E27FC236}">
                <a16:creationId xmlns:a16="http://schemas.microsoft.com/office/drawing/2014/main" id="{05DB856C-8137-4CB9-8DCB-923E24F32CEB}"/>
              </a:ext>
            </a:extLst>
          </p:cNvPr>
          <p:cNvSpPr/>
          <p:nvPr/>
        </p:nvSpPr>
        <p:spPr>
          <a:xfrm>
            <a:off x="7848600" y="3764340"/>
            <a:ext cx="2438400" cy="1569660"/>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5-6</a:t>
            </a:r>
          </a:p>
        </p:txBody>
      </p:sp>
      <p:sp>
        <p:nvSpPr>
          <p:cNvPr id="7" name="Rectangle 6">
            <a:extLst>
              <a:ext uri="{FF2B5EF4-FFF2-40B4-BE49-F238E27FC236}">
                <a16:creationId xmlns:a16="http://schemas.microsoft.com/office/drawing/2014/main" id="{66011B2E-0F9C-722F-7DBC-9EAD3E0CF89C}"/>
              </a:ext>
            </a:extLst>
          </p:cNvPr>
          <p:cNvSpPr/>
          <p:nvPr/>
        </p:nvSpPr>
        <p:spPr>
          <a:xfrm>
            <a:off x="4351260" y="2590800"/>
            <a:ext cx="3489480" cy="923330"/>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cs typeface="Calibri" pitchFamily="34" charset="0"/>
              </a:rPr>
              <a:t>Therefore…</a:t>
            </a:r>
          </a:p>
        </p:txBody>
      </p:sp>
      <p:sp>
        <p:nvSpPr>
          <p:cNvPr id="25606" name="Title 7">
            <a:extLst>
              <a:ext uri="{FF2B5EF4-FFF2-40B4-BE49-F238E27FC236}">
                <a16:creationId xmlns:a16="http://schemas.microsoft.com/office/drawing/2014/main" id="{84B0B51A-7312-D74A-A403-F637C1BA953E}"/>
              </a:ext>
            </a:extLst>
          </p:cNvPr>
          <p:cNvSpPr>
            <a:spLocks noGrp="1"/>
          </p:cNvSpPr>
          <p:nvPr>
            <p:ph type="ctrTitle" sz="quarter" idx="4294967295"/>
          </p:nvPr>
        </p:nvSpPr>
        <p:spPr>
          <a:xfrm>
            <a:off x="2209800" y="609600"/>
            <a:ext cx="7772400" cy="1143000"/>
          </a:xfrm>
        </p:spPr>
        <p:txBody>
          <a:bodyPr/>
          <a:lstStyle/>
          <a:p>
            <a:pPr algn="ctr" eaLnBrk="1" hangingPunct="1"/>
            <a:r>
              <a:rPr lang="en-US" altLang="en-US" sz="4800">
                <a:solidFill>
                  <a:srgbClr val="00FFFF"/>
                </a:solidFill>
                <a:cs typeface="Calibri" panose="020F0502020204030204" pitchFamily="34" charset="0"/>
              </a:rPr>
              <a:t>Galatians 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woods\AppData\Local\Microsoft\Windows\Temporary Internet Files\Content.IE5\MH5K0DD1\MCj02336410000[1].wmf">
            <a:extLst>
              <a:ext uri="{FF2B5EF4-FFF2-40B4-BE49-F238E27FC236}">
                <a16:creationId xmlns:a16="http://schemas.microsoft.com/office/drawing/2014/main" id="{832FDD29-7994-5737-F41A-50C6AB683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764" y="3657600"/>
            <a:ext cx="30384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088831D-8454-24EB-9221-A2C2C03B657D}"/>
              </a:ext>
            </a:extLst>
          </p:cNvPr>
          <p:cNvSpPr/>
          <p:nvPr/>
        </p:nvSpPr>
        <p:spPr>
          <a:xfrm>
            <a:off x="1981201" y="3733801"/>
            <a:ext cx="2056973" cy="132343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1-11</a:t>
            </a:r>
            <a:endPar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sp>
        <p:nvSpPr>
          <p:cNvPr id="6" name="Rectangle 5">
            <a:extLst>
              <a:ext uri="{FF2B5EF4-FFF2-40B4-BE49-F238E27FC236}">
                <a16:creationId xmlns:a16="http://schemas.microsoft.com/office/drawing/2014/main" id="{7068250C-C162-1CF4-5F06-06648AD8B05D}"/>
              </a:ext>
            </a:extLst>
          </p:cNvPr>
          <p:cNvSpPr/>
          <p:nvPr/>
        </p:nvSpPr>
        <p:spPr>
          <a:xfrm>
            <a:off x="7620000" y="3764341"/>
            <a:ext cx="2590800" cy="1323439"/>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12-16</a:t>
            </a:r>
            <a:endPar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sp>
        <p:nvSpPr>
          <p:cNvPr id="7" name="Rectangle 6">
            <a:extLst>
              <a:ext uri="{FF2B5EF4-FFF2-40B4-BE49-F238E27FC236}">
                <a16:creationId xmlns:a16="http://schemas.microsoft.com/office/drawing/2014/main" id="{0D467958-2A09-B533-77AF-CFD70BE14E0A}"/>
              </a:ext>
            </a:extLst>
          </p:cNvPr>
          <p:cNvSpPr/>
          <p:nvPr/>
        </p:nvSpPr>
        <p:spPr>
          <a:xfrm>
            <a:off x="4351260" y="2590800"/>
            <a:ext cx="3489480" cy="923330"/>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cs typeface="Calibri" pitchFamily="34" charset="0"/>
              </a:rPr>
              <a:t>Therefore…</a:t>
            </a:r>
          </a:p>
        </p:txBody>
      </p:sp>
      <p:sp>
        <p:nvSpPr>
          <p:cNvPr id="26630" name="Title 7">
            <a:extLst>
              <a:ext uri="{FF2B5EF4-FFF2-40B4-BE49-F238E27FC236}">
                <a16:creationId xmlns:a16="http://schemas.microsoft.com/office/drawing/2014/main" id="{D8A85C14-5FC2-7D52-8E30-2E57F1ADF7E6}"/>
              </a:ext>
            </a:extLst>
          </p:cNvPr>
          <p:cNvSpPr>
            <a:spLocks noGrp="1"/>
          </p:cNvSpPr>
          <p:nvPr>
            <p:ph type="ctrTitle" sz="quarter" idx="4294967295"/>
          </p:nvPr>
        </p:nvSpPr>
        <p:spPr>
          <a:xfrm>
            <a:off x="2209800" y="609600"/>
            <a:ext cx="7772400" cy="1143000"/>
          </a:xfrm>
        </p:spPr>
        <p:txBody>
          <a:bodyPr/>
          <a:lstStyle/>
          <a:p>
            <a:pPr algn="ctr" eaLnBrk="1" hangingPunct="1"/>
            <a:r>
              <a:rPr lang="en-US" altLang="en-US" sz="4800">
                <a:solidFill>
                  <a:srgbClr val="00FFFF"/>
                </a:solidFill>
                <a:cs typeface="Calibri" panose="020F0502020204030204" pitchFamily="34" charset="0"/>
              </a:rPr>
              <a:t>Romans 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a:t>
            </a:r>
            <a:r>
              <a:rPr lang="en-US" b="1" u="sng" dirty="0">
                <a:solidFill>
                  <a:srgbClr val="FFFFCC"/>
                </a:solidFill>
                <a:effectLst>
                  <a:outerShdw blurRad="38100" dist="38100" dir="2700000" algn="tl">
                    <a:srgbClr val="000000">
                      <a:alpha val="43137"/>
                    </a:srgbClr>
                  </a:outerShdw>
                </a:effectLst>
              </a:rPr>
              <a:t>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2"/>
          <a:stretch>
            <a:fillRect/>
          </a:stretch>
        </p:blipFill>
        <p:spPr>
          <a:xfrm>
            <a:off x="9113520" y="1828800"/>
            <a:ext cx="2468880" cy="3657600"/>
          </a:xfrm>
          <a:prstGeom prst="rect">
            <a:avLst/>
          </a:prstGeom>
          <a:ln>
            <a:solidFill>
              <a:schemeClr val="tx1"/>
            </a:solidFill>
          </a:ln>
        </p:spPr>
      </p:pic>
      <p:pic>
        <p:nvPicPr>
          <p:cNvPr id="3" name="Picture 2">
            <a:extLst>
              <a:ext uri="{FF2B5EF4-FFF2-40B4-BE49-F238E27FC236}">
                <a16:creationId xmlns:a16="http://schemas.microsoft.com/office/drawing/2014/main" id="{5119B24A-A272-8A09-B274-CF34F4933829}"/>
              </a:ext>
            </a:extLst>
          </p:cNvPr>
          <p:cNvPicPr>
            <a:picLocks noChangeAspect="1"/>
          </p:cNvPicPr>
          <p:nvPr/>
        </p:nvPicPr>
        <p:blipFill>
          <a:blip r:embed="rId3"/>
          <a:stretch>
            <a:fillRect/>
          </a:stretch>
        </p:blipFill>
        <p:spPr>
          <a:xfrm>
            <a:off x="685800" y="121920"/>
            <a:ext cx="1423983" cy="914400"/>
          </a:xfrm>
          <a:prstGeom prst="rect">
            <a:avLst/>
          </a:prstGeom>
          <a:ln>
            <a:solidFill>
              <a:schemeClr val="tx1"/>
            </a:solidFill>
          </a:ln>
        </p:spPr>
      </p:pic>
    </p:spTree>
    <p:extLst>
      <p:ext uri="{BB962C8B-B14F-4D97-AF65-F5344CB8AC3E}">
        <p14:creationId xmlns:p14="http://schemas.microsoft.com/office/powerpoint/2010/main" val="1476384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60615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5:11</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Therefore,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encourage one another</a:t>
            </a:r>
            <a:r>
              <a:rPr lang="en-US" sz="3600" dirty="0">
                <a:effectLst>
                  <a:outerShdw blurRad="38100" dist="38100" dir="2700000" algn="tl">
                    <a:srgbClr val="000000">
                      <a:alpha val="43137"/>
                    </a:srgbClr>
                  </a:outerShdw>
                </a:effectLst>
                <a:cs typeface="Calibri" panose="020F0502020204030204" pitchFamily="34" charset="0"/>
              </a:rPr>
              <a:t> and build one another up, just as you also are doing.”</a:t>
            </a:r>
          </a:p>
        </p:txBody>
      </p:sp>
      <p:pic>
        <p:nvPicPr>
          <p:cNvPr id="2" name="Picture 1">
            <a:extLst>
              <a:ext uri="{FF2B5EF4-FFF2-40B4-BE49-F238E27FC236}">
                <a16:creationId xmlns:a16="http://schemas.microsoft.com/office/drawing/2014/main" id="{EC4436ED-1924-4D14-9CB9-9C807D739486}"/>
              </a:ext>
            </a:extLst>
          </p:cNvPr>
          <p:cNvPicPr>
            <a:picLocks noChangeAspect="1"/>
          </p:cNvPicPr>
          <p:nvPr/>
        </p:nvPicPr>
        <p:blipFill>
          <a:blip r:embed="rId3"/>
          <a:stretch>
            <a:fillRect/>
          </a:stretch>
        </p:blipFill>
        <p:spPr>
          <a:xfrm>
            <a:off x="4800600" y="2189383"/>
            <a:ext cx="2590800" cy="2479234"/>
          </a:xfrm>
          <a:prstGeom prst="rect">
            <a:avLst/>
          </a:prstGeom>
        </p:spPr>
      </p:pic>
    </p:spTree>
    <p:extLst>
      <p:ext uri="{BB962C8B-B14F-4D97-AF65-F5344CB8AC3E}">
        <p14:creationId xmlns:p14="http://schemas.microsoft.com/office/powerpoint/2010/main" val="1629709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150" dirty="0">
                <a:effectLst>
                  <a:outerShdw blurRad="38100" dist="38100" dir="2700000" algn="tl">
                    <a:srgbClr val="000000">
                      <a:alpha val="43137"/>
                    </a:srgbClr>
                  </a:outerShdw>
                </a:effectLst>
                <a:latin typeface="Calibri" panose="020F0502020204030204" pitchFamily="34" charset="0"/>
              </a:rPr>
              <a:t>;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72543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59389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b="1" u="sng" dirty="0">
                <a:solidFill>
                  <a:srgbClr val="FFFFCC"/>
                </a:solidFill>
              </a:rPr>
              <a:t>Immorality (4:1-8)</a:t>
            </a:r>
          </a:p>
          <a:p>
            <a:pPr lvl="1" eaLnBrk="1" hangingPunct="1">
              <a:lnSpc>
                <a:spcPct val="90000"/>
              </a:lnSpc>
              <a:spcBef>
                <a:spcPts val="0"/>
              </a:spcBef>
              <a:spcAft>
                <a:spcPts val="1800"/>
              </a:spcAft>
              <a:defRPr/>
            </a:pPr>
            <a:r>
              <a:rPr lang="en-US" sz="2800" b="1" u="sng" dirty="0">
                <a:solidFill>
                  <a:srgbClr val="FFFFCC"/>
                </a:solidFill>
              </a:rPr>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99583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3F4D1-8332-460B-A3F1-D84F0E671FB2}"/>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1969770"/>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146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678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69094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56E17-C887-4A6A-9C02-56C19B497F14}"/>
              </a:ext>
            </a:extLst>
          </p:cNvPr>
          <p:cNvSpPr txBox="1"/>
          <p:nvPr/>
        </p:nvSpPr>
        <p:spPr>
          <a:xfrm>
            <a:off x="3352800" y="6172200"/>
            <a:ext cx="54864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H. Gundry,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Church and the Tribulation: Why Christ Won't Come Before the Antichrist Does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1973).</a:t>
            </a:r>
          </a:p>
        </p:txBody>
      </p:sp>
      <p:pic>
        <p:nvPicPr>
          <p:cNvPr id="4" name="Picture 3">
            <a:extLst>
              <a:ext uri="{FF2B5EF4-FFF2-40B4-BE49-F238E27FC236}">
                <a16:creationId xmlns:a16="http://schemas.microsoft.com/office/drawing/2014/main" id="{CB62D9DF-E13C-4554-8BA8-87BCBDCB9A47}"/>
              </a:ext>
            </a:extLst>
          </p:cNvPr>
          <p:cNvPicPr>
            <a:picLocks noChangeAspect="1"/>
          </p:cNvPicPr>
          <p:nvPr/>
        </p:nvPicPr>
        <p:blipFill>
          <a:blip r:embed="rId2"/>
          <a:stretch>
            <a:fillRect/>
          </a:stretch>
        </p:blipFill>
        <p:spPr>
          <a:xfrm>
            <a:off x="4346297" y="457200"/>
            <a:ext cx="3499407" cy="546858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0707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609600" y="1600203"/>
            <a:ext cx="72390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5800" y="1828800"/>
            <a:ext cx="3200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240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1524967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5:11</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Therefore, encourage one another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and build one another up</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just as you also are doing.”</a:t>
            </a:r>
          </a:p>
        </p:txBody>
      </p:sp>
      <p:pic>
        <p:nvPicPr>
          <p:cNvPr id="2" name="Picture 1">
            <a:extLst>
              <a:ext uri="{FF2B5EF4-FFF2-40B4-BE49-F238E27FC236}">
                <a16:creationId xmlns:a16="http://schemas.microsoft.com/office/drawing/2014/main" id="{EC4436ED-1924-4D14-9CB9-9C807D739486}"/>
              </a:ext>
            </a:extLst>
          </p:cNvPr>
          <p:cNvPicPr>
            <a:picLocks noChangeAspect="1"/>
          </p:cNvPicPr>
          <p:nvPr/>
        </p:nvPicPr>
        <p:blipFill>
          <a:blip r:embed="rId3"/>
          <a:stretch>
            <a:fillRect/>
          </a:stretch>
        </p:blipFill>
        <p:spPr>
          <a:xfrm>
            <a:off x="4800600" y="2189383"/>
            <a:ext cx="2590800" cy="2479234"/>
          </a:xfrm>
          <a:prstGeom prst="rect">
            <a:avLst/>
          </a:prstGeom>
        </p:spPr>
      </p:pic>
    </p:spTree>
    <p:extLst>
      <p:ext uri="{BB962C8B-B14F-4D97-AF65-F5344CB8AC3E}">
        <p14:creationId xmlns:p14="http://schemas.microsoft.com/office/powerpoint/2010/main" val="874219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a:t>
            </a:r>
          </a:p>
        </p:txBody>
      </p:sp>
    </p:spTree>
    <p:extLst>
      <p:ext uri="{BB962C8B-B14F-4D97-AF65-F5344CB8AC3E}">
        <p14:creationId xmlns:p14="http://schemas.microsoft.com/office/powerpoint/2010/main" val="2809125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210" y="1"/>
            <a:ext cx="12111790" cy="6857999"/>
          </a:xfrm>
          <a:prstGeom prst="rect">
            <a:avLst/>
          </a:prstGeom>
        </p:spPr>
      </p:pic>
      <p:sp>
        <p:nvSpPr>
          <p:cNvPr id="38914" name="Rectangle 3"/>
          <p:cNvSpPr>
            <a:spLocks noChangeArrowheads="1"/>
          </p:cNvSpPr>
          <p:nvPr/>
        </p:nvSpPr>
        <p:spPr bwMode="auto">
          <a:xfrm>
            <a:off x="609600" y="0"/>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belongs to the fullness of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 waves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a:t>
            </a:r>
          </a:p>
        </p:txBody>
      </p:sp>
    </p:spTree>
    <p:extLst>
      <p:ext uri="{BB962C8B-B14F-4D97-AF65-F5344CB8AC3E}">
        <p14:creationId xmlns:p14="http://schemas.microsoft.com/office/powerpoint/2010/main" val="3534850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6403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6351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5:11</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Therefore, encourage one another and build one another up,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just as you also are doing</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EC4436ED-1924-4D14-9CB9-9C807D739486}"/>
              </a:ext>
            </a:extLst>
          </p:cNvPr>
          <p:cNvPicPr>
            <a:picLocks noChangeAspect="1"/>
          </p:cNvPicPr>
          <p:nvPr/>
        </p:nvPicPr>
        <p:blipFill>
          <a:blip r:embed="rId3"/>
          <a:stretch>
            <a:fillRect/>
          </a:stretch>
        </p:blipFill>
        <p:spPr>
          <a:xfrm>
            <a:off x="4800600" y="2189383"/>
            <a:ext cx="2590800" cy="2479234"/>
          </a:xfrm>
          <a:prstGeom prst="rect">
            <a:avLst/>
          </a:prstGeom>
        </p:spPr>
      </p:pic>
    </p:spTree>
    <p:extLst>
      <p:ext uri="{BB962C8B-B14F-4D97-AF65-F5344CB8AC3E}">
        <p14:creationId xmlns:p14="http://schemas.microsoft.com/office/powerpoint/2010/main" val="1420417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99187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140C7C6A-9813-93E1-11FC-874632A3B209}"/>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765142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b="1" u="sng" dirty="0">
                <a:solidFill>
                  <a:srgbClr val="FFFFCC"/>
                </a:solidFill>
              </a:rPr>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561738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00F5B952-D2A4-CBC1-9402-085E33D70497}"/>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b="1" u="sng" dirty="0">
                <a:solidFill>
                  <a:srgbClr val="FFFFCC"/>
                </a:solidFill>
              </a:rPr>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F38C8006-5DFC-27E3-F57C-4048D013ABA2}"/>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1454988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307460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b="1" u="sng" dirty="0">
                <a:solidFill>
                  <a:srgbClr val="FFFFCC"/>
                </a:solidFill>
              </a:rPr>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7C040972-4406-CB60-3096-7B8769961F57}"/>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14218536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81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4188</TotalTime>
  <Words>1538</Words>
  <Application>Microsoft Office PowerPoint</Application>
  <PresentationFormat>Widescreen</PresentationFormat>
  <Paragraphs>170</Paragraphs>
  <Slides>44</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44</vt:i4>
      </vt:variant>
    </vt:vector>
  </HeadingPairs>
  <TitlesOfParts>
    <vt:vector size="49" baseType="lpstr">
      <vt:lpstr>Calibri</vt:lpstr>
      <vt:lpstr>Times New Roman</vt:lpstr>
      <vt:lpstr>Wingdings</vt:lpstr>
      <vt:lpstr>Azure</vt:lpstr>
      <vt:lpstr>1_Azure</vt:lpstr>
      <vt:lpstr>PowerPoint Presentation</vt:lpstr>
      <vt:lpstr>Structure</vt:lpstr>
      <vt:lpstr>Structure</vt:lpstr>
      <vt:lpstr>Structure</vt:lpstr>
      <vt:lpstr>Day of the Lord (5:1-11)</vt:lpstr>
      <vt:lpstr>Day of the Lord (5:1-11)</vt:lpstr>
      <vt:lpstr>PowerPoint Presentation</vt:lpstr>
      <vt:lpstr>PowerPoint Presentation</vt:lpstr>
      <vt:lpstr>Day of the Lord (5:1-11)</vt:lpstr>
      <vt:lpstr>Three Reasons Believers Will Not Be in the Tribulation  (1 Thess. 5:9-11)</vt:lpstr>
      <vt:lpstr>PowerPoint Presentation</vt:lpstr>
      <vt:lpstr>Three Reasons Believers Will Not Be in the Tribulation  (1 Thess. 5:9-11)</vt:lpstr>
      <vt:lpstr>Promised Exemption from Divine Wrath</vt:lpstr>
      <vt:lpstr>Three Reasons Believers Will Not Be in the Tribulation  (1 Thess. 5:9-11)</vt:lpstr>
      <vt:lpstr>PowerPoint Presentation</vt:lpstr>
      <vt:lpstr>Problems with Partial Rapturism?</vt:lpstr>
      <vt:lpstr>Problems with Partial Rapturism?</vt:lpstr>
      <vt:lpstr>Three Reasons Believers Will Not Be in the Tribulation  (1 Thess. 5:9-11)</vt:lpstr>
      <vt:lpstr>PowerPoint Presentation</vt:lpstr>
      <vt:lpstr>PowerPoint Presentation</vt:lpstr>
      <vt:lpstr>Ephesians 4:1</vt:lpstr>
      <vt:lpstr>Ephesians: What Is Inside?</vt:lpstr>
      <vt:lpstr>Galatians 5:1</vt:lpstr>
      <vt:lpstr>Romans 12:1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Structure</vt:lpstr>
      <vt:lpstr>Day of the Lord (5:1-11)</vt:lpstr>
      <vt:lpstr>Structure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024 - 5v10 - 16 X 9 - WORKING COPY FOR ANDY</dc:title>
  <dc:subject>1 Thessalonians</dc:subject>
  <dc:creator>A. Woods</dc:creator>
  <cp:lastModifiedBy>anne woods</cp:lastModifiedBy>
  <cp:revision>371</cp:revision>
  <cp:lastPrinted>2023-04-23T12:14:05Z</cp:lastPrinted>
  <dcterms:created xsi:type="dcterms:W3CDTF">2009-02-09T13:26:58Z</dcterms:created>
  <dcterms:modified xsi:type="dcterms:W3CDTF">2023-04-29T18:55:12Z</dcterms:modified>
</cp:coreProperties>
</file>