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5"/>
  </p:notesMasterIdLst>
  <p:handoutMasterIdLst>
    <p:handoutMasterId r:id="rId46"/>
  </p:handoutMasterIdLst>
  <p:sldIdLst>
    <p:sldId id="256" r:id="rId2"/>
    <p:sldId id="9365" r:id="rId3"/>
    <p:sldId id="9380" r:id="rId4"/>
    <p:sldId id="9546" r:id="rId5"/>
    <p:sldId id="9617" r:id="rId6"/>
    <p:sldId id="452" r:id="rId7"/>
    <p:sldId id="9618" r:id="rId8"/>
    <p:sldId id="9616" r:id="rId9"/>
    <p:sldId id="9612" r:id="rId10"/>
    <p:sldId id="6057" r:id="rId11"/>
    <p:sldId id="9561" r:id="rId12"/>
    <p:sldId id="9319" r:id="rId13"/>
    <p:sldId id="264" r:id="rId14"/>
    <p:sldId id="9381" r:id="rId15"/>
    <p:sldId id="9547" r:id="rId16"/>
    <p:sldId id="9555" r:id="rId17"/>
    <p:sldId id="4566" r:id="rId18"/>
    <p:sldId id="9556" r:id="rId19"/>
    <p:sldId id="1586" r:id="rId20"/>
    <p:sldId id="9592" r:id="rId21"/>
    <p:sldId id="497" r:id="rId22"/>
    <p:sldId id="3902" r:id="rId23"/>
    <p:sldId id="4203" r:id="rId24"/>
    <p:sldId id="4295" r:id="rId25"/>
    <p:sldId id="4294" r:id="rId26"/>
    <p:sldId id="4080" r:id="rId27"/>
    <p:sldId id="4296" r:id="rId28"/>
    <p:sldId id="9557" r:id="rId29"/>
    <p:sldId id="1116" r:id="rId30"/>
    <p:sldId id="9605" r:id="rId31"/>
    <p:sldId id="9606" r:id="rId32"/>
    <p:sldId id="9607" r:id="rId33"/>
    <p:sldId id="9558" r:id="rId34"/>
    <p:sldId id="1651" r:id="rId35"/>
    <p:sldId id="9608" r:id="rId36"/>
    <p:sldId id="9609" r:id="rId37"/>
    <p:sldId id="9559" r:id="rId38"/>
    <p:sldId id="9560" r:id="rId39"/>
    <p:sldId id="891" r:id="rId40"/>
    <p:sldId id="9619" r:id="rId41"/>
    <p:sldId id="988" r:id="rId42"/>
    <p:sldId id="8695" r:id="rId43"/>
    <p:sldId id="9554" r:id="rId44"/>
  </p:sldIdLst>
  <p:sldSz cx="12192000" cy="6858000"/>
  <p:notesSz cx="7315200" cy="9601200"/>
  <p:custDataLst>
    <p:tags r:id="rId4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017 Acts 2v41-47 </a:t>
            </a:r>
          </a:p>
          <a:p>
            <a:pPr>
              <a:defRPr/>
            </a:pPr>
            <a:r>
              <a:rPr lang="en-US" sz="1700" dirty="0"/>
              <a:t>04-05-2023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39</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4/5/2023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41</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ustomXml" Target="../ink/ink2.xml"/><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Reasons for Understanding 1000 Literally</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20:1-10)</a:t>
            </a:r>
            <a:endParaRPr lang="en-US" alt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219" name="Rectangle 3"/>
          <p:cNvSpPr>
            <a:spLocks noGrp="1" noChangeArrowheads="1"/>
          </p:cNvSpPr>
          <p:nvPr>
            <p:ph type="body" idx="1"/>
          </p:nvPr>
        </p:nvSpPr>
        <p:spPr>
          <a:xfrm>
            <a:off x="609600" y="1371600"/>
            <a:ext cx="10972800" cy="5334000"/>
          </a:xfrm>
        </p:spPr>
        <p:txBody>
          <a:bodyPr/>
          <a:lstStyle/>
          <a:p>
            <a:pPr marL="458788" indent="-458788" algn="just">
              <a:lnSpc>
                <a:spcPct val="100000"/>
              </a:lnSpc>
              <a:spcBef>
                <a:spcPts val="0"/>
              </a:spcBef>
              <a:spcAft>
                <a:spcPts val="1200"/>
              </a:spcAft>
              <a:buClr>
                <a:srgbClr val="00FFFF"/>
              </a:buClr>
              <a:defRPr/>
            </a:pPr>
            <a:r>
              <a:rPr lang="en-US" sz="3200" dirty="0">
                <a:effectLst>
                  <a:outerShdw blurRad="38100" dist="38100" dir="2700000" algn="tl">
                    <a:srgbClr val="000000">
                      <a:alpha val="43137"/>
                    </a:srgbClr>
                  </a:outerShdw>
                </a:effectLst>
              </a:rPr>
              <a:t>John’s use of indefinite concepts elsewhere</a:t>
            </a:r>
          </a:p>
          <a:p>
            <a:pPr marL="915987" lvl="1" indent="-457200" algn="just">
              <a:lnSpc>
                <a:spcPct val="100000"/>
              </a:lnSpc>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Revelation 20:3,8</a:t>
            </a:r>
          </a:p>
          <a:p>
            <a:pPr marL="458788" indent="-458788" algn="just">
              <a:lnSpc>
                <a:spcPct val="100000"/>
              </a:lnSpc>
              <a:spcBef>
                <a:spcPts val="0"/>
              </a:spcBef>
              <a:spcAft>
                <a:spcPts val="1200"/>
              </a:spcAft>
              <a:buClr>
                <a:srgbClr val="00FFFF"/>
              </a:buClr>
              <a:defRPr/>
            </a:pPr>
            <a:r>
              <a:rPr lang="en-US" sz="3200" dirty="0">
                <a:effectLst>
                  <a:outerShdw blurRad="38100" dist="38100" dir="2700000" algn="tl">
                    <a:srgbClr val="000000">
                      <a:alpha val="43137"/>
                    </a:srgbClr>
                  </a:outerShdw>
                </a:effectLst>
              </a:rPr>
              <a:t>Exception to the “# of years” examples?</a:t>
            </a:r>
          </a:p>
          <a:p>
            <a:pPr marL="458788" indent="-458788" algn="just">
              <a:lnSpc>
                <a:spcPct val="100000"/>
              </a:lnSpc>
              <a:spcBef>
                <a:spcPts val="0"/>
              </a:spcBef>
              <a:spcAft>
                <a:spcPts val="1200"/>
              </a:spcAft>
              <a:buClr>
                <a:srgbClr val="00FFFF"/>
              </a:buClr>
              <a:defRPr/>
            </a:pPr>
            <a:r>
              <a:rPr lang="en-US" sz="3200" dirty="0">
                <a:effectLst>
                  <a:outerShdw blurRad="38100" dist="38100" dir="2700000" algn="tl">
                    <a:srgbClr val="000000">
                      <a:alpha val="43137"/>
                    </a:srgbClr>
                  </a:outerShdw>
                </a:effectLst>
              </a:rPr>
              <a:t>Other numbers are taken literally</a:t>
            </a:r>
          </a:p>
          <a:p>
            <a:pPr marL="915987" lvl="1" indent="-457200" algn="just">
              <a:lnSpc>
                <a:spcPct val="100000"/>
              </a:lnSpc>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Two witnesses (11:3), 7000 people (11:13), 4 Angels (7:1) 7 Angels (8:6),144,000 Jews (7:4), 42 months (11:2), 1260 days (11:3)</a:t>
            </a:r>
          </a:p>
          <a:p>
            <a:pPr marL="458788" indent="-458788" algn="just">
              <a:lnSpc>
                <a:spcPct val="100000"/>
              </a:lnSpc>
              <a:spcBef>
                <a:spcPts val="0"/>
              </a:spcBef>
              <a:spcAft>
                <a:spcPts val="1200"/>
              </a:spcAft>
              <a:buClr>
                <a:srgbClr val="00FFFF"/>
              </a:buClr>
              <a:defRPr/>
            </a:pPr>
            <a:r>
              <a:rPr lang="en-US" sz="3200" dirty="0">
                <a:effectLst>
                  <a:outerShdw blurRad="38100" dist="38100" dir="2700000" algn="tl">
                    <a:srgbClr val="000000">
                      <a:alpha val="43137"/>
                    </a:srgbClr>
                  </a:outerShdw>
                </a:effectLst>
              </a:rPr>
              <a:t>Not always a symbolic interpretation</a:t>
            </a:r>
          </a:p>
          <a:p>
            <a:pPr marL="915987" lvl="1" indent="-457200" algn="just">
              <a:lnSpc>
                <a:spcPct val="100000"/>
              </a:lnSpc>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r>
              <a:rPr lang="en-US" altLang="en-US" sz="3200">
                <a:effectLst>
                  <a:outerShdw blurRad="38100" dist="38100" dir="2700000" algn="tl">
                    <a:srgbClr val="000000">
                      <a:alpha val="43137"/>
                    </a:srgbClr>
                  </a:outerShdw>
                </a:effectLst>
              </a:rPr>
              <a:t>Acts 1:13, 15</a:t>
            </a:r>
            <a:r>
              <a:rPr lang="en-US" altLang="en-US" sz="3200" dirty="0">
                <a:effectLst>
                  <a:outerShdw blurRad="38100" dist="38100" dir="2700000" algn="tl">
                    <a:srgbClr val="000000">
                      <a:alpha val="43137"/>
                    </a:srgbClr>
                  </a:outerShdw>
                </a:effectLst>
              </a:rPr>
              <a:t>;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25056096"/>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Semēion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9967" y="2057400"/>
            <a:ext cx="3872066"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a:t>
            </a:r>
            <a:r>
              <a:rPr lang="en-US" sz="2900" i="1" dirty="0">
                <a:effectLst>
                  <a:outerShdw blurRad="38100" dist="38100" dir="2700000" algn="tl">
                    <a:srgbClr val="000000">
                      <a:alpha val="43137"/>
                    </a:srgbClr>
                  </a:outerShdw>
                </a:effectLst>
              </a:rPr>
              <a:t>Adv. </a:t>
            </a:r>
            <a:r>
              <a:rPr lang="en-US" sz="2900" i="1" dirty="0" err="1">
                <a:effectLst>
                  <a:outerShdw blurRad="38100" dist="38100" dir="2700000" algn="tl">
                    <a:srgbClr val="000000">
                      <a:alpha val="43137"/>
                    </a:srgbClr>
                  </a:outerShdw>
                </a:effectLst>
              </a:rPr>
              <a:t>Haer</a:t>
            </a:r>
            <a:r>
              <a:rPr lang="en-US" sz="2900" i="1" dirty="0">
                <a:effectLst>
                  <a:outerShdw blurRad="38100" dist="38100" dir="2700000" algn="tl">
                    <a:srgbClr val="000000">
                      <a:alpha val="43137"/>
                    </a:srgbClr>
                  </a:outerShdw>
                </a:effectLst>
              </a:rPr>
              <a:t>. </a:t>
            </a:r>
            <a:r>
              <a:rPr lang="en-US" sz="2900" dirty="0">
                <a:effectLst>
                  <a:outerShdw blurRad="38100" dist="38100" dir="2700000" algn="tl">
                    <a:srgbClr val="000000">
                      <a:alpha val="43137"/>
                    </a:srgbClr>
                  </a:outerShdw>
                </a:effectLst>
              </a:rPr>
              <a:t>1. v. c. 6 § 1,) speaks of ‘many brethren’ whom he heard in the church having the gift of prophecy and of speaking in ‘diverse tongues’ (πα</a:t>
            </a:r>
            <a:r>
              <a:rPr lang="en-US" sz="2900" dirty="0" err="1">
                <a:effectLst>
                  <a:outerShdw blurRad="38100" dist="38100" dir="2700000" algn="tl">
                    <a:srgbClr val="000000">
                      <a:alpha val="43137"/>
                    </a:srgbClr>
                  </a:outerShdw>
                </a:effectLst>
              </a:rPr>
              <a:t>ντοδ</a:t>
            </a:r>
            <a:r>
              <a:rPr lang="en-US" sz="29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 . .</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“…diversities of tongues altogether peculiar, like those meant by Paul.” The latter is more probable.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himself had to learn the language of Gaul. Tertullian (</a:t>
            </a:r>
            <a:r>
              <a:rPr lang="en-US" sz="2900" i="1" dirty="0">
                <a:effectLst>
                  <a:outerShdw blurRad="38100" dist="38100" dir="2700000" algn="tl">
                    <a:srgbClr val="000000">
                      <a:alpha val="43137"/>
                    </a:srgbClr>
                  </a:outerShdw>
                </a:effectLst>
              </a:rPr>
              <a:t>Adv. Marc</a:t>
            </a:r>
            <a:r>
              <a:rPr lang="en-US" sz="2900" dirty="0">
                <a:effectLst>
                  <a:outerShdw blurRad="38100" dist="38100" dir="2700000" algn="tl">
                    <a:srgbClr val="000000">
                      <a:alpha val="43137"/>
                    </a:srgbClr>
                  </a:outerShdw>
                </a:effectLst>
              </a:rPr>
              <a:t>. V. 8; comp. </a:t>
            </a:r>
            <a:r>
              <a:rPr lang="en-US" sz="2900" i="1" dirty="0">
                <a:effectLst>
                  <a:outerShdw blurRad="38100" dist="38100" dir="2700000" algn="tl">
                    <a:srgbClr val="000000">
                      <a:alpha val="43137"/>
                    </a:srgbClr>
                  </a:outerShdw>
                </a:effectLst>
              </a:rPr>
              <a:t>De Anima</a:t>
            </a:r>
            <a:r>
              <a:rPr lang="en-US" sz="2900" dirty="0">
                <a:effectLst>
                  <a:outerShdw blurRad="38100" dist="38100" dir="2700000" algn="tl">
                    <a:srgbClr val="000000">
                      <a:alpha val="43137"/>
                    </a:srgbClr>
                  </a:outerShdw>
                </a:effectLst>
              </a:rPr>
              <a:t>,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371600"/>
            <a:ext cx="10972800" cy="51816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2" name="Picture 6">
            <a:extLst>
              <a:ext uri="{FF2B5EF4-FFF2-40B4-BE49-F238E27FC236}">
                <a16:creationId xmlns:a16="http://schemas.microsoft.com/office/drawing/2014/main" id="{90D56DC2-61DC-32D8-C4C8-4F612BA8CD18}"/>
              </a:ext>
            </a:extLst>
          </p:cNvPr>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07C83B-80AB-DB9E-C4D4-547639D664B4}"/>
              </a:ext>
            </a:extLst>
          </p:cNvPr>
          <p:cNvSpPr txBox="1"/>
          <p:nvPr/>
        </p:nvSpPr>
        <p:spPr>
          <a:xfrm>
            <a:off x="2286000" y="219670"/>
            <a:ext cx="76200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vol. 5, Systematic Theology (Grand Rapids, MI: Kregel Publications, 1993), 158.</a:t>
            </a:r>
          </a:p>
        </p:txBody>
      </p:sp>
    </p:spTree>
    <p:extLst>
      <p:ext uri="{BB962C8B-B14F-4D97-AF65-F5344CB8AC3E}">
        <p14:creationId xmlns:p14="http://schemas.microsoft.com/office/powerpoint/2010/main" val="315018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752600"/>
            <a:ext cx="76200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2334" y="137160"/>
            <a:ext cx="8907332" cy="658368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228600"/>
            <a:ext cx="683343" cy="914400"/>
          </a:xfrm>
          <a:prstGeom prst="rect">
            <a:avLst/>
          </a:prstGeom>
        </p:spPr>
      </p:pic>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10"/>
          <a:stretch>
            <a:fillRect/>
          </a:stretch>
        </p:blipFill>
        <p:spPr>
          <a:xfrm>
            <a:off x="3620628" y="3505200"/>
            <a:ext cx="4950745" cy="27432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a:t>
            </a:r>
            <a:r>
              <a:rPr lang="en-US" sz="3600" dirty="0">
                <a:effectLst>
                  <a:outerShdw blurRad="38100" dist="38100" dir="2700000" algn="tl">
                    <a:srgbClr val="000000">
                      <a:alpha val="43137"/>
                    </a:srgbClr>
                  </a:outerShdw>
                </a:effectLst>
              </a:rPr>
              <a:t>received</a:t>
            </a:r>
            <a:r>
              <a:rPr lang="en-US" sz="3600" dirty="0">
                <a:effectLst>
                  <a:outerShdw blurRad="38100" dist="38100" dir="2700000" algn="tl">
                    <a:srgbClr val="000000">
                      <a:alpha val="43137"/>
                    </a:srgbClr>
                  </a:outerShdw>
                </a:effectLst>
                <a:latin typeface="Calibri" panose="020F0502020204030204" pitchFamily="34" charset="0"/>
              </a:rPr>
              <a:t> his word were baptized; and that day there were added </a:t>
            </a:r>
            <a:r>
              <a:rPr lang="en-US" sz="3600" dirty="0">
                <a:effectLst>
                  <a:outerShdw blurRad="38100" dist="38100" dir="2700000" algn="tl">
                    <a:srgbClr val="000000">
                      <a:alpha val="43137"/>
                    </a:srgbClr>
                  </a:outerShdw>
                </a:effectLst>
              </a:rPr>
              <a:t>about three thousand souls.” </a:t>
            </a:r>
          </a:p>
        </p:txBody>
      </p:sp>
      <p:pic>
        <p:nvPicPr>
          <p:cNvPr id="4" name="Picture 3">
            <a:extLst>
              <a:ext uri="{FF2B5EF4-FFF2-40B4-BE49-F238E27FC236}">
                <a16:creationId xmlns:a16="http://schemas.microsoft.com/office/drawing/2014/main" id="{C8726640-EA78-2CB8-0ECE-4CE1835ED3D9}"/>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40783975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believe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155150574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a:t>
            </a:r>
            <a:r>
              <a:rPr lang="en-US" sz="3600" b="1" u="sng" dirty="0">
                <a:solidFill>
                  <a:srgbClr val="FFFFCC"/>
                </a:solidFill>
                <a:effectLst>
                  <a:outerShdw blurRad="38100" dist="38100" dir="2700000" algn="tl">
                    <a:srgbClr val="000000">
                      <a:alpha val="43137"/>
                    </a:srgbClr>
                  </a:outerShdw>
                </a:effectLst>
              </a:rPr>
              <a:t>received</a:t>
            </a:r>
            <a:r>
              <a:rPr lang="en-US" sz="3600" dirty="0">
                <a:effectLst>
                  <a:outerShdw blurRad="38100" dist="38100" dir="2700000" algn="tl">
                    <a:srgbClr val="000000">
                      <a:alpha val="43137"/>
                    </a:srgbClr>
                  </a:outerShdw>
                </a:effectLst>
                <a:latin typeface="Calibri" panose="020F0502020204030204" pitchFamily="34" charset="0"/>
              </a:rPr>
              <a:t> his word were </a:t>
            </a:r>
            <a:r>
              <a:rPr lang="en-US" sz="3600" b="1" u="sng" dirty="0">
                <a:solidFill>
                  <a:srgbClr val="FFFFCC"/>
                </a:solidFill>
                <a:effectLst>
                  <a:outerShdw blurRad="38100" dist="38100" dir="2700000" algn="tl">
                    <a:srgbClr val="000000">
                      <a:alpha val="43137"/>
                    </a:srgbClr>
                  </a:outerShdw>
                </a:effectLst>
              </a:rPr>
              <a:t>baptized</a:t>
            </a:r>
            <a:r>
              <a:rPr lang="en-US" sz="3600" dirty="0">
                <a:effectLst>
                  <a:outerShdw blurRad="38100" dist="38100" dir="2700000" algn="tl">
                    <a:srgbClr val="000000">
                      <a:alpha val="43137"/>
                    </a:srgbClr>
                  </a:outerShdw>
                </a:effectLst>
                <a:latin typeface="Calibri" panose="020F0502020204030204" pitchFamily="34" charset="0"/>
              </a:rPr>
              <a:t>; and that day there were added </a:t>
            </a:r>
            <a:r>
              <a:rPr lang="en-US" sz="3600" dirty="0">
                <a:effectLst>
                  <a:outerShdw blurRad="38100" dist="38100" dir="2700000" algn="tl">
                    <a:srgbClr val="000000">
                      <a:alpha val="43137"/>
                    </a:srgbClr>
                  </a:outerShdw>
                </a:effectLst>
              </a:rPr>
              <a:t>about three thousand souls.” </a:t>
            </a:r>
          </a:p>
        </p:txBody>
      </p:sp>
      <p:pic>
        <p:nvPicPr>
          <p:cNvPr id="4" name="Picture 3">
            <a:extLst>
              <a:ext uri="{FF2B5EF4-FFF2-40B4-BE49-F238E27FC236}">
                <a16:creationId xmlns:a16="http://schemas.microsoft.com/office/drawing/2014/main" id="{B8217881-D39D-BE83-818D-DC26B89369A9}"/>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5369004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t>
            </a:r>
            <a:r>
              <a:rPr lang="en-US" sz="3600" b="1" u="sng" dirty="0">
                <a:solidFill>
                  <a:srgbClr val="FFFFCC"/>
                </a:solidFill>
                <a:effectLst>
                  <a:outerShdw blurRad="38100" dist="38100" dir="2700000" algn="tl">
                    <a:srgbClr val="000000">
                      <a:alpha val="43137"/>
                    </a:srgbClr>
                  </a:outerShdw>
                </a:effectLst>
              </a:rPr>
              <a:t>about three 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pic>
        <p:nvPicPr>
          <p:cNvPr id="4" name="Picture 3">
            <a:extLst>
              <a:ext uri="{FF2B5EF4-FFF2-40B4-BE49-F238E27FC236}">
                <a16:creationId xmlns:a16="http://schemas.microsoft.com/office/drawing/2014/main" id="{2D776DE5-0CF9-409A-A24D-899939892DAD}"/>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13580641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3147</TotalTime>
  <Words>2216</Words>
  <Application>Microsoft Office PowerPoint</Application>
  <PresentationFormat>Widescreen</PresentationFormat>
  <Paragraphs>192</Paragraphs>
  <Slides>43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Courier New</vt:lpstr>
      <vt:lpstr>system-ui</vt:lpstr>
      <vt:lpstr>Wingdings</vt:lpstr>
      <vt:lpstr>Office Theme</vt:lpstr>
      <vt:lpstr>PowerPoint Presentation</vt:lpstr>
      <vt:lpstr>Acts 2 Chapter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Understanding 1000 Literally (Revelation 20:1-10)</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Acts 2:42-47 Church</vt:lpstr>
      <vt:lpstr>PowerPoint Presentation</vt:lpstr>
      <vt:lpstr>PowerPoint Presentation</vt:lpstr>
      <vt:lpstr>Arnold Fruchtenbaum Arnold G. Fruchtenbaum, “Israel and the Church,” in Issues in Dispensationalism, ed. Wesley R. Willis and John R. Master (Chicago: Moody, 1994), 118.</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017 Acts 2v41-47</dc:title>
  <dc:subject>ACTS</dc:subject>
  <dc:creator>A. Woods</dc:creator>
  <cp:lastModifiedBy>anne woods</cp:lastModifiedBy>
  <cp:revision>398</cp:revision>
  <cp:lastPrinted>2023-03-29T15:00:06Z</cp:lastPrinted>
  <dcterms:created xsi:type="dcterms:W3CDTF">2009-01-10T23:45:31Z</dcterms:created>
  <dcterms:modified xsi:type="dcterms:W3CDTF">2023-04-05T13:56:52Z</dcterms:modified>
</cp:coreProperties>
</file>