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77"/>
  </p:notesMasterIdLst>
  <p:handoutMasterIdLst>
    <p:handoutMasterId r:id="rId78"/>
  </p:handoutMasterIdLst>
  <p:sldIdLst>
    <p:sldId id="9037" r:id="rId3"/>
    <p:sldId id="9288" r:id="rId4"/>
    <p:sldId id="9289" r:id="rId5"/>
    <p:sldId id="277" r:id="rId6"/>
    <p:sldId id="9363" r:id="rId7"/>
    <p:sldId id="4645" r:id="rId8"/>
    <p:sldId id="9035" r:id="rId9"/>
    <p:sldId id="267" r:id="rId10"/>
    <p:sldId id="9637" r:id="rId11"/>
    <p:sldId id="9405" r:id="rId12"/>
    <p:sldId id="2595" r:id="rId13"/>
    <p:sldId id="1974" r:id="rId14"/>
    <p:sldId id="9645" r:id="rId15"/>
    <p:sldId id="4675" r:id="rId16"/>
    <p:sldId id="387" r:id="rId17"/>
    <p:sldId id="9412" r:id="rId18"/>
    <p:sldId id="9646" r:id="rId19"/>
    <p:sldId id="9413" r:id="rId20"/>
    <p:sldId id="281" r:id="rId21"/>
    <p:sldId id="6311" r:id="rId22"/>
    <p:sldId id="9647" r:id="rId23"/>
    <p:sldId id="2092" r:id="rId24"/>
    <p:sldId id="9648" r:id="rId25"/>
    <p:sldId id="9414" r:id="rId26"/>
    <p:sldId id="3825" r:id="rId27"/>
    <p:sldId id="9649" r:id="rId28"/>
    <p:sldId id="2093" r:id="rId29"/>
    <p:sldId id="1224" r:id="rId30"/>
    <p:sldId id="9732" r:id="rId31"/>
    <p:sldId id="9740" r:id="rId32"/>
    <p:sldId id="9635" r:id="rId33"/>
    <p:sldId id="6314" r:id="rId34"/>
    <p:sldId id="1158" r:id="rId35"/>
    <p:sldId id="9747" r:id="rId36"/>
    <p:sldId id="1244" r:id="rId37"/>
    <p:sldId id="9748" r:id="rId38"/>
    <p:sldId id="9746" r:id="rId39"/>
    <p:sldId id="9641" r:id="rId40"/>
    <p:sldId id="9749" r:id="rId41"/>
    <p:sldId id="1264" r:id="rId42"/>
    <p:sldId id="4919" r:id="rId43"/>
    <p:sldId id="9642" r:id="rId44"/>
    <p:sldId id="9634" r:id="rId45"/>
    <p:sldId id="9750" r:id="rId46"/>
    <p:sldId id="5053" r:id="rId47"/>
    <p:sldId id="6543" r:id="rId48"/>
    <p:sldId id="9751" r:id="rId49"/>
    <p:sldId id="3339" r:id="rId50"/>
    <p:sldId id="9608" r:id="rId51"/>
    <p:sldId id="9609" r:id="rId52"/>
    <p:sldId id="8974" r:id="rId53"/>
    <p:sldId id="3522" r:id="rId54"/>
    <p:sldId id="9754" r:id="rId55"/>
    <p:sldId id="9741" r:id="rId56"/>
    <p:sldId id="9636" r:id="rId57"/>
    <p:sldId id="9643" r:id="rId58"/>
    <p:sldId id="8987" r:id="rId59"/>
    <p:sldId id="1107" r:id="rId60"/>
    <p:sldId id="9644" r:id="rId61"/>
    <p:sldId id="4917" r:id="rId62"/>
    <p:sldId id="4918" r:id="rId63"/>
    <p:sldId id="9742" r:id="rId64"/>
    <p:sldId id="1100" r:id="rId65"/>
    <p:sldId id="9043" r:id="rId66"/>
    <p:sldId id="4163" r:id="rId67"/>
    <p:sldId id="9753" r:id="rId68"/>
    <p:sldId id="1101" r:id="rId69"/>
    <p:sldId id="9624" r:id="rId70"/>
    <p:sldId id="6467" r:id="rId71"/>
    <p:sldId id="322" r:id="rId72"/>
    <p:sldId id="9752" r:id="rId73"/>
    <p:sldId id="8695" r:id="rId74"/>
    <p:sldId id="9743" r:id="rId75"/>
    <p:sldId id="9404" r:id="rId76"/>
  </p:sldIdLst>
  <p:sldSz cx="12192000" cy="6858000"/>
  <p:notesSz cx="7315200" cy="9601200"/>
  <p:custDataLst>
    <p:tags r:id="rId7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ED332-D966-4A92-BD87-C6A36B370471}" v="1" dt="2023-03-19T15:47:21.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3" autoAdjust="0"/>
    <p:restoredTop sz="96208" autoAdjust="0"/>
  </p:normalViewPr>
  <p:slideViewPr>
    <p:cSldViewPr>
      <p:cViewPr varScale="1">
        <p:scale>
          <a:sx n="60" d="100"/>
          <a:sy n="60" d="100"/>
        </p:scale>
        <p:origin x="96"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019 – 4v13-18 – Part 3  </a:t>
            </a:r>
          </a:p>
          <a:p>
            <a:pPr>
              <a:defRPr/>
            </a:pPr>
            <a:r>
              <a:rPr lang="en-US" sz="1700" dirty="0"/>
              <a:t>03-26-2023</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3/26/2023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20890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01911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235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9327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426369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3343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a:p>
        </p:txBody>
      </p:sp>
    </p:spTree>
    <p:extLst>
      <p:ext uri="{BB962C8B-B14F-4D97-AF65-F5344CB8AC3E}">
        <p14:creationId xmlns:p14="http://schemas.microsoft.com/office/powerpoint/2010/main" val="6443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3/26/2023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3/26/2023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uninformed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81992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2628900" y="228600"/>
            <a:ext cx="69342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066800" y="1371600"/>
            <a:ext cx="6858000" cy="5105400"/>
          </a:xfrm>
        </p:spPr>
        <p:txBody>
          <a:bodyPr/>
          <a:lstStyle/>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0150" y="1943100"/>
            <a:ext cx="2305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E8A23BB-1653-7110-2D40-2473A2C740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104138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150" dirty="0">
                <a:effectLst>
                  <a:outerShdw blurRad="38100" dist="38100" dir="2700000" algn="tl">
                    <a:srgbClr val="000000">
                      <a:alpha val="43137"/>
                    </a:srgbClr>
                  </a:outerShdw>
                </a:effectLst>
                <a:latin typeface="Calibri" panose="020F0502020204030204" pitchFamily="34" charset="0"/>
              </a:rPr>
              <a:t>,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94851748"/>
              </p:ext>
            </p:extLst>
          </p:nvPr>
        </p:nvGraphicFramePr>
        <p:xfrm>
          <a:off x="1066800" y="228600"/>
          <a:ext cx="10058400" cy="64008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668740">
                <a:tc gridSpan="2">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Parallels</a:t>
                      </a:r>
                    </a:p>
                  </a:txBody>
                  <a:tcPr/>
                </a:tc>
                <a:tc hMerge="1">
                  <a:txBody>
                    <a:bodyPr/>
                    <a:lstStyle/>
                    <a:p>
                      <a:endParaRPr lang="en-US" sz="2800" dirty="0"/>
                    </a:p>
                  </a:txBody>
                  <a:tcPr>
                    <a:solidFill>
                      <a:schemeClr val="bg1">
                        <a:lumMod val="95000"/>
                      </a:schemeClr>
                    </a:solidFill>
                  </a:tcPr>
                </a:tc>
                <a:extLst>
                  <a:ext uri="{0D108BD9-81ED-4DB2-BD59-A6C34878D82A}">
                    <a16:rowId xmlns:a16="http://schemas.microsoft.com/office/drawing/2014/main" val="4131561483"/>
                  </a:ext>
                </a:extLst>
              </a:tr>
              <a:tr h="573206">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JOHN 14:1-4</a:t>
                      </a:r>
                    </a:p>
                  </a:txBody>
                  <a:tcPr/>
                </a:tc>
                <a:tc>
                  <a:txBody>
                    <a:bodyPr/>
                    <a:lstStyle/>
                    <a:p>
                      <a:pPr algn="ctr"/>
                      <a:r>
                        <a:rPr lang="en-US" sz="2800" b="1" dirty="0">
                          <a:solidFill>
                            <a:srgbClr val="000099"/>
                          </a:solidFill>
                          <a:latin typeface="Calibri" panose="020F0502020204030204" pitchFamily="34" charset="0"/>
                          <a:ea typeface="Calibri" panose="020F0502020204030204" pitchFamily="34" charset="0"/>
                          <a:cs typeface="Calibri" panose="020F0502020204030204" pitchFamily="34" charset="0"/>
                        </a:rPr>
                        <a:t>1 THESS 4:13-18</a:t>
                      </a:r>
                    </a:p>
                  </a:txBody>
                  <a:tcPr/>
                </a:tc>
                <a:extLst>
                  <a:ext uri="{0D108BD9-81ED-4DB2-BD59-A6C34878D82A}">
                    <a16:rowId xmlns:a16="http://schemas.microsoft.com/office/drawing/2014/main" val="10000"/>
                  </a:ext>
                </a:extLst>
              </a:tr>
              <a:tr h="573206">
                <a:tc>
                  <a:txBody>
                    <a:bodyPr/>
                    <a:lstStyle/>
                    <a:p>
                      <a:pPr marL="228600" lvl="1" indent="0"/>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trouble (1)</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sorrow (13)</a:t>
                      </a:r>
                    </a:p>
                  </a:txBody>
                  <a:tcPr/>
                </a:tc>
                <a:extLst>
                  <a:ext uri="{0D108BD9-81ED-4DB2-BD59-A6C34878D82A}">
                    <a16:rowId xmlns:a16="http://schemas.microsoft.com/office/drawing/2014/main" val="10001"/>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Believe (1)</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believe (14)</a:t>
                      </a:r>
                    </a:p>
                  </a:txBody>
                  <a:tcPr/>
                </a:tc>
                <a:extLst>
                  <a:ext uri="{0D108BD9-81ED-4DB2-BD59-A6C34878D82A}">
                    <a16:rowId xmlns:a16="http://schemas.microsoft.com/office/drawing/2014/main" val="10002"/>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God, me (1)</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Jesus, God (14)</a:t>
                      </a:r>
                    </a:p>
                  </a:txBody>
                  <a:tcPr/>
                </a:tc>
                <a:extLst>
                  <a:ext uri="{0D108BD9-81ED-4DB2-BD59-A6C34878D82A}">
                    <a16:rowId xmlns:a16="http://schemas.microsoft.com/office/drawing/2014/main" val="10003"/>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told you (2)</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say to you (15)</a:t>
                      </a:r>
                    </a:p>
                  </a:txBody>
                  <a:tcPr/>
                </a:tc>
                <a:extLst>
                  <a:ext uri="{0D108BD9-81ED-4DB2-BD59-A6C34878D82A}">
                    <a16:rowId xmlns:a16="http://schemas.microsoft.com/office/drawing/2014/main" val="10004"/>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come again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coming of the Lord (15) </a:t>
                      </a:r>
                    </a:p>
                  </a:txBody>
                  <a:tcPr/>
                </a:tc>
                <a:extLst>
                  <a:ext uri="{0D108BD9-81ED-4DB2-BD59-A6C34878D82A}">
                    <a16:rowId xmlns:a16="http://schemas.microsoft.com/office/drawing/2014/main" val="10005"/>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receive, you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caught up (17)</a:t>
                      </a:r>
                    </a:p>
                  </a:txBody>
                  <a:tcPr/>
                </a:tc>
                <a:extLst>
                  <a:ext uri="{0D108BD9-81ED-4DB2-BD59-A6C34878D82A}">
                    <a16:rowId xmlns:a16="http://schemas.microsoft.com/office/drawing/2014/main" val="10006"/>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to myself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to meet the Lord (17)</a:t>
                      </a:r>
                    </a:p>
                  </a:txBody>
                  <a:tcPr/>
                </a:tc>
                <a:extLst>
                  <a:ext uri="{0D108BD9-81ED-4DB2-BD59-A6C34878D82A}">
                    <a16:rowId xmlns:a16="http://schemas.microsoft.com/office/drawing/2014/main" val="10007"/>
                  </a:ext>
                </a:extLst>
              </a:tr>
              <a:tr h="573206">
                <a:tc>
                  <a:txBody>
                    <a:bodyPr/>
                    <a:lstStyle/>
                    <a:p>
                      <a:pPr marL="228600" lvl="1" indent="0" algn="l" defTabSz="914400" rtl="0" eaLnBrk="1" latinLnBrk="0" hangingPunct="1"/>
                      <a:r>
                        <a:rPr lang="en-US" sz="28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be where I am (3)</a:t>
                      </a:r>
                    </a:p>
                  </a:txBody>
                  <a:tcPr/>
                </a:tc>
                <a:tc>
                  <a:txBody>
                    <a:bodyPr/>
                    <a:lstStyle/>
                    <a:p>
                      <a:pPr marL="228600" lvl="1" indent="0" algn="l" defTabSz="914400" rtl="0" eaLnBrk="1" latinLnBrk="0" hangingPunct="1"/>
                      <a:r>
                        <a:rPr lang="en-US" sz="2800" b="1" kern="1200" dirty="0">
                          <a:solidFill>
                            <a:srgbClr val="000099"/>
                          </a:solidFill>
                          <a:latin typeface="Calibri" panose="020F0502020204030204" pitchFamily="34" charset="0"/>
                          <a:ea typeface="Calibri" panose="020F0502020204030204" pitchFamily="34" charset="0"/>
                          <a:cs typeface="Calibri" panose="020F0502020204030204" pitchFamily="34" charset="0"/>
                        </a:rPr>
                        <a:t>ever be with the Lord (17)</a:t>
                      </a:r>
                    </a:p>
                  </a:txBody>
                  <a:tcPr/>
                </a:tc>
                <a:extLst>
                  <a:ext uri="{0D108BD9-81ED-4DB2-BD59-A6C34878D82A}">
                    <a16:rowId xmlns:a16="http://schemas.microsoft.com/office/drawing/2014/main" val="10008"/>
                  </a:ext>
                </a:extLst>
              </a:tr>
              <a:tr h="57320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J. B. Smith, </a:t>
                      </a:r>
                      <a:r>
                        <a:rPr kumimoji="0" lang="en-US" sz="1800" b="0" i="1"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A Revelation of Jesus Christ: A Commentary on the Book of Revelation</a:t>
                      </a:r>
                      <a:r>
                        <a:rPr kumimoji="0" lang="en-US" sz="1800" b="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 311-13</a:t>
                      </a:r>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en-US" sz="2800" dirty="0"/>
                    </a:p>
                  </a:txBody>
                  <a:tcPr>
                    <a:solidFill>
                      <a:schemeClr val="bg1">
                        <a:lumMod val="95000"/>
                      </a:schemeClr>
                    </a:solidFill>
                  </a:tcPr>
                </a:tc>
                <a:extLst>
                  <a:ext uri="{0D108BD9-81ED-4DB2-BD59-A6C34878D82A}">
                    <a16:rowId xmlns:a16="http://schemas.microsoft.com/office/drawing/2014/main" val="11675452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193768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b="1" dirty="0">
                <a:solidFill>
                  <a:srgbClr val="FFFFCC"/>
                </a:solidFill>
              </a:rPr>
              <a:t>“</a:t>
            </a:r>
            <a:r>
              <a:rPr lang="en-US" b="1" u="sng" dirty="0">
                <a:solidFill>
                  <a:srgbClr val="FFFFCC"/>
                </a:solidFill>
              </a:rPr>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8F313C62-F7F3-A686-59C3-39F7B56C30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292318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caught up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harpazō</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809854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02AFA13-43AD-7061-06D5-139962BCB26D}"/>
              </a:ext>
            </a:extLst>
          </p:cNvPr>
          <p:cNvSpPr>
            <a:spLocks noGrp="1" noChangeArrowheads="1"/>
          </p:cNvSpPr>
          <p:nvPr>
            <p:ph type="title"/>
          </p:nvPr>
        </p:nvSpPr>
        <p:spPr>
          <a:xfrm>
            <a:off x="914400" y="228600"/>
            <a:ext cx="10363200" cy="1143000"/>
          </a:xfrm>
        </p:spPr>
        <p:txBody>
          <a:bodyPr/>
          <a:lstStyle/>
          <a:p>
            <a:pPr algn="ctr" eaLnBrk="1" hangingPunct="1"/>
            <a:r>
              <a:rPr lang="en-US" altLang="en-US" sz="3600" dirty="0"/>
              <a:t>Catching Away of All Living Believers </a:t>
            </a:r>
            <a:br>
              <a:rPr lang="en-US" altLang="en-US" sz="3600" dirty="0"/>
            </a:br>
            <a:r>
              <a:rPr lang="en-US" altLang="en-US" sz="2800" dirty="0">
                <a:solidFill>
                  <a:schemeClr val="tx1"/>
                </a:solidFill>
                <a:effectLst>
                  <a:outerShdw blurRad="38100" dist="38100" dir="2700000" algn="tl">
                    <a:srgbClr val="000000"/>
                  </a:outerShdw>
                </a:effectLst>
                <a:ea typeface="+mn-ea"/>
                <a:cs typeface="+mn-cs"/>
              </a:rPr>
              <a:t>(1 Thess. 4:17)</a:t>
            </a:r>
            <a:endParaRPr lang="en-US" altLang="en-US" sz="3200" dirty="0">
              <a:solidFill>
                <a:schemeClr val="tx1"/>
              </a:solidFill>
              <a:effectLst>
                <a:outerShdw blurRad="38100" dist="38100" dir="2700000" algn="tl">
                  <a:srgbClr val="000000"/>
                </a:outerShdw>
              </a:effectLst>
              <a:ea typeface="+mn-ea"/>
              <a:cs typeface="+mn-cs"/>
            </a:endParaRPr>
          </a:p>
        </p:txBody>
      </p:sp>
      <p:sp>
        <p:nvSpPr>
          <p:cNvPr id="28675" name="Rectangle 3">
            <a:extLst>
              <a:ext uri="{FF2B5EF4-FFF2-40B4-BE49-F238E27FC236}">
                <a16:creationId xmlns:a16="http://schemas.microsoft.com/office/drawing/2014/main" id="{19C461FC-5B2B-A745-0E3C-35628AB18288}"/>
              </a:ext>
            </a:extLst>
          </p:cNvPr>
          <p:cNvSpPr>
            <a:spLocks noGrp="1" noChangeArrowheads="1"/>
          </p:cNvSpPr>
          <p:nvPr>
            <p:ph type="body" idx="1"/>
          </p:nvPr>
        </p:nvSpPr>
        <p:spPr>
          <a:xfrm>
            <a:off x="3886200" y="2306638"/>
            <a:ext cx="7696200" cy="2244725"/>
          </a:xfrm>
        </p:spPr>
        <p:txBody>
          <a:bodyPr/>
          <a:lstStyle/>
          <a:p>
            <a:pPr marL="457200" indent="-457200" eaLnBrk="1" hangingPunct="1">
              <a:spcBef>
                <a:spcPts val="0"/>
              </a:spcBef>
              <a:spcAft>
                <a:spcPts val="2400"/>
              </a:spcAft>
              <a:defRPr/>
            </a:pPr>
            <a:r>
              <a:rPr lang="en-US" i="1" dirty="0" err="1"/>
              <a:t>Harpazo</a:t>
            </a:r>
            <a:r>
              <a:rPr lang="en-US" dirty="0"/>
              <a:t> = seized or caught up by force</a:t>
            </a:r>
          </a:p>
          <a:p>
            <a:pPr marL="457200" indent="-457200" eaLnBrk="1" hangingPunct="1">
              <a:spcBef>
                <a:spcPts val="0"/>
              </a:spcBef>
              <a:spcAft>
                <a:spcPts val="2400"/>
              </a:spcAft>
              <a:defRPr/>
            </a:pPr>
            <a:r>
              <a:rPr lang="en-US" i="1" dirty="0" err="1"/>
              <a:t>Harpazo</a:t>
            </a:r>
            <a:r>
              <a:rPr lang="en-US" dirty="0"/>
              <a:t> (Greek) = </a:t>
            </a:r>
            <a:r>
              <a:rPr lang="en-US" i="1" dirty="0" err="1"/>
              <a:t>rapere</a:t>
            </a:r>
            <a:r>
              <a:rPr lang="en-US" dirty="0"/>
              <a:t> (Latin) = rapture (English)</a:t>
            </a:r>
          </a:p>
        </p:txBody>
      </p:sp>
      <p:pic>
        <p:nvPicPr>
          <p:cNvPr id="61444" name="Picture 4">
            <a:extLst>
              <a:ext uri="{FF2B5EF4-FFF2-40B4-BE49-F238E27FC236}">
                <a16:creationId xmlns:a16="http://schemas.microsoft.com/office/drawing/2014/main" id="{A40E88EF-7BC4-065E-8157-ECC24AF0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94" r="24529"/>
          <a:stretch>
            <a:fillRect/>
          </a:stretch>
        </p:blipFill>
        <p:spPr bwMode="auto">
          <a:xfrm>
            <a:off x="624839" y="1828800"/>
            <a:ext cx="257507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906B029-6406-8CD9-DDCF-502402BB9822}"/>
              </a:ext>
            </a:extLst>
          </p:cNvPr>
          <p:cNvPicPr>
            <a:picLocks noChangeAspect="1"/>
          </p:cNvPicPr>
          <p:nvPr/>
        </p:nvPicPr>
        <p:blipFill>
          <a:blip r:embed="rId3"/>
          <a:stretch>
            <a:fillRect/>
          </a:stretch>
        </p:blipFill>
        <p:spPr>
          <a:xfrm>
            <a:off x="10626852" y="104274"/>
            <a:ext cx="955548"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1943100" y="304800"/>
            <a:ext cx="8305800" cy="905664"/>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Latin Vulgate Translation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(1 Thess. 4:17)</a:t>
            </a:r>
          </a:p>
        </p:txBody>
      </p:sp>
      <p:sp>
        <p:nvSpPr>
          <p:cNvPr id="70658" name="Content Placeholder 2"/>
          <p:cNvSpPr>
            <a:spLocks noGrp="1"/>
          </p:cNvSpPr>
          <p:nvPr>
            <p:ph idx="1"/>
          </p:nvPr>
        </p:nvSpPr>
        <p:spPr>
          <a:xfrm>
            <a:off x="3200400" y="1705414"/>
            <a:ext cx="8305800" cy="2790386"/>
          </a:xfrm>
        </p:spPr>
        <p:txBody>
          <a:bodyPr/>
          <a:lstStyle/>
          <a:p>
            <a:pPr marL="0" indent="0" algn="just">
              <a:spcBef>
                <a:spcPts val="0"/>
              </a:spcBef>
              <a:spcAft>
                <a:spcPts val="1200"/>
              </a:spcAft>
              <a:buClr>
                <a:srgbClr val="00FFFF"/>
              </a:buClr>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Deinde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vivimus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relinquimur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simul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rapiemur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cum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nubibus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obviam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Christo in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aëra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sic semper cum Domino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0659" name="TextBox 3"/>
          <p:cNvSpPr txBox="1">
            <a:spLocks noChangeArrowheads="1"/>
          </p:cNvSpPr>
          <p:nvPr/>
        </p:nvSpPr>
        <p:spPr bwMode="auto">
          <a:xfrm>
            <a:off x="2705100" y="6096000"/>
            <a:ext cx="6781800" cy="646331"/>
          </a:xfrm>
          <a:prstGeom prst="rect">
            <a:avLst/>
          </a:prstGeom>
          <a:noFill/>
          <a:ln w="9525">
            <a:noFill/>
            <a:miter lim="800000"/>
            <a:headEnd/>
            <a:tailEnd/>
          </a:ln>
        </p:spPr>
        <p:txBody>
          <a:bodyPr wrap="square">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Curtis and Isaiah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Hoogendyk</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1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Latin-English Interlinear Vulgate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(Bellingham, WA: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2016), 1 Th 4:17.</a:t>
            </a:r>
          </a:p>
        </p:txBody>
      </p:sp>
      <p:pic>
        <p:nvPicPr>
          <p:cNvPr id="1026" name="Picture 2" descr="St. Jerome – September 30th | Traditional Catholic Priest">
            <a:extLst>
              <a:ext uri="{FF2B5EF4-FFF2-40B4-BE49-F238E27FC236}">
                <a16:creationId xmlns:a16="http://schemas.microsoft.com/office/drawing/2014/main" id="{B2453224-ABDF-4180-AB5A-8E99022E2F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705414"/>
            <a:ext cx="17277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29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8392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7353E0D9-FC62-0F94-100D-1F99F7C8CB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3650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CFF9CFB-A713-746D-7A9D-978AAC465599}"/>
              </a:ext>
            </a:extLst>
          </p:cNvPr>
          <p:cNvGraphicFramePr>
            <a:graphicFrameLocks noGrp="1"/>
          </p:cNvGraphicFramePr>
          <p:nvPr>
            <p:extLst>
              <p:ext uri="{D42A27DB-BD31-4B8C-83A1-F6EECF244321}">
                <p14:modId xmlns:p14="http://schemas.microsoft.com/office/powerpoint/2010/main" val="316956894"/>
              </p:ext>
            </p:extLst>
          </p:nvPr>
        </p:nvGraphicFramePr>
        <p:xfrm>
          <a:off x="609600" y="228600"/>
          <a:ext cx="10972800" cy="6339870"/>
        </p:xfrm>
        <a:graphic>
          <a:graphicData uri="http://schemas.openxmlformats.org/drawingml/2006/table">
            <a:tbl>
              <a:tblPr firstRow="1" bandRow="1">
                <a:tableStyleId>{073A0DAA-6AF3-43AB-8588-CEC1D06C72B9}</a:tableStyleId>
              </a:tblPr>
              <a:tblGrid>
                <a:gridCol w="5669280">
                  <a:extLst>
                    <a:ext uri="{9D8B030D-6E8A-4147-A177-3AD203B41FA5}">
                      <a16:colId xmlns:a16="http://schemas.microsoft.com/office/drawing/2014/main" val="2471753490"/>
                    </a:ext>
                  </a:extLst>
                </a:gridCol>
                <a:gridCol w="5303520">
                  <a:extLst>
                    <a:ext uri="{9D8B030D-6E8A-4147-A177-3AD203B41FA5}">
                      <a16:colId xmlns:a16="http://schemas.microsoft.com/office/drawing/2014/main" val="4163398497"/>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RAPTURE DISTINCT FROM SECOND ADVENT</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57595765"/>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cs typeface="Arial" charset="0"/>
                        </a:rPr>
                        <a:t>RAPTURE</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C00000"/>
                          </a:solidFill>
                          <a:effectLst/>
                          <a:latin typeface="Calibri" panose="020F0502020204030204" pitchFamily="34" charset="0"/>
                          <a:cs typeface="Arial" charset="0"/>
                        </a:rPr>
                        <a:t>(1 </a:t>
                      </a:r>
                      <a:r>
                        <a:rPr kumimoji="0" lang="en-US" sz="2000" b="1" i="0" u="none" strike="noStrike" cap="none" normalizeH="0" baseline="0" dirty="0" err="1">
                          <a:ln>
                            <a:noFill/>
                          </a:ln>
                          <a:solidFill>
                            <a:srgbClr val="C00000"/>
                          </a:solidFill>
                          <a:effectLst/>
                          <a:latin typeface="Calibri" panose="020F0502020204030204" pitchFamily="34" charset="0"/>
                          <a:cs typeface="Arial" charset="0"/>
                        </a:rPr>
                        <a:t>Thess</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4:13-17; 1 Cor 15:51-57)</a:t>
                      </a:r>
                    </a:p>
                  </a:txBody>
                  <a:tcPr marT="45725" marB="45725"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(Rev 19:11-16)</a:t>
                      </a:r>
                    </a:p>
                  </a:txBody>
                  <a:tcPr marT="45725" marB="45725" anchor="ctr" horzOverflow="overflow"/>
                </a:tc>
                <a:extLst>
                  <a:ext uri="{0D108BD9-81ED-4DB2-BD59-A6C34878D82A}">
                    <a16:rowId xmlns:a16="http://schemas.microsoft.com/office/drawing/2014/main" val="175045717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in the air (1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Thess</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to the earth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14:4)</a:t>
                      </a:r>
                    </a:p>
                  </a:txBody>
                  <a:tcPr marT="45725" marB="45725" anchor="ctr" horzOverflow="overflow"/>
                </a:tc>
                <a:extLst>
                  <a:ext uri="{0D108BD9-81ED-4DB2-BD59-A6C34878D82A}">
                    <a16:rowId xmlns:a16="http://schemas.microsoft.com/office/drawing/2014/main" val="284413506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For His saints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4:15-17)</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With His saints (Rev 19:14)</a:t>
                      </a:r>
                    </a:p>
                  </a:txBody>
                  <a:tcPr marT="45725" marB="45725" anchor="ctr" horzOverflow="overflow"/>
                </a:tc>
                <a:extLst>
                  <a:ext uri="{0D108BD9-81ED-4DB2-BD59-A6C34878D82A}">
                    <a16:rowId xmlns:a16="http://schemas.microsoft.com/office/drawing/2014/main" val="1311439648"/>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Blessing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4:18)</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Judgment (Rev 19:15)</a:t>
                      </a:r>
                    </a:p>
                  </a:txBody>
                  <a:tcPr marT="45725" marB="45725" anchor="ctr" horzOverflow="overflow"/>
                </a:tc>
                <a:extLst>
                  <a:ext uri="{0D108BD9-81ED-4DB2-BD59-A6C34878D82A}">
                    <a16:rowId xmlns:a16="http://schemas.microsoft.com/office/drawing/2014/main" val="2993002991"/>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only believers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both believers and unbelievers (Rev 19:15)</a:t>
                      </a:r>
                    </a:p>
                  </a:txBody>
                  <a:tcPr marT="45725" marB="45725" anchor="ctr" horzOverflow="overflow"/>
                </a:tc>
                <a:extLst>
                  <a:ext uri="{0D108BD9-81ED-4DB2-BD59-A6C34878D82A}">
                    <a16:rowId xmlns:a16="http://schemas.microsoft.com/office/drawing/2014/main" val="1895735015"/>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Invisible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Visible to all (Rev 1:7)</a:t>
                      </a:r>
                    </a:p>
                  </a:txBody>
                  <a:tcPr marT="45725" marB="45725" anchor="ctr" horzOverflow="overflow"/>
                </a:tc>
                <a:extLst>
                  <a:ext uri="{0D108BD9-81ED-4DB2-BD59-A6C34878D82A}">
                    <a16:rowId xmlns:a16="http://schemas.microsoft.com/office/drawing/2014/main" val="132090784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Announced only by an archangel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Involves myriads of angels (Jude 14)</a:t>
                      </a:r>
                    </a:p>
                  </a:txBody>
                  <a:tcPr marT="45725" marB="45725" anchor="ctr" horzOverflow="overflow"/>
                </a:tc>
                <a:extLst>
                  <a:ext uri="{0D108BD9-81ED-4DB2-BD59-A6C34878D82A}">
                    <a16:rowId xmlns:a16="http://schemas.microsoft.com/office/drawing/2014/main" val="24987697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Resurrection (1 Cor 15: 51)</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No resurrection</a:t>
                      </a:r>
                    </a:p>
                  </a:txBody>
                  <a:tcPr marT="45725" marB="45725" anchor="ctr" horzOverflow="overflow"/>
                </a:tc>
                <a:extLst>
                  <a:ext uri="{0D108BD9-81ED-4DB2-BD59-A6C34878D82A}">
                    <a16:rowId xmlns:a16="http://schemas.microsoft.com/office/drawing/2014/main" val="3694572136"/>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the church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1:10)</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Israel (Matt 23:37-39)</a:t>
                      </a:r>
                    </a:p>
                  </a:txBody>
                  <a:tcPr marT="45725" marB="45725" anchor="ctr" horzOverflow="overflow"/>
                </a:tc>
                <a:extLst>
                  <a:ext uri="{0D108BD9-81ED-4DB2-BD59-A6C34878D82A}">
                    <a16:rowId xmlns:a16="http://schemas.microsoft.com/office/drawing/2014/main" val="3968666947"/>
                  </a:ext>
                </a:extLst>
              </a:tr>
            </a:tbl>
          </a:graphicData>
        </a:graphic>
      </p:graphicFrame>
    </p:spTree>
    <p:extLst>
      <p:ext uri="{BB962C8B-B14F-4D97-AF65-F5344CB8AC3E}">
        <p14:creationId xmlns:p14="http://schemas.microsoft.com/office/powerpoint/2010/main" val="21245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b="1" u="sng" dirty="0">
                <a:solidFill>
                  <a:srgbClr val="FFFFCC"/>
                </a:solidFill>
              </a:rPr>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7F78D90E-A167-B643-D6E3-6B43EADE36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40922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 Christ</a:t>
            </a:r>
            <a:r>
              <a:rPr lang="en-US" sz="3400" dirty="0">
                <a:effectLst>
                  <a:outerShdw blurRad="38100" dist="38100" dir="2700000" algn="tl">
                    <a:srgbClr val="000000">
                      <a:alpha val="43137"/>
                    </a:srgbClr>
                  </a:outerShdw>
                </a:effectLst>
                <a:cs typeface="Calibri" panose="020F0502020204030204" pitchFamily="34" charset="0"/>
              </a:rPr>
              <a: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87471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1034716"/>
            <a:ext cx="10515600" cy="5442284"/>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3972080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b="1" u="sng" dirty="0">
                <a:solidFill>
                  <a:srgbClr val="FFFFCC"/>
                </a:solidFill>
              </a:rPr>
              <a:t>Pre-</a:t>
            </a:r>
            <a:r>
              <a:rPr lang="en-US" b="1" u="sng" dirty="0" err="1">
                <a:solidFill>
                  <a:srgbClr val="FFFFCC"/>
                </a:solidFill>
              </a:rPr>
              <a:t>tribulationalism</a:t>
            </a:r>
            <a:r>
              <a:rPr lang="en-US" b="1" u="sng" dirty="0">
                <a:solidFill>
                  <a:srgbClr val="FFFFCC"/>
                </a:solidFill>
              </a:rPr>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31B8504B-160D-53FF-8839-E3CB4E093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420524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0343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is the Rapture?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7 Arguments Favoring the Pre-Tribulation View</a:t>
            </a:r>
          </a:p>
        </p:txBody>
      </p:sp>
      <p:sp>
        <p:nvSpPr>
          <p:cNvPr id="21507" name="Rectangle 3"/>
          <p:cNvSpPr>
            <a:spLocks noGrp="1" noChangeArrowheads="1"/>
          </p:cNvSpPr>
          <p:nvPr>
            <p:ph idx="1"/>
          </p:nvPr>
        </p:nvSpPr>
        <p:spPr>
          <a:xfrm>
            <a:off x="609600" y="1447800"/>
            <a:ext cx="10972800" cy="5334000"/>
          </a:xfrm>
        </p:spPr>
        <p:txBody>
          <a:bodyPr/>
          <a:lstStyle/>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Rapture is imminent (1 Cor 15:51; 1 Thess 4:15)</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Rapture is a comfort (1 Thess 4:18)</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514350" indent="-514350" eaLnBrk="1" hangingPunct="1">
              <a:spcBef>
                <a:spcPts val="0"/>
              </a:spcBef>
              <a:spcAft>
                <a:spcPts val="1200"/>
              </a:spcAft>
              <a:buSzPct val="100000"/>
              <a:buFont typeface="+mj-lt"/>
              <a:buAutoNum type="arabicPeriod"/>
              <a:defRPr/>
            </a:pPr>
            <a:r>
              <a:rPr lang="en-US" sz="2700" dirty="0">
                <a:effectLst>
                  <a:outerShdw blurRad="38100" dist="38100" dir="2700000" algn="tl">
                    <a:srgbClr val="000000">
                      <a:alpha val="43137"/>
                    </a:srgbClr>
                  </a:outerShdw>
                </a:effectLst>
                <a:cs typeface="Calibri" panose="020F0502020204030204" pitchFamily="34" charset="0"/>
              </a:rPr>
              <a:t>Symbolic parallels (2 Peter 2:5-9)</a:t>
            </a:r>
          </a:p>
        </p:txBody>
      </p:sp>
    </p:spTree>
    <p:extLst>
      <p:ext uri="{BB962C8B-B14F-4D97-AF65-F5344CB8AC3E}">
        <p14:creationId xmlns:p14="http://schemas.microsoft.com/office/powerpoint/2010/main" val="3131137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50432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4129951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t>
            </a:r>
            <a:r>
              <a:rPr lang="en-US" sz="3400" dirty="0">
                <a:effectLst>
                  <a:outerShdw blurRad="38100" dist="38100" dir="2700000" algn="tl">
                    <a:srgbClr val="000000">
                      <a:alpha val="43137"/>
                    </a:srgbClr>
                  </a:outerShdw>
                </a:effectLst>
                <a:cs typeface="Calibri" panose="020F0502020204030204" pitchFamily="34" charset="0"/>
              </a:rPr>
              <a:t>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281136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21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33400" y="1600202"/>
            <a:ext cx="109728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200"/>
              </a:spcAft>
              <a:buClrTx/>
              <a:buSz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3629025" y="228602"/>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522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3276600"/>
          </a:xfrm>
        </p:spPr>
        <p:txBody>
          <a:bodyPr/>
          <a:lstStyle/>
          <a:p>
            <a:pPr marL="0" indent="0" algn="ctr" defTabSz="685800">
              <a:lnSpc>
                <a:spcPct val="90000"/>
              </a:lnSpc>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4006160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150" dirty="0">
                <a:effectLst>
                  <a:outerShdw blurRad="38100" dist="38100" dir="2700000" algn="tl">
                    <a:srgbClr val="000000">
                      <a:alpha val="43137"/>
                    </a:srgbClr>
                  </a:outerShdw>
                </a:effectLst>
                <a:latin typeface="Calibri" panose="020F0502020204030204" pitchFamily="34" charset="0"/>
              </a:rPr>
              <a:t>,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218934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2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868443"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3914166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3352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4346297"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0707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860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19907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695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2785948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309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1033697317"/>
              </p:ext>
            </p:extLst>
          </p:nvPr>
        </p:nvGraphicFramePr>
        <p:xfrm>
          <a:off x="609600" y="274317"/>
          <a:ext cx="10972801" cy="6172200"/>
        </p:xfrm>
        <a:graphic>
          <a:graphicData uri="http://schemas.openxmlformats.org/drawingml/2006/table">
            <a:tbl>
              <a:tblPr firstRow="1" bandRow="1">
                <a:tableStyleId>{073A0DAA-6AF3-43AB-8588-CEC1D06C72B9}</a:tableStyleId>
              </a:tblPr>
              <a:tblGrid>
                <a:gridCol w="3216166">
                  <a:extLst>
                    <a:ext uri="{9D8B030D-6E8A-4147-A177-3AD203B41FA5}">
                      <a16:colId xmlns:a16="http://schemas.microsoft.com/office/drawing/2014/main" val="2807051881"/>
                    </a:ext>
                  </a:extLst>
                </a:gridCol>
                <a:gridCol w="1922993">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7341471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16164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E6A91-9258-F8B9-DF32-913D468C96D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7620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938320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473425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28959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4262513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7">
            <a:extLst>
              <a:ext uri="{FF2B5EF4-FFF2-40B4-BE49-F238E27FC236}">
                <a16:creationId xmlns:a16="http://schemas.microsoft.com/office/drawing/2014/main" id="{6870E457-5B72-4B61-B2DA-E5C3C25DA4E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57</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018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029200" y="228600"/>
            <a:ext cx="2133600" cy="914400"/>
          </a:xfrm>
        </p:spPr>
        <p:txBody>
          <a:bodyPr/>
          <a:lstStyle/>
          <a:p>
            <a:pPr algn="ctr" eaLnBrk="1" hangingPunct="1"/>
            <a:r>
              <a:rPr lang="en-US" altLang="en-US" sz="3600" dirty="0">
                <a:effectLst>
                  <a:outerShdw blurRad="38100" dist="38100" dir="2700000" algn="tl">
                    <a:srgbClr val="000000"/>
                  </a:outerShdw>
                </a:effectLst>
                <a:cs typeface="Calibri" panose="020F0502020204030204" pitchFamily="34" charset="0"/>
              </a:rPr>
              <a:t>Comfort</a:t>
            </a:r>
          </a:p>
        </p:txBody>
      </p:sp>
      <p:pic>
        <p:nvPicPr>
          <p:cNvPr id="68611"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685800" y="1600200"/>
            <a:ext cx="2482142" cy="3657600"/>
          </a:xfrm>
        </p:spPr>
      </p:pic>
      <p:sp>
        <p:nvSpPr>
          <p:cNvPr id="27651" name="Rectangle 3"/>
          <p:cNvSpPr>
            <a:spLocks noGrp="1" noChangeArrowheads="1"/>
          </p:cNvSpPr>
          <p:nvPr>
            <p:ph type="body" sz="half" idx="2"/>
          </p:nvPr>
        </p:nvSpPr>
        <p:spPr>
          <a:xfrm>
            <a:off x="3352800" y="2237583"/>
            <a:ext cx="8229600" cy="2382837"/>
          </a:xfrm>
        </p:spPr>
        <p:txBody>
          <a:bodyPr/>
          <a:lstStyle/>
          <a:p>
            <a:pPr marL="457200" indent="-457200" algn="just" eaLnBrk="1" hangingPunct="1">
              <a:spcBef>
                <a:spcPts val="0"/>
              </a:spcBef>
              <a:spcAft>
                <a:spcPts val="2400"/>
              </a:spcAft>
              <a:defRPr/>
            </a:pPr>
            <a:r>
              <a:rPr lang="en-US" dirty="0">
                <a:latin typeface="Calibri" panose="020F0502020204030204" pitchFamily="34" charset="0"/>
                <a:cs typeface="Calibri" panose="020F0502020204030204" pitchFamily="34" charset="0"/>
              </a:rPr>
              <a:t>John 14:1; 1 Thess 4:18; Titus 2:13</a:t>
            </a:r>
          </a:p>
          <a:p>
            <a:pPr marL="457200" indent="-457200" algn="just" eaLnBrk="1" hangingPunct="1">
              <a:spcBef>
                <a:spcPts val="0"/>
              </a:spcBef>
              <a:spcAft>
                <a:spcPts val="2400"/>
              </a:spcAft>
              <a:defRPr/>
            </a:pPr>
            <a:r>
              <a:rPr lang="en-US" dirty="0">
                <a:latin typeface="Calibri" panose="020F0502020204030204" pitchFamily="34" charset="0"/>
                <a:cs typeface="Calibri" panose="020F0502020204030204" pitchFamily="34" charset="0"/>
              </a:rPr>
              <a:t>Other rapture views are not comforting since they place the church into divine wrath</a:t>
            </a:r>
          </a:p>
        </p:txBody>
      </p:sp>
    </p:spTree>
    <p:extLst>
      <p:ext uri="{BB962C8B-B14F-4D97-AF65-F5344CB8AC3E}">
        <p14:creationId xmlns:p14="http://schemas.microsoft.com/office/powerpoint/2010/main" val="1097259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56565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74473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29369" y="1817808"/>
            <a:ext cx="10953031" cy="4201993"/>
          </a:xfrm>
        </p:spPr>
        <p:txBody>
          <a:bodyPr/>
          <a:lstStyle/>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“Jesus may come today, Glad day! Glad 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And I would see my friend;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Dangers and troubles would end If Jesus should come today.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Glad day! Glad day! Is it the crowning 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I’ll live for today, nor anxious be, Jesus, my Lord, I soon shall see;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3105150" y="228602"/>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69" y="12192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09600" y="1600200"/>
            <a:ext cx="10972800" cy="4828841"/>
          </a:xfrm>
        </p:spPr>
        <p:txBody>
          <a:bodyPr/>
          <a:lstStyle/>
          <a:p>
            <a:pPr marL="0" indent="0" algn="just">
              <a:buNone/>
            </a:pPr>
            <a:r>
              <a:rPr lang="en-US" dirty="0">
                <a:effectLst>
                  <a:outerShdw blurRad="38100" dist="38100" dir="2700000" algn="tl">
                    <a:srgbClr val="000000">
                      <a:alpha val="43137"/>
                    </a:srgbClr>
                  </a:outerShdw>
                </a:effectLst>
                <a:cs typeface="Calibri" panose="020F0502020204030204" pitchFamily="34" charset="0"/>
              </a:rPr>
              <a:t>By way of parody, Dr. Barnhouse also pointed out that if the </a:t>
            </a:r>
            <a:r>
              <a:rPr lang="en-US" dirty="0" err="1">
                <a:effectLst>
                  <a:outerShdw blurRad="38100" dist="38100" dir="2700000" algn="tl">
                    <a:srgbClr val="000000">
                      <a:alpha val="43137"/>
                    </a:srgbClr>
                  </a:outerShdw>
                </a:effectLst>
                <a:cs typeface="Calibri" panose="020F0502020204030204" pitchFamily="34" charset="0"/>
              </a:rPr>
              <a:t>midtrib</a:t>
            </a:r>
            <a:r>
              <a:rPr lang="en-US" dirty="0">
                <a:effectLst>
                  <a:outerShdw blurRad="38100" dist="38100" dir="2700000" algn="tl">
                    <a:srgbClr val="000000">
                      <a:alpha val="43137"/>
                    </a:srgbClr>
                  </a:outerShdw>
                </a:effectLst>
                <a:cs typeface="Calibri" panose="020F0502020204030204" pitchFamily="34" charset="0"/>
              </a:rPr>
              <a:t> or </a:t>
            </a:r>
            <a:r>
              <a:rPr lang="en-US" dirty="0" err="1">
                <a:effectLst>
                  <a:outerShdw blurRad="38100" dist="38100" dir="2700000" algn="tl">
                    <a:srgbClr val="000000">
                      <a:alpha val="43137"/>
                    </a:srgbClr>
                  </a:outerShdw>
                </a:effectLst>
                <a:cs typeface="Calibri" panose="020F0502020204030204" pitchFamily="34" charset="0"/>
              </a:rPr>
              <a:t>posttrib</a:t>
            </a:r>
            <a:r>
              <a:rPr lang="en-US" dirty="0">
                <a:effectLst>
                  <a:outerShdw blurRad="38100" dist="38100" dir="2700000" algn="tl">
                    <a:srgbClr val="000000">
                      <a:alpha val="43137"/>
                    </a:srgbClr>
                  </a:outerShdw>
                </a:effectLst>
                <a:cs typeface="Calibri" panose="020F0502020204030204" pitchFamily="34" charset="0"/>
              </a:rPr>
              <a:t> advocates sang this song, it would instead have to say:</a:t>
            </a:r>
          </a:p>
          <a:p>
            <a:pPr marL="457200" indent="0" algn="just">
              <a:buNone/>
            </a:pPr>
            <a:r>
              <a:rPr lang="en-US" dirty="0">
                <a:effectLst>
                  <a:outerShdw blurRad="38100" dist="38100" dir="2700000" algn="tl">
                    <a:srgbClr val="000000">
                      <a:alpha val="43137"/>
                    </a:srgbClr>
                  </a:outerShdw>
                </a:effectLst>
                <a:cs typeface="Calibri" panose="020F0502020204030204" pitchFamily="34" charset="0"/>
              </a:rPr>
              <a:t>“Jesus can’t come today, Sad day! Sad day! And I won't see my friend; Dangers and troubles won’t end Because Jesus can’t come today. Sad day! Sad day! Today is not the crowning day? I won’t live for today, and anxious I’ll be, The Beast and the False Prophet I soon shall see, Sad day! Sad day! Today is not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3105150" y="228602"/>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2" name="Picture 2" descr="Donald Barnhouse - Wikipedia">
            <a:extLst>
              <a:ext uri="{FF2B5EF4-FFF2-40B4-BE49-F238E27FC236}">
                <a16:creationId xmlns:a16="http://schemas.microsoft.com/office/drawing/2014/main" id="{E75D8DDB-4E39-71A0-BE61-4EB9BE09D4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69" y="12192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29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7150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635837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to the rocks, “Fall on us and hide us from the presence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spTree>
    <p:extLst>
      <p:ext uri="{BB962C8B-B14F-4D97-AF65-F5344CB8AC3E}">
        <p14:creationId xmlns:p14="http://schemas.microsoft.com/office/powerpoint/2010/main" val="1786141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933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609600" y="15240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cs typeface="Calibri" panose="020F0502020204030204" pitchFamily="34" charset="0"/>
              </a:rPr>
              <a:t>"Mankind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in his rebellion</a:t>
            </a:r>
            <a:r>
              <a:rPr lang="en-US" sz="28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800" dirty="0">
                <a:effectLst>
                  <a:outerShdw blurRad="38100" dist="38100" dir="2700000" algn="tl">
                    <a:srgbClr val="000000">
                      <a:alpha val="43137"/>
                    </a:srgbClr>
                  </a:outerShdw>
                </a:effectLst>
                <a:cs typeface="Calibri" panose="020F0502020204030204" pitchFamily="34" charset="0"/>
              </a:rPr>
              <a:t>correctly analyzes the cosmic and terrestrial disturbances as a part of the great end-time day of wrath from the one sitting on the throne and from the Lamb. The verb </a:t>
            </a:r>
            <a:r>
              <a:rPr lang="en-US" sz="2800" i="1" dirty="0">
                <a:effectLst>
                  <a:outerShdw blurRad="38100" dist="38100" dir="2700000" algn="tl">
                    <a:srgbClr val="000000">
                      <a:alpha val="43137"/>
                    </a:srgbClr>
                  </a:outerShdw>
                </a:effectLst>
                <a:cs typeface="Calibri" panose="020F0502020204030204" pitchFamily="34" charset="0"/>
              </a:rPr>
              <a:t>ēlethen</a:t>
            </a:r>
            <a:r>
              <a:rPr lang="en-US" sz="2800" dirty="0">
                <a:effectLst>
                  <a:outerShdw blurRad="38100" dist="38100" dir="2700000" algn="tl">
                    <a:srgbClr val="000000">
                      <a:alpha val="43137"/>
                    </a:srgbClr>
                  </a:outerShdw>
                </a:effectLst>
                <a:cs typeface="Calibri" panose="020F0502020204030204" pitchFamily="34" charset="0"/>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a:t>
            </a:r>
            <a:r>
              <a:rPr lang="en-US" sz="2800" dirty="0">
                <a:effectLst>
                  <a:outerShdw blurRad="38100" dist="38100" dir="2700000" algn="tl">
                    <a:srgbClr val="000000">
                      <a:alpha val="43137"/>
                    </a:srgbClr>
                  </a:outerShdw>
                </a:effectLst>
                <a:cs typeface="Calibri" panose="020F0502020204030204" pitchFamily="34" charset="0"/>
              </a:rPr>
              <a:t>"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642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2:8-9</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but to those who are selfishly ambitious and do not obey the truth, but obey unrighteousness,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and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thumós</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9 </a:t>
            </a:r>
            <a:r>
              <a:rPr lang="en-US" sz="3400" i="1" dirty="0">
                <a:effectLst>
                  <a:outerShdw blurRad="38100" dist="38100" dir="2700000" algn="tl">
                    <a:srgbClr val="000000">
                      <a:alpha val="43137"/>
                    </a:srgbClr>
                  </a:outerShdw>
                </a:effectLst>
                <a:cs typeface="Calibri" panose="020F0502020204030204" pitchFamily="34" charset="0"/>
              </a:rPr>
              <a:t>There will be</a:t>
            </a:r>
            <a:r>
              <a:rPr lang="en-US" sz="3400"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tribulation</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distress for every soul of man who does evil, of the Jew first and also of the Greek.”</a:t>
            </a:r>
          </a:p>
        </p:txBody>
      </p:sp>
    </p:spTree>
    <p:extLst>
      <p:ext uri="{BB962C8B-B14F-4D97-AF65-F5344CB8AC3E}">
        <p14:creationId xmlns:p14="http://schemas.microsoft.com/office/powerpoint/2010/main" val="1725777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705875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Pretribulationism is not Escapism</a:t>
            </a:r>
          </a:p>
        </p:txBody>
      </p:sp>
      <p:sp>
        <p:nvSpPr>
          <p:cNvPr id="24579" name="Rectangle 3"/>
          <p:cNvSpPr>
            <a:spLocks noGrp="1" noChangeArrowheads="1"/>
          </p:cNvSpPr>
          <p:nvPr>
            <p:ph idx="1"/>
          </p:nvPr>
        </p:nvSpPr>
        <p:spPr>
          <a:xfrm>
            <a:off x="3169047" y="1143000"/>
            <a:ext cx="5853906" cy="32766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Trials (John 16:33)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Man’s wrath (2 Tim 3:12)</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wrath (Eph 6:11-12)</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World’s wrath (John 15:18-19)</a:t>
            </a:r>
          </a:p>
        </p:txBody>
      </p:sp>
      <p:pic>
        <p:nvPicPr>
          <p:cNvPr id="3" name="Picture 2">
            <a:extLst>
              <a:ext uri="{FF2B5EF4-FFF2-40B4-BE49-F238E27FC236}">
                <a16:creationId xmlns:a16="http://schemas.microsoft.com/office/drawing/2014/main" id="{ECE47CF4-9503-4283-BB31-E930D9C82C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6864" y="4648200"/>
            <a:ext cx="5438272" cy="1828800"/>
          </a:xfrm>
          <a:prstGeom prst="rect">
            <a:avLst/>
          </a:prstGeom>
          <a:ln>
            <a:solidFill>
              <a:schemeClr val="tx1"/>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31B8504B-160D-53FF-8839-E3CB4E093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136237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ECA24E3-0340-63EB-6DA2-01DB70BB0EA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Unique Characteristics</a:t>
            </a:r>
          </a:p>
        </p:txBody>
      </p:sp>
      <p:sp>
        <p:nvSpPr>
          <p:cNvPr id="13315" name="Rectangle 3">
            <a:extLst>
              <a:ext uri="{FF2B5EF4-FFF2-40B4-BE49-F238E27FC236}">
                <a16:creationId xmlns:a16="http://schemas.microsoft.com/office/drawing/2014/main" id="{35327161-AA48-330B-9D66-0744D4A8A20A}"/>
              </a:ext>
            </a:extLst>
          </p:cNvPr>
          <p:cNvSpPr>
            <a:spLocks noGrp="1" noChangeArrowheads="1"/>
          </p:cNvSpPr>
          <p:nvPr>
            <p:ph type="body" idx="1"/>
          </p:nvPr>
        </p:nvSpPr>
        <p:spPr>
          <a:xfrm>
            <a:off x="914400" y="1600201"/>
            <a:ext cx="6553200" cy="3352800"/>
          </a:xfrm>
        </p:spPr>
        <p:txBody>
          <a:bodyPr/>
          <a:lstStyle/>
          <a:p>
            <a:pPr algn="just" eaLnBrk="1" hangingPunct="1">
              <a:spcBef>
                <a:spcPts val="0"/>
              </a:spcBef>
              <a:spcAft>
                <a:spcPts val="3600"/>
              </a:spcAft>
              <a:defRPr/>
            </a:pPr>
            <a:r>
              <a:rPr lang="en-US" dirty="0"/>
              <a:t>Every chapter ends with a reference to the Second Advent</a:t>
            </a:r>
          </a:p>
          <a:p>
            <a:pPr algn="just" eaLnBrk="1" hangingPunct="1">
              <a:spcBef>
                <a:spcPts val="0"/>
              </a:spcBef>
              <a:spcAft>
                <a:spcPts val="3600"/>
              </a:spcAft>
              <a:defRPr/>
            </a:pPr>
            <a:r>
              <a:rPr lang="en-US" dirty="0"/>
              <a:t>Small amount of time in between planting of the church and the first letter to the church</a:t>
            </a:r>
          </a:p>
        </p:txBody>
      </p:sp>
      <p:pic>
        <p:nvPicPr>
          <p:cNvPr id="4" name="Picture 3">
            <a:extLst>
              <a:ext uri="{FF2B5EF4-FFF2-40B4-BE49-F238E27FC236}">
                <a16:creationId xmlns:a16="http://schemas.microsoft.com/office/drawing/2014/main" id="{9F9266FB-E0F9-6AB4-4813-3DC53035D38A}"/>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3" name="Picture 2">
            <a:extLst>
              <a:ext uri="{FF2B5EF4-FFF2-40B4-BE49-F238E27FC236}">
                <a16:creationId xmlns:a16="http://schemas.microsoft.com/office/drawing/2014/main" id="{E20F4DD1-EA62-5206-5A2B-D2848B6E9F37}"/>
              </a:ext>
            </a:extLst>
          </p:cNvPr>
          <p:cNvPicPr>
            <a:picLocks noChangeAspect="1"/>
          </p:cNvPicPr>
          <p:nvPr/>
        </p:nvPicPr>
        <p:blipFill>
          <a:blip r:embed="rId3"/>
          <a:stretch>
            <a:fillRect/>
          </a:stretch>
        </p:blipFill>
        <p:spPr>
          <a:xfrm>
            <a:off x="8670061" y="17526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1524000" y="0"/>
            <a:ext cx="9144000" cy="2438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2 Thessalonians 2:5</a:t>
            </a:r>
          </a:p>
          <a:p>
            <a:pPr marL="0" indent="0" algn="just">
              <a:spcBef>
                <a:spcPts val="0"/>
              </a:spcBef>
              <a:buNone/>
            </a:pPr>
            <a:r>
              <a:rPr lang="en-US" sz="3600" dirty="0"/>
              <a:t>“Do you not remember that while I was still with you, I was telling you these things?” </a:t>
            </a:r>
            <a:endParaRPr lang="en-US" sz="1600" dirty="0"/>
          </a:p>
        </p:txBody>
      </p:sp>
      <p:pic>
        <p:nvPicPr>
          <p:cNvPr id="3" name="Picture 2">
            <a:extLst>
              <a:ext uri="{FF2B5EF4-FFF2-40B4-BE49-F238E27FC236}">
                <a16:creationId xmlns:a16="http://schemas.microsoft.com/office/drawing/2014/main" id="{C58479D7-4A4D-DEBB-D5AE-D4A7F191F5AE}"/>
              </a:ext>
            </a:extLst>
          </p:cNvPr>
          <p:cNvPicPr>
            <a:picLocks noChangeAspect="1"/>
          </p:cNvPicPr>
          <p:nvPr/>
        </p:nvPicPr>
        <p:blipFill>
          <a:blip r:embed="rId3"/>
          <a:stretch>
            <a:fillRect/>
          </a:stretch>
        </p:blipFill>
        <p:spPr>
          <a:xfrm>
            <a:off x="4994331" y="2057400"/>
            <a:ext cx="220333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738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40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3575</TotalTime>
  <Words>3780</Words>
  <Application>Microsoft Office PowerPoint</Application>
  <PresentationFormat>Widescreen</PresentationFormat>
  <Paragraphs>340</Paragraphs>
  <Slides>74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74</vt:i4>
      </vt:variant>
    </vt:vector>
  </HeadingPairs>
  <TitlesOfParts>
    <vt:vector size="80" baseType="lpstr">
      <vt:lpstr>Arial</vt:lpstr>
      <vt:lpstr>Calibri</vt:lpstr>
      <vt:lpstr>Times New Roman</vt:lpstr>
      <vt:lpstr>Wingdings</vt:lpstr>
      <vt:lpstr>Azure</vt:lpstr>
      <vt:lpstr>1_Azure</vt:lpstr>
      <vt:lpstr>PowerPoint Presentation</vt:lpstr>
      <vt:lpstr>Structure</vt:lpstr>
      <vt:lpstr>Structure</vt:lpstr>
      <vt:lpstr>Christian Living (4:1-12)</vt:lpstr>
      <vt:lpstr>Structure</vt:lpstr>
      <vt:lpstr>PowerPoint Presentation</vt:lpstr>
      <vt:lpstr>PowerPoint Presentation</vt:lpstr>
      <vt:lpstr>Unique Characteristics</vt:lpstr>
      <vt:lpstr>PowerPoint Presentation</vt:lpstr>
      <vt:lpstr>PowerPoint Presentation</vt:lpstr>
      <vt:lpstr>Order of Paul’s Letters</vt:lpstr>
      <vt:lpstr>Five General Comments  (1 Thess. 4:13-18)</vt:lpstr>
      <vt:lpstr>Five General Comments  (1 Thess. 4:13-18)</vt:lpstr>
      <vt:lpstr>PowerPoint Presentation</vt:lpstr>
      <vt:lpstr>PowerPoint Presentation</vt:lpstr>
      <vt:lpstr>PowerPoint Presentation</vt:lpstr>
      <vt:lpstr>Five General Comments  (1 Thess. 4:13-18)</vt:lpstr>
      <vt:lpstr>PowerPoint Presentation</vt:lpstr>
      <vt:lpstr>Catching Away of All Living Believers  (1 Thess. 4:17)</vt:lpstr>
      <vt:lpstr>Latin Vulgate Translation (1 Thess. 4:17)</vt:lpstr>
      <vt:lpstr>Five General Comments  (1 Thess. 4:13-18)</vt:lpstr>
      <vt:lpstr>PowerPoint Presentation</vt:lpstr>
      <vt:lpstr>Five General Comments  (1 Thess. 4:13-18)</vt:lpstr>
      <vt:lpstr>PowerPoint Presentation</vt:lpstr>
      <vt:lpstr>God’s Resurrection Program</vt:lpstr>
      <vt:lpstr>Five General Comments  (1 Thess. 4:13-18)</vt:lpstr>
      <vt:lpstr>PowerPoint Presentation</vt:lpstr>
      <vt:lpstr>When is the Rapture?  7 Arguments Favoring the Pre-Tribulation View</vt:lpstr>
      <vt:lpstr>Pre-Tribulationalism is the Correct View</vt:lpstr>
      <vt:lpstr>Pre-Tribulationalism is the Correct View</vt:lpstr>
      <vt:lpstr>PowerPoint Presentation</vt:lpstr>
      <vt:lpstr>PowerPoint Presentation</vt:lpstr>
      <vt:lpstr>Imminent  (1 Cor 15:51; 1 Thess 4:15)</vt:lpstr>
      <vt:lpstr>Imminent  (1 Cor 15:51; 1 Thess 4:15)</vt:lpstr>
      <vt:lpstr>PowerPoint Presentation</vt:lpstr>
      <vt:lpstr>Imminent  (1 Cor 15:51; 1 Thess 4:15)</vt:lpstr>
      <vt:lpstr>PowerPoint Presentation</vt:lpstr>
      <vt:lpstr>PowerPoint Presentation</vt:lpstr>
      <vt:lpstr>Imminent  (1 Cor 15:51; 1 Thess 4:15)</vt:lpstr>
      <vt:lpstr>PowerPoint Presentation</vt:lpstr>
      <vt:lpstr>PowerPoint Presentation</vt:lpstr>
      <vt:lpstr>PowerPoint Presentation</vt:lpstr>
      <vt:lpstr>PowerPoint Presentation</vt:lpstr>
      <vt:lpstr>Imminent  (1 Cor 15:51; 1 Thess 4:15)</vt:lpstr>
      <vt:lpstr>PowerPoint Presentation</vt:lpstr>
      <vt:lpstr>PowerPoint Presentation</vt:lpstr>
      <vt:lpstr>Imminent  (1 Cor 15:51; 1 Thess 4:15)</vt:lpstr>
      <vt:lpstr>PowerPoint Presentation</vt:lpstr>
      <vt:lpstr>PowerPoint Presentation</vt:lpstr>
      <vt:lpstr>PowerPoint Presentation</vt:lpstr>
      <vt:lpstr>PowerPoint Presentation</vt:lpstr>
      <vt:lpstr>PowerPoint Presentation</vt:lpstr>
      <vt:lpstr>PowerPoint Presentation</vt:lpstr>
      <vt:lpstr>Pre-Tribulationalism is the Correct View</vt:lpstr>
      <vt:lpstr>PowerPoint Presentation</vt:lpstr>
      <vt:lpstr>PowerPoint Presentation</vt:lpstr>
      <vt:lpstr>PowerPoint Presentation</vt:lpstr>
      <vt:lpstr>Comfort</vt:lpstr>
      <vt:lpstr>PowerPoint Presentation</vt:lpstr>
      <vt:lpstr>PowerPoint Presentation</vt:lpstr>
      <vt:lpstr>PowerPoint Presentation</vt:lpstr>
      <vt:lpstr>Pre-Tribulationalism is the Correct View</vt:lpstr>
      <vt:lpstr>Promised Exemption from Divine Wrath</vt:lpstr>
      <vt:lpstr>PowerPoint Presentation</vt:lpstr>
      <vt:lpstr>PowerPoint Presentation</vt:lpstr>
      <vt:lpstr>PowerPoint Presentation</vt:lpstr>
      <vt:lpstr>Rev. 6:16-17 Robert L. Thomas, Revelation 1–7: An Exegetical Commentary, ed. Kenneth Barker (Chicago: Moody, 1992), 457-58. </vt:lpstr>
      <vt:lpstr>1st Six Seals (Revelation 6)</vt:lpstr>
      <vt:lpstr>PowerPoint Presentation</vt:lpstr>
      <vt:lpstr>PowerPoint Presentation</vt:lpstr>
      <vt:lpstr>Pretribulationism is not Escapism</vt:lpstr>
      <vt:lpstr>Conclusion</vt:lpstr>
      <vt:lpstr>Five General Comments  (1 Thess. 4:13-18)</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019 - 4v13-18 - 16 X 9 - Part 3</dc:title>
  <dc:subject>1 Thessalonians</dc:subject>
  <dc:creator>A. Woods</dc:creator>
  <cp:lastModifiedBy>anne woods</cp:lastModifiedBy>
  <cp:revision>316</cp:revision>
  <cp:lastPrinted>2023-03-25T23:14:29Z</cp:lastPrinted>
  <dcterms:created xsi:type="dcterms:W3CDTF">2009-02-09T13:26:58Z</dcterms:created>
  <dcterms:modified xsi:type="dcterms:W3CDTF">2023-03-26T12:02:29Z</dcterms:modified>
</cp:coreProperties>
</file>