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190"/>
  </p:notesMasterIdLst>
  <p:handoutMasterIdLst>
    <p:handoutMasterId r:id="rId191"/>
  </p:handoutMasterIdLst>
  <p:sldIdLst>
    <p:sldId id="2094" r:id="rId2"/>
    <p:sldId id="9505" r:id="rId3"/>
    <p:sldId id="9521" r:id="rId4"/>
    <p:sldId id="9522" r:id="rId5"/>
    <p:sldId id="9528" r:id="rId6"/>
    <p:sldId id="9529" r:id="rId7"/>
    <p:sldId id="6553" r:id="rId8"/>
    <p:sldId id="3193" r:id="rId9"/>
    <p:sldId id="9530" r:id="rId10"/>
    <p:sldId id="9268" r:id="rId11"/>
    <p:sldId id="8244" r:id="rId12"/>
    <p:sldId id="916" r:id="rId13"/>
    <p:sldId id="9531" r:id="rId14"/>
    <p:sldId id="9532" r:id="rId15"/>
    <p:sldId id="9533" r:id="rId16"/>
    <p:sldId id="9534" r:id="rId17"/>
    <p:sldId id="9418" r:id="rId18"/>
    <p:sldId id="9536" r:id="rId19"/>
    <p:sldId id="9273" r:id="rId20"/>
    <p:sldId id="7474" r:id="rId21"/>
    <p:sldId id="7560" r:id="rId22"/>
    <p:sldId id="8863" r:id="rId23"/>
    <p:sldId id="9274" r:id="rId24"/>
    <p:sldId id="9537" r:id="rId25"/>
    <p:sldId id="9672" r:id="rId26"/>
    <p:sldId id="9535" r:id="rId27"/>
    <p:sldId id="9697" r:id="rId28"/>
    <p:sldId id="9649" r:id="rId29"/>
    <p:sldId id="9523" r:id="rId30"/>
    <p:sldId id="9538" r:id="rId31"/>
    <p:sldId id="9539" r:id="rId32"/>
    <p:sldId id="9544" r:id="rId33"/>
    <p:sldId id="9545" r:id="rId34"/>
    <p:sldId id="9546" r:id="rId35"/>
    <p:sldId id="9540" r:id="rId36"/>
    <p:sldId id="9547" r:id="rId37"/>
    <p:sldId id="9548" r:id="rId38"/>
    <p:sldId id="9549" r:id="rId39"/>
    <p:sldId id="9550" r:id="rId40"/>
    <p:sldId id="9551" r:id="rId41"/>
    <p:sldId id="9552" r:id="rId42"/>
    <p:sldId id="9554" r:id="rId43"/>
    <p:sldId id="9553" r:id="rId44"/>
    <p:sldId id="9555" r:id="rId45"/>
    <p:sldId id="9556" r:id="rId46"/>
    <p:sldId id="9650" r:id="rId47"/>
    <p:sldId id="9651" r:id="rId48"/>
    <p:sldId id="9503" r:id="rId49"/>
    <p:sldId id="5135" r:id="rId50"/>
    <p:sldId id="9541" r:id="rId51"/>
    <p:sldId id="9557" r:id="rId52"/>
    <p:sldId id="9558" r:id="rId53"/>
    <p:sldId id="9652" r:id="rId54"/>
    <p:sldId id="9673" r:id="rId55"/>
    <p:sldId id="9559" r:id="rId56"/>
    <p:sldId id="9542" r:id="rId57"/>
    <p:sldId id="9560" r:id="rId58"/>
    <p:sldId id="9561" r:id="rId59"/>
    <p:sldId id="9562" r:id="rId60"/>
    <p:sldId id="9543" r:id="rId61"/>
    <p:sldId id="9563" r:id="rId62"/>
    <p:sldId id="9564" r:id="rId63"/>
    <p:sldId id="9565" r:id="rId64"/>
    <p:sldId id="9567" r:id="rId65"/>
    <p:sldId id="9568" r:id="rId66"/>
    <p:sldId id="9569" r:id="rId67"/>
    <p:sldId id="9566" r:id="rId68"/>
    <p:sldId id="9653" r:id="rId69"/>
    <p:sldId id="7378" r:id="rId70"/>
    <p:sldId id="6491" r:id="rId71"/>
    <p:sldId id="1586" r:id="rId72"/>
    <p:sldId id="9703" r:id="rId73"/>
    <p:sldId id="5846" r:id="rId74"/>
    <p:sldId id="9704" r:id="rId75"/>
    <p:sldId id="9524" r:id="rId76"/>
    <p:sldId id="9570" r:id="rId77"/>
    <p:sldId id="9571" r:id="rId78"/>
    <p:sldId id="9573" r:id="rId79"/>
    <p:sldId id="9574" r:id="rId80"/>
    <p:sldId id="9575" r:id="rId81"/>
    <p:sldId id="9698" r:id="rId82"/>
    <p:sldId id="9654" r:id="rId83"/>
    <p:sldId id="9576" r:id="rId84"/>
    <p:sldId id="9577" r:id="rId85"/>
    <p:sldId id="9581" r:id="rId86"/>
    <p:sldId id="9583" r:id="rId87"/>
    <p:sldId id="9582" r:id="rId88"/>
    <p:sldId id="8976" r:id="rId89"/>
    <p:sldId id="9584" r:id="rId90"/>
    <p:sldId id="9585" r:id="rId91"/>
    <p:sldId id="9578" r:id="rId92"/>
    <p:sldId id="9579" r:id="rId93"/>
    <p:sldId id="9580" r:id="rId94"/>
    <p:sldId id="9572" r:id="rId95"/>
    <p:sldId id="9586" r:id="rId96"/>
    <p:sldId id="9691" r:id="rId97"/>
    <p:sldId id="9692" r:id="rId98"/>
    <p:sldId id="9693" r:id="rId99"/>
    <p:sldId id="9591" r:id="rId100"/>
    <p:sldId id="9592" r:id="rId101"/>
    <p:sldId id="8678" r:id="rId102"/>
    <p:sldId id="5930" r:id="rId103"/>
    <p:sldId id="2012" r:id="rId104"/>
    <p:sldId id="9593" r:id="rId105"/>
    <p:sldId id="9699" r:id="rId106"/>
    <p:sldId id="2074" r:id="rId107"/>
    <p:sldId id="9694" r:id="rId108"/>
    <p:sldId id="7918" r:id="rId109"/>
    <p:sldId id="9657" r:id="rId110"/>
    <p:sldId id="9525" r:id="rId111"/>
    <p:sldId id="9594" r:id="rId112"/>
    <p:sldId id="9675" r:id="rId113"/>
    <p:sldId id="9676" r:id="rId114"/>
    <p:sldId id="9677" r:id="rId115"/>
    <p:sldId id="9604" r:id="rId116"/>
    <p:sldId id="9605" r:id="rId117"/>
    <p:sldId id="9606" r:id="rId118"/>
    <p:sldId id="9678" r:id="rId119"/>
    <p:sldId id="9607" r:id="rId120"/>
    <p:sldId id="9614" r:id="rId121"/>
    <p:sldId id="9615" r:id="rId122"/>
    <p:sldId id="9679" r:id="rId123"/>
    <p:sldId id="9610" r:id="rId124"/>
    <p:sldId id="9616" r:id="rId125"/>
    <p:sldId id="9700" r:id="rId126"/>
    <p:sldId id="9617" r:id="rId127"/>
    <p:sldId id="9701" r:id="rId128"/>
    <p:sldId id="9680" r:id="rId129"/>
    <p:sldId id="9613" r:id="rId130"/>
    <p:sldId id="9695" r:id="rId131"/>
    <p:sldId id="9660" r:id="rId132"/>
    <p:sldId id="9662" r:id="rId133"/>
    <p:sldId id="9661" r:id="rId134"/>
    <p:sldId id="9696" r:id="rId135"/>
    <p:sldId id="9681" r:id="rId136"/>
    <p:sldId id="9663" r:id="rId137"/>
    <p:sldId id="9664" r:id="rId138"/>
    <p:sldId id="9682" r:id="rId139"/>
    <p:sldId id="9620" r:id="rId140"/>
    <p:sldId id="9634" r:id="rId141"/>
    <p:sldId id="9635" r:id="rId142"/>
    <p:sldId id="9683" r:id="rId143"/>
    <p:sldId id="9623" r:id="rId144"/>
    <p:sldId id="9624" r:id="rId145"/>
    <p:sldId id="9370" r:id="rId146"/>
    <p:sldId id="9665" r:id="rId147"/>
    <p:sldId id="9625" r:id="rId148"/>
    <p:sldId id="9626" r:id="rId149"/>
    <p:sldId id="9684" r:id="rId150"/>
    <p:sldId id="8974" r:id="rId151"/>
    <p:sldId id="9685" r:id="rId152"/>
    <p:sldId id="9702" r:id="rId153"/>
    <p:sldId id="9686" r:id="rId154"/>
    <p:sldId id="9666" r:id="rId155"/>
    <p:sldId id="9667" r:id="rId156"/>
    <p:sldId id="9282" r:id="rId157"/>
    <p:sldId id="9283" r:id="rId158"/>
    <p:sldId id="9526" r:id="rId159"/>
    <p:sldId id="9636" r:id="rId160"/>
    <p:sldId id="9687" r:id="rId161"/>
    <p:sldId id="5255" r:id="rId162"/>
    <p:sldId id="5256" r:id="rId163"/>
    <p:sldId id="1942" r:id="rId164"/>
    <p:sldId id="5268" r:id="rId165"/>
    <p:sldId id="9638" r:id="rId166"/>
    <p:sldId id="9639" r:id="rId167"/>
    <p:sldId id="9688" r:id="rId168"/>
    <p:sldId id="9689" r:id="rId169"/>
    <p:sldId id="9669" r:id="rId170"/>
    <p:sldId id="281" r:id="rId171"/>
    <p:sldId id="4272" r:id="rId172"/>
    <p:sldId id="2632" r:id="rId173"/>
    <p:sldId id="2629" r:id="rId174"/>
    <p:sldId id="8262" r:id="rId175"/>
    <p:sldId id="9690" r:id="rId176"/>
    <p:sldId id="8980" r:id="rId177"/>
    <p:sldId id="8981" r:id="rId178"/>
    <p:sldId id="9670" r:id="rId179"/>
    <p:sldId id="9643" r:id="rId180"/>
    <p:sldId id="7260" r:id="rId181"/>
    <p:sldId id="2174" r:id="rId182"/>
    <p:sldId id="7184" r:id="rId183"/>
    <p:sldId id="9644" r:id="rId184"/>
    <p:sldId id="9671" r:id="rId185"/>
    <p:sldId id="9645" r:id="rId186"/>
    <p:sldId id="7655" r:id="rId187"/>
    <p:sldId id="9527" r:id="rId188"/>
    <p:sldId id="7975" r:id="rId189"/>
  </p:sldIdLst>
  <p:sldSz cx="12192000" cy="6858000"/>
  <p:notesSz cx="7315200" cy="9601200"/>
  <p:custDataLst>
    <p:tags r:id="rId192"/>
  </p:custDataLst>
  <p:defaultTextStyle>
    <a:defPPr>
      <a:defRPr lang="en-US"/>
    </a:defPPr>
    <a:lvl1pPr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1pPr>
    <a:lvl2pPr marL="4572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dy Woods" initials="AW" lastIdx="1" clrIdx="0">
    <p:extLst>
      <p:ext uri="{19B8F6BF-5375-455C-9EA6-DF929625EA0E}">
        <p15:presenceInfo xmlns:p15="http://schemas.microsoft.com/office/powerpoint/2012/main" userId="f980d2db616d9d0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CC"/>
    <a:srgbClr val="008000"/>
    <a:srgbClr val="CC66FF"/>
    <a:srgbClr val="00FF00"/>
    <a:srgbClr val="99FFCC"/>
    <a:srgbClr val="FF99FF"/>
    <a:srgbClr val="FF00FF"/>
    <a:srgbClr val="00CCFF"/>
    <a:srgbClr val="000066"/>
    <a:srgbClr val="4D4D4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82FAD99-82C3-4E45-9A4C-B32C078EFCFB}" v="1" dt="2023-01-15T18:23:08.076"/>
  </p1510:revLst>
</p1510:revInfo>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008" autoAdjust="0"/>
    <p:restoredTop sz="95428" autoAdjust="0"/>
  </p:normalViewPr>
  <p:slideViewPr>
    <p:cSldViewPr>
      <p:cViewPr varScale="1">
        <p:scale>
          <a:sx n="58" d="100"/>
          <a:sy n="58" d="100"/>
        </p:scale>
        <p:origin x="72" y="318"/>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80" d="100"/>
          <a:sy n="80" d="100"/>
        </p:scale>
        <p:origin x="4162" y="48"/>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handoutMaster" Target="handoutMasters/handoutMaster1.xml"/><Relationship Id="rId196" Type="http://schemas.openxmlformats.org/officeDocument/2006/relationships/theme" Target="theme/theme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slide" Target="slides/slide180.xml"/><Relationship Id="rId186" Type="http://schemas.openxmlformats.org/officeDocument/2006/relationships/slide" Target="slides/slide185.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92" Type="http://schemas.openxmlformats.org/officeDocument/2006/relationships/tags" Target="tags/tag1.xml"/><Relationship Id="rId197" Type="http://schemas.openxmlformats.org/officeDocument/2006/relationships/tableStyles" Target="tableStyle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microsoft.com/office/2016/11/relationships/changesInfo" Target="changesInfos/changesInfo1.xml"/><Relationship Id="rId172" Type="http://schemas.openxmlformats.org/officeDocument/2006/relationships/slide" Target="slides/slide171.xml"/><Relationship Id="rId193" Type="http://schemas.openxmlformats.org/officeDocument/2006/relationships/commentAuthors" Target="commentAuthor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presProps" Target="presProps.xml"/><Relationship Id="rId199" Type="http://schemas.microsoft.com/office/2015/10/relationships/revisionInfo" Target="revisionInfo.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viewProps" Target="viewProps.xml"/><Relationship Id="rId190" Type="http://schemas.openxmlformats.org/officeDocument/2006/relationships/notesMaster" Target="notesMasters/notesMaster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im McGowan" userId="e2c7446dd3aca506" providerId="LiveId" clId="{0BA0DC82-0041-4A09-9ABE-8A5839B7F96F}"/>
    <pc:docChg chg="delSld">
      <pc:chgData name="Jim McGowan" userId="e2c7446dd3aca506" providerId="LiveId" clId="{0BA0DC82-0041-4A09-9ABE-8A5839B7F96F}" dt="2022-11-27T18:25:49.372" v="0" actId="47"/>
      <pc:docMkLst>
        <pc:docMk/>
      </pc:docMkLst>
      <pc:sldChg chg="del">
        <pc:chgData name="Jim McGowan" userId="e2c7446dd3aca506" providerId="LiveId" clId="{0BA0DC82-0041-4A09-9ABE-8A5839B7F96F}" dt="2022-11-27T18:25:49.372" v="0" actId="47"/>
        <pc:sldMkLst>
          <pc:docMk/>
          <pc:sldMk cId="3412303361" sldId="9376"/>
        </pc:sldMkLst>
      </pc:sldChg>
    </pc:docChg>
  </pc:docChgLst>
  <pc:docChgLst>
    <pc:chgData name="Jim McGowan" userId="e2c7446dd3aca506" providerId="LiveId" clId="{582FAD99-82C3-4E45-9A4C-B32C078EFCFB}"/>
    <pc:docChg chg="addSld modSld">
      <pc:chgData name="Jim McGowan" userId="e2c7446dd3aca506" providerId="LiveId" clId="{582FAD99-82C3-4E45-9A4C-B32C078EFCFB}" dt="2023-01-15T18:24:01.399" v="23" actId="20577"/>
      <pc:docMkLst>
        <pc:docMk/>
      </pc:docMkLst>
      <pc:sldChg chg="addSp modSp new mod">
        <pc:chgData name="Jim McGowan" userId="e2c7446dd3aca506" providerId="LiveId" clId="{582FAD99-82C3-4E45-9A4C-B32C078EFCFB}" dt="2023-01-15T18:24:01.399" v="23" actId="20577"/>
        <pc:sldMkLst>
          <pc:docMk/>
          <pc:sldMk cId="2332071574" sldId="9697"/>
        </pc:sldMkLst>
        <pc:spChg chg="add mod">
          <ac:chgData name="Jim McGowan" userId="e2c7446dd3aca506" providerId="LiveId" clId="{582FAD99-82C3-4E45-9A4C-B32C078EFCFB}" dt="2023-01-15T18:24:01.399" v="23" actId="20577"/>
          <ac:spMkLst>
            <pc:docMk/>
            <pc:sldMk cId="2332071574" sldId="9697"/>
            <ac:spMk id="2" creationId="{63591E86-8EF8-FF9D-35E3-F09B256A9780}"/>
          </ac:spMkLst>
        </pc:spChg>
      </pc:sldChg>
    </pc:docChg>
  </pc:docChgLst>
  <pc:docChgLst>
    <pc:chgData name="Jim McGowan" userId="e2c7446dd3aca506" providerId="LiveId" clId="{8B41AB13-7315-41A7-A317-ABADCB30E663}"/>
    <pc:docChg chg="undo custSel addSld modSld">
      <pc:chgData name="Jim McGowan" userId="e2c7446dd3aca506" providerId="LiveId" clId="{8B41AB13-7315-41A7-A317-ABADCB30E663}" dt="2023-01-01T17:57:30.235" v="23" actId="12789"/>
      <pc:docMkLst>
        <pc:docMk/>
      </pc:docMkLst>
      <pc:sldChg chg="modSp mod">
        <pc:chgData name="Jim McGowan" userId="e2c7446dd3aca506" providerId="LiveId" clId="{8B41AB13-7315-41A7-A317-ABADCB30E663}" dt="2023-01-01T17:19:27.724" v="2" actId="113"/>
        <pc:sldMkLst>
          <pc:docMk/>
          <pc:sldMk cId="124872030" sldId="3538"/>
        </pc:sldMkLst>
        <pc:spChg chg="mod">
          <ac:chgData name="Jim McGowan" userId="e2c7446dd3aca506" providerId="LiveId" clId="{8B41AB13-7315-41A7-A317-ABADCB30E663}" dt="2023-01-01T17:19:27.724" v="2" actId="113"/>
          <ac:spMkLst>
            <pc:docMk/>
            <pc:sldMk cId="124872030" sldId="3538"/>
            <ac:spMk id="134147" creationId="{00000000-0000-0000-0000-000000000000}"/>
          </ac:spMkLst>
        </pc:spChg>
      </pc:sldChg>
      <pc:sldChg chg="modSp mod">
        <pc:chgData name="Jim McGowan" userId="e2c7446dd3aca506" providerId="LiveId" clId="{8B41AB13-7315-41A7-A317-ABADCB30E663}" dt="2023-01-01T17:49:40.404" v="6" actId="1076"/>
        <pc:sldMkLst>
          <pc:docMk/>
          <pc:sldMk cId="3206710387" sldId="5359"/>
        </pc:sldMkLst>
        <pc:picChg chg="mod">
          <ac:chgData name="Jim McGowan" userId="e2c7446dd3aca506" providerId="LiveId" clId="{8B41AB13-7315-41A7-A317-ABADCB30E663}" dt="2023-01-01T17:49:40.404" v="6" actId="1076"/>
          <ac:picMkLst>
            <pc:docMk/>
            <pc:sldMk cId="3206710387" sldId="5359"/>
            <ac:picMk id="6" creationId="{3D329064-0A11-4186-A2B5-6AD0823CA49A}"/>
          </ac:picMkLst>
        </pc:picChg>
      </pc:sldChg>
      <pc:sldChg chg="modSp mod">
        <pc:chgData name="Jim McGowan" userId="e2c7446dd3aca506" providerId="LiveId" clId="{8B41AB13-7315-41A7-A317-ABADCB30E663}" dt="2023-01-01T17:21:55.163" v="4" actId="108"/>
        <pc:sldMkLst>
          <pc:docMk/>
          <pc:sldMk cId="1061081158" sldId="7918"/>
        </pc:sldMkLst>
        <pc:spChg chg="mod">
          <ac:chgData name="Jim McGowan" userId="e2c7446dd3aca506" providerId="LiveId" clId="{8B41AB13-7315-41A7-A317-ABADCB30E663}" dt="2023-01-01T17:21:55.163" v="4" actId="108"/>
          <ac:spMkLst>
            <pc:docMk/>
            <pc:sldMk cId="1061081158" sldId="7918"/>
            <ac:spMk id="134147" creationId="{00000000-0000-0000-0000-000000000000}"/>
          </ac:spMkLst>
        </pc:spChg>
      </pc:sldChg>
      <pc:sldChg chg="modSp mod">
        <pc:chgData name="Jim McGowan" userId="e2c7446dd3aca506" providerId="LiveId" clId="{8B41AB13-7315-41A7-A317-ABADCB30E663}" dt="2023-01-01T17:21:04.076" v="3" actId="108"/>
        <pc:sldMkLst>
          <pc:docMk/>
          <pc:sldMk cId="162318517" sldId="9519"/>
        </pc:sldMkLst>
        <pc:spChg chg="mod">
          <ac:chgData name="Jim McGowan" userId="e2c7446dd3aca506" providerId="LiveId" clId="{8B41AB13-7315-41A7-A317-ABADCB30E663}" dt="2023-01-01T17:21:04.076" v="3" actId="108"/>
          <ac:spMkLst>
            <pc:docMk/>
            <pc:sldMk cId="162318517" sldId="9519"/>
            <ac:spMk id="134147" creationId="{00000000-0000-0000-0000-000000000000}"/>
          </ac:spMkLst>
        </pc:spChg>
      </pc:sldChg>
      <pc:sldChg chg="delSp modSp new mod">
        <pc:chgData name="Jim McGowan" userId="e2c7446dd3aca506" providerId="LiveId" clId="{8B41AB13-7315-41A7-A317-ABADCB30E663}" dt="2023-01-01T17:57:30.235" v="23" actId="12789"/>
        <pc:sldMkLst>
          <pc:docMk/>
          <pc:sldMk cId="1805136337" sldId="9520"/>
        </pc:sldMkLst>
        <pc:spChg chg="mod">
          <ac:chgData name="Jim McGowan" userId="e2c7446dd3aca506" providerId="LiveId" clId="{8B41AB13-7315-41A7-A317-ABADCB30E663}" dt="2023-01-01T17:57:30.235" v="23" actId="12789"/>
          <ac:spMkLst>
            <pc:docMk/>
            <pc:sldMk cId="1805136337" sldId="9520"/>
            <ac:spMk id="2" creationId="{2B5C6F8D-B6ED-3BA1-F097-C227979545C0}"/>
          </ac:spMkLst>
        </pc:spChg>
        <pc:spChg chg="del">
          <ac:chgData name="Jim McGowan" userId="e2c7446dd3aca506" providerId="LiveId" clId="{8B41AB13-7315-41A7-A317-ABADCB30E663}" dt="2023-01-01T17:57:19.373" v="21" actId="478"/>
          <ac:spMkLst>
            <pc:docMk/>
            <pc:sldMk cId="1805136337" sldId="9520"/>
            <ac:spMk id="3" creationId="{B454CB93-6C8B-0291-E7E7-82DCA6625404}"/>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9" name="Rectangle 5"/>
          <p:cNvSpPr>
            <a:spLocks noGrp="1" noChangeArrowheads="1"/>
          </p:cNvSpPr>
          <p:nvPr>
            <p:ph type="sldNum" sz="quarter" idx="3"/>
          </p:nvPr>
        </p:nvSpPr>
        <p:spPr bwMode="auto">
          <a:xfrm>
            <a:off x="4144437" y="9122452"/>
            <a:ext cx="3170764"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algn="r" defTabSz="919579">
              <a:defRPr sz="1400"/>
            </a:lvl1pPr>
          </a:lstStyle>
          <a:p>
            <a:fld id="{416C2B2E-E9D7-4230-8EE4-F98D0B6BB14D}" type="slidenum">
              <a:rPr lang="en-US" altLang="en-US">
                <a:latin typeface="Calibri" panose="020F0502020204030204" pitchFamily="34" charset="0"/>
              </a:rPr>
              <a:pPr/>
              <a:t>‹#›</a:t>
            </a:fld>
            <a:endParaRPr lang="en-US" altLang="en-US" dirty="0">
              <a:latin typeface="Calibri" panose="020F0502020204030204" pitchFamily="34" charset="0"/>
            </a:endParaRPr>
          </a:p>
        </p:txBody>
      </p:sp>
      <p:sp>
        <p:nvSpPr>
          <p:cNvPr id="6" name="Rectangle 4">
            <a:extLst>
              <a:ext uri="{FF2B5EF4-FFF2-40B4-BE49-F238E27FC236}">
                <a16:creationId xmlns:a16="http://schemas.microsoft.com/office/drawing/2014/main" id="{E639ABDC-F385-432C-BC0C-EC9FB366D81E}"/>
              </a:ext>
            </a:extLst>
          </p:cNvPr>
          <p:cNvSpPr>
            <a:spLocks noGrp="1" noChangeArrowheads="1"/>
          </p:cNvSpPr>
          <p:nvPr>
            <p:ph type="ftr" sz="quarter" idx="2"/>
          </p:nvPr>
        </p:nvSpPr>
        <p:spPr bwMode="auto">
          <a:xfrm>
            <a:off x="0" y="9082034"/>
            <a:ext cx="3594184" cy="519166"/>
          </a:xfrm>
          <a:prstGeom prst="rect">
            <a:avLst/>
          </a:prstGeom>
          <a:noFill/>
          <a:ln w="9525">
            <a:noFill/>
            <a:miter lim="800000"/>
            <a:headEnd/>
            <a:tailEnd/>
          </a:ln>
        </p:spPr>
        <p:txBody>
          <a:bodyPr vert="horz" wrap="square" lIns="107802" tIns="53903" rIns="107802" bIns="53903" numCol="1" anchor="b" anchorCtr="0" compatLnSpc="1">
            <a:prstTxWarp prst="textNoShape">
              <a:avLst/>
            </a:prstTxWarp>
          </a:bodyPr>
          <a:lstStyle>
            <a:lvl1pPr defTabSz="1019412" eaLnBrk="1" hangingPunct="1">
              <a:defRPr sz="1600">
                <a:latin typeface="Times New Roman" pitchFamily="18" charset="0"/>
                <a:cs typeface="Arial" charset="0"/>
              </a:defRPr>
            </a:lvl1pPr>
          </a:lstStyle>
          <a:p>
            <a:pPr>
              <a:defRPr/>
            </a:pPr>
            <a:r>
              <a:rPr lang="en-US" dirty="0">
                <a:latin typeface="Calibri" panose="020F0502020204030204" pitchFamily="34" charset="0"/>
              </a:rPr>
              <a:t>Sugar Land Bible Church</a:t>
            </a:r>
          </a:p>
        </p:txBody>
      </p:sp>
      <p:sp>
        <p:nvSpPr>
          <p:cNvPr id="7" name="Header Placeholder 1">
            <a:extLst>
              <a:ext uri="{FF2B5EF4-FFF2-40B4-BE49-F238E27FC236}">
                <a16:creationId xmlns:a16="http://schemas.microsoft.com/office/drawing/2014/main" id="{DBD86D44-784A-49A5-8D58-104289F50E40}"/>
              </a:ext>
            </a:extLst>
          </p:cNvPr>
          <p:cNvSpPr>
            <a:spLocks noGrp="1"/>
          </p:cNvSpPr>
          <p:nvPr>
            <p:ph type="hdr" sz="quarter"/>
          </p:nvPr>
        </p:nvSpPr>
        <p:spPr>
          <a:xfrm>
            <a:off x="1612833" y="120405"/>
            <a:ext cx="4089536" cy="793995"/>
          </a:xfrm>
          <a:prstGeom prst="rect">
            <a:avLst/>
          </a:prstGeom>
        </p:spPr>
        <p:txBody>
          <a:bodyPr vert="horz" lIns="118243" tIns="59121" rIns="118243" bIns="59121" rtlCol="0"/>
          <a:lstStyle>
            <a:lvl1pPr algn="ctr">
              <a:defRPr sz="1700" dirty="0">
                <a:latin typeface="Calibri" panose="020F0502020204030204" pitchFamily="34" charset="0"/>
                <a:cs typeface="Calibri" panose="020F0502020204030204" pitchFamily="34" charset="0"/>
              </a:defRPr>
            </a:lvl1pPr>
          </a:lstStyle>
          <a:p>
            <a:pPr>
              <a:defRPr/>
            </a:pPr>
            <a:r>
              <a:rPr lang="en-US" sz="1600" dirty="0"/>
              <a:t>Dr. Andy Woods</a:t>
            </a:r>
          </a:p>
          <a:p>
            <a:pPr>
              <a:defRPr/>
            </a:pPr>
            <a:r>
              <a:rPr lang="en-US" sz="1600" dirty="0"/>
              <a:t>Genesis 105 - 26v34-27v46 </a:t>
            </a:r>
          </a:p>
          <a:p>
            <a:pPr>
              <a:defRPr/>
            </a:pPr>
            <a:r>
              <a:rPr lang="en-US" sz="1600" dirty="0"/>
              <a:t>01-15-2023</a:t>
            </a: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1" y="0"/>
            <a:ext cx="3170764" cy="478748"/>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lvl1pPr defTabSz="920970" eaLnBrk="1" hangingPunct="1">
              <a:defRPr sz="1400">
                <a:latin typeface="Calibri" panose="020F0502020204030204" pitchFamily="34" charset="0"/>
                <a:cs typeface="Arial" charset="0"/>
              </a:defRPr>
            </a:lvl1pPr>
          </a:lstStyle>
          <a:p>
            <a:pPr>
              <a:defRPr/>
            </a:pPr>
            <a:endParaRPr lang="en-US" dirty="0"/>
          </a:p>
        </p:txBody>
      </p:sp>
      <p:sp>
        <p:nvSpPr>
          <p:cNvPr id="3" name="Date Placeholder 2"/>
          <p:cNvSpPr>
            <a:spLocks noGrp="1"/>
          </p:cNvSpPr>
          <p:nvPr>
            <p:ph type="dt" idx="1"/>
          </p:nvPr>
        </p:nvSpPr>
        <p:spPr bwMode="auto">
          <a:xfrm>
            <a:off x="4142749" y="0"/>
            <a:ext cx="3170763" cy="478748"/>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lvl1pPr algn="r" defTabSz="920970" eaLnBrk="1" hangingPunct="1">
              <a:defRPr sz="1400">
                <a:latin typeface="Calibri" panose="020F0502020204030204" pitchFamily="34" charset="0"/>
                <a:cs typeface="Arial" charset="0"/>
              </a:defRPr>
            </a:lvl1pPr>
          </a:lstStyle>
          <a:p>
            <a:pPr>
              <a:defRPr/>
            </a:pPr>
            <a:fld id="{5800389A-3474-4B41-9CB2-F1B2DAE08F62}" type="datetimeFigureOut">
              <a:rPr lang="en-US" smtClean="0"/>
              <a:pPr>
                <a:defRPr/>
              </a:pPr>
              <a:t>1/22/2023</a:t>
            </a:fld>
            <a:endParaRPr lang="en-US" dirty="0"/>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101038" tIns="50519" rIns="101038" bIns="50519" rtlCol="0" anchor="ctr"/>
          <a:lstStyle/>
          <a:p>
            <a:pPr lvl="0"/>
            <a:endParaRPr lang="en-US" noProof="0" dirty="0"/>
          </a:p>
        </p:txBody>
      </p:sp>
      <p:sp>
        <p:nvSpPr>
          <p:cNvPr id="5" name="Notes Placeholder 4"/>
          <p:cNvSpPr>
            <a:spLocks noGrp="1"/>
          </p:cNvSpPr>
          <p:nvPr>
            <p:ph type="body" sz="quarter" idx="3"/>
          </p:nvPr>
        </p:nvSpPr>
        <p:spPr bwMode="auto">
          <a:xfrm>
            <a:off x="732364" y="4561226"/>
            <a:ext cx="5850473" cy="4318573"/>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bwMode="auto">
          <a:xfrm>
            <a:off x="1" y="9120813"/>
            <a:ext cx="3170764"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defTabSz="920970" eaLnBrk="1" hangingPunct="1">
              <a:defRPr sz="1400">
                <a:latin typeface="Calibri" panose="020F0502020204030204" pitchFamily="34" charset="0"/>
                <a:cs typeface="Arial" charset="0"/>
              </a:defRPr>
            </a:lvl1pPr>
          </a:lstStyle>
          <a:p>
            <a:pPr>
              <a:defRPr/>
            </a:pPr>
            <a:endParaRPr lang="en-US" dirty="0"/>
          </a:p>
        </p:txBody>
      </p:sp>
      <p:sp>
        <p:nvSpPr>
          <p:cNvPr id="7" name="Slide Number Placeholder 6"/>
          <p:cNvSpPr>
            <a:spLocks noGrp="1"/>
          </p:cNvSpPr>
          <p:nvPr>
            <p:ph type="sldNum" sz="quarter" idx="5"/>
          </p:nvPr>
        </p:nvSpPr>
        <p:spPr bwMode="auto">
          <a:xfrm>
            <a:off x="4142749" y="9120813"/>
            <a:ext cx="3170763"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algn="r" defTabSz="919579">
              <a:defRPr sz="1400">
                <a:latin typeface="Calibri" panose="020F0502020204030204" pitchFamily="34" charset="0"/>
              </a:defRPr>
            </a:lvl1pPr>
          </a:lstStyle>
          <a:p>
            <a:fld id="{3D084339-C7C3-4022-975D-A91B6BCBB8E5}" type="slidenum">
              <a:rPr lang="en-US" altLang="en-US" smtClean="0"/>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10</a:t>
            </a:fld>
            <a:endParaRPr lang="en-US" altLang="en-US" dirty="0"/>
          </a:p>
        </p:txBody>
      </p:sp>
    </p:spTree>
    <p:extLst>
      <p:ext uri="{BB962C8B-B14F-4D97-AF65-F5344CB8AC3E}">
        <p14:creationId xmlns:p14="http://schemas.microsoft.com/office/powerpoint/2010/main" val="41911882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47</a:t>
            </a:fld>
            <a:endParaRPr lang="en-US" altLang="en-US" dirty="0"/>
          </a:p>
        </p:txBody>
      </p:sp>
    </p:spTree>
    <p:extLst>
      <p:ext uri="{BB962C8B-B14F-4D97-AF65-F5344CB8AC3E}">
        <p14:creationId xmlns:p14="http://schemas.microsoft.com/office/powerpoint/2010/main" val="14820288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53</a:t>
            </a:fld>
            <a:endParaRPr lang="en-US" altLang="en-US" dirty="0"/>
          </a:p>
        </p:txBody>
      </p:sp>
    </p:spTree>
    <p:extLst>
      <p:ext uri="{BB962C8B-B14F-4D97-AF65-F5344CB8AC3E}">
        <p14:creationId xmlns:p14="http://schemas.microsoft.com/office/powerpoint/2010/main" val="33279146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68</a:t>
            </a:fld>
            <a:endParaRPr lang="en-US" altLang="en-US" dirty="0"/>
          </a:p>
        </p:txBody>
      </p:sp>
    </p:spTree>
    <p:extLst>
      <p:ext uri="{BB962C8B-B14F-4D97-AF65-F5344CB8AC3E}">
        <p14:creationId xmlns:p14="http://schemas.microsoft.com/office/powerpoint/2010/main" val="27811353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72</a:t>
            </a:fld>
            <a:endParaRPr lang="en-US" altLang="en-US" dirty="0"/>
          </a:p>
        </p:txBody>
      </p:sp>
    </p:spTree>
    <p:extLst>
      <p:ext uri="{BB962C8B-B14F-4D97-AF65-F5344CB8AC3E}">
        <p14:creationId xmlns:p14="http://schemas.microsoft.com/office/powerpoint/2010/main" val="27556996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81</a:t>
            </a:fld>
            <a:endParaRPr lang="en-US" altLang="en-US" dirty="0"/>
          </a:p>
        </p:txBody>
      </p:sp>
    </p:spTree>
    <p:extLst>
      <p:ext uri="{BB962C8B-B14F-4D97-AF65-F5344CB8AC3E}">
        <p14:creationId xmlns:p14="http://schemas.microsoft.com/office/powerpoint/2010/main" val="5267870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82</a:t>
            </a:fld>
            <a:endParaRPr lang="en-US" altLang="en-US" dirty="0"/>
          </a:p>
        </p:txBody>
      </p:sp>
    </p:spTree>
    <p:extLst>
      <p:ext uri="{BB962C8B-B14F-4D97-AF65-F5344CB8AC3E}">
        <p14:creationId xmlns:p14="http://schemas.microsoft.com/office/powerpoint/2010/main" val="12218858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105</a:t>
            </a:fld>
            <a:endParaRPr lang="en-US" altLang="en-US" dirty="0"/>
          </a:p>
        </p:txBody>
      </p:sp>
    </p:spTree>
    <p:extLst>
      <p:ext uri="{BB962C8B-B14F-4D97-AF65-F5344CB8AC3E}">
        <p14:creationId xmlns:p14="http://schemas.microsoft.com/office/powerpoint/2010/main" val="18234872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109</a:t>
            </a:fld>
            <a:endParaRPr lang="en-US" altLang="en-US" dirty="0"/>
          </a:p>
        </p:txBody>
      </p:sp>
    </p:spTree>
    <p:extLst>
      <p:ext uri="{BB962C8B-B14F-4D97-AF65-F5344CB8AC3E}">
        <p14:creationId xmlns:p14="http://schemas.microsoft.com/office/powerpoint/2010/main" val="5498316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125</a:t>
            </a:fld>
            <a:endParaRPr lang="en-US" altLang="en-US" dirty="0"/>
          </a:p>
        </p:txBody>
      </p:sp>
    </p:spTree>
    <p:extLst>
      <p:ext uri="{BB962C8B-B14F-4D97-AF65-F5344CB8AC3E}">
        <p14:creationId xmlns:p14="http://schemas.microsoft.com/office/powerpoint/2010/main" val="35556152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127</a:t>
            </a:fld>
            <a:endParaRPr lang="en-US" altLang="en-US" dirty="0"/>
          </a:p>
        </p:txBody>
      </p:sp>
    </p:spTree>
    <p:extLst>
      <p:ext uri="{BB962C8B-B14F-4D97-AF65-F5344CB8AC3E}">
        <p14:creationId xmlns:p14="http://schemas.microsoft.com/office/powerpoint/2010/main" val="27298091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19</a:t>
            </a:fld>
            <a:endParaRPr lang="en-US" altLang="en-US" dirty="0"/>
          </a:p>
        </p:txBody>
      </p:sp>
    </p:spTree>
    <p:extLst>
      <p:ext uri="{BB962C8B-B14F-4D97-AF65-F5344CB8AC3E}">
        <p14:creationId xmlns:p14="http://schemas.microsoft.com/office/powerpoint/2010/main" val="2834100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131</a:t>
            </a:fld>
            <a:endParaRPr lang="en-US" altLang="en-US" dirty="0"/>
          </a:p>
        </p:txBody>
      </p:sp>
    </p:spTree>
    <p:extLst>
      <p:ext uri="{BB962C8B-B14F-4D97-AF65-F5344CB8AC3E}">
        <p14:creationId xmlns:p14="http://schemas.microsoft.com/office/powerpoint/2010/main" val="36064148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132</a:t>
            </a:fld>
            <a:endParaRPr lang="en-US" altLang="en-US" dirty="0"/>
          </a:p>
        </p:txBody>
      </p:sp>
    </p:spTree>
    <p:extLst>
      <p:ext uri="{BB962C8B-B14F-4D97-AF65-F5344CB8AC3E}">
        <p14:creationId xmlns:p14="http://schemas.microsoft.com/office/powerpoint/2010/main" val="39768963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133</a:t>
            </a:fld>
            <a:endParaRPr lang="en-US" altLang="en-US" dirty="0"/>
          </a:p>
        </p:txBody>
      </p:sp>
    </p:spTree>
    <p:extLst>
      <p:ext uri="{BB962C8B-B14F-4D97-AF65-F5344CB8AC3E}">
        <p14:creationId xmlns:p14="http://schemas.microsoft.com/office/powerpoint/2010/main" val="15583449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136</a:t>
            </a:fld>
            <a:endParaRPr lang="en-US" altLang="en-US" dirty="0"/>
          </a:p>
        </p:txBody>
      </p:sp>
    </p:spTree>
    <p:extLst>
      <p:ext uri="{BB962C8B-B14F-4D97-AF65-F5344CB8AC3E}">
        <p14:creationId xmlns:p14="http://schemas.microsoft.com/office/powerpoint/2010/main" val="13297105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137</a:t>
            </a:fld>
            <a:endParaRPr lang="en-US" altLang="en-US" dirty="0"/>
          </a:p>
        </p:txBody>
      </p:sp>
    </p:spTree>
    <p:extLst>
      <p:ext uri="{BB962C8B-B14F-4D97-AF65-F5344CB8AC3E}">
        <p14:creationId xmlns:p14="http://schemas.microsoft.com/office/powerpoint/2010/main" val="24857031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146</a:t>
            </a:fld>
            <a:endParaRPr lang="en-US" altLang="en-US" dirty="0"/>
          </a:p>
        </p:txBody>
      </p:sp>
    </p:spTree>
    <p:extLst>
      <p:ext uri="{BB962C8B-B14F-4D97-AF65-F5344CB8AC3E}">
        <p14:creationId xmlns:p14="http://schemas.microsoft.com/office/powerpoint/2010/main" val="7761522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152</a:t>
            </a:fld>
            <a:endParaRPr lang="en-US" altLang="en-US" dirty="0"/>
          </a:p>
        </p:txBody>
      </p:sp>
    </p:spTree>
    <p:extLst>
      <p:ext uri="{BB962C8B-B14F-4D97-AF65-F5344CB8AC3E}">
        <p14:creationId xmlns:p14="http://schemas.microsoft.com/office/powerpoint/2010/main" val="14458984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154</a:t>
            </a:fld>
            <a:endParaRPr lang="en-US" altLang="en-US" dirty="0"/>
          </a:p>
        </p:txBody>
      </p:sp>
    </p:spTree>
    <p:extLst>
      <p:ext uri="{BB962C8B-B14F-4D97-AF65-F5344CB8AC3E}">
        <p14:creationId xmlns:p14="http://schemas.microsoft.com/office/powerpoint/2010/main" val="26898305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155</a:t>
            </a:fld>
            <a:endParaRPr lang="en-US" altLang="en-US" dirty="0"/>
          </a:p>
        </p:txBody>
      </p:sp>
    </p:spTree>
    <p:extLst>
      <p:ext uri="{BB962C8B-B14F-4D97-AF65-F5344CB8AC3E}">
        <p14:creationId xmlns:p14="http://schemas.microsoft.com/office/powerpoint/2010/main" val="28209948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a:defRPr/>
            </a:pPr>
            <a:r>
              <a:rPr lang="en-US"/>
              <a:t>Dr. Andy Woods</a:t>
            </a:r>
            <a:endParaRPr lang="en-US" dirty="0"/>
          </a:p>
        </p:txBody>
      </p:sp>
      <p:sp>
        <p:nvSpPr>
          <p:cNvPr id="5" name="Date Placeholder 4"/>
          <p:cNvSpPr>
            <a:spLocks noGrp="1"/>
          </p:cNvSpPr>
          <p:nvPr>
            <p:ph type="dt" idx="1"/>
          </p:nvPr>
        </p:nvSpPr>
        <p:spPr/>
        <p:txBody>
          <a:bodyPr/>
          <a:lstStyle/>
          <a:p>
            <a:pPr>
              <a:defRPr/>
            </a:pPr>
            <a:r>
              <a:rPr lang="en-US"/>
              <a:t>9/11/2016</a:t>
            </a:r>
            <a:endParaRPr lang="en-US" dirty="0"/>
          </a:p>
        </p:txBody>
      </p:sp>
      <p:sp>
        <p:nvSpPr>
          <p:cNvPr id="6" name="Footer Placeholder 5"/>
          <p:cNvSpPr>
            <a:spLocks noGrp="1"/>
          </p:cNvSpPr>
          <p:nvPr>
            <p:ph type="ftr" sz="quarter" idx="4"/>
          </p:nvPr>
        </p:nvSpPr>
        <p:spPr/>
        <p:txBody>
          <a:bodyPr/>
          <a:lstStyle/>
          <a:p>
            <a:pPr>
              <a:defRPr/>
            </a:pPr>
            <a:r>
              <a:rPr lang="en-US"/>
              <a:t>Sugar Land Bible Church</a:t>
            </a:r>
            <a:endParaRPr lang="en-US" dirty="0"/>
          </a:p>
        </p:txBody>
      </p:sp>
      <p:sp>
        <p:nvSpPr>
          <p:cNvPr id="7" name="Slide Number Placeholder 6"/>
          <p:cNvSpPr>
            <a:spLocks noGrp="1"/>
          </p:cNvSpPr>
          <p:nvPr>
            <p:ph type="sldNum" sz="quarter" idx="5"/>
          </p:nvPr>
        </p:nvSpPr>
        <p:spPr/>
        <p:txBody>
          <a:bodyPr/>
          <a:lstStyle/>
          <a:p>
            <a:pPr>
              <a:defRPr/>
            </a:pPr>
            <a:fld id="{F3584848-F49B-4589-80F1-8AC4D2C6A1D1}" type="slidenum">
              <a:rPr lang="en-US" altLang="en-US" smtClean="0"/>
              <a:pPr>
                <a:defRPr/>
              </a:pPr>
              <a:t>188</a:t>
            </a:fld>
            <a:endParaRPr lang="en-US" altLang="en-US" dirty="0"/>
          </a:p>
        </p:txBody>
      </p:sp>
    </p:spTree>
    <p:extLst>
      <p:ext uri="{BB962C8B-B14F-4D97-AF65-F5344CB8AC3E}">
        <p14:creationId xmlns:p14="http://schemas.microsoft.com/office/powerpoint/2010/main" val="5097086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20</a:t>
            </a:fld>
            <a:endParaRPr lang="en-US" altLang="en-US" dirty="0"/>
          </a:p>
        </p:txBody>
      </p:sp>
    </p:spTree>
    <p:extLst>
      <p:ext uri="{BB962C8B-B14F-4D97-AF65-F5344CB8AC3E}">
        <p14:creationId xmlns:p14="http://schemas.microsoft.com/office/powerpoint/2010/main" val="12620494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21</a:t>
            </a:fld>
            <a:endParaRPr lang="en-US" altLang="en-US" dirty="0"/>
          </a:p>
        </p:txBody>
      </p:sp>
    </p:spTree>
    <p:extLst>
      <p:ext uri="{BB962C8B-B14F-4D97-AF65-F5344CB8AC3E}">
        <p14:creationId xmlns:p14="http://schemas.microsoft.com/office/powerpoint/2010/main" val="36280925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22</a:t>
            </a:fld>
            <a:endParaRPr lang="en-US" altLang="en-US" dirty="0"/>
          </a:p>
        </p:txBody>
      </p:sp>
    </p:spTree>
    <p:extLst>
      <p:ext uri="{BB962C8B-B14F-4D97-AF65-F5344CB8AC3E}">
        <p14:creationId xmlns:p14="http://schemas.microsoft.com/office/powerpoint/2010/main" val="20605980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23</a:t>
            </a:fld>
            <a:endParaRPr lang="en-US" altLang="en-US" dirty="0"/>
          </a:p>
        </p:txBody>
      </p:sp>
    </p:spTree>
    <p:extLst>
      <p:ext uri="{BB962C8B-B14F-4D97-AF65-F5344CB8AC3E}">
        <p14:creationId xmlns:p14="http://schemas.microsoft.com/office/powerpoint/2010/main" val="13375217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25</a:t>
            </a:fld>
            <a:endParaRPr lang="en-US" altLang="en-US" dirty="0"/>
          </a:p>
        </p:txBody>
      </p:sp>
    </p:spTree>
    <p:extLst>
      <p:ext uri="{BB962C8B-B14F-4D97-AF65-F5344CB8AC3E}">
        <p14:creationId xmlns:p14="http://schemas.microsoft.com/office/powerpoint/2010/main" val="22789620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27</a:t>
            </a:fld>
            <a:endParaRPr lang="en-US" altLang="en-US" dirty="0"/>
          </a:p>
        </p:txBody>
      </p:sp>
    </p:spTree>
    <p:extLst>
      <p:ext uri="{BB962C8B-B14F-4D97-AF65-F5344CB8AC3E}">
        <p14:creationId xmlns:p14="http://schemas.microsoft.com/office/powerpoint/2010/main" val="1260639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46</a:t>
            </a:fld>
            <a:endParaRPr lang="en-US" altLang="en-US" dirty="0"/>
          </a:p>
        </p:txBody>
      </p:sp>
    </p:spTree>
    <p:extLst>
      <p:ext uri="{BB962C8B-B14F-4D97-AF65-F5344CB8AC3E}">
        <p14:creationId xmlns:p14="http://schemas.microsoft.com/office/powerpoint/2010/main" val="19641279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675353320"/>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ontent Placeholder 2"/>
          <p:cNvSpPr>
            <a:spLocks noGrp="1"/>
          </p:cNvSpPr>
          <p:nvPr>
            <p:ph idx="1"/>
          </p:nvPr>
        </p:nvSpPr>
        <p:spPr>
          <a:xfrm>
            <a:off x="1559984" y="1946275"/>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a:lvl1pPr>
          </a:lstStyle>
          <a:p>
            <a:fld id="{70A06824-8A41-4716-AE4C-176E2E7B0908}" type="slidenum">
              <a:rPr lang="en-US" altLang="en-US"/>
              <a:pPr/>
              <a:t>‹#›</a:t>
            </a:fld>
            <a:endParaRPr lang="en-US" altLang="en-US"/>
          </a:p>
        </p:txBody>
      </p:sp>
    </p:spTree>
    <p:extLst>
      <p:ext uri="{BB962C8B-B14F-4D97-AF65-F5344CB8AC3E}">
        <p14:creationId xmlns:p14="http://schemas.microsoft.com/office/powerpoint/2010/main" val="3107116183"/>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p:txBody>
          <a:bodyPr/>
          <a:lstStyle>
            <a:lvl1pPr>
              <a:defRPr/>
            </a:lvl1pPr>
          </a:lstStyle>
          <a:p>
            <a:fld id="{A025970F-7A46-46CD-9785-CC6B011A0510}" type="slidenum">
              <a:rPr lang="en-US" altLang="en-US"/>
              <a:pPr/>
              <a:t>‹#›</a:t>
            </a:fld>
            <a:endParaRPr lang="en-US" altLang="en-US"/>
          </a:p>
        </p:txBody>
      </p:sp>
    </p:spTree>
    <p:extLst>
      <p:ext uri="{BB962C8B-B14F-4D97-AF65-F5344CB8AC3E}">
        <p14:creationId xmlns:p14="http://schemas.microsoft.com/office/powerpoint/2010/main" val="986519279"/>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defRPr/>
            </a:pPr>
            <a:endParaRPr lang="en-US"/>
          </a:p>
        </p:txBody>
      </p:sp>
      <p:sp>
        <p:nvSpPr>
          <p:cNvPr id="8" name="Footer Placeholder 7"/>
          <p:cNvSpPr>
            <a:spLocks noGrp="1"/>
          </p:cNvSpPr>
          <p:nvPr>
            <p:ph type="ftr" sz="quarter" idx="11"/>
          </p:nvPr>
        </p:nvSpPr>
        <p:spPr/>
        <p:txBody>
          <a:bodyPr/>
          <a:lstStyle>
            <a:lvl1pPr>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pPr>
              <a:defRPr/>
            </a:pPr>
            <a:fld id="{0B256E90-1540-4BDD-BE46-BC5C8B961EE5}" type="slidenum">
              <a:rPr lang="en-US"/>
              <a:pPr>
                <a:defRPr/>
              </a:pPr>
              <a:t>‹#›</a:t>
            </a:fld>
            <a:endParaRPr lang="en-US"/>
          </a:p>
        </p:txBody>
      </p:sp>
    </p:spTree>
    <p:extLst>
      <p:ext uri="{BB962C8B-B14F-4D97-AF65-F5344CB8AC3E}">
        <p14:creationId xmlns:p14="http://schemas.microsoft.com/office/powerpoint/2010/main" val="9831977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3"/>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pPr>
              <a:defRPr/>
            </a:pPr>
            <a:fld id="{4971FCA6-7645-460B-AB48-CA8D34B804C4}" type="slidenum">
              <a:rPr lang="en-US"/>
              <a:pPr>
                <a:defRPr/>
              </a:pPr>
              <a:t>‹#›</a:t>
            </a:fld>
            <a:endParaRPr lang="en-US"/>
          </a:p>
        </p:txBody>
      </p:sp>
      <p:sp>
        <p:nvSpPr>
          <p:cNvPr id="5"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445315681"/>
      </p:ext>
    </p:extLst>
  </p:cSld>
  <p:clrMapOvr>
    <a:masterClrMapping/>
  </p:clrMapOvr>
  <p:transition>
    <p:rand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559984" y="1946275"/>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43184" y="1946275"/>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CF24002A-9B19-40B9-8E6C-CD2AF577A1B4}" type="slidenum">
              <a:rPr lang="en-US"/>
              <a:pPr>
                <a:defRPr/>
              </a:pPr>
              <a:t>‹#›</a:t>
            </a:fld>
            <a:endParaRPr lang="en-US"/>
          </a:p>
        </p:txBody>
      </p:sp>
    </p:spTree>
    <p:extLst>
      <p:ext uri="{BB962C8B-B14F-4D97-AF65-F5344CB8AC3E}">
        <p14:creationId xmlns:p14="http://schemas.microsoft.com/office/powerpoint/2010/main" val="8444513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859233347"/>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4227777506"/>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4266701558"/>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932624387"/>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32687730"/>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167117808"/>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2124601033"/>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2195921770"/>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5"/>
            <a:ext cx="144780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sz="2400" dirty="0">
                <a:latin typeface="Calibri" panose="020F0502020204030204" pitchFamily="34" charset="0"/>
                <a:cs typeface="+mn-cs"/>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grpSp>
      </p:grpSp>
      <p:sp>
        <p:nvSpPr>
          <p:cNvPr id="1027" name="Rectangle 34"/>
          <p:cNvSpPr>
            <a:spLocks noGrp="1" noChangeArrowheads="1"/>
          </p:cNvSpPr>
          <p:nvPr>
            <p:ph type="title"/>
          </p:nvPr>
        </p:nvSpPr>
        <p:spPr bwMode="auto">
          <a:xfrm>
            <a:off x="15240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14371" name="Rectangle 35"/>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Calibri" panose="020F0502020204030204" pitchFamily="34" charset="0"/>
              </a:defRPr>
            </a:lvl1pPr>
          </a:lstStyle>
          <a:p>
            <a:fld id="{3776912B-AC69-41FE-A101-09E856C32C50}" type="slidenum">
              <a:rPr lang="en-US" altLang="en-US" smtClean="0"/>
              <a:pPr/>
              <a:t>‹#›</a:t>
            </a:fld>
            <a:endParaRPr lang="en-US" altLang="en-US" dirty="0"/>
          </a:p>
        </p:txBody>
      </p:sp>
      <p:sp>
        <p:nvSpPr>
          <p:cNvPr id="14374" name="Rectangle 38"/>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88906" r:id="rId1"/>
    <p:sldLayoutId id="2147488907" r:id="rId2"/>
    <p:sldLayoutId id="2147488908" r:id="rId3"/>
    <p:sldLayoutId id="2147488909" r:id="rId4"/>
    <p:sldLayoutId id="2147488910" r:id="rId5"/>
    <p:sldLayoutId id="2147488911" r:id="rId6"/>
    <p:sldLayoutId id="2147488912" r:id="rId7"/>
    <p:sldLayoutId id="2147488913" r:id="rId8"/>
    <p:sldLayoutId id="2147488914" r:id="rId9"/>
    <p:sldLayoutId id="2147488915" r:id="rId10"/>
    <p:sldLayoutId id="2147488916" r:id="rId11"/>
    <p:sldLayoutId id="2147488917" r:id="rId12"/>
    <p:sldLayoutId id="2147488920" r:id="rId13"/>
    <p:sldLayoutId id="2147488921" r:id="rId14"/>
  </p:sldLayoutIdLst>
  <p:transition/>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10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0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wmf"/><Relationship Id="rId1" Type="http://schemas.openxmlformats.org/officeDocument/2006/relationships/slideLayout" Target="../slideLayouts/slideLayout10.xml"/></Relationships>
</file>

<file path=ppt/slides/_rels/slide10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0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10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0.xml"/></Relationships>
</file>

<file path=ppt/slides/_rels/slide10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08.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7.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0.xml"/></Relationships>
</file>

<file path=ppt/slides/_rels/slide1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1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0.xml"/></Relationships>
</file>

<file path=ppt/slides/_rels/slide11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0.xml"/></Relationships>
</file>

<file path=ppt/slides/_rels/slide11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0.xml"/></Relationships>
</file>

<file path=ppt/slides/_rels/slide11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0.xml"/></Relationships>
</file>

<file path=ppt/slides/_rels/slide1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1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0.xml"/></Relationships>
</file>

<file path=ppt/slides/_rels/slide1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2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0.xml"/></Relationships>
</file>

<file path=ppt/slides/_rels/slide1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1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12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0.xml"/></Relationships>
</file>

<file path=ppt/slides/_rels/slide1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3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0.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17.png"/></Relationships>
</file>

<file path=ppt/slides/_rels/slide13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1.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17.png"/></Relationships>
</file>

<file path=ppt/slides/_rels/slide13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2.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17.png"/></Relationships>
</file>

<file path=ppt/slides/_rels/slide1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3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0.xml"/></Relationships>
</file>

<file path=ppt/slides/_rels/slide13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3.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17.png"/></Relationships>
</file>

<file path=ppt/slides/_rels/slide13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4.xml"/><Relationship Id="rId1" Type="http://schemas.openxmlformats.org/officeDocument/2006/relationships/slideLayout" Target="../slideLayouts/slideLayout10.xml"/><Relationship Id="rId6" Type="http://schemas.openxmlformats.org/officeDocument/2006/relationships/image" Target="../media/image34.png"/><Relationship Id="rId5" Type="http://schemas.microsoft.com/office/2007/relationships/hdphoto" Target="../media/hdphoto1.wdp"/><Relationship Id="rId4" Type="http://schemas.openxmlformats.org/officeDocument/2006/relationships/image" Target="../media/image17.png"/></Relationships>
</file>

<file path=ppt/slides/_rels/slide13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0.xml"/></Relationships>
</file>

<file path=ppt/slides/_rels/slide1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4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4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0.xml"/></Relationships>
</file>

<file path=ppt/slides/_rels/slide14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4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4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1.xml"/></Relationships>
</file>

<file path=ppt/slides/_rels/slide14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5.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17.png"/></Relationships>
</file>

<file path=ppt/slides/_rels/slide14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4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4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5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1.xml"/></Relationships>
</file>

<file path=ppt/slides/_rels/slide15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5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15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5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7.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17.png"/></Relationships>
</file>

<file path=ppt/slides/_rels/slide155.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38.png"/><Relationship Id="rId2" Type="http://schemas.openxmlformats.org/officeDocument/2006/relationships/notesSlide" Target="../notesSlides/notesSlide28.xml"/><Relationship Id="rId1" Type="http://schemas.openxmlformats.org/officeDocument/2006/relationships/slideLayout" Target="../slideLayouts/slideLayout10.xml"/><Relationship Id="rId6" Type="http://schemas.openxmlformats.org/officeDocument/2006/relationships/image" Target="../media/image37.png"/><Relationship Id="rId5" Type="http://schemas.microsoft.com/office/2007/relationships/hdphoto" Target="../media/hdphoto1.wdp"/><Relationship Id="rId4" Type="http://schemas.openxmlformats.org/officeDocument/2006/relationships/image" Target="../media/image17.png"/></Relationships>
</file>

<file path=ppt/slides/_rels/slide15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15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xml"/></Relationships>
</file>

<file path=ppt/slides/_rels/slide15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5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6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6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16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16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1.xml"/></Relationships>
</file>

<file path=ppt/slides/_rels/slide16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1.xml"/></Relationships>
</file>

<file path=ppt/slides/_rels/slide16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6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6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6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6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70.xml.rels><?xml version="1.0" encoding="UTF-8" standalone="yes"?>
<Relationships xmlns="http://schemas.openxmlformats.org/package/2006/relationships"><Relationship Id="rId2" Type="http://schemas.openxmlformats.org/officeDocument/2006/relationships/image" Target="../media/image46.wmf"/><Relationship Id="rId1" Type="http://schemas.openxmlformats.org/officeDocument/2006/relationships/slideLayout" Target="../slideLayouts/slideLayout10.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7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174.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0.xml"/></Relationships>
</file>

<file path=ppt/slides/_rels/slide17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7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17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10.xml"/></Relationships>
</file>

<file path=ppt/slides/_rels/slide17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1.xml"/></Relationships>
</file>

<file path=ppt/slides/_rels/slide17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8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8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8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8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8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8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10.xml"/><Relationship Id="rId4" Type="http://schemas.openxmlformats.org/officeDocument/2006/relationships/image" Target="../media/image15.jpe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10.xml"/><Relationship Id="rId6" Type="http://schemas.openxmlformats.org/officeDocument/2006/relationships/image" Target="../media/image14.jpeg"/><Relationship Id="rId5" Type="http://schemas.microsoft.com/office/2007/relationships/hdphoto" Target="../media/hdphoto1.wdp"/><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10.xml"/><Relationship Id="rId5" Type="http://schemas.openxmlformats.org/officeDocument/2006/relationships/image" Target="../media/image19.png"/><Relationship Id="rId4" Type="http://schemas.openxmlformats.org/officeDocument/2006/relationships/image" Target="../media/image18.jpeg"/></Relationships>
</file>

<file path=ppt/slides/_rels/slide2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10.xml"/><Relationship Id="rId6" Type="http://schemas.openxmlformats.org/officeDocument/2006/relationships/image" Target="../media/image20.png"/><Relationship Id="rId5" Type="http://schemas.microsoft.com/office/2007/relationships/hdphoto" Target="../media/hdphoto1.wdp"/><Relationship Id="rId4" Type="http://schemas.openxmlformats.org/officeDocument/2006/relationships/image" Target="../media/image17.png"/></Relationships>
</file>

<file path=ppt/slides/_rels/slide2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17.png"/></Relationships>
</file>

<file path=ppt/slides/_rels/slide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17.png"/></Relationships>
</file>

<file path=ppt/slides/_rels/slide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17.png"/></Relationships>
</file>

<file path=ppt/slides/_rels/slide4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17.png"/></Relationships>
</file>

<file path=ppt/slides/_rels/slide4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17.png"/></Relationships>
</file>

<file path=ppt/slides/_rels/slide5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6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6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6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6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6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6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6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6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17.png"/></Relationships>
</file>

<file path=ppt/slides/_rels/slide6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10.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7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0.xml"/></Relationships>
</file>

<file path=ppt/slides/_rels/slide7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0.xml"/></Relationships>
</file>

<file path=ppt/slides/_rels/slide7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7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7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7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7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8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8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17.png"/></Relationships>
</file>

<file path=ppt/slides/_rels/slide8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8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8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8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8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8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0.xml"/></Relationships>
</file>

<file path=ppt/slides/_rels/slide8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9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9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9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9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9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9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9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9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9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9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B01347A-E166-4399-80F1-5FDEDB0A697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19624" y="5410200"/>
            <a:ext cx="5352752" cy="1374774"/>
          </a:xfrm>
          <a:prstGeom prst="rect">
            <a:avLst/>
          </a:prstGeom>
        </p:spPr>
      </p:pic>
      <p:pic>
        <p:nvPicPr>
          <p:cNvPr id="5" name="Picture 4" descr="A close up of a sign&#10;&#10;Description automatically generated">
            <a:extLst>
              <a:ext uri="{FF2B5EF4-FFF2-40B4-BE49-F238E27FC236}">
                <a16:creationId xmlns:a16="http://schemas.microsoft.com/office/drawing/2014/main" id="{365E98A2-B1BD-4000-A879-674CC59720E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44800" y="1676400"/>
            <a:ext cx="6502400" cy="3657600"/>
          </a:xfrm>
          <a:prstGeom prst="rect">
            <a:avLst/>
          </a:prstGeom>
        </p:spPr>
      </p:pic>
      <p:sp>
        <p:nvSpPr>
          <p:cNvPr id="7" name="Rectangle 2">
            <a:extLst>
              <a:ext uri="{FF2B5EF4-FFF2-40B4-BE49-F238E27FC236}">
                <a16:creationId xmlns:a16="http://schemas.microsoft.com/office/drawing/2014/main" id="{6C1B414B-77B0-4090-9319-1C754B5D5A2D}"/>
              </a:ext>
            </a:extLst>
          </p:cNvPr>
          <p:cNvSpPr txBox="1">
            <a:spLocks noChangeArrowheads="1"/>
          </p:cNvSpPr>
          <p:nvPr/>
        </p:nvSpPr>
        <p:spPr>
          <a:xfrm>
            <a:off x="3124200" y="228600"/>
            <a:ext cx="5943600" cy="1219200"/>
          </a:xfrm>
          <a:prstGeom prst="rect">
            <a:avLst/>
          </a:prstGeom>
        </p:spPr>
        <p:txBody>
          <a:bodyPr anchor="ct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r>
              <a:rPr lang="en-US" sz="3600" kern="0" dirty="0">
                <a:effectLst>
                  <a:outerShdw blurRad="38100" dist="38100" dir="2700000" algn="tl">
                    <a:srgbClr val="000000">
                      <a:alpha val="43137"/>
                    </a:srgbClr>
                  </a:outerShdw>
                </a:effectLst>
              </a:rPr>
              <a:t>Genesis 12</a:t>
            </a:r>
            <a:r>
              <a:rPr lang="en-US" sz="3600" kern="0" dirty="0">
                <a:effectLst>
                  <a:outerShdw blurRad="38100" dist="38100" dir="2700000" algn="tl">
                    <a:srgbClr val="000000">
                      <a:alpha val="43137"/>
                    </a:srgbClr>
                  </a:outerShdw>
                </a:effectLst>
                <a:cs typeface="Calibri" panose="020F0502020204030204" pitchFamily="34" charset="0"/>
              </a:rPr>
              <a:t>‒50</a:t>
            </a:r>
            <a:endParaRPr lang="en-US" sz="3600" kern="0" dirty="0">
              <a:effectLst>
                <a:outerShdw blurRad="38100" dist="38100" dir="2700000" algn="tl">
                  <a:srgbClr val="000000">
                    <a:alpha val="43137"/>
                  </a:srgbClr>
                </a:outerShdw>
              </a:effectLst>
              <a:sym typeface="Symbol" pitchFamily="18" charset="2"/>
            </a:endParaRPr>
          </a:p>
          <a:p>
            <a:pPr algn="ctr" eaLnBrk="1" hangingPunct="1"/>
            <a:r>
              <a:rPr lang="en-US" sz="3200" kern="0" dirty="0">
                <a:effectLst>
                  <a:outerShdw blurRad="38100" dist="38100" dir="2700000" algn="tl">
                    <a:srgbClr val="000000">
                      <a:alpha val="43137"/>
                    </a:srgbClr>
                  </a:outerShdw>
                </a:effectLst>
                <a:sym typeface="Symbol" pitchFamily="18" charset="2"/>
              </a:rPr>
              <a:t>Israel’s Birth &amp; Preservation</a:t>
            </a:r>
          </a:p>
        </p:txBody>
      </p:sp>
    </p:spTree>
    <p:extLst>
      <p:ext uri="{BB962C8B-B14F-4D97-AF65-F5344CB8AC3E}">
        <p14:creationId xmlns:p14="http://schemas.microsoft.com/office/powerpoint/2010/main" val="39120385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8D16650-7015-4139-8B95-E080406E97B2}"/>
              </a:ext>
            </a:extLst>
          </p:cNvPr>
          <p:cNvPicPr>
            <a:picLocks noChangeAspect="1"/>
          </p:cNvPicPr>
          <p:nvPr/>
        </p:nvPicPr>
        <p:blipFill>
          <a:blip r:embed="rId3"/>
          <a:stretch>
            <a:fillRect/>
          </a:stretch>
        </p:blipFill>
        <p:spPr>
          <a:xfrm>
            <a:off x="0" y="1"/>
            <a:ext cx="12192000" cy="6857999"/>
          </a:xfrm>
          <a:prstGeom prst="rect">
            <a:avLst/>
          </a:prstGeom>
        </p:spPr>
      </p:pic>
      <p:sp>
        <p:nvSpPr>
          <p:cNvPr id="5" name="TextBox 4">
            <a:extLst>
              <a:ext uri="{FF2B5EF4-FFF2-40B4-BE49-F238E27FC236}">
                <a16:creationId xmlns:a16="http://schemas.microsoft.com/office/drawing/2014/main" id="{44E9C789-ACA5-45C1-BEFD-DEEDC5205977}"/>
              </a:ext>
            </a:extLst>
          </p:cNvPr>
          <p:cNvSpPr txBox="1"/>
          <p:nvPr/>
        </p:nvSpPr>
        <p:spPr>
          <a:xfrm>
            <a:off x="609600" y="0"/>
            <a:ext cx="10972800" cy="3077766"/>
          </a:xfrm>
          <a:prstGeom prst="rect">
            <a:avLst/>
          </a:prstGeom>
          <a:noFill/>
        </p:spPr>
        <p:txBody>
          <a:bodyPr wrap="square">
            <a:spAutoFit/>
          </a:bodyPr>
          <a:lstStyle/>
          <a:p>
            <a:pPr marL="0" marR="0" algn="ctr">
              <a:spcAft>
                <a:spcPts val="1200"/>
              </a:spcAft>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25:23 </a:t>
            </a:r>
          </a:p>
          <a:p>
            <a:pPr algn="just">
              <a:spcBef>
                <a:spcPts val="0"/>
              </a:spcBef>
              <a:spcAft>
                <a:spcPts val="0"/>
              </a:spcAft>
            </a:pPr>
            <a:r>
              <a:rPr lang="en-US" sz="3600" u="none" strike="noStrike" dirty="0">
                <a:effectLst>
                  <a:outerShdw blurRad="38100" dist="38100" dir="2700000" algn="tl">
                    <a:srgbClr val="000000">
                      <a:alpha val="43137"/>
                    </a:srgbClr>
                  </a:outerShdw>
                </a:effectLst>
                <a:latin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The Lord said to her, ‘Two nations are in your womb; And two peoples will be separated from your body; And one people shall be stronger than the other; And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the older shall serve the younger</a:t>
            </a:r>
            <a:r>
              <a:rPr lang="en-US" sz="3600" dirty="0">
                <a:effectLst>
                  <a:outerShdw blurRad="38100" dist="38100" dir="2700000" algn="tl">
                    <a:srgbClr val="000000">
                      <a:alpha val="43137"/>
                    </a:srgbClr>
                  </a:outerShdw>
                </a:effectLst>
                <a:latin typeface="Calibri" panose="020F0502020204030204" pitchFamily="34" charset="0"/>
              </a:rPr>
              <a:t>.’”</a:t>
            </a:r>
          </a:p>
        </p:txBody>
      </p:sp>
      <p:pic>
        <p:nvPicPr>
          <p:cNvPr id="2052" name="Picture 4" descr="Genesis 25:23 The Lord said to her,&quot;Two nations are in your womb;And ...">
            <a:extLst>
              <a:ext uri="{FF2B5EF4-FFF2-40B4-BE49-F238E27FC236}">
                <a16:creationId xmlns:a16="http://schemas.microsoft.com/office/drawing/2014/main" id="{3B9B6A11-96A3-F255-D3BE-6B196353D8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68618" y="3048000"/>
            <a:ext cx="2454765"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4510438"/>
      </p:ext>
    </p:extLst>
  </p:cSld>
  <p:clrMapOvr>
    <a:masterClrMapping/>
  </p:clrMapOvr>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rabicPeriod" startAt="3"/>
            </a:pPr>
            <a:r>
              <a:rPr lang="en-US" sz="3600" dirty="0">
                <a:effectLst>
                  <a:outerShdw blurRad="38100" dist="38100" dir="2700000" algn="tl">
                    <a:srgbClr val="000000">
                      <a:alpha val="43137"/>
                    </a:srgbClr>
                  </a:outerShdw>
                </a:effectLst>
              </a:rPr>
              <a:t>Genesis 26:29a-b</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Isaac’s Test</a:t>
            </a:r>
          </a:p>
        </p:txBody>
      </p:sp>
      <p:sp>
        <p:nvSpPr>
          <p:cNvPr id="161795" name="Rectangle 3"/>
          <p:cNvSpPr>
            <a:spLocks noGrp="1" noChangeArrowheads="1"/>
          </p:cNvSpPr>
          <p:nvPr>
            <p:ph type="body" idx="1"/>
          </p:nvPr>
        </p:nvSpPr>
        <p:spPr>
          <a:xfrm>
            <a:off x="1066799" y="2057400"/>
            <a:ext cx="3352801" cy="2247900"/>
          </a:xfrm>
        </p:spPr>
        <p:txBody>
          <a:bodyPr/>
          <a:lstStyle/>
          <a:p>
            <a:pPr marL="514350" lvl="3" indent="-514350" eaLnBrk="1" hangingPunct="1">
              <a:spcBef>
                <a:spcPts val="0"/>
              </a:spcBef>
              <a:spcAft>
                <a:spcPts val="36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rPr>
              <a:t>Nations (29a)</a:t>
            </a:r>
          </a:p>
          <a:p>
            <a:pPr marL="514350" lvl="3" indent="-514350" eaLnBrk="1" hangingPunct="1">
              <a:spcBef>
                <a:spcPts val="0"/>
              </a:spcBef>
              <a:spcAft>
                <a:spcPts val="3600"/>
              </a:spcAft>
              <a:buClr>
                <a:srgbClr val="FFC000"/>
              </a:buClr>
              <a:buFont typeface="+mj-lt"/>
              <a:buAutoNum type="alphaLcParenR"/>
              <a:defRPr/>
            </a:pPr>
            <a:r>
              <a:rPr lang="en-US" dirty="0">
                <a:effectLst>
                  <a:outerShdw blurRad="38100" dist="38100" dir="2700000" algn="tl">
                    <a:srgbClr val="000000">
                      <a:alpha val="43137"/>
                    </a:srgbClr>
                  </a:outerShdw>
                </a:effectLst>
              </a:rPr>
              <a:t>Brethren (29b)</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1498207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157EE89-7B42-401C-8B48-BA2DB447ABD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5293757"/>
          </a:xfrm>
          <a:prstGeom prst="rect">
            <a:avLst/>
          </a:prstGeom>
          <a:noFill/>
          <a:ln w="28575">
            <a:noFill/>
            <a:miter lim="800000"/>
            <a:headEnd/>
            <a:tailEnd/>
          </a:ln>
        </p:spPr>
        <p:txBody>
          <a:bodyPr wrap="square">
            <a:spAutoFit/>
          </a:bodyPr>
          <a:lstStyle/>
          <a:p>
            <a:pPr marL="342900" indent="-342900" algn="ctr" defTabSz="685800">
              <a:spcBef>
                <a:spcPts val="0"/>
              </a:spcBef>
              <a:spcAft>
                <a:spcPts val="900"/>
              </a:spcAft>
              <a:buClr>
                <a:srgbClr val="00FFFF"/>
              </a:buClr>
              <a:buSzPct val="75000"/>
              <a:defRPr/>
            </a:pPr>
            <a:r>
              <a:rPr lang="en-US" altLang="en-US" sz="4000" dirty="0">
                <a:solidFill>
                  <a:srgbClr val="00FFFF"/>
                </a:solidFill>
                <a:effectLst>
                  <a:outerShdw blurRad="38100" dist="38100" dir="2700000" algn="tl">
                    <a:srgbClr val="000000"/>
                  </a:outerShdw>
                </a:effectLst>
                <a:latin typeface="Calibri" panose="020F0502020204030204" pitchFamily="34" charset="0"/>
                <a:cs typeface="Calibri" panose="020F0502020204030204" pitchFamily="34" charset="0"/>
              </a:rPr>
              <a:t>Zechariah 14:16-18</a:t>
            </a:r>
          </a:p>
          <a:p>
            <a:pPr algn="just">
              <a:spcBef>
                <a:spcPts val="0"/>
              </a:spcBef>
              <a:spcAft>
                <a:spcPts val="0"/>
              </a:spcAft>
            </a:pPr>
            <a:r>
              <a:rPr lang="en-US" sz="315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15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16 </a:t>
            </a:r>
            <a:r>
              <a:rPr lang="en-US" sz="315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it will come about that any who are left of all the nations that went against </a:t>
            </a:r>
            <a:r>
              <a:rPr lang="en-US" sz="315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Jerusalem</a:t>
            </a:r>
            <a:r>
              <a:rPr lang="en-US" sz="315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will go up from year to year to worship the King, the </a:t>
            </a:r>
            <a:r>
              <a:rPr lang="en-US" sz="315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15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hosts, and to celebrate the Feast of Booths. </a:t>
            </a:r>
            <a:r>
              <a:rPr lang="en-US" sz="315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17 </a:t>
            </a:r>
            <a:r>
              <a:rPr lang="en-US" sz="315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it will be that whichever of the families of the earth does not go up to </a:t>
            </a:r>
            <a:r>
              <a:rPr lang="en-US" sz="315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Jerusalem</a:t>
            </a:r>
            <a:r>
              <a:rPr lang="en-US" sz="315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to worship the King, the </a:t>
            </a:r>
            <a:r>
              <a:rPr lang="en-US" sz="315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15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hosts, there will be no rain on them. </a:t>
            </a:r>
            <a:r>
              <a:rPr lang="en-US" sz="315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18 </a:t>
            </a:r>
            <a:r>
              <a:rPr lang="en-US" sz="315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If the family of Egypt does not go up or enter, then no </a:t>
            </a:r>
            <a:r>
              <a:rPr lang="en-US" sz="315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rain will fall</a:t>
            </a:r>
            <a:r>
              <a:rPr lang="en-US" sz="315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on them; it will be the plague with which the </a:t>
            </a:r>
            <a:r>
              <a:rPr lang="en-US" sz="315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15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smites the nations who do not go up to celebrate the Feast of Booths.”</a:t>
            </a:r>
            <a:endParaRPr lang="en-US" altLang="en-US" sz="315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89160803"/>
      </p:ext>
    </p:extLst>
  </p:cSld>
  <p:clrMapOvr>
    <a:masterClrMapping/>
  </p:clrMapOvr>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D24CD7B-EFB6-4E4D-B7F4-CD16829CAC7D}"/>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1"/>
            <a:ext cx="10972800" cy="4739759"/>
          </a:xfrm>
          <a:prstGeom prst="rect">
            <a:avLst/>
          </a:prstGeom>
          <a:noFill/>
          <a:ln w="28575">
            <a:noFill/>
            <a:miter lim="800000"/>
            <a:headEnd/>
            <a:tailEnd/>
          </a:ln>
        </p:spPr>
        <p:txBody>
          <a:bodyPr wrap="square">
            <a:spAutoFit/>
          </a:bodyPr>
          <a:lstStyle/>
          <a:p>
            <a:pPr algn="ctr" defTabSz="685800">
              <a:lnSpc>
                <a:spcPct val="90000"/>
              </a:lnSpc>
              <a:spcBef>
                <a:spcPts val="0"/>
              </a:spcBef>
              <a:spcAft>
                <a:spcPts val="12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Revelation 20:7-9</a:t>
            </a:r>
          </a:p>
          <a:p>
            <a:pPr algn="just">
              <a:spcBef>
                <a:spcPts val="0"/>
              </a:spcBef>
              <a:spcAft>
                <a:spcPts val="0"/>
              </a:spcAft>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7 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When the thousand years are completed [</a:t>
            </a:r>
            <a:r>
              <a:rPr lang="en-US" sz="3200" i="1"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teleō</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Satan will be released from his prison,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8 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will come out to deceive the nations which are in the four corners of the earth, Gog and Magog, to gather them together for the war; the number of them is like the sand of the seashore.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9 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they came up on the broad plain of the earth and surrounded the camp of the saints and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beloved city</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fire came down from heaven and devoured them.”</a:t>
            </a:r>
            <a:endParaRPr lang="en-US" altLang="en-US" sz="32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51337856"/>
      </p:ext>
    </p:extLst>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3"/>
          <p:cNvSpPr>
            <a:spLocks noGrp="1" noChangeArrowheads="1"/>
          </p:cNvSpPr>
          <p:nvPr>
            <p:ph type="body" idx="1"/>
          </p:nvPr>
        </p:nvSpPr>
        <p:spPr>
          <a:xfrm>
            <a:off x="3276600" y="1828800"/>
            <a:ext cx="8305800" cy="2286000"/>
          </a:xfrm>
        </p:spPr>
        <p:txBody>
          <a:bodyPr/>
          <a:lstStyle/>
          <a:p>
            <a:pPr marL="0" indent="0" algn="just">
              <a:buNone/>
              <a:defRPr/>
            </a:pPr>
            <a:r>
              <a:rPr lang="en-US" dirty="0">
                <a:effectLst>
                  <a:outerShdw blurRad="38100" dist="38100" dir="2700000" algn="tl">
                    <a:srgbClr val="000000">
                      <a:alpha val="43137"/>
                    </a:srgbClr>
                  </a:outerShdw>
                </a:effectLst>
              </a:rPr>
              <a:t>“At the end of the Millennium that city will be Satan’s prime objective with his rebel army, because Israel will be a leader among the nations.”</a:t>
            </a:r>
          </a:p>
        </p:txBody>
      </p:sp>
      <p:pic>
        <p:nvPicPr>
          <p:cNvPr id="40964" name="Picture 4" descr="SY01462_"/>
          <p:cNvPicPr>
            <a:picLocks noChangeAspect="1" noChangeArrowheads="1"/>
          </p:cNvPicPr>
          <p:nvPr/>
        </p:nvPicPr>
        <p:blipFill>
          <a:blip r:embed="rId2" cstate="print"/>
          <a:srcRect/>
          <a:stretch>
            <a:fillRect/>
          </a:stretch>
        </p:blipFill>
        <p:spPr bwMode="auto">
          <a:xfrm>
            <a:off x="5064381" y="4191000"/>
            <a:ext cx="2063238" cy="2286000"/>
          </a:xfrm>
          <a:prstGeom prst="rect">
            <a:avLst/>
          </a:prstGeom>
          <a:noFill/>
          <a:ln w="9525">
            <a:noFill/>
            <a:miter lim="800000"/>
            <a:headEnd/>
            <a:tailEnd/>
          </a:ln>
        </p:spPr>
      </p:pic>
      <p:sp>
        <p:nvSpPr>
          <p:cNvPr id="3" name="Rectangle 2">
            <a:extLst>
              <a:ext uri="{FF2B5EF4-FFF2-40B4-BE49-F238E27FC236}">
                <a16:creationId xmlns:a16="http://schemas.microsoft.com/office/drawing/2014/main" id="{EDE51803-7ADD-424A-BDB1-C654B61259E4}"/>
              </a:ext>
            </a:extLst>
          </p:cNvPr>
          <p:cNvSpPr/>
          <p:nvPr/>
        </p:nvSpPr>
        <p:spPr>
          <a:xfrm>
            <a:off x="1066800" y="247471"/>
            <a:ext cx="10058400" cy="1215717"/>
          </a:xfrm>
          <a:prstGeom prst="rect">
            <a:avLst/>
          </a:prstGeom>
        </p:spPr>
        <p:txBody>
          <a:bodyPr wrap="square">
            <a:spAutoFit/>
          </a:bodyPr>
          <a:lstStyle/>
          <a:p>
            <a:pPr algn="ctr">
              <a:spcAft>
                <a:spcPts val="600"/>
              </a:spcAft>
            </a:pPr>
            <a:r>
              <a:rPr lang="en-US" sz="40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Robert Thomas</a:t>
            </a:r>
          </a:p>
          <a:p>
            <a:pPr algn="ctr"/>
            <a:r>
              <a:rPr lang="en-US" sz="2800" i="1" dirty="0">
                <a:effectLst>
                  <a:outerShdw blurRad="38100" dist="38100" dir="2700000" algn="tl">
                    <a:srgbClr val="000000">
                      <a:alpha val="43137"/>
                    </a:srgbClr>
                  </a:outerShdw>
                </a:effectLst>
                <a:latin typeface="Calibri" panose="020F0502020204030204" pitchFamily="34" charset="0"/>
                <a:ea typeface="+mj-ea"/>
                <a:cs typeface="+mj-cs"/>
              </a:rPr>
              <a:t>Four Views on the Book of Revelation</a:t>
            </a:r>
            <a:r>
              <a:rPr lang="en-US" sz="2800" dirty="0">
                <a:effectLst>
                  <a:outerShdw blurRad="38100" dist="38100" dir="2700000" algn="tl">
                    <a:srgbClr val="000000">
                      <a:alpha val="43137"/>
                    </a:srgbClr>
                  </a:outerShdw>
                </a:effectLst>
                <a:latin typeface="Calibri" panose="020F0502020204030204" pitchFamily="34" charset="0"/>
                <a:ea typeface="+mj-ea"/>
                <a:cs typeface="+mj-cs"/>
              </a:rPr>
              <a:t>, page 207.</a:t>
            </a:r>
          </a:p>
        </p:txBody>
      </p:sp>
      <p:pic>
        <p:nvPicPr>
          <p:cNvPr id="4" name="Picture 3">
            <a:extLst>
              <a:ext uri="{FF2B5EF4-FFF2-40B4-BE49-F238E27FC236}">
                <a16:creationId xmlns:a16="http://schemas.microsoft.com/office/drawing/2014/main" id="{04EDD258-0BFA-4956-BA11-4BC53D53A8BA}"/>
              </a:ext>
            </a:extLst>
          </p:cNvPr>
          <p:cNvPicPr>
            <a:picLocks noChangeAspect="1"/>
          </p:cNvPicPr>
          <p:nvPr/>
        </p:nvPicPr>
        <p:blipFill>
          <a:blip r:embed="rId3"/>
          <a:stretch>
            <a:fillRect/>
          </a:stretch>
        </p:blipFill>
        <p:spPr>
          <a:xfrm>
            <a:off x="685800" y="2057400"/>
            <a:ext cx="2277000" cy="32004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rabicPeriod" startAt="3"/>
            </a:pPr>
            <a:r>
              <a:rPr lang="en-US" sz="3600" dirty="0">
                <a:effectLst>
                  <a:outerShdw blurRad="38100" dist="38100" dir="2700000" algn="tl">
                    <a:srgbClr val="000000">
                      <a:alpha val="43137"/>
                    </a:srgbClr>
                  </a:outerShdw>
                </a:effectLst>
              </a:rPr>
              <a:t>Genesis 26:29a-b</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Isaac’s Test</a:t>
            </a:r>
          </a:p>
        </p:txBody>
      </p:sp>
      <p:sp>
        <p:nvSpPr>
          <p:cNvPr id="161795" name="Rectangle 3"/>
          <p:cNvSpPr>
            <a:spLocks noGrp="1" noChangeArrowheads="1"/>
          </p:cNvSpPr>
          <p:nvPr>
            <p:ph type="body" idx="1"/>
          </p:nvPr>
        </p:nvSpPr>
        <p:spPr>
          <a:xfrm>
            <a:off x="1066799" y="2057400"/>
            <a:ext cx="3352801" cy="2247900"/>
          </a:xfrm>
        </p:spPr>
        <p:txBody>
          <a:bodyPr/>
          <a:lstStyle/>
          <a:p>
            <a:pPr marL="514350" lvl="3" indent="-514350" eaLnBrk="1" hangingPunct="1">
              <a:spcBef>
                <a:spcPts val="0"/>
              </a:spcBef>
              <a:spcAft>
                <a:spcPts val="3600"/>
              </a:spcAft>
              <a:buClr>
                <a:srgbClr val="FFC000"/>
              </a:buClr>
              <a:buFont typeface="+mj-lt"/>
              <a:buAutoNum type="alphaLcParenR"/>
              <a:defRPr/>
            </a:pPr>
            <a:r>
              <a:rPr lang="en-US" dirty="0">
                <a:effectLst>
                  <a:outerShdw blurRad="38100" dist="38100" dir="2700000" algn="tl">
                    <a:srgbClr val="000000">
                      <a:alpha val="43137"/>
                    </a:srgbClr>
                  </a:outerShdw>
                </a:effectLst>
              </a:rPr>
              <a:t>Nations (29a)</a:t>
            </a:r>
          </a:p>
          <a:p>
            <a:pPr marL="514350" lvl="3" indent="-514350" eaLnBrk="1" hangingPunct="1">
              <a:spcBef>
                <a:spcPts val="0"/>
              </a:spcBef>
              <a:spcAft>
                <a:spcPts val="36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rPr>
              <a:t>Brethren (29b)</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4374576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8D16650-7015-4139-8B95-E080406E97B2}"/>
              </a:ext>
            </a:extLst>
          </p:cNvPr>
          <p:cNvPicPr>
            <a:picLocks noChangeAspect="1"/>
          </p:cNvPicPr>
          <p:nvPr/>
        </p:nvPicPr>
        <p:blipFill>
          <a:blip r:embed="rId3"/>
          <a:stretch>
            <a:fillRect/>
          </a:stretch>
        </p:blipFill>
        <p:spPr>
          <a:xfrm>
            <a:off x="0" y="1"/>
            <a:ext cx="12192000" cy="6857999"/>
          </a:xfrm>
          <a:prstGeom prst="rect">
            <a:avLst/>
          </a:prstGeom>
        </p:spPr>
      </p:pic>
      <p:sp>
        <p:nvSpPr>
          <p:cNvPr id="5" name="TextBox 4">
            <a:extLst>
              <a:ext uri="{FF2B5EF4-FFF2-40B4-BE49-F238E27FC236}">
                <a16:creationId xmlns:a16="http://schemas.microsoft.com/office/drawing/2014/main" id="{44E9C789-ACA5-45C1-BEFD-DEEDC5205977}"/>
              </a:ext>
            </a:extLst>
          </p:cNvPr>
          <p:cNvSpPr txBox="1"/>
          <p:nvPr/>
        </p:nvSpPr>
        <p:spPr>
          <a:xfrm>
            <a:off x="609600" y="0"/>
            <a:ext cx="10972800" cy="3077766"/>
          </a:xfrm>
          <a:prstGeom prst="rect">
            <a:avLst/>
          </a:prstGeom>
          <a:noFill/>
        </p:spPr>
        <p:txBody>
          <a:bodyPr wrap="square">
            <a:spAutoFit/>
          </a:bodyPr>
          <a:lstStyle/>
          <a:p>
            <a:pPr marL="0" marR="0" algn="ctr">
              <a:spcAft>
                <a:spcPts val="1200"/>
              </a:spcAft>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25:23 </a:t>
            </a:r>
          </a:p>
          <a:p>
            <a:pPr algn="just">
              <a:spcBef>
                <a:spcPts val="0"/>
              </a:spcBef>
              <a:spcAft>
                <a:spcPts val="0"/>
              </a:spcAft>
            </a:pPr>
            <a:r>
              <a:rPr lang="en-US" sz="3600" u="none" strike="noStrike" dirty="0">
                <a:effectLst>
                  <a:outerShdw blurRad="38100" dist="38100" dir="2700000" algn="tl">
                    <a:srgbClr val="000000">
                      <a:alpha val="43137"/>
                    </a:srgbClr>
                  </a:outerShdw>
                </a:effectLst>
                <a:latin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The Lord said to her, ‘Two nations are in your womb; And two peoples will be separated from your body; And one people shall be stronger than the other; And the older shall serve the younger.’”</a:t>
            </a:r>
          </a:p>
        </p:txBody>
      </p:sp>
      <p:pic>
        <p:nvPicPr>
          <p:cNvPr id="2052" name="Picture 4" descr="Genesis 25:23 The Lord said to her,&quot;Two nations are in your womb;And ...">
            <a:extLst>
              <a:ext uri="{FF2B5EF4-FFF2-40B4-BE49-F238E27FC236}">
                <a16:creationId xmlns:a16="http://schemas.microsoft.com/office/drawing/2014/main" id="{3B9B6A11-96A3-F255-D3BE-6B196353D8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68618" y="3048000"/>
            <a:ext cx="2454765"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1890298"/>
      </p:ext>
    </p:extLst>
  </p:cSld>
  <p:clrMapOvr>
    <a:masterClrMapping/>
  </p:clrMapOvr>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9" name="Rectangle 3"/>
          <p:cNvSpPr>
            <a:spLocks noGrp="1" noChangeArrowheads="1"/>
          </p:cNvSpPr>
          <p:nvPr>
            <p:ph type="body" idx="1"/>
          </p:nvPr>
        </p:nvSpPr>
        <p:spPr>
          <a:xfrm>
            <a:off x="609600" y="1600200"/>
            <a:ext cx="10972800" cy="4343400"/>
          </a:xfrm>
        </p:spPr>
        <p:txBody>
          <a:bodyPr/>
          <a:lstStyle/>
          <a:p>
            <a:pPr marL="457200" lvl="1" indent="-457200" eaLnBrk="1" hangingPunct="1">
              <a:spcBef>
                <a:spcPts val="0"/>
              </a:spcBef>
              <a:spcAft>
                <a:spcPts val="24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4:3-5a</a:t>
            </a:r>
          </a:p>
          <a:p>
            <a:pPr marL="914400" lvl="1" indent="-457200" algn="just" eaLnBrk="1" hangingPunct="1">
              <a:spcBef>
                <a:spcPts val="0"/>
              </a:spcBef>
              <a:spcAft>
                <a:spcPts val="2400"/>
              </a:spcAft>
              <a:defRPr/>
            </a:pPr>
            <a:r>
              <a:rPr lang="en-US" dirty="0">
                <a:effectLst>
                  <a:outerShdw blurRad="38100" dist="38100" dir="2700000" algn="tl">
                    <a:srgbClr val="000000">
                      <a:alpha val="43137"/>
                    </a:srgbClr>
                  </a:outerShdw>
                </a:effectLst>
                <a:cs typeface="Calibri" panose="020F0502020204030204" pitchFamily="34" charset="0"/>
              </a:rPr>
              <a:t>Messianic line through Abel (Gen 3:21; Heb 11:4) contrary to Eve’s false expectation (4:1)</a:t>
            </a:r>
          </a:p>
          <a:p>
            <a:pPr marL="914400" lvl="1" indent="-457200" algn="just" eaLnBrk="1" hangingPunct="1">
              <a:spcBef>
                <a:spcPts val="0"/>
              </a:spcBef>
              <a:spcAft>
                <a:spcPts val="2400"/>
              </a:spcAft>
              <a:defRPr/>
            </a:pPr>
            <a:r>
              <a:rPr lang="en-US" dirty="0">
                <a:effectLst>
                  <a:outerShdw blurRad="38100" dist="38100" dir="2700000" algn="tl">
                    <a:srgbClr val="000000">
                      <a:alpha val="43137"/>
                    </a:srgbClr>
                  </a:outerShdw>
                </a:effectLst>
                <a:cs typeface="Calibri" panose="020F0502020204030204" pitchFamily="34" charset="0"/>
              </a:rPr>
              <a:t>Begins selection of younger over older pattern (Abel over Cain, Seth over Cain, Shem over Japheth, Isaac over Ishmael, Jacob over Esau, Judah and Joseph over their brothers, and Ephraim over Manasseh) </a:t>
            </a:r>
            <a:endParaRPr lang="en-US" dirty="0">
              <a:effectLst>
                <a:outerShdw blurRad="38100" dist="38100" dir="2700000" algn="tl">
                  <a:srgbClr val="000000">
                    <a:alpha val="43137"/>
                  </a:srgbClr>
                </a:outerShdw>
              </a:effectLst>
            </a:endParaRPr>
          </a:p>
        </p:txBody>
      </p:sp>
      <p:pic>
        <p:nvPicPr>
          <p:cNvPr id="5" name="Picture 4">
            <a:extLst>
              <a:ext uri="{FF2B5EF4-FFF2-40B4-BE49-F238E27FC236}">
                <a16:creationId xmlns:a16="http://schemas.microsoft.com/office/drawing/2014/main" id="{C14D7350-D1AA-4558-84E7-DC761ED4173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287000" y="76200"/>
            <a:ext cx="1290918" cy="1097280"/>
          </a:xfrm>
          <a:prstGeom prst="rect">
            <a:avLst/>
          </a:prstGeom>
        </p:spPr>
      </p:pic>
      <p:sp>
        <p:nvSpPr>
          <p:cNvPr id="6" name="Rectangle 2">
            <a:extLst>
              <a:ext uri="{FF2B5EF4-FFF2-40B4-BE49-F238E27FC236}">
                <a16:creationId xmlns:a16="http://schemas.microsoft.com/office/drawing/2014/main" id="{592CFE5D-4A41-4389-811B-14E6D109D48B}"/>
              </a:ext>
            </a:extLst>
          </p:cNvPr>
          <p:cNvSpPr txBox="1">
            <a:spLocks noChangeArrowheads="1"/>
          </p:cNvSpPr>
          <p:nvPr/>
        </p:nvSpPr>
        <p:spPr bwMode="auto">
          <a:xfrm>
            <a:off x="3276600" y="228600"/>
            <a:ext cx="5638800" cy="109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buClr>
                <a:srgbClr val="CC66FF"/>
              </a:buClr>
            </a:pPr>
            <a:r>
              <a:rPr lang="en-US" sz="3600" dirty="0">
                <a:effectLst>
                  <a:outerShdw blurRad="38100" dist="38100" dir="2700000" algn="tl">
                    <a:srgbClr val="000000">
                      <a:alpha val="43137"/>
                    </a:srgbClr>
                  </a:outerShdw>
                </a:effectLst>
              </a:rPr>
              <a:t>Cain Murders Abel</a:t>
            </a:r>
            <a:br>
              <a:rPr lang="en-US" sz="3600" kern="0" dirty="0">
                <a:effectLst>
                  <a:outerShdw blurRad="38100" dist="38100" dir="2700000" algn="tl">
                    <a:srgbClr val="000000">
                      <a:alpha val="43137"/>
                    </a:srgbClr>
                  </a:outerShdw>
                </a:effectLst>
              </a:rPr>
            </a:br>
            <a:r>
              <a:rPr lang="en-US" sz="2800" kern="0" dirty="0">
                <a:solidFill>
                  <a:schemeClr val="tx1"/>
                </a:solidFill>
              </a:rPr>
              <a:t>(4:3-8)</a:t>
            </a:r>
            <a:endParaRPr lang="en-US" sz="2800" kern="0" dirty="0">
              <a:solidFill>
                <a:schemeClr val="tx1"/>
              </a:solidFill>
              <a:effectLst>
                <a:outerShdw blurRad="38100" dist="38100" dir="2700000" algn="tl">
                  <a:srgbClr val="000000">
                    <a:alpha val="43137"/>
                  </a:srgbClr>
                </a:outerShdw>
              </a:effectLst>
              <a:ea typeface="+mn-ea"/>
              <a:cs typeface="+mn-cs"/>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27:27b-29</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Blessing</a:t>
            </a:r>
          </a:p>
        </p:txBody>
      </p:sp>
      <p:sp>
        <p:nvSpPr>
          <p:cNvPr id="161795" name="Rectangle 3"/>
          <p:cNvSpPr>
            <a:spLocks noGrp="1" noChangeArrowheads="1"/>
          </p:cNvSpPr>
          <p:nvPr>
            <p:ph type="body" idx="1"/>
          </p:nvPr>
        </p:nvSpPr>
        <p:spPr>
          <a:xfrm>
            <a:off x="1047750" y="2057400"/>
            <a:ext cx="5657850" cy="2743200"/>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Blessings of God (27b)</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Agricultural blessings (28)</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Lordship blessings (29a-b)</a:t>
            </a:r>
          </a:p>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Blessing and curse (29c)</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2433219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E9856C0-8DBA-44EE-B8F2-6FB365CF5B0D}"/>
              </a:ext>
            </a:extLst>
          </p:cNvPr>
          <p:cNvPicPr>
            <a:picLocks noChangeAspect="1"/>
          </p:cNvPicPr>
          <p:nvPr/>
        </p:nvPicPr>
        <p:blipFill>
          <a:blip r:embed="rId2"/>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799" cy="2523768"/>
          </a:xfrm>
          <a:prstGeom prst="rect">
            <a:avLst/>
          </a:prstGeom>
          <a:noFill/>
          <a:ln w="28575">
            <a:noFill/>
            <a:miter lim="800000"/>
            <a:headEnd/>
            <a:tailEnd/>
          </a:ln>
        </p:spPr>
        <p:txBody>
          <a:bodyPr wrap="square">
            <a:spAutoFit/>
          </a:bodyPr>
          <a:lstStyle/>
          <a:p>
            <a:pPr algn="ctr">
              <a:spcAft>
                <a:spcPts val="1200"/>
              </a:spcAft>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12:3</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I will bless those who bless you, And the one who</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curses [</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kalal</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you I will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curse [</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aor</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in you all the families of the earth will be blessed.”</a:t>
            </a:r>
          </a:p>
        </p:txBody>
      </p:sp>
      <p:pic>
        <p:nvPicPr>
          <p:cNvPr id="3" name="Picture 2" descr="A close up of text on a white background&#10;&#10;Description automatically generated">
            <a:extLst>
              <a:ext uri="{FF2B5EF4-FFF2-40B4-BE49-F238E27FC236}">
                <a16:creationId xmlns:a16="http://schemas.microsoft.com/office/drawing/2014/main" id="{A525CB14-0D8D-4CF1-89E1-8E2BADA2D13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47132" y="2682240"/>
            <a:ext cx="1697736" cy="2194560"/>
          </a:xfrm>
          <a:prstGeom prst="rect">
            <a:avLst/>
          </a:prstGeom>
        </p:spPr>
      </p:pic>
    </p:spTree>
    <p:extLst>
      <p:ext uri="{BB962C8B-B14F-4D97-AF65-F5344CB8AC3E}">
        <p14:creationId xmlns:p14="http://schemas.microsoft.com/office/powerpoint/2010/main" val="32669415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586374" y="1524000"/>
            <a:ext cx="11019253" cy="3962400"/>
          </a:xfrm>
        </p:spPr>
        <p:txBody>
          <a:bodyPr/>
          <a:lstStyle/>
          <a:p>
            <a:pPr marL="0" indent="0" algn="just">
              <a:spcBef>
                <a:spcPts val="0"/>
              </a:spcBef>
              <a:spcAft>
                <a:spcPts val="0"/>
              </a:spcAft>
              <a:buNone/>
            </a:pPr>
            <a:r>
              <a:rPr lang="en-US" dirty="0">
                <a:effectLst>
                  <a:outerShdw blurRad="38100" dist="38100" dir="2700000" algn="tl">
                    <a:srgbClr val="000000">
                      <a:alpha val="43137"/>
                    </a:srgbClr>
                  </a:outerShdw>
                </a:effectLst>
              </a:rPr>
              <a:t>“Therefore, contrary to Isaac’s expectations or hope, the Abrahamic Covenant was to be sustained through Jacob and not through Esau. Thus, Isaac blessed Jacob, and this was the result of divine intervention in spite of Jacob’s sin. Isaac blessed Jacob against his own will, as indeed later Balaam will bless Israel against his own will.”</a:t>
            </a:r>
            <a:endParaRPr lang="en-US" altLang="en-US"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3381375" y="2958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a:t>
            </a:r>
            <a:r>
              <a:rPr lang="en-US" altLang="en-US" sz="1800" dirty="0">
                <a:effectLst>
                  <a:outerShdw blurRad="38100" dist="38100" dir="2700000" algn="tl">
                    <a:srgbClr val="000000"/>
                  </a:outerShdw>
                </a:effectLst>
                <a:latin typeface="Calibri" panose="020F0502020204030204" pitchFamily="34" charset="0"/>
                <a:cs typeface="+mn-cs"/>
              </a:rPr>
              <a:t>, 426</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19034476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6">
            <a:extLst>
              <a:ext uri="{FF2B5EF4-FFF2-40B4-BE49-F238E27FC236}">
                <a16:creationId xmlns:a16="http://schemas.microsoft.com/office/drawing/2014/main" id="{E21063D0-259F-4FDE-9413-E09F5C3DC6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97B2C99A-0C99-4CC3-BEAE-9059A14785BA}"/>
              </a:ext>
            </a:extLst>
          </p:cNvPr>
          <p:cNvPicPr>
            <a:picLocks noChangeAspect="1"/>
          </p:cNvPicPr>
          <p:nvPr/>
        </p:nvPicPr>
        <p:blipFill>
          <a:blip r:embed="rId3"/>
          <a:stretch>
            <a:fillRect/>
          </a:stretch>
        </p:blipFill>
        <p:spPr>
          <a:xfrm>
            <a:off x="4450080" y="3200400"/>
            <a:ext cx="3291840" cy="1645920"/>
          </a:xfrm>
          <a:prstGeom prst="rect">
            <a:avLst/>
          </a:prstGeom>
        </p:spPr>
      </p:pic>
      <p:sp>
        <p:nvSpPr>
          <p:cNvPr id="6" name="TextBox 5">
            <a:extLst>
              <a:ext uri="{FF2B5EF4-FFF2-40B4-BE49-F238E27FC236}">
                <a16:creationId xmlns:a16="http://schemas.microsoft.com/office/drawing/2014/main" id="{F6273175-A193-D1E2-1A99-FC25007D443A}"/>
              </a:ext>
            </a:extLst>
          </p:cNvPr>
          <p:cNvSpPr txBox="1"/>
          <p:nvPr/>
        </p:nvSpPr>
        <p:spPr>
          <a:xfrm>
            <a:off x="609600" y="0"/>
            <a:ext cx="10972800" cy="3077766"/>
          </a:xfrm>
          <a:prstGeom prst="rect">
            <a:avLst/>
          </a:prstGeom>
          <a:noFill/>
        </p:spPr>
        <p:txBody>
          <a:bodyPr wrap="square">
            <a:spAutoFit/>
          </a:bodyPr>
          <a:lstStyle/>
          <a:p>
            <a:pPr marL="0" marR="0" algn="ctr">
              <a:spcAft>
                <a:spcPts val="1200"/>
              </a:spcAft>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Romans 12:2</a:t>
            </a:r>
          </a:p>
          <a:p>
            <a:pPr marL="0" marR="0" algn="just">
              <a:spcBef>
                <a:spcPts val="0"/>
              </a:spcBef>
              <a:spcAft>
                <a:spcPts val="1000"/>
              </a:spcAft>
            </a:pPr>
            <a:r>
              <a:rPr lang="en-US" sz="3600" baseline="30000" dirty="0">
                <a:latin typeface="Calibri" panose="020F0502020204030204" pitchFamily="34" charset="0"/>
              </a:rPr>
              <a:t>2 </a:t>
            </a:r>
            <a:r>
              <a:rPr lang="en-US" sz="3600" dirty="0">
                <a:latin typeface="Calibri" panose="020F0502020204030204" pitchFamily="34" charset="0"/>
              </a:rPr>
              <a:t>“And </a:t>
            </a:r>
            <a:r>
              <a:rPr lang="en-US" sz="3600" b="1" u="sng" dirty="0">
                <a:solidFill>
                  <a:srgbClr val="FFFFCC"/>
                </a:solidFill>
                <a:latin typeface="Calibri" panose="020F0502020204030204" pitchFamily="34" charset="0"/>
              </a:rPr>
              <a:t>do not be conformed to this world, but be transformed by the renewing of your mind</a:t>
            </a:r>
            <a:r>
              <a:rPr lang="en-US" sz="3600" dirty="0">
                <a:latin typeface="Calibri" panose="020F0502020204030204" pitchFamily="34" charset="0"/>
              </a:rPr>
              <a:t>, so that you may prove what the will of God is, that which is good and acceptable and perfect.”</a:t>
            </a:r>
          </a:p>
        </p:txBody>
      </p:sp>
    </p:spTree>
  </p:cSld>
  <p:clrMapOvr>
    <a:masterClrMapping/>
  </p:clrMapOvr>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Genesis 27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Chapter Summary</a:t>
            </a:r>
          </a:p>
        </p:txBody>
      </p:sp>
      <p:sp>
        <p:nvSpPr>
          <p:cNvPr id="161795" name="Rectangle 3"/>
          <p:cNvSpPr>
            <a:spLocks noGrp="1" noChangeArrowheads="1"/>
          </p:cNvSpPr>
          <p:nvPr>
            <p:ph type="body" idx="1"/>
          </p:nvPr>
        </p:nvSpPr>
        <p:spPr>
          <a:xfrm>
            <a:off x="649943" y="1600200"/>
            <a:ext cx="7788900" cy="4648200"/>
          </a:xfrm>
        </p:spPr>
        <p:txBody>
          <a:bodyPr/>
          <a:lstStyle/>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Isaac’s intent (1-5)</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The conspiracy (5-17)</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Deception and blessing (18-29)</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b="1" u="sng" dirty="0">
                <a:solidFill>
                  <a:srgbClr val="FFFFCC"/>
                </a:solidFill>
                <a:effectLst>
                  <a:outerShdw blurRad="38100" dist="38100" dir="2700000" algn="tl">
                    <a:srgbClr val="000000">
                      <a:alpha val="43137"/>
                    </a:srgbClr>
                  </a:outerShdw>
                </a:effectLst>
              </a:rPr>
              <a:t>Isaac blesses Esau (30-40)</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Plan to flee to Haran (41-46)</a:t>
            </a:r>
          </a:p>
        </p:txBody>
      </p:sp>
      <p:pic>
        <p:nvPicPr>
          <p:cNvPr id="2" name="Picture 1">
            <a:extLst>
              <a:ext uri="{FF2B5EF4-FFF2-40B4-BE49-F238E27FC236}">
                <a16:creationId xmlns:a16="http://schemas.microsoft.com/office/drawing/2014/main" id="{C0839479-96CF-1F7A-43B5-D05CAFC82BD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8157388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C1362BB1-1AFE-E115-44E4-52018D11B34A}"/>
              </a:ext>
            </a:extLst>
          </p:cNvPr>
          <p:cNvSpPr txBox="1">
            <a:spLocks noChangeArrowheads="1"/>
          </p:cNvSpPr>
          <p:nvPr/>
        </p:nvSpPr>
        <p:spPr bwMode="auto">
          <a:xfrm>
            <a:off x="6629400" y="1815562"/>
            <a:ext cx="4935087" cy="355815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457200" lvl="2" indent="-457200" eaLnBrk="1" hangingPunct="1">
              <a:spcBef>
                <a:spcPts val="0"/>
              </a:spcBef>
              <a:spcAft>
                <a:spcPts val="1200"/>
              </a:spcAft>
              <a:buClr>
                <a:srgbClr val="CC66FF"/>
              </a:buClr>
              <a:buSzPct val="100000"/>
              <a:buFont typeface="+mj-lt"/>
              <a:buAutoNum type="alphaUcPeriod" startAt="6"/>
              <a:defRPr/>
            </a:pPr>
            <a:r>
              <a:rPr lang="en-US" kern="0" dirty="0">
                <a:effectLst>
                  <a:outerShdw blurRad="38100" dist="38100" dir="2700000" algn="tl">
                    <a:srgbClr val="000000">
                      <a:alpha val="43137"/>
                    </a:srgbClr>
                  </a:outerShdw>
                </a:effectLst>
              </a:rPr>
              <a:t>Esau’s request (36)</a:t>
            </a:r>
          </a:p>
          <a:p>
            <a:pPr marL="457200" lvl="2" indent="-457200" eaLnBrk="1" hangingPunct="1">
              <a:spcBef>
                <a:spcPts val="0"/>
              </a:spcBef>
              <a:spcAft>
                <a:spcPts val="1200"/>
              </a:spcAft>
              <a:buClr>
                <a:srgbClr val="CC66FF"/>
              </a:buClr>
              <a:buSzPct val="100000"/>
              <a:buFont typeface="+mj-lt"/>
              <a:buAutoNum type="alphaUcPeriod" startAt="6"/>
              <a:defRPr/>
            </a:pPr>
            <a:r>
              <a:rPr lang="en-US" kern="0" dirty="0">
                <a:effectLst>
                  <a:outerShdw blurRad="38100" dist="38100" dir="2700000" algn="tl">
                    <a:srgbClr val="000000">
                      <a:alpha val="43137"/>
                    </a:srgbClr>
                  </a:outerShdw>
                </a:effectLst>
              </a:rPr>
              <a:t>Isaac’s answer (37)</a:t>
            </a:r>
          </a:p>
          <a:p>
            <a:pPr marL="457200" lvl="2" indent="-457200" eaLnBrk="1" hangingPunct="1">
              <a:spcBef>
                <a:spcPts val="0"/>
              </a:spcBef>
              <a:spcAft>
                <a:spcPts val="1200"/>
              </a:spcAft>
              <a:buClr>
                <a:srgbClr val="CC66FF"/>
              </a:buClr>
              <a:buSzPct val="100000"/>
              <a:buFont typeface="+mj-lt"/>
              <a:buAutoNum type="alphaUcPeriod" startAt="6"/>
              <a:defRPr/>
            </a:pPr>
            <a:r>
              <a:rPr lang="en-US" kern="0" dirty="0">
                <a:effectLst>
                  <a:outerShdw blurRad="38100" dist="38100" dir="2700000" algn="tl">
                    <a:srgbClr val="000000">
                      <a:alpha val="43137"/>
                    </a:srgbClr>
                  </a:outerShdw>
                </a:effectLst>
              </a:rPr>
              <a:t>Esau’s lament (38)</a:t>
            </a:r>
          </a:p>
          <a:p>
            <a:pPr marL="457200" lvl="2" indent="-457200" eaLnBrk="1" hangingPunct="1">
              <a:spcBef>
                <a:spcPts val="0"/>
              </a:spcBef>
              <a:spcAft>
                <a:spcPts val="1200"/>
              </a:spcAft>
              <a:buClr>
                <a:srgbClr val="CC66FF"/>
              </a:buClr>
              <a:buSzPct val="100000"/>
              <a:buFont typeface="+mj-lt"/>
              <a:buAutoNum type="alphaUcPeriod" startAt="6"/>
              <a:defRPr/>
            </a:pPr>
            <a:r>
              <a:rPr lang="en-US" kern="0" dirty="0">
                <a:effectLst>
                  <a:outerShdw blurRad="38100" dist="38100" dir="2700000" algn="tl">
                    <a:srgbClr val="000000">
                      <a:alpha val="43137"/>
                    </a:srgbClr>
                  </a:outerShdw>
                </a:effectLst>
              </a:rPr>
              <a:t>Esau’s blessing (39-40)</a:t>
            </a:r>
          </a:p>
        </p:txBody>
      </p:sp>
      <p:sp>
        <p:nvSpPr>
          <p:cNvPr id="180226" name="Rectangle 2"/>
          <p:cNvSpPr>
            <a:spLocks noGrp="1" noChangeArrowheads="1"/>
          </p:cNvSpPr>
          <p:nvPr>
            <p:ph type="title"/>
          </p:nvPr>
        </p:nvSpPr>
        <p:spPr>
          <a:xfrm>
            <a:off x="3267075" y="228600"/>
            <a:ext cx="5657850" cy="914400"/>
          </a:xfrm>
        </p:spPr>
        <p:txBody>
          <a:bodyPr/>
          <a:lstStyle/>
          <a:p>
            <a:pPr marL="685800" indent="-685800" algn="ctr" eaLnBrk="1" hangingPunct="1">
              <a:buFont typeface="+mj-lt"/>
              <a:buAutoNum type="romanUcPeriod" startAt="4"/>
            </a:pPr>
            <a:r>
              <a:rPr lang="en-US" sz="3600" dirty="0">
                <a:effectLst>
                  <a:outerShdw blurRad="38100" dist="38100" dir="2700000" algn="tl">
                    <a:srgbClr val="000000">
                      <a:alpha val="43137"/>
                    </a:srgbClr>
                  </a:outerShdw>
                </a:effectLst>
              </a:rPr>
              <a:t>Genesis 27:30-40</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Isaac Blesses Esau</a:t>
            </a:r>
          </a:p>
        </p:txBody>
      </p:sp>
      <p:sp>
        <p:nvSpPr>
          <p:cNvPr id="161795" name="Rectangle 3"/>
          <p:cNvSpPr>
            <a:spLocks noGrp="1" noChangeArrowheads="1"/>
          </p:cNvSpPr>
          <p:nvPr>
            <p:ph type="body" idx="1"/>
          </p:nvPr>
        </p:nvSpPr>
        <p:spPr>
          <a:xfrm>
            <a:off x="627513" y="1815562"/>
            <a:ext cx="4935087" cy="3226877"/>
          </a:xfrm>
        </p:spPr>
        <p:txBody>
          <a:bodyPr/>
          <a:lstStyle/>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Return of Esau (30)</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Esau prepares meal (31)</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Isaac’s realization (32-33)</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Esau’s reaction (34)</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Isaac’s reaction (35)</a:t>
            </a:r>
          </a:p>
        </p:txBody>
      </p:sp>
      <p:pic>
        <p:nvPicPr>
          <p:cNvPr id="4" name="Picture 3">
            <a:extLst>
              <a:ext uri="{FF2B5EF4-FFF2-40B4-BE49-F238E27FC236}">
                <a16:creationId xmlns:a16="http://schemas.microsoft.com/office/drawing/2014/main" id="{05349F8E-21DE-B5F0-7058-3B16C7AA5F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287000" y="76200"/>
            <a:ext cx="1290918" cy="1097280"/>
          </a:xfrm>
          <a:prstGeom prst="rect">
            <a:avLst/>
          </a:prstGeom>
        </p:spPr>
      </p:pic>
    </p:spTree>
    <p:extLst>
      <p:ext uri="{BB962C8B-B14F-4D97-AF65-F5344CB8AC3E}">
        <p14:creationId xmlns:p14="http://schemas.microsoft.com/office/powerpoint/2010/main" val="13354354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C1362BB1-1AFE-E115-44E4-52018D11B34A}"/>
              </a:ext>
            </a:extLst>
          </p:cNvPr>
          <p:cNvSpPr txBox="1">
            <a:spLocks noChangeArrowheads="1"/>
          </p:cNvSpPr>
          <p:nvPr/>
        </p:nvSpPr>
        <p:spPr bwMode="auto">
          <a:xfrm>
            <a:off x="6629400" y="1815562"/>
            <a:ext cx="4935087" cy="355815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457200" lvl="2" indent="-457200" eaLnBrk="1" hangingPunct="1">
              <a:spcBef>
                <a:spcPts val="0"/>
              </a:spcBef>
              <a:spcAft>
                <a:spcPts val="1200"/>
              </a:spcAft>
              <a:buClr>
                <a:srgbClr val="CC66FF"/>
              </a:buClr>
              <a:buSzPct val="100000"/>
              <a:buFont typeface="+mj-lt"/>
              <a:buAutoNum type="alphaUcPeriod" startAt="6"/>
              <a:defRPr/>
            </a:pPr>
            <a:r>
              <a:rPr lang="en-US" kern="0" dirty="0">
                <a:effectLst>
                  <a:outerShdw blurRad="38100" dist="38100" dir="2700000" algn="tl">
                    <a:srgbClr val="000000">
                      <a:alpha val="43137"/>
                    </a:srgbClr>
                  </a:outerShdw>
                </a:effectLst>
              </a:rPr>
              <a:t>Esau’s request (36)</a:t>
            </a:r>
          </a:p>
          <a:p>
            <a:pPr marL="457200" lvl="2" indent="-457200" eaLnBrk="1" hangingPunct="1">
              <a:spcBef>
                <a:spcPts val="0"/>
              </a:spcBef>
              <a:spcAft>
                <a:spcPts val="1200"/>
              </a:spcAft>
              <a:buClr>
                <a:srgbClr val="CC66FF"/>
              </a:buClr>
              <a:buSzPct val="100000"/>
              <a:buFont typeface="+mj-lt"/>
              <a:buAutoNum type="alphaUcPeriod" startAt="6"/>
              <a:defRPr/>
            </a:pPr>
            <a:r>
              <a:rPr lang="en-US" kern="0" dirty="0">
                <a:effectLst>
                  <a:outerShdw blurRad="38100" dist="38100" dir="2700000" algn="tl">
                    <a:srgbClr val="000000">
                      <a:alpha val="43137"/>
                    </a:srgbClr>
                  </a:outerShdw>
                </a:effectLst>
              </a:rPr>
              <a:t>Isaac’s answer (37)</a:t>
            </a:r>
          </a:p>
          <a:p>
            <a:pPr marL="457200" lvl="2" indent="-457200" eaLnBrk="1" hangingPunct="1">
              <a:spcBef>
                <a:spcPts val="0"/>
              </a:spcBef>
              <a:spcAft>
                <a:spcPts val="1200"/>
              </a:spcAft>
              <a:buClr>
                <a:srgbClr val="CC66FF"/>
              </a:buClr>
              <a:buSzPct val="100000"/>
              <a:buFont typeface="+mj-lt"/>
              <a:buAutoNum type="alphaUcPeriod" startAt="6"/>
              <a:defRPr/>
            </a:pPr>
            <a:r>
              <a:rPr lang="en-US" kern="0" dirty="0">
                <a:effectLst>
                  <a:outerShdw blurRad="38100" dist="38100" dir="2700000" algn="tl">
                    <a:srgbClr val="000000">
                      <a:alpha val="43137"/>
                    </a:srgbClr>
                  </a:outerShdw>
                </a:effectLst>
              </a:rPr>
              <a:t>Esau’s lament (38)</a:t>
            </a:r>
          </a:p>
          <a:p>
            <a:pPr marL="457200" lvl="2" indent="-457200" eaLnBrk="1" hangingPunct="1">
              <a:spcBef>
                <a:spcPts val="0"/>
              </a:spcBef>
              <a:spcAft>
                <a:spcPts val="1200"/>
              </a:spcAft>
              <a:buClr>
                <a:srgbClr val="CC66FF"/>
              </a:buClr>
              <a:buSzPct val="100000"/>
              <a:buFont typeface="+mj-lt"/>
              <a:buAutoNum type="alphaUcPeriod" startAt="6"/>
              <a:defRPr/>
            </a:pPr>
            <a:r>
              <a:rPr lang="en-US" kern="0" dirty="0">
                <a:effectLst>
                  <a:outerShdw blurRad="38100" dist="38100" dir="2700000" algn="tl">
                    <a:srgbClr val="000000">
                      <a:alpha val="43137"/>
                    </a:srgbClr>
                  </a:outerShdw>
                </a:effectLst>
              </a:rPr>
              <a:t>Esau’s blessing (39-40)</a:t>
            </a:r>
          </a:p>
        </p:txBody>
      </p:sp>
      <p:sp>
        <p:nvSpPr>
          <p:cNvPr id="180226" name="Rectangle 2"/>
          <p:cNvSpPr>
            <a:spLocks noGrp="1" noChangeArrowheads="1"/>
          </p:cNvSpPr>
          <p:nvPr>
            <p:ph type="title"/>
          </p:nvPr>
        </p:nvSpPr>
        <p:spPr>
          <a:xfrm>
            <a:off x="3267075" y="228600"/>
            <a:ext cx="5657850" cy="914400"/>
          </a:xfrm>
        </p:spPr>
        <p:txBody>
          <a:bodyPr/>
          <a:lstStyle/>
          <a:p>
            <a:pPr marL="685800" indent="-685800" algn="ctr" eaLnBrk="1" hangingPunct="1">
              <a:buFont typeface="+mj-lt"/>
              <a:buAutoNum type="romanUcPeriod" startAt="4"/>
            </a:pPr>
            <a:r>
              <a:rPr lang="en-US" sz="3600" dirty="0">
                <a:effectLst>
                  <a:outerShdw blurRad="38100" dist="38100" dir="2700000" algn="tl">
                    <a:srgbClr val="000000">
                      <a:alpha val="43137"/>
                    </a:srgbClr>
                  </a:outerShdw>
                </a:effectLst>
              </a:rPr>
              <a:t>Genesis 27:30-40</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Isaac Blesses Esau</a:t>
            </a:r>
          </a:p>
        </p:txBody>
      </p:sp>
      <p:sp>
        <p:nvSpPr>
          <p:cNvPr id="161795" name="Rectangle 3"/>
          <p:cNvSpPr>
            <a:spLocks noGrp="1" noChangeArrowheads="1"/>
          </p:cNvSpPr>
          <p:nvPr>
            <p:ph type="body" idx="1"/>
          </p:nvPr>
        </p:nvSpPr>
        <p:spPr>
          <a:xfrm>
            <a:off x="627513" y="1815562"/>
            <a:ext cx="4935087" cy="3226877"/>
          </a:xfrm>
        </p:spPr>
        <p:txBody>
          <a:bodyPr/>
          <a:lstStyle/>
          <a:p>
            <a:pPr marL="457200" lvl="2" indent="-457200" eaLnBrk="1" hangingPunct="1">
              <a:spcBef>
                <a:spcPts val="0"/>
              </a:spcBef>
              <a:spcAft>
                <a:spcPts val="12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Return of Esau (30)</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Esau prepares meal (31)</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Isaac’s realization (32-33)</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Esau’s reaction (34)</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Isaac’s reaction (35)</a:t>
            </a:r>
          </a:p>
        </p:txBody>
      </p:sp>
      <p:pic>
        <p:nvPicPr>
          <p:cNvPr id="4" name="Picture 3">
            <a:extLst>
              <a:ext uri="{FF2B5EF4-FFF2-40B4-BE49-F238E27FC236}">
                <a16:creationId xmlns:a16="http://schemas.microsoft.com/office/drawing/2014/main" id="{05349F8E-21DE-B5F0-7058-3B16C7AA5F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287000" y="76200"/>
            <a:ext cx="1290918" cy="1097280"/>
          </a:xfrm>
          <a:prstGeom prst="rect">
            <a:avLst/>
          </a:prstGeom>
        </p:spPr>
      </p:pic>
    </p:spTree>
    <p:extLst>
      <p:ext uri="{BB962C8B-B14F-4D97-AF65-F5344CB8AC3E}">
        <p14:creationId xmlns:p14="http://schemas.microsoft.com/office/powerpoint/2010/main" val="10856311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C1362BB1-1AFE-E115-44E4-52018D11B34A}"/>
              </a:ext>
            </a:extLst>
          </p:cNvPr>
          <p:cNvSpPr txBox="1">
            <a:spLocks noChangeArrowheads="1"/>
          </p:cNvSpPr>
          <p:nvPr/>
        </p:nvSpPr>
        <p:spPr bwMode="auto">
          <a:xfrm>
            <a:off x="6629400" y="1815562"/>
            <a:ext cx="4935087" cy="355815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457200" lvl="2" indent="-457200" eaLnBrk="1" hangingPunct="1">
              <a:spcBef>
                <a:spcPts val="0"/>
              </a:spcBef>
              <a:spcAft>
                <a:spcPts val="1200"/>
              </a:spcAft>
              <a:buClr>
                <a:srgbClr val="CC66FF"/>
              </a:buClr>
              <a:buSzPct val="100000"/>
              <a:buFont typeface="+mj-lt"/>
              <a:buAutoNum type="alphaUcPeriod" startAt="6"/>
              <a:defRPr/>
            </a:pPr>
            <a:r>
              <a:rPr lang="en-US" kern="0" dirty="0">
                <a:effectLst>
                  <a:outerShdw blurRad="38100" dist="38100" dir="2700000" algn="tl">
                    <a:srgbClr val="000000">
                      <a:alpha val="43137"/>
                    </a:srgbClr>
                  </a:outerShdw>
                </a:effectLst>
              </a:rPr>
              <a:t>Esau’s request (36)</a:t>
            </a:r>
          </a:p>
          <a:p>
            <a:pPr marL="457200" lvl="2" indent="-457200" eaLnBrk="1" hangingPunct="1">
              <a:spcBef>
                <a:spcPts val="0"/>
              </a:spcBef>
              <a:spcAft>
                <a:spcPts val="1200"/>
              </a:spcAft>
              <a:buClr>
                <a:srgbClr val="CC66FF"/>
              </a:buClr>
              <a:buSzPct val="100000"/>
              <a:buFont typeface="+mj-lt"/>
              <a:buAutoNum type="alphaUcPeriod" startAt="6"/>
              <a:defRPr/>
            </a:pPr>
            <a:r>
              <a:rPr lang="en-US" kern="0" dirty="0">
                <a:effectLst>
                  <a:outerShdw blurRad="38100" dist="38100" dir="2700000" algn="tl">
                    <a:srgbClr val="000000">
                      <a:alpha val="43137"/>
                    </a:srgbClr>
                  </a:outerShdw>
                </a:effectLst>
              </a:rPr>
              <a:t>Isaac’s answer (37)</a:t>
            </a:r>
          </a:p>
          <a:p>
            <a:pPr marL="457200" lvl="2" indent="-457200" eaLnBrk="1" hangingPunct="1">
              <a:spcBef>
                <a:spcPts val="0"/>
              </a:spcBef>
              <a:spcAft>
                <a:spcPts val="1200"/>
              </a:spcAft>
              <a:buClr>
                <a:srgbClr val="CC66FF"/>
              </a:buClr>
              <a:buSzPct val="100000"/>
              <a:buFont typeface="+mj-lt"/>
              <a:buAutoNum type="alphaUcPeriod" startAt="6"/>
              <a:defRPr/>
            </a:pPr>
            <a:r>
              <a:rPr lang="en-US" kern="0" dirty="0">
                <a:effectLst>
                  <a:outerShdw blurRad="38100" dist="38100" dir="2700000" algn="tl">
                    <a:srgbClr val="000000">
                      <a:alpha val="43137"/>
                    </a:srgbClr>
                  </a:outerShdw>
                </a:effectLst>
              </a:rPr>
              <a:t>Esau’s lament (38)</a:t>
            </a:r>
          </a:p>
          <a:p>
            <a:pPr marL="457200" lvl="2" indent="-457200" eaLnBrk="1" hangingPunct="1">
              <a:spcBef>
                <a:spcPts val="0"/>
              </a:spcBef>
              <a:spcAft>
                <a:spcPts val="1200"/>
              </a:spcAft>
              <a:buClr>
                <a:srgbClr val="CC66FF"/>
              </a:buClr>
              <a:buSzPct val="100000"/>
              <a:buFont typeface="+mj-lt"/>
              <a:buAutoNum type="alphaUcPeriod" startAt="6"/>
              <a:defRPr/>
            </a:pPr>
            <a:r>
              <a:rPr lang="en-US" kern="0" dirty="0">
                <a:effectLst>
                  <a:outerShdw blurRad="38100" dist="38100" dir="2700000" algn="tl">
                    <a:srgbClr val="000000">
                      <a:alpha val="43137"/>
                    </a:srgbClr>
                  </a:outerShdw>
                </a:effectLst>
              </a:rPr>
              <a:t>Esau’s blessing (39-40)</a:t>
            </a:r>
          </a:p>
        </p:txBody>
      </p:sp>
      <p:sp>
        <p:nvSpPr>
          <p:cNvPr id="180226" name="Rectangle 2"/>
          <p:cNvSpPr>
            <a:spLocks noGrp="1" noChangeArrowheads="1"/>
          </p:cNvSpPr>
          <p:nvPr>
            <p:ph type="title"/>
          </p:nvPr>
        </p:nvSpPr>
        <p:spPr>
          <a:xfrm>
            <a:off x="3267075" y="228600"/>
            <a:ext cx="5657850" cy="914400"/>
          </a:xfrm>
        </p:spPr>
        <p:txBody>
          <a:bodyPr/>
          <a:lstStyle/>
          <a:p>
            <a:pPr marL="685800" indent="-685800" algn="ctr" eaLnBrk="1" hangingPunct="1">
              <a:buFont typeface="+mj-lt"/>
              <a:buAutoNum type="romanUcPeriod" startAt="4"/>
            </a:pPr>
            <a:r>
              <a:rPr lang="en-US" sz="3600" dirty="0">
                <a:effectLst>
                  <a:outerShdw blurRad="38100" dist="38100" dir="2700000" algn="tl">
                    <a:srgbClr val="000000">
                      <a:alpha val="43137"/>
                    </a:srgbClr>
                  </a:outerShdw>
                </a:effectLst>
              </a:rPr>
              <a:t>Genesis 27:30-40</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Isaac Blesses Esau</a:t>
            </a:r>
          </a:p>
        </p:txBody>
      </p:sp>
      <p:sp>
        <p:nvSpPr>
          <p:cNvPr id="161795" name="Rectangle 3"/>
          <p:cNvSpPr>
            <a:spLocks noGrp="1" noChangeArrowheads="1"/>
          </p:cNvSpPr>
          <p:nvPr>
            <p:ph type="body" idx="1"/>
          </p:nvPr>
        </p:nvSpPr>
        <p:spPr>
          <a:xfrm>
            <a:off x="627513" y="1815562"/>
            <a:ext cx="4935087" cy="3226877"/>
          </a:xfrm>
        </p:spPr>
        <p:txBody>
          <a:bodyPr/>
          <a:lstStyle/>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Return of Esau (30)</a:t>
            </a:r>
          </a:p>
          <a:p>
            <a:pPr marL="457200" lvl="2" indent="-457200" eaLnBrk="1" hangingPunct="1">
              <a:spcBef>
                <a:spcPts val="0"/>
              </a:spcBef>
              <a:spcAft>
                <a:spcPts val="12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Esau prepares meal (31)</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Isaac’s realization (32-33)</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Esau’s reaction (34)</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Isaac’s reaction (35)</a:t>
            </a:r>
          </a:p>
        </p:txBody>
      </p:sp>
      <p:pic>
        <p:nvPicPr>
          <p:cNvPr id="4" name="Picture 3">
            <a:extLst>
              <a:ext uri="{FF2B5EF4-FFF2-40B4-BE49-F238E27FC236}">
                <a16:creationId xmlns:a16="http://schemas.microsoft.com/office/drawing/2014/main" id="{05349F8E-21DE-B5F0-7058-3B16C7AA5F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287000" y="76200"/>
            <a:ext cx="1290918" cy="1097280"/>
          </a:xfrm>
          <a:prstGeom prst="rect">
            <a:avLst/>
          </a:prstGeom>
        </p:spPr>
      </p:pic>
    </p:spTree>
    <p:extLst>
      <p:ext uri="{BB962C8B-B14F-4D97-AF65-F5344CB8AC3E}">
        <p14:creationId xmlns:p14="http://schemas.microsoft.com/office/powerpoint/2010/main" val="9569171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C1362BB1-1AFE-E115-44E4-52018D11B34A}"/>
              </a:ext>
            </a:extLst>
          </p:cNvPr>
          <p:cNvSpPr txBox="1">
            <a:spLocks noChangeArrowheads="1"/>
          </p:cNvSpPr>
          <p:nvPr/>
        </p:nvSpPr>
        <p:spPr bwMode="auto">
          <a:xfrm>
            <a:off x="6629400" y="1815562"/>
            <a:ext cx="4935087" cy="355815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457200" lvl="2" indent="-457200" eaLnBrk="1" hangingPunct="1">
              <a:spcBef>
                <a:spcPts val="0"/>
              </a:spcBef>
              <a:spcAft>
                <a:spcPts val="1200"/>
              </a:spcAft>
              <a:buClr>
                <a:srgbClr val="CC66FF"/>
              </a:buClr>
              <a:buSzPct val="100000"/>
              <a:buFont typeface="+mj-lt"/>
              <a:buAutoNum type="alphaUcPeriod" startAt="6"/>
              <a:defRPr/>
            </a:pPr>
            <a:r>
              <a:rPr lang="en-US" kern="0" dirty="0">
                <a:effectLst>
                  <a:outerShdw blurRad="38100" dist="38100" dir="2700000" algn="tl">
                    <a:srgbClr val="000000">
                      <a:alpha val="43137"/>
                    </a:srgbClr>
                  </a:outerShdw>
                </a:effectLst>
              </a:rPr>
              <a:t>Esau’s request (36)</a:t>
            </a:r>
          </a:p>
          <a:p>
            <a:pPr marL="457200" lvl="2" indent="-457200" eaLnBrk="1" hangingPunct="1">
              <a:spcBef>
                <a:spcPts val="0"/>
              </a:spcBef>
              <a:spcAft>
                <a:spcPts val="1200"/>
              </a:spcAft>
              <a:buClr>
                <a:srgbClr val="CC66FF"/>
              </a:buClr>
              <a:buSzPct val="100000"/>
              <a:buFont typeface="+mj-lt"/>
              <a:buAutoNum type="alphaUcPeriod" startAt="6"/>
              <a:defRPr/>
            </a:pPr>
            <a:r>
              <a:rPr lang="en-US" kern="0" dirty="0">
                <a:effectLst>
                  <a:outerShdw blurRad="38100" dist="38100" dir="2700000" algn="tl">
                    <a:srgbClr val="000000">
                      <a:alpha val="43137"/>
                    </a:srgbClr>
                  </a:outerShdw>
                </a:effectLst>
              </a:rPr>
              <a:t>Isaac’s answer (37)</a:t>
            </a:r>
          </a:p>
          <a:p>
            <a:pPr marL="457200" lvl="2" indent="-457200" eaLnBrk="1" hangingPunct="1">
              <a:spcBef>
                <a:spcPts val="0"/>
              </a:spcBef>
              <a:spcAft>
                <a:spcPts val="1200"/>
              </a:spcAft>
              <a:buClr>
                <a:srgbClr val="CC66FF"/>
              </a:buClr>
              <a:buSzPct val="100000"/>
              <a:buFont typeface="+mj-lt"/>
              <a:buAutoNum type="alphaUcPeriod" startAt="6"/>
              <a:defRPr/>
            </a:pPr>
            <a:r>
              <a:rPr lang="en-US" kern="0" dirty="0">
                <a:effectLst>
                  <a:outerShdw blurRad="38100" dist="38100" dir="2700000" algn="tl">
                    <a:srgbClr val="000000">
                      <a:alpha val="43137"/>
                    </a:srgbClr>
                  </a:outerShdw>
                </a:effectLst>
              </a:rPr>
              <a:t>Esau’s lament (38)</a:t>
            </a:r>
          </a:p>
          <a:p>
            <a:pPr marL="457200" lvl="2" indent="-457200" eaLnBrk="1" hangingPunct="1">
              <a:spcBef>
                <a:spcPts val="0"/>
              </a:spcBef>
              <a:spcAft>
                <a:spcPts val="1200"/>
              </a:spcAft>
              <a:buClr>
                <a:srgbClr val="CC66FF"/>
              </a:buClr>
              <a:buSzPct val="100000"/>
              <a:buFont typeface="+mj-lt"/>
              <a:buAutoNum type="alphaUcPeriod" startAt="6"/>
              <a:defRPr/>
            </a:pPr>
            <a:r>
              <a:rPr lang="en-US" kern="0" dirty="0">
                <a:effectLst>
                  <a:outerShdw blurRad="38100" dist="38100" dir="2700000" algn="tl">
                    <a:srgbClr val="000000">
                      <a:alpha val="43137"/>
                    </a:srgbClr>
                  </a:outerShdw>
                </a:effectLst>
              </a:rPr>
              <a:t>Esau’s blessing (39-40)</a:t>
            </a:r>
          </a:p>
        </p:txBody>
      </p:sp>
      <p:sp>
        <p:nvSpPr>
          <p:cNvPr id="180226" name="Rectangle 2"/>
          <p:cNvSpPr>
            <a:spLocks noGrp="1" noChangeArrowheads="1"/>
          </p:cNvSpPr>
          <p:nvPr>
            <p:ph type="title"/>
          </p:nvPr>
        </p:nvSpPr>
        <p:spPr>
          <a:xfrm>
            <a:off x="3267075" y="228600"/>
            <a:ext cx="5657850" cy="914400"/>
          </a:xfrm>
        </p:spPr>
        <p:txBody>
          <a:bodyPr/>
          <a:lstStyle/>
          <a:p>
            <a:pPr marL="685800" indent="-685800" algn="ctr" eaLnBrk="1" hangingPunct="1">
              <a:buFont typeface="+mj-lt"/>
              <a:buAutoNum type="romanUcPeriod" startAt="4"/>
            </a:pPr>
            <a:r>
              <a:rPr lang="en-US" sz="3600" dirty="0">
                <a:effectLst>
                  <a:outerShdw blurRad="38100" dist="38100" dir="2700000" algn="tl">
                    <a:srgbClr val="000000">
                      <a:alpha val="43137"/>
                    </a:srgbClr>
                  </a:outerShdw>
                </a:effectLst>
              </a:rPr>
              <a:t>Genesis 27:30-40</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Isaac Blesses Esau</a:t>
            </a:r>
          </a:p>
        </p:txBody>
      </p:sp>
      <p:sp>
        <p:nvSpPr>
          <p:cNvPr id="161795" name="Rectangle 3"/>
          <p:cNvSpPr>
            <a:spLocks noGrp="1" noChangeArrowheads="1"/>
          </p:cNvSpPr>
          <p:nvPr>
            <p:ph type="body" idx="1"/>
          </p:nvPr>
        </p:nvSpPr>
        <p:spPr>
          <a:xfrm>
            <a:off x="627513" y="1815562"/>
            <a:ext cx="4935087" cy="3226877"/>
          </a:xfrm>
        </p:spPr>
        <p:txBody>
          <a:bodyPr/>
          <a:lstStyle/>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Return of Esau (30)</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Esau prepares meal (31)</a:t>
            </a:r>
          </a:p>
          <a:p>
            <a:pPr marL="457200" lvl="2" indent="-457200" eaLnBrk="1" hangingPunct="1">
              <a:spcBef>
                <a:spcPts val="0"/>
              </a:spcBef>
              <a:spcAft>
                <a:spcPts val="12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Isaac’s realization (32-33)</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Esau’s reaction (34)</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Isaac’s reaction (35)</a:t>
            </a:r>
          </a:p>
        </p:txBody>
      </p:sp>
      <p:pic>
        <p:nvPicPr>
          <p:cNvPr id="4" name="Picture 3">
            <a:extLst>
              <a:ext uri="{FF2B5EF4-FFF2-40B4-BE49-F238E27FC236}">
                <a16:creationId xmlns:a16="http://schemas.microsoft.com/office/drawing/2014/main" id="{05349F8E-21DE-B5F0-7058-3B16C7AA5F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287000" y="76200"/>
            <a:ext cx="1290918" cy="1097280"/>
          </a:xfrm>
          <a:prstGeom prst="rect">
            <a:avLst/>
          </a:prstGeom>
        </p:spPr>
      </p:pic>
    </p:spTree>
    <p:extLst>
      <p:ext uri="{BB962C8B-B14F-4D97-AF65-F5344CB8AC3E}">
        <p14:creationId xmlns:p14="http://schemas.microsoft.com/office/powerpoint/2010/main" val="10035102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rPr>
              <a:t>Genesis 27:32-33</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Isaac’s Realization</a:t>
            </a:r>
          </a:p>
        </p:txBody>
      </p:sp>
      <p:sp>
        <p:nvSpPr>
          <p:cNvPr id="161795" name="Rectangle 3"/>
          <p:cNvSpPr>
            <a:spLocks noGrp="1" noChangeArrowheads="1"/>
          </p:cNvSpPr>
          <p:nvPr>
            <p:ph type="body" idx="1"/>
          </p:nvPr>
        </p:nvSpPr>
        <p:spPr>
          <a:xfrm>
            <a:off x="1047750" y="2057400"/>
            <a:ext cx="5657850" cy="2514600"/>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Identification (32)</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Reaction (33)</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6522689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rPr>
              <a:t>Genesis 27:32-33</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Isaac’s Realization</a:t>
            </a:r>
          </a:p>
        </p:txBody>
      </p:sp>
      <p:sp>
        <p:nvSpPr>
          <p:cNvPr id="161795" name="Rectangle 3"/>
          <p:cNvSpPr>
            <a:spLocks noGrp="1" noChangeArrowheads="1"/>
          </p:cNvSpPr>
          <p:nvPr>
            <p:ph type="body" idx="1"/>
          </p:nvPr>
        </p:nvSpPr>
        <p:spPr>
          <a:xfrm>
            <a:off x="1047750" y="2057400"/>
            <a:ext cx="5657850" cy="2514600"/>
          </a:xfrm>
        </p:spPr>
        <p:txBody>
          <a:bodyPr/>
          <a:lstStyle/>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Identification (32)</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Reaction (33)</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9520656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rPr>
              <a:t>Genesis 27:32-33</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Isaac’s Realization</a:t>
            </a:r>
          </a:p>
        </p:txBody>
      </p:sp>
      <p:sp>
        <p:nvSpPr>
          <p:cNvPr id="161795" name="Rectangle 3"/>
          <p:cNvSpPr>
            <a:spLocks noGrp="1" noChangeArrowheads="1"/>
          </p:cNvSpPr>
          <p:nvPr>
            <p:ph type="body" idx="1"/>
          </p:nvPr>
        </p:nvSpPr>
        <p:spPr>
          <a:xfrm>
            <a:off x="1047750" y="2057400"/>
            <a:ext cx="5657850" cy="2514600"/>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Identification (32)</a:t>
            </a:r>
          </a:p>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Reaction (33)</a:t>
            </a:r>
            <a:endParaRPr lang="en-US" dirty="0">
              <a:effectLst>
                <a:outerShdw blurRad="38100" dist="38100" dir="2700000" algn="tl">
                  <a:srgbClr val="000000">
                    <a:alpha val="43137"/>
                  </a:srgbClr>
                </a:outerShdw>
              </a:effectLst>
            </a:endParaRP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7678119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C1362BB1-1AFE-E115-44E4-52018D11B34A}"/>
              </a:ext>
            </a:extLst>
          </p:cNvPr>
          <p:cNvSpPr txBox="1">
            <a:spLocks noChangeArrowheads="1"/>
          </p:cNvSpPr>
          <p:nvPr/>
        </p:nvSpPr>
        <p:spPr bwMode="auto">
          <a:xfrm>
            <a:off x="6629400" y="1815562"/>
            <a:ext cx="4935087" cy="355815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457200" lvl="2" indent="-457200" eaLnBrk="1" hangingPunct="1">
              <a:spcBef>
                <a:spcPts val="0"/>
              </a:spcBef>
              <a:spcAft>
                <a:spcPts val="1200"/>
              </a:spcAft>
              <a:buClr>
                <a:srgbClr val="CC66FF"/>
              </a:buClr>
              <a:buSzPct val="100000"/>
              <a:buFont typeface="+mj-lt"/>
              <a:buAutoNum type="alphaUcPeriod" startAt="6"/>
              <a:defRPr/>
            </a:pPr>
            <a:r>
              <a:rPr lang="en-US" kern="0" dirty="0">
                <a:effectLst>
                  <a:outerShdw blurRad="38100" dist="38100" dir="2700000" algn="tl">
                    <a:srgbClr val="000000">
                      <a:alpha val="43137"/>
                    </a:srgbClr>
                  </a:outerShdw>
                </a:effectLst>
              </a:rPr>
              <a:t>Esau’s request (36)</a:t>
            </a:r>
          </a:p>
          <a:p>
            <a:pPr marL="457200" lvl="2" indent="-457200" eaLnBrk="1" hangingPunct="1">
              <a:spcBef>
                <a:spcPts val="0"/>
              </a:spcBef>
              <a:spcAft>
                <a:spcPts val="1200"/>
              </a:spcAft>
              <a:buClr>
                <a:srgbClr val="CC66FF"/>
              </a:buClr>
              <a:buSzPct val="100000"/>
              <a:buFont typeface="+mj-lt"/>
              <a:buAutoNum type="alphaUcPeriod" startAt="6"/>
              <a:defRPr/>
            </a:pPr>
            <a:r>
              <a:rPr lang="en-US" kern="0" dirty="0">
                <a:effectLst>
                  <a:outerShdw blurRad="38100" dist="38100" dir="2700000" algn="tl">
                    <a:srgbClr val="000000">
                      <a:alpha val="43137"/>
                    </a:srgbClr>
                  </a:outerShdw>
                </a:effectLst>
              </a:rPr>
              <a:t>Isaac’s answer (37)</a:t>
            </a:r>
          </a:p>
          <a:p>
            <a:pPr marL="457200" lvl="2" indent="-457200" eaLnBrk="1" hangingPunct="1">
              <a:spcBef>
                <a:spcPts val="0"/>
              </a:spcBef>
              <a:spcAft>
                <a:spcPts val="1200"/>
              </a:spcAft>
              <a:buClr>
                <a:srgbClr val="CC66FF"/>
              </a:buClr>
              <a:buSzPct val="100000"/>
              <a:buFont typeface="+mj-lt"/>
              <a:buAutoNum type="alphaUcPeriod" startAt="6"/>
              <a:defRPr/>
            </a:pPr>
            <a:r>
              <a:rPr lang="en-US" kern="0" dirty="0">
                <a:effectLst>
                  <a:outerShdw blurRad="38100" dist="38100" dir="2700000" algn="tl">
                    <a:srgbClr val="000000">
                      <a:alpha val="43137"/>
                    </a:srgbClr>
                  </a:outerShdw>
                </a:effectLst>
              </a:rPr>
              <a:t>Esau’s lament (38)</a:t>
            </a:r>
          </a:p>
          <a:p>
            <a:pPr marL="457200" lvl="2" indent="-457200" eaLnBrk="1" hangingPunct="1">
              <a:spcBef>
                <a:spcPts val="0"/>
              </a:spcBef>
              <a:spcAft>
                <a:spcPts val="1200"/>
              </a:spcAft>
              <a:buClr>
                <a:srgbClr val="CC66FF"/>
              </a:buClr>
              <a:buSzPct val="100000"/>
              <a:buFont typeface="+mj-lt"/>
              <a:buAutoNum type="alphaUcPeriod" startAt="6"/>
              <a:defRPr/>
            </a:pPr>
            <a:r>
              <a:rPr lang="en-US" kern="0" dirty="0">
                <a:effectLst>
                  <a:outerShdw blurRad="38100" dist="38100" dir="2700000" algn="tl">
                    <a:srgbClr val="000000">
                      <a:alpha val="43137"/>
                    </a:srgbClr>
                  </a:outerShdw>
                </a:effectLst>
              </a:rPr>
              <a:t>Esau’s blessing (39-40)</a:t>
            </a:r>
          </a:p>
        </p:txBody>
      </p:sp>
      <p:sp>
        <p:nvSpPr>
          <p:cNvPr id="180226" name="Rectangle 2"/>
          <p:cNvSpPr>
            <a:spLocks noGrp="1" noChangeArrowheads="1"/>
          </p:cNvSpPr>
          <p:nvPr>
            <p:ph type="title"/>
          </p:nvPr>
        </p:nvSpPr>
        <p:spPr>
          <a:xfrm>
            <a:off x="3267075" y="228600"/>
            <a:ext cx="5657850" cy="914400"/>
          </a:xfrm>
        </p:spPr>
        <p:txBody>
          <a:bodyPr/>
          <a:lstStyle/>
          <a:p>
            <a:pPr marL="685800" indent="-685800" algn="ctr" eaLnBrk="1" hangingPunct="1">
              <a:buFont typeface="+mj-lt"/>
              <a:buAutoNum type="romanUcPeriod" startAt="4"/>
            </a:pPr>
            <a:r>
              <a:rPr lang="en-US" sz="3600" dirty="0">
                <a:effectLst>
                  <a:outerShdw blurRad="38100" dist="38100" dir="2700000" algn="tl">
                    <a:srgbClr val="000000">
                      <a:alpha val="43137"/>
                    </a:srgbClr>
                  </a:outerShdw>
                </a:effectLst>
              </a:rPr>
              <a:t>Genesis 27:30-40</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Isaac Blesses Esau</a:t>
            </a:r>
          </a:p>
        </p:txBody>
      </p:sp>
      <p:sp>
        <p:nvSpPr>
          <p:cNvPr id="161795" name="Rectangle 3"/>
          <p:cNvSpPr>
            <a:spLocks noGrp="1" noChangeArrowheads="1"/>
          </p:cNvSpPr>
          <p:nvPr>
            <p:ph type="body" idx="1"/>
          </p:nvPr>
        </p:nvSpPr>
        <p:spPr>
          <a:xfrm>
            <a:off x="627513" y="1815562"/>
            <a:ext cx="4935087" cy="3226877"/>
          </a:xfrm>
        </p:spPr>
        <p:txBody>
          <a:bodyPr/>
          <a:lstStyle/>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Return of Esau (30)</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Esau prepares meal (31)</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Isaac’s realization (32-33)</a:t>
            </a:r>
          </a:p>
          <a:p>
            <a:pPr marL="457200" lvl="2" indent="-457200" eaLnBrk="1" hangingPunct="1">
              <a:spcBef>
                <a:spcPts val="0"/>
              </a:spcBef>
              <a:spcAft>
                <a:spcPts val="12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Esau’s reaction (34)</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Isaac’s reaction (35)</a:t>
            </a:r>
          </a:p>
        </p:txBody>
      </p:sp>
      <p:pic>
        <p:nvPicPr>
          <p:cNvPr id="4" name="Picture 3">
            <a:extLst>
              <a:ext uri="{FF2B5EF4-FFF2-40B4-BE49-F238E27FC236}">
                <a16:creationId xmlns:a16="http://schemas.microsoft.com/office/drawing/2014/main" id="{05349F8E-21DE-B5F0-7058-3B16C7AA5F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287000" y="76200"/>
            <a:ext cx="1290918" cy="1097280"/>
          </a:xfrm>
          <a:prstGeom prst="rect">
            <a:avLst/>
          </a:prstGeom>
        </p:spPr>
      </p:pic>
    </p:spTree>
    <p:extLst>
      <p:ext uri="{BB962C8B-B14F-4D97-AF65-F5344CB8AC3E}">
        <p14:creationId xmlns:p14="http://schemas.microsoft.com/office/powerpoint/2010/main" val="891842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lphaUcPeriod" startAt="4"/>
            </a:pPr>
            <a:r>
              <a:rPr lang="en-US" sz="3600" dirty="0">
                <a:effectLst>
                  <a:outerShdw blurRad="38100" dist="38100" dir="2700000" algn="tl">
                    <a:srgbClr val="000000">
                      <a:alpha val="43137"/>
                    </a:srgbClr>
                  </a:outerShdw>
                </a:effectLst>
              </a:rPr>
              <a:t>Genesis 27:34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Esau’s Reaction</a:t>
            </a:r>
          </a:p>
        </p:txBody>
      </p:sp>
      <p:sp>
        <p:nvSpPr>
          <p:cNvPr id="161795" name="Rectangle 3"/>
          <p:cNvSpPr>
            <a:spLocks noGrp="1" noChangeArrowheads="1"/>
          </p:cNvSpPr>
          <p:nvPr>
            <p:ph type="body" idx="1"/>
          </p:nvPr>
        </p:nvSpPr>
        <p:spPr>
          <a:xfrm>
            <a:off x="1047750" y="2057400"/>
            <a:ext cx="5657850" cy="2514600"/>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Cry (34a)</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Request (34b)</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4732602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37EA7E9-60D4-9948-D2C2-EB3F31DB0F76}"/>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800" cy="3077766"/>
          </a:xfrm>
          <a:prstGeom prst="rect">
            <a:avLst/>
          </a:prstGeom>
          <a:noFill/>
          <a:ln w="28575">
            <a:noFill/>
            <a:miter lim="800000"/>
            <a:headEnd/>
            <a:tailEnd/>
          </a:ln>
        </p:spPr>
        <p:txBody>
          <a:bodyPr wrap="square">
            <a:spAutoFit/>
          </a:bodyPr>
          <a:lstStyle/>
          <a:p>
            <a:pPr algn="ctr">
              <a:spcBef>
                <a:spcPts val="600"/>
              </a:spcBef>
              <a:spcAft>
                <a:spcPts val="6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Colossians 2:8</a:t>
            </a:r>
          </a:p>
          <a:p>
            <a:pPr algn="just">
              <a:spcBef>
                <a:spcPts val="600"/>
              </a:spcBef>
              <a:spcAft>
                <a:spcPts val="6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latin typeface="Calibri" panose="020F0502020204030204" pitchFamily="34" charset="0"/>
                <a:cs typeface="Calibri" panose="020F0502020204030204" pitchFamily="34" charset="0"/>
              </a:rPr>
              <a:t>See to it that no one takes you captive through </a:t>
            </a:r>
            <a:r>
              <a:rPr lang="en-US" sz="3600" b="1" u="sng" dirty="0">
                <a:solidFill>
                  <a:srgbClr val="FFFFCC"/>
                </a:solidFill>
                <a:latin typeface="Calibri" panose="020F0502020204030204" pitchFamily="34" charset="0"/>
                <a:cs typeface="Calibri" panose="020F0502020204030204" pitchFamily="34" charset="0"/>
              </a:rPr>
              <a:t>philosophy</a:t>
            </a:r>
            <a:r>
              <a:rPr lang="en-US" sz="3600" dirty="0">
                <a:latin typeface="Calibri" panose="020F0502020204030204" pitchFamily="34" charset="0"/>
                <a:cs typeface="Calibri" panose="020F0502020204030204" pitchFamily="34" charset="0"/>
              </a:rPr>
              <a:t> and empty deception, according to the tradition of </a:t>
            </a:r>
            <a:r>
              <a:rPr lang="en-US" sz="3600" b="1" u="sng" dirty="0">
                <a:solidFill>
                  <a:srgbClr val="FFFFCC"/>
                </a:solidFill>
                <a:latin typeface="Calibri" panose="020F0502020204030204" pitchFamily="34" charset="0"/>
                <a:cs typeface="Calibri" panose="020F0502020204030204" pitchFamily="34" charset="0"/>
              </a:rPr>
              <a:t>men</a:t>
            </a:r>
            <a:r>
              <a:rPr lang="en-US" sz="3600" dirty="0">
                <a:latin typeface="Calibri" panose="020F0502020204030204" pitchFamily="34" charset="0"/>
                <a:cs typeface="Calibri" panose="020F0502020204030204" pitchFamily="34" charset="0"/>
              </a:rPr>
              <a:t>, according to the </a:t>
            </a:r>
            <a:r>
              <a:rPr lang="en-US" sz="3600" b="1" u="sng" dirty="0">
                <a:solidFill>
                  <a:srgbClr val="FFFFCC"/>
                </a:solidFill>
                <a:latin typeface="Calibri" panose="020F0502020204030204" pitchFamily="34" charset="0"/>
                <a:cs typeface="Calibri" panose="020F0502020204030204" pitchFamily="34" charset="0"/>
              </a:rPr>
              <a:t>elementary</a:t>
            </a:r>
            <a:r>
              <a:rPr lang="en-US" sz="3600" dirty="0">
                <a:latin typeface="Calibri" panose="020F0502020204030204" pitchFamily="34" charset="0"/>
                <a:cs typeface="Calibri" panose="020F0502020204030204" pitchFamily="34" charset="0"/>
              </a:rPr>
              <a:t> principles of the world, rather than according to Christ.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endPar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49170025"/>
      </p:ext>
    </p:extLst>
  </p:cSld>
  <p:clrMapOvr>
    <a:masterClrMapping/>
  </p:clrMapOvr>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lphaUcPeriod" startAt="4"/>
            </a:pPr>
            <a:r>
              <a:rPr lang="en-US" sz="3600" dirty="0">
                <a:effectLst>
                  <a:outerShdw blurRad="38100" dist="38100" dir="2700000" algn="tl">
                    <a:srgbClr val="000000">
                      <a:alpha val="43137"/>
                    </a:srgbClr>
                  </a:outerShdw>
                </a:effectLst>
              </a:rPr>
              <a:t>Genesis 27:34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Esau’s Reaction</a:t>
            </a:r>
          </a:p>
        </p:txBody>
      </p:sp>
      <p:sp>
        <p:nvSpPr>
          <p:cNvPr id="161795" name="Rectangle 3"/>
          <p:cNvSpPr>
            <a:spLocks noGrp="1" noChangeArrowheads="1"/>
          </p:cNvSpPr>
          <p:nvPr>
            <p:ph type="body" idx="1"/>
          </p:nvPr>
        </p:nvSpPr>
        <p:spPr>
          <a:xfrm>
            <a:off x="1047750" y="2057400"/>
            <a:ext cx="5657850" cy="2514600"/>
          </a:xfrm>
        </p:spPr>
        <p:txBody>
          <a:bodyPr/>
          <a:lstStyle/>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Cry (34a)</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Request (34b)</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3438473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lphaUcPeriod" startAt="4"/>
            </a:pPr>
            <a:r>
              <a:rPr lang="en-US" sz="3600" dirty="0">
                <a:effectLst>
                  <a:outerShdw blurRad="38100" dist="38100" dir="2700000" algn="tl">
                    <a:srgbClr val="000000">
                      <a:alpha val="43137"/>
                    </a:srgbClr>
                  </a:outerShdw>
                </a:effectLst>
              </a:rPr>
              <a:t>Genesis 27:34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Esau’s Reaction</a:t>
            </a:r>
          </a:p>
        </p:txBody>
      </p:sp>
      <p:sp>
        <p:nvSpPr>
          <p:cNvPr id="161795" name="Rectangle 3"/>
          <p:cNvSpPr>
            <a:spLocks noGrp="1" noChangeArrowheads="1"/>
          </p:cNvSpPr>
          <p:nvPr>
            <p:ph type="body" idx="1"/>
          </p:nvPr>
        </p:nvSpPr>
        <p:spPr>
          <a:xfrm>
            <a:off x="1047750" y="2057400"/>
            <a:ext cx="5657850" cy="2514600"/>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Cry (34a)</a:t>
            </a:r>
          </a:p>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Request (34b)</a:t>
            </a:r>
            <a:endParaRPr lang="en-US" dirty="0">
              <a:effectLst>
                <a:outerShdw blurRad="38100" dist="38100" dir="2700000" algn="tl">
                  <a:srgbClr val="000000">
                    <a:alpha val="43137"/>
                  </a:srgbClr>
                </a:outerShdw>
              </a:effectLst>
            </a:endParaRP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3681097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C1362BB1-1AFE-E115-44E4-52018D11B34A}"/>
              </a:ext>
            </a:extLst>
          </p:cNvPr>
          <p:cNvSpPr txBox="1">
            <a:spLocks noChangeArrowheads="1"/>
          </p:cNvSpPr>
          <p:nvPr/>
        </p:nvSpPr>
        <p:spPr bwMode="auto">
          <a:xfrm>
            <a:off x="6629400" y="1815562"/>
            <a:ext cx="4935087" cy="355815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457200" lvl="2" indent="-457200" eaLnBrk="1" hangingPunct="1">
              <a:spcBef>
                <a:spcPts val="0"/>
              </a:spcBef>
              <a:spcAft>
                <a:spcPts val="1200"/>
              </a:spcAft>
              <a:buClr>
                <a:srgbClr val="CC66FF"/>
              </a:buClr>
              <a:buSzPct val="100000"/>
              <a:buFont typeface="+mj-lt"/>
              <a:buAutoNum type="alphaUcPeriod" startAt="6"/>
              <a:defRPr/>
            </a:pPr>
            <a:r>
              <a:rPr lang="en-US" kern="0" dirty="0">
                <a:effectLst>
                  <a:outerShdw blurRad="38100" dist="38100" dir="2700000" algn="tl">
                    <a:srgbClr val="000000">
                      <a:alpha val="43137"/>
                    </a:srgbClr>
                  </a:outerShdw>
                </a:effectLst>
              </a:rPr>
              <a:t>Esau’s request (36)</a:t>
            </a:r>
          </a:p>
          <a:p>
            <a:pPr marL="457200" lvl="2" indent="-457200" eaLnBrk="1" hangingPunct="1">
              <a:spcBef>
                <a:spcPts val="0"/>
              </a:spcBef>
              <a:spcAft>
                <a:spcPts val="1200"/>
              </a:spcAft>
              <a:buClr>
                <a:srgbClr val="CC66FF"/>
              </a:buClr>
              <a:buSzPct val="100000"/>
              <a:buFont typeface="+mj-lt"/>
              <a:buAutoNum type="alphaUcPeriod" startAt="6"/>
              <a:defRPr/>
            </a:pPr>
            <a:r>
              <a:rPr lang="en-US" kern="0" dirty="0">
                <a:effectLst>
                  <a:outerShdw blurRad="38100" dist="38100" dir="2700000" algn="tl">
                    <a:srgbClr val="000000">
                      <a:alpha val="43137"/>
                    </a:srgbClr>
                  </a:outerShdw>
                </a:effectLst>
              </a:rPr>
              <a:t>Isaac’s answer (37)</a:t>
            </a:r>
          </a:p>
          <a:p>
            <a:pPr marL="457200" lvl="2" indent="-457200" eaLnBrk="1" hangingPunct="1">
              <a:spcBef>
                <a:spcPts val="0"/>
              </a:spcBef>
              <a:spcAft>
                <a:spcPts val="1200"/>
              </a:spcAft>
              <a:buClr>
                <a:srgbClr val="CC66FF"/>
              </a:buClr>
              <a:buSzPct val="100000"/>
              <a:buFont typeface="+mj-lt"/>
              <a:buAutoNum type="alphaUcPeriod" startAt="6"/>
              <a:defRPr/>
            </a:pPr>
            <a:r>
              <a:rPr lang="en-US" kern="0" dirty="0">
                <a:effectLst>
                  <a:outerShdw blurRad="38100" dist="38100" dir="2700000" algn="tl">
                    <a:srgbClr val="000000">
                      <a:alpha val="43137"/>
                    </a:srgbClr>
                  </a:outerShdw>
                </a:effectLst>
              </a:rPr>
              <a:t>Esau’s lament (38)</a:t>
            </a:r>
          </a:p>
          <a:p>
            <a:pPr marL="457200" lvl="2" indent="-457200" eaLnBrk="1" hangingPunct="1">
              <a:spcBef>
                <a:spcPts val="0"/>
              </a:spcBef>
              <a:spcAft>
                <a:spcPts val="1200"/>
              </a:spcAft>
              <a:buClr>
                <a:srgbClr val="CC66FF"/>
              </a:buClr>
              <a:buSzPct val="100000"/>
              <a:buFont typeface="+mj-lt"/>
              <a:buAutoNum type="alphaUcPeriod" startAt="6"/>
              <a:defRPr/>
            </a:pPr>
            <a:r>
              <a:rPr lang="en-US" kern="0" dirty="0">
                <a:effectLst>
                  <a:outerShdw blurRad="38100" dist="38100" dir="2700000" algn="tl">
                    <a:srgbClr val="000000">
                      <a:alpha val="43137"/>
                    </a:srgbClr>
                  </a:outerShdw>
                </a:effectLst>
              </a:rPr>
              <a:t>Esau’s blessing (39-40)</a:t>
            </a:r>
          </a:p>
        </p:txBody>
      </p:sp>
      <p:sp>
        <p:nvSpPr>
          <p:cNvPr id="180226" name="Rectangle 2"/>
          <p:cNvSpPr>
            <a:spLocks noGrp="1" noChangeArrowheads="1"/>
          </p:cNvSpPr>
          <p:nvPr>
            <p:ph type="title"/>
          </p:nvPr>
        </p:nvSpPr>
        <p:spPr>
          <a:xfrm>
            <a:off x="3267075" y="228600"/>
            <a:ext cx="5657850" cy="914400"/>
          </a:xfrm>
        </p:spPr>
        <p:txBody>
          <a:bodyPr/>
          <a:lstStyle/>
          <a:p>
            <a:pPr marL="685800" indent="-685800" algn="ctr" eaLnBrk="1" hangingPunct="1">
              <a:buFont typeface="+mj-lt"/>
              <a:buAutoNum type="romanUcPeriod" startAt="4"/>
            </a:pPr>
            <a:r>
              <a:rPr lang="en-US" sz="3600" dirty="0">
                <a:effectLst>
                  <a:outerShdw blurRad="38100" dist="38100" dir="2700000" algn="tl">
                    <a:srgbClr val="000000">
                      <a:alpha val="43137"/>
                    </a:srgbClr>
                  </a:outerShdw>
                </a:effectLst>
              </a:rPr>
              <a:t>Genesis 27:30-40</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Isaac Blesses Esau</a:t>
            </a:r>
          </a:p>
        </p:txBody>
      </p:sp>
      <p:sp>
        <p:nvSpPr>
          <p:cNvPr id="161795" name="Rectangle 3"/>
          <p:cNvSpPr>
            <a:spLocks noGrp="1" noChangeArrowheads="1"/>
          </p:cNvSpPr>
          <p:nvPr>
            <p:ph type="body" idx="1"/>
          </p:nvPr>
        </p:nvSpPr>
        <p:spPr>
          <a:xfrm>
            <a:off x="627513" y="1815562"/>
            <a:ext cx="4935087" cy="3226877"/>
          </a:xfrm>
        </p:spPr>
        <p:txBody>
          <a:bodyPr/>
          <a:lstStyle/>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Return of Esau (30)</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Esau prepares meal (31)</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Isaac’s realization (32-33)</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Esau’s reaction (34)</a:t>
            </a:r>
          </a:p>
          <a:p>
            <a:pPr marL="457200" lvl="2" indent="-457200" eaLnBrk="1" hangingPunct="1">
              <a:spcBef>
                <a:spcPts val="0"/>
              </a:spcBef>
              <a:spcAft>
                <a:spcPts val="12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Isaac’s reaction (35)</a:t>
            </a:r>
          </a:p>
        </p:txBody>
      </p:sp>
      <p:pic>
        <p:nvPicPr>
          <p:cNvPr id="4" name="Picture 3">
            <a:extLst>
              <a:ext uri="{FF2B5EF4-FFF2-40B4-BE49-F238E27FC236}">
                <a16:creationId xmlns:a16="http://schemas.microsoft.com/office/drawing/2014/main" id="{05349F8E-21DE-B5F0-7058-3B16C7AA5F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287000" y="76200"/>
            <a:ext cx="1290918" cy="1097280"/>
          </a:xfrm>
          <a:prstGeom prst="rect">
            <a:avLst/>
          </a:prstGeom>
        </p:spPr>
      </p:pic>
    </p:spTree>
    <p:extLst>
      <p:ext uri="{BB962C8B-B14F-4D97-AF65-F5344CB8AC3E}">
        <p14:creationId xmlns:p14="http://schemas.microsoft.com/office/powerpoint/2010/main" val="9544419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lphaUcPeriod" startAt="5"/>
            </a:pPr>
            <a:r>
              <a:rPr lang="en-US" sz="3600" dirty="0">
                <a:effectLst>
                  <a:outerShdw blurRad="38100" dist="38100" dir="2700000" algn="tl">
                    <a:srgbClr val="000000">
                      <a:alpha val="43137"/>
                    </a:srgbClr>
                  </a:outerShdw>
                </a:effectLst>
              </a:rPr>
              <a:t>Genesis 27:35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Isaac’s Reaction</a:t>
            </a:r>
          </a:p>
        </p:txBody>
      </p:sp>
      <p:sp>
        <p:nvSpPr>
          <p:cNvPr id="161795" name="Rectangle 3"/>
          <p:cNvSpPr>
            <a:spLocks noGrp="1" noChangeArrowheads="1"/>
          </p:cNvSpPr>
          <p:nvPr>
            <p:ph type="body" idx="1"/>
          </p:nvPr>
        </p:nvSpPr>
        <p:spPr>
          <a:xfrm>
            <a:off x="1047750" y="2057400"/>
            <a:ext cx="5657850" cy="2514600"/>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Truth (35a)</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Lie (35b)</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9054458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lphaUcPeriod" startAt="5"/>
            </a:pPr>
            <a:r>
              <a:rPr lang="en-US" sz="3600" dirty="0">
                <a:effectLst>
                  <a:outerShdw blurRad="38100" dist="38100" dir="2700000" algn="tl">
                    <a:srgbClr val="000000">
                      <a:alpha val="43137"/>
                    </a:srgbClr>
                  </a:outerShdw>
                </a:effectLst>
              </a:rPr>
              <a:t>Genesis 27:35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Isaac’s Reaction</a:t>
            </a:r>
          </a:p>
        </p:txBody>
      </p:sp>
      <p:sp>
        <p:nvSpPr>
          <p:cNvPr id="161795" name="Rectangle 3"/>
          <p:cNvSpPr>
            <a:spLocks noGrp="1" noChangeArrowheads="1"/>
          </p:cNvSpPr>
          <p:nvPr>
            <p:ph type="body" idx="1"/>
          </p:nvPr>
        </p:nvSpPr>
        <p:spPr>
          <a:xfrm>
            <a:off x="1047750" y="2057400"/>
            <a:ext cx="5657850" cy="2514600"/>
          </a:xfrm>
        </p:spPr>
        <p:txBody>
          <a:bodyPr/>
          <a:lstStyle/>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Truth (35a)</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Lie (35b)</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42885359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8D16650-7015-4139-8B95-E080406E97B2}"/>
              </a:ext>
            </a:extLst>
          </p:cNvPr>
          <p:cNvPicPr>
            <a:picLocks noChangeAspect="1"/>
          </p:cNvPicPr>
          <p:nvPr/>
        </p:nvPicPr>
        <p:blipFill>
          <a:blip r:embed="rId3"/>
          <a:stretch>
            <a:fillRect/>
          </a:stretch>
        </p:blipFill>
        <p:spPr>
          <a:xfrm>
            <a:off x="0" y="1"/>
            <a:ext cx="12192000" cy="6857999"/>
          </a:xfrm>
          <a:prstGeom prst="rect">
            <a:avLst/>
          </a:prstGeom>
        </p:spPr>
      </p:pic>
      <p:sp>
        <p:nvSpPr>
          <p:cNvPr id="5" name="TextBox 4">
            <a:extLst>
              <a:ext uri="{FF2B5EF4-FFF2-40B4-BE49-F238E27FC236}">
                <a16:creationId xmlns:a16="http://schemas.microsoft.com/office/drawing/2014/main" id="{44E9C789-ACA5-45C1-BEFD-DEEDC5205977}"/>
              </a:ext>
            </a:extLst>
          </p:cNvPr>
          <p:cNvSpPr txBox="1"/>
          <p:nvPr/>
        </p:nvSpPr>
        <p:spPr>
          <a:xfrm>
            <a:off x="609600" y="0"/>
            <a:ext cx="10972800" cy="3077766"/>
          </a:xfrm>
          <a:prstGeom prst="rect">
            <a:avLst/>
          </a:prstGeom>
          <a:noFill/>
        </p:spPr>
        <p:txBody>
          <a:bodyPr wrap="square">
            <a:spAutoFit/>
          </a:bodyPr>
          <a:lstStyle/>
          <a:p>
            <a:pPr marL="0" marR="0" algn="ctr">
              <a:spcAft>
                <a:spcPts val="1200"/>
              </a:spcAft>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25:23 </a:t>
            </a:r>
          </a:p>
          <a:p>
            <a:pPr algn="just">
              <a:spcBef>
                <a:spcPts val="0"/>
              </a:spcBef>
              <a:spcAft>
                <a:spcPts val="0"/>
              </a:spcAft>
            </a:pPr>
            <a:r>
              <a:rPr lang="en-US" sz="3600" u="none" strike="noStrike" dirty="0">
                <a:effectLst>
                  <a:outerShdw blurRad="38100" dist="38100" dir="2700000" algn="tl">
                    <a:srgbClr val="000000">
                      <a:alpha val="43137"/>
                    </a:srgbClr>
                  </a:outerShdw>
                </a:effectLst>
                <a:latin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The Lord said to her, ‘Two nations are in your womb; And two peoples will be separated from your body; And one people shall be stronger than the other; And the older shall serve the younger.’”</a:t>
            </a:r>
          </a:p>
        </p:txBody>
      </p:sp>
      <p:pic>
        <p:nvPicPr>
          <p:cNvPr id="2052" name="Picture 4" descr="Genesis 25:23 The Lord said to her,&quot;Two nations are in your womb;And ...">
            <a:extLst>
              <a:ext uri="{FF2B5EF4-FFF2-40B4-BE49-F238E27FC236}">
                <a16:creationId xmlns:a16="http://schemas.microsoft.com/office/drawing/2014/main" id="{3B9B6A11-96A3-F255-D3BE-6B196353D8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68618" y="3048000"/>
            <a:ext cx="2454765"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0090763"/>
      </p:ext>
    </p:extLst>
  </p:cSld>
  <p:clrMapOvr>
    <a:masterClrMapping/>
  </p:clrMapOvr>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lphaUcPeriod" startAt="5"/>
            </a:pPr>
            <a:r>
              <a:rPr lang="en-US" sz="3600" dirty="0">
                <a:effectLst>
                  <a:outerShdw blurRad="38100" dist="38100" dir="2700000" algn="tl">
                    <a:srgbClr val="000000">
                      <a:alpha val="43137"/>
                    </a:srgbClr>
                  </a:outerShdw>
                </a:effectLst>
              </a:rPr>
              <a:t>Genesis 27:35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Isaac’s Reaction</a:t>
            </a:r>
          </a:p>
        </p:txBody>
      </p:sp>
      <p:sp>
        <p:nvSpPr>
          <p:cNvPr id="161795" name="Rectangle 3"/>
          <p:cNvSpPr>
            <a:spLocks noGrp="1" noChangeArrowheads="1"/>
          </p:cNvSpPr>
          <p:nvPr>
            <p:ph type="body" idx="1"/>
          </p:nvPr>
        </p:nvSpPr>
        <p:spPr>
          <a:xfrm>
            <a:off x="1047750" y="2057400"/>
            <a:ext cx="5657850" cy="2514600"/>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Truth (35a)</a:t>
            </a:r>
          </a:p>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Lie (35b)</a:t>
            </a:r>
            <a:endParaRPr lang="en-US" dirty="0">
              <a:effectLst>
                <a:outerShdw blurRad="38100" dist="38100" dir="2700000" algn="tl">
                  <a:srgbClr val="000000">
                    <a:alpha val="43137"/>
                  </a:srgbClr>
                </a:outerShdw>
              </a:effectLst>
            </a:endParaRP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1769158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8D16650-7015-4139-8B95-E080406E97B2}"/>
              </a:ext>
            </a:extLst>
          </p:cNvPr>
          <p:cNvPicPr>
            <a:picLocks noChangeAspect="1"/>
          </p:cNvPicPr>
          <p:nvPr/>
        </p:nvPicPr>
        <p:blipFill>
          <a:blip r:embed="rId3"/>
          <a:stretch>
            <a:fillRect/>
          </a:stretch>
        </p:blipFill>
        <p:spPr>
          <a:xfrm>
            <a:off x="0" y="1"/>
            <a:ext cx="12192000" cy="6857999"/>
          </a:xfrm>
          <a:prstGeom prst="rect">
            <a:avLst/>
          </a:prstGeom>
        </p:spPr>
      </p:pic>
      <p:sp>
        <p:nvSpPr>
          <p:cNvPr id="5" name="TextBox 4">
            <a:extLst>
              <a:ext uri="{FF2B5EF4-FFF2-40B4-BE49-F238E27FC236}">
                <a16:creationId xmlns:a16="http://schemas.microsoft.com/office/drawing/2014/main" id="{44E9C789-ACA5-45C1-BEFD-DEEDC5205977}"/>
              </a:ext>
            </a:extLst>
          </p:cNvPr>
          <p:cNvSpPr txBox="1"/>
          <p:nvPr/>
        </p:nvSpPr>
        <p:spPr>
          <a:xfrm>
            <a:off x="609600" y="0"/>
            <a:ext cx="10972800" cy="3077766"/>
          </a:xfrm>
          <a:prstGeom prst="rect">
            <a:avLst/>
          </a:prstGeom>
          <a:noFill/>
        </p:spPr>
        <p:txBody>
          <a:bodyPr wrap="square">
            <a:spAutoFit/>
          </a:bodyPr>
          <a:lstStyle/>
          <a:p>
            <a:pPr marL="0" marR="0" algn="ctr">
              <a:spcAft>
                <a:spcPts val="1200"/>
              </a:spcAft>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25:23 </a:t>
            </a:r>
          </a:p>
          <a:p>
            <a:pPr algn="just">
              <a:spcBef>
                <a:spcPts val="0"/>
              </a:spcBef>
              <a:spcAft>
                <a:spcPts val="0"/>
              </a:spcAft>
            </a:pPr>
            <a:r>
              <a:rPr lang="en-US" sz="3600" u="none" strike="noStrike" dirty="0">
                <a:effectLst>
                  <a:outerShdw blurRad="38100" dist="38100" dir="2700000" algn="tl">
                    <a:srgbClr val="000000">
                      <a:alpha val="43137"/>
                    </a:srgbClr>
                  </a:outerShdw>
                </a:effectLst>
                <a:latin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The Lord said to her, ‘Two nations are in your womb; And two peoples will be separated from your body; And one people shall be stronger than the other; And the older shall serve the younger.’”</a:t>
            </a:r>
          </a:p>
        </p:txBody>
      </p:sp>
      <p:pic>
        <p:nvPicPr>
          <p:cNvPr id="2052" name="Picture 4" descr="Genesis 25:23 The Lord said to her,&quot;Two nations are in your womb;And ...">
            <a:extLst>
              <a:ext uri="{FF2B5EF4-FFF2-40B4-BE49-F238E27FC236}">
                <a16:creationId xmlns:a16="http://schemas.microsoft.com/office/drawing/2014/main" id="{3B9B6A11-96A3-F255-D3BE-6B196353D8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68618" y="3048000"/>
            <a:ext cx="2454765"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5859722"/>
      </p:ext>
    </p:extLst>
  </p:cSld>
  <p:clrMapOvr>
    <a:masterClrMapping/>
  </p:clrMapOvr>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C1362BB1-1AFE-E115-44E4-52018D11B34A}"/>
              </a:ext>
            </a:extLst>
          </p:cNvPr>
          <p:cNvSpPr txBox="1">
            <a:spLocks noChangeArrowheads="1"/>
          </p:cNvSpPr>
          <p:nvPr/>
        </p:nvSpPr>
        <p:spPr bwMode="auto">
          <a:xfrm>
            <a:off x="6629400" y="1815562"/>
            <a:ext cx="4935087" cy="355815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457200" lvl="2" indent="-457200" eaLnBrk="1" hangingPunct="1">
              <a:spcBef>
                <a:spcPts val="0"/>
              </a:spcBef>
              <a:spcAft>
                <a:spcPts val="1200"/>
              </a:spcAft>
              <a:buClr>
                <a:srgbClr val="CC66FF"/>
              </a:buClr>
              <a:buSzPct val="100000"/>
              <a:buFont typeface="+mj-lt"/>
              <a:buAutoNum type="alphaUcPeriod" startAt="6"/>
              <a:defRPr/>
            </a:pPr>
            <a:r>
              <a:rPr lang="en-US" b="1" u="sng" dirty="0">
                <a:solidFill>
                  <a:srgbClr val="FFFFCC"/>
                </a:solidFill>
                <a:effectLst>
                  <a:outerShdw blurRad="38100" dist="38100" dir="2700000" algn="tl">
                    <a:srgbClr val="000000">
                      <a:alpha val="43137"/>
                    </a:srgbClr>
                  </a:outerShdw>
                </a:effectLst>
              </a:rPr>
              <a:t>Esau’s request (36)</a:t>
            </a:r>
          </a:p>
          <a:p>
            <a:pPr marL="457200" lvl="2" indent="-457200" eaLnBrk="1" hangingPunct="1">
              <a:spcBef>
                <a:spcPts val="0"/>
              </a:spcBef>
              <a:spcAft>
                <a:spcPts val="1200"/>
              </a:spcAft>
              <a:buClr>
                <a:srgbClr val="CC66FF"/>
              </a:buClr>
              <a:buSzPct val="100000"/>
              <a:buFont typeface="+mj-lt"/>
              <a:buAutoNum type="alphaUcPeriod" startAt="6"/>
              <a:defRPr/>
            </a:pPr>
            <a:r>
              <a:rPr lang="en-US" kern="0" dirty="0">
                <a:effectLst>
                  <a:outerShdw blurRad="38100" dist="38100" dir="2700000" algn="tl">
                    <a:srgbClr val="000000">
                      <a:alpha val="43137"/>
                    </a:srgbClr>
                  </a:outerShdw>
                </a:effectLst>
              </a:rPr>
              <a:t>Isaac’s answer (37)</a:t>
            </a:r>
          </a:p>
          <a:p>
            <a:pPr marL="457200" lvl="2" indent="-457200" eaLnBrk="1" hangingPunct="1">
              <a:spcBef>
                <a:spcPts val="0"/>
              </a:spcBef>
              <a:spcAft>
                <a:spcPts val="1200"/>
              </a:spcAft>
              <a:buClr>
                <a:srgbClr val="CC66FF"/>
              </a:buClr>
              <a:buSzPct val="100000"/>
              <a:buFont typeface="+mj-lt"/>
              <a:buAutoNum type="alphaUcPeriod" startAt="6"/>
              <a:defRPr/>
            </a:pPr>
            <a:r>
              <a:rPr lang="en-US" kern="0" dirty="0">
                <a:effectLst>
                  <a:outerShdw blurRad="38100" dist="38100" dir="2700000" algn="tl">
                    <a:srgbClr val="000000">
                      <a:alpha val="43137"/>
                    </a:srgbClr>
                  </a:outerShdw>
                </a:effectLst>
              </a:rPr>
              <a:t>Esau’s lament (38)</a:t>
            </a:r>
          </a:p>
          <a:p>
            <a:pPr marL="457200" lvl="2" indent="-457200" eaLnBrk="1" hangingPunct="1">
              <a:spcBef>
                <a:spcPts val="0"/>
              </a:spcBef>
              <a:spcAft>
                <a:spcPts val="1200"/>
              </a:spcAft>
              <a:buClr>
                <a:srgbClr val="CC66FF"/>
              </a:buClr>
              <a:buSzPct val="100000"/>
              <a:buFont typeface="+mj-lt"/>
              <a:buAutoNum type="alphaUcPeriod" startAt="6"/>
              <a:defRPr/>
            </a:pPr>
            <a:r>
              <a:rPr lang="en-US" kern="0" dirty="0">
                <a:effectLst>
                  <a:outerShdw blurRad="38100" dist="38100" dir="2700000" algn="tl">
                    <a:srgbClr val="000000">
                      <a:alpha val="43137"/>
                    </a:srgbClr>
                  </a:outerShdw>
                </a:effectLst>
              </a:rPr>
              <a:t>Esau’s blessing (39-40)</a:t>
            </a:r>
          </a:p>
        </p:txBody>
      </p:sp>
      <p:sp>
        <p:nvSpPr>
          <p:cNvPr id="180226" name="Rectangle 2"/>
          <p:cNvSpPr>
            <a:spLocks noGrp="1" noChangeArrowheads="1"/>
          </p:cNvSpPr>
          <p:nvPr>
            <p:ph type="title"/>
          </p:nvPr>
        </p:nvSpPr>
        <p:spPr>
          <a:xfrm>
            <a:off x="3267075" y="228600"/>
            <a:ext cx="5657850" cy="914400"/>
          </a:xfrm>
        </p:spPr>
        <p:txBody>
          <a:bodyPr/>
          <a:lstStyle/>
          <a:p>
            <a:pPr marL="685800" indent="-685800" algn="ctr" eaLnBrk="1" hangingPunct="1">
              <a:buFont typeface="+mj-lt"/>
              <a:buAutoNum type="romanUcPeriod" startAt="4"/>
            </a:pPr>
            <a:r>
              <a:rPr lang="en-US" sz="3600" dirty="0">
                <a:effectLst>
                  <a:outerShdw blurRad="38100" dist="38100" dir="2700000" algn="tl">
                    <a:srgbClr val="000000">
                      <a:alpha val="43137"/>
                    </a:srgbClr>
                  </a:outerShdw>
                </a:effectLst>
              </a:rPr>
              <a:t>Genesis 27:30-40</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Isaac Blesses Esau</a:t>
            </a:r>
          </a:p>
        </p:txBody>
      </p:sp>
      <p:sp>
        <p:nvSpPr>
          <p:cNvPr id="161795" name="Rectangle 3"/>
          <p:cNvSpPr>
            <a:spLocks noGrp="1" noChangeArrowheads="1"/>
          </p:cNvSpPr>
          <p:nvPr>
            <p:ph type="body" idx="1"/>
          </p:nvPr>
        </p:nvSpPr>
        <p:spPr>
          <a:xfrm>
            <a:off x="627513" y="1815562"/>
            <a:ext cx="4935087" cy="3226877"/>
          </a:xfrm>
        </p:spPr>
        <p:txBody>
          <a:bodyPr/>
          <a:lstStyle/>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Return of Esau (30)</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Esau prepares meal (31)</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Isaac’s realization (32-33)</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Esau’s reaction (34)</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Isaac’s reaction (35)</a:t>
            </a:r>
          </a:p>
        </p:txBody>
      </p:sp>
      <p:pic>
        <p:nvPicPr>
          <p:cNvPr id="4" name="Picture 3">
            <a:extLst>
              <a:ext uri="{FF2B5EF4-FFF2-40B4-BE49-F238E27FC236}">
                <a16:creationId xmlns:a16="http://schemas.microsoft.com/office/drawing/2014/main" id="{05349F8E-21DE-B5F0-7058-3B16C7AA5F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287000" y="76200"/>
            <a:ext cx="1290918" cy="1097280"/>
          </a:xfrm>
          <a:prstGeom prst="rect">
            <a:avLst/>
          </a:prstGeom>
        </p:spPr>
      </p:pic>
    </p:spTree>
    <p:extLst>
      <p:ext uri="{BB962C8B-B14F-4D97-AF65-F5344CB8AC3E}">
        <p14:creationId xmlns:p14="http://schemas.microsoft.com/office/powerpoint/2010/main" val="37116009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lphaUcPeriod" startAt="6"/>
            </a:pPr>
            <a:r>
              <a:rPr lang="en-US" sz="3600" dirty="0">
                <a:effectLst>
                  <a:outerShdw blurRad="38100" dist="38100" dir="2700000" algn="tl">
                    <a:srgbClr val="000000">
                      <a:alpha val="43137"/>
                    </a:srgbClr>
                  </a:outerShdw>
                </a:effectLst>
              </a:rPr>
              <a:t>Genesis 27:36</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Esau’s Request</a:t>
            </a:r>
          </a:p>
        </p:txBody>
      </p:sp>
      <p:sp>
        <p:nvSpPr>
          <p:cNvPr id="161795" name="Rectangle 3"/>
          <p:cNvSpPr>
            <a:spLocks noGrp="1" noChangeArrowheads="1"/>
          </p:cNvSpPr>
          <p:nvPr>
            <p:ph type="body" idx="1"/>
          </p:nvPr>
        </p:nvSpPr>
        <p:spPr>
          <a:xfrm>
            <a:off x="1047750" y="2057400"/>
            <a:ext cx="5657850" cy="2743200"/>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Complaint (36a)</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Request (36b)</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9922287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Font typeface="+mj-lt"/>
              <a:buAutoNum type="romanUcPeriod"/>
            </a:pPr>
            <a:r>
              <a:rPr lang="en-US" sz="3600" dirty="0">
                <a:effectLst>
                  <a:outerShdw blurRad="38100" dist="38100" dir="2700000" algn="tl">
                    <a:srgbClr val="000000">
                      <a:alpha val="43137"/>
                    </a:srgbClr>
                  </a:outerShdw>
                </a:effectLst>
              </a:rPr>
              <a:t>Genesis 27:1-4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Isaac’s Intent</a:t>
            </a:r>
          </a:p>
        </p:txBody>
      </p:sp>
      <p:sp>
        <p:nvSpPr>
          <p:cNvPr id="161795" name="Rectangle 3"/>
          <p:cNvSpPr>
            <a:spLocks noGrp="1" noChangeArrowheads="1"/>
          </p:cNvSpPr>
          <p:nvPr>
            <p:ph type="body" idx="1"/>
          </p:nvPr>
        </p:nvSpPr>
        <p:spPr>
          <a:xfrm>
            <a:off x="585217" y="2057400"/>
            <a:ext cx="7788900" cy="2743200"/>
          </a:xfrm>
        </p:spPr>
        <p:txBody>
          <a:bodyPr/>
          <a:lstStyle/>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Circumstances (1a)</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Fetching Esau (1b)</a:t>
            </a:r>
          </a:p>
          <a:p>
            <a:pPr marL="457200" lvl="2" indent="-457200" eaLnBrk="1" hangingPunct="1">
              <a:spcBef>
                <a:spcPts val="0"/>
              </a:spcBef>
              <a:spcAft>
                <a:spcPts val="24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Isaac’s instructions (2-4)</a:t>
            </a:r>
          </a:p>
        </p:txBody>
      </p:sp>
      <p:pic>
        <p:nvPicPr>
          <p:cNvPr id="2" name="Picture 1">
            <a:extLst>
              <a:ext uri="{FF2B5EF4-FFF2-40B4-BE49-F238E27FC236}">
                <a16:creationId xmlns:a16="http://schemas.microsoft.com/office/drawing/2014/main" id="{ABBA572F-EDD0-CA75-E7B9-59AD5463139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523343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lphaUcPeriod" startAt="6"/>
            </a:pPr>
            <a:r>
              <a:rPr lang="en-US" sz="3600" dirty="0">
                <a:effectLst>
                  <a:outerShdw blurRad="38100" dist="38100" dir="2700000" algn="tl">
                    <a:srgbClr val="000000">
                      <a:alpha val="43137"/>
                    </a:srgbClr>
                  </a:outerShdw>
                </a:effectLst>
              </a:rPr>
              <a:t>Genesis 27:36</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Esau’s Request</a:t>
            </a:r>
          </a:p>
        </p:txBody>
      </p:sp>
      <p:sp>
        <p:nvSpPr>
          <p:cNvPr id="161795" name="Rectangle 3"/>
          <p:cNvSpPr>
            <a:spLocks noGrp="1" noChangeArrowheads="1"/>
          </p:cNvSpPr>
          <p:nvPr>
            <p:ph type="body" idx="1"/>
          </p:nvPr>
        </p:nvSpPr>
        <p:spPr>
          <a:xfrm>
            <a:off x="1047750" y="2057400"/>
            <a:ext cx="5657850" cy="2743200"/>
          </a:xfrm>
        </p:spPr>
        <p:txBody>
          <a:bodyPr/>
          <a:lstStyle/>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Complaint (36a)</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Request (36b)</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40575621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524000"/>
            <a:ext cx="10972800" cy="4953000"/>
          </a:xfrm>
        </p:spPr>
        <p:txBody>
          <a:bodyPr/>
          <a:lstStyle/>
          <a:p>
            <a:pPr marL="0" indent="0" algn="just">
              <a:spcBef>
                <a:spcPts val="0"/>
              </a:spcBef>
              <a:spcAft>
                <a:spcPts val="0"/>
              </a:spcAft>
              <a:buNone/>
            </a:pPr>
            <a:r>
              <a:rPr lang="en-US" dirty="0">
                <a:effectLst>
                  <a:outerShdw blurRad="38100" dist="38100" dir="2700000" algn="tl">
                    <a:srgbClr val="000000">
                      <a:alpha val="43137"/>
                    </a:srgbClr>
                  </a:outerShdw>
                </a:effectLst>
              </a:rPr>
              <a:t>“In 27:36 came Esau’s complaint and request. Esau’s complaint was: </a:t>
            </a:r>
            <a:r>
              <a:rPr lang="en-US" i="1" dirty="0">
                <a:effectLst>
                  <a:outerShdw blurRad="38100" dist="38100" dir="2700000" algn="tl">
                    <a:srgbClr val="000000">
                      <a:alpha val="43137"/>
                    </a:srgbClr>
                  </a:outerShdw>
                </a:effectLst>
              </a:rPr>
              <a:t>And he said, Is not he rightly named Jacob [</a:t>
            </a:r>
            <a:r>
              <a:rPr lang="en-US" i="1" dirty="0" err="1">
                <a:effectLst>
                  <a:outerShdw blurRad="38100" dist="38100" dir="2700000" algn="tl">
                    <a:srgbClr val="000000">
                      <a:alpha val="43137"/>
                    </a:srgbClr>
                  </a:outerShdw>
                </a:effectLst>
              </a:rPr>
              <a:t>yaaqov</a:t>
            </a:r>
            <a:r>
              <a:rPr lang="en-US" i="1" dirty="0">
                <a:effectLst>
                  <a:outerShdw blurRad="38100" dist="38100" dir="2700000" algn="tl">
                    <a:srgbClr val="000000">
                      <a:alpha val="43137"/>
                    </a:srgbClr>
                  </a:outerShdw>
                </a:effectLst>
              </a:rPr>
              <a:t>]? for he has supplanted me these two times</a:t>
            </a:r>
            <a:r>
              <a:rPr lang="en-US" dirty="0">
                <a:effectLst>
                  <a:outerShdw blurRad="38100" dist="38100" dir="2700000" algn="tl">
                    <a:srgbClr val="000000">
                      <a:alpha val="43137"/>
                    </a:srgbClr>
                  </a:outerShdw>
                </a:effectLst>
              </a:rPr>
              <a:t>. In Hebrew, the word </a:t>
            </a:r>
            <a:r>
              <a:rPr lang="en-US" i="1" dirty="0">
                <a:effectLst>
                  <a:outerShdw blurRad="38100" dist="38100" dir="2700000" algn="tl">
                    <a:srgbClr val="000000">
                      <a:alpha val="43137"/>
                    </a:srgbClr>
                  </a:outerShdw>
                </a:effectLst>
              </a:rPr>
              <a:t>supplanted</a:t>
            </a:r>
            <a:r>
              <a:rPr lang="en-US" dirty="0">
                <a:effectLst>
                  <a:outerShdw blurRad="38100" dist="38100" dir="2700000" algn="tl">
                    <a:srgbClr val="000000">
                      <a:alpha val="43137"/>
                    </a:srgbClr>
                  </a:outerShdw>
                </a:effectLst>
              </a:rPr>
              <a:t> comes from the same root as </a:t>
            </a:r>
            <a:r>
              <a:rPr lang="en-US" i="1" dirty="0" err="1">
                <a:effectLst>
                  <a:outerShdw blurRad="38100" dist="38100" dir="2700000" algn="tl">
                    <a:srgbClr val="000000">
                      <a:alpha val="43137"/>
                    </a:srgbClr>
                  </a:outerShdw>
                </a:effectLst>
              </a:rPr>
              <a:t>akav</a:t>
            </a:r>
            <a:r>
              <a:rPr lang="en-US" dirty="0">
                <a:effectLst>
                  <a:outerShdw blurRad="38100" dist="38100" dir="2700000" algn="tl">
                    <a:srgbClr val="000000">
                      <a:alpha val="43137"/>
                    </a:srgbClr>
                  </a:outerShdw>
                </a:effectLst>
              </a:rPr>
              <a:t>, ‘Jacob.’ The meaning coming from Esau’s lips goes from ‘over-</a:t>
            </a:r>
            <a:r>
              <a:rPr lang="en-US" dirty="0" err="1">
                <a:effectLst>
                  <a:outerShdw blurRad="38100" dist="38100" dir="2700000" algn="tl">
                    <a:srgbClr val="000000">
                      <a:alpha val="43137"/>
                    </a:srgbClr>
                  </a:outerShdw>
                </a:effectLst>
              </a:rPr>
              <a:t>reacher</a:t>
            </a:r>
            <a:r>
              <a:rPr lang="en-US" dirty="0">
                <a:effectLst>
                  <a:outerShdw blurRad="38100" dist="38100" dir="2700000" algn="tl">
                    <a:srgbClr val="000000">
                      <a:alpha val="43137"/>
                    </a:srgbClr>
                  </a:outerShdw>
                </a:effectLst>
              </a:rPr>
              <a:t>’ or ‘supplanter’ to ‘deceiver.’ The meaning of the name now moved from a positive to a negative implication, but it was done by Esau and not by God. Again, Jacob’s name comes from the Hebrew root </a:t>
            </a:r>
            <a:r>
              <a:rPr lang="en-US" i="1" dirty="0" err="1">
                <a:effectLst>
                  <a:outerShdw blurRad="38100" dist="38100" dir="2700000" algn="tl">
                    <a:srgbClr val="000000">
                      <a:alpha val="43137"/>
                    </a:srgbClr>
                  </a:outerShdw>
                </a:effectLst>
              </a:rPr>
              <a:t>akav</a:t>
            </a:r>
            <a:r>
              <a:rPr lang="en-US" dirty="0">
                <a:effectLst>
                  <a:outerShdw blurRad="38100" dist="38100" dir="2700000" algn="tl">
                    <a:srgbClr val="000000">
                      <a:alpha val="43137"/>
                    </a:srgbClr>
                  </a:outerShdw>
                </a:effectLst>
              </a:rPr>
              <a:t>, which basically means ‘heel.’ It also has the meaning in verbal form ‘to hold the heel in order to get before.’”</a:t>
            </a:r>
          </a:p>
        </p:txBody>
      </p:sp>
      <p:sp>
        <p:nvSpPr>
          <p:cNvPr id="4" name="Text Box 5"/>
          <p:cNvSpPr txBox="1">
            <a:spLocks noChangeArrowheads="1"/>
          </p:cNvSpPr>
          <p:nvPr/>
        </p:nvSpPr>
        <p:spPr bwMode="auto">
          <a:xfrm>
            <a:off x="3381375" y="2958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a:t>
            </a:r>
            <a:r>
              <a:rPr lang="en-US" altLang="en-US" sz="1800" dirty="0">
                <a:effectLst>
                  <a:outerShdw blurRad="38100" dist="38100" dir="2700000" algn="tl">
                    <a:srgbClr val="000000"/>
                  </a:outerShdw>
                </a:effectLst>
                <a:latin typeface="Calibri" panose="020F0502020204030204" pitchFamily="34" charset="0"/>
                <a:cs typeface="+mn-cs"/>
              </a:rPr>
              <a:t>, 428</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15585559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524000"/>
            <a:ext cx="10972800" cy="4876800"/>
          </a:xfrm>
        </p:spPr>
        <p:txBody>
          <a:bodyPr/>
          <a:lstStyle/>
          <a:p>
            <a:pPr marL="0" indent="0" algn="just">
              <a:spcBef>
                <a:spcPts val="0"/>
              </a:spcBef>
              <a:spcAft>
                <a:spcPts val="0"/>
              </a:spcAft>
              <a:buNone/>
            </a:pPr>
            <a:r>
              <a:rPr lang="en-US" dirty="0">
                <a:effectLst>
                  <a:outerShdw blurRad="38100" dist="38100" dir="2700000" algn="tl">
                    <a:srgbClr val="000000">
                      <a:alpha val="43137"/>
                    </a:srgbClr>
                  </a:outerShdw>
                </a:effectLst>
              </a:rPr>
              <a:t>“That is its usage in Jeremiah 9:4. It has the meaning of ‘heel-grabber,’ one who trips another by the heel or overtakes and supplants him in the race. Therefore, by way of etymology, Jacob equaling ‘supplanter’ is a developed meaning, not the actual meaning of the word. Jacob twice ‘overtook’ Esau; that is, Jacob ‘tripped’ him and ‘supplanted’ him in the race. Esau’s rhetorical question was: ‘Is he called Jacob, ‘over-</a:t>
            </a:r>
            <a:r>
              <a:rPr lang="en-US" dirty="0" err="1">
                <a:effectLst>
                  <a:outerShdw blurRad="38100" dist="38100" dir="2700000" algn="tl">
                    <a:srgbClr val="000000">
                      <a:alpha val="43137"/>
                    </a:srgbClr>
                  </a:outerShdw>
                </a:effectLst>
              </a:rPr>
              <a:t>reacher</a:t>
            </a:r>
            <a:r>
              <a:rPr lang="en-US" dirty="0">
                <a:effectLst>
                  <a:outerShdw blurRad="38100" dist="38100" dir="2700000" algn="tl">
                    <a:srgbClr val="000000">
                      <a:alpha val="43137"/>
                    </a:srgbClr>
                  </a:outerShdw>
                </a:effectLst>
              </a:rPr>
              <a:t>,’ that he has twice overreached me?’ ‘Is it because he bears this name that it has now twice come to pass?’ In other words, the question was: ‘Is it all in the name?’”</a:t>
            </a:r>
          </a:p>
        </p:txBody>
      </p:sp>
      <p:sp>
        <p:nvSpPr>
          <p:cNvPr id="4" name="Text Box 5"/>
          <p:cNvSpPr txBox="1">
            <a:spLocks noChangeArrowheads="1"/>
          </p:cNvSpPr>
          <p:nvPr/>
        </p:nvSpPr>
        <p:spPr bwMode="auto">
          <a:xfrm>
            <a:off x="3381375" y="2958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a:t>
            </a:r>
            <a:r>
              <a:rPr lang="en-US" altLang="en-US" sz="1800" dirty="0">
                <a:effectLst>
                  <a:outerShdw blurRad="38100" dist="38100" dir="2700000" algn="tl">
                    <a:srgbClr val="000000"/>
                  </a:outerShdw>
                </a:effectLst>
                <a:latin typeface="Calibri" panose="020F0502020204030204" pitchFamily="34" charset="0"/>
                <a:cs typeface="+mn-cs"/>
              </a:rPr>
              <a:t>, 428</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10602236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524000"/>
            <a:ext cx="10972800" cy="3962400"/>
          </a:xfrm>
        </p:spPr>
        <p:txBody>
          <a:bodyPr/>
          <a:lstStyle/>
          <a:p>
            <a:pPr marL="0" indent="0" algn="just">
              <a:spcBef>
                <a:spcPts val="0"/>
              </a:spcBef>
              <a:spcAft>
                <a:spcPts val="0"/>
              </a:spcAft>
              <a:buNone/>
            </a:pPr>
            <a:r>
              <a:rPr lang="en-US" dirty="0">
                <a:effectLst>
                  <a:outerShdw blurRad="38100" dist="38100" dir="2700000" algn="tl">
                    <a:srgbClr val="000000">
                      <a:alpha val="43137"/>
                    </a:srgbClr>
                  </a:outerShdw>
                </a:effectLst>
              </a:rPr>
              <a:t>“Of course, it was not all in the name but rather in the outworking of God’s plan. According to Esau, the two times were, first: </a:t>
            </a:r>
            <a:r>
              <a:rPr lang="en-US" i="1" dirty="0">
                <a:effectLst>
                  <a:outerShdw blurRad="38100" dist="38100" dir="2700000" algn="tl">
                    <a:srgbClr val="000000">
                      <a:alpha val="43137"/>
                    </a:srgbClr>
                  </a:outerShdw>
                </a:effectLst>
              </a:rPr>
              <a:t>He took away my birthright</a:t>
            </a:r>
            <a:r>
              <a:rPr lang="en-US" dirty="0">
                <a:effectLst>
                  <a:outerShdw blurRad="38100" dist="38100" dir="2700000" algn="tl">
                    <a:srgbClr val="000000">
                      <a:alpha val="43137"/>
                    </a:srgbClr>
                  </a:outerShdw>
                </a:effectLst>
              </a:rPr>
              <a:t>, which was a lie since Esau had sold his birthright; and second: and </a:t>
            </a:r>
            <a:r>
              <a:rPr lang="en-US" i="1" dirty="0">
                <a:effectLst>
                  <a:outerShdw blurRad="38100" dist="38100" dir="2700000" algn="tl">
                    <a:srgbClr val="000000">
                      <a:alpha val="43137"/>
                    </a:srgbClr>
                  </a:outerShdw>
                </a:effectLst>
              </a:rPr>
              <a:t>behold, now he has taken away my blessing</a:t>
            </a:r>
            <a:r>
              <a:rPr lang="en-US" dirty="0">
                <a:effectLst>
                  <a:outerShdw blurRad="38100" dist="38100" dir="2700000" algn="tl">
                    <a:srgbClr val="000000">
                      <a:alpha val="43137"/>
                    </a:srgbClr>
                  </a:outerShdw>
                </a:effectLst>
              </a:rPr>
              <a:t>. This second claim, too, was a lie, since the blessing belonged to the one with the birthright.”</a:t>
            </a:r>
          </a:p>
        </p:txBody>
      </p:sp>
      <p:sp>
        <p:nvSpPr>
          <p:cNvPr id="4" name="Text Box 5"/>
          <p:cNvSpPr txBox="1">
            <a:spLocks noChangeArrowheads="1"/>
          </p:cNvSpPr>
          <p:nvPr/>
        </p:nvSpPr>
        <p:spPr bwMode="auto">
          <a:xfrm>
            <a:off x="3381375" y="2958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a:t>
            </a:r>
            <a:r>
              <a:rPr lang="en-US" altLang="en-US" sz="1800" dirty="0">
                <a:effectLst>
                  <a:outerShdw blurRad="38100" dist="38100" dir="2700000" algn="tl">
                    <a:srgbClr val="000000"/>
                  </a:outerShdw>
                </a:effectLst>
                <a:latin typeface="Calibri" panose="020F0502020204030204" pitchFamily="34" charset="0"/>
                <a:cs typeface="+mn-cs"/>
              </a:rPr>
              <a:t>, 428</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41689128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lphaUcPeriod" startAt="6"/>
            </a:pPr>
            <a:r>
              <a:rPr lang="en-US" sz="3600" dirty="0">
                <a:effectLst>
                  <a:outerShdw blurRad="38100" dist="38100" dir="2700000" algn="tl">
                    <a:srgbClr val="000000">
                      <a:alpha val="43137"/>
                    </a:srgbClr>
                  </a:outerShdw>
                </a:effectLst>
              </a:rPr>
              <a:t>Genesis 27:36</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Esau’s Request</a:t>
            </a:r>
          </a:p>
        </p:txBody>
      </p:sp>
      <p:sp>
        <p:nvSpPr>
          <p:cNvPr id="161795" name="Rectangle 3"/>
          <p:cNvSpPr>
            <a:spLocks noGrp="1" noChangeArrowheads="1"/>
          </p:cNvSpPr>
          <p:nvPr>
            <p:ph type="body" idx="1"/>
          </p:nvPr>
        </p:nvSpPr>
        <p:spPr>
          <a:xfrm>
            <a:off x="1047750" y="2057400"/>
            <a:ext cx="5657850" cy="2743200"/>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Complaint (36a)</a:t>
            </a:r>
          </a:p>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Request (36b)</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6207983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C1362BB1-1AFE-E115-44E4-52018D11B34A}"/>
              </a:ext>
            </a:extLst>
          </p:cNvPr>
          <p:cNvSpPr txBox="1">
            <a:spLocks noChangeArrowheads="1"/>
          </p:cNvSpPr>
          <p:nvPr/>
        </p:nvSpPr>
        <p:spPr bwMode="auto">
          <a:xfrm>
            <a:off x="6629400" y="1815562"/>
            <a:ext cx="4935087" cy="355815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457200" lvl="2" indent="-457200" eaLnBrk="1" hangingPunct="1">
              <a:spcBef>
                <a:spcPts val="0"/>
              </a:spcBef>
              <a:spcAft>
                <a:spcPts val="1200"/>
              </a:spcAft>
              <a:buClr>
                <a:srgbClr val="CC66FF"/>
              </a:buClr>
              <a:buSzPct val="100000"/>
              <a:buFont typeface="+mj-lt"/>
              <a:buAutoNum type="alphaUcPeriod" startAt="6"/>
              <a:defRPr/>
            </a:pPr>
            <a:r>
              <a:rPr lang="en-US" kern="0" dirty="0">
                <a:effectLst>
                  <a:outerShdw blurRad="38100" dist="38100" dir="2700000" algn="tl">
                    <a:srgbClr val="000000">
                      <a:alpha val="43137"/>
                    </a:srgbClr>
                  </a:outerShdw>
                </a:effectLst>
              </a:rPr>
              <a:t>Esau’s request (36)</a:t>
            </a:r>
          </a:p>
          <a:p>
            <a:pPr marL="457200" lvl="2" indent="-457200" eaLnBrk="1" hangingPunct="1">
              <a:spcBef>
                <a:spcPts val="0"/>
              </a:spcBef>
              <a:spcAft>
                <a:spcPts val="1200"/>
              </a:spcAft>
              <a:buClr>
                <a:srgbClr val="CC66FF"/>
              </a:buClr>
              <a:buSzPct val="100000"/>
              <a:buFont typeface="+mj-lt"/>
              <a:buAutoNum type="alphaUcPeriod" startAt="6"/>
              <a:defRPr/>
            </a:pPr>
            <a:r>
              <a:rPr lang="en-US" b="1" u="sng" dirty="0">
                <a:solidFill>
                  <a:srgbClr val="FFFFCC"/>
                </a:solidFill>
                <a:effectLst>
                  <a:outerShdw blurRad="38100" dist="38100" dir="2700000" algn="tl">
                    <a:srgbClr val="000000">
                      <a:alpha val="43137"/>
                    </a:srgbClr>
                  </a:outerShdw>
                </a:effectLst>
              </a:rPr>
              <a:t>Isaac’s answer (37)</a:t>
            </a:r>
          </a:p>
          <a:p>
            <a:pPr marL="457200" lvl="2" indent="-457200" eaLnBrk="1" hangingPunct="1">
              <a:spcBef>
                <a:spcPts val="0"/>
              </a:spcBef>
              <a:spcAft>
                <a:spcPts val="1200"/>
              </a:spcAft>
              <a:buClr>
                <a:srgbClr val="CC66FF"/>
              </a:buClr>
              <a:buSzPct val="100000"/>
              <a:buFont typeface="+mj-lt"/>
              <a:buAutoNum type="alphaUcPeriod" startAt="6"/>
              <a:defRPr/>
            </a:pPr>
            <a:r>
              <a:rPr lang="en-US" kern="0" dirty="0">
                <a:effectLst>
                  <a:outerShdw blurRad="38100" dist="38100" dir="2700000" algn="tl">
                    <a:srgbClr val="000000">
                      <a:alpha val="43137"/>
                    </a:srgbClr>
                  </a:outerShdw>
                </a:effectLst>
              </a:rPr>
              <a:t>Esau’s lament (38)</a:t>
            </a:r>
          </a:p>
          <a:p>
            <a:pPr marL="457200" lvl="2" indent="-457200" eaLnBrk="1" hangingPunct="1">
              <a:spcBef>
                <a:spcPts val="0"/>
              </a:spcBef>
              <a:spcAft>
                <a:spcPts val="1200"/>
              </a:spcAft>
              <a:buClr>
                <a:srgbClr val="CC66FF"/>
              </a:buClr>
              <a:buSzPct val="100000"/>
              <a:buFont typeface="+mj-lt"/>
              <a:buAutoNum type="alphaUcPeriod" startAt="6"/>
              <a:defRPr/>
            </a:pPr>
            <a:r>
              <a:rPr lang="en-US" kern="0" dirty="0">
                <a:effectLst>
                  <a:outerShdw blurRad="38100" dist="38100" dir="2700000" algn="tl">
                    <a:srgbClr val="000000">
                      <a:alpha val="43137"/>
                    </a:srgbClr>
                  </a:outerShdw>
                </a:effectLst>
              </a:rPr>
              <a:t>Esau’s blessing (39-40)</a:t>
            </a:r>
          </a:p>
        </p:txBody>
      </p:sp>
      <p:sp>
        <p:nvSpPr>
          <p:cNvPr id="180226" name="Rectangle 2"/>
          <p:cNvSpPr>
            <a:spLocks noGrp="1" noChangeArrowheads="1"/>
          </p:cNvSpPr>
          <p:nvPr>
            <p:ph type="title"/>
          </p:nvPr>
        </p:nvSpPr>
        <p:spPr>
          <a:xfrm>
            <a:off x="3267075" y="228600"/>
            <a:ext cx="5657850" cy="914400"/>
          </a:xfrm>
        </p:spPr>
        <p:txBody>
          <a:bodyPr/>
          <a:lstStyle/>
          <a:p>
            <a:pPr marL="685800" indent="-685800" algn="ctr" eaLnBrk="1" hangingPunct="1">
              <a:buFont typeface="+mj-lt"/>
              <a:buAutoNum type="romanUcPeriod" startAt="4"/>
            </a:pPr>
            <a:r>
              <a:rPr lang="en-US" sz="3600" dirty="0">
                <a:effectLst>
                  <a:outerShdw blurRad="38100" dist="38100" dir="2700000" algn="tl">
                    <a:srgbClr val="000000">
                      <a:alpha val="43137"/>
                    </a:srgbClr>
                  </a:outerShdw>
                </a:effectLst>
              </a:rPr>
              <a:t>Genesis 27:30-40</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Isaac Blesses Esau</a:t>
            </a:r>
          </a:p>
        </p:txBody>
      </p:sp>
      <p:sp>
        <p:nvSpPr>
          <p:cNvPr id="161795" name="Rectangle 3"/>
          <p:cNvSpPr>
            <a:spLocks noGrp="1" noChangeArrowheads="1"/>
          </p:cNvSpPr>
          <p:nvPr>
            <p:ph type="body" idx="1"/>
          </p:nvPr>
        </p:nvSpPr>
        <p:spPr>
          <a:xfrm>
            <a:off x="627513" y="1815562"/>
            <a:ext cx="4935087" cy="3226877"/>
          </a:xfrm>
        </p:spPr>
        <p:txBody>
          <a:bodyPr/>
          <a:lstStyle/>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Return of Esau (30)</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Esau prepares meal (31)</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Isaac’s realization (32-33)</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Esau’s reaction (34)</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Isaac’s reaction (35)</a:t>
            </a:r>
          </a:p>
        </p:txBody>
      </p:sp>
      <p:pic>
        <p:nvPicPr>
          <p:cNvPr id="4" name="Picture 3">
            <a:extLst>
              <a:ext uri="{FF2B5EF4-FFF2-40B4-BE49-F238E27FC236}">
                <a16:creationId xmlns:a16="http://schemas.microsoft.com/office/drawing/2014/main" id="{05349F8E-21DE-B5F0-7058-3B16C7AA5F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287000" y="76200"/>
            <a:ext cx="1290918" cy="1097280"/>
          </a:xfrm>
          <a:prstGeom prst="rect">
            <a:avLst/>
          </a:prstGeom>
        </p:spPr>
      </p:pic>
    </p:spTree>
    <p:extLst>
      <p:ext uri="{BB962C8B-B14F-4D97-AF65-F5344CB8AC3E}">
        <p14:creationId xmlns:p14="http://schemas.microsoft.com/office/powerpoint/2010/main" val="34997977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515070"/>
            <a:ext cx="10972800" cy="5038130"/>
          </a:xfrm>
        </p:spPr>
        <p:txBody>
          <a:bodyPr/>
          <a:lstStyle/>
          <a:p>
            <a:pPr marL="0" marR="0" indent="0" algn="just">
              <a:spcBef>
                <a:spcPts val="0"/>
              </a:spcBef>
              <a:spcAft>
                <a:spcPts val="1200"/>
              </a:spcAft>
              <a:buNone/>
            </a:pPr>
            <a:r>
              <a:rPr lang="en-US" sz="3000" dirty="0">
                <a:effectLst>
                  <a:outerShdw blurRad="38100" dist="38100" dir="2700000" algn="tl">
                    <a:srgbClr val="000000">
                      <a:alpha val="43137"/>
                    </a:srgbClr>
                  </a:outerShdw>
                </a:effectLst>
              </a:rPr>
              <a:t>“In other words, the blessing given to Jacob is irrevocable. Indeed, the </a:t>
            </a:r>
            <a:r>
              <a:rPr lang="en-US" sz="3000" i="1" dirty="0" err="1">
                <a:effectLst>
                  <a:outerShdw blurRad="38100" dist="38100" dir="2700000" algn="tl">
                    <a:srgbClr val="000000">
                      <a:alpha val="43137"/>
                    </a:srgbClr>
                  </a:outerShdw>
                </a:effectLst>
              </a:rPr>
              <a:t>Nuzi</a:t>
            </a:r>
            <a:r>
              <a:rPr lang="en-US" sz="3000" i="1" dirty="0">
                <a:effectLst>
                  <a:outerShdw blurRad="38100" dist="38100" dir="2700000" algn="tl">
                    <a:srgbClr val="000000">
                      <a:alpha val="43137"/>
                    </a:srgbClr>
                  </a:outerShdw>
                </a:effectLst>
              </a:rPr>
              <a:t> Tablets</a:t>
            </a:r>
            <a:r>
              <a:rPr lang="en-US" sz="3000" dirty="0">
                <a:effectLst>
                  <a:outerShdw blurRad="38100" dist="38100" dir="2700000" algn="tl">
                    <a:srgbClr val="000000">
                      <a:alpha val="43137"/>
                    </a:srgbClr>
                  </a:outerShdw>
                </a:effectLst>
              </a:rPr>
              <a:t> teach that such oral testaments were binding, and there is an example in the </a:t>
            </a:r>
            <a:r>
              <a:rPr lang="en-US" sz="3000" dirty="0" err="1">
                <a:effectLst>
                  <a:outerShdw blurRad="38100" dist="38100" dir="2700000" algn="tl">
                    <a:srgbClr val="000000">
                      <a:alpha val="43137"/>
                    </a:srgbClr>
                  </a:outerShdw>
                </a:effectLst>
              </a:rPr>
              <a:t>Nuzi</a:t>
            </a:r>
            <a:r>
              <a:rPr lang="en-US" sz="3000" dirty="0">
                <a:effectLst>
                  <a:outerShdw blurRad="38100" dist="38100" dir="2700000" algn="tl">
                    <a:srgbClr val="000000">
                      <a:alpha val="43137"/>
                    </a:srgbClr>
                  </a:outerShdw>
                </a:effectLst>
              </a:rPr>
              <a:t> Court Record of </a:t>
            </a:r>
            <a:r>
              <a:rPr lang="en-US" sz="3000" dirty="0" err="1">
                <a:effectLst>
                  <a:outerShdw blurRad="38100" dist="38100" dir="2700000" algn="tl">
                    <a:srgbClr val="000000">
                      <a:alpha val="43137"/>
                    </a:srgbClr>
                  </a:outerShdw>
                </a:effectLst>
              </a:rPr>
              <a:t>Tarmiye</a:t>
            </a:r>
            <a:r>
              <a:rPr lang="en-US" sz="3000" dirty="0">
                <a:effectLst>
                  <a:outerShdw blurRad="38100" dist="38100" dir="2700000" algn="tl">
                    <a:srgbClr val="000000">
                      <a:alpha val="43137"/>
                    </a:srgbClr>
                  </a:outerShdw>
                </a:effectLst>
              </a:rPr>
              <a:t>. </a:t>
            </a:r>
            <a:r>
              <a:rPr lang="en-US" sz="3000" dirty="0" err="1">
                <a:effectLst>
                  <a:outerShdw blurRad="38100" dist="38100" dir="2700000" algn="tl">
                    <a:srgbClr val="000000">
                      <a:alpha val="43137"/>
                    </a:srgbClr>
                  </a:outerShdw>
                </a:effectLst>
              </a:rPr>
              <a:t>Tarmiye’s</a:t>
            </a:r>
            <a:r>
              <a:rPr lang="en-US" sz="3000" dirty="0">
                <a:effectLst>
                  <a:outerShdw blurRad="38100" dist="38100" dir="2700000" algn="tl">
                    <a:srgbClr val="000000">
                      <a:alpha val="43137"/>
                    </a:srgbClr>
                  </a:outerShdw>
                </a:effectLst>
              </a:rPr>
              <a:t> two older brothers contested his inheritance of a slave girl, and </a:t>
            </a:r>
            <a:r>
              <a:rPr lang="en-US" sz="3000" dirty="0" err="1">
                <a:effectLst>
                  <a:outerShdw blurRad="38100" dist="38100" dir="2700000" algn="tl">
                    <a:srgbClr val="000000">
                      <a:alpha val="43137"/>
                    </a:srgbClr>
                  </a:outerShdw>
                </a:effectLst>
              </a:rPr>
              <a:t>Tarmiye’s</a:t>
            </a:r>
            <a:r>
              <a:rPr lang="en-US" sz="3000" dirty="0">
                <a:effectLst>
                  <a:outerShdw blurRad="38100" dist="38100" dir="2700000" algn="tl">
                    <a:srgbClr val="000000">
                      <a:alpha val="43137"/>
                    </a:srgbClr>
                  </a:outerShdw>
                </a:effectLst>
              </a:rPr>
              <a:t> defense was based upon his father’s oral testament. The tablet reads as follows: </a:t>
            </a:r>
          </a:p>
          <a:p>
            <a:pPr marL="400050" lvl="1" indent="0" algn="just">
              <a:spcBef>
                <a:spcPts val="0"/>
              </a:spcBef>
              <a:spcAft>
                <a:spcPts val="1200"/>
              </a:spcAft>
              <a:buNone/>
            </a:pPr>
            <a:r>
              <a:rPr lang="en-US" sz="3000" dirty="0">
                <a:effectLst>
                  <a:outerShdw blurRad="38100" dist="38100" dir="2700000" algn="tl">
                    <a:srgbClr val="000000">
                      <a:alpha val="43137"/>
                    </a:srgbClr>
                  </a:outerShdw>
                </a:effectLst>
              </a:rPr>
              <a:t>‘My father </a:t>
            </a:r>
            <a:r>
              <a:rPr lang="en-US" sz="3000" dirty="0" err="1">
                <a:effectLst>
                  <a:outerShdw blurRad="38100" dist="38100" dir="2700000" algn="tl">
                    <a:srgbClr val="000000">
                      <a:alpha val="43137"/>
                    </a:srgbClr>
                  </a:outerShdw>
                </a:effectLst>
              </a:rPr>
              <a:t>Huya</a:t>
            </a:r>
            <a:r>
              <a:rPr lang="en-US" sz="3000" dirty="0">
                <a:effectLst>
                  <a:outerShdw blurRad="38100" dist="38100" dir="2700000" algn="tl">
                    <a:srgbClr val="000000">
                      <a:alpha val="43137"/>
                    </a:srgbClr>
                  </a:outerShdw>
                </a:effectLst>
              </a:rPr>
              <a:t> was sick and lay on a couch; then my father seized my hand and spoke thus to me: My other sons being older have acquired a wife, so I give here </a:t>
            </a:r>
            <a:r>
              <a:rPr lang="en-US" sz="3000" dirty="0" err="1">
                <a:effectLst>
                  <a:outerShdw blurRad="38100" dist="38100" dir="2700000" algn="tl">
                    <a:srgbClr val="000000">
                      <a:alpha val="43137"/>
                    </a:srgbClr>
                  </a:outerShdw>
                </a:effectLst>
              </a:rPr>
              <a:t>Sululi-Istar</a:t>
            </a:r>
            <a:r>
              <a:rPr lang="en-US" sz="3000" dirty="0">
                <a:effectLst>
                  <a:outerShdw blurRad="38100" dist="38100" dir="2700000" algn="tl">
                    <a:srgbClr val="000000">
                      <a:alpha val="43137"/>
                    </a:srgbClr>
                  </a:outerShdw>
                </a:effectLst>
              </a:rPr>
              <a:t> as your wife.’”</a:t>
            </a:r>
          </a:p>
          <a:p>
            <a:pPr marL="0" indent="0" algn="just">
              <a:spcBef>
                <a:spcPts val="0"/>
              </a:spcBef>
              <a:spcAft>
                <a:spcPts val="1200"/>
              </a:spcAft>
              <a:buNone/>
            </a:pPr>
            <a:r>
              <a:rPr lang="en-US" sz="3000" dirty="0">
                <a:effectLst>
                  <a:outerShdw blurRad="38100" dist="38100" dir="2700000" algn="tl">
                    <a:srgbClr val="000000">
                      <a:alpha val="43137"/>
                    </a:srgbClr>
                  </a:outerShdw>
                </a:effectLst>
              </a:rPr>
              <a:t>Indeed, the court ruled in his favor, because these oral-type . . .</a:t>
            </a:r>
          </a:p>
        </p:txBody>
      </p:sp>
      <p:sp>
        <p:nvSpPr>
          <p:cNvPr id="4" name="Text Box 5"/>
          <p:cNvSpPr txBox="1">
            <a:spLocks noChangeArrowheads="1"/>
          </p:cNvSpPr>
          <p:nvPr/>
        </p:nvSpPr>
        <p:spPr bwMode="auto">
          <a:xfrm>
            <a:off x="3381375" y="2958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a:t>
            </a:r>
            <a:r>
              <a:rPr lang="en-US" altLang="en-US" sz="1800" dirty="0">
                <a:effectLst>
                  <a:outerShdw blurRad="38100" dist="38100" dir="2700000" algn="tl">
                    <a:srgbClr val="000000"/>
                  </a:outerShdw>
                </a:effectLst>
                <a:latin typeface="Calibri" panose="020F0502020204030204" pitchFamily="34" charset="0"/>
                <a:cs typeface="+mn-cs"/>
              </a:rPr>
              <a:t>, 429</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30581452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524000"/>
            <a:ext cx="10972800" cy="2514600"/>
          </a:xfrm>
        </p:spPr>
        <p:txBody>
          <a:bodyPr/>
          <a:lstStyle/>
          <a:p>
            <a:pPr marL="0" marR="0" indent="0" algn="just">
              <a:spcBef>
                <a:spcPts val="0"/>
              </a:spcBef>
              <a:spcAft>
                <a:spcPts val="0"/>
              </a:spcAft>
              <a:buNone/>
            </a:pPr>
            <a:r>
              <a:rPr lang="en-US" sz="3000" dirty="0">
                <a:effectLst>
                  <a:outerShdw blurRad="38100" dist="38100" dir="2700000" algn="tl">
                    <a:srgbClr val="000000">
                      <a:alpha val="43137"/>
                    </a:srgbClr>
                  </a:outerShdw>
                </a:effectLst>
              </a:rPr>
              <a:t>. . .testaments were considered binding. Isaac began his statement in verse 2 by saying: </a:t>
            </a:r>
            <a:r>
              <a:rPr lang="en-US" sz="3000" i="1" dirty="0">
                <a:effectLst>
                  <a:outerShdw blurRad="38100" dist="38100" dir="2700000" algn="tl">
                    <a:srgbClr val="000000">
                      <a:alpha val="43137"/>
                    </a:srgbClr>
                  </a:outerShdw>
                </a:effectLst>
              </a:rPr>
              <a:t>I am old and know not the day of my death</a:t>
            </a:r>
            <a:r>
              <a:rPr lang="en-US" sz="3000" dirty="0">
                <a:effectLst>
                  <a:outerShdw blurRad="38100" dist="38100" dir="2700000" algn="tl">
                    <a:srgbClr val="000000">
                      <a:alpha val="43137"/>
                    </a:srgbClr>
                  </a:outerShdw>
                </a:effectLst>
              </a:rPr>
              <a:t>. The </a:t>
            </a:r>
            <a:r>
              <a:rPr lang="en-US" sz="3000" dirty="0" err="1">
                <a:effectLst>
                  <a:outerShdw blurRad="38100" dist="38100" dir="2700000" algn="tl">
                    <a:srgbClr val="000000">
                      <a:alpha val="43137"/>
                    </a:srgbClr>
                  </a:outerShdw>
                </a:effectLst>
              </a:rPr>
              <a:t>Nuzi</a:t>
            </a:r>
            <a:r>
              <a:rPr lang="en-US" sz="3000" dirty="0">
                <a:effectLst>
                  <a:outerShdw blurRad="38100" dist="38100" dir="2700000" algn="tl">
                    <a:srgbClr val="000000">
                      <a:alpha val="43137"/>
                    </a:srgbClr>
                  </a:outerShdw>
                </a:effectLst>
              </a:rPr>
              <a:t> Tablets also begin the same way when introducing the final disposition of property. So here again with Isaac’s blessing of his sons was a strong correlation with </a:t>
            </a:r>
            <a:r>
              <a:rPr lang="en-US" sz="3000" i="1" dirty="0">
                <a:effectLst>
                  <a:outerShdw blurRad="38100" dist="38100" dir="2700000" algn="tl">
                    <a:srgbClr val="000000">
                      <a:alpha val="43137"/>
                    </a:srgbClr>
                  </a:outerShdw>
                </a:effectLst>
              </a:rPr>
              <a:t>Ancient Near Eastern Texts</a:t>
            </a:r>
            <a:r>
              <a:rPr lang="en-US" sz="3000" dirty="0">
                <a:effectLst>
                  <a:outerShdw blurRad="38100" dist="38100" dir="2700000" algn="tl">
                    <a:srgbClr val="000000">
                      <a:alpha val="43137"/>
                    </a:srgbClr>
                  </a:outerShdw>
                </a:effectLst>
              </a:rPr>
              <a:t>.”</a:t>
            </a:r>
          </a:p>
        </p:txBody>
      </p:sp>
      <p:sp>
        <p:nvSpPr>
          <p:cNvPr id="4" name="Text Box 5"/>
          <p:cNvSpPr txBox="1">
            <a:spLocks noChangeArrowheads="1"/>
          </p:cNvSpPr>
          <p:nvPr/>
        </p:nvSpPr>
        <p:spPr bwMode="auto">
          <a:xfrm>
            <a:off x="3381375" y="2958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a:t>
            </a:r>
            <a:r>
              <a:rPr lang="en-US" altLang="en-US" sz="1800" dirty="0">
                <a:effectLst>
                  <a:outerShdw blurRad="38100" dist="38100" dir="2700000" algn="tl">
                    <a:srgbClr val="000000"/>
                  </a:outerShdw>
                </a:effectLst>
                <a:latin typeface="Calibri" panose="020F0502020204030204" pitchFamily="34" charset="0"/>
                <a:cs typeface="+mn-cs"/>
              </a:rPr>
              <a:t>, 429</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pic>
        <p:nvPicPr>
          <p:cNvPr id="2" name="Picture 1">
            <a:extLst>
              <a:ext uri="{FF2B5EF4-FFF2-40B4-BE49-F238E27FC236}">
                <a16:creationId xmlns:a16="http://schemas.microsoft.com/office/drawing/2014/main" id="{F818E764-A0B9-E065-F160-F691BA207EAE}"/>
              </a:ext>
            </a:extLst>
          </p:cNvPr>
          <p:cNvPicPr>
            <a:picLocks noChangeAspect="1"/>
          </p:cNvPicPr>
          <p:nvPr/>
        </p:nvPicPr>
        <p:blipFill rotWithShape="1">
          <a:blip r:embed="rId6"/>
          <a:srcRect l="6204" b="5230"/>
          <a:stretch/>
        </p:blipFill>
        <p:spPr>
          <a:xfrm>
            <a:off x="4382455" y="3962400"/>
            <a:ext cx="3427091" cy="259973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7490645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C1362BB1-1AFE-E115-44E4-52018D11B34A}"/>
              </a:ext>
            </a:extLst>
          </p:cNvPr>
          <p:cNvSpPr txBox="1">
            <a:spLocks noChangeArrowheads="1"/>
          </p:cNvSpPr>
          <p:nvPr/>
        </p:nvSpPr>
        <p:spPr bwMode="auto">
          <a:xfrm>
            <a:off x="6629400" y="1815562"/>
            <a:ext cx="4935087" cy="355815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457200" lvl="2" indent="-457200" eaLnBrk="1" hangingPunct="1">
              <a:spcBef>
                <a:spcPts val="0"/>
              </a:spcBef>
              <a:spcAft>
                <a:spcPts val="1200"/>
              </a:spcAft>
              <a:buClr>
                <a:srgbClr val="CC66FF"/>
              </a:buClr>
              <a:buSzPct val="100000"/>
              <a:buFont typeface="+mj-lt"/>
              <a:buAutoNum type="alphaUcPeriod" startAt="6"/>
              <a:defRPr/>
            </a:pPr>
            <a:r>
              <a:rPr lang="en-US" kern="0" dirty="0">
                <a:effectLst>
                  <a:outerShdw blurRad="38100" dist="38100" dir="2700000" algn="tl">
                    <a:srgbClr val="000000">
                      <a:alpha val="43137"/>
                    </a:srgbClr>
                  </a:outerShdw>
                </a:effectLst>
              </a:rPr>
              <a:t>Esau’s request (36)</a:t>
            </a:r>
          </a:p>
          <a:p>
            <a:pPr marL="457200" lvl="2" indent="-457200" eaLnBrk="1" hangingPunct="1">
              <a:spcBef>
                <a:spcPts val="0"/>
              </a:spcBef>
              <a:spcAft>
                <a:spcPts val="1200"/>
              </a:spcAft>
              <a:buClr>
                <a:srgbClr val="CC66FF"/>
              </a:buClr>
              <a:buSzPct val="100000"/>
              <a:buFont typeface="+mj-lt"/>
              <a:buAutoNum type="alphaUcPeriod" startAt="6"/>
              <a:defRPr/>
            </a:pPr>
            <a:r>
              <a:rPr lang="en-US" kern="0" dirty="0">
                <a:effectLst>
                  <a:outerShdw blurRad="38100" dist="38100" dir="2700000" algn="tl">
                    <a:srgbClr val="000000">
                      <a:alpha val="43137"/>
                    </a:srgbClr>
                  </a:outerShdw>
                </a:effectLst>
              </a:rPr>
              <a:t>Isaac’s answer (37)</a:t>
            </a:r>
          </a:p>
          <a:p>
            <a:pPr marL="457200" lvl="2" indent="-457200" eaLnBrk="1" hangingPunct="1">
              <a:spcBef>
                <a:spcPts val="0"/>
              </a:spcBef>
              <a:spcAft>
                <a:spcPts val="1200"/>
              </a:spcAft>
              <a:buClr>
                <a:srgbClr val="CC66FF"/>
              </a:buClr>
              <a:buSzPct val="100000"/>
              <a:buFont typeface="+mj-lt"/>
              <a:buAutoNum type="alphaUcPeriod" startAt="6"/>
              <a:defRPr/>
            </a:pPr>
            <a:r>
              <a:rPr lang="en-US" b="1" u="sng" dirty="0">
                <a:solidFill>
                  <a:srgbClr val="FFFFCC"/>
                </a:solidFill>
                <a:effectLst>
                  <a:outerShdw blurRad="38100" dist="38100" dir="2700000" algn="tl">
                    <a:srgbClr val="000000">
                      <a:alpha val="43137"/>
                    </a:srgbClr>
                  </a:outerShdw>
                </a:effectLst>
              </a:rPr>
              <a:t>Esau’s lament (38)</a:t>
            </a:r>
          </a:p>
          <a:p>
            <a:pPr marL="457200" lvl="2" indent="-457200" eaLnBrk="1" hangingPunct="1">
              <a:spcBef>
                <a:spcPts val="0"/>
              </a:spcBef>
              <a:spcAft>
                <a:spcPts val="1200"/>
              </a:spcAft>
              <a:buClr>
                <a:srgbClr val="CC66FF"/>
              </a:buClr>
              <a:buSzPct val="100000"/>
              <a:buFont typeface="+mj-lt"/>
              <a:buAutoNum type="alphaUcPeriod" startAt="6"/>
              <a:defRPr/>
            </a:pPr>
            <a:r>
              <a:rPr lang="en-US" kern="0" dirty="0">
                <a:effectLst>
                  <a:outerShdw blurRad="38100" dist="38100" dir="2700000" algn="tl">
                    <a:srgbClr val="000000">
                      <a:alpha val="43137"/>
                    </a:srgbClr>
                  </a:outerShdw>
                </a:effectLst>
              </a:rPr>
              <a:t>Esau’s blessing (39-40)</a:t>
            </a:r>
          </a:p>
        </p:txBody>
      </p:sp>
      <p:sp>
        <p:nvSpPr>
          <p:cNvPr id="180226" name="Rectangle 2"/>
          <p:cNvSpPr>
            <a:spLocks noGrp="1" noChangeArrowheads="1"/>
          </p:cNvSpPr>
          <p:nvPr>
            <p:ph type="title"/>
          </p:nvPr>
        </p:nvSpPr>
        <p:spPr>
          <a:xfrm>
            <a:off x="3267075" y="228600"/>
            <a:ext cx="5657850" cy="914400"/>
          </a:xfrm>
        </p:spPr>
        <p:txBody>
          <a:bodyPr/>
          <a:lstStyle/>
          <a:p>
            <a:pPr marL="685800" indent="-685800" algn="ctr" eaLnBrk="1" hangingPunct="1">
              <a:buFont typeface="+mj-lt"/>
              <a:buAutoNum type="romanUcPeriod" startAt="4"/>
            </a:pPr>
            <a:r>
              <a:rPr lang="en-US" sz="3600" dirty="0">
                <a:effectLst>
                  <a:outerShdw blurRad="38100" dist="38100" dir="2700000" algn="tl">
                    <a:srgbClr val="000000">
                      <a:alpha val="43137"/>
                    </a:srgbClr>
                  </a:outerShdw>
                </a:effectLst>
              </a:rPr>
              <a:t>Genesis 27:30-40</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Isaac Blesses Esau</a:t>
            </a:r>
          </a:p>
        </p:txBody>
      </p:sp>
      <p:sp>
        <p:nvSpPr>
          <p:cNvPr id="161795" name="Rectangle 3"/>
          <p:cNvSpPr>
            <a:spLocks noGrp="1" noChangeArrowheads="1"/>
          </p:cNvSpPr>
          <p:nvPr>
            <p:ph type="body" idx="1"/>
          </p:nvPr>
        </p:nvSpPr>
        <p:spPr>
          <a:xfrm>
            <a:off x="627513" y="1815562"/>
            <a:ext cx="4935087" cy="3226877"/>
          </a:xfrm>
        </p:spPr>
        <p:txBody>
          <a:bodyPr/>
          <a:lstStyle/>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Return of Esau (30)</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Esau prepares meal (31)</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Isaac’s realization (32-33)</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Esau’s reaction (34)</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Isaac’s reaction (35)</a:t>
            </a:r>
          </a:p>
        </p:txBody>
      </p:sp>
      <p:pic>
        <p:nvPicPr>
          <p:cNvPr id="4" name="Picture 3">
            <a:extLst>
              <a:ext uri="{FF2B5EF4-FFF2-40B4-BE49-F238E27FC236}">
                <a16:creationId xmlns:a16="http://schemas.microsoft.com/office/drawing/2014/main" id="{05349F8E-21DE-B5F0-7058-3B16C7AA5F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287000" y="76200"/>
            <a:ext cx="1290918" cy="1097280"/>
          </a:xfrm>
          <a:prstGeom prst="rect">
            <a:avLst/>
          </a:prstGeom>
        </p:spPr>
      </p:pic>
    </p:spTree>
    <p:extLst>
      <p:ext uri="{BB962C8B-B14F-4D97-AF65-F5344CB8AC3E}">
        <p14:creationId xmlns:p14="http://schemas.microsoft.com/office/powerpoint/2010/main" val="41871321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lphaUcPeriod" startAt="8"/>
            </a:pPr>
            <a:r>
              <a:rPr lang="en-US" sz="3600" dirty="0">
                <a:effectLst>
                  <a:outerShdw blurRad="38100" dist="38100" dir="2700000" algn="tl">
                    <a:srgbClr val="000000">
                      <a:alpha val="43137"/>
                    </a:srgbClr>
                  </a:outerShdw>
                </a:effectLst>
              </a:rPr>
              <a:t>Genesis 27:38</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Esau’s Lament</a:t>
            </a:r>
          </a:p>
        </p:txBody>
      </p:sp>
      <p:sp>
        <p:nvSpPr>
          <p:cNvPr id="161795" name="Rectangle 3"/>
          <p:cNvSpPr>
            <a:spLocks noGrp="1" noChangeArrowheads="1"/>
          </p:cNvSpPr>
          <p:nvPr>
            <p:ph type="body" idx="1"/>
          </p:nvPr>
        </p:nvSpPr>
        <p:spPr>
          <a:xfrm>
            <a:off x="1047750" y="2057400"/>
            <a:ext cx="5657850" cy="2514600"/>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Lament (38a)</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Cry (38b)</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2741132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rPr>
              <a:t>Genesis 27:2-4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Isaac’s Instructions</a:t>
            </a:r>
          </a:p>
        </p:txBody>
      </p:sp>
      <p:sp>
        <p:nvSpPr>
          <p:cNvPr id="161795" name="Rectangle 3"/>
          <p:cNvSpPr>
            <a:spLocks noGrp="1" noChangeArrowheads="1"/>
          </p:cNvSpPr>
          <p:nvPr>
            <p:ph type="body" idx="1"/>
          </p:nvPr>
        </p:nvSpPr>
        <p:spPr>
          <a:xfrm>
            <a:off x="1066800" y="2057400"/>
            <a:ext cx="5029200" cy="2743200"/>
          </a:xfrm>
        </p:spPr>
        <p:txBody>
          <a:bodyPr/>
          <a:lstStyle/>
          <a:p>
            <a:pPr marL="457200" lvl="3" indent="-457200" eaLnBrk="1" hangingPunct="1">
              <a:spcBef>
                <a:spcPts val="0"/>
              </a:spcBef>
              <a:spcAft>
                <a:spcPts val="3600"/>
              </a:spcAft>
              <a:buClr>
                <a:srgbClr val="00FF00"/>
              </a:buClr>
              <a:buFont typeface="+mj-lt"/>
              <a:buAutoNum type="arabicPeriod"/>
              <a:defRPr/>
            </a:pPr>
            <a:r>
              <a:rPr lang="en-US" dirty="0">
                <a:effectLst>
                  <a:outerShdw blurRad="38100" dist="38100" dir="2700000" algn="tl">
                    <a:srgbClr val="000000">
                      <a:alpha val="43137"/>
                    </a:srgbClr>
                  </a:outerShdw>
                </a:effectLst>
              </a:rPr>
              <a:t>Situation (2)</a:t>
            </a:r>
          </a:p>
          <a:p>
            <a:pPr marL="457200" lvl="3" indent="-457200" eaLnBrk="1" hangingPunct="1">
              <a:spcBef>
                <a:spcPts val="0"/>
              </a:spcBef>
              <a:spcAft>
                <a:spcPts val="3600"/>
              </a:spcAft>
              <a:buClr>
                <a:srgbClr val="00FF00"/>
              </a:buClr>
              <a:buFont typeface="+mj-lt"/>
              <a:buAutoNum type="arabicPeriod"/>
              <a:defRPr/>
            </a:pPr>
            <a:r>
              <a:rPr lang="en-US" dirty="0">
                <a:effectLst>
                  <a:outerShdw blurRad="38100" dist="38100" dir="2700000" algn="tl">
                    <a:srgbClr val="000000">
                      <a:alpha val="43137"/>
                    </a:srgbClr>
                  </a:outerShdw>
                </a:effectLst>
              </a:rPr>
              <a:t>Esau (3-4a)</a:t>
            </a:r>
          </a:p>
          <a:p>
            <a:pPr marL="457200" lvl="3" indent="-457200" eaLnBrk="1" hangingPunct="1">
              <a:spcBef>
                <a:spcPts val="0"/>
              </a:spcBef>
              <a:spcAft>
                <a:spcPts val="3600"/>
              </a:spcAft>
              <a:buClr>
                <a:srgbClr val="00FF00"/>
              </a:buClr>
              <a:buFont typeface="+mj-lt"/>
              <a:buAutoNum type="arabicPeriod"/>
              <a:defRPr/>
            </a:pPr>
            <a:r>
              <a:rPr lang="en-US" dirty="0">
                <a:effectLst>
                  <a:outerShdw blurRad="38100" dist="38100" dir="2700000" algn="tl">
                    <a:srgbClr val="000000">
                      <a:alpha val="43137"/>
                    </a:srgbClr>
                  </a:outerShdw>
                </a:effectLst>
              </a:rPr>
              <a:t>Isaac (4b)</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9833795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lphaUcPeriod" startAt="8"/>
            </a:pPr>
            <a:r>
              <a:rPr lang="en-US" sz="3600" dirty="0">
                <a:effectLst>
                  <a:outerShdw blurRad="38100" dist="38100" dir="2700000" algn="tl">
                    <a:srgbClr val="000000">
                      <a:alpha val="43137"/>
                    </a:srgbClr>
                  </a:outerShdw>
                </a:effectLst>
              </a:rPr>
              <a:t>Genesis 27:38</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Esau’s Lament</a:t>
            </a:r>
          </a:p>
        </p:txBody>
      </p:sp>
      <p:sp>
        <p:nvSpPr>
          <p:cNvPr id="161795" name="Rectangle 3"/>
          <p:cNvSpPr>
            <a:spLocks noGrp="1" noChangeArrowheads="1"/>
          </p:cNvSpPr>
          <p:nvPr>
            <p:ph type="body" idx="1"/>
          </p:nvPr>
        </p:nvSpPr>
        <p:spPr>
          <a:xfrm>
            <a:off x="1047750" y="2057400"/>
            <a:ext cx="5657850" cy="2514600"/>
          </a:xfrm>
        </p:spPr>
        <p:txBody>
          <a:bodyPr/>
          <a:lstStyle/>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Lament (38a)</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Cry (38b)</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2428699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lphaUcPeriod" startAt="8"/>
            </a:pPr>
            <a:r>
              <a:rPr lang="en-US" sz="3600" dirty="0">
                <a:effectLst>
                  <a:outerShdw blurRad="38100" dist="38100" dir="2700000" algn="tl">
                    <a:srgbClr val="000000">
                      <a:alpha val="43137"/>
                    </a:srgbClr>
                  </a:outerShdw>
                </a:effectLst>
              </a:rPr>
              <a:t>Genesis 27:38</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Esau’s Lament</a:t>
            </a:r>
          </a:p>
        </p:txBody>
      </p:sp>
      <p:sp>
        <p:nvSpPr>
          <p:cNvPr id="161795" name="Rectangle 3"/>
          <p:cNvSpPr>
            <a:spLocks noGrp="1" noChangeArrowheads="1"/>
          </p:cNvSpPr>
          <p:nvPr>
            <p:ph type="body" idx="1"/>
          </p:nvPr>
        </p:nvSpPr>
        <p:spPr>
          <a:xfrm>
            <a:off x="1047750" y="2057400"/>
            <a:ext cx="5657850" cy="2514600"/>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Lament (38a)</a:t>
            </a:r>
          </a:p>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Cry (38b)</a:t>
            </a:r>
            <a:endParaRPr lang="en-US" dirty="0">
              <a:effectLst>
                <a:outerShdw blurRad="38100" dist="38100" dir="2700000" algn="tl">
                  <a:srgbClr val="000000">
                    <a:alpha val="43137"/>
                  </a:srgbClr>
                </a:outerShdw>
              </a:effectLst>
            </a:endParaRP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4441931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C1362BB1-1AFE-E115-44E4-52018D11B34A}"/>
              </a:ext>
            </a:extLst>
          </p:cNvPr>
          <p:cNvSpPr txBox="1">
            <a:spLocks noChangeArrowheads="1"/>
          </p:cNvSpPr>
          <p:nvPr/>
        </p:nvSpPr>
        <p:spPr bwMode="auto">
          <a:xfrm>
            <a:off x="6629400" y="1815562"/>
            <a:ext cx="4935087" cy="355815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457200" lvl="2" indent="-457200" eaLnBrk="1" hangingPunct="1">
              <a:spcBef>
                <a:spcPts val="0"/>
              </a:spcBef>
              <a:spcAft>
                <a:spcPts val="1200"/>
              </a:spcAft>
              <a:buClr>
                <a:srgbClr val="CC66FF"/>
              </a:buClr>
              <a:buSzPct val="100000"/>
              <a:buFont typeface="+mj-lt"/>
              <a:buAutoNum type="alphaUcPeriod" startAt="6"/>
              <a:defRPr/>
            </a:pPr>
            <a:r>
              <a:rPr lang="en-US" kern="0" dirty="0">
                <a:effectLst>
                  <a:outerShdw blurRad="38100" dist="38100" dir="2700000" algn="tl">
                    <a:srgbClr val="000000">
                      <a:alpha val="43137"/>
                    </a:srgbClr>
                  </a:outerShdw>
                </a:effectLst>
              </a:rPr>
              <a:t>Esau’s request (36)</a:t>
            </a:r>
          </a:p>
          <a:p>
            <a:pPr marL="457200" lvl="2" indent="-457200" eaLnBrk="1" hangingPunct="1">
              <a:spcBef>
                <a:spcPts val="0"/>
              </a:spcBef>
              <a:spcAft>
                <a:spcPts val="1200"/>
              </a:spcAft>
              <a:buClr>
                <a:srgbClr val="CC66FF"/>
              </a:buClr>
              <a:buSzPct val="100000"/>
              <a:buFont typeface="+mj-lt"/>
              <a:buAutoNum type="alphaUcPeriod" startAt="6"/>
              <a:defRPr/>
            </a:pPr>
            <a:r>
              <a:rPr lang="en-US" kern="0" dirty="0">
                <a:effectLst>
                  <a:outerShdw blurRad="38100" dist="38100" dir="2700000" algn="tl">
                    <a:srgbClr val="000000">
                      <a:alpha val="43137"/>
                    </a:srgbClr>
                  </a:outerShdw>
                </a:effectLst>
              </a:rPr>
              <a:t>Isaac’s answer (37)</a:t>
            </a:r>
          </a:p>
          <a:p>
            <a:pPr marL="457200" lvl="2" indent="-457200" eaLnBrk="1" hangingPunct="1">
              <a:spcBef>
                <a:spcPts val="0"/>
              </a:spcBef>
              <a:spcAft>
                <a:spcPts val="1200"/>
              </a:spcAft>
              <a:buClr>
                <a:srgbClr val="CC66FF"/>
              </a:buClr>
              <a:buSzPct val="100000"/>
              <a:buFont typeface="+mj-lt"/>
              <a:buAutoNum type="alphaUcPeriod" startAt="6"/>
              <a:defRPr/>
            </a:pPr>
            <a:r>
              <a:rPr lang="en-US" kern="0" dirty="0">
                <a:effectLst>
                  <a:outerShdw blurRad="38100" dist="38100" dir="2700000" algn="tl">
                    <a:srgbClr val="000000">
                      <a:alpha val="43137"/>
                    </a:srgbClr>
                  </a:outerShdw>
                </a:effectLst>
              </a:rPr>
              <a:t>Esau’s lament (38)</a:t>
            </a:r>
          </a:p>
          <a:p>
            <a:pPr marL="457200" lvl="2" indent="-457200" eaLnBrk="1" hangingPunct="1">
              <a:spcBef>
                <a:spcPts val="0"/>
              </a:spcBef>
              <a:spcAft>
                <a:spcPts val="1200"/>
              </a:spcAft>
              <a:buClr>
                <a:srgbClr val="CC66FF"/>
              </a:buClr>
              <a:buSzPct val="100000"/>
              <a:buFont typeface="+mj-lt"/>
              <a:buAutoNum type="alphaUcPeriod" startAt="6"/>
              <a:defRPr/>
            </a:pPr>
            <a:r>
              <a:rPr lang="en-US" b="1" u="sng" dirty="0">
                <a:solidFill>
                  <a:srgbClr val="FFFFCC"/>
                </a:solidFill>
                <a:effectLst>
                  <a:outerShdw blurRad="38100" dist="38100" dir="2700000" algn="tl">
                    <a:srgbClr val="000000">
                      <a:alpha val="43137"/>
                    </a:srgbClr>
                  </a:outerShdw>
                </a:effectLst>
              </a:rPr>
              <a:t>Esau’s blessing (39-40)</a:t>
            </a:r>
          </a:p>
        </p:txBody>
      </p:sp>
      <p:sp>
        <p:nvSpPr>
          <p:cNvPr id="180226" name="Rectangle 2"/>
          <p:cNvSpPr>
            <a:spLocks noGrp="1" noChangeArrowheads="1"/>
          </p:cNvSpPr>
          <p:nvPr>
            <p:ph type="title"/>
          </p:nvPr>
        </p:nvSpPr>
        <p:spPr>
          <a:xfrm>
            <a:off x="3267075" y="228600"/>
            <a:ext cx="5657850" cy="914400"/>
          </a:xfrm>
        </p:spPr>
        <p:txBody>
          <a:bodyPr/>
          <a:lstStyle/>
          <a:p>
            <a:pPr marL="685800" indent="-685800" algn="ctr" eaLnBrk="1" hangingPunct="1">
              <a:buFont typeface="+mj-lt"/>
              <a:buAutoNum type="romanUcPeriod" startAt="4"/>
            </a:pPr>
            <a:r>
              <a:rPr lang="en-US" sz="3600" dirty="0">
                <a:effectLst>
                  <a:outerShdw blurRad="38100" dist="38100" dir="2700000" algn="tl">
                    <a:srgbClr val="000000">
                      <a:alpha val="43137"/>
                    </a:srgbClr>
                  </a:outerShdw>
                </a:effectLst>
              </a:rPr>
              <a:t>Genesis 27:30-40</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Isaac Blesses Esau</a:t>
            </a:r>
          </a:p>
        </p:txBody>
      </p:sp>
      <p:sp>
        <p:nvSpPr>
          <p:cNvPr id="161795" name="Rectangle 3"/>
          <p:cNvSpPr>
            <a:spLocks noGrp="1" noChangeArrowheads="1"/>
          </p:cNvSpPr>
          <p:nvPr>
            <p:ph type="body" idx="1"/>
          </p:nvPr>
        </p:nvSpPr>
        <p:spPr>
          <a:xfrm>
            <a:off x="627513" y="1815562"/>
            <a:ext cx="4935087" cy="3226877"/>
          </a:xfrm>
        </p:spPr>
        <p:txBody>
          <a:bodyPr/>
          <a:lstStyle/>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Return of Esau (30)</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Esau prepares meal (31)</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Isaac’s realization (32-33)</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Esau’s reaction (34)</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Isaac’s reaction (35)</a:t>
            </a:r>
          </a:p>
        </p:txBody>
      </p:sp>
      <p:pic>
        <p:nvPicPr>
          <p:cNvPr id="4" name="Picture 3">
            <a:extLst>
              <a:ext uri="{FF2B5EF4-FFF2-40B4-BE49-F238E27FC236}">
                <a16:creationId xmlns:a16="http://schemas.microsoft.com/office/drawing/2014/main" id="{05349F8E-21DE-B5F0-7058-3B16C7AA5F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287000" y="76200"/>
            <a:ext cx="1290918" cy="1097280"/>
          </a:xfrm>
          <a:prstGeom prst="rect">
            <a:avLst/>
          </a:prstGeom>
        </p:spPr>
      </p:pic>
    </p:spTree>
    <p:extLst>
      <p:ext uri="{BB962C8B-B14F-4D97-AF65-F5344CB8AC3E}">
        <p14:creationId xmlns:p14="http://schemas.microsoft.com/office/powerpoint/2010/main" val="38931441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lphaUcPeriod" startAt="9"/>
            </a:pPr>
            <a:r>
              <a:rPr lang="en-US" sz="3600" dirty="0">
                <a:effectLst>
                  <a:outerShdw blurRad="38100" dist="38100" dir="2700000" algn="tl">
                    <a:srgbClr val="000000">
                      <a:alpha val="43137"/>
                    </a:srgbClr>
                  </a:outerShdw>
                </a:effectLst>
              </a:rPr>
              <a:t>Genesis 27:39-40</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Esau’s Blessings</a:t>
            </a:r>
          </a:p>
        </p:txBody>
      </p:sp>
      <p:sp>
        <p:nvSpPr>
          <p:cNvPr id="161795" name="Rectangle 3"/>
          <p:cNvSpPr>
            <a:spLocks noGrp="1" noChangeArrowheads="1"/>
          </p:cNvSpPr>
          <p:nvPr>
            <p:ph type="body" idx="1"/>
          </p:nvPr>
        </p:nvSpPr>
        <p:spPr>
          <a:xfrm>
            <a:off x="1047750" y="2057400"/>
            <a:ext cx="5657850" cy="2514600"/>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Land (39)</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Nation (40)</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8309049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lphaUcPeriod" startAt="9"/>
            </a:pPr>
            <a:r>
              <a:rPr lang="en-US" sz="3600" dirty="0">
                <a:effectLst>
                  <a:outerShdw blurRad="38100" dist="38100" dir="2700000" algn="tl">
                    <a:srgbClr val="000000">
                      <a:alpha val="43137"/>
                    </a:srgbClr>
                  </a:outerShdw>
                </a:effectLst>
              </a:rPr>
              <a:t>Genesis 27:39-40</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Esau’s Blessings</a:t>
            </a:r>
          </a:p>
        </p:txBody>
      </p:sp>
      <p:sp>
        <p:nvSpPr>
          <p:cNvPr id="161795" name="Rectangle 3"/>
          <p:cNvSpPr>
            <a:spLocks noGrp="1" noChangeArrowheads="1"/>
          </p:cNvSpPr>
          <p:nvPr>
            <p:ph type="body" idx="1"/>
          </p:nvPr>
        </p:nvSpPr>
        <p:spPr>
          <a:xfrm>
            <a:off x="1047750" y="2057400"/>
            <a:ext cx="5657850" cy="2514600"/>
          </a:xfrm>
        </p:spPr>
        <p:txBody>
          <a:bodyPr/>
          <a:lstStyle/>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Land (39)</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Nation (40)</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0228852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F03AF2E-C7F2-07A0-A14A-44D0492BF5BF}"/>
              </a:ext>
            </a:extLst>
          </p:cNvPr>
          <p:cNvPicPr>
            <a:picLocks noChangeAspect="1"/>
          </p:cNvPicPr>
          <p:nvPr/>
        </p:nvPicPr>
        <p:blipFill>
          <a:blip r:embed="rId2"/>
          <a:stretch>
            <a:fillRect/>
          </a:stretch>
        </p:blipFill>
        <p:spPr>
          <a:xfrm>
            <a:off x="1514255" y="137160"/>
            <a:ext cx="9163491" cy="6583680"/>
          </a:xfrm>
          <a:prstGeom prst="rect">
            <a:avLst/>
          </a:prstGeom>
        </p:spPr>
      </p:pic>
    </p:spTree>
    <p:extLst>
      <p:ext uri="{BB962C8B-B14F-4D97-AF65-F5344CB8AC3E}">
        <p14:creationId xmlns:p14="http://schemas.microsoft.com/office/powerpoint/2010/main" val="4137293477"/>
      </p:ext>
    </p:extLst>
  </p:cSld>
  <p:clrMapOvr>
    <a:masterClrMapping/>
  </p:clrMapOvr>
  <p:transition/>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295400"/>
            <a:ext cx="10972800" cy="5257800"/>
          </a:xfrm>
        </p:spPr>
        <p:txBody>
          <a:bodyPr/>
          <a:lstStyle/>
          <a:p>
            <a:pPr marL="0" marR="0" indent="0" algn="just">
              <a:spcBef>
                <a:spcPts val="0"/>
              </a:spcBef>
              <a:spcAft>
                <a:spcPts val="0"/>
              </a:spcAft>
              <a:buNone/>
            </a:pPr>
            <a:r>
              <a:rPr lang="en-US" sz="2900" dirty="0">
                <a:effectLst>
                  <a:outerShdw blurRad="38100" dist="38100" dir="2700000" algn="tl">
                    <a:srgbClr val="000000">
                      <a:alpha val="43137"/>
                    </a:srgbClr>
                  </a:outerShdw>
                </a:effectLst>
              </a:rPr>
              <a:t>“At this point, there is a blessing for Esau, in 27:39–40. In verse 39, he first of all speaks concerning Esau: </a:t>
            </a:r>
            <a:r>
              <a:rPr lang="en-US" sz="2900" i="1" dirty="0">
                <a:effectLst>
                  <a:outerShdw blurRad="38100" dist="38100" dir="2700000" algn="tl">
                    <a:srgbClr val="000000">
                      <a:alpha val="43137"/>
                    </a:srgbClr>
                  </a:outerShdw>
                </a:effectLst>
              </a:rPr>
              <a:t>Behold, of the fatness of the earth shall be your dwelling</a:t>
            </a:r>
            <a:r>
              <a:rPr lang="en-US" sz="2900" dirty="0">
                <a:effectLst>
                  <a:outerShdw blurRad="38100" dist="38100" dir="2700000" algn="tl">
                    <a:srgbClr val="000000">
                      <a:alpha val="43137"/>
                    </a:srgbClr>
                  </a:outerShdw>
                </a:effectLst>
              </a:rPr>
              <a:t>. In the Hebrew text there is a min partitive; literally, it should read: ‘</a:t>
            </a:r>
            <a:r>
              <a:rPr lang="en-US" sz="2900" i="1" dirty="0">
                <a:effectLst>
                  <a:outerShdw blurRad="38100" dist="38100" dir="2700000" algn="tl">
                    <a:srgbClr val="000000">
                      <a:alpha val="43137"/>
                    </a:srgbClr>
                  </a:outerShdw>
                </a:effectLst>
              </a:rPr>
              <a:t>Away from</a:t>
            </a:r>
            <a:r>
              <a:rPr lang="en-US" sz="2900" dirty="0">
                <a:effectLst>
                  <a:outerShdw blurRad="38100" dist="38100" dir="2700000" algn="tl">
                    <a:srgbClr val="000000">
                      <a:alpha val="43137"/>
                    </a:srgbClr>
                  </a:outerShdw>
                </a:effectLst>
              </a:rPr>
              <a:t> the fatness of the earth shall be your dwelling.’ The next phrase, </a:t>
            </a:r>
            <a:r>
              <a:rPr lang="en-US" sz="2900" i="1" dirty="0">
                <a:effectLst>
                  <a:outerShdw blurRad="38100" dist="38100" dir="2700000" algn="tl">
                    <a:srgbClr val="000000">
                      <a:alpha val="43137"/>
                    </a:srgbClr>
                  </a:outerShdw>
                </a:effectLst>
              </a:rPr>
              <a:t>of the dew of heaven from above</a:t>
            </a:r>
            <a:r>
              <a:rPr lang="en-US" sz="2900" dirty="0">
                <a:effectLst>
                  <a:outerShdw blurRad="38100" dist="38100" dir="2700000" algn="tl">
                    <a:srgbClr val="000000">
                      <a:alpha val="43137"/>
                    </a:srgbClr>
                  </a:outerShdw>
                </a:effectLst>
              </a:rPr>
              <a:t>, also has a </a:t>
            </a:r>
            <a:r>
              <a:rPr lang="en-US" sz="2900" i="1" dirty="0">
                <a:effectLst>
                  <a:outerShdw blurRad="38100" dist="38100" dir="2700000" algn="tl">
                    <a:srgbClr val="000000">
                      <a:alpha val="43137"/>
                    </a:srgbClr>
                  </a:outerShdw>
                </a:effectLst>
              </a:rPr>
              <a:t>min</a:t>
            </a:r>
            <a:r>
              <a:rPr lang="en-US" sz="2900" dirty="0">
                <a:effectLst>
                  <a:outerShdw blurRad="38100" dist="38100" dir="2700000" algn="tl">
                    <a:srgbClr val="000000">
                      <a:alpha val="43137"/>
                    </a:srgbClr>
                  </a:outerShdw>
                </a:effectLst>
              </a:rPr>
              <a:t> partitive, literally meaning ‘</a:t>
            </a:r>
            <a:r>
              <a:rPr lang="en-US" sz="2900" i="1" dirty="0">
                <a:effectLst>
                  <a:outerShdw blurRad="38100" dist="38100" dir="2700000" algn="tl">
                    <a:srgbClr val="000000">
                      <a:alpha val="43137"/>
                    </a:srgbClr>
                  </a:outerShdw>
                </a:effectLst>
              </a:rPr>
              <a:t>away from</a:t>
            </a:r>
            <a:r>
              <a:rPr lang="en-US" sz="2900" dirty="0">
                <a:effectLst>
                  <a:outerShdw blurRad="38100" dist="38100" dir="2700000" algn="tl">
                    <a:srgbClr val="000000">
                      <a:alpha val="43137"/>
                    </a:srgbClr>
                  </a:outerShdw>
                </a:effectLst>
              </a:rPr>
              <a:t> the dew of heaven.’ The point is that while in some translations, it sounds similar to the blessing he gave to Jacob, in the Hebrew text it is actually the opposite of what was promised to Jacob. It means that since Esau’s place is </a:t>
            </a:r>
            <a:r>
              <a:rPr lang="en-US" sz="2900" i="1" dirty="0">
                <a:effectLst>
                  <a:outerShdw blurRad="38100" dist="38100" dir="2700000" algn="tl">
                    <a:srgbClr val="000000">
                      <a:alpha val="43137"/>
                    </a:srgbClr>
                  </a:outerShdw>
                </a:effectLst>
              </a:rPr>
              <a:t>away from</a:t>
            </a:r>
            <a:r>
              <a:rPr lang="en-US" sz="2900" dirty="0">
                <a:effectLst>
                  <a:outerShdw blurRad="38100" dist="38100" dir="2700000" algn="tl">
                    <a:srgbClr val="000000">
                      <a:alpha val="43137"/>
                    </a:srgbClr>
                  </a:outerShdw>
                </a:effectLst>
              </a:rPr>
              <a:t> this and </a:t>
            </a:r>
            <a:r>
              <a:rPr lang="en-US" sz="2900" i="1" dirty="0">
                <a:effectLst>
                  <a:outerShdw blurRad="38100" dist="38100" dir="2700000" algn="tl">
                    <a:srgbClr val="000000">
                      <a:alpha val="43137"/>
                    </a:srgbClr>
                  </a:outerShdw>
                </a:effectLst>
              </a:rPr>
              <a:t>away from</a:t>
            </a:r>
            <a:r>
              <a:rPr lang="en-US" sz="2900" dirty="0">
                <a:effectLst>
                  <a:outerShdw blurRad="38100" dist="38100" dir="2700000" algn="tl">
                    <a:srgbClr val="000000">
                      <a:alpha val="43137"/>
                    </a:srgbClr>
                  </a:outerShdw>
                </a:effectLst>
              </a:rPr>
              <a:t> that, Esau will not inherit the Land. Whatever his blessing, it will be </a:t>
            </a:r>
            <a:r>
              <a:rPr lang="en-US" sz="2900" i="1" dirty="0">
                <a:effectLst>
                  <a:outerShdw blurRad="38100" dist="38100" dir="2700000" algn="tl">
                    <a:srgbClr val="000000">
                      <a:alpha val="43137"/>
                    </a:srgbClr>
                  </a:outerShdw>
                </a:effectLst>
              </a:rPr>
              <a:t>away from</a:t>
            </a:r>
            <a:r>
              <a:rPr lang="en-US" sz="2900" dirty="0">
                <a:effectLst>
                  <a:outerShdw blurRad="38100" dist="38100" dir="2700000" algn="tl">
                    <a:srgbClr val="000000">
                      <a:alpha val="43137"/>
                    </a:srgbClr>
                  </a:outerShdw>
                </a:effectLst>
              </a:rPr>
              <a:t> the Land; he will not be the inheritor of this Land.”</a:t>
            </a:r>
          </a:p>
        </p:txBody>
      </p:sp>
      <p:sp>
        <p:nvSpPr>
          <p:cNvPr id="4" name="Text Box 5"/>
          <p:cNvSpPr txBox="1">
            <a:spLocks noChangeArrowheads="1"/>
          </p:cNvSpPr>
          <p:nvPr/>
        </p:nvSpPr>
        <p:spPr bwMode="auto">
          <a:xfrm>
            <a:off x="3381375" y="2958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a:t>
            </a:r>
            <a:r>
              <a:rPr lang="en-US" altLang="en-US" sz="1800" dirty="0">
                <a:effectLst>
                  <a:outerShdw blurRad="38100" dist="38100" dir="2700000" algn="tl">
                    <a:srgbClr val="000000"/>
                  </a:outerShdw>
                </a:effectLst>
                <a:latin typeface="Calibri" panose="020F0502020204030204" pitchFamily="34" charset="0"/>
                <a:cs typeface="+mn-cs"/>
              </a:rPr>
              <a:t>, 429-30</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25850534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lphaUcPeriod" startAt="9"/>
            </a:pPr>
            <a:r>
              <a:rPr lang="en-US" sz="3600" dirty="0">
                <a:effectLst>
                  <a:outerShdw blurRad="38100" dist="38100" dir="2700000" algn="tl">
                    <a:srgbClr val="000000">
                      <a:alpha val="43137"/>
                    </a:srgbClr>
                  </a:outerShdw>
                </a:effectLst>
              </a:rPr>
              <a:t>Genesis 27:39-40</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Esau’s Blessings</a:t>
            </a:r>
          </a:p>
        </p:txBody>
      </p:sp>
      <p:sp>
        <p:nvSpPr>
          <p:cNvPr id="161795" name="Rectangle 3"/>
          <p:cNvSpPr>
            <a:spLocks noGrp="1" noChangeArrowheads="1"/>
          </p:cNvSpPr>
          <p:nvPr>
            <p:ph type="body" idx="1"/>
          </p:nvPr>
        </p:nvSpPr>
        <p:spPr>
          <a:xfrm>
            <a:off x="1037117" y="2057400"/>
            <a:ext cx="5668483" cy="2514600"/>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Land (39)</a:t>
            </a:r>
          </a:p>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Nation (40)</a:t>
            </a:r>
            <a:endParaRPr lang="en-US" dirty="0">
              <a:effectLst>
                <a:outerShdw blurRad="38100" dist="38100" dir="2700000" algn="tl">
                  <a:srgbClr val="000000">
                    <a:alpha val="43137"/>
                  </a:srgbClr>
                </a:outerShdw>
              </a:effectLst>
            </a:endParaRP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8425495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rabicPeriod" startAt="2"/>
            </a:pPr>
            <a:r>
              <a:rPr lang="en-US" sz="3600" dirty="0">
                <a:effectLst>
                  <a:outerShdw blurRad="38100" dist="38100" dir="2700000" algn="tl">
                    <a:srgbClr val="000000">
                      <a:alpha val="43137"/>
                    </a:srgbClr>
                  </a:outerShdw>
                </a:effectLst>
              </a:rPr>
              <a:t>Genesis 27:40</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Nation</a:t>
            </a:r>
          </a:p>
        </p:txBody>
      </p:sp>
      <p:sp>
        <p:nvSpPr>
          <p:cNvPr id="161795" name="Rectangle 3"/>
          <p:cNvSpPr>
            <a:spLocks noGrp="1" noChangeArrowheads="1"/>
          </p:cNvSpPr>
          <p:nvPr>
            <p:ph type="body" idx="1"/>
          </p:nvPr>
        </p:nvSpPr>
        <p:spPr>
          <a:xfrm>
            <a:off x="1066799" y="2057400"/>
            <a:ext cx="3733801" cy="2743200"/>
          </a:xfrm>
        </p:spPr>
        <p:txBody>
          <a:bodyPr/>
          <a:lstStyle/>
          <a:p>
            <a:pPr marL="514350" lvl="3" indent="-514350" eaLnBrk="1" hangingPunct="1">
              <a:spcBef>
                <a:spcPts val="0"/>
              </a:spcBef>
              <a:spcAft>
                <a:spcPts val="3600"/>
              </a:spcAft>
              <a:buClr>
                <a:srgbClr val="FFC000"/>
              </a:buClr>
              <a:buFont typeface="+mj-lt"/>
              <a:buAutoNum type="alphaLcParenR"/>
              <a:defRPr/>
            </a:pPr>
            <a:r>
              <a:rPr lang="en-US" dirty="0">
                <a:effectLst>
                  <a:outerShdw blurRad="38100" dist="38100" dir="2700000" algn="tl">
                    <a:srgbClr val="000000">
                      <a:alpha val="43137"/>
                    </a:srgbClr>
                  </a:outerShdw>
                </a:effectLst>
              </a:rPr>
              <a:t>Sword (40a)</a:t>
            </a:r>
          </a:p>
          <a:p>
            <a:pPr marL="514350" lvl="3" indent="-514350" eaLnBrk="1" hangingPunct="1">
              <a:spcBef>
                <a:spcPts val="0"/>
              </a:spcBef>
              <a:spcAft>
                <a:spcPts val="3600"/>
              </a:spcAft>
              <a:buClr>
                <a:srgbClr val="FFC000"/>
              </a:buClr>
              <a:buFont typeface="+mj-lt"/>
              <a:buAutoNum type="alphaLcParenR"/>
              <a:defRPr/>
            </a:pPr>
            <a:r>
              <a:rPr lang="en-US" dirty="0">
                <a:effectLst>
                  <a:outerShdw blurRad="38100" dist="38100" dir="2700000" algn="tl">
                    <a:srgbClr val="000000">
                      <a:alpha val="43137"/>
                    </a:srgbClr>
                  </a:outerShdw>
                </a:effectLst>
              </a:rPr>
              <a:t>Subjugation (40b)</a:t>
            </a:r>
          </a:p>
          <a:p>
            <a:pPr marL="514350" lvl="3" indent="-514350" eaLnBrk="1" hangingPunct="1">
              <a:spcBef>
                <a:spcPts val="0"/>
              </a:spcBef>
              <a:spcAft>
                <a:spcPts val="3600"/>
              </a:spcAft>
              <a:buClr>
                <a:srgbClr val="FFC000"/>
              </a:buClr>
              <a:buFont typeface="+mj-lt"/>
              <a:buAutoNum type="alphaLcParenR"/>
              <a:defRPr/>
            </a:pPr>
            <a:r>
              <a:rPr lang="en-US" dirty="0">
                <a:effectLst>
                  <a:outerShdw blurRad="38100" dist="38100" dir="2700000" algn="tl">
                    <a:srgbClr val="000000">
                      <a:alpha val="43137"/>
                    </a:srgbClr>
                  </a:outerShdw>
                </a:effectLst>
              </a:rPr>
              <a:t>Freedom (40c)</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6855430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rabicPeriod" startAt="2"/>
            </a:pPr>
            <a:r>
              <a:rPr lang="en-US" sz="3600" dirty="0">
                <a:effectLst>
                  <a:outerShdw blurRad="38100" dist="38100" dir="2700000" algn="tl">
                    <a:srgbClr val="000000">
                      <a:alpha val="43137"/>
                    </a:srgbClr>
                  </a:outerShdw>
                </a:effectLst>
              </a:rPr>
              <a:t>Genesis 27:40</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Nation</a:t>
            </a:r>
          </a:p>
        </p:txBody>
      </p:sp>
      <p:sp>
        <p:nvSpPr>
          <p:cNvPr id="161795" name="Rectangle 3"/>
          <p:cNvSpPr>
            <a:spLocks noGrp="1" noChangeArrowheads="1"/>
          </p:cNvSpPr>
          <p:nvPr>
            <p:ph type="body" idx="1"/>
          </p:nvPr>
        </p:nvSpPr>
        <p:spPr>
          <a:xfrm>
            <a:off x="1066799" y="2057400"/>
            <a:ext cx="3733801" cy="2743200"/>
          </a:xfrm>
        </p:spPr>
        <p:txBody>
          <a:bodyPr/>
          <a:lstStyle/>
          <a:p>
            <a:pPr marL="514350" lvl="3" indent="-514350" eaLnBrk="1" hangingPunct="1">
              <a:spcBef>
                <a:spcPts val="0"/>
              </a:spcBef>
              <a:spcAft>
                <a:spcPts val="36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rPr>
              <a:t>Sword (40a)</a:t>
            </a:r>
          </a:p>
          <a:p>
            <a:pPr marL="514350" lvl="3" indent="-514350" eaLnBrk="1" hangingPunct="1">
              <a:spcBef>
                <a:spcPts val="0"/>
              </a:spcBef>
              <a:spcAft>
                <a:spcPts val="3600"/>
              </a:spcAft>
              <a:buClr>
                <a:srgbClr val="FFC000"/>
              </a:buClr>
              <a:buFont typeface="+mj-lt"/>
              <a:buAutoNum type="alphaLcParenR"/>
              <a:defRPr/>
            </a:pPr>
            <a:r>
              <a:rPr lang="en-US" dirty="0">
                <a:effectLst>
                  <a:outerShdw blurRad="38100" dist="38100" dir="2700000" algn="tl">
                    <a:srgbClr val="000000">
                      <a:alpha val="43137"/>
                    </a:srgbClr>
                  </a:outerShdw>
                </a:effectLst>
              </a:rPr>
              <a:t>Subjugation (40b)</a:t>
            </a:r>
          </a:p>
          <a:p>
            <a:pPr marL="514350" lvl="3" indent="-514350" eaLnBrk="1" hangingPunct="1">
              <a:spcBef>
                <a:spcPts val="0"/>
              </a:spcBef>
              <a:spcAft>
                <a:spcPts val="3600"/>
              </a:spcAft>
              <a:buClr>
                <a:srgbClr val="FFC000"/>
              </a:buClr>
              <a:buFont typeface="+mj-lt"/>
              <a:buAutoNum type="alphaLcParenR"/>
              <a:defRPr/>
            </a:pPr>
            <a:r>
              <a:rPr lang="en-US" dirty="0">
                <a:effectLst>
                  <a:outerShdw blurRad="38100" dist="38100" dir="2700000" algn="tl">
                    <a:srgbClr val="000000">
                      <a:alpha val="43137"/>
                    </a:srgbClr>
                  </a:outerShdw>
                </a:effectLst>
              </a:rPr>
              <a:t>Freedom (40c)</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4050469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rPr>
              <a:t>Genesis 27:2-4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Isaac’s Instructions</a:t>
            </a:r>
          </a:p>
        </p:txBody>
      </p:sp>
      <p:sp>
        <p:nvSpPr>
          <p:cNvPr id="161795" name="Rectangle 3"/>
          <p:cNvSpPr>
            <a:spLocks noGrp="1" noChangeArrowheads="1"/>
          </p:cNvSpPr>
          <p:nvPr>
            <p:ph type="body" idx="1"/>
          </p:nvPr>
        </p:nvSpPr>
        <p:spPr>
          <a:xfrm>
            <a:off x="1066800" y="2057400"/>
            <a:ext cx="5029200" cy="2743200"/>
          </a:xfrm>
        </p:spPr>
        <p:txBody>
          <a:bodyPr/>
          <a:lstStyle/>
          <a:p>
            <a:pPr marL="457200" lvl="3" indent="-457200" eaLnBrk="1" hangingPunct="1">
              <a:spcBef>
                <a:spcPts val="0"/>
              </a:spcBef>
              <a:spcAft>
                <a:spcPts val="36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Situation (2)</a:t>
            </a:r>
          </a:p>
          <a:p>
            <a:pPr marL="457200" lvl="3" indent="-457200" eaLnBrk="1" hangingPunct="1">
              <a:spcBef>
                <a:spcPts val="0"/>
              </a:spcBef>
              <a:spcAft>
                <a:spcPts val="3600"/>
              </a:spcAft>
              <a:buClr>
                <a:srgbClr val="00FF00"/>
              </a:buClr>
              <a:buFont typeface="+mj-lt"/>
              <a:buAutoNum type="arabicPeriod"/>
              <a:defRPr/>
            </a:pPr>
            <a:r>
              <a:rPr lang="en-US" dirty="0">
                <a:effectLst>
                  <a:outerShdw blurRad="38100" dist="38100" dir="2700000" algn="tl">
                    <a:srgbClr val="000000">
                      <a:alpha val="43137"/>
                    </a:srgbClr>
                  </a:outerShdw>
                </a:effectLst>
              </a:rPr>
              <a:t>Esau (3-4a)</a:t>
            </a:r>
          </a:p>
          <a:p>
            <a:pPr marL="457200" lvl="3" indent="-457200" eaLnBrk="1" hangingPunct="1">
              <a:spcBef>
                <a:spcPts val="0"/>
              </a:spcBef>
              <a:spcAft>
                <a:spcPts val="3600"/>
              </a:spcAft>
              <a:buClr>
                <a:srgbClr val="00FF00"/>
              </a:buClr>
              <a:buFont typeface="+mj-lt"/>
              <a:buAutoNum type="arabicPeriod"/>
              <a:defRPr/>
            </a:pPr>
            <a:r>
              <a:rPr lang="en-US" dirty="0">
                <a:effectLst>
                  <a:outerShdw blurRad="38100" dist="38100" dir="2700000" algn="tl">
                    <a:srgbClr val="000000">
                      <a:alpha val="43137"/>
                    </a:srgbClr>
                  </a:outerShdw>
                </a:effectLst>
              </a:rPr>
              <a:t>Isaac (4b)</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9178892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3DD2A88D-A347-4000-8512-01EE1A31668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28967" y="137160"/>
            <a:ext cx="8734067" cy="6583680"/>
          </a:xfrm>
          <a:prstGeom prst="rect">
            <a:avLst/>
          </a:prstGeom>
          <a:ln w="38100">
            <a:solidFill>
              <a:schemeClr val="tx1"/>
            </a:solidFill>
          </a:ln>
        </p:spPr>
      </p:pic>
    </p:spTree>
    <p:extLst>
      <p:ext uri="{BB962C8B-B14F-4D97-AF65-F5344CB8AC3E}">
        <p14:creationId xmlns:p14="http://schemas.microsoft.com/office/powerpoint/2010/main" val="1127737079"/>
      </p:ext>
    </p:extLst>
  </p:cSld>
  <p:clrMapOvr>
    <a:masterClrMapping/>
  </p:clrMapOvr>
  <p:transition/>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rabicPeriod" startAt="2"/>
            </a:pPr>
            <a:r>
              <a:rPr lang="en-US" sz="3600" dirty="0">
                <a:effectLst>
                  <a:outerShdw blurRad="38100" dist="38100" dir="2700000" algn="tl">
                    <a:srgbClr val="000000">
                      <a:alpha val="43137"/>
                    </a:srgbClr>
                  </a:outerShdw>
                </a:effectLst>
              </a:rPr>
              <a:t>Genesis 27:40</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Nation</a:t>
            </a:r>
          </a:p>
        </p:txBody>
      </p:sp>
      <p:sp>
        <p:nvSpPr>
          <p:cNvPr id="161795" name="Rectangle 3"/>
          <p:cNvSpPr>
            <a:spLocks noGrp="1" noChangeArrowheads="1"/>
          </p:cNvSpPr>
          <p:nvPr>
            <p:ph type="body" idx="1"/>
          </p:nvPr>
        </p:nvSpPr>
        <p:spPr>
          <a:xfrm>
            <a:off x="1066799" y="2057400"/>
            <a:ext cx="3733801" cy="2743200"/>
          </a:xfrm>
        </p:spPr>
        <p:txBody>
          <a:bodyPr/>
          <a:lstStyle/>
          <a:p>
            <a:pPr marL="514350" lvl="3" indent="-514350" eaLnBrk="1" hangingPunct="1">
              <a:spcBef>
                <a:spcPts val="0"/>
              </a:spcBef>
              <a:spcAft>
                <a:spcPts val="3600"/>
              </a:spcAft>
              <a:buClr>
                <a:srgbClr val="FFC000"/>
              </a:buClr>
              <a:buFont typeface="+mj-lt"/>
              <a:buAutoNum type="alphaLcParenR"/>
              <a:defRPr/>
            </a:pPr>
            <a:r>
              <a:rPr lang="en-US" dirty="0">
                <a:effectLst>
                  <a:outerShdw blurRad="38100" dist="38100" dir="2700000" algn="tl">
                    <a:srgbClr val="000000">
                      <a:alpha val="43137"/>
                    </a:srgbClr>
                  </a:outerShdw>
                </a:effectLst>
              </a:rPr>
              <a:t>Sword (40a)</a:t>
            </a:r>
          </a:p>
          <a:p>
            <a:pPr marL="514350" lvl="3" indent="-514350" eaLnBrk="1" hangingPunct="1">
              <a:spcBef>
                <a:spcPts val="0"/>
              </a:spcBef>
              <a:spcAft>
                <a:spcPts val="36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rPr>
              <a:t>Subjugation (40b)</a:t>
            </a:r>
          </a:p>
          <a:p>
            <a:pPr marL="514350" lvl="3" indent="-514350" eaLnBrk="1" hangingPunct="1">
              <a:spcBef>
                <a:spcPts val="0"/>
              </a:spcBef>
              <a:spcAft>
                <a:spcPts val="3600"/>
              </a:spcAft>
              <a:buClr>
                <a:srgbClr val="FFC000"/>
              </a:buClr>
              <a:buFont typeface="+mj-lt"/>
              <a:buAutoNum type="alphaLcParenR"/>
              <a:defRPr/>
            </a:pPr>
            <a:r>
              <a:rPr lang="en-US" dirty="0">
                <a:effectLst>
                  <a:outerShdw blurRad="38100" dist="38100" dir="2700000" algn="tl">
                    <a:srgbClr val="000000">
                      <a:alpha val="43137"/>
                    </a:srgbClr>
                  </a:outerShdw>
                </a:effectLst>
              </a:rPr>
              <a:t>Freedom (40c)</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5918475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8D16650-7015-4139-8B95-E080406E97B2}"/>
              </a:ext>
            </a:extLst>
          </p:cNvPr>
          <p:cNvPicPr>
            <a:picLocks noChangeAspect="1"/>
          </p:cNvPicPr>
          <p:nvPr/>
        </p:nvPicPr>
        <p:blipFill>
          <a:blip r:embed="rId3"/>
          <a:stretch>
            <a:fillRect/>
          </a:stretch>
        </p:blipFill>
        <p:spPr>
          <a:xfrm>
            <a:off x="0" y="1"/>
            <a:ext cx="12192000" cy="6857999"/>
          </a:xfrm>
          <a:prstGeom prst="rect">
            <a:avLst/>
          </a:prstGeom>
        </p:spPr>
      </p:pic>
      <p:sp>
        <p:nvSpPr>
          <p:cNvPr id="5" name="TextBox 4">
            <a:extLst>
              <a:ext uri="{FF2B5EF4-FFF2-40B4-BE49-F238E27FC236}">
                <a16:creationId xmlns:a16="http://schemas.microsoft.com/office/drawing/2014/main" id="{44E9C789-ACA5-45C1-BEFD-DEEDC5205977}"/>
              </a:ext>
            </a:extLst>
          </p:cNvPr>
          <p:cNvSpPr txBox="1"/>
          <p:nvPr/>
        </p:nvSpPr>
        <p:spPr>
          <a:xfrm>
            <a:off x="609600" y="0"/>
            <a:ext cx="10972800" cy="3077766"/>
          </a:xfrm>
          <a:prstGeom prst="rect">
            <a:avLst/>
          </a:prstGeom>
          <a:noFill/>
        </p:spPr>
        <p:txBody>
          <a:bodyPr wrap="square">
            <a:spAutoFit/>
          </a:bodyPr>
          <a:lstStyle/>
          <a:p>
            <a:pPr marL="0" marR="0" algn="ctr">
              <a:spcAft>
                <a:spcPts val="1200"/>
              </a:spcAft>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25:23 </a:t>
            </a:r>
          </a:p>
          <a:p>
            <a:pPr algn="just">
              <a:spcBef>
                <a:spcPts val="0"/>
              </a:spcBef>
              <a:spcAft>
                <a:spcPts val="0"/>
              </a:spcAft>
            </a:pPr>
            <a:r>
              <a:rPr lang="en-US" sz="3600" u="none" strike="noStrike" dirty="0">
                <a:effectLst>
                  <a:outerShdw blurRad="38100" dist="38100" dir="2700000" algn="tl">
                    <a:srgbClr val="000000">
                      <a:alpha val="43137"/>
                    </a:srgbClr>
                  </a:outerShdw>
                </a:effectLst>
                <a:latin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The Lord said to her, ‘Two nations are in your womb; And two peoples will be separated from your body; And one people shall be stronger than the other; And the older shall serve the younger.’”</a:t>
            </a:r>
          </a:p>
        </p:txBody>
      </p:sp>
      <p:pic>
        <p:nvPicPr>
          <p:cNvPr id="2052" name="Picture 4" descr="Genesis 25:23 The Lord said to her,&quot;Two nations are in your womb;And ...">
            <a:extLst>
              <a:ext uri="{FF2B5EF4-FFF2-40B4-BE49-F238E27FC236}">
                <a16:creationId xmlns:a16="http://schemas.microsoft.com/office/drawing/2014/main" id="{3B9B6A11-96A3-F255-D3BE-6B196353D8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68618" y="3048000"/>
            <a:ext cx="2454765"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3526742"/>
      </p:ext>
    </p:extLst>
  </p:cSld>
  <p:clrMapOvr>
    <a:masterClrMapping/>
  </p:clrMapOvr>
  <p:transition/>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rabicPeriod" startAt="2"/>
            </a:pPr>
            <a:r>
              <a:rPr lang="en-US" sz="3600" dirty="0">
                <a:effectLst>
                  <a:outerShdw blurRad="38100" dist="38100" dir="2700000" algn="tl">
                    <a:srgbClr val="000000">
                      <a:alpha val="43137"/>
                    </a:srgbClr>
                  </a:outerShdw>
                </a:effectLst>
              </a:rPr>
              <a:t>Genesis 27:40</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Nation</a:t>
            </a:r>
          </a:p>
        </p:txBody>
      </p:sp>
      <p:sp>
        <p:nvSpPr>
          <p:cNvPr id="161795" name="Rectangle 3"/>
          <p:cNvSpPr>
            <a:spLocks noGrp="1" noChangeArrowheads="1"/>
          </p:cNvSpPr>
          <p:nvPr>
            <p:ph type="body" idx="1"/>
          </p:nvPr>
        </p:nvSpPr>
        <p:spPr>
          <a:xfrm>
            <a:off x="1066799" y="2057400"/>
            <a:ext cx="3733801" cy="2743200"/>
          </a:xfrm>
        </p:spPr>
        <p:txBody>
          <a:bodyPr/>
          <a:lstStyle/>
          <a:p>
            <a:pPr marL="514350" lvl="3" indent="-514350" eaLnBrk="1" hangingPunct="1">
              <a:spcBef>
                <a:spcPts val="0"/>
              </a:spcBef>
              <a:spcAft>
                <a:spcPts val="3600"/>
              </a:spcAft>
              <a:buClr>
                <a:srgbClr val="FFC000"/>
              </a:buClr>
              <a:buFont typeface="+mj-lt"/>
              <a:buAutoNum type="alphaLcParenR"/>
              <a:defRPr/>
            </a:pPr>
            <a:r>
              <a:rPr lang="en-US" dirty="0">
                <a:effectLst>
                  <a:outerShdw blurRad="38100" dist="38100" dir="2700000" algn="tl">
                    <a:srgbClr val="000000">
                      <a:alpha val="43137"/>
                    </a:srgbClr>
                  </a:outerShdw>
                </a:effectLst>
              </a:rPr>
              <a:t>Sword (40a)</a:t>
            </a:r>
          </a:p>
          <a:p>
            <a:pPr marL="514350" lvl="3" indent="-514350" eaLnBrk="1" hangingPunct="1">
              <a:spcBef>
                <a:spcPts val="0"/>
              </a:spcBef>
              <a:spcAft>
                <a:spcPts val="3600"/>
              </a:spcAft>
              <a:buClr>
                <a:srgbClr val="FFC000"/>
              </a:buClr>
              <a:buFont typeface="+mj-lt"/>
              <a:buAutoNum type="alphaLcParenR"/>
              <a:defRPr/>
            </a:pPr>
            <a:r>
              <a:rPr lang="en-US" dirty="0">
                <a:effectLst>
                  <a:outerShdw blurRad="38100" dist="38100" dir="2700000" algn="tl">
                    <a:srgbClr val="000000">
                      <a:alpha val="43137"/>
                    </a:srgbClr>
                  </a:outerShdw>
                </a:effectLst>
              </a:rPr>
              <a:t>Subjugation (40b)</a:t>
            </a:r>
          </a:p>
          <a:p>
            <a:pPr marL="514350" lvl="3" indent="-514350" eaLnBrk="1" hangingPunct="1">
              <a:spcBef>
                <a:spcPts val="0"/>
              </a:spcBef>
              <a:spcAft>
                <a:spcPts val="36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rPr>
              <a:t>Freedom (40c)</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9330556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11372" y="1447800"/>
            <a:ext cx="10971028" cy="4343400"/>
          </a:xfrm>
        </p:spPr>
        <p:txBody>
          <a:bodyPr/>
          <a:lstStyle/>
          <a:p>
            <a:pPr marL="0" indent="0" algn="just">
              <a:spcBef>
                <a:spcPts val="0"/>
              </a:spcBef>
              <a:spcAft>
                <a:spcPts val="0"/>
              </a:spcAft>
              <a:buNone/>
            </a:pPr>
            <a:r>
              <a:rPr lang="en-US" sz="3400" dirty="0">
                <a:effectLst>
                  <a:outerShdw blurRad="38100" dist="38100" dir="2700000" algn="tl">
                    <a:srgbClr val="000000">
                      <a:alpha val="43137"/>
                    </a:srgbClr>
                  </a:outerShdw>
                </a:effectLst>
              </a:rPr>
              <a:t>“In subsequent history, when the Jews went into Babylonian Captivity, the Edomites left their territory at Mount Seir in the Trans-Jordan and moved into the southern part of Judah, where they became known as Idumeans. In addition, later these Idumeans were conquered by one of the descendants of the Maccabees, John </a:t>
            </a:r>
            <a:r>
              <a:rPr lang="en-US" sz="3400" dirty="0" err="1">
                <a:effectLst>
                  <a:outerShdw blurRad="38100" dist="38100" dir="2700000" algn="tl">
                    <a:srgbClr val="000000">
                      <a:alpha val="43137"/>
                    </a:srgbClr>
                  </a:outerShdw>
                </a:effectLst>
              </a:rPr>
              <a:t>Hyrcanos</a:t>
            </a:r>
            <a:r>
              <a:rPr lang="en-US" sz="3400" dirty="0">
                <a:effectLst>
                  <a:outerShdw blurRad="38100" dist="38100" dir="2700000" algn="tl">
                    <a:srgbClr val="000000">
                      <a:alpha val="43137"/>
                    </a:srgbClr>
                  </a:outerShdw>
                </a:effectLst>
              </a:rPr>
              <a:t>, who conquered them in 129 </a:t>
            </a:r>
            <a:r>
              <a:rPr lang="en-US" sz="3400" dirty="0" err="1">
                <a:effectLst>
                  <a:outerShdw blurRad="38100" dist="38100" dir="2700000" algn="tl">
                    <a:srgbClr val="000000">
                      <a:alpha val="43137"/>
                    </a:srgbClr>
                  </a:outerShdw>
                </a:effectLst>
              </a:rPr>
              <a:t>b.c.</a:t>
            </a:r>
            <a:r>
              <a:rPr lang="en-US" sz="3400" dirty="0">
                <a:effectLst>
                  <a:outerShdw blurRad="38100" dist="38100" dir="2700000" algn="tl">
                    <a:srgbClr val="000000">
                      <a:alpha val="43137"/>
                    </a:srgbClr>
                  </a:outerShdw>
                </a:effectLst>
              </a:rPr>
              <a:t>, forcibly converted them to Judaism, and then incorporated </a:t>
            </a:r>
            <a:r>
              <a:rPr lang="en-US" sz="3400" dirty="0" err="1">
                <a:effectLst>
                  <a:outerShdw blurRad="38100" dist="38100" dir="2700000" algn="tl">
                    <a:srgbClr val="000000">
                      <a:alpha val="43137"/>
                    </a:srgbClr>
                  </a:outerShdw>
                </a:effectLst>
              </a:rPr>
              <a:t>Idumea</a:t>
            </a:r>
            <a:r>
              <a:rPr lang="en-US" sz="3400" dirty="0">
                <a:effectLst>
                  <a:outerShdw blurRad="38100" dist="38100" dir="2700000" algn="tl">
                    <a:srgbClr val="000000">
                      <a:alpha val="43137"/>
                    </a:srgbClr>
                  </a:outerShdw>
                </a:effectLst>
              </a:rPr>
              <a:t> into the Jewish Judean State. . . .</a:t>
            </a:r>
          </a:p>
        </p:txBody>
      </p:sp>
      <p:sp>
        <p:nvSpPr>
          <p:cNvPr id="4" name="Text Box 5"/>
          <p:cNvSpPr txBox="1">
            <a:spLocks noChangeArrowheads="1"/>
          </p:cNvSpPr>
          <p:nvPr/>
        </p:nvSpPr>
        <p:spPr bwMode="auto">
          <a:xfrm>
            <a:off x="3381375" y="2958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a:t>
            </a:r>
            <a:r>
              <a:rPr lang="en-US" altLang="en-US" sz="1800" dirty="0">
                <a:effectLst>
                  <a:outerShdw blurRad="38100" dist="38100" dir="2700000" algn="tl">
                    <a:srgbClr val="000000"/>
                  </a:outerShdw>
                </a:effectLst>
                <a:latin typeface="Calibri" panose="020F0502020204030204" pitchFamily="34" charset="0"/>
                <a:cs typeface="+mn-cs"/>
              </a:rPr>
              <a:t>, 430</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39682781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447800"/>
            <a:ext cx="10972800" cy="1097280"/>
          </a:xfrm>
        </p:spPr>
        <p:txBody>
          <a:bodyPr/>
          <a:lstStyle/>
          <a:p>
            <a:pPr marL="0" indent="0" algn="just">
              <a:spcBef>
                <a:spcPts val="0"/>
              </a:spcBef>
              <a:spcAft>
                <a:spcPts val="0"/>
              </a:spcAft>
              <a:buNone/>
            </a:pPr>
            <a:r>
              <a:rPr lang="en-US" sz="3400" dirty="0">
                <a:effectLst>
                  <a:outerShdw blurRad="38100" dist="38100" dir="2700000" algn="tl">
                    <a:srgbClr val="000000">
                      <a:alpha val="43137"/>
                    </a:srgbClr>
                  </a:outerShdw>
                </a:effectLst>
              </a:rPr>
              <a:t>…Eventually, these converted Idumeans produced the dynastic rule of the House of Herod.”</a:t>
            </a:r>
          </a:p>
        </p:txBody>
      </p:sp>
      <p:sp>
        <p:nvSpPr>
          <p:cNvPr id="4" name="Text Box 5"/>
          <p:cNvSpPr txBox="1">
            <a:spLocks noChangeArrowheads="1"/>
          </p:cNvSpPr>
          <p:nvPr/>
        </p:nvSpPr>
        <p:spPr bwMode="auto">
          <a:xfrm>
            <a:off x="3381375" y="2958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a:t>
            </a:r>
            <a:r>
              <a:rPr lang="en-US" altLang="en-US" sz="1800" dirty="0">
                <a:effectLst>
                  <a:outerShdw blurRad="38100" dist="38100" dir="2700000" algn="tl">
                    <a:srgbClr val="000000"/>
                  </a:outerShdw>
                </a:effectLst>
                <a:latin typeface="Calibri" panose="020F0502020204030204" pitchFamily="34" charset="0"/>
                <a:cs typeface="+mn-cs"/>
              </a:rPr>
              <a:t>, 430</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pic>
        <p:nvPicPr>
          <p:cNvPr id="2" name="Picture 1">
            <a:extLst>
              <a:ext uri="{FF2B5EF4-FFF2-40B4-BE49-F238E27FC236}">
                <a16:creationId xmlns:a16="http://schemas.microsoft.com/office/drawing/2014/main" id="{34D197DC-E7F5-DD83-94F6-82E546B6732F}"/>
              </a:ext>
            </a:extLst>
          </p:cNvPr>
          <p:cNvPicPr>
            <a:picLocks noChangeAspect="1"/>
          </p:cNvPicPr>
          <p:nvPr/>
        </p:nvPicPr>
        <p:blipFill>
          <a:blip r:embed="rId6"/>
          <a:stretch>
            <a:fillRect/>
          </a:stretch>
        </p:blipFill>
        <p:spPr>
          <a:xfrm>
            <a:off x="2438400" y="3048000"/>
            <a:ext cx="2404558" cy="3200400"/>
          </a:xfrm>
          <a:prstGeom prst="rect">
            <a:avLst/>
          </a:prstGeom>
          <a:ln>
            <a:solidFill>
              <a:schemeClr val="tx1"/>
            </a:solidFill>
          </a:ln>
        </p:spPr>
      </p:pic>
      <p:pic>
        <p:nvPicPr>
          <p:cNvPr id="10" name="Picture 9">
            <a:extLst>
              <a:ext uri="{FF2B5EF4-FFF2-40B4-BE49-F238E27FC236}">
                <a16:creationId xmlns:a16="http://schemas.microsoft.com/office/drawing/2014/main" id="{4301ABD6-249B-0099-16EA-6A7376604E76}"/>
              </a:ext>
            </a:extLst>
          </p:cNvPr>
          <p:cNvPicPr>
            <a:picLocks noChangeAspect="1"/>
          </p:cNvPicPr>
          <p:nvPr/>
        </p:nvPicPr>
        <p:blipFill>
          <a:blip r:embed="rId7"/>
          <a:stretch>
            <a:fillRect/>
          </a:stretch>
        </p:blipFill>
        <p:spPr>
          <a:xfrm>
            <a:off x="6502630" y="3047999"/>
            <a:ext cx="3250970" cy="3200400"/>
          </a:xfrm>
          <a:prstGeom prst="rect">
            <a:avLst/>
          </a:prstGeom>
        </p:spPr>
      </p:pic>
    </p:spTree>
    <p:extLst>
      <p:ext uri="{BB962C8B-B14F-4D97-AF65-F5344CB8AC3E}">
        <p14:creationId xmlns:p14="http://schemas.microsoft.com/office/powerpoint/2010/main" val="8257132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A596C6F-DFD1-4B4B-A4B8-F18E5994ADAC}"/>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p:spPr>
      </p:pic>
      <p:sp>
        <p:nvSpPr>
          <p:cNvPr id="134147" name="Rectangle 1"/>
          <p:cNvSpPr>
            <a:spLocks noChangeArrowheads="1"/>
          </p:cNvSpPr>
          <p:nvPr/>
        </p:nvSpPr>
        <p:spPr bwMode="auto">
          <a:xfrm>
            <a:off x="609600" y="1"/>
            <a:ext cx="10972800" cy="2954655"/>
          </a:xfrm>
          <a:prstGeom prst="rect">
            <a:avLst/>
          </a:prstGeom>
          <a:noFill/>
          <a:ln w="28575">
            <a:noFill/>
            <a:miter lim="800000"/>
            <a:headEnd/>
            <a:tailEnd/>
          </a:ln>
        </p:spPr>
        <p:txBody>
          <a:bodyPr wrap="square">
            <a:spAutoFit/>
          </a:bodyPr>
          <a:lstStyle/>
          <a:p>
            <a:pPr algn="ctr">
              <a:spcBef>
                <a:spcPts val="0"/>
              </a:spcBef>
              <a:spcAft>
                <a:spcPts val="12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John 13:19; 14:29</a:t>
            </a:r>
          </a:p>
          <a:p>
            <a:pPr algn="just"/>
            <a:r>
              <a:rPr lang="en-US" altLang="en-US" sz="34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alt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13:</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19</a:t>
            </a:r>
            <a:r>
              <a:rPr lang="en-US" sz="34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From now on I am telling you before </a:t>
            </a:r>
            <a:r>
              <a:rPr lang="en-US" sz="34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it</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comes to pass, so that when it does occur,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you may believe</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that I am </a:t>
            </a:r>
            <a:r>
              <a:rPr lang="en-US" sz="34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He</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14:29</a:t>
            </a:r>
            <a:r>
              <a:rPr lang="en-US" sz="34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Now I have told you before it happens, so that when it happens,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you may believe</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5" name="Picture 2">
            <a:extLst>
              <a:ext uri="{FF2B5EF4-FFF2-40B4-BE49-F238E27FC236}">
                <a16:creationId xmlns:a16="http://schemas.microsoft.com/office/drawing/2014/main" id="{78D34089-CE76-4413-ADB1-672F9420D8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3048000"/>
            <a:ext cx="5486400" cy="18288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54772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Every Prophecy of the Bible: Clear Explanations for ...">
            <a:extLst>
              <a:ext uri="{FF2B5EF4-FFF2-40B4-BE49-F238E27FC236}">
                <a16:creationId xmlns:a16="http://schemas.microsoft.com/office/drawing/2014/main" id="{737C9917-4D80-4259-9070-44DD4B5CC60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986213" y="247575"/>
            <a:ext cx="4219575" cy="63628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8895295"/>
      </p:ext>
    </p:extLst>
  </p:cSld>
  <p:clrMapOvr>
    <a:masterClrMapping/>
  </p:clrMapOvr>
  <p:transition/>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Genesis 27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Chapter Summary</a:t>
            </a:r>
          </a:p>
        </p:txBody>
      </p:sp>
      <p:sp>
        <p:nvSpPr>
          <p:cNvPr id="161795" name="Rectangle 3"/>
          <p:cNvSpPr>
            <a:spLocks noGrp="1" noChangeArrowheads="1"/>
          </p:cNvSpPr>
          <p:nvPr>
            <p:ph type="body" idx="1"/>
          </p:nvPr>
        </p:nvSpPr>
        <p:spPr>
          <a:xfrm>
            <a:off x="649943" y="1600200"/>
            <a:ext cx="7788900" cy="4648200"/>
          </a:xfrm>
        </p:spPr>
        <p:txBody>
          <a:bodyPr/>
          <a:lstStyle/>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Isaac’s intent (1-4)</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The conspiracy (5-17)</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Deception and blessing (18-29)</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Isaac blesses Esau (30-40)</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b="1" u="sng" dirty="0">
                <a:solidFill>
                  <a:srgbClr val="FFFFCC"/>
                </a:solidFill>
                <a:effectLst>
                  <a:outerShdw blurRad="38100" dist="38100" dir="2700000" algn="tl">
                    <a:srgbClr val="000000">
                      <a:alpha val="43137"/>
                    </a:srgbClr>
                  </a:outerShdw>
                </a:effectLst>
              </a:rPr>
              <a:t>Plan to flee to Haran (41-46)</a:t>
            </a:r>
          </a:p>
        </p:txBody>
      </p:sp>
      <p:pic>
        <p:nvPicPr>
          <p:cNvPr id="2" name="Picture 1">
            <a:extLst>
              <a:ext uri="{FF2B5EF4-FFF2-40B4-BE49-F238E27FC236}">
                <a16:creationId xmlns:a16="http://schemas.microsoft.com/office/drawing/2014/main" id="{C0839479-96CF-1F7A-43B5-D05CAFC82BD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8863399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685800" indent="-685800" algn="ctr" eaLnBrk="1" hangingPunct="1">
              <a:buFont typeface="+mj-lt"/>
              <a:buAutoNum type="romanUcPeriod" startAt="5"/>
            </a:pPr>
            <a:r>
              <a:rPr lang="en-US" sz="3600" dirty="0">
                <a:effectLst>
                  <a:outerShdw blurRad="38100" dist="38100" dir="2700000" algn="tl">
                    <a:srgbClr val="000000">
                      <a:alpha val="43137"/>
                    </a:srgbClr>
                  </a:outerShdw>
                </a:effectLst>
              </a:rPr>
              <a:t>Genesis 27:41-46</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Plan to Flee to Haran</a:t>
            </a:r>
          </a:p>
        </p:txBody>
      </p:sp>
      <p:sp>
        <p:nvSpPr>
          <p:cNvPr id="161795" name="Rectangle 3"/>
          <p:cNvSpPr>
            <a:spLocks noGrp="1" noChangeArrowheads="1"/>
          </p:cNvSpPr>
          <p:nvPr>
            <p:ph type="body" idx="1"/>
          </p:nvPr>
        </p:nvSpPr>
        <p:spPr>
          <a:xfrm>
            <a:off x="585217" y="2057400"/>
            <a:ext cx="5358383" cy="2743200"/>
          </a:xfrm>
        </p:spPr>
        <p:txBody>
          <a:bodyPr/>
          <a:lstStyle/>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Cause (41)</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Rebekah’s solution (42-46)</a:t>
            </a:r>
          </a:p>
        </p:txBody>
      </p:sp>
      <p:pic>
        <p:nvPicPr>
          <p:cNvPr id="2" name="Picture 1">
            <a:extLst>
              <a:ext uri="{FF2B5EF4-FFF2-40B4-BE49-F238E27FC236}">
                <a16:creationId xmlns:a16="http://schemas.microsoft.com/office/drawing/2014/main" id="{ABBA572F-EDD0-CA75-E7B9-59AD5463139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42214498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rPr>
              <a:t>Genesis 27:2-4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Isaac’s Instructions</a:t>
            </a:r>
          </a:p>
        </p:txBody>
      </p:sp>
      <p:sp>
        <p:nvSpPr>
          <p:cNvPr id="161795" name="Rectangle 3"/>
          <p:cNvSpPr>
            <a:spLocks noGrp="1" noChangeArrowheads="1"/>
          </p:cNvSpPr>
          <p:nvPr>
            <p:ph type="body" idx="1"/>
          </p:nvPr>
        </p:nvSpPr>
        <p:spPr>
          <a:xfrm>
            <a:off x="1066800" y="2057400"/>
            <a:ext cx="5029200" cy="2743200"/>
          </a:xfrm>
        </p:spPr>
        <p:txBody>
          <a:bodyPr/>
          <a:lstStyle/>
          <a:p>
            <a:pPr marL="457200" lvl="3" indent="-457200" eaLnBrk="1" hangingPunct="1">
              <a:spcBef>
                <a:spcPts val="0"/>
              </a:spcBef>
              <a:spcAft>
                <a:spcPts val="3600"/>
              </a:spcAft>
              <a:buClr>
                <a:srgbClr val="00FF00"/>
              </a:buClr>
              <a:buFont typeface="+mj-lt"/>
              <a:buAutoNum type="arabicPeriod"/>
              <a:defRPr/>
            </a:pPr>
            <a:r>
              <a:rPr lang="en-US" dirty="0">
                <a:effectLst>
                  <a:outerShdw blurRad="38100" dist="38100" dir="2700000" algn="tl">
                    <a:srgbClr val="000000">
                      <a:alpha val="43137"/>
                    </a:srgbClr>
                  </a:outerShdw>
                </a:effectLst>
              </a:rPr>
              <a:t>Situation (2)</a:t>
            </a:r>
          </a:p>
          <a:p>
            <a:pPr marL="457200" lvl="3" indent="-457200" eaLnBrk="1" hangingPunct="1">
              <a:spcBef>
                <a:spcPts val="0"/>
              </a:spcBef>
              <a:spcAft>
                <a:spcPts val="36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Esau (3-4a)</a:t>
            </a:r>
          </a:p>
          <a:p>
            <a:pPr marL="457200" lvl="3" indent="-457200" eaLnBrk="1" hangingPunct="1">
              <a:spcBef>
                <a:spcPts val="0"/>
              </a:spcBef>
              <a:spcAft>
                <a:spcPts val="3600"/>
              </a:spcAft>
              <a:buClr>
                <a:srgbClr val="00FF00"/>
              </a:buClr>
              <a:buFont typeface="+mj-lt"/>
              <a:buAutoNum type="arabicPeriod"/>
              <a:defRPr/>
            </a:pPr>
            <a:r>
              <a:rPr lang="en-US" dirty="0">
                <a:effectLst>
                  <a:outerShdw blurRad="38100" dist="38100" dir="2700000" algn="tl">
                    <a:srgbClr val="000000">
                      <a:alpha val="43137"/>
                    </a:srgbClr>
                  </a:outerShdw>
                </a:effectLst>
              </a:rPr>
              <a:t>Isaac (4b)</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433896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685800" indent="-685800" algn="ctr" eaLnBrk="1" hangingPunct="1">
              <a:buFont typeface="+mj-lt"/>
              <a:buAutoNum type="romanUcPeriod" startAt="5"/>
            </a:pPr>
            <a:r>
              <a:rPr lang="en-US" sz="3600" dirty="0">
                <a:effectLst>
                  <a:outerShdw blurRad="38100" dist="38100" dir="2700000" algn="tl">
                    <a:srgbClr val="000000">
                      <a:alpha val="43137"/>
                    </a:srgbClr>
                  </a:outerShdw>
                </a:effectLst>
              </a:rPr>
              <a:t>Genesis 27:41-46</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Plan to Flee to Haran</a:t>
            </a:r>
          </a:p>
        </p:txBody>
      </p:sp>
      <p:sp>
        <p:nvSpPr>
          <p:cNvPr id="161795" name="Rectangle 3"/>
          <p:cNvSpPr>
            <a:spLocks noGrp="1" noChangeArrowheads="1"/>
          </p:cNvSpPr>
          <p:nvPr>
            <p:ph type="body" idx="1"/>
          </p:nvPr>
        </p:nvSpPr>
        <p:spPr>
          <a:xfrm>
            <a:off x="585217" y="2052084"/>
            <a:ext cx="5358383" cy="2748516"/>
          </a:xfrm>
        </p:spPr>
        <p:txBody>
          <a:bodyPr/>
          <a:lstStyle/>
          <a:p>
            <a:pPr marL="457200" lvl="2" indent="-457200" eaLnBrk="1" hangingPunct="1">
              <a:spcBef>
                <a:spcPts val="0"/>
              </a:spcBef>
              <a:spcAft>
                <a:spcPts val="24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Cause (41)</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Rebekah’s solution (42-46)</a:t>
            </a:r>
          </a:p>
        </p:txBody>
      </p:sp>
      <p:pic>
        <p:nvPicPr>
          <p:cNvPr id="2" name="Picture 1">
            <a:extLst>
              <a:ext uri="{FF2B5EF4-FFF2-40B4-BE49-F238E27FC236}">
                <a16:creationId xmlns:a16="http://schemas.microsoft.com/office/drawing/2014/main" id="{ABBA572F-EDD0-CA75-E7B9-59AD5463139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7110629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DFC1077-AB87-4890-A0D3-6A05AF1BE70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5293757"/>
          </a:xfrm>
          <a:prstGeom prst="rect">
            <a:avLst/>
          </a:prstGeom>
          <a:noFill/>
          <a:ln w="28575">
            <a:noFill/>
            <a:miter lim="800000"/>
            <a:headEnd/>
            <a:tailEnd/>
          </a:ln>
        </p:spPr>
        <p:txBody>
          <a:bodyPr wrap="square">
            <a:spAutoFit/>
          </a:bodyPr>
          <a:lstStyle/>
          <a:p>
            <a:pPr algn="ctr" defTabSz="685800">
              <a:spcBef>
                <a:spcPts val="0"/>
              </a:spcBef>
              <a:spcAft>
                <a:spcPts val="1200"/>
              </a:spcAft>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Matthew 5:21-22</a:t>
            </a:r>
          </a:p>
          <a:p>
            <a:pPr algn="just"/>
            <a:r>
              <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21</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You have heard</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that the ancients were told, ‘You shall not commit murder’ and ‘Whoever commits murder shall be liable to the court.’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22</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I say to you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that everyone who is angry with his brother shall be guilty before the court; and whoever says to his brother, ‘You good-for-nothing,’ shall be guilty before the supreme court; and whoever says, ‘You fool,’ shall be guilty enough to go into the fiery hell.”</a:t>
            </a:r>
          </a:p>
        </p:txBody>
      </p:sp>
    </p:spTree>
    <p:extLst>
      <p:ext uri="{BB962C8B-B14F-4D97-AF65-F5344CB8AC3E}">
        <p14:creationId xmlns:p14="http://schemas.microsoft.com/office/powerpoint/2010/main" val="6986969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357D069-E491-4830-BF30-8A8EC777B5C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1"/>
            <a:ext cx="10972800" cy="3077766"/>
          </a:xfrm>
          <a:prstGeom prst="rect">
            <a:avLst/>
          </a:prstGeom>
          <a:noFill/>
          <a:ln w="28575">
            <a:noFill/>
            <a:miter lim="800000"/>
            <a:headEnd/>
            <a:tailEnd/>
          </a:ln>
        </p:spPr>
        <p:txBody>
          <a:bodyPr wrap="square">
            <a:spAutoFit/>
          </a:bodyPr>
          <a:lstStyle/>
          <a:p>
            <a:pPr algn="ctr" defTabSz="685800">
              <a:spcBef>
                <a:spcPts val="0"/>
              </a:spcBef>
              <a:spcAft>
                <a:spcPts val="1200"/>
              </a:spcAft>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Matthew 5:27-28</a:t>
            </a:r>
          </a:p>
          <a:p>
            <a:pPr algn="just"/>
            <a:r>
              <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27</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You have heard that it was said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‘You shall not commit adultery’;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28</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I say to you</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that everyone who looks at a woman with lust for her has already committed adultery with her in his heart.”</a:t>
            </a:r>
          </a:p>
        </p:txBody>
      </p:sp>
    </p:spTree>
    <p:extLst>
      <p:ext uri="{BB962C8B-B14F-4D97-AF65-F5344CB8AC3E}">
        <p14:creationId xmlns:p14="http://schemas.microsoft.com/office/powerpoint/2010/main" val="32051356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3"/>
          <p:cNvSpPr>
            <a:spLocks noChangeArrowheads="1"/>
          </p:cNvSpPr>
          <p:nvPr/>
        </p:nvSpPr>
        <p:spPr bwMode="auto">
          <a:xfrm>
            <a:off x="609600" y="1384042"/>
            <a:ext cx="10972800" cy="5016758"/>
          </a:xfrm>
          <a:prstGeom prst="rect">
            <a:avLst/>
          </a:prstGeom>
          <a:noFill/>
          <a:ln w="9525">
            <a:noFill/>
            <a:miter lim="800000"/>
            <a:headEnd/>
            <a:tailEnd/>
          </a:ln>
        </p:spPr>
        <p:txBody>
          <a:bodyPr wrap="square">
            <a:spAutoFit/>
          </a:bodyPr>
          <a:lstStyle/>
          <a:p>
            <a:pPr algn="just"/>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dirty="0">
                <a:latin typeface="Calibri" panose="020F0502020204030204" pitchFamily="34" charset="0"/>
                <a:cs typeface="Calibri" panose="020F0502020204030204" pitchFamily="34" charset="0"/>
              </a:rPr>
              <a:t>My views ... are the result of a life of inquiry and reflection, and very different from the anti-Christian system imputed to me by those who know nothing of my opinions. To the corruptions of Christianity, I am, indeed, opposed; but not to the genuine precepts of Jesus Himself. I am a Christian in the only sense in which He wished any one to be; sincerely attached to his doctrines in preference to all others...His system of morals...if filled up in the style and spirit of the rich fragments He left us, would be the most perfect and sublime that has ever been taught by man...His moral doctrines...were more pure and . . .</a:t>
            </a:r>
          </a:p>
        </p:txBody>
      </p:sp>
      <p:sp>
        <p:nvSpPr>
          <p:cNvPr id="55300" name="Title 5"/>
          <p:cNvSpPr>
            <a:spLocks noGrp="1"/>
          </p:cNvSpPr>
          <p:nvPr>
            <p:ph type="ctrTitle" sz="quarter" idx="4294967295"/>
          </p:nvPr>
        </p:nvSpPr>
        <p:spPr>
          <a:xfrm>
            <a:off x="1828800" y="228601"/>
            <a:ext cx="8534400" cy="914399"/>
          </a:xfrm>
        </p:spPr>
        <p:txBody>
          <a:bodyPr/>
          <a:lstStyle/>
          <a:p>
            <a:pPr marL="0" marR="0" lvl="0" indent="0" algn="ctr" defTabSz="914400" rtl="0" eaLnBrk="1" fontAlgn="base" latinLnBrk="0" hangingPunct="1">
              <a:lnSpc>
                <a:spcPct val="100000"/>
              </a:lnSpc>
              <a:spcBef>
                <a:spcPct val="0"/>
              </a:spcBef>
              <a:spcAft>
                <a:spcPts val="600"/>
              </a:spcAft>
              <a:buClrTx/>
              <a:buSzTx/>
              <a:buFontTx/>
              <a:buNone/>
              <a:tabLst/>
              <a:defRPr/>
            </a:pPr>
            <a:r>
              <a:rPr lang="en-US" sz="3600" dirty="0">
                <a:solidFill>
                  <a:srgbClr val="00FFFF"/>
                </a:solidFill>
                <a:effectLst>
                  <a:outerShdw blurRad="38100" dist="38100" dir="2700000" algn="tl">
                    <a:srgbClr val="000000">
                      <a:alpha val="43137"/>
                    </a:srgbClr>
                  </a:outerShdw>
                </a:effectLst>
                <a:cs typeface="Calibri" panose="020F0502020204030204" pitchFamily="34" charset="0"/>
              </a:rPr>
              <a:t>Thomas Jefferson</a:t>
            </a:r>
            <a:br>
              <a:rPr lang="en-US" sz="3600" dirty="0">
                <a:solidFill>
                  <a:srgbClr val="00FFFF"/>
                </a:solidFill>
                <a:effectLst>
                  <a:outerShdw blurRad="38100" dist="38100" dir="2700000" algn="tl">
                    <a:srgbClr val="000000">
                      <a:alpha val="43137"/>
                    </a:srgbClr>
                  </a:outerShdw>
                </a:effectLst>
                <a:cs typeface="Calibri" panose="020F0502020204030204" pitchFamily="34" charset="0"/>
              </a:rPr>
            </a:br>
            <a:r>
              <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On April 21, 1803, Jefferson wrote to Dr. Benjamin Rush, also a signer of the Declaration</a:t>
            </a:r>
            <a:endParaRPr lang="en-US" sz="3600" dirty="0">
              <a:solidFill>
                <a:srgbClr val="00FFFF"/>
              </a:solidFill>
              <a:effectLst>
                <a:outerShdw blurRad="38100" dist="38100" dir="2700000" algn="tl">
                  <a:srgbClr val="000000">
                    <a:alpha val="43137"/>
                  </a:srgbClr>
                </a:outerShdw>
              </a:effectLst>
              <a:cs typeface="Calibri" panose="020F0502020204030204" pitchFamily="34" charset="0"/>
            </a:endParaRPr>
          </a:p>
        </p:txBody>
      </p:sp>
      <p:pic>
        <p:nvPicPr>
          <p:cNvPr id="55302" name="Picture 4" descr="http://upload.wikimedia.org/wikipedia/commons/1/1e/Thomas_Jefferson_by_Rembrandt_Peale,_1800.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76199"/>
            <a:ext cx="767663" cy="914400"/>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3"/>
          <p:cNvSpPr>
            <a:spLocks noChangeArrowheads="1"/>
          </p:cNvSpPr>
          <p:nvPr/>
        </p:nvSpPr>
        <p:spPr bwMode="auto">
          <a:xfrm>
            <a:off x="609600" y="1371600"/>
            <a:ext cx="10972800" cy="4524315"/>
          </a:xfrm>
          <a:prstGeom prst="rect">
            <a:avLst/>
          </a:prstGeom>
          <a:noFill/>
          <a:ln w="9525">
            <a:noFill/>
            <a:miter lim="800000"/>
            <a:headEnd/>
            <a:tailEnd/>
          </a:ln>
        </p:spPr>
        <p:txBody>
          <a:bodyPr wrap="square">
            <a:spAutoFit/>
          </a:bodyPr>
          <a:lstStyle/>
          <a:p>
            <a:pPr algn="just"/>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dirty="0">
                <a:latin typeface="Calibri" panose="020F0502020204030204" pitchFamily="34" charset="0"/>
                <a:cs typeface="Calibri" panose="020F0502020204030204" pitchFamily="34" charset="0"/>
              </a:rPr>
              <a:t>perfect than those of the most correct of the philosophers...gathering all into one family under the bonds of love, charity, peace, common wants and common aids. A development of this head will evince the peculiar superiority of the system of Jesus over all others. The precepts of philosophy, and of the Hebrew code, laid hold of actions only. </a:t>
            </a:r>
            <a:r>
              <a:rPr lang="en-US" sz="3200" b="1" u="sng" dirty="0">
                <a:solidFill>
                  <a:srgbClr val="FFFFCC"/>
                </a:solidFill>
                <a:latin typeface="Calibri" panose="020F0502020204030204" pitchFamily="34" charset="0"/>
                <a:cs typeface="Calibri" panose="020F0502020204030204" pitchFamily="34" charset="0"/>
              </a:rPr>
              <a:t>He pushed his </a:t>
            </a:r>
            <a:r>
              <a:rPr lang="en-US" sz="3200" b="1" u="sng" dirty="0" err="1">
                <a:solidFill>
                  <a:srgbClr val="FFFFCC"/>
                </a:solidFill>
                <a:latin typeface="Calibri" panose="020F0502020204030204" pitchFamily="34" charset="0"/>
                <a:cs typeface="Calibri" panose="020F0502020204030204" pitchFamily="34" charset="0"/>
              </a:rPr>
              <a:t>scrutinies</a:t>
            </a:r>
            <a:r>
              <a:rPr lang="en-US" sz="3200" b="1" u="sng" dirty="0">
                <a:solidFill>
                  <a:srgbClr val="FFFFCC"/>
                </a:solidFill>
                <a:latin typeface="Calibri" panose="020F0502020204030204" pitchFamily="34" charset="0"/>
                <a:cs typeface="Calibri" panose="020F0502020204030204" pitchFamily="34" charset="0"/>
              </a:rPr>
              <a:t> into the heart of man; erected his tribunal in the region of his thoughts, and purified the waters at the fountain head</a:t>
            </a:r>
            <a:r>
              <a:rPr lang="en-US" sz="3200" dirty="0">
                <a:latin typeface="Calibri" panose="020F0502020204030204" pitchFamily="34" charset="0"/>
                <a:cs typeface="Calibri" panose="020F0502020204030204" pitchFamily="34" charset="0"/>
              </a:rPr>
              <a:t>.”</a:t>
            </a:r>
          </a:p>
        </p:txBody>
      </p:sp>
      <p:pic>
        <p:nvPicPr>
          <p:cNvPr id="8" name="Picture 4" descr="http://upload.wikimedia.org/wikipedia/commons/1/1e/Thomas_Jefferson_by_Rembrandt_Peale,_1800.jpg">
            <a:extLst>
              <a:ext uri="{FF2B5EF4-FFF2-40B4-BE49-F238E27FC236}">
                <a16:creationId xmlns:a16="http://schemas.microsoft.com/office/drawing/2014/main" id="{CA4912B8-B84C-4352-A172-DE24F975122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76199"/>
            <a:ext cx="767663" cy="914400"/>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le 5">
            <a:extLst>
              <a:ext uri="{FF2B5EF4-FFF2-40B4-BE49-F238E27FC236}">
                <a16:creationId xmlns:a16="http://schemas.microsoft.com/office/drawing/2014/main" id="{7B51A25F-920F-5D05-B141-79CC97CB040A}"/>
              </a:ext>
            </a:extLst>
          </p:cNvPr>
          <p:cNvSpPr txBox="1">
            <a:spLocks/>
          </p:cNvSpPr>
          <p:nvPr/>
        </p:nvSpPr>
        <p:spPr bwMode="auto">
          <a:xfrm>
            <a:off x="1828800" y="228601"/>
            <a:ext cx="8534400" cy="914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spcAft>
                <a:spcPts val="600"/>
              </a:spcAft>
              <a:defRPr/>
            </a:pPr>
            <a:r>
              <a:rPr lang="en-US" sz="3600" kern="0">
                <a:solidFill>
                  <a:srgbClr val="00FFFF"/>
                </a:solidFill>
                <a:effectLst>
                  <a:outerShdw blurRad="38100" dist="38100" dir="2700000" algn="tl">
                    <a:srgbClr val="000000">
                      <a:alpha val="43137"/>
                    </a:srgbClr>
                  </a:outerShdw>
                </a:effectLst>
                <a:cs typeface="Calibri" panose="020F0502020204030204" pitchFamily="34" charset="0"/>
              </a:rPr>
              <a:t>Thomas Jefferson</a:t>
            </a:r>
            <a:br>
              <a:rPr lang="en-US" sz="3600" kern="0">
                <a:solidFill>
                  <a:srgbClr val="00FFFF"/>
                </a:solidFill>
                <a:effectLst>
                  <a:outerShdw blurRad="38100" dist="38100" dir="2700000" algn="tl">
                    <a:srgbClr val="000000">
                      <a:alpha val="43137"/>
                    </a:srgbClr>
                  </a:outerShdw>
                </a:effectLst>
                <a:cs typeface="Calibri" panose="020F0502020204030204" pitchFamily="34" charset="0"/>
              </a:rPr>
            </a:br>
            <a:r>
              <a:rPr lang="en-US" sz="1800" kern="1200">
                <a:solidFill>
                  <a:srgbClr val="FFFFFF"/>
                </a:solidFill>
                <a:ea typeface="+mn-ea"/>
                <a:cs typeface="Calibri" panose="020F0502020204030204" pitchFamily="34" charset="0"/>
              </a:rPr>
              <a:t>On April 21, 1803, Jefferson wrote to Dr. Benjamin Rush, also a signer of the Declaration</a:t>
            </a:r>
            <a:endParaRPr lang="en-US" sz="3600" kern="0" dirty="0">
              <a:solidFill>
                <a:srgbClr val="00FFFF"/>
              </a:solidFill>
              <a:effectLst>
                <a:outerShdw blurRad="38100" dist="38100" dir="2700000" algn="tl">
                  <a:srgbClr val="000000">
                    <a:alpha val="43137"/>
                  </a:srgbClr>
                </a:outerShdw>
              </a:effectLst>
              <a:cs typeface="Calibri" panose="020F0502020204030204" pitchFamily="34" charset="0"/>
            </a:endParaRPr>
          </a:p>
        </p:txBody>
      </p:sp>
    </p:spTree>
    <p:extLst>
      <p:ext uri="{BB962C8B-B14F-4D97-AF65-F5344CB8AC3E}">
        <p14:creationId xmlns:p14="http://schemas.microsoft.com/office/powerpoint/2010/main" val="1612285903"/>
      </p:ext>
    </p:extLst>
  </p:cSld>
  <p:clrMapOvr>
    <a:masterClrMapping/>
  </p:clrMapOvr>
  <p:transition/>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685800" indent="-685800" algn="ctr" eaLnBrk="1" hangingPunct="1">
              <a:buFont typeface="+mj-lt"/>
              <a:buAutoNum type="romanUcPeriod" startAt="5"/>
            </a:pPr>
            <a:r>
              <a:rPr lang="en-US" sz="3600" dirty="0">
                <a:effectLst>
                  <a:outerShdw blurRad="38100" dist="38100" dir="2700000" algn="tl">
                    <a:srgbClr val="000000">
                      <a:alpha val="43137"/>
                    </a:srgbClr>
                  </a:outerShdw>
                </a:effectLst>
              </a:rPr>
              <a:t>Genesis 27:41-46</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Plan to Flee to Haran</a:t>
            </a:r>
          </a:p>
        </p:txBody>
      </p:sp>
      <p:sp>
        <p:nvSpPr>
          <p:cNvPr id="161795" name="Rectangle 3"/>
          <p:cNvSpPr>
            <a:spLocks noGrp="1" noChangeArrowheads="1"/>
          </p:cNvSpPr>
          <p:nvPr>
            <p:ph type="body" idx="1"/>
          </p:nvPr>
        </p:nvSpPr>
        <p:spPr>
          <a:xfrm>
            <a:off x="585217" y="2057400"/>
            <a:ext cx="5586983" cy="2743200"/>
          </a:xfrm>
        </p:spPr>
        <p:txBody>
          <a:bodyPr/>
          <a:lstStyle/>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Cause (41)</a:t>
            </a:r>
          </a:p>
          <a:p>
            <a:pPr marL="457200" lvl="2" indent="-457200" eaLnBrk="1" hangingPunct="1">
              <a:spcBef>
                <a:spcPts val="0"/>
              </a:spcBef>
              <a:spcAft>
                <a:spcPts val="24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Rebekah’s solution (42-46)</a:t>
            </a:r>
          </a:p>
        </p:txBody>
      </p:sp>
      <p:pic>
        <p:nvPicPr>
          <p:cNvPr id="2" name="Picture 1">
            <a:extLst>
              <a:ext uri="{FF2B5EF4-FFF2-40B4-BE49-F238E27FC236}">
                <a16:creationId xmlns:a16="http://schemas.microsoft.com/office/drawing/2014/main" id="{ABBA572F-EDD0-CA75-E7B9-59AD5463139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1687619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27:42-46</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Rebekah’s Solution</a:t>
            </a:r>
          </a:p>
        </p:txBody>
      </p:sp>
      <p:sp>
        <p:nvSpPr>
          <p:cNvPr id="161795" name="Rectangle 3"/>
          <p:cNvSpPr>
            <a:spLocks noGrp="1" noChangeArrowheads="1"/>
          </p:cNvSpPr>
          <p:nvPr>
            <p:ph type="body" idx="1"/>
          </p:nvPr>
        </p:nvSpPr>
        <p:spPr>
          <a:xfrm>
            <a:off x="1066800" y="2062716"/>
            <a:ext cx="5505450" cy="3581400"/>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Discovery (42a)</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Problem (42b)</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Instruction (43-44a)</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Purpose (44b-45)</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Excuse (46)</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404892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27:42-46</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Rebekah’s Solution</a:t>
            </a:r>
          </a:p>
        </p:txBody>
      </p:sp>
      <p:sp>
        <p:nvSpPr>
          <p:cNvPr id="161795" name="Rectangle 3"/>
          <p:cNvSpPr>
            <a:spLocks noGrp="1" noChangeArrowheads="1"/>
          </p:cNvSpPr>
          <p:nvPr>
            <p:ph type="body" idx="1"/>
          </p:nvPr>
        </p:nvSpPr>
        <p:spPr>
          <a:xfrm>
            <a:off x="1066800" y="2062716"/>
            <a:ext cx="5505450" cy="3581400"/>
          </a:xfrm>
        </p:spPr>
        <p:txBody>
          <a:bodyPr/>
          <a:lstStyle/>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Discovery (42a)</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Problem (42b)</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Instruction (43-44a)</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Purpose (44b-45)</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Excuse (46)</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2647928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27:42-46</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Rebekah’s Solution</a:t>
            </a:r>
          </a:p>
        </p:txBody>
      </p:sp>
      <p:sp>
        <p:nvSpPr>
          <p:cNvPr id="161795" name="Rectangle 3"/>
          <p:cNvSpPr>
            <a:spLocks noGrp="1" noChangeArrowheads="1"/>
          </p:cNvSpPr>
          <p:nvPr>
            <p:ph type="body" idx="1"/>
          </p:nvPr>
        </p:nvSpPr>
        <p:spPr>
          <a:xfrm>
            <a:off x="1066800" y="2062716"/>
            <a:ext cx="5505450" cy="3581400"/>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Discovery (42a)</a:t>
            </a:r>
          </a:p>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Problem (42b)</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Instruction (43-44a)</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Purpose (44b-45)</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Excuse (46)</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2756125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F89DDE-DAA5-41B9-9AAA-46E3B77AB93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64514" name="Rectangle 1"/>
          <p:cNvSpPr>
            <a:spLocks noChangeArrowheads="1"/>
          </p:cNvSpPr>
          <p:nvPr/>
        </p:nvSpPr>
        <p:spPr bwMode="auto">
          <a:xfrm>
            <a:off x="609600" y="0"/>
            <a:ext cx="10972800" cy="2523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spcAft>
                <a:spcPts val="1200"/>
              </a:spcAft>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3:15</a:t>
            </a:r>
          </a:p>
          <a:p>
            <a:pPr algn="just"/>
            <a:r>
              <a:rPr lang="en-US" altLang="en-US" sz="3600" dirty="0">
                <a:effectLst>
                  <a:outerShdw blurRad="38100" dist="38100" dir="2700000" algn="tl">
                    <a:srgbClr val="000000">
                      <a:alpha val="43137"/>
                    </a:srgbClr>
                  </a:outerShdw>
                </a:effectLst>
                <a:latin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And I will put enmity Between you and the woman, And between your seed and her seed; He shall bruise you on the head, And you shall bruise him on the heel.</a:t>
            </a:r>
            <a:r>
              <a:rPr lang="en-US" altLang="en-US" sz="3600" dirty="0">
                <a:effectLst>
                  <a:outerShdw blurRad="38100" dist="38100" dir="2700000" algn="tl">
                    <a:srgbClr val="000000">
                      <a:alpha val="43137"/>
                    </a:srgbClr>
                  </a:outerShdw>
                </a:effectLst>
                <a:latin typeface="Calibri" panose="020F0502020204030204" pitchFamily="34" charset="0"/>
              </a:rPr>
              <a:t>”</a:t>
            </a:r>
          </a:p>
        </p:txBody>
      </p:sp>
      <p:pic>
        <p:nvPicPr>
          <p:cNvPr id="6" name="Picture 5">
            <a:extLst>
              <a:ext uri="{FF2B5EF4-FFF2-40B4-BE49-F238E27FC236}">
                <a16:creationId xmlns:a16="http://schemas.microsoft.com/office/drawing/2014/main" id="{2824A913-96BE-436F-BC65-6AF719E0826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98720" y="2590800"/>
            <a:ext cx="2194560" cy="2286000"/>
          </a:xfrm>
          <a:prstGeom prst="rect">
            <a:avLst/>
          </a:prstGeom>
        </p:spPr>
      </p:pic>
    </p:spTree>
    <p:extLst>
      <p:ext uri="{BB962C8B-B14F-4D97-AF65-F5344CB8AC3E}">
        <p14:creationId xmlns:p14="http://schemas.microsoft.com/office/powerpoint/2010/main" val="36131333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rabicPeriod" startAt="2"/>
            </a:pPr>
            <a:r>
              <a:rPr lang="en-US" sz="3600" dirty="0">
                <a:effectLst>
                  <a:outerShdw blurRad="38100" dist="38100" dir="2700000" algn="tl">
                    <a:srgbClr val="000000">
                      <a:alpha val="43137"/>
                    </a:srgbClr>
                  </a:outerShdw>
                </a:effectLst>
              </a:rPr>
              <a:t>Genesis 26:6-7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Esau</a:t>
            </a:r>
          </a:p>
        </p:txBody>
      </p:sp>
      <p:sp>
        <p:nvSpPr>
          <p:cNvPr id="161795" name="Rectangle 3"/>
          <p:cNvSpPr>
            <a:spLocks noGrp="1" noChangeArrowheads="1"/>
          </p:cNvSpPr>
          <p:nvPr>
            <p:ph type="body" idx="1"/>
          </p:nvPr>
        </p:nvSpPr>
        <p:spPr>
          <a:xfrm>
            <a:off x="1042417" y="2552700"/>
            <a:ext cx="3224783" cy="1752600"/>
          </a:xfrm>
        </p:spPr>
        <p:txBody>
          <a:bodyPr/>
          <a:lstStyle/>
          <a:p>
            <a:pPr marL="514350" lvl="3" indent="-514350" eaLnBrk="1" hangingPunct="1">
              <a:spcBef>
                <a:spcPts val="0"/>
              </a:spcBef>
              <a:spcAft>
                <a:spcPts val="3600"/>
              </a:spcAft>
              <a:buClr>
                <a:srgbClr val="FFC000"/>
              </a:buClr>
              <a:buFont typeface="+mj-lt"/>
              <a:buAutoNum type="alphaLcParenR"/>
              <a:defRPr/>
            </a:pPr>
            <a:r>
              <a:rPr lang="en-US" dirty="0">
                <a:effectLst>
                  <a:outerShdw blurRad="38100" dist="38100" dir="2700000" algn="tl">
                    <a:srgbClr val="000000">
                      <a:alpha val="43137"/>
                    </a:srgbClr>
                  </a:outerShdw>
                </a:effectLst>
              </a:rPr>
              <a:t>Hunt (3)</a:t>
            </a:r>
          </a:p>
          <a:p>
            <a:pPr marL="514350" lvl="3" indent="-514350" eaLnBrk="1" hangingPunct="1">
              <a:spcBef>
                <a:spcPts val="0"/>
              </a:spcBef>
              <a:spcAft>
                <a:spcPts val="3600"/>
              </a:spcAft>
              <a:buClr>
                <a:srgbClr val="FFC000"/>
              </a:buClr>
              <a:buFont typeface="+mj-lt"/>
              <a:buAutoNum type="alphaLcParenR"/>
              <a:defRPr/>
            </a:pPr>
            <a:r>
              <a:rPr lang="en-US" dirty="0">
                <a:effectLst>
                  <a:outerShdw blurRad="38100" dist="38100" dir="2700000" algn="tl">
                    <a:srgbClr val="000000">
                      <a:alpha val="43137"/>
                    </a:srgbClr>
                  </a:outerShdw>
                </a:effectLst>
              </a:rPr>
              <a:t>Cook (4a)</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537917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8370" name="Rectangle 2">
            <a:extLst>
              <a:ext uri="{FF2B5EF4-FFF2-40B4-BE49-F238E27FC236}">
                <a16:creationId xmlns:a16="http://schemas.microsoft.com/office/drawing/2014/main" id="{FA8DACD6-E24B-4CB6-85A9-4EAE60EC791F}"/>
              </a:ext>
            </a:extLst>
          </p:cNvPr>
          <p:cNvSpPr>
            <a:spLocks noGrp="1" noChangeArrowheads="1"/>
          </p:cNvSpPr>
          <p:nvPr>
            <p:ph type="title"/>
          </p:nvPr>
        </p:nvSpPr>
        <p:spPr>
          <a:xfrm>
            <a:off x="3048000" y="228600"/>
            <a:ext cx="6096000" cy="1371600"/>
          </a:xfrm>
        </p:spPr>
        <p:txBody>
          <a:bodyPr/>
          <a:lstStyle/>
          <a:p>
            <a:pPr marL="628650" indent="-628650" eaLnBrk="1" hangingPunct="1">
              <a:buNone/>
              <a:defRPr/>
            </a:pPr>
            <a:r>
              <a:rPr lang="en-US" sz="4000" dirty="0"/>
              <a:t>Messiah must be Jewish or from the line of Jacob</a:t>
            </a:r>
          </a:p>
        </p:txBody>
      </p:sp>
      <p:sp>
        <p:nvSpPr>
          <p:cNvPr id="58371" name="Rectangle 3">
            <a:extLst>
              <a:ext uri="{FF2B5EF4-FFF2-40B4-BE49-F238E27FC236}">
                <a16:creationId xmlns:a16="http://schemas.microsoft.com/office/drawing/2014/main" id="{9C92B719-FE13-4045-8F78-FF0D28371DB2}"/>
              </a:ext>
            </a:extLst>
          </p:cNvPr>
          <p:cNvSpPr>
            <a:spLocks noGrp="1" noChangeArrowheads="1"/>
          </p:cNvSpPr>
          <p:nvPr>
            <p:ph type="body" idx="1"/>
          </p:nvPr>
        </p:nvSpPr>
        <p:spPr>
          <a:xfrm>
            <a:off x="1981200" y="2743201"/>
            <a:ext cx="3924300" cy="568325"/>
          </a:xfrm>
        </p:spPr>
        <p:txBody>
          <a:bodyPr/>
          <a:lstStyle/>
          <a:p>
            <a:pPr eaLnBrk="1" hangingPunct="1">
              <a:lnSpc>
                <a:spcPct val="90000"/>
              </a:lnSpc>
              <a:buClr>
                <a:schemeClr val="tx2"/>
              </a:buClr>
              <a:buFont typeface="Wingdings" panose="05000000000000000000" pitchFamily="2" charset="2"/>
              <a:buChar char="n"/>
              <a:defRPr/>
            </a:pPr>
            <a:r>
              <a:rPr lang="en-US" sz="3600" dirty="0"/>
              <a:t>Numbers 24:17</a:t>
            </a:r>
          </a:p>
        </p:txBody>
      </p:sp>
      <p:pic>
        <p:nvPicPr>
          <p:cNvPr id="23556" name="Picture 5" descr="C:\Documents and Settings\Owner\Application Data\Microsoft\Media Catalog\Downloaded Clips\cl5e\j0237315.wmf">
            <a:extLst>
              <a:ext uri="{FF2B5EF4-FFF2-40B4-BE49-F238E27FC236}">
                <a16:creationId xmlns:a16="http://schemas.microsoft.com/office/drawing/2014/main" id="{D811C4BB-7EBD-40B2-90A2-2052A76115AD}"/>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239000" y="2133601"/>
            <a:ext cx="2997200" cy="435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2"/>
          <p:cNvSpPr>
            <a:spLocks noGrp="1" noChangeArrowheads="1"/>
          </p:cNvSpPr>
          <p:nvPr>
            <p:ph type="title"/>
          </p:nvPr>
        </p:nvSpPr>
        <p:spPr>
          <a:xfrm>
            <a:off x="2171700" y="228600"/>
            <a:ext cx="7848600" cy="685800"/>
          </a:xfrm>
        </p:spPr>
        <p:txBody>
          <a:bodyPr/>
          <a:lstStyle/>
          <a:p>
            <a:pPr marL="0" indent="0" algn="ctr">
              <a:buNone/>
            </a:pPr>
            <a:r>
              <a:rPr lang="en-US" altLang="en-US" sz="3600" dirty="0">
                <a:effectLst>
                  <a:outerShdw blurRad="38100" dist="38100" dir="2700000" algn="tl">
                    <a:srgbClr val="000000">
                      <a:alpha val="43137"/>
                    </a:srgbClr>
                  </a:outerShdw>
                </a:effectLst>
                <a:cs typeface="Calibri" panose="020F0502020204030204" pitchFamily="34" charset="0"/>
              </a:rPr>
              <a:t>Balaam's 7 Oracles Blessing Israel (23-24)</a:t>
            </a:r>
            <a:r>
              <a:rPr lang="en-US" altLang="en-US" sz="3600" dirty="0">
                <a:effectLst>
                  <a:outerShdw blurRad="38100" dist="38100" dir="2700000" algn="tl">
                    <a:srgbClr val="000000">
                      <a:alpha val="43137"/>
                    </a:srgbClr>
                  </a:outerShdw>
                </a:effectLst>
              </a:rPr>
              <a:t> </a:t>
            </a:r>
          </a:p>
        </p:txBody>
      </p:sp>
      <p:sp>
        <p:nvSpPr>
          <p:cNvPr id="43011" name="Rectangle 3"/>
          <p:cNvSpPr>
            <a:spLocks noGrp="1" noChangeArrowheads="1"/>
          </p:cNvSpPr>
          <p:nvPr>
            <p:ph type="body" idx="1"/>
          </p:nvPr>
        </p:nvSpPr>
        <p:spPr>
          <a:xfrm>
            <a:off x="609600" y="1143000"/>
            <a:ext cx="10972800" cy="4648200"/>
          </a:xfrm>
        </p:spPr>
        <p:txBody>
          <a:bodyPr/>
          <a:lstStyle/>
          <a:p>
            <a:pPr marL="457200" indent="-457200" algn="just">
              <a:spcBef>
                <a:spcPts val="0"/>
              </a:spcBef>
              <a:spcAft>
                <a:spcPts val="2400"/>
              </a:spcAft>
              <a:buClr>
                <a:schemeClr val="tx2"/>
              </a:buClr>
              <a:buSzPct val="100000"/>
              <a:buFont typeface="+mj-lt"/>
              <a:buAutoNum type="arabicParenR"/>
              <a:defRPr/>
            </a:pPr>
            <a:r>
              <a:rPr lang="en-US" altLang="en-US" sz="3000" dirty="0">
                <a:effectLst>
                  <a:outerShdw blurRad="38100" dist="38100" dir="2700000" algn="tl">
                    <a:srgbClr val="000000">
                      <a:alpha val="43137"/>
                    </a:srgbClr>
                  </a:outerShdw>
                </a:effectLst>
                <a:cs typeface="Calibri" panose="020F0502020204030204" pitchFamily="34" charset="0"/>
              </a:rPr>
              <a:t>First oracle (23:1-12), Balaam explained that God’s blessings upon Israel were irrevocable. </a:t>
            </a:r>
          </a:p>
          <a:p>
            <a:pPr marL="457200" indent="-457200" algn="just">
              <a:spcBef>
                <a:spcPts val="0"/>
              </a:spcBef>
              <a:spcAft>
                <a:spcPts val="2400"/>
              </a:spcAft>
              <a:buClr>
                <a:schemeClr val="tx2"/>
              </a:buClr>
              <a:buSzPct val="100000"/>
              <a:buFont typeface="+mj-lt"/>
              <a:buAutoNum type="arabicParenR"/>
              <a:defRPr/>
            </a:pPr>
            <a:r>
              <a:rPr lang="en-US" altLang="en-US" sz="3000" dirty="0">
                <a:effectLst>
                  <a:outerShdw blurRad="38100" dist="38100" dir="2700000" algn="tl">
                    <a:srgbClr val="000000">
                      <a:alpha val="43137"/>
                    </a:srgbClr>
                  </a:outerShdw>
                </a:effectLst>
                <a:cs typeface="Calibri" panose="020F0502020204030204" pitchFamily="34" charset="0"/>
              </a:rPr>
              <a:t>Second oracle (23:13-26), Balaam explained that the source of Israel’s blessing was her unique relationship to Yahweh</a:t>
            </a:r>
          </a:p>
          <a:p>
            <a:pPr marL="457200" indent="-457200" algn="just">
              <a:spcBef>
                <a:spcPts val="0"/>
              </a:spcBef>
              <a:spcAft>
                <a:spcPts val="2400"/>
              </a:spcAft>
              <a:buClr>
                <a:schemeClr val="tx2"/>
              </a:buClr>
              <a:buSzPct val="100000"/>
              <a:buFont typeface="+mj-lt"/>
              <a:buAutoNum type="arabicParenR"/>
              <a:defRPr/>
            </a:pPr>
            <a:r>
              <a:rPr lang="en-US" altLang="en-US" sz="3000" dirty="0">
                <a:effectLst>
                  <a:outerShdw blurRad="38100" dist="38100" dir="2700000" algn="tl">
                    <a:srgbClr val="000000">
                      <a:alpha val="43137"/>
                    </a:srgbClr>
                  </a:outerShdw>
                </a:effectLst>
                <a:cs typeface="Calibri" panose="020F0502020204030204" pitchFamily="34" charset="0"/>
              </a:rPr>
              <a:t>Third oracle (23:27–24:14), Balaam extolled Israel’s beauty.</a:t>
            </a:r>
          </a:p>
          <a:p>
            <a:pPr marL="457200" indent="-457200" algn="just">
              <a:spcBef>
                <a:spcPts val="0"/>
              </a:spcBef>
              <a:spcAft>
                <a:spcPts val="2400"/>
              </a:spcAft>
              <a:buClr>
                <a:schemeClr val="tx2"/>
              </a:buClr>
              <a:buSzPct val="100000"/>
              <a:buFont typeface="+mj-lt"/>
              <a:buAutoNum type="arabicParenR"/>
              <a:defRPr/>
            </a:pPr>
            <a:r>
              <a:rPr lang="en-US" altLang="en-US" sz="3000" b="1" u="sng" dirty="0">
                <a:solidFill>
                  <a:srgbClr val="FFFFCC"/>
                </a:solidFill>
                <a:effectLst>
                  <a:outerShdw blurRad="38100" dist="38100" dir="2700000" algn="tl">
                    <a:srgbClr val="000000">
                      <a:alpha val="43137"/>
                    </a:srgbClr>
                  </a:outerShdw>
                </a:effectLst>
                <a:cs typeface="Calibri" panose="020F0502020204030204" pitchFamily="34" charset="0"/>
              </a:rPr>
              <a:t>Fourth oracle (24:15-19), Balaam explained that a future messianic deliverer (Gen 49:10) would spring forth and exercise dominion from Israel</a:t>
            </a:r>
            <a:r>
              <a:rPr lang="en-US" altLang="en-US" sz="3000" b="1" dirty="0">
                <a:solidFill>
                  <a:srgbClr val="FFFFCC"/>
                </a:solidFill>
                <a:effectLst>
                  <a:outerShdw blurRad="38100" dist="38100" dir="2700000" algn="tl">
                    <a:srgbClr val="000000">
                      <a:alpha val="43137"/>
                    </a:srgbClr>
                  </a:outerShdw>
                </a:effectLst>
                <a:cs typeface="Calibri" panose="020F0502020204030204" pitchFamily="34" charset="0"/>
              </a:rPr>
              <a:t>.</a:t>
            </a:r>
          </a:p>
        </p:txBody>
      </p:sp>
    </p:spTree>
    <p:extLst>
      <p:ext uri="{BB962C8B-B14F-4D97-AF65-F5344CB8AC3E}">
        <p14:creationId xmlns:p14="http://schemas.microsoft.com/office/powerpoint/2010/main" val="943489931"/>
      </p:ext>
    </p:extLst>
  </p:cSld>
  <p:clrMapOvr>
    <a:masterClrMapping/>
  </p:clrMapOvr>
  <p:transition/>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Rectangle 3"/>
          <p:cNvSpPr>
            <a:spLocks noGrp="1" noChangeArrowheads="1"/>
          </p:cNvSpPr>
          <p:nvPr>
            <p:ph type="body" idx="1"/>
          </p:nvPr>
        </p:nvSpPr>
        <p:spPr>
          <a:xfrm>
            <a:off x="609600" y="1143001"/>
            <a:ext cx="11201400" cy="4918075"/>
          </a:xfrm>
        </p:spPr>
        <p:txBody>
          <a:bodyPr/>
          <a:lstStyle/>
          <a:p>
            <a:pPr marL="457200" indent="-457200" algn="just">
              <a:spcBef>
                <a:spcPts val="0"/>
              </a:spcBef>
              <a:spcAft>
                <a:spcPts val="2400"/>
              </a:spcAft>
              <a:buClr>
                <a:schemeClr val="tx2"/>
              </a:buClr>
              <a:buSzPct val="100000"/>
              <a:buFont typeface="+mj-lt"/>
              <a:buAutoNum type="arabicPeriod" startAt="5"/>
              <a:defRPr/>
            </a:pPr>
            <a:r>
              <a:rPr lang="en-US" altLang="en-US" sz="3000" dirty="0">
                <a:effectLst>
                  <a:outerShdw blurRad="38100" dist="38100" dir="2700000" algn="tl">
                    <a:srgbClr val="000000">
                      <a:alpha val="43137"/>
                    </a:srgbClr>
                  </a:outerShdw>
                </a:effectLst>
                <a:cs typeface="Calibri" panose="020F0502020204030204" pitchFamily="34" charset="0"/>
              </a:rPr>
              <a:t>Fifth oracle (</a:t>
            </a:r>
            <a:r>
              <a:rPr lang="en-US" altLang="en-US" sz="3000" dirty="0" err="1">
                <a:effectLst>
                  <a:outerShdw blurRad="38100" dist="38100" dir="2700000" algn="tl">
                    <a:srgbClr val="000000">
                      <a:alpha val="43137"/>
                    </a:srgbClr>
                  </a:outerShdw>
                </a:effectLst>
                <a:cs typeface="Calibri" panose="020F0502020204030204" pitchFamily="34" charset="0"/>
              </a:rPr>
              <a:t>Num</a:t>
            </a:r>
            <a:r>
              <a:rPr lang="en-US" altLang="en-US" sz="3000" dirty="0">
                <a:effectLst>
                  <a:outerShdw blurRad="38100" dist="38100" dir="2700000" algn="tl">
                    <a:srgbClr val="000000">
                      <a:alpha val="43137"/>
                    </a:srgbClr>
                  </a:outerShdw>
                </a:effectLst>
                <a:cs typeface="Calibri" panose="020F0502020204030204" pitchFamily="34" charset="0"/>
              </a:rPr>
              <a:t> 24:20) predicts Amalek’s destruction. Amalek was the first foe that Israel had to fight against after leaving Egypt (Exod 17).</a:t>
            </a:r>
          </a:p>
          <a:p>
            <a:pPr marL="457200" indent="-457200" algn="just">
              <a:spcBef>
                <a:spcPts val="0"/>
              </a:spcBef>
              <a:spcAft>
                <a:spcPts val="2400"/>
              </a:spcAft>
              <a:buClr>
                <a:schemeClr val="tx2"/>
              </a:buClr>
              <a:buSzPct val="100000"/>
              <a:buFont typeface="+mj-lt"/>
              <a:buAutoNum type="arabicPeriod" startAt="5"/>
              <a:defRPr/>
            </a:pPr>
            <a:r>
              <a:rPr lang="en-US" altLang="en-US" sz="3000" dirty="0">
                <a:effectLst>
                  <a:outerShdw blurRad="38100" dist="38100" dir="2700000" algn="tl">
                    <a:srgbClr val="000000">
                      <a:alpha val="43137"/>
                    </a:srgbClr>
                  </a:outerShdw>
                </a:effectLst>
                <a:cs typeface="Calibri" panose="020F0502020204030204" pitchFamily="34" charset="0"/>
              </a:rPr>
              <a:t>Sixth oracle (24:21-22) predicts the destruction of the Midianite group known as the Kenites as well as Assyria. </a:t>
            </a:r>
          </a:p>
          <a:p>
            <a:pPr marL="457200" indent="-457200" algn="just">
              <a:spcBef>
                <a:spcPts val="0"/>
              </a:spcBef>
              <a:spcAft>
                <a:spcPts val="2400"/>
              </a:spcAft>
              <a:buClr>
                <a:schemeClr val="tx2"/>
              </a:buClr>
              <a:buSzPct val="100000"/>
              <a:buFont typeface="+mj-lt"/>
              <a:buAutoNum type="arabicPeriod" startAt="5"/>
              <a:defRPr/>
            </a:pPr>
            <a:r>
              <a:rPr lang="en-US" altLang="en-US" sz="3000" dirty="0">
                <a:effectLst>
                  <a:outerShdw blurRad="38100" dist="38100" dir="2700000" algn="tl">
                    <a:srgbClr val="000000">
                      <a:alpha val="43137"/>
                    </a:srgbClr>
                  </a:outerShdw>
                </a:effectLst>
                <a:cs typeface="Calibri" panose="020F0502020204030204" pitchFamily="34" charset="0"/>
              </a:rPr>
              <a:t>The nations of the seventh oracle are difficult to identify (24:23-24). </a:t>
            </a:r>
          </a:p>
        </p:txBody>
      </p:sp>
      <p:sp>
        <p:nvSpPr>
          <p:cNvPr id="5" name="Rectangle 2"/>
          <p:cNvSpPr>
            <a:spLocks noGrp="1" noChangeArrowheads="1"/>
          </p:cNvSpPr>
          <p:nvPr>
            <p:ph type="title"/>
          </p:nvPr>
        </p:nvSpPr>
        <p:spPr>
          <a:xfrm>
            <a:off x="2171700" y="228600"/>
            <a:ext cx="7848600" cy="685800"/>
          </a:xfrm>
        </p:spPr>
        <p:txBody>
          <a:bodyPr/>
          <a:lstStyle/>
          <a:p>
            <a:pPr marL="0" indent="0" algn="ctr">
              <a:buNone/>
            </a:pPr>
            <a:r>
              <a:rPr lang="en-US" altLang="en-US" sz="3600" dirty="0">
                <a:effectLst>
                  <a:outerShdw blurRad="38100" dist="38100" dir="2700000" algn="tl">
                    <a:srgbClr val="000000">
                      <a:alpha val="43137"/>
                    </a:srgbClr>
                  </a:outerShdw>
                </a:effectLst>
                <a:cs typeface="Calibri" panose="020F0502020204030204" pitchFamily="34" charset="0"/>
              </a:rPr>
              <a:t>Balaam's 7 Oracles Blessing Israel (23-24)</a:t>
            </a:r>
            <a:r>
              <a:rPr lang="en-US" altLang="en-US" sz="3600" dirty="0">
                <a:effectLst>
                  <a:outerShdw blurRad="38100" dist="38100" dir="2700000" algn="tl">
                    <a:srgbClr val="000000">
                      <a:alpha val="43137"/>
                    </a:srgbClr>
                  </a:outerShdw>
                </a:effectLst>
              </a:rPr>
              <a:t> </a:t>
            </a:r>
          </a:p>
        </p:txBody>
      </p:sp>
    </p:spTree>
    <p:extLst>
      <p:ext uri="{BB962C8B-B14F-4D97-AF65-F5344CB8AC3E}">
        <p14:creationId xmlns:p14="http://schemas.microsoft.com/office/powerpoint/2010/main" val="2205911916"/>
      </p:ext>
    </p:extLst>
  </p:cSld>
  <p:clrMapOvr>
    <a:masterClrMapping/>
  </p:clrMapOvr>
  <p:transition/>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882AD37-3663-4E6C-ADE1-C27BE3B35DE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64514" name="Rectangle 1"/>
          <p:cNvSpPr>
            <a:spLocks noChangeArrowheads="1"/>
          </p:cNvSpPr>
          <p:nvPr/>
        </p:nvSpPr>
        <p:spPr bwMode="auto">
          <a:xfrm>
            <a:off x="609600" y="1"/>
            <a:ext cx="10972800" cy="3077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spcAft>
                <a:spcPts val="1200"/>
              </a:spcAft>
            </a:pPr>
            <a:r>
              <a:rPr lang="en-US" altLang="en-US" sz="40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Numbers 24:17</a:t>
            </a:r>
          </a:p>
          <a:p>
            <a:pPr algn="just"/>
            <a:r>
              <a:rPr lang="en-US" altLang="en-US" sz="3600" dirty="0">
                <a:effectLst>
                  <a:outerShdw blurRad="38100" dist="38100" dir="2700000" algn="tl">
                    <a:srgbClr val="000000">
                      <a:alpha val="43137"/>
                    </a:srgbClr>
                  </a:outerShdw>
                </a:effectLst>
                <a:latin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I see him, but not now; I behold him, but not near;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A star shall come forth from Jacob, A scepter shall rise from Israel</a:t>
            </a:r>
            <a:r>
              <a:rPr lang="en-US" sz="3600" dirty="0">
                <a:effectLst>
                  <a:outerShdw blurRad="38100" dist="38100" dir="2700000" algn="tl">
                    <a:srgbClr val="000000">
                      <a:alpha val="43137"/>
                    </a:srgbClr>
                  </a:outerShdw>
                </a:effectLst>
                <a:latin typeface="Calibri" panose="020F0502020204030204" pitchFamily="34" charset="0"/>
              </a:rPr>
              <a:t>, And shall crush through the forehead of Moab, And tear down all the sons of </a:t>
            </a:r>
            <a:r>
              <a:rPr lang="en-US" sz="3600" dirty="0" err="1">
                <a:effectLst>
                  <a:outerShdw blurRad="38100" dist="38100" dir="2700000" algn="tl">
                    <a:srgbClr val="000000">
                      <a:alpha val="43137"/>
                    </a:srgbClr>
                  </a:outerShdw>
                </a:effectLst>
                <a:latin typeface="Calibri" panose="020F0502020204030204" pitchFamily="34" charset="0"/>
              </a:rPr>
              <a:t>Sheth</a:t>
            </a:r>
            <a:r>
              <a:rPr lang="en-US" sz="3600" dirty="0">
                <a:effectLst>
                  <a:outerShdw blurRad="38100" dist="38100" dir="2700000" algn="tl">
                    <a:srgbClr val="000000">
                      <a:alpha val="43137"/>
                    </a:srgbClr>
                  </a:outerShdw>
                </a:effectLst>
                <a:latin typeface="Calibri" panose="020F0502020204030204" pitchFamily="34" charset="0"/>
              </a:rPr>
              <a:t>.”</a:t>
            </a:r>
          </a:p>
        </p:txBody>
      </p:sp>
      <p:pic>
        <p:nvPicPr>
          <p:cNvPr id="2" name="Picture 1">
            <a:extLst>
              <a:ext uri="{FF2B5EF4-FFF2-40B4-BE49-F238E27FC236}">
                <a16:creationId xmlns:a16="http://schemas.microsoft.com/office/drawing/2014/main" id="{CC10C40F-3004-97ED-ABA5-0489FD0F3D14}"/>
              </a:ext>
            </a:extLst>
          </p:cNvPr>
          <p:cNvPicPr>
            <a:picLocks noChangeAspect="1"/>
          </p:cNvPicPr>
          <p:nvPr/>
        </p:nvPicPr>
        <p:blipFill>
          <a:blip r:embed="rId3"/>
          <a:stretch>
            <a:fillRect/>
          </a:stretch>
        </p:blipFill>
        <p:spPr>
          <a:xfrm>
            <a:off x="5405277" y="2971800"/>
            <a:ext cx="1381447" cy="2011680"/>
          </a:xfrm>
          <a:prstGeom prst="rect">
            <a:avLst/>
          </a:prstGeom>
        </p:spPr>
      </p:pic>
    </p:spTree>
    <p:extLst>
      <p:ext uri="{BB962C8B-B14F-4D97-AF65-F5344CB8AC3E}">
        <p14:creationId xmlns:p14="http://schemas.microsoft.com/office/powerpoint/2010/main" val="3309179663"/>
      </p:ext>
    </p:extLst>
  </p:cSld>
  <p:clrMapOvr>
    <a:masterClrMapping/>
  </p:clrMapOvr>
  <p:transition/>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914400" y="228600"/>
            <a:ext cx="10363200" cy="914400"/>
          </a:xfrm>
        </p:spPr>
        <p:txBody>
          <a:bodyPr/>
          <a:lstStyle/>
          <a:p>
            <a:pPr algn="ctr" eaLnBrk="1" hangingPunct="1"/>
            <a:r>
              <a:rPr lang="en-US" sz="3600" dirty="0"/>
              <a:t>Satanic Attempts to Stop Messiah’s Birth</a:t>
            </a:r>
          </a:p>
        </p:txBody>
      </p:sp>
      <p:sp>
        <p:nvSpPr>
          <p:cNvPr id="4099" name="Rectangle 3"/>
          <p:cNvSpPr>
            <a:spLocks noGrp="1" noChangeArrowheads="1"/>
          </p:cNvSpPr>
          <p:nvPr>
            <p:ph type="body" idx="1"/>
          </p:nvPr>
        </p:nvSpPr>
        <p:spPr>
          <a:xfrm>
            <a:off x="1638300" y="1371600"/>
            <a:ext cx="8915400" cy="4953000"/>
          </a:xfrm>
        </p:spPr>
        <p:txBody>
          <a:bodyPr/>
          <a:lstStyle/>
          <a:p>
            <a:pPr marL="571500" indent="-571500" eaLnBrk="1" hangingPunct="1">
              <a:spcBef>
                <a:spcPts val="0"/>
              </a:spcBef>
              <a:spcAft>
                <a:spcPts val="1800"/>
              </a:spcAft>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Cain &amp; Abel (Gen. 4)</a:t>
            </a:r>
          </a:p>
          <a:p>
            <a:pPr marL="571500" indent="-571500" eaLnBrk="1" hangingPunct="1">
              <a:spcBef>
                <a:spcPts val="0"/>
              </a:spcBef>
              <a:spcAft>
                <a:spcPts val="1800"/>
              </a:spcAft>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Sons of God (Gen. 6)</a:t>
            </a:r>
          </a:p>
          <a:p>
            <a:pPr marL="571500" indent="-571500" eaLnBrk="1" hangingPunct="1">
              <a:spcBef>
                <a:spcPts val="0"/>
              </a:spcBef>
              <a:spcAft>
                <a:spcPts val="1800"/>
              </a:spcAft>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Pharaoh persecutes Israel (Exod. 1)</a:t>
            </a:r>
          </a:p>
          <a:p>
            <a:pPr marL="571500" indent="-571500" eaLnBrk="1" hangingPunct="1">
              <a:spcBef>
                <a:spcPts val="0"/>
              </a:spcBef>
              <a:spcAft>
                <a:spcPts val="1800"/>
              </a:spcAft>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Joash protected from Athaliah (2 Chron. 22‒23)</a:t>
            </a:r>
          </a:p>
          <a:p>
            <a:pPr marL="571500" indent="-571500" eaLnBrk="1" hangingPunct="1">
              <a:spcBef>
                <a:spcPts val="0"/>
              </a:spcBef>
              <a:spcAft>
                <a:spcPts val="1800"/>
              </a:spcAft>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Haman persecutes Israel (Esther)</a:t>
            </a:r>
          </a:p>
          <a:p>
            <a:pPr marL="571500" indent="-571500" eaLnBrk="1" hangingPunct="1">
              <a:spcBef>
                <a:spcPts val="0"/>
              </a:spcBef>
              <a:spcAft>
                <a:spcPts val="1800"/>
              </a:spcAft>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Antiochus </a:t>
            </a:r>
            <a:r>
              <a:rPr lang="en-US" dirty="0" err="1">
                <a:effectLst>
                  <a:outerShdw blurRad="38100" dist="38100" dir="2700000" algn="tl">
                    <a:srgbClr val="000000">
                      <a:alpha val="43137"/>
                    </a:srgbClr>
                  </a:outerShdw>
                </a:effectLst>
                <a:cs typeface="Calibri" panose="020F0502020204030204" pitchFamily="34" charset="0"/>
              </a:rPr>
              <a:t>Epiphanés</a:t>
            </a:r>
            <a:r>
              <a:rPr lang="en-US" dirty="0">
                <a:effectLst>
                  <a:outerShdw blurRad="38100" dist="38100" dir="2700000" algn="tl">
                    <a:srgbClr val="000000">
                      <a:alpha val="43137"/>
                    </a:srgbClr>
                  </a:outerShdw>
                </a:effectLst>
                <a:cs typeface="Calibri" panose="020F0502020204030204" pitchFamily="34" charset="0"/>
              </a:rPr>
              <a:t> (Dan. 11:31)</a:t>
            </a:r>
          </a:p>
          <a:p>
            <a:pPr marL="571500" indent="-571500" eaLnBrk="1" hangingPunct="1">
              <a:spcBef>
                <a:spcPts val="0"/>
              </a:spcBef>
              <a:spcAft>
                <a:spcPts val="1800"/>
              </a:spcAft>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Herod persecutes Christ (Matt 2; Rev 12:4)</a:t>
            </a:r>
            <a:endParaRPr lang="en-US" dirty="0"/>
          </a:p>
        </p:txBody>
      </p:sp>
      <p:pic>
        <p:nvPicPr>
          <p:cNvPr id="18436" name="Picture 5" descr="https://encrypted-tbn2.gstatic.com/images?q=tbn:ANd9GcQjYa1b34wEurDM_Ysus-MUPsGfl59ZGk9jgBY_m0Y7gik3vNxamA"/>
          <p:cNvPicPr>
            <a:picLocks noChangeAspect="1" noChangeArrowheads="1"/>
          </p:cNvPicPr>
          <p:nvPr/>
        </p:nvPicPr>
        <p:blipFill>
          <a:blip r:embed="rId2" cstate="print"/>
          <a:srcRect/>
          <a:stretch>
            <a:fillRect/>
          </a:stretch>
        </p:blipFill>
        <p:spPr bwMode="auto">
          <a:xfrm>
            <a:off x="10289340" y="118298"/>
            <a:ext cx="1293060" cy="1097280"/>
          </a:xfrm>
          <a:prstGeom prst="rect">
            <a:avLst/>
          </a:prstGeom>
          <a:noFill/>
          <a:ln w="9525">
            <a:noFill/>
            <a:miter lim="800000"/>
            <a:headEnd/>
            <a:tailEnd/>
          </a:ln>
        </p:spPr>
      </p:pic>
    </p:spTree>
    <p:extLst>
      <p:ext uri="{BB962C8B-B14F-4D97-AF65-F5344CB8AC3E}">
        <p14:creationId xmlns:p14="http://schemas.microsoft.com/office/powerpoint/2010/main" val="3647155140"/>
      </p:ext>
    </p:extLst>
  </p:cSld>
  <p:clrMapOvr>
    <a:masterClrMapping/>
  </p:clrMapOvr>
  <p:transition/>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27:42-46</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Rebekah’s Solution</a:t>
            </a:r>
          </a:p>
        </p:txBody>
      </p:sp>
      <p:sp>
        <p:nvSpPr>
          <p:cNvPr id="161795" name="Rectangle 3"/>
          <p:cNvSpPr>
            <a:spLocks noGrp="1" noChangeArrowheads="1"/>
          </p:cNvSpPr>
          <p:nvPr>
            <p:ph type="body" idx="1"/>
          </p:nvPr>
        </p:nvSpPr>
        <p:spPr>
          <a:xfrm>
            <a:off x="1066800" y="2062716"/>
            <a:ext cx="5505450" cy="3581400"/>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Discovery (42a)</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Problem (42b)</a:t>
            </a:r>
          </a:p>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Instruction (43-44a)</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Purpose (44b-45)</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Excuse (46)</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2435173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29AEAC5-2B84-4B27-AF21-FFDFEA649607}"/>
              </a:ext>
            </a:extLst>
          </p:cNvPr>
          <p:cNvPicPr>
            <a:picLocks noChangeAspect="1"/>
          </p:cNvPicPr>
          <p:nvPr/>
        </p:nvPicPr>
        <p:blipFill rotWithShape="1">
          <a:blip r:embed="rId2"/>
          <a:srcRect l="1393" t="2903" r="1393" b="2903"/>
          <a:stretch/>
        </p:blipFill>
        <p:spPr>
          <a:xfrm>
            <a:off x="581463" y="868680"/>
            <a:ext cx="11029074" cy="51206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195566608"/>
      </p:ext>
    </p:extLst>
  </p:cSld>
  <p:clrMapOvr>
    <a:masterClrMapping/>
  </p:clrMapOvr>
  <p:transition/>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63549E60-A8CA-E0A3-7D37-DE2A39C7746B}"/>
              </a:ext>
            </a:extLst>
          </p:cNvPr>
          <p:cNvGraphicFramePr>
            <a:graphicFrameLocks noGrp="1"/>
          </p:cNvGraphicFramePr>
          <p:nvPr>
            <p:ph idx="1"/>
          </p:nvPr>
        </p:nvGraphicFramePr>
        <p:xfrm>
          <a:off x="1889760" y="797560"/>
          <a:ext cx="8412480" cy="5334000"/>
        </p:xfrm>
        <a:graphic>
          <a:graphicData uri="http://schemas.openxmlformats.org/drawingml/2006/table">
            <a:tbl>
              <a:tblPr firstRow="1" bandRow="1">
                <a:tableStyleId>{5C22544A-7EE6-4342-B048-85BDC9FD1C3A}</a:tableStyleId>
              </a:tblPr>
              <a:tblGrid>
                <a:gridCol w="4206240">
                  <a:extLst>
                    <a:ext uri="{9D8B030D-6E8A-4147-A177-3AD203B41FA5}">
                      <a16:colId xmlns:a16="http://schemas.microsoft.com/office/drawing/2014/main" val="553827751"/>
                    </a:ext>
                  </a:extLst>
                </a:gridCol>
                <a:gridCol w="4206240">
                  <a:extLst>
                    <a:ext uri="{9D8B030D-6E8A-4147-A177-3AD203B41FA5}">
                      <a16:colId xmlns:a16="http://schemas.microsoft.com/office/drawing/2014/main" val="2249653255"/>
                    </a:ext>
                  </a:extLst>
                </a:gridCol>
              </a:tblGrid>
              <a:tr h="1066800">
                <a:tc gridSpan="2">
                  <a:txBody>
                    <a:bodyPr/>
                    <a:lstStyle/>
                    <a:p>
                      <a:pPr algn="ctr"/>
                      <a:r>
                        <a:rPr lang="en-US" sz="3600" b="0" dirty="0" err="1">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Nahor’s</a:t>
                      </a:r>
                      <a:r>
                        <a:rPr lang="en-US" sz="3600" b="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 children through </a:t>
                      </a:r>
                      <a:r>
                        <a:rPr lang="en-US" sz="3600" b="0" dirty="0" err="1">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Milcah</a:t>
                      </a:r>
                      <a:r>
                        <a:rPr lang="en-US" sz="3600" b="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 </a:t>
                      </a:r>
                      <a:br>
                        <a:rPr lang="en-US" sz="1800" b="1" dirty="0">
                          <a:solidFill>
                            <a:schemeClr val="tx1"/>
                          </a:solidFill>
                          <a:effectLst>
                            <a:outerShdw blurRad="38100" dist="38100" dir="2700000" algn="tl">
                              <a:srgbClr val="000000">
                                <a:alpha val="43137"/>
                              </a:srgbClr>
                            </a:outerShdw>
                          </a:effectLst>
                        </a:rPr>
                      </a:br>
                      <a:r>
                        <a:rPr lang="en-US" sz="2800" b="0" dirty="0">
                          <a:solidFill>
                            <a:schemeClr val="tx1"/>
                          </a:solidFill>
                          <a:effectLst>
                            <a:outerShdw blurRad="38100" dist="38100" dir="2700000" algn="tl">
                              <a:srgbClr val="000000">
                                <a:alpha val="43137"/>
                              </a:srgbClr>
                            </a:outerShdw>
                          </a:effectLst>
                          <a:latin typeface="Calibri" panose="020F0502020204030204" pitchFamily="34" charset="0"/>
                          <a:ea typeface="+mj-ea"/>
                          <a:cs typeface="+mj-cs"/>
                        </a:rPr>
                        <a:t>(Gen. 22:20b-23)</a:t>
                      </a:r>
                    </a:p>
                  </a:txBody>
                  <a:tcPr>
                    <a:solidFill>
                      <a:schemeClr val="bg2"/>
                    </a:solidFill>
                  </a:tcPr>
                </a:tc>
                <a:tc hMerge="1">
                  <a:txBody>
                    <a:bodyPr/>
                    <a:lstStyle/>
                    <a:p>
                      <a:endParaRPr lang="en-US" dirty="0"/>
                    </a:p>
                  </a:txBody>
                  <a:tcPr/>
                </a:tc>
                <a:extLst>
                  <a:ext uri="{0D108BD9-81ED-4DB2-BD59-A6C34878D82A}">
                    <a16:rowId xmlns:a16="http://schemas.microsoft.com/office/drawing/2014/main" val="3498365085"/>
                  </a:ext>
                </a:extLst>
              </a:tr>
              <a:tr h="1066800">
                <a:tc>
                  <a:txBody>
                    <a:bodyPr/>
                    <a:lstStyle/>
                    <a:p>
                      <a:pPr marL="457200" lvl="1" indent="0" eaLnBrk="1" hangingPunct="1">
                        <a:spcBef>
                          <a:spcPts val="0"/>
                        </a:spcBef>
                        <a:spcAft>
                          <a:spcPts val="1200"/>
                        </a:spcAft>
                        <a:buClr>
                          <a:schemeClr val="tx2"/>
                        </a:buClr>
                        <a:buSzPct val="100000"/>
                        <a:buFont typeface="+mj-lt"/>
                        <a:buNone/>
                        <a:defRPr/>
                      </a:pPr>
                      <a:r>
                        <a:rPr lang="en-US" sz="2800" b="1" dirty="0">
                          <a:latin typeface="Calibri" panose="020F0502020204030204" pitchFamily="34" charset="0"/>
                          <a:ea typeface="Calibri" panose="020F0502020204030204" pitchFamily="34" charset="0"/>
                          <a:cs typeface="Calibri" panose="020F0502020204030204" pitchFamily="34" charset="0"/>
                        </a:rPr>
                        <a:t>1. </a:t>
                      </a:r>
                      <a:r>
                        <a:rPr lang="en-US" sz="2800" b="1" dirty="0" err="1">
                          <a:latin typeface="Calibri" panose="020F0502020204030204" pitchFamily="34" charset="0"/>
                          <a:ea typeface="Calibri" panose="020F0502020204030204" pitchFamily="34" charset="0"/>
                          <a:cs typeface="Calibri" panose="020F0502020204030204" pitchFamily="34" charset="0"/>
                        </a:rPr>
                        <a:t>Uz</a:t>
                      </a:r>
                      <a:r>
                        <a:rPr lang="en-US" sz="2800" b="1" dirty="0">
                          <a:latin typeface="Calibri" panose="020F0502020204030204" pitchFamily="34" charset="0"/>
                          <a:ea typeface="Calibri" panose="020F0502020204030204" pitchFamily="34" charset="0"/>
                          <a:cs typeface="Calibri" panose="020F0502020204030204" pitchFamily="34" charset="0"/>
                        </a:rPr>
                        <a:t> (Job 1:1)</a:t>
                      </a:r>
                    </a:p>
                  </a:txBody>
                  <a:tcPr anchor="ctr"/>
                </a:tc>
                <a:tc>
                  <a:txBody>
                    <a:bodyPr/>
                    <a:lstStyle/>
                    <a:p>
                      <a:pPr marL="457200" lvl="1" indent="0" algn="l" defTabSz="914400" rtl="0" eaLnBrk="1" latinLnBrk="0" hangingPunct="1">
                        <a:spcBef>
                          <a:spcPts val="0"/>
                        </a:spcBef>
                        <a:spcAft>
                          <a:spcPts val="1200"/>
                        </a:spcAft>
                        <a:buClr>
                          <a:schemeClr val="tx2"/>
                        </a:buClr>
                        <a:buSzPct val="100000"/>
                        <a:buFont typeface="+mj-lt"/>
                        <a:buNone/>
                        <a:defRPr/>
                      </a:pPr>
                      <a:r>
                        <a:rPr lang="en-US" sz="28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5. </a:t>
                      </a:r>
                      <a:r>
                        <a:rPr lang="en-US" sz="2800" b="1" kern="1200" dirty="0" err="1">
                          <a:solidFill>
                            <a:schemeClr val="dk1"/>
                          </a:solidFill>
                          <a:latin typeface="Calibri" panose="020F0502020204030204" pitchFamily="34" charset="0"/>
                          <a:ea typeface="Calibri" panose="020F0502020204030204" pitchFamily="34" charset="0"/>
                          <a:cs typeface="Calibri" panose="020F0502020204030204" pitchFamily="34" charset="0"/>
                        </a:rPr>
                        <a:t>Hazo</a:t>
                      </a:r>
                      <a:endParaRPr lang="en-US" sz="2800" b="1" kern="1200" dirty="0">
                        <a:solidFill>
                          <a:schemeClr val="dk1"/>
                        </a:solidFill>
                        <a:latin typeface="Calibri" panose="020F0502020204030204" pitchFamily="34" charset="0"/>
                        <a:ea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1766866729"/>
                  </a:ext>
                </a:extLst>
              </a:tr>
              <a:tr h="1066800">
                <a:tc>
                  <a:txBody>
                    <a:bodyPr/>
                    <a:lstStyle/>
                    <a:p>
                      <a:pPr marL="457200" lvl="1" indent="0" algn="l" defTabSz="914400" rtl="0" eaLnBrk="1" latinLnBrk="0" hangingPunct="1">
                        <a:spcBef>
                          <a:spcPts val="0"/>
                        </a:spcBef>
                        <a:spcAft>
                          <a:spcPts val="1200"/>
                        </a:spcAft>
                        <a:buClr>
                          <a:schemeClr val="tx2"/>
                        </a:buClr>
                        <a:buSzPct val="100000"/>
                        <a:buFont typeface="+mj-lt"/>
                        <a:buNone/>
                        <a:defRPr/>
                      </a:pPr>
                      <a:r>
                        <a:rPr lang="en-US" sz="28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2. </a:t>
                      </a:r>
                      <a:r>
                        <a:rPr lang="en-US" sz="2800" b="1" kern="1200" dirty="0" err="1">
                          <a:solidFill>
                            <a:schemeClr val="dk1"/>
                          </a:solidFill>
                          <a:latin typeface="Calibri" panose="020F0502020204030204" pitchFamily="34" charset="0"/>
                          <a:ea typeface="Calibri" panose="020F0502020204030204" pitchFamily="34" charset="0"/>
                          <a:cs typeface="Calibri" panose="020F0502020204030204" pitchFamily="34" charset="0"/>
                        </a:rPr>
                        <a:t>Buz</a:t>
                      </a:r>
                      <a:endParaRPr lang="en-US" sz="2800" b="1" kern="1200" dirty="0">
                        <a:solidFill>
                          <a:schemeClr val="dk1"/>
                        </a:solidFill>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marL="457200" lvl="1" indent="0" algn="l" defTabSz="914400" rtl="0" eaLnBrk="1" latinLnBrk="0" hangingPunct="1">
                        <a:spcBef>
                          <a:spcPts val="0"/>
                        </a:spcBef>
                        <a:spcAft>
                          <a:spcPts val="1200"/>
                        </a:spcAft>
                        <a:buClr>
                          <a:schemeClr val="tx2"/>
                        </a:buClr>
                        <a:buSzPct val="100000"/>
                        <a:buFont typeface="+mj-lt"/>
                        <a:buNone/>
                        <a:defRPr/>
                      </a:pPr>
                      <a:r>
                        <a:rPr lang="en-US" sz="28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6. </a:t>
                      </a:r>
                      <a:r>
                        <a:rPr lang="en-US" sz="2800" b="1" kern="1200" dirty="0" err="1">
                          <a:solidFill>
                            <a:schemeClr val="dk1"/>
                          </a:solidFill>
                          <a:latin typeface="Calibri" panose="020F0502020204030204" pitchFamily="34" charset="0"/>
                          <a:ea typeface="Calibri" panose="020F0502020204030204" pitchFamily="34" charset="0"/>
                          <a:cs typeface="Calibri" panose="020F0502020204030204" pitchFamily="34" charset="0"/>
                        </a:rPr>
                        <a:t>Pildash</a:t>
                      </a:r>
                      <a:endParaRPr lang="en-US" sz="2800" b="1" kern="1200" dirty="0">
                        <a:solidFill>
                          <a:schemeClr val="dk1"/>
                        </a:solidFill>
                        <a:latin typeface="Calibri" panose="020F0502020204030204" pitchFamily="34" charset="0"/>
                        <a:ea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662697024"/>
                  </a:ext>
                </a:extLst>
              </a:tr>
              <a:tr h="1066800">
                <a:tc>
                  <a:txBody>
                    <a:bodyPr/>
                    <a:lstStyle/>
                    <a:p>
                      <a:pPr marL="457200" lvl="1" indent="0" algn="l" defTabSz="914400" rtl="0" eaLnBrk="1" latinLnBrk="0" hangingPunct="1">
                        <a:spcBef>
                          <a:spcPts val="0"/>
                        </a:spcBef>
                        <a:spcAft>
                          <a:spcPts val="1200"/>
                        </a:spcAft>
                        <a:buClr>
                          <a:schemeClr val="tx2"/>
                        </a:buClr>
                        <a:buSzPct val="100000"/>
                        <a:buFont typeface="+mj-lt"/>
                        <a:buNone/>
                        <a:defRPr/>
                      </a:pPr>
                      <a:r>
                        <a:rPr lang="en-US" sz="28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3. Aram</a:t>
                      </a:r>
                    </a:p>
                  </a:txBody>
                  <a:tcPr anchor="ctr"/>
                </a:tc>
                <a:tc>
                  <a:txBody>
                    <a:bodyPr/>
                    <a:lstStyle/>
                    <a:p>
                      <a:pPr marL="457200" lvl="1" indent="0" algn="l" defTabSz="914400" rtl="0" eaLnBrk="1" latinLnBrk="0" hangingPunct="1">
                        <a:spcBef>
                          <a:spcPts val="0"/>
                        </a:spcBef>
                        <a:spcAft>
                          <a:spcPts val="1200"/>
                        </a:spcAft>
                        <a:buClr>
                          <a:schemeClr val="tx2"/>
                        </a:buClr>
                        <a:buSzPct val="100000"/>
                        <a:buFont typeface="+mj-lt"/>
                        <a:buNone/>
                        <a:defRPr/>
                      </a:pPr>
                      <a:r>
                        <a:rPr lang="en-US" sz="28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7. </a:t>
                      </a:r>
                      <a:r>
                        <a:rPr lang="en-US" sz="2800" b="1" kern="1200" dirty="0" err="1">
                          <a:solidFill>
                            <a:schemeClr val="dk1"/>
                          </a:solidFill>
                          <a:latin typeface="Calibri" panose="020F0502020204030204" pitchFamily="34" charset="0"/>
                          <a:ea typeface="Calibri" panose="020F0502020204030204" pitchFamily="34" charset="0"/>
                          <a:cs typeface="Calibri" panose="020F0502020204030204" pitchFamily="34" charset="0"/>
                        </a:rPr>
                        <a:t>Jidlaph</a:t>
                      </a:r>
                      <a:endParaRPr lang="en-US" sz="2800" b="1" kern="1200" dirty="0">
                        <a:solidFill>
                          <a:schemeClr val="dk1"/>
                        </a:solidFill>
                        <a:latin typeface="Calibri" panose="020F0502020204030204" pitchFamily="34" charset="0"/>
                        <a:ea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3496408826"/>
                  </a:ext>
                </a:extLst>
              </a:tr>
              <a:tr h="1066800">
                <a:tc>
                  <a:txBody>
                    <a:bodyPr/>
                    <a:lstStyle/>
                    <a:p>
                      <a:pPr marL="457200" lvl="1" indent="0" algn="l" defTabSz="914400" rtl="0" eaLnBrk="1" latinLnBrk="0" hangingPunct="1">
                        <a:spcBef>
                          <a:spcPts val="0"/>
                        </a:spcBef>
                        <a:spcAft>
                          <a:spcPts val="1200"/>
                        </a:spcAft>
                        <a:buClr>
                          <a:schemeClr val="tx2"/>
                        </a:buClr>
                        <a:buSzPct val="100000"/>
                        <a:buFont typeface="+mj-lt"/>
                        <a:buNone/>
                        <a:defRPr/>
                      </a:pPr>
                      <a:r>
                        <a:rPr lang="en-US" sz="28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4. </a:t>
                      </a:r>
                      <a:r>
                        <a:rPr lang="en-US" sz="2800" b="1" kern="1200" dirty="0" err="1">
                          <a:solidFill>
                            <a:schemeClr val="dk1"/>
                          </a:solidFill>
                          <a:latin typeface="Calibri" panose="020F0502020204030204" pitchFamily="34" charset="0"/>
                          <a:ea typeface="Calibri" panose="020F0502020204030204" pitchFamily="34" charset="0"/>
                          <a:cs typeface="Calibri" panose="020F0502020204030204" pitchFamily="34" charset="0"/>
                        </a:rPr>
                        <a:t>Chesed</a:t>
                      </a:r>
                      <a:endParaRPr lang="en-US" sz="2800" b="1" kern="1200" dirty="0">
                        <a:solidFill>
                          <a:schemeClr val="dk1"/>
                        </a:solidFill>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marL="457200" marR="0" lvl="1" indent="0" algn="l" defTabSz="914400" rtl="0" eaLnBrk="1" fontAlgn="auto" latinLnBrk="0" hangingPunct="1">
                        <a:lnSpc>
                          <a:spcPct val="100000"/>
                        </a:lnSpc>
                        <a:spcBef>
                          <a:spcPts val="0"/>
                        </a:spcBef>
                        <a:spcAft>
                          <a:spcPts val="1200"/>
                        </a:spcAft>
                        <a:buClr>
                          <a:schemeClr val="tx2"/>
                        </a:buClr>
                        <a:buSzPct val="100000"/>
                        <a:buFont typeface="+mj-lt"/>
                        <a:buNone/>
                        <a:tabLst/>
                        <a:defRPr/>
                      </a:pPr>
                      <a:r>
                        <a:rPr lang="en-US" sz="28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8. </a:t>
                      </a:r>
                      <a:r>
                        <a:rPr lang="en-US" sz="2800" b="1" kern="1200" dirty="0" err="1">
                          <a:solidFill>
                            <a:schemeClr val="dk1"/>
                          </a:solidFill>
                          <a:latin typeface="Calibri" panose="020F0502020204030204" pitchFamily="34" charset="0"/>
                          <a:ea typeface="Calibri" panose="020F0502020204030204" pitchFamily="34" charset="0"/>
                          <a:cs typeface="Calibri" panose="020F0502020204030204" pitchFamily="34" charset="0"/>
                        </a:rPr>
                        <a:t>Bethuel</a:t>
                      </a:r>
                      <a:r>
                        <a:rPr lang="en-US" sz="28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 (Gen. 24)</a:t>
                      </a:r>
                    </a:p>
                  </a:txBody>
                  <a:tcPr anchor="ctr"/>
                </a:tc>
                <a:extLst>
                  <a:ext uri="{0D108BD9-81ED-4DB2-BD59-A6C34878D82A}">
                    <a16:rowId xmlns:a16="http://schemas.microsoft.com/office/drawing/2014/main" val="3149127766"/>
                  </a:ext>
                </a:extLst>
              </a:tr>
            </a:tbl>
          </a:graphicData>
        </a:graphic>
      </p:graphicFrame>
      <p:pic>
        <p:nvPicPr>
          <p:cNvPr id="5" name="Picture 4">
            <a:extLst>
              <a:ext uri="{FF2B5EF4-FFF2-40B4-BE49-F238E27FC236}">
                <a16:creationId xmlns:a16="http://schemas.microsoft.com/office/drawing/2014/main" id="{10B1E50A-C2E2-1F1A-4C63-C30A648CC24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pic>
        <p:nvPicPr>
          <p:cNvPr id="6" name="Picture 4" descr="5 Bible Lessons to Learn From the Book of Genesis | Jack Wellman">
            <a:extLst>
              <a:ext uri="{FF2B5EF4-FFF2-40B4-BE49-F238E27FC236}">
                <a16:creationId xmlns:a16="http://schemas.microsoft.com/office/drawing/2014/main" id="{654FE944-51A4-5788-DF20-DE20A72D167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85800" y="76200"/>
            <a:ext cx="1075765" cy="91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0679602"/>
      </p:ext>
    </p:extLst>
  </p:cSld>
  <p:clrMapOvr>
    <a:masterClrMapping/>
  </p:clrMapOvr>
  <p:transition/>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26742" y="137160"/>
            <a:ext cx="8938517" cy="6583680"/>
          </a:xfrm>
          <a:prstGeom prst="rect">
            <a:avLst/>
          </a:prstGeom>
        </p:spPr>
      </p:pic>
      <p:sp>
        <p:nvSpPr>
          <p:cNvPr id="6" name="Oval 7">
            <a:extLst>
              <a:ext uri="{FF2B5EF4-FFF2-40B4-BE49-F238E27FC236}">
                <a16:creationId xmlns:a16="http://schemas.microsoft.com/office/drawing/2014/main" id="{F882EAB0-01C5-4E90-9A67-7AA912D992E2}"/>
              </a:ext>
            </a:extLst>
          </p:cNvPr>
          <p:cNvSpPr>
            <a:spLocks noChangeArrowheads="1"/>
          </p:cNvSpPr>
          <p:nvPr/>
        </p:nvSpPr>
        <p:spPr bwMode="auto">
          <a:xfrm>
            <a:off x="5067300" y="609600"/>
            <a:ext cx="1752600" cy="6096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17661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27:42-46</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Rebekah’s Solution</a:t>
            </a:r>
          </a:p>
        </p:txBody>
      </p:sp>
      <p:sp>
        <p:nvSpPr>
          <p:cNvPr id="161795" name="Rectangle 3"/>
          <p:cNvSpPr>
            <a:spLocks noGrp="1" noChangeArrowheads="1"/>
          </p:cNvSpPr>
          <p:nvPr>
            <p:ph type="body" idx="1"/>
          </p:nvPr>
        </p:nvSpPr>
        <p:spPr>
          <a:xfrm>
            <a:off x="1066800" y="2057400"/>
            <a:ext cx="5505450" cy="3581400"/>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Discovery (42a)</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Problem (42b)</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Instruction (43-44a)</a:t>
            </a:r>
          </a:p>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Purpose (44b-45)</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Excuse (46)</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4590036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rabicPeriod" startAt="2"/>
            </a:pPr>
            <a:r>
              <a:rPr lang="en-US" sz="3600" dirty="0">
                <a:effectLst>
                  <a:outerShdw blurRad="38100" dist="38100" dir="2700000" algn="tl">
                    <a:srgbClr val="000000">
                      <a:alpha val="43137"/>
                    </a:srgbClr>
                  </a:outerShdw>
                </a:effectLst>
              </a:rPr>
              <a:t>Genesis 26:6-7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Esau</a:t>
            </a:r>
          </a:p>
        </p:txBody>
      </p:sp>
      <p:sp>
        <p:nvSpPr>
          <p:cNvPr id="161795" name="Rectangle 3"/>
          <p:cNvSpPr>
            <a:spLocks noGrp="1" noChangeArrowheads="1"/>
          </p:cNvSpPr>
          <p:nvPr>
            <p:ph type="body" idx="1"/>
          </p:nvPr>
        </p:nvSpPr>
        <p:spPr>
          <a:xfrm>
            <a:off x="1042417" y="2552700"/>
            <a:ext cx="3224783" cy="1752600"/>
          </a:xfrm>
        </p:spPr>
        <p:txBody>
          <a:bodyPr/>
          <a:lstStyle/>
          <a:p>
            <a:pPr marL="514350" lvl="3" indent="-514350" eaLnBrk="1" hangingPunct="1">
              <a:spcBef>
                <a:spcPts val="0"/>
              </a:spcBef>
              <a:spcAft>
                <a:spcPts val="36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rPr>
              <a:t>Hunt (3)</a:t>
            </a:r>
          </a:p>
          <a:p>
            <a:pPr marL="514350" lvl="3" indent="-514350" eaLnBrk="1" hangingPunct="1">
              <a:spcBef>
                <a:spcPts val="0"/>
              </a:spcBef>
              <a:spcAft>
                <a:spcPts val="3600"/>
              </a:spcAft>
              <a:buClr>
                <a:srgbClr val="FFC000"/>
              </a:buClr>
              <a:buFont typeface="+mj-lt"/>
              <a:buAutoNum type="alphaLcParenR"/>
              <a:defRPr/>
            </a:pPr>
            <a:r>
              <a:rPr lang="en-US" dirty="0">
                <a:effectLst>
                  <a:outerShdw blurRad="38100" dist="38100" dir="2700000" algn="tl">
                    <a:srgbClr val="000000">
                      <a:alpha val="43137"/>
                    </a:srgbClr>
                  </a:outerShdw>
                </a:effectLst>
              </a:rPr>
              <a:t>Cook (4a)</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6894030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3B80CCD-1DEE-4ADD-9602-D3622AE68425}"/>
              </a:ext>
            </a:extLst>
          </p:cNvPr>
          <p:cNvPicPr>
            <a:picLocks noChangeAspect="1"/>
          </p:cNvPicPr>
          <p:nvPr/>
        </p:nvPicPr>
        <p:blipFill>
          <a:blip r:embed="rId2"/>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1969770"/>
          </a:xfrm>
          <a:prstGeom prst="rect">
            <a:avLst/>
          </a:prstGeom>
          <a:noFill/>
          <a:ln w="28575">
            <a:noFill/>
            <a:miter lim="800000"/>
            <a:headEnd/>
            <a:tailEnd/>
          </a:ln>
        </p:spPr>
        <p:txBody>
          <a:bodyPr wrap="square">
            <a:spAutoFit/>
          </a:bodyPr>
          <a:lstStyle/>
          <a:p>
            <a:pPr algn="ctr" eaLnBrk="0" hangingPunct="0">
              <a:spcBef>
                <a:spcPts val="0"/>
              </a:spcBef>
              <a:spcAft>
                <a:spcPts val="1200"/>
              </a:spcAft>
              <a:buClr>
                <a:schemeClr val="tx2"/>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mj-cs"/>
              </a:rPr>
              <a:t>Genesis 9:6</a:t>
            </a:r>
          </a:p>
          <a:p>
            <a:pPr algn="just" eaLnBrk="1" hangingPunct="1">
              <a:defRP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“Whoever sheds man’s blood,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By man</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his blood shall be shed, For in the image of God He made man.”</a:t>
            </a:r>
          </a:p>
        </p:txBody>
      </p:sp>
      <p:pic>
        <p:nvPicPr>
          <p:cNvPr id="5" name="Picture 4">
            <a:extLst>
              <a:ext uri="{FF2B5EF4-FFF2-40B4-BE49-F238E27FC236}">
                <a16:creationId xmlns:a16="http://schemas.microsoft.com/office/drawing/2014/main" id="{DE58E33B-ED95-44F9-816E-54593E37E12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79150" y="2438202"/>
            <a:ext cx="2633700" cy="2286198"/>
          </a:xfrm>
          <a:prstGeom prst="rect">
            <a:avLst/>
          </a:prstGeom>
        </p:spPr>
      </p:pic>
    </p:spTree>
    <p:extLst>
      <p:ext uri="{BB962C8B-B14F-4D97-AF65-F5344CB8AC3E}">
        <p14:creationId xmlns:p14="http://schemas.microsoft.com/office/powerpoint/2010/main" val="1114683798"/>
      </p:ext>
    </p:extLst>
  </p:cSld>
  <p:clrMapOvr>
    <a:masterClrMapping/>
  </p:clrMapOvr>
  <p:transition/>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2216646451"/>
              </p:ext>
            </p:extLst>
          </p:nvPr>
        </p:nvGraphicFramePr>
        <p:xfrm>
          <a:off x="609600" y="152400"/>
          <a:ext cx="10977450" cy="6309360"/>
        </p:xfrm>
        <a:graphic>
          <a:graphicData uri="http://schemas.openxmlformats.org/drawingml/2006/table">
            <a:tbl>
              <a:tblPr firstRow="1" bandRow="1">
                <a:tableStyleId>{5C22544A-7EE6-4342-B048-85BDC9FD1C3A}</a:tableStyleId>
              </a:tblPr>
              <a:tblGrid>
                <a:gridCol w="2651760">
                  <a:extLst>
                    <a:ext uri="{9D8B030D-6E8A-4147-A177-3AD203B41FA5}">
                      <a16:colId xmlns:a16="http://schemas.microsoft.com/office/drawing/2014/main" val="20000"/>
                    </a:ext>
                  </a:extLst>
                </a:gridCol>
                <a:gridCol w="2560320">
                  <a:extLst>
                    <a:ext uri="{9D8B030D-6E8A-4147-A177-3AD203B41FA5}">
                      <a16:colId xmlns:a16="http://schemas.microsoft.com/office/drawing/2014/main" val="20001"/>
                    </a:ext>
                  </a:extLst>
                </a:gridCol>
                <a:gridCol w="2882685">
                  <a:extLst>
                    <a:ext uri="{9D8B030D-6E8A-4147-A177-3AD203B41FA5}">
                      <a16:colId xmlns:a16="http://schemas.microsoft.com/office/drawing/2014/main" val="20002"/>
                    </a:ext>
                  </a:extLst>
                </a:gridCol>
                <a:gridCol w="2882685">
                  <a:extLst>
                    <a:ext uri="{9D8B030D-6E8A-4147-A177-3AD203B41FA5}">
                      <a16:colId xmlns:a16="http://schemas.microsoft.com/office/drawing/2014/main" val="20003"/>
                    </a:ext>
                  </a:extLst>
                </a:gridCol>
              </a:tblGrid>
              <a:tr h="822960">
                <a:tc gridSpan="4">
                  <a:txBody>
                    <a:bodyPr/>
                    <a:lstStyle/>
                    <a:p>
                      <a:pPr algn="ctr"/>
                      <a:r>
                        <a:rPr lang="en-US" sz="3200" b="0" dirty="0" err="1">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Noahic</a:t>
                      </a:r>
                      <a:r>
                        <a:rPr lang="en-US" sz="3200" b="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 vs. Abrahamic &amp; Mosaic Covenants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hMerge="1">
                  <a:txBody>
                    <a:bodyPr/>
                    <a:lstStyle/>
                    <a:p>
                      <a:endParaRPr lang="en-US" sz="2000" b="1" u="sng" dirty="0">
                        <a:solidFill>
                          <a:srgbClr val="C00000"/>
                        </a:solidFill>
                        <a:latin typeface="Calibri" panose="020F0502020204030204" pitchFamily="34" charset="0"/>
                      </a:endParaRPr>
                    </a:p>
                  </a:txBody>
                  <a:tcPr anchor="ctr">
                    <a:solidFill>
                      <a:schemeClr val="tx1">
                        <a:lumMod val="75000"/>
                      </a:schemeClr>
                    </a:solidFill>
                  </a:tcPr>
                </a:tc>
                <a:tc hMerge="1">
                  <a:txBody>
                    <a:bodyPr/>
                    <a:lstStyle/>
                    <a:p>
                      <a:endParaRPr lang="en-US" sz="2000" b="1" u="sng" dirty="0">
                        <a:solidFill>
                          <a:srgbClr val="C00000"/>
                        </a:solidFill>
                        <a:latin typeface="Calibri" panose="020F0502020204030204" pitchFamily="34" charset="0"/>
                      </a:endParaRPr>
                    </a:p>
                  </a:txBody>
                  <a:tcPr anchor="ctr">
                    <a:solidFill>
                      <a:schemeClr val="tx1">
                        <a:lumMod val="75000"/>
                      </a:schemeClr>
                    </a:solidFill>
                  </a:tcPr>
                </a:tc>
                <a:tc hMerge="1">
                  <a:txBody>
                    <a:bodyPr/>
                    <a:lstStyle/>
                    <a:p>
                      <a:endParaRPr lang="en-US" sz="2000" b="1" u="sng" dirty="0">
                        <a:solidFill>
                          <a:srgbClr val="C00000"/>
                        </a:solidFill>
                        <a:latin typeface="Calibri" panose="020F0502020204030204" pitchFamily="34" charset="0"/>
                      </a:endParaRPr>
                    </a:p>
                  </a:txBody>
                  <a:tcPr anchor="ctr">
                    <a:solidFill>
                      <a:schemeClr val="tx1">
                        <a:lumMod val="75000"/>
                      </a:schemeClr>
                    </a:solidFill>
                  </a:tcPr>
                </a:tc>
                <a:extLst>
                  <a:ext uri="{0D108BD9-81ED-4DB2-BD59-A6C34878D82A}">
                    <a16:rowId xmlns:a16="http://schemas.microsoft.com/office/drawing/2014/main" val="1791230926"/>
                  </a:ext>
                </a:extLst>
              </a:tr>
              <a:tr h="914400">
                <a:tc>
                  <a:txBody>
                    <a:bodyPr/>
                    <a:lstStyle/>
                    <a:p>
                      <a:pPr algn="l"/>
                      <a:r>
                        <a:rPr lang="en-US" sz="2400" b="1" u="none" kern="1200" dirty="0">
                          <a:solidFill>
                            <a:schemeClr val="bg2"/>
                          </a:solidFill>
                          <a:latin typeface="Calibri" panose="020F0502020204030204" pitchFamily="34" charset="0"/>
                          <a:ea typeface="+mn-ea"/>
                          <a:cs typeface="+mn-cs"/>
                        </a:rPr>
                        <a:t>Name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u="none" kern="1200" dirty="0">
                          <a:solidFill>
                            <a:srgbClr val="C00000"/>
                          </a:solidFill>
                          <a:latin typeface="Calibri" panose="020F0502020204030204" pitchFamily="34" charset="0"/>
                          <a:ea typeface="+mn-ea"/>
                          <a:cs typeface="+mn-cs"/>
                        </a:rPr>
                        <a:t>NOAHIC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u="none" kern="1200" dirty="0">
                          <a:solidFill>
                            <a:srgbClr val="008000"/>
                          </a:solidFill>
                          <a:latin typeface="Calibri" panose="020F0502020204030204" pitchFamily="34" charset="0"/>
                          <a:ea typeface="+mn-ea"/>
                          <a:cs typeface="+mn-cs"/>
                        </a:rPr>
                        <a:t>ABRAHAMIC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u="none" kern="1200" dirty="0">
                          <a:solidFill>
                            <a:srgbClr val="0000CC"/>
                          </a:solidFill>
                          <a:latin typeface="Calibri" panose="020F0502020204030204" pitchFamily="34" charset="0"/>
                          <a:ea typeface="+mn-ea"/>
                          <a:cs typeface="+mn-cs"/>
                        </a:rPr>
                        <a:t>MOSAIC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10000"/>
                  </a:ext>
                </a:extLst>
              </a:tr>
              <a:tr h="914400">
                <a:tc>
                  <a:txBody>
                    <a:bodyPr/>
                    <a:lstStyle/>
                    <a:p>
                      <a:r>
                        <a:rPr lang="en-US" sz="2400" b="1" u="none" kern="1200" dirty="0">
                          <a:solidFill>
                            <a:schemeClr val="bg2"/>
                          </a:solidFill>
                          <a:latin typeface="Calibri" panose="020F0502020204030204" pitchFamily="34" charset="0"/>
                          <a:ea typeface="+mn-ea"/>
                          <a:cs typeface="+mn-cs"/>
                        </a:rPr>
                        <a:t>Human agent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u="none" kern="1200" dirty="0">
                          <a:solidFill>
                            <a:srgbClr val="C00000"/>
                          </a:solidFill>
                          <a:latin typeface="Calibri" panose="020F0502020204030204" pitchFamily="34" charset="0"/>
                          <a:ea typeface="+mn-ea"/>
                          <a:cs typeface="+mn-cs"/>
                        </a:rPr>
                        <a:t>Noah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kern="1200" dirty="0">
                          <a:solidFill>
                            <a:srgbClr val="008000"/>
                          </a:solidFill>
                          <a:latin typeface="Calibri" panose="020F0502020204030204" pitchFamily="34" charset="0"/>
                          <a:ea typeface="+mn-ea"/>
                          <a:cs typeface="+mn-cs"/>
                        </a:rPr>
                        <a:t>Abraham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kern="1200" dirty="0">
                          <a:solidFill>
                            <a:srgbClr val="0000CC"/>
                          </a:solidFill>
                          <a:latin typeface="Calibri" panose="020F0502020204030204" pitchFamily="34" charset="0"/>
                          <a:ea typeface="+mn-ea"/>
                          <a:cs typeface="+mn-cs"/>
                        </a:rPr>
                        <a:t>Moses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10001"/>
                  </a:ext>
                </a:extLst>
              </a:tr>
              <a:tr h="914400">
                <a:tc>
                  <a:txBody>
                    <a:bodyPr/>
                    <a:lstStyle/>
                    <a:p>
                      <a:r>
                        <a:rPr lang="en-US" sz="2400" b="1" u="none" kern="1200" dirty="0">
                          <a:solidFill>
                            <a:schemeClr val="bg2"/>
                          </a:solidFill>
                          <a:latin typeface="Calibri" panose="020F0502020204030204" pitchFamily="34" charset="0"/>
                          <a:ea typeface="+mn-ea"/>
                          <a:cs typeface="+mn-cs"/>
                        </a:rPr>
                        <a:t>Scripture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u="none" kern="1200" dirty="0">
                          <a:solidFill>
                            <a:srgbClr val="C00000"/>
                          </a:solidFill>
                          <a:latin typeface="Calibri" panose="020F0502020204030204" pitchFamily="34" charset="0"/>
                          <a:ea typeface="+mn-ea"/>
                          <a:cs typeface="+mn-cs"/>
                        </a:rPr>
                        <a:t>Gen. 8‒9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kern="1200" dirty="0">
                          <a:solidFill>
                            <a:srgbClr val="008000"/>
                          </a:solidFill>
                          <a:latin typeface="Calibri" panose="020F0502020204030204" pitchFamily="34" charset="0"/>
                          <a:ea typeface="+mn-ea"/>
                          <a:cs typeface="+mn-cs"/>
                        </a:rPr>
                        <a:t>Gen. 12‒17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kern="1200" dirty="0">
                          <a:solidFill>
                            <a:srgbClr val="0000CC"/>
                          </a:solidFill>
                          <a:latin typeface="Calibri" panose="020F0502020204030204" pitchFamily="34" charset="0"/>
                          <a:ea typeface="+mn-ea"/>
                          <a:cs typeface="+mn-cs"/>
                        </a:rPr>
                        <a:t>Exod. 19‒40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10002"/>
                  </a:ext>
                </a:extLst>
              </a:tr>
              <a:tr h="914400">
                <a:tc>
                  <a:txBody>
                    <a:bodyPr/>
                    <a:lstStyle/>
                    <a:p>
                      <a:r>
                        <a:rPr lang="en-US" sz="2400" b="1" u="none" kern="1200" dirty="0">
                          <a:solidFill>
                            <a:schemeClr val="bg2"/>
                          </a:solidFill>
                          <a:latin typeface="Calibri" panose="020F0502020204030204" pitchFamily="34" charset="0"/>
                          <a:ea typeface="+mn-ea"/>
                          <a:cs typeface="+mn-cs"/>
                        </a:rPr>
                        <a:t>Covenant (</a:t>
                      </a:r>
                      <a:r>
                        <a:rPr lang="en-US" sz="2400" b="1" i="1" u="none" kern="1200" dirty="0" err="1">
                          <a:solidFill>
                            <a:schemeClr val="bg2"/>
                          </a:solidFill>
                          <a:latin typeface="Calibri" panose="020F0502020204030204" pitchFamily="34" charset="0"/>
                          <a:ea typeface="+mn-ea"/>
                          <a:cs typeface="+mn-cs"/>
                        </a:rPr>
                        <a:t>Berith</a:t>
                      </a:r>
                      <a:r>
                        <a:rPr lang="en-US" sz="2400" b="1" u="none" kern="1200" dirty="0">
                          <a:solidFill>
                            <a:schemeClr val="bg2"/>
                          </a:solidFill>
                          <a:latin typeface="Calibri" panose="020F0502020204030204" pitchFamily="34" charset="0"/>
                          <a:ea typeface="+mn-ea"/>
                          <a:cs typeface="+mn-cs"/>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u="none" kern="1200" dirty="0">
                          <a:solidFill>
                            <a:srgbClr val="C00000"/>
                          </a:solidFill>
                          <a:latin typeface="Calibri" panose="020F0502020204030204" pitchFamily="34" charset="0"/>
                          <a:ea typeface="+mn-ea"/>
                          <a:cs typeface="+mn-cs"/>
                        </a:rPr>
                        <a:t>Gen. 9:9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kern="1200" dirty="0">
                          <a:solidFill>
                            <a:srgbClr val="008000"/>
                          </a:solidFill>
                          <a:latin typeface="Calibri" panose="020F0502020204030204" pitchFamily="34" charset="0"/>
                          <a:ea typeface="+mn-ea"/>
                          <a:cs typeface="+mn-cs"/>
                        </a:rPr>
                        <a:t>Gen. 15:18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kern="1200" dirty="0">
                          <a:solidFill>
                            <a:srgbClr val="0000CC"/>
                          </a:solidFill>
                          <a:latin typeface="Calibri" panose="020F0502020204030204" pitchFamily="34" charset="0"/>
                          <a:ea typeface="+mn-ea"/>
                          <a:cs typeface="+mn-cs"/>
                        </a:rPr>
                        <a:t>Exod. 19:5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10005"/>
                  </a:ext>
                </a:extLst>
              </a:tr>
              <a:tr h="914400">
                <a:tc>
                  <a:txBody>
                    <a:bodyPr/>
                    <a:lstStyle/>
                    <a:p>
                      <a:r>
                        <a:rPr lang="en-US" sz="2400" b="1" u="none" kern="1200" dirty="0">
                          <a:solidFill>
                            <a:schemeClr val="bg2"/>
                          </a:solidFill>
                          <a:latin typeface="Calibri" panose="020F0502020204030204" pitchFamily="34" charset="0"/>
                          <a:ea typeface="+mn-ea"/>
                          <a:cs typeface="+mn-cs"/>
                        </a:rPr>
                        <a:t>Party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u="none" kern="1200" dirty="0">
                          <a:solidFill>
                            <a:srgbClr val="C00000"/>
                          </a:solidFill>
                          <a:latin typeface="Calibri" panose="020F0502020204030204" pitchFamily="34" charset="0"/>
                          <a:ea typeface="+mn-ea"/>
                          <a:cs typeface="+mn-cs"/>
                        </a:rPr>
                        <a:t>World, </a:t>
                      </a:r>
                    </a:p>
                    <a:p>
                      <a:pPr algn="ctr"/>
                      <a:r>
                        <a:rPr lang="en-US" sz="2400" b="1" u="none" kern="1200" dirty="0">
                          <a:solidFill>
                            <a:srgbClr val="C00000"/>
                          </a:solidFill>
                          <a:latin typeface="Calibri" panose="020F0502020204030204" pitchFamily="34" charset="0"/>
                          <a:ea typeface="+mn-ea"/>
                          <a:cs typeface="+mn-cs"/>
                        </a:rPr>
                        <a:t>humanity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kern="1200" dirty="0">
                          <a:solidFill>
                            <a:srgbClr val="008000"/>
                          </a:solidFill>
                          <a:latin typeface="Calibri" panose="020F0502020204030204" pitchFamily="34" charset="0"/>
                          <a:ea typeface="+mn-ea"/>
                          <a:cs typeface="+mn-cs"/>
                        </a:rPr>
                        <a:t>Israel, </a:t>
                      </a:r>
                    </a:p>
                    <a:p>
                      <a:pPr algn="ctr"/>
                      <a:r>
                        <a:rPr lang="en-US" sz="2400" b="1" kern="1200" dirty="0">
                          <a:solidFill>
                            <a:srgbClr val="008000"/>
                          </a:solidFill>
                          <a:latin typeface="Calibri" panose="020F0502020204030204" pitchFamily="34" charset="0"/>
                          <a:ea typeface="+mn-ea"/>
                          <a:cs typeface="+mn-cs"/>
                        </a:rPr>
                        <a:t>Hebrews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kern="1200" dirty="0">
                          <a:solidFill>
                            <a:srgbClr val="0000CC"/>
                          </a:solidFill>
                          <a:latin typeface="Calibri" panose="020F0502020204030204" pitchFamily="34" charset="0"/>
                          <a:ea typeface="+mn-ea"/>
                          <a:cs typeface="+mn-cs"/>
                        </a:rPr>
                        <a:t>Israel, </a:t>
                      </a:r>
                    </a:p>
                    <a:p>
                      <a:pPr algn="ctr"/>
                      <a:r>
                        <a:rPr lang="en-US" sz="2400" b="1" kern="1200" dirty="0">
                          <a:solidFill>
                            <a:srgbClr val="0000CC"/>
                          </a:solidFill>
                          <a:latin typeface="Calibri" panose="020F0502020204030204" pitchFamily="34" charset="0"/>
                          <a:ea typeface="+mn-ea"/>
                          <a:cs typeface="+mn-cs"/>
                        </a:rPr>
                        <a:t>Hebrews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10003"/>
                  </a:ext>
                </a:extLst>
              </a:tr>
              <a:tr h="914400">
                <a:tc>
                  <a:txBody>
                    <a:bodyPr/>
                    <a:lstStyle/>
                    <a:p>
                      <a:r>
                        <a:rPr lang="en-US" sz="2400" b="1" u="none" kern="1200" dirty="0">
                          <a:solidFill>
                            <a:schemeClr val="bg2"/>
                          </a:solidFill>
                          <a:latin typeface="Calibri" panose="020F0502020204030204" pitchFamily="34" charset="0"/>
                          <a:ea typeface="+mn-ea"/>
                          <a:cs typeface="+mn-cs"/>
                        </a:rPr>
                        <a:t>Israel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u="none" kern="1200" dirty="0">
                          <a:solidFill>
                            <a:srgbClr val="C00000"/>
                          </a:solidFill>
                          <a:latin typeface="Calibri" panose="020F0502020204030204" pitchFamily="34" charset="0"/>
                          <a:ea typeface="+mn-ea"/>
                          <a:cs typeface="+mn-cs"/>
                        </a:rPr>
                        <a:t>Pre-Israel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kern="1200" dirty="0">
                          <a:solidFill>
                            <a:srgbClr val="008000"/>
                          </a:solidFill>
                          <a:latin typeface="Calibri" panose="020F0502020204030204" pitchFamily="34" charset="0"/>
                          <a:ea typeface="+mn-ea"/>
                          <a:cs typeface="+mn-cs"/>
                        </a:rPr>
                        <a:t>Post-Israel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mn-cs"/>
                        </a:rPr>
                        <a:t>Post-Israel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41277948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555853426"/>
              </p:ext>
            </p:extLst>
          </p:nvPr>
        </p:nvGraphicFramePr>
        <p:xfrm>
          <a:off x="609601" y="152400"/>
          <a:ext cx="10969647" cy="6492240"/>
        </p:xfrm>
        <a:graphic>
          <a:graphicData uri="http://schemas.openxmlformats.org/drawingml/2006/table">
            <a:tbl>
              <a:tblPr firstRow="1" bandRow="1">
                <a:tableStyleId>{5C22544A-7EE6-4342-B048-85BDC9FD1C3A}</a:tableStyleId>
              </a:tblPr>
              <a:tblGrid>
                <a:gridCol w="2648607">
                  <a:extLst>
                    <a:ext uri="{9D8B030D-6E8A-4147-A177-3AD203B41FA5}">
                      <a16:colId xmlns:a16="http://schemas.microsoft.com/office/drawing/2014/main" val="20000"/>
                    </a:ext>
                  </a:extLst>
                </a:gridCol>
                <a:gridCol w="2560320">
                  <a:extLst>
                    <a:ext uri="{9D8B030D-6E8A-4147-A177-3AD203B41FA5}">
                      <a16:colId xmlns:a16="http://schemas.microsoft.com/office/drawing/2014/main" val="20001"/>
                    </a:ext>
                  </a:extLst>
                </a:gridCol>
                <a:gridCol w="2880360">
                  <a:extLst>
                    <a:ext uri="{9D8B030D-6E8A-4147-A177-3AD203B41FA5}">
                      <a16:colId xmlns:a16="http://schemas.microsoft.com/office/drawing/2014/main" val="20002"/>
                    </a:ext>
                  </a:extLst>
                </a:gridCol>
                <a:gridCol w="2880360">
                  <a:extLst>
                    <a:ext uri="{9D8B030D-6E8A-4147-A177-3AD203B41FA5}">
                      <a16:colId xmlns:a16="http://schemas.microsoft.com/office/drawing/2014/main" val="20003"/>
                    </a:ext>
                  </a:extLst>
                </a:gridCol>
              </a:tblGrid>
              <a:tr h="822960">
                <a:tc gridSpan="4">
                  <a:txBody>
                    <a:bodyPr/>
                    <a:lstStyle/>
                    <a:p>
                      <a:pPr algn="ctr"/>
                      <a:r>
                        <a:rPr lang="en-US" sz="3200" b="0" kern="1200" dirty="0" err="1">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Noahic</a:t>
                      </a:r>
                      <a:r>
                        <a:rPr lang="en-US" sz="3200" b="0" kern="12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 vs. Abrahamic &amp; Mosaic Covenants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hMerge="1">
                  <a:txBody>
                    <a:bodyPr/>
                    <a:lstStyle/>
                    <a:p>
                      <a:endParaRPr lang="en-US" sz="2000" b="1" u="sng" dirty="0">
                        <a:solidFill>
                          <a:srgbClr val="C00000"/>
                        </a:solidFill>
                        <a:latin typeface="Calibri" panose="020F0502020204030204" pitchFamily="34" charset="0"/>
                      </a:endParaRPr>
                    </a:p>
                  </a:txBody>
                  <a:tcPr anchor="ctr">
                    <a:solidFill>
                      <a:schemeClr val="tx1">
                        <a:lumMod val="75000"/>
                      </a:schemeClr>
                    </a:solidFill>
                  </a:tcPr>
                </a:tc>
                <a:tc hMerge="1">
                  <a:txBody>
                    <a:bodyPr/>
                    <a:lstStyle/>
                    <a:p>
                      <a:endParaRPr lang="en-US" sz="2000" b="1" u="sng" dirty="0">
                        <a:solidFill>
                          <a:srgbClr val="C00000"/>
                        </a:solidFill>
                        <a:latin typeface="Calibri" panose="020F0502020204030204" pitchFamily="34" charset="0"/>
                      </a:endParaRPr>
                    </a:p>
                  </a:txBody>
                  <a:tcPr anchor="ctr">
                    <a:solidFill>
                      <a:schemeClr val="tx1">
                        <a:lumMod val="75000"/>
                      </a:schemeClr>
                    </a:solidFill>
                  </a:tcPr>
                </a:tc>
                <a:tc hMerge="1">
                  <a:txBody>
                    <a:bodyPr/>
                    <a:lstStyle/>
                    <a:p>
                      <a:endParaRPr lang="en-US" sz="2000" b="1" u="sng" dirty="0">
                        <a:solidFill>
                          <a:srgbClr val="C00000"/>
                        </a:solidFill>
                        <a:latin typeface="Calibri" panose="020F0502020204030204" pitchFamily="34" charset="0"/>
                      </a:endParaRPr>
                    </a:p>
                  </a:txBody>
                  <a:tcPr anchor="ctr">
                    <a:solidFill>
                      <a:schemeClr val="tx1">
                        <a:lumMod val="75000"/>
                      </a:schemeClr>
                    </a:solidFill>
                  </a:tcPr>
                </a:tc>
                <a:extLst>
                  <a:ext uri="{0D108BD9-81ED-4DB2-BD59-A6C34878D82A}">
                    <a16:rowId xmlns:a16="http://schemas.microsoft.com/office/drawing/2014/main" val="1791230926"/>
                  </a:ext>
                </a:extLst>
              </a:tr>
              <a:tr h="640080">
                <a:tc>
                  <a:txBody>
                    <a:bodyPr/>
                    <a:lstStyle/>
                    <a:p>
                      <a:r>
                        <a:rPr lang="en-US" sz="2400" b="1" u="none" kern="1200" dirty="0">
                          <a:solidFill>
                            <a:schemeClr val="bg2"/>
                          </a:solidFill>
                          <a:latin typeface="Calibri" panose="020F0502020204030204" pitchFamily="34" charset="0"/>
                          <a:ea typeface="+mn-ea"/>
                          <a:cs typeface="+mn-cs"/>
                        </a:rPr>
                        <a:t>Covenant</a:t>
                      </a:r>
                      <a:endParaRPr lang="en-US" sz="2400" u="none" dirty="0">
                        <a:solidFill>
                          <a:schemeClr val="bg2"/>
                        </a:solidFill>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u="none" kern="1200" dirty="0">
                          <a:solidFill>
                            <a:srgbClr val="C00000"/>
                          </a:solidFill>
                          <a:latin typeface="Calibri" panose="020F0502020204030204" pitchFamily="34" charset="0"/>
                          <a:ea typeface="+mn-ea"/>
                          <a:cs typeface="+mn-cs"/>
                        </a:rPr>
                        <a:t>NOAHIC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u="none" kern="1200" dirty="0">
                          <a:solidFill>
                            <a:srgbClr val="008000"/>
                          </a:solidFill>
                          <a:latin typeface="Calibri" panose="020F0502020204030204" pitchFamily="34" charset="0"/>
                          <a:ea typeface="+mn-ea"/>
                          <a:cs typeface="+mn-cs"/>
                        </a:rPr>
                        <a:t>ABRAHAMIC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u="none" kern="1200" dirty="0">
                          <a:solidFill>
                            <a:srgbClr val="0000CC"/>
                          </a:solidFill>
                          <a:latin typeface="Calibri" panose="020F0502020204030204" pitchFamily="34" charset="0"/>
                          <a:ea typeface="+mn-ea"/>
                          <a:cs typeface="+mn-cs"/>
                        </a:rPr>
                        <a:t>MOSAIC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10000"/>
                  </a:ext>
                </a:extLst>
              </a:tr>
              <a:tr h="0">
                <a:tc>
                  <a:txBody>
                    <a:bodyPr/>
                    <a:lstStyle/>
                    <a:p>
                      <a:r>
                        <a:rPr lang="en-US" sz="2400" b="1" u="none" kern="1200" dirty="0">
                          <a:solidFill>
                            <a:schemeClr val="bg2"/>
                          </a:solidFill>
                          <a:latin typeface="Calibri" panose="020F0502020204030204" pitchFamily="34" charset="0"/>
                          <a:ea typeface="+mn-ea"/>
                          <a:cs typeface="+mn-cs"/>
                        </a:rPr>
                        <a:t>Conditional or unconditional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u="none" kern="1200" dirty="0">
                          <a:solidFill>
                            <a:srgbClr val="C00000"/>
                          </a:solidFill>
                          <a:latin typeface="Calibri" panose="020F0502020204030204" pitchFamily="34" charset="0"/>
                          <a:ea typeface="+mn-ea"/>
                          <a:cs typeface="+mn-cs"/>
                        </a:rPr>
                        <a:t>Unconditional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1" u="none" kern="1200" dirty="0">
                          <a:solidFill>
                            <a:srgbClr val="008000"/>
                          </a:solidFill>
                          <a:latin typeface="Calibri" panose="020F0502020204030204" pitchFamily="34" charset="0"/>
                          <a:ea typeface="+mn-ea"/>
                          <a:cs typeface="+mn-cs"/>
                        </a:rPr>
                        <a:t>Unconditional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u="none" kern="1200" dirty="0">
                          <a:solidFill>
                            <a:srgbClr val="0000CC"/>
                          </a:solidFill>
                          <a:latin typeface="Calibri" panose="020F0502020204030204" pitchFamily="34" charset="0"/>
                          <a:ea typeface="+mn-ea"/>
                          <a:cs typeface="+mn-cs"/>
                        </a:rPr>
                        <a:t>Conditional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10005"/>
                  </a:ext>
                </a:extLst>
              </a:tr>
              <a:tr h="0">
                <a:tc>
                  <a:txBody>
                    <a:bodyPr/>
                    <a:lstStyle/>
                    <a:p>
                      <a:r>
                        <a:rPr lang="en-US" sz="2400" b="1" u="none" kern="1200" dirty="0">
                          <a:solidFill>
                            <a:schemeClr val="bg2"/>
                          </a:solidFill>
                          <a:latin typeface="Calibri" panose="020F0502020204030204" pitchFamily="34" charset="0"/>
                          <a:ea typeface="+mn-ea"/>
                          <a:cs typeface="+mn-cs"/>
                        </a:rPr>
                        <a:t>Promises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u="none" kern="1200" dirty="0">
                          <a:solidFill>
                            <a:srgbClr val="C00000"/>
                          </a:solidFill>
                          <a:latin typeface="Calibri" panose="020F0502020204030204" pitchFamily="34" charset="0"/>
                          <a:ea typeface="+mn-ea"/>
                          <a:cs typeface="+mn-cs"/>
                        </a:rPr>
                        <a:t>No more flood judgment, enduring earth, capital punishment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u="none" kern="1200" dirty="0">
                          <a:solidFill>
                            <a:srgbClr val="008000"/>
                          </a:solidFill>
                          <a:latin typeface="Calibri" panose="020F0502020204030204" pitchFamily="34" charset="0"/>
                          <a:ea typeface="+mn-ea"/>
                          <a:cs typeface="+mn-cs"/>
                        </a:rPr>
                        <a:t>Ownership of land, seed, and blessing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u="none" kern="1200" dirty="0">
                          <a:solidFill>
                            <a:srgbClr val="0000CC"/>
                          </a:solidFill>
                          <a:latin typeface="Calibri" panose="020F0502020204030204" pitchFamily="34" charset="0"/>
                          <a:ea typeface="+mn-ea"/>
                          <a:cs typeface="+mn-cs"/>
                        </a:rPr>
                        <a:t>Enjoyment or possession of land, seed, and blessing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10006"/>
                  </a:ext>
                </a:extLst>
              </a:tr>
              <a:tr h="640080">
                <a:tc>
                  <a:txBody>
                    <a:bodyPr/>
                    <a:lstStyle/>
                    <a:p>
                      <a:r>
                        <a:rPr lang="en-US" sz="2400" b="1" u="none" kern="1200" dirty="0">
                          <a:solidFill>
                            <a:schemeClr val="bg2"/>
                          </a:solidFill>
                          <a:latin typeface="Calibri" panose="020F0502020204030204" pitchFamily="34" charset="0"/>
                          <a:ea typeface="+mn-ea"/>
                          <a:cs typeface="+mn-cs"/>
                        </a:rPr>
                        <a:t>Sign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u="none" kern="1200" dirty="0">
                          <a:solidFill>
                            <a:srgbClr val="C00000"/>
                          </a:solidFill>
                          <a:latin typeface="Calibri" panose="020F0502020204030204" pitchFamily="34" charset="0"/>
                          <a:ea typeface="+mn-ea"/>
                          <a:cs typeface="+mn-cs"/>
                        </a:rPr>
                        <a:t>Rainbow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u="none" kern="1200" dirty="0">
                          <a:solidFill>
                            <a:srgbClr val="008000"/>
                          </a:solidFill>
                          <a:latin typeface="Calibri" panose="020F0502020204030204" pitchFamily="34" charset="0"/>
                          <a:ea typeface="+mn-ea"/>
                          <a:cs typeface="+mn-cs"/>
                        </a:rPr>
                        <a:t>Circumcision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u="none" kern="1200" dirty="0">
                          <a:solidFill>
                            <a:srgbClr val="0000CC"/>
                          </a:solidFill>
                          <a:latin typeface="Calibri" panose="020F0502020204030204" pitchFamily="34" charset="0"/>
                          <a:ea typeface="+mn-ea"/>
                          <a:cs typeface="+mn-cs"/>
                        </a:rPr>
                        <a:t>Sabbath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10007"/>
                  </a:ext>
                </a:extLst>
              </a:tr>
              <a:tr h="0">
                <a:tc>
                  <a:txBody>
                    <a:bodyPr/>
                    <a:lstStyle/>
                    <a:p>
                      <a:r>
                        <a:rPr lang="en-US" sz="2400" b="1" u="none" kern="1200" dirty="0">
                          <a:solidFill>
                            <a:schemeClr val="bg2"/>
                          </a:solidFill>
                          <a:latin typeface="Calibri" panose="020F0502020204030204" pitchFamily="34" charset="0"/>
                          <a:ea typeface="+mn-ea"/>
                          <a:cs typeface="+mn-cs"/>
                        </a:rPr>
                        <a:t>Purpose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u="none" kern="1200" dirty="0">
                          <a:solidFill>
                            <a:srgbClr val="C00000"/>
                          </a:solidFill>
                          <a:latin typeface="Calibri" panose="020F0502020204030204" pitchFamily="34" charset="0"/>
                          <a:ea typeface="+mn-ea"/>
                          <a:cs typeface="+mn-cs"/>
                        </a:rPr>
                        <a:t>Restrain &amp; preserve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u="none" kern="1200" dirty="0">
                          <a:solidFill>
                            <a:srgbClr val="008000"/>
                          </a:solidFill>
                          <a:latin typeface="Calibri" panose="020F0502020204030204" pitchFamily="34" charset="0"/>
                          <a:ea typeface="+mn-ea"/>
                          <a:cs typeface="+mn-cs"/>
                        </a:rPr>
                        <a:t>Redemptive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u="none" kern="1200" dirty="0">
                          <a:solidFill>
                            <a:srgbClr val="0000CC"/>
                          </a:solidFill>
                          <a:latin typeface="Calibri" panose="020F0502020204030204" pitchFamily="34" charset="0"/>
                          <a:ea typeface="+mn-ea"/>
                          <a:cs typeface="+mn-cs"/>
                        </a:rPr>
                        <a:t>Redemptive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10008"/>
                  </a:ext>
                </a:extLst>
              </a:tr>
              <a:tr h="0">
                <a:tc>
                  <a:txBody>
                    <a:bodyPr/>
                    <a:lstStyle/>
                    <a:p>
                      <a:r>
                        <a:rPr lang="en-US" sz="2400" b="1" u="none" kern="1200" dirty="0">
                          <a:solidFill>
                            <a:schemeClr val="bg2"/>
                          </a:solidFill>
                          <a:latin typeface="Calibri" panose="020F0502020204030204" pitchFamily="34" charset="0"/>
                          <a:ea typeface="+mn-ea"/>
                          <a:cs typeface="+mn-cs"/>
                        </a:rPr>
                        <a:t>Directly binding today?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u="none" kern="1200" dirty="0">
                          <a:solidFill>
                            <a:srgbClr val="C00000"/>
                          </a:solidFill>
                          <a:latin typeface="Calibri" panose="020F0502020204030204" pitchFamily="34" charset="0"/>
                          <a:ea typeface="+mn-ea"/>
                          <a:cs typeface="+mn-cs"/>
                        </a:rPr>
                        <a:t>Yes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u="none" kern="1200" dirty="0">
                          <a:solidFill>
                            <a:srgbClr val="008000"/>
                          </a:solidFill>
                          <a:latin typeface="Calibri" panose="020F0502020204030204" pitchFamily="34" charset="0"/>
                          <a:ea typeface="+mn-ea"/>
                          <a:cs typeface="+mn-cs"/>
                        </a:rPr>
                        <a:t>No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u="none" kern="1200" dirty="0">
                          <a:solidFill>
                            <a:srgbClr val="0000CC"/>
                          </a:solidFill>
                          <a:latin typeface="Calibri" panose="020F0502020204030204" pitchFamily="34" charset="0"/>
                          <a:ea typeface="+mn-ea"/>
                          <a:cs typeface="+mn-cs"/>
                        </a:rPr>
                        <a:t>No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17834879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27:42-46</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Rebekah’s Solution</a:t>
            </a:r>
          </a:p>
        </p:txBody>
      </p:sp>
      <p:sp>
        <p:nvSpPr>
          <p:cNvPr id="161795" name="Rectangle 3"/>
          <p:cNvSpPr>
            <a:spLocks noGrp="1" noChangeArrowheads="1"/>
          </p:cNvSpPr>
          <p:nvPr>
            <p:ph type="body" idx="1"/>
          </p:nvPr>
        </p:nvSpPr>
        <p:spPr>
          <a:xfrm>
            <a:off x="1066800" y="2057400"/>
            <a:ext cx="5505450" cy="3657600"/>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Discovery (42a)</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Problem (42b)</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Instruction (43-44a)</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Purpose (44b-45)</a:t>
            </a:r>
          </a:p>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Excuse (46)</a:t>
            </a:r>
            <a:endParaRPr lang="en-US" dirty="0">
              <a:effectLst>
                <a:outerShdw blurRad="38100" dist="38100" dir="2700000" algn="tl">
                  <a:srgbClr val="000000">
                    <a:alpha val="43137"/>
                  </a:srgbClr>
                </a:outerShdw>
              </a:effectLst>
            </a:endParaRP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8799102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VI. Genesis 26:34-35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Esau’s Wives</a:t>
            </a:r>
          </a:p>
        </p:txBody>
      </p:sp>
      <p:sp>
        <p:nvSpPr>
          <p:cNvPr id="161795" name="Rectangle 3"/>
          <p:cNvSpPr>
            <a:spLocks noGrp="1" noChangeArrowheads="1"/>
          </p:cNvSpPr>
          <p:nvPr>
            <p:ph type="body" idx="1"/>
          </p:nvPr>
        </p:nvSpPr>
        <p:spPr>
          <a:xfrm>
            <a:off x="585217" y="2057400"/>
            <a:ext cx="7788900" cy="2819400"/>
          </a:xfrm>
        </p:spPr>
        <p:txBody>
          <a:bodyPr/>
          <a:lstStyle/>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Esau’s age (34a)</a:t>
            </a:r>
          </a:p>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Names of wives (34b)</a:t>
            </a:r>
          </a:p>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Impact on Esau’s parents (35)</a:t>
            </a:r>
          </a:p>
        </p:txBody>
      </p:sp>
      <p:pic>
        <p:nvPicPr>
          <p:cNvPr id="2" name="Picture 1">
            <a:extLst>
              <a:ext uri="{FF2B5EF4-FFF2-40B4-BE49-F238E27FC236}">
                <a16:creationId xmlns:a16="http://schemas.microsoft.com/office/drawing/2014/main" id="{ABBA572F-EDD0-CA75-E7B9-59AD5463139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41526129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E6A22E8-1C88-95DB-727D-DEA35BCF3128}"/>
              </a:ext>
            </a:extLst>
          </p:cNvPr>
          <p:cNvPicPr>
            <a:picLocks noChangeAspect="1"/>
          </p:cNvPicPr>
          <p:nvPr/>
        </p:nvPicPr>
        <p:blipFill>
          <a:blip r:embed="rId2"/>
          <a:stretch>
            <a:fillRect/>
          </a:stretch>
        </p:blipFill>
        <p:spPr>
          <a:xfrm>
            <a:off x="4383721" y="137160"/>
            <a:ext cx="3424559" cy="6583680"/>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a:extLst>
              <a:ext uri="{FF2B5EF4-FFF2-40B4-BE49-F238E27FC236}">
                <a16:creationId xmlns:a16="http://schemas.microsoft.com/office/drawing/2014/main" id="{DA5FE5D1-6080-6653-1889-71E98AB8011E}"/>
              </a:ext>
            </a:extLst>
          </p:cNvPr>
          <p:cNvPicPr>
            <a:picLocks noChangeAspect="1"/>
          </p:cNvPicPr>
          <p:nvPr/>
        </p:nvPicPr>
        <p:blipFill>
          <a:blip r:embed="rId3"/>
          <a:stretch>
            <a:fillRect/>
          </a:stretch>
        </p:blipFill>
        <p:spPr>
          <a:xfrm>
            <a:off x="5867400" y="1266448"/>
            <a:ext cx="990600" cy="867152"/>
          </a:xfrm>
          <a:prstGeom prst="rect">
            <a:avLst/>
          </a:prstGeom>
        </p:spPr>
      </p:pic>
    </p:spTree>
    <p:extLst>
      <p:ext uri="{BB962C8B-B14F-4D97-AF65-F5344CB8AC3E}">
        <p14:creationId xmlns:p14="http://schemas.microsoft.com/office/powerpoint/2010/main" val="2387901368"/>
      </p:ext>
    </p:extLst>
  </p:cSld>
  <p:clrMapOvr>
    <a:masterClrMapping/>
  </p:clrMapOvr>
  <p:transition/>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1"/>
          <p:cNvSpPr>
            <a:spLocks noGrp="1"/>
          </p:cNvSpPr>
          <p:nvPr>
            <p:ph type="title" idx="4294967295"/>
          </p:nvPr>
        </p:nvSpPr>
        <p:spPr>
          <a:xfrm>
            <a:off x="2209800" y="2857500"/>
            <a:ext cx="7772400" cy="1143000"/>
          </a:xfrm>
        </p:spPr>
        <p:txBody>
          <a:bodyPr/>
          <a:lstStyle/>
          <a:p>
            <a:pPr algn="ctr"/>
            <a:r>
              <a:rPr lang="en-US" altLang="en-US" sz="6000">
                <a:effectLst>
                  <a:outerShdw blurRad="38100" dist="38100" dir="2700000" algn="tl">
                    <a:srgbClr val="000000">
                      <a:alpha val="43137"/>
                    </a:srgbClr>
                  </a:outerShdw>
                </a:effectLst>
              </a:rPr>
              <a:t>Conclusion</a:t>
            </a:r>
          </a:p>
        </p:txBody>
      </p:sp>
    </p:spTree>
    <p:extLst>
      <p:ext uri="{BB962C8B-B14F-4D97-AF65-F5344CB8AC3E}">
        <p14:creationId xmlns:p14="http://schemas.microsoft.com/office/powerpoint/2010/main" val="624569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Genesis 27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Chapter Summary</a:t>
            </a:r>
          </a:p>
        </p:txBody>
      </p:sp>
      <p:sp>
        <p:nvSpPr>
          <p:cNvPr id="161795" name="Rectangle 3"/>
          <p:cNvSpPr>
            <a:spLocks noGrp="1" noChangeArrowheads="1"/>
          </p:cNvSpPr>
          <p:nvPr>
            <p:ph type="body" idx="1"/>
          </p:nvPr>
        </p:nvSpPr>
        <p:spPr>
          <a:xfrm>
            <a:off x="649943" y="1600200"/>
            <a:ext cx="7788900" cy="4648200"/>
          </a:xfrm>
        </p:spPr>
        <p:txBody>
          <a:bodyPr/>
          <a:lstStyle/>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Isaac’s intent (1-4)</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The conspiracy (5-17)</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Deception and blessing (18-29)</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Isaac blesses Esau (30-40)</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Plan to flee to Haran (41-46)</a:t>
            </a:r>
          </a:p>
        </p:txBody>
      </p:sp>
      <p:pic>
        <p:nvPicPr>
          <p:cNvPr id="2" name="Picture 1">
            <a:extLst>
              <a:ext uri="{FF2B5EF4-FFF2-40B4-BE49-F238E27FC236}">
                <a16:creationId xmlns:a16="http://schemas.microsoft.com/office/drawing/2014/main" id="{C0839479-96CF-1F7A-43B5-D05CAFC82BD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1084033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09600" y="4087346"/>
            <a:ext cx="10972800" cy="2313454"/>
          </a:xfrm>
          <a:prstGeom prst="rect">
            <a:avLst/>
          </a:prstGeom>
        </p:spPr>
        <p:txBody>
          <a:bodyPr wrap="square">
            <a:spAutoFit/>
          </a:bodyPr>
          <a:lstStyle/>
          <a:p>
            <a:pPr algn="just">
              <a:spcBef>
                <a:spcPts val="0"/>
              </a:spcBef>
              <a:spcAft>
                <a:spcPts val="1000"/>
              </a:spcAft>
            </a:pPr>
            <a:r>
              <a:rPr lang="en-US" sz="3600" u="none" strike="noStrike" baseline="30000" dirty="0">
                <a:effectLst/>
                <a:latin typeface="Calibri" panose="020F0502020204030204" pitchFamily="34" charset="0"/>
              </a:rPr>
              <a:t>24</a:t>
            </a:r>
            <a:r>
              <a:rPr lang="en-US" sz="3600" u="none" strike="noStrike" dirty="0">
                <a:effectLst/>
                <a:latin typeface="Calibri" panose="020F0502020204030204" pitchFamily="34" charset="0"/>
              </a:rPr>
              <a:t> </a:t>
            </a:r>
            <a:r>
              <a:rPr lang="en-US" sz="3600" dirty="0">
                <a:effectLst/>
                <a:latin typeface="Calibri" panose="020F0502020204030204" pitchFamily="34" charset="0"/>
              </a:rPr>
              <a:t>The </a:t>
            </a:r>
            <a:r>
              <a:rPr lang="en-US" sz="3600" cap="small" dirty="0">
                <a:effectLst/>
                <a:latin typeface="Calibri" panose="020F0502020204030204" pitchFamily="34" charset="0"/>
              </a:rPr>
              <a:t>Lord</a:t>
            </a:r>
            <a:r>
              <a:rPr lang="en-US" sz="3600" dirty="0">
                <a:effectLst/>
                <a:latin typeface="Calibri" panose="020F0502020204030204" pitchFamily="34" charset="0"/>
              </a:rPr>
              <a:t> bless you, and keep you; </a:t>
            </a:r>
            <a:r>
              <a:rPr lang="en-US" sz="3600" u="none" strike="noStrike" baseline="30000" dirty="0">
                <a:effectLst/>
                <a:latin typeface="Calibri" panose="020F0502020204030204" pitchFamily="34" charset="0"/>
              </a:rPr>
              <a:t>25</a:t>
            </a:r>
            <a:r>
              <a:rPr lang="en-US" sz="3600" u="none" strike="noStrike" dirty="0">
                <a:effectLst/>
                <a:latin typeface="Calibri" panose="020F0502020204030204" pitchFamily="34" charset="0"/>
              </a:rPr>
              <a:t> </a:t>
            </a:r>
            <a:r>
              <a:rPr lang="en-US" sz="3600" dirty="0">
                <a:effectLst/>
                <a:latin typeface="Calibri" panose="020F0502020204030204" pitchFamily="34" charset="0"/>
              </a:rPr>
              <a:t>The </a:t>
            </a:r>
            <a:r>
              <a:rPr lang="en-US" sz="3600" cap="small" dirty="0">
                <a:effectLst/>
                <a:latin typeface="Calibri" panose="020F0502020204030204" pitchFamily="34" charset="0"/>
              </a:rPr>
              <a:t>Lord</a:t>
            </a:r>
            <a:r>
              <a:rPr lang="en-US" sz="3600" dirty="0">
                <a:effectLst/>
                <a:latin typeface="Calibri" panose="020F0502020204030204" pitchFamily="34" charset="0"/>
              </a:rPr>
              <a:t> make His face shine on you, And be gracious to you; </a:t>
            </a:r>
            <a:r>
              <a:rPr lang="en-US" sz="3600" u="none" strike="noStrike" baseline="30000" dirty="0">
                <a:effectLst/>
                <a:latin typeface="Calibri" panose="020F0502020204030204" pitchFamily="34" charset="0"/>
              </a:rPr>
              <a:t>26</a:t>
            </a:r>
            <a:r>
              <a:rPr lang="en-US" sz="3600" u="none" strike="noStrike" dirty="0">
                <a:effectLst/>
                <a:latin typeface="Calibri" panose="020F0502020204030204" pitchFamily="34" charset="0"/>
              </a:rPr>
              <a:t> </a:t>
            </a:r>
            <a:r>
              <a:rPr lang="en-US" sz="3600" dirty="0">
                <a:effectLst/>
                <a:latin typeface="Calibri" panose="020F0502020204030204" pitchFamily="34" charset="0"/>
              </a:rPr>
              <a:t>The </a:t>
            </a:r>
            <a:r>
              <a:rPr lang="en-US" sz="3600" cap="small" dirty="0">
                <a:effectLst/>
                <a:latin typeface="Calibri" panose="020F0502020204030204" pitchFamily="34" charset="0"/>
              </a:rPr>
              <a:t>Lord</a:t>
            </a:r>
            <a:r>
              <a:rPr lang="en-US" sz="3600" dirty="0">
                <a:effectLst/>
                <a:latin typeface="Calibri" panose="020F0502020204030204" pitchFamily="34" charset="0"/>
              </a:rPr>
              <a:t> lift up His countenance on you, And give you peace</a:t>
            </a:r>
            <a:r>
              <a:rPr lang="en-US" sz="3600" dirty="0">
                <a:latin typeface="Calibri" panose="020F0502020204030204" pitchFamily="34" charset="0"/>
              </a:rPr>
              <a:t>. </a:t>
            </a:r>
          </a:p>
          <a:p>
            <a:pPr algn="r">
              <a:spcBef>
                <a:spcPts val="0"/>
              </a:spcBef>
              <a:spcAft>
                <a:spcPts val="1000"/>
              </a:spcAft>
            </a:pPr>
            <a:r>
              <a:rPr lang="en-US" sz="2800" dirty="0">
                <a:latin typeface="Calibri" panose="020F0502020204030204" pitchFamily="34" charset="0"/>
              </a:rPr>
              <a:t>Numbers 6:24–26 (NASB95)</a:t>
            </a:r>
            <a:endParaRPr lang="en-US" sz="2800" dirty="0">
              <a:effectLst/>
              <a:latin typeface="Calibri" panose="020F0502020204030204" pitchFamily="34" charset="0"/>
            </a:endParaRPr>
          </a:p>
        </p:txBody>
      </p:sp>
      <p:pic>
        <p:nvPicPr>
          <p:cNvPr id="2" name="Picture 1">
            <a:extLst>
              <a:ext uri="{FF2B5EF4-FFF2-40B4-BE49-F238E27FC236}">
                <a16:creationId xmlns:a16="http://schemas.microsoft.com/office/drawing/2014/main" id="{3580A0FF-365B-4E3B-8121-89E750C5118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138254" y="533400"/>
            <a:ext cx="5915492" cy="3200400"/>
          </a:xfrm>
          <a:prstGeom prst="rect">
            <a:avLst/>
          </a:prstGeom>
        </p:spPr>
      </p:pic>
    </p:spTree>
    <p:extLst>
      <p:ext uri="{BB962C8B-B14F-4D97-AF65-F5344CB8AC3E}">
        <p14:creationId xmlns:p14="http://schemas.microsoft.com/office/powerpoint/2010/main" val="34803727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1915478" y="1600201"/>
            <a:ext cx="8361045" cy="1295400"/>
          </a:xfrm>
        </p:spPr>
        <p:txBody>
          <a:bodyPr/>
          <a:lstStyle/>
          <a:p>
            <a:pPr marL="0" indent="0" algn="just">
              <a:spcBef>
                <a:spcPts val="0"/>
              </a:spcBef>
              <a:spcAft>
                <a:spcPts val="0"/>
              </a:spcAft>
              <a:buNone/>
            </a:pPr>
            <a:r>
              <a:rPr lang="en-US" dirty="0">
                <a:effectLst>
                  <a:outerShdw blurRad="38100" dist="38100" dir="2700000" algn="tl">
                    <a:srgbClr val="000000">
                      <a:alpha val="43137"/>
                    </a:srgbClr>
                  </a:outerShdw>
                </a:effectLst>
              </a:rPr>
              <a:t>“For the meaning of the verb form </a:t>
            </a:r>
            <a:r>
              <a:rPr lang="en-US" i="1" dirty="0" err="1">
                <a:effectLst>
                  <a:outerShdw blurRad="38100" dist="38100" dir="2700000" algn="tl">
                    <a:srgbClr val="000000">
                      <a:alpha val="43137"/>
                    </a:srgbClr>
                  </a:outerShdw>
                </a:effectLst>
              </a:rPr>
              <a:t>nimrodh</a:t>
            </a:r>
            <a:r>
              <a:rPr lang="en-US" dirty="0">
                <a:effectLst>
                  <a:outerShdw blurRad="38100" dist="38100" dir="2700000" algn="tl">
                    <a:srgbClr val="000000">
                      <a:alpha val="43137"/>
                    </a:srgbClr>
                  </a:outerShdw>
                </a:effectLst>
              </a:rPr>
              <a:t>, without a doubt, is </a:t>
            </a:r>
            <a:r>
              <a:rPr lang="en-US" b="1" dirty="0">
                <a:solidFill>
                  <a:srgbClr val="FFFFCC"/>
                </a:solidFill>
                <a:effectLst>
                  <a:outerShdw blurRad="38100" dist="38100" dir="2700000" algn="tl">
                    <a:srgbClr val="000000">
                      <a:alpha val="43137"/>
                    </a:srgbClr>
                  </a:outerShdw>
                </a:effectLst>
              </a:rPr>
              <a:t>‘let us revolt’</a:t>
            </a:r>
            <a:r>
              <a:rPr lang="en-US" dirty="0">
                <a:effectLst>
                  <a:outerShdw blurRad="38100" dist="38100" dir="2700000" algn="tl">
                    <a:srgbClr val="000000">
                      <a:alpha val="43137"/>
                    </a:srgbClr>
                  </a:outerShdw>
                </a:effectLst>
              </a:rPr>
              <a:t>.”</a:t>
            </a:r>
          </a:p>
        </p:txBody>
      </p:sp>
      <p:sp>
        <p:nvSpPr>
          <p:cNvPr id="4" name="Text Box 5"/>
          <p:cNvSpPr txBox="1">
            <a:spLocks noChangeArrowheads="1"/>
          </p:cNvSpPr>
          <p:nvPr/>
        </p:nvSpPr>
        <p:spPr bwMode="auto">
          <a:xfrm>
            <a:off x="2963888" y="228600"/>
            <a:ext cx="6296025"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H. C. </a:t>
            </a:r>
            <a:r>
              <a:rPr lang="en-US" altLang="en-US" sz="3600" dirty="0" err="1">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Leupold</a:t>
            </a:r>
            <a:endPar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endParaRPr>
          </a:p>
          <a:p>
            <a:pPr algn="ctr"/>
            <a:r>
              <a:rPr lang="en-US" sz="1800" dirty="0">
                <a:effectLst/>
                <a:latin typeface="Calibri" panose="020F0502020204030204" pitchFamily="34" charset="0"/>
                <a:ea typeface="Calibri" panose="020F0502020204030204" pitchFamily="34" charset="0"/>
                <a:cs typeface="Times New Roman" panose="02020603050405020304" pitchFamily="18" charset="0"/>
              </a:rPr>
              <a:t>H.C.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Leupold</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Exposition of Genesis</a:t>
            </a:r>
            <a:r>
              <a:rPr lang="en-US" sz="1800" dirty="0">
                <a:effectLst/>
                <a:latin typeface="Calibri" panose="020F0502020204030204" pitchFamily="34" charset="0"/>
                <a:ea typeface="Calibri" panose="020F0502020204030204" pitchFamily="34" charset="0"/>
                <a:cs typeface="Times New Roman" panose="02020603050405020304" pitchFamily="18" charset="0"/>
              </a:rPr>
              <a:t>, 1:366.</a:t>
            </a:r>
            <a:endParaRPr lang="en-US" altLang="en-US" sz="1800" dirty="0">
              <a:effectLst>
                <a:outerShdw blurRad="38100" dist="38100" dir="2700000" algn="tl">
                  <a:srgbClr val="000000"/>
                </a:outerShdw>
              </a:effectLst>
              <a:latin typeface="Calibri" panose="020F0502020204030204" pitchFamily="34" charset="0"/>
              <a:cs typeface="+mn-cs"/>
            </a:endParaRPr>
          </a:p>
        </p:txBody>
      </p:sp>
      <p:pic>
        <p:nvPicPr>
          <p:cNvPr id="1026" name="Picture 2" descr="60-Year-Old Nimrod is Safe • Jane's Genes • Origin of the ...">
            <a:extLst>
              <a:ext uri="{FF2B5EF4-FFF2-40B4-BE49-F238E27FC236}">
                <a16:creationId xmlns:a16="http://schemas.microsoft.com/office/drawing/2014/main" id="{664EA6E1-B9D7-4670-8C70-861A635579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88230" y="3581400"/>
            <a:ext cx="3815540" cy="2743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098" name="Picture 2" descr="Exposition of Genesis: Volumes 1 and 2 by H C Leupold: New">
            <a:extLst>
              <a:ext uri="{FF2B5EF4-FFF2-40B4-BE49-F238E27FC236}">
                <a16:creationId xmlns:a16="http://schemas.microsoft.com/office/drawing/2014/main" id="{B5E1BBB8-45FA-4424-B253-776288C1D30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44200" y="114708"/>
            <a:ext cx="914400" cy="13716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0615359"/>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3"/>
          <p:cNvSpPr>
            <a:spLocks noGrp="1" noChangeArrowheads="1"/>
          </p:cNvSpPr>
          <p:nvPr>
            <p:ph type="body" idx="1"/>
          </p:nvPr>
        </p:nvSpPr>
        <p:spPr>
          <a:xfrm>
            <a:off x="1066800" y="1371600"/>
            <a:ext cx="6477000" cy="4419600"/>
          </a:xfrm>
        </p:spPr>
        <p:txBody>
          <a:bodyPr/>
          <a:lstStyle/>
          <a:p>
            <a:pPr marL="457200" lvl="1" indent="-457200" eaLnBrk="1" hangingPunct="1">
              <a:spcBef>
                <a:spcPts val="0"/>
              </a:spcBef>
              <a:spcAft>
                <a:spcPts val="3000"/>
              </a:spcAft>
              <a:buClr>
                <a:schemeClr val="tx2"/>
              </a:buClr>
              <a:buSzPct val="100000"/>
              <a:buFont typeface="+mj-lt"/>
              <a:buAutoNum type="romanUcPeriod" startAt="2"/>
              <a:defRPr/>
            </a:pPr>
            <a:r>
              <a:rPr lang="en-US" b="1" dirty="0">
                <a:solidFill>
                  <a:srgbClr val="FFFFCC"/>
                </a:solidFill>
                <a:effectLst>
                  <a:outerShdw blurRad="38100" dist="38100" dir="2700000" algn="tl">
                    <a:srgbClr val="000000">
                      <a:alpha val="43137"/>
                    </a:srgbClr>
                  </a:outerShdw>
                </a:effectLst>
              </a:rPr>
              <a:t>Genesis 12-50 (four people)</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Abraham (12:1–25:11)</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Isaac (25:12–26:35)</a:t>
            </a:r>
          </a:p>
          <a:p>
            <a:pPr marL="914400" lvl="2" indent="-457200" eaLnBrk="1" hangingPunct="1">
              <a:spcBef>
                <a:spcPts val="0"/>
              </a:spcBef>
              <a:spcAft>
                <a:spcPts val="3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Jacob (27–36)</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 (37–50)</a:t>
            </a:r>
          </a:p>
        </p:txBody>
      </p:sp>
      <p:sp>
        <p:nvSpPr>
          <p:cNvPr id="7" name="Rectangle 2050">
            <a:extLst>
              <a:ext uri="{FF2B5EF4-FFF2-40B4-BE49-F238E27FC236}">
                <a16:creationId xmlns:a16="http://schemas.microsoft.com/office/drawing/2014/main" id="{82F6E191-4850-492E-80EC-DCA9B0ADC8BB}"/>
              </a:ext>
            </a:extLst>
          </p:cNvPr>
          <p:cNvSpPr>
            <a:spLocks noGrp="1" noChangeArrowheads="1"/>
          </p:cNvSpPr>
          <p:nvPr>
            <p:ph type="title"/>
          </p:nvPr>
        </p:nvSpPr>
        <p:spPr>
          <a:xfrm>
            <a:off x="3924300" y="228600"/>
            <a:ext cx="4343400" cy="914400"/>
          </a:xfrm>
        </p:spPr>
        <p:txBody>
          <a:bodyPr/>
          <a:lstStyle/>
          <a:p>
            <a:pPr algn="ctr" eaLnBrk="1" hangingPunct="1"/>
            <a:r>
              <a:rPr lang="en-US" sz="3600" dirty="0"/>
              <a:t>GENESIS STRUCTURE</a:t>
            </a:r>
          </a:p>
        </p:txBody>
      </p:sp>
      <p:pic>
        <p:nvPicPr>
          <p:cNvPr id="8" name="Picture 4" descr="5 Bible Lessons to Learn From the Book of Genesis | Jack Wellman">
            <a:extLst>
              <a:ext uri="{FF2B5EF4-FFF2-40B4-BE49-F238E27FC236}">
                <a16:creationId xmlns:a16="http://schemas.microsoft.com/office/drawing/2014/main" id="{39237039-C3D8-40A9-89D9-6312DC926CD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708955" y="2286000"/>
            <a:ext cx="3432433" cy="2286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F8F7F49B-01B0-4DFB-8914-3EF5260CE88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152400"/>
            <a:ext cx="1074928" cy="914400"/>
          </a:xfrm>
          <a:prstGeom prst="rect">
            <a:avLst/>
          </a:prstGeom>
        </p:spPr>
      </p:pic>
    </p:spTree>
    <p:extLst>
      <p:ext uri="{BB962C8B-B14F-4D97-AF65-F5344CB8AC3E}">
        <p14:creationId xmlns:p14="http://schemas.microsoft.com/office/powerpoint/2010/main" val="14617528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447800"/>
            <a:ext cx="10866853" cy="1676400"/>
          </a:xfrm>
        </p:spPr>
        <p:txBody>
          <a:bodyPr/>
          <a:lstStyle/>
          <a:p>
            <a:pPr marL="0" indent="0" algn="just">
              <a:spcBef>
                <a:spcPts val="0"/>
              </a:spcBef>
              <a:buNone/>
            </a:pPr>
            <a:r>
              <a:rPr lang="en-US" dirty="0">
                <a:effectLst>
                  <a:outerShdw blurRad="38100" dist="38100" dir="2700000" algn="tl">
                    <a:srgbClr val="000000">
                      <a:alpha val="43137"/>
                    </a:srgbClr>
                  </a:outerShdw>
                </a:effectLst>
              </a:rPr>
              <a:t>“Verse 9 deals with Nimrod’s relationship to God: He was a mighty hunter before Jehovah. The terminology implies antagonism; antagonism against and in opposition to God.”</a:t>
            </a:r>
          </a:p>
        </p:txBody>
      </p:sp>
      <p:sp>
        <p:nvSpPr>
          <p:cNvPr id="4" name="Text Box 5"/>
          <p:cNvSpPr txBox="1">
            <a:spLocks noChangeArrowheads="1"/>
          </p:cNvSpPr>
          <p:nvPr/>
        </p:nvSpPr>
        <p:spPr bwMode="auto">
          <a:xfrm>
            <a:off x="3381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a:t>
            </a:r>
            <a:r>
              <a:rPr lang="en-US" altLang="en-US" sz="1800" dirty="0">
                <a:effectLst>
                  <a:outerShdw blurRad="38100" dist="38100" dir="2700000" algn="tl">
                    <a:srgbClr val="000000"/>
                  </a:outerShdw>
                </a:effectLst>
                <a:latin typeface="Calibri" panose="020F0502020204030204" pitchFamily="34" charset="0"/>
                <a:cs typeface="+mn-cs"/>
              </a:rPr>
              <a:t>213</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96600" y="76200"/>
            <a:ext cx="732253" cy="1097280"/>
          </a:xfrm>
          <a:prstGeom prst="rect">
            <a:avLst/>
          </a:prstGeom>
          <a:ln>
            <a:solidFill>
              <a:schemeClr val="tx1"/>
            </a:solidFill>
          </a:ln>
        </p:spPr>
      </p:pic>
      <p:pic>
        <p:nvPicPr>
          <p:cNvPr id="8" name="Picture 2" descr="60-Year-Old Nimrod is Safe • Jane's Genes • Origin of the ...">
            <a:extLst>
              <a:ext uri="{FF2B5EF4-FFF2-40B4-BE49-F238E27FC236}">
                <a16:creationId xmlns:a16="http://schemas.microsoft.com/office/drawing/2014/main" id="{830A3003-2B97-4043-BCC3-52D1A4CB7BE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88230" y="3581400"/>
            <a:ext cx="3815540" cy="2743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026255992"/>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600200"/>
            <a:ext cx="10866853" cy="1676400"/>
          </a:xfrm>
        </p:spPr>
        <p:txBody>
          <a:bodyPr/>
          <a:lstStyle/>
          <a:p>
            <a:pPr marL="0" marR="0" indent="0" algn="just">
              <a:spcBef>
                <a:spcPts val="0"/>
              </a:spcBef>
              <a:spcAft>
                <a:spcPts val="0"/>
              </a:spcAft>
              <a:buNone/>
            </a:pPr>
            <a:r>
              <a:rPr lang="en-US" dirty="0">
                <a:effectLst>
                  <a:outerShdw blurRad="38100" dist="38100" dir="2700000" algn="tl">
                    <a:srgbClr val="000000">
                      <a:alpha val="43137"/>
                    </a:srgbClr>
                  </a:outerShdw>
                </a:effectLst>
              </a:rPr>
              <a:t>The Jerusalem Targum paraphrases this passage as follows: “He was powerful in hunting and in wickedness before the Lord for </a:t>
            </a:r>
            <a:r>
              <a:rPr lang="en-US" b="1" u="sng" dirty="0">
                <a:solidFill>
                  <a:srgbClr val="FFFFCC"/>
                </a:solidFill>
                <a:effectLst>
                  <a:outerShdw blurRad="38100" dist="38100" dir="2700000" algn="tl">
                    <a:srgbClr val="000000">
                      <a:alpha val="43137"/>
                    </a:srgbClr>
                  </a:outerShdw>
                </a:effectLst>
              </a:rPr>
              <a:t>he was a hunter of the sons of men</a:t>
            </a:r>
            <a:r>
              <a:rPr lang="en-US" dirty="0">
                <a:effectLst>
                  <a:outerShdw blurRad="38100" dist="38100" dir="2700000" algn="tl">
                    <a:srgbClr val="000000">
                      <a:alpha val="43137"/>
                    </a:srgbClr>
                  </a:outerShdw>
                </a:effectLst>
              </a:rPr>
              <a:t>, as he said to them, ‘Depart from the judgment of the Lord and hear the judgement of Nimrod.’ Therefore, it is said as Nimrod the strong one, strong in hunting, and wickedness before the Lord.”</a:t>
            </a:r>
          </a:p>
        </p:txBody>
      </p:sp>
      <p:sp>
        <p:nvSpPr>
          <p:cNvPr id="4" name="Text Box 5"/>
          <p:cNvSpPr txBox="1">
            <a:spLocks noChangeArrowheads="1"/>
          </p:cNvSpPr>
          <p:nvPr/>
        </p:nvSpPr>
        <p:spPr bwMode="auto">
          <a:xfrm>
            <a:off x="1828800" y="304800"/>
            <a:ext cx="85344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The Jerusalem Targum</a:t>
            </a:r>
          </a:p>
          <a:p>
            <a:pPr algn="ctr"/>
            <a:r>
              <a:rPr lang="en-US" sz="1800" dirty="0">
                <a:effectLst/>
                <a:latin typeface="Calibri" panose="020F0502020204030204" pitchFamily="34" charset="0"/>
                <a:ea typeface="Calibri" panose="020F0502020204030204" pitchFamily="34" charset="0"/>
                <a:cs typeface="Times New Roman" panose="02020603050405020304" pitchFamily="18" charset="0"/>
              </a:rPr>
              <a:t>Jonathan D. Sarfati, </a:t>
            </a:r>
            <a:r>
              <a:rPr lang="en-US" sz="1800" i="1" dirty="0">
                <a:effectLst/>
                <a:latin typeface="Calibri" panose="020F0502020204030204" pitchFamily="34" charset="0"/>
                <a:ea typeface="Calibri" panose="020F0502020204030204" pitchFamily="34" charset="0"/>
                <a:cs typeface="Times New Roman" panose="02020603050405020304" pitchFamily="18" charset="0"/>
              </a:rPr>
              <a:t>The Genesis Account: A Theological, Historical, and Scientific Commentary on Genesis 1‒11</a:t>
            </a:r>
            <a:r>
              <a:rPr lang="en-US" sz="1800" dirty="0">
                <a:effectLst/>
                <a:latin typeface="Calibri" panose="020F0502020204030204" pitchFamily="34" charset="0"/>
                <a:ea typeface="Calibri" panose="020F0502020204030204" pitchFamily="34" charset="0"/>
                <a:cs typeface="Times New Roman" panose="02020603050405020304" pitchFamily="18" charset="0"/>
              </a:rPr>
              <a:t> (Powder Springs, GA: Creation Book Publishers, 2015), 642.</a:t>
            </a:r>
            <a:endParaRPr lang="en-US" altLang="en-US" sz="1800" dirty="0">
              <a:effectLst>
                <a:outerShdw blurRad="38100" dist="38100" dir="2700000" algn="tl">
                  <a:srgbClr val="000000"/>
                </a:outerShdw>
              </a:effectLst>
              <a:latin typeface="Calibri" panose="020F0502020204030204" pitchFamily="34" charset="0"/>
              <a:cs typeface="+mn-cs"/>
            </a:endParaRPr>
          </a:p>
        </p:txBody>
      </p:sp>
      <p:pic>
        <p:nvPicPr>
          <p:cNvPr id="1026" name="Picture 2" descr="60-Year-Old Nimrod is Safe • Jane's Genes • Origin of the ...">
            <a:extLst>
              <a:ext uri="{FF2B5EF4-FFF2-40B4-BE49-F238E27FC236}">
                <a16:creationId xmlns:a16="http://schemas.microsoft.com/office/drawing/2014/main" id="{664EA6E1-B9D7-4670-8C70-861A635579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24154" y="4800600"/>
            <a:ext cx="2543693" cy="18288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074" name="Picture 2" descr="Genesis Account By JONATHAN SARFATI">
            <a:extLst>
              <a:ext uri="{FF2B5EF4-FFF2-40B4-BE49-F238E27FC236}">
                <a16:creationId xmlns:a16="http://schemas.microsoft.com/office/drawing/2014/main" id="{7DF9A592-C195-4F4C-835C-8148857F010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91049" y="76200"/>
            <a:ext cx="737373" cy="109728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reation Conference 2019 - Grace Advance Mid-Atlantic">
            <a:extLst>
              <a:ext uri="{FF2B5EF4-FFF2-40B4-BE49-F238E27FC236}">
                <a16:creationId xmlns:a16="http://schemas.microsoft.com/office/drawing/2014/main" id="{A3D96B73-3502-4C92-991F-BDCF97ACCBE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9600" y="34043"/>
            <a:ext cx="783772" cy="109728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3370159"/>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586374" y="1524000"/>
            <a:ext cx="11019253" cy="3733800"/>
          </a:xfrm>
        </p:spPr>
        <p:txBody>
          <a:bodyPr/>
          <a:lstStyle/>
          <a:p>
            <a:pPr marL="0" indent="0" algn="just">
              <a:spcBef>
                <a:spcPts val="0"/>
              </a:spcBef>
              <a:spcAft>
                <a:spcPts val="0"/>
              </a:spcAft>
              <a:buNone/>
            </a:pPr>
            <a:r>
              <a:rPr lang="en-US" dirty="0">
                <a:effectLst>
                  <a:outerShdw blurRad="38100" dist="38100" dir="2700000" algn="tl">
                    <a:srgbClr val="000000">
                      <a:alpha val="43137"/>
                    </a:srgbClr>
                  </a:outerShdw>
                </a:effectLst>
              </a:rPr>
              <a:t>“He [Ishmael] now became a hunter. In the context of Genesis, this is not a positive but a negative, as already indicated with </a:t>
            </a:r>
            <a:r>
              <a:rPr lang="en-US" i="1" dirty="0">
                <a:effectLst>
                  <a:outerShdw blurRad="38100" dist="38100" dir="2700000" algn="tl">
                    <a:srgbClr val="000000">
                      <a:alpha val="43137"/>
                    </a:srgbClr>
                  </a:outerShdw>
                </a:effectLst>
              </a:rPr>
              <a:t>Nimrod</a:t>
            </a:r>
            <a:r>
              <a:rPr lang="en-US" dirty="0">
                <a:effectLst>
                  <a:outerShdw blurRad="38100" dist="38100" dir="2700000" algn="tl">
                    <a:srgbClr val="000000">
                      <a:alpha val="43137"/>
                    </a:srgbClr>
                  </a:outerShdw>
                </a:effectLst>
              </a:rPr>
              <a:t>; for he, too, was a mighty hunter before the Lord.”</a:t>
            </a:r>
            <a:endParaRPr lang="en-US" altLang="en-US"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3381375" y="2958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a:t>
            </a:r>
            <a:r>
              <a:rPr lang="en-US" altLang="en-US" sz="1800" dirty="0">
                <a:effectLst>
                  <a:outerShdw blurRad="38100" dist="38100" dir="2700000" algn="tl">
                    <a:srgbClr val="000000"/>
                  </a:outerShdw>
                </a:effectLst>
                <a:latin typeface="Calibri" panose="020F0502020204030204" pitchFamily="34" charset="0"/>
                <a:cs typeface="+mn-cs"/>
              </a:rPr>
              <a:t>346</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pic>
        <p:nvPicPr>
          <p:cNvPr id="6" name="Picture 5">
            <a:extLst>
              <a:ext uri="{FF2B5EF4-FFF2-40B4-BE49-F238E27FC236}">
                <a16:creationId xmlns:a16="http://schemas.microsoft.com/office/drawing/2014/main" id="{55AD7828-0FE1-F85B-16A0-61E577C04891}"/>
              </a:ext>
            </a:extLst>
          </p:cNvPr>
          <p:cNvPicPr>
            <a:picLocks noChangeAspect="1"/>
          </p:cNvPicPr>
          <p:nvPr/>
        </p:nvPicPr>
        <p:blipFill>
          <a:blip r:embed="rId6"/>
          <a:stretch>
            <a:fillRect/>
          </a:stretch>
        </p:blipFill>
        <p:spPr>
          <a:xfrm>
            <a:off x="4383641" y="3552825"/>
            <a:ext cx="3424719" cy="22860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0552703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586374" y="1524000"/>
            <a:ext cx="11019253" cy="3962400"/>
          </a:xfrm>
        </p:spPr>
        <p:txBody>
          <a:bodyPr/>
          <a:lstStyle/>
          <a:p>
            <a:pPr marL="0" indent="0" algn="just">
              <a:spcBef>
                <a:spcPts val="0"/>
              </a:spcBef>
              <a:spcAft>
                <a:spcPts val="0"/>
              </a:spcAft>
              <a:buNone/>
            </a:pPr>
            <a:r>
              <a:rPr lang="en-US" dirty="0">
                <a:effectLst>
                  <a:outerShdw blurRad="38100" dist="38100" dir="2700000" algn="tl">
                    <a:srgbClr val="000000">
                      <a:alpha val="43137"/>
                    </a:srgbClr>
                  </a:outerShdw>
                </a:effectLst>
              </a:rPr>
              <a:t>“</a:t>
            </a:r>
            <a:r>
              <a:rPr lang="en-US" i="1" dirty="0">
                <a:effectLst>
                  <a:outerShdw blurRad="38100" dist="38100" dir="2700000" algn="tl">
                    <a:srgbClr val="000000">
                      <a:alpha val="43137"/>
                    </a:srgbClr>
                  </a:outerShdw>
                </a:effectLst>
              </a:rPr>
              <a:t>Esau was a skillful hunter</a:t>
            </a:r>
            <a:r>
              <a:rPr lang="en-US" dirty="0">
                <a:effectLst>
                  <a:outerShdw blurRad="38100" dist="38100" dir="2700000" algn="tl">
                    <a:srgbClr val="000000">
                      <a:alpha val="43137"/>
                    </a:srgbClr>
                  </a:outerShdw>
                </a:effectLst>
              </a:rPr>
              <a:t>, just as Nimrod was a skillful hunter (10:8–12). In the context of Genesis, being a skillful hunter is not a positive statement, but a negative one. This is important because throughout church history, Jacob has received a lot of bad press. In most sermons, especially in Christian circles, Jacob is painted very negatively, and attributes are ascribed to Jacob that are not true to the Word of God and certainly do not correspond with God’s own evaluation of Jacob.”</a:t>
            </a:r>
            <a:endParaRPr lang="en-US" altLang="en-US"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3381375" y="2958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a:t>
            </a:r>
            <a:r>
              <a:rPr lang="en-US" altLang="en-US" sz="1800" dirty="0">
                <a:effectLst>
                  <a:outerShdw blurRad="38100" dist="38100" dir="2700000" algn="tl">
                    <a:srgbClr val="000000"/>
                  </a:outerShdw>
                </a:effectLst>
                <a:latin typeface="Calibri" panose="020F0502020204030204" pitchFamily="34" charset="0"/>
                <a:cs typeface="+mn-cs"/>
              </a:rPr>
              <a:t>, 402</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27497061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rabicPeriod" startAt="2"/>
            </a:pPr>
            <a:r>
              <a:rPr lang="en-US" sz="3600" dirty="0">
                <a:effectLst>
                  <a:outerShdw blurRad="38100" dist="38100" dir="2700000" algn="tl">
                    <a:srgbClr val="000000">
                      <a:alpha val="43137"/>
                    </a:srgbClr>
                  </a:outerShdw>
                </a:effectLst>
              </a:rPr>
              <a:t>Genesis 26:6-7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Esau</a:t>
            </a:r>
          </a:p>
        </p:txBody>
      </p:sp>
      <p:sp>
        <p:nvSpPr>
          <p:cNvPr id="161795" name="Rectangle 3"/>
          <p:cNvSpPr>
            <a:spLocks noGrp="1" noChangeArrowheads="1"/>
          </p:cNvSpPr>
          <p:nvPr>
            <p:ph type="body" idx="1"/>
          </p:nvPr>
        </p:nvSpPr>
        <p:spPr>
          <a:xfrm>
            <a:off x="1042417" y="2552700"/>
            <a:ext cx="3224783" cy="1752600"/>
          </a:xfrm>
        </p:spPr>
        <p:txBody>
          <a:bodyPr/>
          <a:lstStyle/>
          <a:p>
            <a:pPr marL="514350" lvl="3" indent="-514350" eaLnBrk="1" hangingPunct="1">
              <a:spcBef>
                <a:spcPts val="0"/>
              </a:spcBef>
              <a:spcAft>
                <a:spcPts val="3600"/>
              </a:spcAft>
              <a:buClr>
                <a:srgbClr val="FFC000"/>
              </a:buClr>
              <a:buFont typeface="+mj-lt"/>
              <a:buAutoNum type="alphaLcParenR"/>
              <a:defRPr/>
            </a:pPr>
            <a:r>
              <a:rPr lang="en-US" dirty="0">
                <a:effectLst>
                  <a:outerShdw blurRad="38100" dist="38100" dir="2700000" algn="tl">
                    <a:srgbClr val="000000">
                      <a:alpha val="43137"/>
                    </a:srgbClr>
                  </a:outerShdw>
                </a:effectLst>
              </a:rPr>
              <a:t>Hunt (3)</a:t>
            </a:r>
          </a:p>
          <a:p>
            <a:pPr marL="514350" lvl="3" indent="-514350" eaLnBrk="1" hangingPunct="1">
              <a:spcBef>
                <a:spcPts val="0"/>
              </a:spcBef>
              <a:spcAft>
                <a:spcPts val="36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rPr>
              <a:t>Cook (4a)</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9383631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586374" y="1524000"/>
            <a:ext cx="11019253" cy="3962400"/>
          </a:xfrm>
        </p:spPr>
        <p:txBody>
          <a:bodyPr/>
          <a:lstStyle/>
          <a:p>
            <a:pPr marL="0" indent="0" algn="just">
              <a:spcBef>
                <a:spcPts val="0"/>
              </a:spcBef>
              <a:spcAft>
                <a:spcPts val="0"/>
              </a:spcAft>
              <a:buNone/>
            </a:pPr>
            <a:r>
              <a:rPr lang="en-US" dirty="0">
                <a:effectLst>
                  <a:outerShdw blurRad="38100" dist="38100" dir="2700000" algn="tl">
                    <a:srgbClr val="000000">
                      <a:alpha val="43137"/>
                    </a:srgbClr>
                  </a:outerShdw>
                </a:effectLst>
              </a:rPr>
              <a:t>“What did Isaac want out of this? He wanted </a:t>
            </a:r>
            <a:r>
              <a:rPr lang="en-US" i="1" dirty="0">
                <a:effectLst>
                  <a:outerShdw blurRad="38100" dist="38100" dir="2700000" algn="tl">
                    <a:srgbClr val="000000">
                      <a:alpha val="43137"/>
                    </a:srgbClr>
                  </a:outerShdw>
                </a:effectLst>
              </a:rPr>
              <a:t>venison</a:t>
            </a:r>
            <a:r>
              <a:rPr lang="en-US" dirty="0">
                <a:effectLst>
                  <a:outerShdw blurRad="38100" dist="38100" dir="2700000" algn="tl">
                    <a:srgbClr val="000000">
                      <a:alpha val="43137"/>
                    </a:srgbClr>
                  </a:outerShdw>
                </a:effectLst>
              </a:rPr>
              <a:t>. So great a blessing for so low a fee revealed Isaac’s attitude. Esau sold his birthright for a bowl of soup; Isaac was willing to misdirect the patriarchal blessing for one venison meal. It should be observed, however, that </a:t>
            </a:r>
            <a:r>
              <a:rPr lang="en-US" i="1" dirty="0">
                <a:effectLst>
                  <a:outerShdw blurRad="38100" dist="38100" dir="2700000" algn="tl">
                    <a:srgbClr val="000000">
                      <a:alpha val="43137"/>
                    </a:srgbClr>
                  </a:outerShdw>
                </a:effectLst>
              </a:rPr>
              <a:t>Ancient Near Eastern Texts</a:t>
            </a:r>
            <a:r>
              <a:rPr lang="en-US" dirty="0">
                <a:effectLst>
                  <a:outerShdw blurRad="38100" dist="38100" dir="2700000" algn="tl">
                    <a:srgbClr val="000000">
                      <a:alpha val="43137"/>
                    </a:srgbClr>
                  </a:outerShdw>
                </a:effectLst>
              </a:rPr>
              <a:t> often show consumption of food and drink in connection with the bestowal of a blessing.”</a:t>
            </a:r>
            <a:endParaRPr lang="en-US" altLang="en-US"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3381375" y="2958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a:t>
            </a:r>
            <a:r>
              <a:rPr lang="en-US" altLang="en-US" sz="1800" dirty="0">
                <a:effectLst>
                  <a:outerShdw blurRad="38100" dist="38100" dir="2700000" algn="tl">
                    <a:srgbClr val="000000"/>
                  </a:outerShdw>
                </a:effectLst>
                <a:latin typeface="Calibri" panose="020F0502020204030204" pitchFamily="34" charset="0"/>
                <a:cs typeface="+mn-cs"/>
              </a:rPr>
              <a:t>, 419-20</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13230823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rPr>
              <a:t>Genesis 27:2-4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Isaac’s Instructions</a:t>
            </a:r>
          </a:p>
        </p:txBody>
      </p:sp>
      <p:sp>
        <p:nvSpPr>
          <p:cNvPr id="161795" name="Rectangle 3"/>
          <p:cNvSpPr>
            <a:spLocks noGrp="1" noChangeArrowheads="1"/>
          </p:cNvSpPr>
          <p:nvPr>
            <p:ph type="body" idx="1"/>
          </p:nvPr>
        </p:nvSpPr>
        <p:spPr>
          <a:xfrm>
            <a:off x="1066800" y="2057400"/>
            <a:ext cx="5029200" cy="2743200"/>
          </a:xfrm>
        </p:spPr>
        <p:txBody>
          <a:bodyPr/>
          <a:lstStyle/>
          <a:p>
            <a:pPr marL="457200" lvl="3" indent="-457200" eaLnBrk="1" hangingPunct="1">
              <a:spcBef>
                <a:spcPts val="0"/>
              </a:spcBef>
              <a:spcAft>
                <a:spcPts val="3600"/>
              </a:spcAft>
              <a:buClr>
                <a:srgbClr val="00FF00"/>
              </a:buClr>
              <a:buFont typeface="+mj-lt"/>
              <a:buAutoNum type="arabicPeriod"/>
              <a:defRPr/>
            </a:pPr>
            <a:r>
              <a:rPr lang="en-US" dirty="0">
                <a:effectLst>
                  <a:outerShdw blurRad="38100" dist="38100" dir="2700000" algn="tl">
                    <a:srgbClr val="000000">
                      <a:alpha val="43137"/>
                    </a:srgbClr>
                  </a:outerShdw>
                </a:effectLst>
              </a:rPr>
              <a:t>Situation (2)</a:t>
            </a:r>
          </a:p>
          <a:p>
            <a:pPr marL="457200" lvl="3" indent="-457200" eaLnBrk="1" hangingPunct="1">
              <a:spcBef>
                <a:spcPts val="0"/>
              </a:spcBef>
              <a:spcAft>
                <a:spcPts val="3600"/>
              </a:spcAft>
              <a:buClr>
                <a:srgbClr val="00FF00"/>
              </a:buClr>
              <a:buFont typeface="+mj-lt"/>
              <a:buAutoNum type="arabicPeriod"/>
              <a:defRPr/>
            </a:pPr>
            <a:r>
              <a:rPr lang="en-US" dirty="0">
                <a:effectLst>
                  <a:outerShdw blurRad="38100" dist="38100" dir="2700000" algn="tl">
                    <a:srgbClr val="000000">
                      <a:alpha val="43137"/>
                    </a:srgbClr>
                  </a:outerShdw>
                </a:effectLst>
              </a:rPr>
              <a:t>Esau (3-4a)</a:t>
            </a:r>
          </a:p>
          <a:p>
            <a:pPr marL="457200" lvl="3" indent="-457200" eaLnBrk="1" hangingPunct="1">
              <a:spcBef>
                <a:spcPts val="0"/>
              </a:spcBef>
              <a:spcAft>
                <a:spcPts val="36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Isaac (4b)</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1843140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8D16650-7015-4139-8B95-E080406E97B2}"/>
              </a:ext>
            </a:extLst>
          </p:cNvPr>
          <p:cNvPicPr>
            <a:picLocks noChangeAspect="1"/>
          </p:cNvPicPr>
          <p:nvPr/>
        </p:nvPicPr>
        <p:blipFill>
          <a:blip r:embed="rId3"/>
          <a:stretch>
            <a:fillRect/>
          </a:stretch>
        </p:blipFill>
        <p:spPr>
          <a:xfrm>
            <a:off x="0" y="1"/>
            <a:ext cx="12192000" cy="6857999"/>
          </a:xfrm>
          <a:prstGeom prst="rect">
            <a:avLst/>
          </a:prstGeom>
        </p:spPr>
      </p:pic>
      <p:sp>
        <p:nvSpPr>
          <p:cNvPr id="5" name="TextBox 4">
            <a:extLst>
              <a:ext uri="{FF2B5EF4-FFF2-40B4-BE49-F238E27FC236}">
                <a16:creationId xmlns:a16="http://schemas.microsoft.com/office/drawing/2014/main" id="{44E9C789-ACA5-45C1-BEFD-DEEDC5205977}"/>
              </a:ext>
            </a:extLst>
          </p:cNvPr>
          <p:cNvSpPr txBox="1"/>
          <p:nvPr/>
        </p:nvSpPr>
        <p:spPr>
          <a:xfrm>
            <a:off x="609600" y="0"/>
            <a:ext cx="10972800" cy="3077766"/>
          </a:xfrm>
          <a:prstGeom prst="rect">
            <a:avLst/>
          </a:prstGeom>
          <a:noFill/>
        </p:spPr>
        <p:txBody>
          <a:bodyPr wrap="square">
            <a:spAutoFit/>
          </a:bodyPr>
          <a:lstStyle/>
          <a:p>
            <a:pPr marL="0" marR="0" algn="ctr">
              <a:spcAft>
                <a:spcPts val="1200"/>
              </a:spcAft>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25:23 </a:t>
            </a:r>
          </a:p>
          <a:p>
            <a:pPr algn="just">
              <a:spcBef>
                <a:spcPts val="0"/>
              </a:spcBef>
              <a:spcAft>
                <a:spcPts val="0"/>
              </a:spcAft>
            </a:pPr>
            <a:r>
              <a:rPr lang="en-US" sz="3600" u="none" strike="noStrike" dirty="0">
                <a:effectLst>
                  <a:outerShdw blurRad="38100" dist="38100" dir="2700000" algn="tl">
                    <a:srgbClr val="000000">
                      <a:alpha val="43137"/>
                    </a:srgbClr>
                  </a:outerShdw>
                </a:effectLst>
                <a:latin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The Lord said to her, ‘Two nations are in your womb; And two peoples will be separated from your body; And one people shall be stronger than the other; And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the older shall serve the younger</a:t>
            </a:r>
            <a:r>
              <a:rPr lang="en-US" sz="3600" dirty="0">
                <a:effectLst>
                  <a:outerShdw blurRad="38100" dist="38100" dir="2700000" algn="tl">
                    <a:srgbClr val="000000">
                      <a:alpha val="43137"/>
                    </a:srgbClr>
                  </a:outerShdw>
                </a:effectLst>
                <a:latin typeface="Calibri" panose="020F0502020204030204" pitchFamily="34" charset="0"/>
              </a:rPr>
              <a:t>.’”</a:t>
            </a:r>
          </a:p>
        </p:txBody>
      </p:sp>
      <p:pic>
        <p:nvPicPr>
          <p:cNvPr id="2052" name="Picture 4" descr="Genesis 25:23 The Lord said to her,&quot;Two nations are in your womb;And ...">
            <a:extLst>
              <a:ext uri="{FF2B5EF4-FFF2-40B4-BE49-F238E27FC236}">
                <a16:creationId xmlns:a16="http://schemas.microsoft.com/office/drawing/2014/main" id="{3B9B6A11-96A3-F255-D3BE-6B196353D8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68618" y="3048000"/>
            <a:ext cx="2454765"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2731336"/>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VI. Genesis 26:34-35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Esau’s Wives</a:t>
            </a:r>
          </a:p>
        </p:txBody>
      </p:sp>
      <p:sp>
        <p:nvSpPr>
          <p:cNvPr id="161795" name="Rectangle 3"/>
          <p:cNvSpPr>
            <a:spLocks noGrp="1" noChangeArrowheads="1"/>
          </p:cNvSpPr>
          <p:nvPr>
            <p:ph type="body" idx="1"/>
          </p:nvPr>
        </p:nvSpPr>
        <p:spPr>
          <a:xfrm>
            <a:off x="585217" y="2057400"/>
            <a:ext cx="7788900" cy="2819400"/>
          </a:xfrm>
        </p:spPr>
        <p:txBody>
          <a:bodyPr/>
          <a:lstStyle/>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Esau’s age (34a)</a:t>
            </a:r>
          </a:p>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Names of wives (34b)</a:t>
            </a:r>
          </a:p>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Impact on Esau’s parents (35)</a:t>
            </a:r>
          </a:p>
        </p:txBody>
      </p:sp>
      <p:pic>
        <p:nvPicPr>
          <p:cNvPr id="2" name="Picture 1">
            <a:extLst>
              <a:ext uri="{FF2B5EF4-FFF2-40B4-BE49-F238E27FC236}">
                <a16:creationId xmlns:a16="http://schemas.microsoft.com/office/drawing/2014/main" id="{ABBA572F-EDD0-CA75-E7B9-59AD5463139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5195428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Genesis 27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Chapter Summary</a:t>
            </a:r>
          </a:p>
        </p:txBody>
      </p:sp>
      <p:sp>
        <p:nvSpPr>
          <p:cNvPr id="161795" name="Rectangle 3"/>
          <p:cNvSpPr>
            <a:spLocks noGrp="1" noChangeArrowheads="1"/>
          </p:cNvSpPr>
          <p:nvPr>
            <p:ph type="body" idx="1"/>
          </p:nvPr>
        </p:nvSpPr>
        <p:spPr>
          <a:xfrm>
            <a:off x="649943" y="1600200"/>
            <a:ext cx="7788900" cy="4648200"/>
          </a:xfrm>
        </p:spPr>
        <p:txBody>
          <a:bodyPr/>
          <a:lstStyle/>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Isaac’s intent (1-4)</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b="1" u="sng" dirty="0">
                <a:solidFill>
                  <a:srgbClr val="FFFFCC"/>
                </a:solidFill>
                <a:effectLst>
                  <a:outerShdw blurRad="38100" dist="38100" dir="2700000" algn="tl">
                    <a:srgbClr val="000000">
                      <a:alpha val="43137"/>
                    </a:srgbClr>
                  </a:outerShdw>
                </a:effectLst>
              </a:rPr>
              <a:t>The conspiracy (5-17)</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Deception and blessing (18-29)</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Isaac blesses Esau (30-40)</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Plan to flee to Haran (41-46)</a:t>
            </a:r>
          </a:p>
        </p:txBody>
      </p:sp>
      <p:pic>
        <p:nvPicPr>
          <p:cNvPr id="2" name="Picture 1">
            <a:extLst>
              <a:ext uri="{FF2B5EF4-FFF2-40B4-BE49-F238E27FC236}">
                <a16:creationId xmlns:a16="http://schemas.microsoft.com/office/drawing/2014/main" id="{C0839479-96CF-1F7A-43B5-D05CAFC82BD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8426693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Genesis 27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Chapter Summary</a:t>
            </a:r>
          </a:p>
        </p:txBody>
      </p:sp>
      <p:sp>
        <p:nvSpPr>
          <p:cNvPr id="161795" name="Rectangle 3"/>
          <p:cNvSpPr>
            <a:spLocks noGrp="1" noChangeArrowheads="1"/>
          </p:cNvSpPr>
          <p:nvPr>
            <p:ph type="body" idx="1"/>
          </p:nvPr>
        </p:nvSpPr>
        <p:spPr>
          <a:xfrm>
            <a:off x="649943" y="1600200"/>
            <a:ext cx="7788900" cy="4648200"/>
          </a:xfrm>
        </p:spPr>
        <p:txBody>
          <a:bodyPr/>
          <a:lstStyle/>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Isaac’s intent (1-4)</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The conspiracy (5-17)</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Deception and blessing (18-29)</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Isaac blesses Esau (30-40)</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Plan to flee to Haran (41-46)</a:t>
            </a:r>
          </a:p>
        </p:txBody>
      </p:sp>
      <p:pic>
        <p:nvPicPr>
          <p:cNvPr id="2" name="Picture 1">
            <a:extLst>
              <a:ext uri="{FF2B5EF4-FFF2-40B4-BE49-F238E27FC236}">
                <a16:creationId xmlns:a16="http://schemas.microsoft.com/office/drawing/2014/main" id="{C0839479-96CF-1F7A-43B5-D05CAFC82BD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4275635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Font typeface="+mj-lt"/>
              <a:buAutoNum type="romanUcPeriod" startAt="2"/>
            </a:pPr>
            <a:r>
              <a:rPr lang="en-US" sz="3600" dirty="0">
                <a:effectLst>
                  <a:outerShdw blurRad="38100" dist="38100" dir="2700000" algn="tl">
                    <a:srgbClr val="000000">
                      <a:alpha val="43137"/>
                    </a:srgbClr>
                  </a:outerShdw>
                </a:effectLst>
              </a:rPr>
              <a:t>Genesis 27:5-17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The Conspiracy</a:t>
            </a:r>
          </a:p>
        </p:txBody>
      </p:sp>
      <p:sp>
        <p:nvSpPr>
          <p:cNvPr id="161795" name="Rectangle 3"/>
          <p:cNvSpPr>
            <a:spLocks noGrp="1" noChangeArrowheads="1"/>
          </p:cNvSpPr>
          <p:nvPr>
            <p:ph type="body" idx="1"/>
          </p:nvPr>
        </p:nvSpPr>
        <p:spPr>
          <a:xfrm>
            <a:off x="585217" y="1905000"/>
            <a:ext cx="7788900" cy="3810000"/>
          </a:xfrm>
        </p:spPr>
        <p:txBody>
          <a:bodyPr/>
          <a:lstStyle/>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Circumstances (5)</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Rebekah’s instructions (6-10)</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Jacob’s doubts (11-12)</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Rebekah’s response (13)</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Instruments of deception (14-17)</a:t>
            </a:r>
          </a:p>
        </p:txBody>
      </p:sp>
      <p:pic>
        <p:nvPicPr>
          <p:cNvPr id="2" name="Picture 1">
            <a:extLst>
              <a:ext uri="{FF2B5EF4-FFF2-40B4-BE49-F238E27FC236}">
                <a16:creationId xmlns:a16="http://schemas.microsoft.com/office/drawing/2014/main" id="{ABBA572F-EDD0-CA75-E7B9-59AD5463139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3254309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Font typeface="+mj-lt"/>
              <a:buAutoNum type="romanUcPeriod" startAt="2"/>
            </a:pPr>
            <a:r>
              <a:rPr lang="en-US" sz="3600" dirty="0">
                <a:effectLst>
                  <a:outerShdw blurRad="38100" dist="38100" dir="2700000" algn="tl">
                    <a:srgbClr val="000000">
                      <a:alpha val="43137"/>
                    </a:srgbClr>
                  </a:outerShdw>
                </a:effectLst>
              </a:rPr>
              <a:t>Genesis 27:5-17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The Conspiracy</a:t>
            </a:r>
          </a:p>
        </p:txBody>
      </p:sp>
      <p:sp>
        <p:nvSpPr>
          <p:cNvPr id="161795" name="Rectangle 3"/>
          <p:cNvSpPr>
            <a:spLocks noGrp="1" noChangeArrowheads="1"/>
          </p:cNvSpPr>
          <p:nvPr>
            <p:ph type="body" idx="1"/>
          </p:nvPr>
        </p:nvSpPr>
        <p:spPr>
          <a:xfrm>
            <a:off x="585217" y="1905000"/>
            <a:ext cx="7788900" cy="3810000"/>
          </a:xfrm>
        </p:spPr>
        <p:txBody>
          <a:bodyPr/>
          <a:lstStyle/>
          <a:p>
            <a:pPr marL="457200" lvl="2" indent="-457200" eaLnBrk="1" hangingPunct="1">
              <a:spcBef>
                <a:spcPts val="0"/>
              </a:spcBef>
              <a:spcAft>
                <a:spcPts val="24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Circumstances (5)</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Rebekah’s instructions (6-10)</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Jacob’s doubts (11-12)</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Rebekah’s response (13)</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Instruments of deception (14-17)</a:t>
            </a:r>
          </a:p>
        </p:txBody>
      </p:sp>
      <p:pic>
        <p:nvPicPr>
          <p:cNvPr id="2" name="Picture 1">
            <a:extLst>
              <a:ext uri="{FF2B5EF4-FFF2-40B4-BE49-F238E27FC236}">
                <a16:creationId xmlns:a16="http://schemas.microsoft.com/office/drawing/2014/main" id="{ABBA572F-EDD0-CA75-E7B9-59AD5463139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4573893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lphaUcPeriod"/>
            </a:pPr>
            <a:r>
              <a:rPr lang="en-US" sz="3600" dirty="0">
                <a:effectLst>
                  <a:outerShdw blurRad="38100" dist="38100" dir="2700000" algn="tl">
                    <a:srgbClr val="000000">
                      <a:alpha val="43137"/>
                    </a:srgbClr>
                  </a:outerShdw>
                </a:effectLst>
              </a:rPr>
              <a:t>Genesis 27:5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Circumstances</a:t>
            </a:r>
          </a:p>
        </p:txBody>
      </p:sp>
      <p:sp>
        <p:nvSpPr>
          <p:cNvPr id="161795" name="Rectangle 3"/>
          <p:cNvSpPr>
            <a:spLocks noGrp="1" noChangeArrowheads="1"/>
          </p:cNvSpPr>
          <p:nvPr>
            <p:ph type="body" idx="1"/>
          </p:nvPr>
        </p:nvSpPr>
        <p:spPr>
          <a:xfrm>
            <a:off x="1066800" y="2057400"/>
            <a:ext cx="5029200" cy="2743200"/>
          </a:xfrm>
        </p:spPr>
        <p:txBody>
          <a:bodyPr/>
          <a:lstStyle/>
          <a:p>
            <a:pPr marL="457200" lvl="3" indent="-457200" eaLnBrk="1" hangingPunct="1">
              <a:spcBef>
                <a:spcPts val="0"/>
              </a:spcBef>
              <a:spcAft>
                <a:spcPts val="3600"/>
              </a:spcAft>
              <a:buClr>
                <a:srgbClr val="00FF00"/>
              </a:buClr>
              <a:buFont typeface="+mj-lt"/>
              <a:buAutoNum type="arabicPeriod"/>
              <a:defRPr/>
            </a:pPr>
            <a:r>
              <a:rPr lang="en-US" dirty="0">
                <a:effectLst>
                  <a:outerShdw blurRad="38100" dist="38100" dir="2700000" algn="tl">
                    <a:srgbClr val="000000">
                      <a:alpha val="43137"/>
                    </a:srgbClr>
                  </a:outerShdw>
                </a:effectLst>
              </a:rPr>
              <a:t>Rebekah (5a)</a:t>
            </a:r>
          </a:p>
          <a:p>
            <a:pPr marL="457200" lvl="3" indent="-457200" eaLnBrk="1" hangingPunct="1">
              <a:spcBef>
                <a:spcPts val="0"/>
              </a:spcBef>
              <a:spcAft>
                <a:spcPts val="3600"/>
              </a:spcAft>
              <a:buClr>
                <a:srgbClr val="00FF00"/>
              </a:buClr>
              <a:buFont typeface="+mj-lt"/>
              <a:buAutoNum type="arabicPeriod"/>
              <a:defRPr/>
            </a:pPr>
            <a:r>
              <a:rPr lang="en-US" dirty="0">
                <a:effectLst>
                  <a:outerShdw blurRad="38100" dist="38100" dir="2700000" algn="tl">
                    <a:srgbClr val="000000">
                      <a:alpha val="43137"/>
                    </a:srgbClr>
                  </a:outerShdw>
                </a:effectLst>
              </a:rPr>
              <a:t>Esau (5b)</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3048923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lphaUcPeriod"/>
            </a:pPr>
            <a:r>
              <a:rPr lang="en-US" sz="3600" dirty="0">
                <a:effectLst>
                  <a:outerShdw blurRad="38100" dist="38100" dir="2700000" algn="tl">
                    <a:srgbClr val="000000">
                      <a:alpha val="43137"/>
                    </a:srgbClr>
                  </a:outerShdw>
                </a:effectLst>
              </a:rPr>
              <a:t>Genesis 27:5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Circumstances</a:t>
            </a:r>
          </a:p>
        </p:txBody>
      </p:sp>
      <p:sp>
        <p:nvSpPr>
          <p:cNvPr id="161795" name="Rectangle 3"/>
          <p:cNvSpPr>
            <a:spLocks noGrp="1" noChangeArrowheads="1"/>
          </p:cNvSpPr>
          <p:nvPr>
            <p:ph type="body" idx="1"/>
          </p:nvPr>
        </p:nvSpPr>
        <p:spPr>
          <a:xfrm>
            <a:off x="1066800" y="2057400"/>
            <a:ext cx="5029200" cy="2743200"/>
          </a:xfrm>
        </p:spPr>
        <p:txBody>
          <a:bodyPr/>
          <a:lstStyle/>
          <a:p>
            <a:pPr marL="457200" lvl="3" indent="-457200" eaLnBrk="1" hangingPunct="1">
              <a:spcBef>
                <a:spcPts val="0"/>
              </a:spcBef>
              <a:spcAft>
                <a:spcPts val="36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Rebekah (5a)</a:t>
            </a:r>
          </a:p>
          <a:p>
            <a:pPr marL="457200" lvl="3" indent="-457200" eaLnBrk="1" hangingPunct="1">
              <a:spcBef>
                <a:spcPts val="0"/>
              </a:spcBef>
              <a:spcAft>
                <a:spcPts val="3600"/>
              </a:spcAft>
              <a:buClr>
                <a:srgbClr val="00FF00"/>
              </a:buClr>
              <a:buFont typeface="+mj-lt"/>
              <a:buAutoNum type="arabicPeriod"/>
              <a:defRPr/>
            </a:pPr>
            <a:r>
              <a:rPr lang="en-US" dirty="0">
                <a:effectLst>
                  <a:outerShdw blurRad="38100" dist="38100" dir="2700000" algn="tl">
                    <a:srgbClr val="000000">
                      <a:alpha val="43137"/>
                    </a:srgbClr>
                  </a:outerShdw>
                </a:effectLst>
              </a:rPr>
              <a:t>Esau (5b)</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6979590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lphaUcPeriod"/>
            </a:pPr>
            <a:r>
              <a:rPr lang="en-US" sz="3600" dirty="0">
                <a:effectLst>
                  <a:outerShdw blurRad="38100" dist="38100" dir="2700000" algn="tl">
                    <a:srgbClr val="000000">
                      <a:alpha val="43137"/>
                    </a:srgbClr>
                  </a:outerShdw>
                </a:effectLst>
              </a:rPr>
              <a:t>Genesis 27:5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Circumstances</a:t>
            </a:r>
          </a:p>
        </p:txBody>
      </p:sp>
      <p:sp>
        <p:nvSpPr>
          <p:cNvPr id="161795" name="Rectangle 3"/>
          <p:cNvSpPr>
            <a:spLocks noGrp="1" noChangeArrowheads="1"/>
          </p:cNvSpPr>
          <p:nvPr>
            <p:ph type="body" idx="1"/>
          </p:nvPr>
        </p:nvSpPr>
        <p:spPr>
          <a:xfrm>
            <a:off x="1066800" y="2057400"/>
            <a:ext cx="5029200" cy="2743200"/>
          </a:xfrm>
        </p:spPr>
        <p:txBody>
          <a:bodyPr/>
          <a:lstStyle/>
          <a:p>
            <a:pPr marL="457200" lvl="3" indent="-457200" eaLnBrk="1" hangingPunct="1">
              <a:spcBef>
                <a:spcPts val="0"/>
              </a:spcBef>
              <a:spcAft>
                <a:spcPts val="3600"/>
              </a:spcAft>
              <a:buClr>
                <a:srgbClr val="00FF00"/>
              </a:buClr>
              <a:buFont typeface="+mj-lt"/>
              <a:buAutoNum type="arabicPeriod"/>
              <a:defRPr/>
            </a:pPr>
            <a:r>
              <a:rPr lang="en-US" dirty="0">
                <a:effectLst>
                  <a:outerShdw blurRad="38100" dist="38100" dir="2700000" algn="tl">
                    <a:srgbClr val="000000">
                      <a:alpha val="43137"/>
                    </a:srgbClr>
                  </a:outerShdw>
                </a:effectLst>
              </a:rPr>
              <a:t>Rebekah (5a)</a:t>
            </a:r>
          </a:p>
          <a:p>
            <a:pPr marL="457200" lvl="3" indent="-457200" eaLnBrk="1" hangingPunct="1">
              <a:spcBef>
                <a:spcPts val="0"/>
              </a:spcBef>
              <a:spcAft>
                <a:spcPts val="36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Esau (5b)</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736796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Font typeface="+mj-lt"/>
              <a:buAutoNum type="romanUcPeriod" startAt="2"/>
            </a:pPr>
            <a:r>
              <a:rPr lang="en-US" sz="3600" dirty="0">
                <a:effectLst>
                  <a:outerShdw blurRad="38100" dist="38100" dir="2700000" algn="tl">
                    <a:srgbClr val="000000">
                      <a:alpha val="43137"/>
                    </a:srgbClr>
                  </a:outerShdw>
                </a:effectLst>
              </a:rPr>
              <a:t>Genesis 27:5-17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The Conspiracy</a:t>
            </a:r>
          </a:p>
        </p:txBody>
      </p:sp>
      <p:sp>
        <p:nvSpPr>
          <p:cNvPr id="161795" name="Rectangle 3"/>
          <p:cNvSpPr>
            <a:spLocks noGrp="1" noChangeArrowheads="1"/>
          </p:cNvSpPr>
          <p:nvPr>
            <p:ph type="body" idx="1"/>
          </p:nvPr>
        </p:nvSpPr>
        <p:spPr>
          <a:xfrm>
            <a:off x="585217" y="1905000"/>
            <a:ext cx="7788900" cy="3810000"/>
          </a:xfrm>
        </p:spPr>
        <p:txBody>
          <a:bodyPr/>
          <a:lstStyle/>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Circumstances (5)</a:t>
            </a:r>
          </a:p>
          <a:p>
            <a:pPr marL="457200" lvl="2" indent="-457200" eaLnBrk="1" hangingPunct="1">
              <a:spcBef>
                <a:spcPts val="0"/>
              </a:spcBef>
              <a:spcAft>
                <a:spcPts val="24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Rebekah’s instructions (6-10)</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Jacob’s doubts (11-12)</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Rebekah’s response (13)</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Instruments of deception (14-17)</a:t>
            </a:r>
          </a:p>
        </p:txBody>
      </p:sp>
      <p:pic>
        <p:nvPicPr>
          <p:cNvPr id="2" name="Picture 1">
            <a:extLst>
              <a:ext uri="{FF2B5EF4-FFF2-40B4-BE49-F238E27FC236}">
                <a16:creationId xmlns:a16="http://schemas.microsoft.com/office/drawing/2014/main" id="{ABBA572F-EDD0-CA75-E7B9-59AD5463139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0382266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27:6-10</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Rebekah’s Instructions</a:t>
            </a:r>
          </a:p>
        </p:txBody>
      </p:sp>
      <p:sp>
        <p:nvSpPr>
          <p:cNvPr id="161795" name="Rectangle 3"/>
          <p:cNvSpPr>
            <a:spLocks noGrp="1" noChangeArrowheads="1"/>
          </p:cNvSpPr>
          <p:nvPr>
            <p:ph type="body" idx="1"/>
          </p:nvPr>
        </p:nvSpPr>
        <p:spPr>
          <a:xfrm>
            <a:off x="1066800" y="2057400"/>
            <a:ext cx="5486400" cy="2743200"/>
          </a:xfrm>
        </p:spPr>
        <p:txBody>
          <a:bodyPr/>
          <a:lstStyle/>
          <a:p>
            <a:pPr marL="457200" lvl="3" indent="-457200" eaLnBrk="1" hangingPunct="1">
              <a:spcBef>
                <a:spcPts val="0"/>
              </a:spcBef>
              <a:spcAft>
                <a:spcPts val="3600"/>
              </a:spcAft>
              <a:buClr>
                <a:srgbClr val="00FF00"/>
              </a:buClr>
              <a:buFont typeface="+mj-lt"/>
              <a:buAutoNum type="arabicPeriod"/>
              <a:defRPr/>
            </a:pPr>
            <a:r>
              <a:rPr lang="en-US" dirty="0">
                <a:effectLst>
                  <a:outerShdw blurRad="38100" dist="38100" dir="2700000" algn="tl">
                    <a:srgbClr val="000000">
                      <a:alpha val="43137"/>
                    </a:srgbClr>
                  </a:outerShdw>
                </a:effectLst>
              </a:rPr>
              <a:t>Addressee (6a)</a:t>
            </a:r>
          </a:p>
          <a:p>
            <a:pPr marL="457200" lvl="3" indent="-457200" eaLnBrk="1" hangingPunct="1">
              <a:spcBef>
                <a:spcPts val="0"/>
              </a:spcBef>
              <a:spcAft>
                <a:spcPts val="3600"/>
              </a:spcAft>
              <a:buClr>
                <a:srgbClr val="00FF00"/>
              </a:buClr>
              <a:buFont typeface="+mj-lt"/>
              <a:buAutoNum type="arabicPeriod"/>
              <a:defRPr/>
            </a:pPr>
            <a:r>
              <a:rPr lang="en-US" dirty="0">
                <a:effectLst>
                  <a:outerShdw blurRad="38100" dist="38100" dir="2700000" algn="tl">
                    <a:srgbClr val="000000">
                      <a:alpha val="43137"/>
                    </a:srgbClr>
                  </a:outerShdw>
                </a:effectLst>
              </a:rPr>
              <a:t>Plan for Isaac (6b-7)</a:t>
            </a:r>
          </a:p>
          <a:p>
            <a:pPr marL="457200" lvl="3" indent="-457200" eaLnBrk="1" hangingPunct="1">
              <a:spcBef>
                <a:spcPts val="0"/>
              </a:spcBef>
              <a:spcAft>
                <a:spcPts val="3600"/>
              </a:spcAft>
              <a:buClr>
                <a:srgbClr val="00FF00"/>
              </a:buClr>
              <a:buFont typeface="+mj-lt"/>
              <a:buAutoNum type="arabicPeriod"/>
              <a:defRPr/>
            </a:pPr>
            <a:r>
              <a:rPr lang="en-US" dirty="0">
                <a:effectLst>
                  <a:outerShdw blurRad="38100" dist="38100" dir="2700000" algn="tl">
                    <a:srgbClr val="000000">
                      <a:alpha val="43137"/>
                    </a:srgbClr>
                  </a:outerShdw>
                </a:effectLst>
              </a:rPr>
              <a:t>Instructions to Jacob (8-10)</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780673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066799" y="2057400"/>
            <a:ext cx="5181601" cy="2743200"/>
          </a:xfrm>
        </p:spPr>
        <p:txBody>
          <a:bodyPr/>
          <a:lstStyle/>
          <a:p>
            <a:pPr marL="457200" lvl="3" indent="-457200" eaLnBrk="1" hangingPunct="1">
              <a:spcBef>
                <a:spcPts val="0"/>
              </a:spcBef>
              <a:spcAft>
                <a:spcPts val="36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Addressee (6a)</a:t>
            </a:r>
          </a:p>
          <a:p>
            <a:pPr marL="457200" lvl="3" indent="-457200" eaLnBrk="1" hangingPunct="1">
              <a:spcBef>
                <a:spcPts val="0"/>
              </a:spcBef>
              <a:spcAft>
                <a:spcPts val="3600"/>
              </a:spcAft>
              <a:buClr>
                <a:srgbClr val="00FF00"/>
              </a:buClr>
              <a:buFont typeface="+mj-lt"/>
              <a:buAutoNum type="arabicPeriod"/>
              <a:defRPr/>
            </a:pPr>
            <a:r>
              <a:rPr lang="en-US" dirty="0">
                <a:effectLst>
                  <a:outerShdw blurRad="38100" dist="38100" dir="2700000" algn="tl">
                    <a:srgbClr val="000000">
                      <a:alpha val="43137"/>
                    </a:srgbClr>
                  </a:outerShdw>
                </a:effectLst>
              </a:rPr>
              <a:t>Plan for Isaac (6b-7)</a:t>
            </a:r>
          </a:p>
          <a:p>
            <a:pPr marL="457200" lvl="3" indent="-457200" eaLnBrk="1" hangingPunct="1">
              <a:spcBef>
                <a:spcPts val="0"/>
              </a:spcBef>
              <a:spcAft>
                <a:spcPts val="3600"/>
              </a:spcAft>
              <a:buClr>
                <a:srgbClr val="00FF00"/>
              </a:buClr>
              <a:buFont typeface="+mj-lt"/>
              <a:buAutoNum type="arabicPeriod"/>
              <a:defRPr/>
            </a:pPr>
            <a:r>
              <a:rPr lang="en-US" dirty="0">
                <a:effectLst>
                  <a:outerShdw blurRad="38100" dist="38100" dir="2700000" algn="tl">
                    <a:srgbClr val="000000">
                      <a:alpha val="43137"/>
                    </a:srgbClr>
                  </a:outerShdw>
                </a:effectLst>
              </a:rPr>
              <a:t>Instructions to Jacob (8-10)</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
        <p:nvSpPr>
          <p:cNvPr id="4" name="Rectangle 2">
            <a:extLst>
              <a:ext uri="{FF2B5EF4-FFF2-40B4-BE49-F238E27FC236}">
                <a16:creationId xmlns:a16="http://schemas.microsoft.com/office/drawing/2014/main" id="{5EF71779-3E70-9CB2-7E53-28801083D416}"/>
              </a:ext>
            </a:extLst>
          </p:cNvPr>
          <p:cNvSpPr txBox="1">
            <a:spLocks noChangeArrowheads="1"/>
          </p:cNvSpPr>
          <p:nvPr/>
        </p:nvSpPr>
        <p:spPr bwMode="auto">
          <a:xfrm>
            <a:off x="3267075" y="228600"/>
            <a:ext cx="565785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marL="457200" indent="-457200" algn="ctr" eaLnBrk="1" hangingPunct="1">
              <a:buClr>
                <a:srgbClr val="CC66FF"/>
              </a:buClr>
              <a:buFont typeface="+mj-lt"/>
              <a:buAutoNum type="alphaUcPeriod" startAt="2"/>
            </a:pPr>
            <a:r>
              <a:rPr lang="en-US" sz="3600" kern="0">
                <a:effectLst>
                  <a:outerShdw blurRad="38100" dist="38100" dir="2700000" algn="tl">
                    <a:srgbClr val="000000">
                      <a:alpha val="43137"/>
                    </a:srgbClr>
                  </a:outerShdw>
                </a:effectLst>
              </a:rPr>
              <a:t>Genesis 27:6-10</a:t>
            </a:r>
            <a:br>
              <a:rPr lang="en-US" sz="3600" kern="0">
                <a:effectLst>
                  <a:outerShdw blurRad="38100" dist="38100" dir="2700000" algn="tl">
                    <a:srgbClr val="000000">
                      <a:alpha val="43137"/>
                    </a:srgbClr>
                  </a:outerShdw>
                </a:effectLst>
                <a:cs typeface="Calibri" panose="020F0502020204030204" pitchFamily="34" charset="0"/>
              </a:rPr>
            </a:br>
            <a:r>
              <a:rPr lang="en-US" sz="2800" b="1" kern="0">
                <a:solidFill>
                  <a:srgbClr val="FFFFCC"/>
                </a:solidFill>
                <a:effectLst>
                  <a:outerShdw blurRad="38100" dist="38100" dir="2700000" algn="tl">
                    <a:srgbClr val="000000">
                      <a:alpha val="43137"/>
                    </a:srgbClr>
                  </a:outerShdw>
                </a:effectLst>
                <a:ea typeface="+mn-ea"/>
                <a:cs typeface="+mn-cs"/>
              </a:rPr>
              <a:t>Rebekah’s Instructions</a:t>
            </a:r>
            <a:endParaRPr lang="en-US" sz="2800" b="1" kern="0" dirty="0">
              <a:solidFill>
                <a:srgbClr val="FFFFCC"/>
              </a:solidFill>
              <a:effectLst>
                <a:outerShdw blurRad="38100" dist="38100" dir="2700000" algn="tl">
                  <a:srgbClr val="000000">
                    <a:alpha val="43137"/>
                  </a:srgbClr>
                </a:outerShdw>
              </a:effectLst>
              <a:ea typeface="+mn-ea"/>
              <a:cs typeface="+mn-cs"/>
            </a:endParaRPr>
          </a:p>
        </p:txBody>
      </p:sp>
    </p:spTree>
    <p:extLst>
      <p:ext uri="{BB962C8B-B14F-4D97-AF65-F5344CB8AC3E}">
        <p14:creationId xmlns:p14="http://schemas.microsoft.com/office/powerpoint/2010/main" val="28937652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066799" y="2057400"/>
            <a:ext cx="5181601" cy="2743200"/>
          </a:xfrm>
        </p:spPr>
        <p:txBody>
          <a:bodyPr/>
          <a:lstStyle/>
          <a:p>
            <a:pPr marL="457200" lvl="3" indent="-457200" eaLnBrk="1" hangingPunct="1">
              <a:spcBef>
                <a:spcPts val="0"/>
              </a:spcBef>
              <a:spcAft>
                <a:spcPts val="3600"/>
              </a:spcAft>
              <a:buClr>
                <a:srgbClr val="00FF00"/>
              </a:buClr>
              <a:buFont typeface="+mj-lt"/>
              <a:buAutoNum type="arabicPeriod"/>
              <a:defRPr/>
            </a:pPr>
            <a:r>
              <a:rPr lang="en-US" dirty="0">
                <a:effectLst>
                  <a:outerShdw blurRad="38100" dist="38100" dir="2700000" algn="tl">
                    <a:srgbClr val="000000">
                      <a:alpha val="43137"/>
                    </a:srgbClr>
                  </a:outerShdw>
                </a:effectLst>
              </a:rPr>
              <a:t>Addressee (6a)</a:t>
            </a:r>
          </a:p>
          <a:p>
            <a:pPr marL="457200" lvl="3" indent="-457200" eaLnBrk="1" hangingPunct="1">
              <a:spcBef>
                <a:spcPts val="0"/>
              </a:spcBef>
              <a:spcAft>
                <a:spcPts val="36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Plan for Isaac (6b-7)</a:t>
            </a:r>
          </a:p>
          <a:p>
            <a:pPr marL="457200" lvl="3" indent="-457200" eaLnBrk="1" hangingPunct="1">
              <a:spcBef>
                <a:spcPts val="0"/>
              </a:spcBef>
              <a:spcAft>
                <a:spcPts val="3600"/>
              </a:spcAft>
              <a:buClr>
                <a:srgbClr val="00FF00"/>
              </a:buClr>
              <a:buFont typeface="+mj-lt"/>
              <a:buAutoNum type="arabicPeriod"/>
              <a:defRPr/>
            </a:pPr>
            <a:r>
              <a:rPr lang="en-US" dirty="0">
                <a:effectLst>
                  <a:outerShdw blurRad="38100" dist="38100" dir="2700000" algn="tl">
                    <a:srgbClr val="000000">
                      <a:alpha val="43137"/>
                    </a:srgbClr>
                  </a:outerShdw>
                </a:effectLst>
              </a:rPr>
              <a:t>Instructions to Jacob (8-10)</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
        <p:nvSpPr>
          <p:cNvPr id="4" name="Rectangle 2">
            <a:extLst>
              <a:ext uri="{FF2B5EF4-FFF2-40B4-BE49-F238E27FC236}">
                <a16:creationId xmlns:a16="http://schemas.microsoft.com/office/drawing/2014/main" id="{D1CE1823-FFFB-0629-5BB8-6B081BB16611}"/>
              </a:ext>
            </a:extLst>
          </p:cNvPr>
          <p:cNvSpPr txBox="1">
            <a:spLocks noChangeArrowheads="1"/>
          </p:cNvSpPr>
          <p:nvPr/>
        </p:nvSpPr>
        <p:spPr bwMode="auto">
          <a:xfrm>
            <a:off x="3267075" y="228600"/>
            <a:ext cx="565785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marL="457200" indent="-457200" algn="ctr" eaLnBrk="1" hangingPunct="1">
              <a:buClr>
                <a:srgbClr val="CC66FF"/>
              </a:buClr>
              <a:buFont typeface="+mj-lt"/>
              <a:buAutoNum type="alphaUcPeriod" startAt="2"/>
            </a:pPr>
            <a:r>
              <a:rPr lang="en-US" sz="3600" kern="0">
                <a:effectLst>
                  <a:outerShdw blurRad="38100" dist="38100" dir="2700000" algn="tl">
                    <a:srgbClr val="000000">
                      <a:alpha val="43137"/>
                    </a:srgbClr>
                  </a:outerShdw>
                </a:effectLst>
              </a:rPr>
              <a:t>Genesis 27:6-10</a:t>
            </a:r>
            <a:br>
              <a:rPr lang="en-US" sz="3600" kern="0">
                <a:effectLst>
                  <a:outerShdw blurRad="38100" dist="38100" dir="2700000" algn="tl">
                    <a:srgbClr val="000000">
                      <a:alpha val="43137"/>
                    </a:srgbClr>
                  </a:outerShdw>
                </a:effectLst>
                <a:cs typeface="Calibri" panose="020F0502020204030204" pitchFamily="34" charset="0"/>
              </a:rPr>
            </a:br>
            <a:r>
              <a:rPr lang="en-US" sz="2800" b="1" kern="0">
                <a:solidFill>
                  <a:srgbClr val="FFFFCC"/>
                </a:solidFill>
                <a:effectLst>
                  <a:outerShdw blurRad="38100" dist="38100" dir="2700000" algn="tl">
                    <a:srgbClr val="000000">
                      <a:alpha val="43137"/>
                    </a:srgbClr>
                  </a:outerShdw>
                </a:effectLst>
                <a:ea typeface="+mn-ea"/>
                <a:cs typeface="+mn-cs"/>
              </a:rPr>
              <a:t>Rebekah’s Instructions</a:t>
            </a:r>
            <a:endParaRPr lang="en-US" sz="2800" b="1" kern="0" dirty="0">
              <a:solidFill>
                <a:srgbClr val="FFFFCC"/>
              </a:solidFill>
              <a:effectLst>
                <a:outerShdw blurRad="38100" dist="38100" dir="2700000" algn="tl">
                  <a:srgbClr val="000000">
                    <a:alpha val="43137"/>
                  </a:srgbClr>
                </a:outerShdw>
              </a:effectLst>
              <a:ea typeface="+mn-ea"/>
              <a:cs typeface="+mn-cs"/>
            </a:endParaRPr>
          </a:p>
        </p:txBody>
      </p:sp>
    </p:spTree>
    <p:extLst>
      <p:ext uri="{BB962C8B-B14F-4D97-AF65-F5344CB8AC3E}">
        <p14:creationId xmlns:p14="http://schemas.microsoft.com/office/powerpoint/2010/main" val="10105504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27:6-10</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Rebekah’s Instructions</a:t>
            </a:r>
          </a:p>
        </p:txBody>
      </p:sp>
      <p:sp>
        <p:nvSpPr>
          <p:cNvPr id="161795" name="Rectangle 3"/>
          <p:cNvSpPr>
            <a:spLocks noGrp="1" noChangeArrowheads="1"/>
          </p:cNvSpPr>
          <p:nvPr>
            <p:ph type="body" idx="1"/>
          </p:nvPr>
        </p:nvSpPr>
        <p:spPr>
          <a:xfrm>
            <a:off x="1066799" y="2057400"/>
            <a:ext cx="5791201" cy="2743200"/>
          </a:xfrm>
        </p:spPr>
        <p:txBody>
          <a:bodyPr/>
          <a:lstStyle/>
          <a:p>
            <a:pPr marL="457200" lvl="3" indent="-457200" eaLnBrk="1" hangingPunct="1">
              <a:spcBef>
                <a:spcPts val="0"/>
              </a:spcBef>
              <a:spcAft>
                <a:spcPts val="3600"/>
              </a:spcAft>
              <a:buClr>
                <a:srgbClr val="00FF00"/>
              </a:buClr>
              <a:buFont typeface="+mj-lt"/>
              <a:buAutoNum type="arabicPeriod"/>
              <a:defRPr/>
            </a:pPr>
            <a:r>
              <a:rPr lang="en-US" dirty="0">
                <a:effectLst>
                  <a:outerShdw blurRad="38100" dist="38100" dir="2700000" algn="tl">
                    <a:srgbClr val="000000">
                      <a:alpha val="43137"/>
                    </a:srgbClr>
                  </a:outerShdw>
                </a:effectLst>
              </a:rPr>
              <a:t>Addressee (6a)</a:t>
            </a:r>
          </a:p>
          <a:p>
            <a:pPr marL="457200" lvl="3" indent="-457200" eaLnBrk="1" hangingPunct="1">
              <a:spcBef>
                <a:spcPts val="0"/>
              </a:spcBef>
              <a:spcAft>
                <a:spcPts val="3600"/>
              </a:spcAft>
              <a:buClr>
                <a:srgbClr val="00FF00"/>
              </a:buClr>
              <a:buFont typeface="+mj-lt"/>
              <a:buAutoNum type="arabicPeriod"/>
              <a:defRPr/>
            </a:pPr>
            <a:r>
              <a:rPr lang="en-US" dirty="0">
                <a:effectLst>
                  <a:outerShdw blurRad="38100" dist="38100" dir="2700000" algn="tl">
                    <a:srgbClr val="000000">
                      <a:alpha val="43137"/>
                    </a:srgbClr>
                  </a:outerShdw>
                </a:effectLst>
              </a:rPr>
              <a:t>Plan for Isaac (6b-7)</a:t>
            </a:r>
          </a:p>
          <a:p>
            <a:pPr marL="457200" lvl="3" indent="-457200" eaLnBrk="1" hangingPunct="1">
              <a:spcBef>
                <a:spcPts val="0"/>
              </a:spcBef>
              <a:spcAft>
                <a:spcPts val="36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Instructions to Jacob (8-10)</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40481370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Genesis 27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Chapter Summary</a:t>
            </a:r>
          </a:p>
        </p:txBody>
      </p:sp>
      <p:sp>
        <p:nvSpPr>
          <p:cNvPr id="161795" name="Rectangle 3"/>
          <p:cNvSpPr>
            <a:spLocks noGrp="1" noChangeArrowheads="1"/>
          </p:cNvSpPr>
          <p:nvPr>
            <p:ph type="body" idx="1"/>
          </p:nvPr>
        </p:nvSpPr>
        <p:spPr>
          <a:xfrm>
            <a:off x="649943" y="1600200"/>
            <a:ext cx="7788900" cy="4648200"/>
          </a:xfrm>
        </p:spPr>
        <p:txBody>
          <a:bodyPr/>
          <a:lstStyle/>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b="1" u="sng" dirty="0">
                <a:solidFill>
                  <a:srgbClr val="FFFFCC"/>
                </a:solidFill>
                <a:effectLst>
                  <a:outerShdw blurRad="38100" dist="38100" dir="2700000" algn="tl">
                    <a:srgbClr val="000000">
                      <a:alpha val="43137"/>
                    </a:srgbClr>
                  </a:outerShdw>
                </a:effectLst>
              </a:rPr>
              <a:t>Isaac’s intent (1-4)</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The conspiracy (5-17)</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Deception and blessing (18-29)</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Isaac blesses Esau (30-40)</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Plan to flee to Haran (41-46)</a:t>
            </a:r>
          </a:p>
        </p:txBody>
      </p:sp>
      <p:pic>
        <p:nvPicPr>
          <p:cNvPr id="2" name="Picture 1">
            <a:extLst>
              <a:ext uri="{FF2B5EF4-FFF2-40B4-BE49-F238E27FC236}">
                <a16:creationId xmlns:a16="http://schemas.microsoft.com/office/drawing/2014/main" id="{C0839479-96CF-1F7A-43B5-D05CAFC82BD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1167676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rabicPeriod" startAt="3"/>
            </a:pPr>
            <a:r>
              <a:rPr lang="en-US" sz="3600" dirty="0">
                <a:effectLst>
                  <a:outerShdw blurRad="38100" dist="38100" dir="2700000" algn="tl">
                    <a:srgbClr val="000000">
                      <a:alpha val="43137"/>
                    </a:srgbClr>
                  </a:outerShdw>
                </a:effectLst>
              </a:rPr>
              <a:t>Genesis 27:8-10</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Instructions to Jacob</a:t>
            </a:r>
          </a:p>
        </p:txBody>
      </p:sp>
      <p:sp>
        <p:nvSpPr>
          <p:cNvPr id="161795" name="Rectangle 3"/>
          <p:cNvSpPr>
            <a:spLocks noGrp="1" noChangeArrowheads="1"/>
          </p:cNvSpPr>
          <p:nvPr>
            <p:ph type="body" idx="1"/>
          </p:nvPr>
        </p:nvSpPr>
        <p:spPr>
          <a:xfrm>
            <a:off x="1066800" y="1676400"/>
            <a:ext cx="3962401" cy="4724400"/>
          </a:xfrm>
        </p:spPr>
        <p:txBody>
          <a:bodyPr/>
          <a:lstStyle/>
          <a:p>
            <a:pPr marL="514350" lvl="3" indent="-514350" eaLnBrk="1" hangingPunct="1">
              <a:spcBef>
                <a:spcPts val="0"/>
              </a:spcBef>
              <a:spcAft>
                <a:spcPts val="3600"/>
              </a:spcAft>
              <a:buClr>
                <a:srgbClr val="FFC000"/>
              </a:buClr>
              <a:buFont typeface="+mj-lt"/>
              <a:buAutoNum type="alphaLcParenR"/>
              <a:defRPr/>
            </a:pPr>
            <a:r>
              <a:rPr lang="en-US" dirty="0">
                <a:effectLst>
                  <a:outerShdw blurRad="38100" dist="38100" dir="2700000" algn="tl">
                    <a:srgbClr val="000000">
                      <a:alpha val="43137"/>
                    </a:srgbClr>
                  </a:outerShdw>
                </a:effectLst>
              </a:rPr>
              <a:t>General (8)</a:t>
            </a:r>
          </a:p>
          <a:p>
            <a:pPr marL="514350" lvl="3" indent="-514350" eaLnBrk="1" hangingPunct="1">
              <a:spcBef>
                <a:spcPts val="0"/>
              </a:spcBef>
              <a:spcAft>
                <a:spcPts val="3600"/>
              </a:spcAft>
              <a:buClr>
                <a:srgbClr val="FFC000"/>
              </a:buClr>
              <a:buFont typeface="+mj-lt"/>
              <a:buAutoNum type="alphaLcParenR"/>
              <a:defRPr/>
            </a:pPr>
            <a:r>
              <a:rPr lang="en-US" dirty="0">
                <a:effectLst>
                  <a:outerShdw blurRad="38100" dist="38100" dir="2700000" algn="tl">
                    <a:srgbClr val="000000">
                      <a:alpha val="43137"/>
                    </a:srgbClr>
                  </a:outerShdw>
                </a:effectLst>
              </a:rPr>
              <a:t>Jacob to do (9a)</a:t>
            </a:r>
          </a:p>
          <a:p>
            <a:pPr marL="514350" lvl="3" indent="-514350" eaLnBrk="1" hangingPunct="1">
              <a:spcBef>
                <a:spcPts val="0"/>
              </a:spcBef>
              <a:spcAft>
                <a:spcPts val="3600"/>
              </a:spcAft>
              <a:buClr>
                <a:srgbClr val="FFC000"/>
              </a:buClr>
              <a:buFont typeface="+mj-lt"/>
              <a:buAutoNum type="alphaLcParenR"/>
              <a:defRPr/>
            </a:pPr>
            <a:r>
              <a:rPr lang="en-US" dirty="0">
                <a:effectLst>
                  <a:outerShdw blurRad="38100" dist="38100" dir="2700000" algn="tl">
                    <a:srgbClr val="000000">
                      <a:alpha val="43137"/>
                    </a:srgbClr>
                  </a:outerShdw>
                </a:effectLst>
              </a:rPr>
              <a:t>Rebekah to do (9b)</a:t>
            </a:r>
          </a:p>
          <a:p>
            <a:pPr marL="514350" lvl="3" indent="-514350" eaLnBrk="1" hangingPunct="1">
              <a:spcBef>
                <a:spcPts val="0"/>
              </a:spcBef>
              <a:spcAft>
                <a:spcPts val="3600"/>
              </a:spcAft>
              <a:buClr>
                <a:srgbClr val="FFC000"/>
              </a:buClr>
              <a:buFont typeface="+mj-lt"/>
              <a:buAutoNum type="alphaLcParenR"/>
              <a:defRPr/>
            </a:pPr>
            <a:r>
              <a:rPr lang="en-US" dirty="0">
                <a:effectLst>
                  <a:outerShdw blurRad="38100" dist="38100" dir="2700000" algn="tl">
                    <a:srgbClr val="000000">
                      <a:alpha val="43137"/>
                    </a:srgbClr>
                  </a:outerShdw>
                </a:effectLst>
              </a:rPr>
              <a:t>Jacob to do (10a)</a:t>
            </a:r>
          </a:p>
          <a:p>
            <a:pPr marL="514350" lvl="3" indent="-514350" eaLnBrk="1" hangingPunct="1">
              <a:spcBef>
                <a:spcPts val="0"/>
              </a:spcBef>
              <a:spcAft>
                <a:spcPts val="3600"/>
              </a:spcAft>
              <a:buClr>
                <a:srgbClr val="FFC000"/>
              </a:buClr>
              <a:buFont typeface="+mj-lt"/>
              <a:buAutoNum type="alphaLcParenR"/>
              <a:defRPr/>
            </a:pPr>
            <a:r>
              <a:rPr lang="en-US" dirty="0">
                <a:effectLst>
                  <a:outerShdw blurRad="38100" dist="38100" dir="2700000" algn="tl">
                    <a:srgbClr val="000000">
                      <a:alpha val="43137"/>
                    </a:srgbClr>
                  </a:outerShdw>
                </a:effectLst>
              </a:rPr>
              <a:t>Purpose (10b)</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735279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60375" indent="-460375" algn="ctr" eaLnBrk="1" hangingPunct="1">
              <a:buClr>
                <a:srgbClr val="CC66FF"/>
              </a:buClr>
              <a:buFont typeface="+mj-lt"/>
              <a:buAutoNum type="arabicPeriod" startAt="3"/>
              <a:tabLst>
                <a:tab pos="457200" algn="l"/>
              </a:tabLst>
            </a:pPr>
            <a:r>
              <a:rPr lang="en-US" sz="3600" dirty="0">
                <a:effectLst>
                  <a:outerShdw blurRad="38100" dist="38100" dir="2700000" algn="tl">
                    <a:srgbClr val="000000">
                      <a:alpha val="43137"/>
                    </a:srgbClr>
                  </a:outerShdw>
                </a:effectLst>
              </a:rPr>
              <a:t>Genesis 27:8-10</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Instructions to Jacob</a:t>
            </a:r>
          </a:p>
        </p:txBody>
      </p:sp>
      <p:sp>
        <p:nvSpPr>
          <p:cNvPr id="161795" name="Rectangle 3"/>
          <p:cNvSpPr>
            <a:spLocks noGrp="1" noChangeArrowheads="1"/>
          </p:cNvSpPr>
          <p:nvPr>
            <p:ph type="body" idx="1"/>
          </p:nvPr>
        </p:nvSpPr>
        <p:spPr>
          <a:xfrm>
            <a:off x="1066799" y="1676400"/>
            <a:ext cx="3962401" cy="4572000"/>
          </a:xfrm>
        </p:spPr>
        <p:txBody>
          <a:bodyPr/>
          <a:lstStyle/>
          <a:p>
            <a:pPr marL="514350" lvl="3" indent="-514350" eaLnBrk="1" hangingPunct="1">
              <a:spcBef>
                <a:spcPts val="0"/>
              </a:spcBef>
              <a:spcAft>
                <a:spcPts val="36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rPr>
              <a:t>General (8)</a:t>
            </a:r>
          </a:p>
          <a:p>
            <a:pPr marL="514350" lvl="3" indent="-514350" eaLnBrk="1" hangingPunct="1">
              <a:spcBef>
                <a:spcPts val="0"/>
              </a:spcBef>
              <a:spcAft>
                <a:spcPts val="3600"/>
              </a:spcAft>
              <a:buClr>
                <a:srgbClr val="FFC000"/>
              </a:buClr>
              <a:buFont typeface="+mj-lt"/>
              <a:buAutoNum type="alphaLcParenR"/>
              <a:defRPr/>
            </a:pPr>
            <a:r>
              <a:rPr lang="en-US" dirty="0">
                <a:effectLst>
                  <a:outerShdw blurRad="38100" dist="38100" dir="2700000" algn="tl">
                    <a:srgbClr val="000000">
                      <a:alpha val="43137"/>
                    </a:srgbClr>
                  </a:outerShdw>
                </a:effectLst>
              </a:rPr>
              <a:t>Jacob to do (9a)</a:t>
            </a:r>
          </a:p>
          <a:p>
            <a:pPr marL="514350" lvl="3" indent="-514350" eaLnBrk="1" hangingPunct="1">
              <a:spcBef>
                <a:spcPts val="0"/>
              </a:spcBef>
              <a:spcAft>
                <a:spcPts val="3600"/>
              </a:spcAft>
              <a:buClr>
                <a:srgbClr val="FFC000"/>
              </a:buClr>
              <a:buFont typeface="+mj-lt"/>
              <a:buAutoNum type="alphaLcParenR"/>
              <a:defRPr/>
            </a:pPr>
            <a:r>
              <a:rPr lang="en-US" dirty="0">
                <a:effectLst>
                  <a:outerShdw blurRad="38100" dist="38100" dir="2700000" algn="tl">
                    <a:srgbClr val="000000">
                      <a:alpha val="43137"/>
                    </a:srgbClr>
                  </a:outerShdw>
                </a:effectLst>
              </a:rPr>
              <a:t>Rebekah to do (9b)</a:t>
            </a:r>
          </a:p>
          <a:p>
            <a:pPr marL="514350" lvl="3" indent="-514350" eaLnBrk="1" hangingPunct="1">
              <a:spcBef>
                <a:spcPts val="0"/>
              </a:spcBef>
              <a:spcAft>
                <a:spcPts val="3600"/>
              </a:spcAft>
              <a:buClr>
                <a:srgbClr val="FFC000"/>
              </a:buClr>
              <a:buFont typeface="+mj-lt"/>
              <a:buAutoNum type="alphaLcParenR"/>
              <a:defRPr/>
            </a:pPr>
            <a:r>
              <a:rPr lang="en-US" dirty="0">
                <a:effectLst>
                  <a:outerShdw blurRad="38100" dist="38100" dir="2700000" algn="tl">
                    <a:srgbClr val="000000">
                      <a:alpha val="43137"/>
                    </a:srgbClr>
                  </a:outerShdw>
                </a:effectLst>
              </a:rPr>
              <a:t>Jacob to do (10a)</a:t>
            </a:r>
          </a:p>
          <a:p>
            <a:pPr marL="514350" lvl="3" indent="-514350" eaLnBrk="1" hangingPunct="1">
              <a:spcBef>
                <a:spcPts val="0"/>
              </a:spcBef>
              <a:spcAft>
                <a:spcPts val="3600"/>
              </a:spcAft>
              <a:buClr>
                <a:srgbClr val="FFC000"/>
              </a:buClr>
              <a:buFont typeface="+mj-lt"/>
              <a:buAutoNum type="alphaLcParenR"/>
              <a:defRPr/>
            </a:pPr>
            <a:r>
              <a:rPr lang="en-US" dirty="0">
                <a:effectLst>
                  <a:outerShdw blurRad="38100" dist="38100" dir="2700000" algn="tl">
                    <a:srgbClr val="000000">
                      <a:alpha val="43137"/>
                    </a:srgbClr>
                  </a:outerShdw>
                </a:effectLst>
              </a:rPr>
              <a:t>Purpose (10b)</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2185005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rabicPeriod" startAt="3"/>
            </a:pPr>
            <a:r>
              <a:rPr lang="en-US" sz="3600" dirty="0">
                <a:effectLst>
                  <a:outerShdw blurRad="38100" dist="38100" dir="2700000" algn="tl">
                    <a:srgbClr val="000000">
                      <a:alpha val="43137"/>
                    </a:srgbClr>
                  </a:outerShdw>
                </a:effectLst>
              </a:rPr>
              <a:t>Genesis 27:8-10</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Instructions to Jacob</a:t>
            </a:r>
          </a:p>
        </p:txBody>
      </p:sp>
      <p:sp>
        <p:nvSpPr>
          <p:cNvPr id="161795" name="Rectangle 3"/>
          <p:cNvSpPr>
            <a:spLocks noGrp="1" noChangeArrowheads="1"/>
          </p:cNvSpPr>
          <p:nvPr>
            <p:ph type="body" idx="1"/>
          </p:nvPr>
        </p:nvSpPr>
        <p:spPr>
          <a:xfrm>
            <a:off x="1066799" y="1676400"/>
            <a:ext cx="3962401" cy="4419600"/>
          </a:xfrm>
        </p:spPr>
        <p:txBody>
          <a:bodyPr/>
          <a:lstStyle/>
          <a:p>
            <a:pPr marL="514350" lvl="3" indent="-514350" eaLnBrk="1" hangingPunct="1">
              <a:spcBef>
                <a:spcPts val="0"/>
              </a:spcBef>
              <a:spcAft>
                <a:spcPts val="3600"/>
              </a:spcAft>
              <a:buClr>
                <a:srgbClr val="FFC000"/>
              </a:buClr>
              <a:buFont typeface="+mj-lt"/>
              <a:buAutoNum type="alphaLcParenR"/>
              <a:defRPr/>
            </a:pPr>
            <a:r>
              <a:rPr lang="en-US" dirty="0">
                <a:effectLst>
                  <a:outerShdw blurRad="38100" dist="38100" dir="2700000" algn="tl">
                    <a:srgbClr val="000000">
                      <a:alpha val="43137"/>
                    </a:srgbClr>
                  </a:outerShdw>
                </a:effectLst>
              </a:rPr>
              <a:t>General (8)</a:t>
            </a:r>
          </a:p>
          <a:p>
            <a:pPr marL="514350" lvl="3" indent="-514350" eaLnBrk="1" hangingPunct="1">
              <a:spcBef>
                <a:spcPts val="0"/>
              </a:spcBef>
              <a:spcAft>
                <a:spcPts val="36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rPr>
              <a:t>Jacob to do (9a)</a:t>
            </a:r>
          </a:p>
          <a:p>
            <a:pPr marL="514350" lvl="3" indent="-514350" eaLnBrk="1" hangingPunct="1">
              <a:spcBef>
                <a:spcPts val="0"/>
              </a:spcBef>
              <a:spcAft>
                <a:spcPts val="3600"/>
              </a:spcAft>
              <a:buClr>
                <a:srgbClr val="FFC000"/>
              </a:buClr>
              <a:buFont typeface="+mj-lt"/>
              <a:buAutoNum type="alphaLcParenR"/>
              <a:defRPr/>
            </a:pPr>
            <a:r>
              <a:rPr lang="en-US" dirty="0">
                <a:effectLst>
                  <a:outerShdw blurRad="38100" dist="38100" dir="2700000" algn="tl">
                    <a:srgbClr val="000000">
                      <a:alpha val="43137"/>
                    </a:srgbClr>
                  </a:outerShdw>
                </a:effectLst>
              </a:rPr>
              <a:t>Rebekah to do (9b)</a:t>
            </a:r>
          </a:p>
          <a:p>
            <a:pPr marL="514350" lvl="3" indent="-514350" eaLnBrk="1" hangingPunct="1">
              <a:spcBef>
                <a:spcPts val="0"/>
              </a:spcBef>
              <a:spcAft>
                <a:spcPts val="3600"/>
              </a:spcAft>
              <a:buClr>
                <a:srgbClr val="FFC000"/>
              </a:buClr>
              <a:buFont typeface="+mj-lt"/>
              <a:buAutoNum type="alphaLcParenR"/>
              <a:defRPr/>
            </a:pPr>
            <a:r>
              <a:rPr lang="en-US" dirty="0">
                <a:effectLst>
                  <a:outerShdw blurRad="38100" dist="38100" dir="2700000" algn="tl">
                    <a:srgbClr val="000000">
                      <a:alpha val="43137"/>
                    </a:srgbClr>
                  </a:outerShdw>
                </a:effectLst>
              </a:rPr>
              <a:t>Jacob to do (10a)</a:t>
            </a:r>
          </a:p>
          <a:p>
            <a:pPr marL="514350" lvl="3" indent="-514350" eaLnBrk="1" hangingPunct="1">
              <a:spcBef>
                <a:spcPts val="0"/>
              </a:spcBef>
              <a:spcAft>
                <a:spcPts val="3600"/>
              </a:spcAft>
              <a:buClr>
                <a:srgbClr val="FFC000"/>
              </a:buClr>
              <a:buFont typeface="+mj-lt"/>
              <a:buAutoNum type="alphaLcParenR"/>
              <a:defRPr/>
            </a:pPr>
            <a:r>
              <a:rPr lang="en-US" dirty="0">
                <a:effectLst>
                  <a:outerShdw blurRad="38100" dist="38100" dir="2700000" algn="tl">
                    <a:srgbClr val="000000">
                      <a:alpha val="43137"/>
                    </a:srgbClr>
                  </a:outerShdw>
                </a:effectLst>
              </a:rPr>
              <a:t>Purpose (10b)</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6963948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rabicPeriod" startAt="3"/>
            </a:pPr>
            <a:r>
              <a:rPr lang="en-US" sz="3600" dirty="0">
                <a:effectLst>
                  <a:outerShdw blurRad="38100" dist="38100" dir="2700000" algn="tl">
                    <a:srgbClr val="000000">
                      <a:alpha val="43137"/>
                    </a:srgbClr>
                  </a:outerShdw>
                </a:effectLst>
              </a:rPr>
              <a:t>Genesis 27:8-10</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Instructions to Jacob</a:t>
            </a:r>
          </a:p>
        </p:txBody>
      </p:sp>
      <p:sp>
        <p:nvSpPr>
          <p:cNvPr id="161795" name="Rectangle 3"/>
          <p:cNvSpPr>
            <a:spLocks noGrp="1" noChangeArrowheads="1"/>
          </p:cNvSpPr>
          <p:nvPr>
            <p:ph type="body" idx="1"/>
          </p:nvPr>
        </p:nvSpPr>
        <p:spPr>
          <a:xfrm>
            <a:off x="1066799" y="1676400"/>
            <a:ext cx="3962401" cy="4419600"/>
          </a:xfrm>
        </p:spPr>
        <p:txBody>
          <a:bodyPr/>
          <a:lstStyle/>
          <a:p>
            <a:pPr marL="514350" lvl="3" indent="-514350" eaLnBrk="1" hangingPunct="1">
              <a:spcBef>
                <a:spcPts val="0"/>
              </a:spcBef>
              <a:spcAft>
                <a:spcPts val="3600"/>
              </a:spcAft>
              <a:buClr>
                <a:srgbClr val="FFC000"/>
              </a:buClr>
              <a:buFont typeface="+mj-lt"/>
              <a:buAutoNum type="alphaLcParenR"/>
              <a:defRPr/>
            </a:pPr>
            <a:r>
              <a:rPr lang="en-US" dirty="0">
                <a:effectLst>
                  <a:outerShdw blurRad="38100" dist="38100" dir="2700000" algn="tl">
                    <a:srgbClr val="000000">
                      <a:alpha val="43137"/>
                    </a:srgbClr>
                  </a:outerShdw>
                </a:effectLst>
              </a:rPr>
              <a:t>General (8)</a:t>
            </a:r>
          </a:p>
          <a:p>
            <a:pPr marL="514350" lvl="3" indent="-514350" eaLnBrk="1" hangingPunct="1">
              <a:spcBef>
                <a:spcPts val="0"/>
              </a:spcBef>
              <a:spcAft>
                <a:spcPts val="3600"/>
              </a:spcAft>
              <a:buClr>
                <a:srgbClr val="FFC000"/>
              </a:buClr>
              <a:buFont typeface="+mj-lt"/>
              <a:buAutoNum type="alphaLcParenR"/>
              <a:defRPr/>
            </a:pPr>
            <a:r>
              <a:rPr lang="en-US" dirty="0">
                <a:effectLst>
                  <a:outerShdw blurRad="38100" dist="38100" dir="2700000" algn="tl">
                    <a:srgbClr val="000000">
                      <a:alpha val="43137"/>
                    </a:srgbClr>
                  </a:outerShdw>
                </a:effectLst>
              </a:rPr>
              <a:t>Jacob to do (9a)</a:t>
            </a:r>
          </a:p>
          <a:p>
            <a:pPr marL="514350" lvl="3" indent="-514350" eaLnBrk="1" hangingPunct="1">
              <a:spcBef>
                <a:spcPts val="0"/>
              </a:spcBef>
              <a:spcAft>
                <a:spcPts val="36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rPr>
              <a:t>Rebekah to do (9b)</a:t>
            </a:r>
          </a:p>
          <a:p>
            <a:pPr marL="514350" lvl="3" indent="-514350" eaLnBrk="1" hangingPunct="1">
              <a:spcBef>
                <a:spcPts val="0"/>
              </a:spcBef>
              <a:spcAft>
                <a:spcPts val="3600"/>
              </a:spcAft>
              <a:buClr>
                <a:srgbClr val="FFC000"/>
              </a:buClr>
              <a:buFont typeface="+mj-lt"/>
              <a:buAutoNum type="alphaLcParenR"/>
              <a:defRPr/>
            </a:pPr>
            <a:r>
              <a:rPr lang="en-US" dirty="0">
                <a:effectLst>
                  <a:outerShdw blurRad="38100" dist="38100" dir="2700000" algn="tl">
                    <a:srgbClr val="000000">
                      <a:alpha val="43137"/>
                    </a:srgbClr>
                  </a:outerShdw>
                </a:effectLst>
              </a:rPr>
              <a:t>Jacob to do (10a)</a:t>
            </a:r>
          </a:p>
          <a:p>
            <a:pPr marL="514350" lvl="3" indent="-514350" eaLnBrk="1" hangingPunct="1">
              <a:spcBef>
                <a:spcPts val="0"/>
              </a:spcBef>
              <a:spcAft>
                <a:spcPts val="3600"/>
              </a:spcAft>
              <a:buClr>
                <a:srgbClr val="FFC000"/>
              </a:buClr>
              <a:buFont typeface="+mj-lt"/>
              <a:buAutoNum type="alphaLcParenR"/>
              <a:defRPr/>
            </a:pPr>
            <a:r>
              <a:rPr lang="en-US" dirty="0">
                <a:effectLst>
                  <a:outerShdw blurRad="38100" dist="38100" dir="2700000" algn="tl">
                    <a:srgbClr val="000000">
                      <a:alpha val="43137"/>
                    </a:srgbClr>
                  </a:outerShdw>
                </a:effectLst>
              </a:rPr>
              <a:t>Purpose (10b)</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6978773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rabicPeriod" startAt="3"/>
            </a:pPr>
            <a:r>
              <a:rPr lang="en-US" sz="3600" dirty="0">
                <a:effectLst>
                  <a:outerShdw blurRad="38100" dist="38100" dir="2700000" algn="tl">
                    <a:srgbClr val="000000">
                      <a:alpha val="43137"/>
                    </a:srgbClr>
                  </a:outerShdw>
                </a:effectLst>
              </a:rPr>
              <a:t>Genesis 27:8-10</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Instructions to Jacob</a:t>
            </a:r>
          </a:p>
        </p:txBody>
      </p:sp>
      <p:sp>
        <p:nvSpPr>
          <p:cNvPr id="161795" name="Rectangle 3"/>
          <p:cNvSpPr>
            <a:spLocks noGrp="1" noChangeArrowheads="1"/>
          </p:cNvSpPr>
          <p:nvPr>
            <p:ph type="body" idx="1"/>
          </p:nvPr>
        </p:nvSpPr>
        <p:spPr>
          <a:xfrm>
            <a:off x="1066799" y="1676400"/>
            <a:ext cx="3962401" cy="4495800"/>
          </a:xfrm>
        </p:spPr>
        <p:txBody>
          <a:bodyPr/>
          <a:lstStyle/>
          <a:p>
            <a:pPr marL="514350" lvl="3" indent="-514350" eaLnBrk="1" hangingPunct="1">
              <a:spcBef>
                <a:spcPts val="0"/>
              </a:spcBef>
              <a:spcAft>
                <a:spcPts val="3600"/>
              </a:spcAft>
              <a:buClr>
                <a:srgbClr val="FFC000"/>
              </a:buClr>
              <a:buFont typeface="+mj-lt"/>
              <a:buAutoNum type="alphaLcParenR"/>
              <a:defRPr/>
            </a:pPr>
            <a:r>
              <a:rPr lang="en-US" dirty="0">
                <a:effectLst>
                  <a:outerShdw blurRad="38100" dist="38100" dir="2700000" algn="tl">
                    <a:srgbClr val="000000">
                      <a:alpha val="43137"/>
                    </a:srgbClr>
                  </a:outerShdw>
                </a:effectLst>
              </a:rPr>
              <a:t>General (8)</a:t>
            </a:r>
          </a:p>
          <a:p>
            <a:pPr marL="514350" lvl="3" indent="-514350" eaLnBrk="1" hangingPunct="1">
              <a:spcBef>
                <a:spcPts val="0"/>
              </a:spcBef>
              <a:spcAft>
                <a:spcPts val="3600"/>
              </a:spcAft>
              <a:buClr>
                <a:srgbClr val="FFC000"/>
              </a:buClr>
              <a:buFont typeface="+mj-lt"/>
              <a:buAutoNum type="alphaLcParenR"/>
              <a:defRPr/>
            </a:pPr>
            <a:r>
              <a:rPr lang="en-US" dirty="0">
                <a:effectLst>
                  <a:outerShdw blurRad="38100" dist="38100" dir="2700000" algn="tl">
                    <a:srgbClr val="000000">
                      <a:alpha val="43137"/>
                    </a:srgbClr>
                  </a:outerShdw>
                </a:effectLst>
              </a:rPr>
              <a:t>Jacob to do (9a)</a:t>
            </a:r>
          </a:p>
          <a:p>
            <a:pPr marL="514350" lvl="3" indent="-514350" eaLnBrk="1" hangingPunct="1">
              <a:spcBef>
                <a:spcPts val="0"/>
              </a:spcBef>
              <a:spcAft>
                <a:spcPts val="3600"/>
              </a:spcAft>
              <a:buClr>
                <a:srgbClr val="FFC000"/>
              </a:buClr>
              <a:buFont typeface="+mj-lt"/>
              <a:buAutoNum type="alphaLcParenR"/>
              <a:defRPr/>
            </a:pPr>
            <a:r>
              <a:rPr lang="en-US" dirty="0">
                <a:effectLst>
                  <a:outerShdw blurRad="38100" dist="38100" dir="2700000" algn="tl">
                    <a:srgbClr val="000000">
                      <a:alpha val="43137"/>
                    </a:srgbClr>
                  </a:outerShdw>
                </a:effectLst>
              </a:rPr>
              <a:t>Rebekah to do (9b)</a:t>
            </a:r>
          </a:p>
          <a:p>
            <a:pPr marL="514350" lvl="3" indent="-514350" eaLnBrk="1" hangingPunct="1">
              <a:spcBef>
                <a:spcPts val="0"/>
              </a:spcBef>
              <a:spcAft>
                <a:spcPts val="36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rPr>
              <a:t>Jacob to do (10a)</a:t>
            </a:r>
          </a:p>
          <a:p>
            <a:pPr marL="514350" lvl="3" indent="-514350" eaLnBrk="1" hangingPunct="1">
              <a:spcBef>
                <a:spcPts val="0"/>
              </a:spcBef>
              <a:spcAft>
                <a:spcPts val="3600"/>
              </a:spcAft>
              <a:buClr>
                <a:srgbClr val="FFC000"/>
              </a:buClr>
              <a:buFont typeface="+mj-lt"/>
              <a:buAutoNum type="alphaLcParenR"/>
              <a:defRPr/>
            </a:pPr>
            <a:r>
              <a:rPr lang="en-US" dirty="0">
                <a:effectLst>
                  <a:outerShdw blurRad="38100" dist="38100" dir="2700000" algn="tl">
                    <a:srgbClr val="000000">
                      <a:alpha val="43137"/>
                    </a:srgbClr>
                  </a:outerShdw>
                </a:effectLst>
              </a:rPr>
              <a:t>Purpose (10b)</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7701735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rabicPeriod" startAt="3"/>
            </a:pPr>
            <a:r>
              <a:rPr lang="en-US" sz="3600" dirty="0">
                <a:effectLst>
                  <a:outerShdw blurRad="38100" dist="38100" dir="2700000" algn="tl">
                    <a:srgbClr val="000000">
                      <a:alpha val="43137"/>
                    </a:srgbClr>
                  </a:outerShdw>
                </a:effectLst>
              </a:rPr>
              <a:t>Genesis 27:8-10</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Instructions to Jacob</a:t>
            </a:r>
          </a:p>
        </p:txBody>
      </p:sp>
      <p:sp>
        <p:nvSpPr>
          <p:cNvPr id="161795" name="Rectangle 3"/>
          <p:cNvSpPr>
            <a:spLocks noGrp="1" noChangeArrowheads="1"/>
          </p:cNvSpPr>
          <p:nvPr>
            <p:ph type="body" idx="1"/>
          </p:nvPr>
        </p:nvSpPr>
        <p:spPr>
          <a:xfrm>
            <a:off x="1066799" y="1676400"/>
            <a:ext cx="3962401" cy="4495800"/>
          </a:xfrm>
        </p:spPr>
        <p:txBody>
          <a:bodyPr/>
          <a:lstStyle/>
          <a:p>
            <a:pPr marL="514350" lvl="3" indent="-514350" eaLnBrk="1" hangingPunct="1">
              <a:spcBef>
                <a:spcPts val="0"/>
              </a:spcBef>
              <a:spcAft>
                <a:spcPts val="3600"/>
              </a:spcAft>
              <a:buClr>
                <a:srgbClr val="FFC000"/>
              </a:buClr>
              <a:buFont typeface="+mj-lt"/>
              <a:buAutoNum type="alphaLcParenR"/>
              <a:defRPr/>
            </a:pPr>
            <a:r>
              <a:rPr lang="en-US" dirty="0">
                <a:effectLst>
                  <a:outerShdw blurRad="38100" dist="38100" dir="2700000" algn="tl">
                    <a:srgbClr val="000000">
                      <a:alpha val="43137"/>
                    </a:srgbClr>
                  </a:outerShdw>
                </a:effectLst>
              </a:rPr>
              <a:t>General (8)</a:t>
            </a:r>
          </a:p>
          <a:p>
            <a:pPr marL="514350" lvl="3" indent="-514350" eaLnBrk="1" hangingPunct="1">
              <a:spcBef>
                <a:spcPts val="0"/>
              </a:spcBef>
              <a:spcAft>
                <a:spcPts val="3600"/>
              </a:spcAft>
              <a:buClr>
                <a:srgbClr val="FFC000"/>
              </a:buClr>
              <a:buFont typeface="+mj-lt"/>
              <a:buAutoNum type="alphaLcParenR"/>
              <a:defRPr/>
            </a:pPr>
            <a:r>
              <a:rPr lang="en-US" dirty="0">
                <a:effectLst>
                  <a:outerShdw blurRad="38100" dist="38100" dir="2700000" algn="tl">
                    <a:srgbClr val="000000">
                      <a:alpha val="43137"/>
                    </a:srgbClr>
                  </a:outerShdw>
                </a:effectLst>
              </a:rPr>
              <a:t>Jacob to do (9a)</a:t>
            </a:r>
          </a:p>
          <a:p>
            <a:pPr marL="514350" lvl="3" indent="-514350" eaLnBrk="1" hangingPunct="1">
              <a:spcBef>
                <a:spcPts val="0"/>
              </a:spcBef>
              <a:spcAft>
                <a:spcPts val="3600"/>
              </a:spcAft>
              <a:buClr>
                <a:srgbClr val="FFC000"/>
              </a:buClr>
              <a:buFont typeface="+mj-lt"/>
              <a:buAutoNum type="alphaLcParenR"/>
              <a:defRPr/>
            </a:pPr>
            <a:r>
              <a:rPr lang="en-US" dirty="0">
                <a:effectLst>
                  <a:outerShdw blurRad="38100" dist="38100" dir="2700000" algn="tl">
                    <a:srgbClr val="000000">
                      <a:alpha val="43137"/>
                    </a:srgbClr>
                  </a:outerShdw>
                </a:effectLst>
              </a:rPr>
              <a:t>Rebekah to do (9b)</a:t>
            </a:r>
          </a:p>
          <a:p>
            <a:pPr marL="514350" lvl="3" indent="-514350" eaLnBrk="1" hangingPunct="1">
              <a:spcBef>
                <a:spcPts val="0"/>
              </a:spcBef>
              <a:spcAft>
                <a:spcPts val="3600"/>
              </a:spcAft>
              <a:buClr>
                <a:srgbClr val="FFC000"/>
              </a:buClr>
              <a:buFont typeface="+mj-lt"/>
              <a:buAutoNum type="alphaLcParenR"/>
              <a:defRPr/>
            </a:pPr>
            <a:r>
              <a:rPr lang="en-US" dirty="0">
                <a:effectLst>
                  <a:outerShdw blurRad="38100" dist="38100" dir="2700000" algn="tl">
                    <a:srgbClr val="000000">
                      <a:alpha val="43137"/>
                    </a:srgbClr>
                  </a:outerShdw>
                </a:effectLst>
              </a:rPr>
              <a:t>Jacob to do (10a)</a:t>
            </a:r>
          </a:p>
          <a:p>
            <a:pPr marL="514350" lvl="3" indent="-514350" eaLnBrk="1" hangingPunct="1">
              <a:spcBef>
                <a:spcPts val="0"/>
              </a:spcBef>
              <a:spcAft>
                <a:spcPts val="36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rPr>
              <a:t>Purpose (10b)</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4344785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586374" y="1524000"/>
            <a:ext cx="11019253" cy="3962400"/>
          </a:xfrm>
        </p:spPr>
        <p:txBody>
          <a:bodyPr/>
          <a:lstStyle/>
          <a:p>
            <a:pPr marL="0" indent="0" algn="just">
              <a:spcBef>
                <a:spcPts val="0"/>
              </a:spcBef>
              <a:spcAft>
                <a:spcPts val="0"/>
              </a:spcAft>
              <a:buNone/>
            </a:pPr>
            <a:r>
              <a:rPr lang="en-US" dirty="0">
                <a:effectLst>
                  <a:outerShdw blurRad="38100" dist="38100" dir="2700000" algn="tl">
                    <a:srgbClr val="000000">
                      <a:alpha val="43137"/>
                    </a:srgbClr>
                  </a:outerShdw>
                </a:effectLst>
              </a:rPr>
              <a:t>“Then what Jacob was to do was: </a:t>
            </a:r>
            <a:r>
              <a:rPr lang="en-US" i="1" dirty="0">
                <a:effectLst>
                  <a:outerShdw blurRad="38100" dist="38100" dir="2700000" algn="tl">
                    <a:srgbClr val="000000">
                      <a:alpha val="43137"/>
                    </a:srgbClr>
                  </a:outerShdw>
                </a:effectLst>
              </a:rPr>
              <a:t>You shall bring it to your father, that he may eat</a:t>
            </a:r>
            <a:r>
              <a:rPr lang="en-US" dirty="0">
                <a:effectLst>
                  <a:outerShdw blurRad="38100" dist="38100" dir="2700000" algn="tl">
                    <a:srgbClr val="000000">
                      <a:alpha val="43137"/>
                    </a:srgbClr>
                  </a:outerShdw>
                </a:effectLst>
              </a:rPr>
              <a:t>. Verse 10b reveals the purpose: </a:t>
            </a:r>
            <a:r>
              <a:rPr lang="en-US" i="1" dirty="0">
                <a:effectLst>
                  <a:outerShdw blurRad="38100" dist="38100" dir="2700000" algn="tl">
                    <a:srgbClr val="000000">
                      <a:alpha val="43137"/>
                    </a:srgbClr>
                  </a:outerShdw>
                </a:effectLst>
              </a:rPr>
              <a:t>that he may bless you before his death</a:t>
            </a:r>
            <a:r>
              <a:rPr lang="en-US" dirty="0">
                <a:effectLst>
                  <a:outerShdw blurRad="38100" dist="38100" dir="2700000" algn="tl">
                    <a:srgbClr val="000000">
                      <a:alpha val="43137"/>
                    </a:srgbClr>
                  </a:outerShdw>
                </a:effectLst>
              </a:rPr>
              <a:t>. The mother came up with that scheme. Again, the sin in this chapter is not Jacob’s stealing the patriarchal blessing; that rightfully did belong to Jacob. The sin lay in their deceiving the father.”</a:t>
            </a:r>
            <a:endParaRPr lang="en-US" altLang="en-US"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3381375" y="2958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a:t>
            </a:r>
            <a:r>
              <a:rPr lang="en-US" altLang="en-US" sz="1800" dirty="0">
                <a:effectLst>
                  <a:outerShdw blurRad="38100" dist="38100" dir="2700000" algn="tl">
                    <a:srgbClr val="000000"/>
                  </a:outerShdw>
                </a:effectLst>
                <a:latin typeface="Calibri" panose="020F0502020204030204" pitchFamily="34" charset="0"/>
                <a:cs typeface="+mn-cs"/>
              </a:rPr>
              <a:t>, 421</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8208119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586374" y="1524000"/>
            <a:ext cx="11019253" cy="3962400"/>
          </a:xfrm>
        </p:spPr>
        <p:txBody>
          <a:bodyPr/>
          <a:lstStyle/>
          <a:p>
            <a:pPr marL="0" indent="0" algn="just">
              <a:spcBef>
                <a:spcPts val="0"/>
              </a:spcBef>
              <a:spcAft>
                <a:spcPts val="0"/>
              </a:spcAft>
              <a:buNone/>
            </a:pPr>
            <a:r>
              <a:rPr lang="en-US" dirty="0">
                <a:effectLst>
                  <a:outerShdw blurRad="38100" dist="38100" dir="2700000" algn="tl">
                    <a:srgbClr val="000000">
                      <a:alpha val="43137"/>
                    </a:srgbClr>
                  </a:outerShdw>
                </a:effectLst>
              </a:rPr>
              <a:t>“Here again is a lapse of faith, as it was with Abraham in chapter 12 and with Sarah in chapter 16. Rebekah had the revelation from God, and so she simply should have trusted God that He would intervene at the proper time and work things out in such a way that indeed Jacob would get the patriarchal blessing. Nevertheless, she felt she had to take matters into her own hands because it seemed that nothing could stop Isaac from giving the patriarchal blessing to Esau, and with that came many material benefits.”</a:t>
            </a:r>
            <a:endParaRPr lang="en-US" altLang="en-US"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3381375" y="2958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a:t>
            </a:r>
            <a:r>
              <a:rPr lang="en-US" altLang="en-US" sz="1800" dirty="0">
                <a:effectLst>
                  <a:outerShdw blurRad="38100" dist="38100" dir="2700000" algn="tl">
                    <a:srgbClr val="000000"/>
                  </a:outerShdw>
                </a:effectLst>
                <a:latin typeface="Calibri" panose="020F0502020204030204" pitchFamily="34" charset="0"/>
                <a:cs typeface="+mn-cs"/>
              </a:rPr>
              <a:t>, 421</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17789844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4095750" y="228600"/>
            <a:ext cx="4000500" cy="914400"/>
          </a:xfrm>
        </p:spPr>
        <p:txBody>
          <a:bodyPr/>
          <a:lstStyle/>
          <a:p>
            <a:pPr algn="ctr" eaLnBrk="1" hangingPunct="1"/>
            <a:r>
              <a:rPr lang="en-US" sz="3200" dirty="0">
                <a:effectLst>
                  <a:outerShdw blurRad="38100" dist="38100" dir="2700000" algn="tl">
                    <a:srgbClr val="000000">
                      <a:alpha val="43137"/>
                    </a:srgbClr>
                  </a:outerShdw>
                </a:effectLst>
              </a:rPr>
              <a:t>Genesis 12</a:t>
            </a:r>
            <a:r>
              <a:rPr lang="en-US" sz="3200" dirty="0">
                <a:effectLst>
                  <a:outerShdw blurRad="38100" dist="38100" dir="2700000" algn="tl">
                    <a:srgbClr val="000000">
                      <a:alpha val="43137"/>
                    </a:srgbClr>
                  </a:outerShdw>
                </a:effectLst>
                <a:cs typeface="Calibri" panose="020F0502020204030204" pitchFamily="34" charset="0"/>
              </a:rPr>
              <a:t>‒25</a:t>
            </a:r>
            <a:br>
              <a:rPr lang="en-US" sz="3200" dirty="0">
                <a:effectLst>
                  <a:outerShdw blurRad="38100" dist="38100" dir="2700000" algn="tl">
                    <a:srgbClr val="000000">
                      <a:alpha val="43137"/>
                    </a:srgbClr>
                  </a:outerShdw>
                </a:effectLst>
                <a:cs typeface="Calibri" panose="020F0502020204030204" pitchFamily="34" charset="0"/>
              </a:rPr>
            </a:br>
            <a:r>
              <a:rPr lang="en-US" sz="2400" b="1" dirty="0">
                <a:solidFill>
                  <a:srgbClr val="FFFFCC"/>
                </a:solidFill>
                <a:effectLst>
                  <a:outerShdw blurRad="38100" dist="38100" dir="2700000" algn="tl">
                    <a:srgbClr val="000000">
                      <a:alpha val="43137"/>
                    </a:srgbClr>
                  </a:outerShdw>
                </a:effectLst>
                <a:ea typeface="+mn-ea"/>
                <a:cs typeface="+mn-cs"/>
              </a:rPr>
              <a:t>Abraham’s Early Journeys</a:t>
            </a:r>
          </a:p>
        </p:txBody>
      </p:sp>
      <p:pic>
        <p:nvPicPr>
          <p:cNvPr id="6" name="Picture 5">
            <a:extLst>
              <a:ext uri="{FF2B5EF4-FFF2-40B4-BE49-F238E27FC236}">
                <a16:creationId xmlns:a16="http://schemas.microsoft.com/office/drawing/2014/main" id="{47546BD8-01E6-4589-930B-9B8EB20E28B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5600" y="152400"/>
            <a:ext cx="1074928" cy="914400"/>
          </a:xfrm>
          <a:prstGeom prst="rect">
            <a:avLst/>
          </a:prstGeom>
        </p:spPr>
      </p:pic>
      <p:graphicFrame>
        <p:nvGraphicFramePr>
          <p:cNvPr id="4" name="Table 4">
            <a:extLst>
              <a:ext uri="{FF2B5EF4-FFF2-40B4-BE49-F238E27FC236}">
                <a16:creationId xmlns:a16="http://schemas.microsoft.com/office/drawing/2014/main" id="{B1CD723D-B839-526A-B1A0-831FDAA799C5}"/>
              </a:ext>
            </a:extLst>
          </p:cNvPr>
          <p:cNvGraphicFramePr>
            <a:graphicFrameLocks noGrp="1"/>
          </p:cNvGraphicFramePr>
          <p:nvPr>
            <p:ph idx="1"/>
            <p:extLst>
              <p:ext uri="{D42A27DB-BD31-4B8C-83A1-F6EECF244321}">
                <p14:modId xmlns:p14="http://schemas.microsoft.com/office/powerpoint/2010/main" val="3867543639"/>
              </p:ext>
            </p:extLst>
          </p:nvPr>
        </p:nvGraphicFramePr>
        <p:xfrm>
          <a:off x="609600" y="1351280"/>
          <a:ext cx="11353800" cy="5143500"/>
        </p:xfrm>
        <a:graphic>
          <a:graphicData uri="http://schemas.openxmlformats.org/drawingml/2006/table">
            <a:tbl>
              <a:tblPr firstRow="1" bandRow="1">
                <a:tableStyleId>{5940675A-B579-460E-94D1-54222C63F5DA}</a:tableStyleId>
              </a:tblPr>
              <a:tblGrid>
                <a:gridCol w="5676900">
                  <a:extLst>
                    <a:ext uri="{9D8B030D-6E8A-4147-A177-3AD203B41FA5}">
                      <a16:colId xmlns:a16="http://schemas.microsoft.com/office/drawing/2014/main" val="3038107700"/>
                    </a:ext>
                  </a:extLst>
                </a:gridCol>
                <a:gridCol w="5676900">
                  <a:extLst>
                    <a:ext uri="{9D8B030D-6E8A-4147-A177-3AD203B41FA5}">
                      <a16:colId xmlns:a16="http://schemas.microsoft.com/office/drawing/2014/main" val="1663733028"/>
                    </a:ext>
                  </a:extLst>
                </a:gridCol>
              </a:tblGrid>
              <a:tr h="4516120">
                <a:tc>
                  <a:txBody>
                    <a:bodyPr/>
                    <a:lstStyle/>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Unconditional promises (Gen. 12:1-3)</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From Haran to Canaan (Gen. 12:4-5)</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In Canaan (Gen. 12:6-9)</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In Egypt (Gen. 12:10-20)</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Abram and Lot Separate (Gen. 13:1-13)</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Reaffirmation of Abram’s promises (Gen. 13:14-18)</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Abram Rescues Lot (14:1-24)</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Abrahamic Covenant (15:1-21)</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1" i="0" u="sng" strike="noStrike" kern="0" cap="none" spc="0" normalizeH="0" baseline="0" noProof="0" dirty="0">
                          <a:ln>
                            <a:noFill/>
                          </a:ln>
                          <a:solidFill>
                            <a:srgbClr val="FFFFCC"/>
                          </a:solidFill>
                          <a:effectLst>
                            <a:outerShdw blurRad="38100" dist="38100" dir="2700000" algn="tl">
                              <a:srgbClr val="000000"/>
                            </a:outerShdw>
                          </a:effectLst>
                          <a:uLnTx/>
                          <a:uFillTx/>
                          <a:latin typeface="Calibri" panose="020F0502020204030204" pitchFamily="34" charset="0"/>
                          <a:ea typeface="+mn-ea"/>
                          <a:cs typeface="Calibri" panose="020F0502020204030204" pitchFamily="34" charset="0"/>
                        </a:rPr>
                        <a:t>Hagar &amp; Ishmael (16:1-16)</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Circumcision  (Gen. 17:1-27)</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Sodom  &amp; Gomorrah (Gen. 18‒19)</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Abraham &amp; Abimelech (Gen. 20)</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Isaac’s birth (Gen. 21:1-7)</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Ishmael’s expulsion (21:8-21)</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Abraham &amp; Abimelech’s covenant (21:22-34)</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Abraham sacrifices Isaac (22)</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Sarah’s death (23)</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Isaac’s marriage (24)</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Abraham &amp; Keturah (25:1-6)</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Abraham’s death (25:7-11)</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809511595"/>
                  </a:ext>
                </a:extLst>
              </a:tr>
            </a:tbl>
          </a:graphicData>
        </a:graphic>
      </p:graphicFrame>
    </p:spTree>
    <p:extLst>
      <p:ext uri="{BB962C8B-B14F-4D97-AF65-F5344CB8AC3E}">
        <p14:creationId xmlns:p14="http://schemas.microsoft.com/office/powerpoint/2010/main" val="13903392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E33B5F4-DDE4-41DF-B93E-920501AE6840}"/>
              </a:ext>
            </a:extLst>
          </p:cNvPr>
          <p:cNvPicPr>
            <a:picLocks noChangeAspect="1"/>
          </p:cNvPicPr>
          <p:nvPr/>
        </p:nvPicPr>
        <p:blipFill>
          <a:blip r:embed="rId2"/>
          <a:stretch>
            <a:fillRect/>
          </a:stretch>
        </p:blipFill>
        <p:spPr>
          <a:xfrm>
            <a:off x="529741" y="661176"/>
            <a:ext cx="11132518" cy="5669280"/>
          </a:xfrm>
          <a:prstGeom prst="rect">
            <a:avLst/>
          </a:prstGeom>
        </p:spPr>
      </p:pic>
    </p:spTree>
    <p:extLst>
      <p:ext uri="{BB962C8B-B14F-4D97-AF65-F5344CB8AC3E}">
        <p14:creationId xmlns:p14="http://schemas.microsoft.com/office/powerpoint/2010/main" val="3361380232"/>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Font typeface="+mj-lt"/>
              <a:buAutoNum type="romanUcPeriod"/>
            </a:pPr>
            <a:r>
              <a:rPr lang="en-US" sz="3600" dirty="0">
                <a:effectLst>
                  <a:outerShdw blurRad="38100" dist="38100" dir="2700000" algn="tl">
                    <a:srgbClr val="000000">
                      <a:alpha val="43137"/>
                    </a:srgbClr>
                  </a:outerShdw>
                </a:effectLst>
              </a:rPr>
              <a:t>Genesis 27:1-4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Isaac’s Intent</a:t>
            </a:r>
          </a:p>
        </p:txBody>
      </p:sp>
      <p:sp>
        <p:nvSpPr>
          <p:cNvPr id="161795" name="Rectangle 3"/>
          <p:cNvSpPr>
            <a:spLocks noGrp="1" noChangeArrowheads="1"/>
          </p:cNvSpPr>
          <p:nvPr>
            <p:ph type="body" idx="1"/>
          </p:nvPr>
        </p:nvSpPr>
        <p:spPr>
          <a:xfrm>
            <a:off x="585217" y="2057400"/>
            <a:ext cx="7788900" cy="2743200"/>
          </a:xfrm>
        </p:spPr>
        <p:txBody>
          <a:bodyPr/>
          <a:lstStyle/>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Circumstances (1a)</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Fetching Esau (1b)</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Isaac’s instructions (2-4)</a:t>
            </a:r>
          </a:p>
        </p:txBody>
      </p:sp>
      <p:pic>
        <p:nvPicPr>
          <p:cNvPr id="2" name="Picture 1">
            <a:extLst>
              <a:ext uri="{FF2B5EF4-FFF2-40B4-BE49-F238E27FC236}">
                <a16:creationId xmlns:a16="http://schemas.microsoft.com/office/drawing/2014/main" id="{ABBA572F-EDD0-CA75-E7B9-59AD5463139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7442554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Font typeface="+mj-lt"/>
              <a:buAutoNum type="romanUcPeriod" startAt="2"/>
            </a:pPr>
            <a:r>
              <a:rPr lang="en-US" sz="3600" dirty="0">
                <a:effectLst>
                  <a:outerShdw blurRad="38100" dist="38100" dir="2700000" algn="tl">
                    <a:srgbClr val="000000">
                      <a:alpha val="43137"/>
                    </a:srgbClr>
                  </a:outerShdw>
                </a:effectLst>
              </a:rPr>
              <a:t>Genesis 27:5-17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The Conspiracy</a:t>
            </a:r>
          </a:p>
        </p:txBody>
      </p:sp>
      <p:sp>
        <p:nvSpPr>
          <p:cNvPr id="161795" name="Rectangle 3"/>
          <p:cNvSpPr>
            <a:spLocks noGrp="1" noChangeArrowheads="1"/>
          </p:cNvSpPr>
          <p:nvPr>
            <p:ph type="body" idx="1"/>
          </p:nvPr>
        </p:nvSpPr>
        <p:spPr>
          <a:xfrm>
            <a:off x="585217" y="1905000"/>
            <a:ext cx="7788900" cy="3810000"/>
          </a:xfrm>
        </p:spPr>
        <p:txBody>
          <a:bodyPr/>
          <a:lstStyle/>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Circumstances (5)</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Rebekah’s instructions (6-10)</a:t>
            </a:r>
          </a:p>
          <a:p>
            <a:pPr marL="457200" lvl="2" indent="-457200" eaLnBrk="1" hangingPunct="1">
              <a:spcBef>
                <a:spcPts val="0"/>
              </a:spcBef>
              <a:spcAft>
                <a:spcPts val="24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Jacob’s doubts (11-12)</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Rebekah’s response (13)</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Instruments of deception (14-17)</a:t>
            </a:r>
          </a:p>
        </p:txBody>
      </p:sp>
      <p:pic>
        <p:nvPicPr>
          <p:cNvPr id="2" name="Picture 1">
            <a:extLst>
              <a:ext uri="{FF2B5EF4-FFF2-40B4-BE49-F238E27FC236}">
                <a16:creationId xmlns:a16="http://schemas.microsoft.com/office/drawing/2014/main" id="{ABBA572F-EDD0-CA75-E7B9-59AD5463139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5134977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rPr>
              <a:t>Genesis 27:11-12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Jacob’s Doubts</a:t>
            </a:r>
          </a:p>
        </p:txBody>
      </p:sp>
      <p:sp>
        <p:nvSpPr>
          <p:cNvPr id="161795" name="Rectangle 3"/>
          <p:cNvSpPr>
            <a:spLocks noGrp="1" noChangeArrowheads="1"/>
          </p:cNvSpPr>
          <p:nvPr>
            <p:ph type="body" idx="1"/>
          </p:nvPr>
        </p:nvSpPr>
        <p:spPr>
          <a:xfrm>
            <a:off x="1066799" y="2057400"/>
            <a:ext cx="5181601" cy="2743200"/>
          </a:xfrm>
        </p:spPr>
        <p:txBody>
          <a:bodyPr/>
          <a:lstStyle/>
          <a:p>
            <a:pPr marL="457200" lvl="3" indent="-457200" eaLnBrk="1" hangingPunct="1">
              <a:spcBef>
                <a:spcPts val="0"/>
              </a:spcBef>
              <a:spcAft>
                <a:spcPts val="3600"/>
              </a:spcAft>
              <a:buClr>
                <a:srgbClr val="00FF00"/>
              </a:buClr>
              <a:buFont typeface="+mj-lt"/>
              <a:buAutoNum type="arabicPeriod"/>
              <a:defRPr/>
            </a:pPr>
            <a:r>
              <a:rPr lang="en-US" dirty="0">
                <a:effectLst>
                  <a:outerShdw blurRad="38100" dist="38100" dir="2700000" algn="tl">
                    <a:srgbClr val="000000">
                      <a:alpha val="43137"/>
                    </a:srgbClr>
                  </a:outerShdw>
                </a:effectLst>
              </a:rPr>
              <a:t>Contrast (11)</a:t>
            </a:r>
          </a:p>
          <a:p>
            <a:pPr marL="457200" lvl="3" indent="-457200" eaLnBrk="1" hangingPunct="1">
              <a:spcBef>
                <a:spcPts val="0"/>
              </a:spcBef>
              <a:spcAft>
                <a:spcPts val="3600"/>
              </a:spcAft>
              <a:buClr>
                <a:srgbClr val="00FF00"/>
              </a:buClr>
              <a:buFont typeface="+mj-lt"/>
              <a:buAutoNum type="arabicPeriod"/>
              <a:defRPr/>
            </a:pPr>
            <a:r>
              <a:rPr lang="en-US" dirty="0">
                <a:effectLst>
                  <a:outerShdw blurRad="38100" dist="38100" dir="2700000" algn="tl">
                    <a:srgbClr val="000000">
                      <a:alpha val="43137"/>
                    </a:srgbClr>
                  </a:outerShdw>
                </a:effectLst>
              </a:rPr>
              <a:t>Danger (12)</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780833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rPr>
              <a:t>Genesis 27:11-12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Jacob’s Doubts</a:t>
            </a:r>
          </a:p>
        </p:txBody>
      </p:sp>
      <p:sp>
        <p:nvSpPr>
          <p:cNvPr id="161795" name="Rectangle 3"/>
          <p:cNvSpPr>
            <a:spLocks noGrp="1" noChangeArrowheads="1"/>
          </p:cNvSpPr>
          <p:nvPr>
            <p:ph type="body" idx="1"/>
          </p:nvPr>
        </p:nvSpPr>
        <p:spPr>
          <a:xfrm>
            <a:off x="1066799" y="2057400"/>
            <a:ext cx="5181601" cy="2743200"/>
          </a:xfrm>
        </p:spPr>
        <p:txBody>
          <a:bodyPr/>
          <a:lstStyle/>
          <a:p>
            <a:pPr marL="457200" lvl="3" indent="-457200" eaLnBrk="1" hangingPunct="1">
              <a:spcBef>
                <a:spcPts val="0"/>
              </a:spcBef>
              <a:spcAft>
                <a:spcPts val="36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Contrast (11)</a:t>
            </a:r>
          </a:p>
          <a:p>
            <a:pPr marL="457200" lvl="3" indent="-457200" eaLnBrk="1" hangingPunct="1">
              <a:spcBef>
                <a:spcPts val="0"/>
              </a:spcBef>
              <a:spcAft>
                <a:spcPts val="3600"/>
              </a:spcAft>
              <a:buClr>
                <a:srgbClr val="00FF00"/>
              </a:buClr>
              <a:buFont typeface="+mj-lt"/>
              <a:buAutoNum type="arabicPeriod"/>
              <a:defRPr/>
            </a:pPr>
            <a:r>
              <a:rPr lang="en-US" dirty="0">
                <a:effectLst>
                  <a:outerShdw blurRad="38100" dist="38100" dir="2700000" algn="tl">
                    <a:srgbClr val="000000">
                      <a:alpha val="43137"/>
                    </a:srgbClr>
                  </a:outerShdw>
                </a:effectLst>
              </a:rPr>
              <a:t>Danger (12)</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7215284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586374" y="1524000"/>
            <a:ext cx="11019253" cy="3962400"/>
          </a:xfrm>
        </p:spPr>
        <p:txBody>
          <a:bodyPr/>
          <a:lstStyle/>
          <a:p>
            <a:pPr marL="0" indent="0" algn="just">
              <a:spcBef>
                <a:spcPts val="0"/>
              </a:spcBef>
              <a:spcAft>
                <a:spcPts val="0"/>
              </a:spcAft>
              <a:buNone/>
            </a:pPr>
            <a:r>
              <a:rPr lang="en-US" dirty="0">
                <a:effectLst>
                  <a:outerShdw blurRad="38100" dist="38100" dir="2700000" algn="tl">
                    <a:srgbClr val="000000">
                      <a:alpha val="43137"/>
                    </a:srgbClr>
                  </a:outerShdw>
                </a:effectLst>
              </a:rPr>
              <a:t>“However, in 27:11–12, Jacob expressed some doubts about his mother’s plan, with verse 11 spelling out the contrast between himself and Esau: </a:t>
            </a:r>
            <a:r>
              <a:rPr lang="en-US" i="1" dirty="0">
                <a:effectLst>
                  <a:outerShdw blurRad="38100" dist="38100" dir="2700000" algn="tl">
                    <a:srgbClr val="000000">
                      <a:alpha val="43137"/>
                    </a:srgbClr>
                  </a:outerShdw>
                </a:effectLst>
              </a:rPr>
              <a:t>And Jacob said to Rebekah his mother, Behold, Esau my brother is a hairy man</a:t>
            </a:r>
            <a:r>
              <a:rPr lang="en-US" dirty="0">
                <a:effectLst>
                  <a:outerShdw blurRad="38100" dist="38100" dir="2700000" algn="tl">
                    <a:srgbClr val="000000">
                      <a:alpha val="43137"/>
                    </a:srgbClr>
                  </a:outerShdw>
                </a:effectLst>
              </a:rPr>
              <a:t>. The Hebrew word for hairy here is </a:t>
            </a:r>
            <a:r>
              <a:rPr lang="en-US" dirty="0" err="1">
                <a:effectLst>
                  <a:outerShdw blurRad="38100" dist="38100" dir="2700000" algn="tl">
                    <a:srgbClr val="000000">
                      <a:alpha val="43137"/>
                    </a:srgbClr>
                  </a:outerShdw>
                </a:effectLst>
              </a:rPr>
              <a:t>sair</a:t>
            </a:r>
            <a:r>
              <a:rPr lang="en-US" dirty="0">
                <a:effectLst>
                  <a:outerShdw blurRad="38100" dist="38100" dir="2700000" algn="tl">
                    <a:srgbClr val="000000">
                      <a:alpha val="43137"/>
                    </a:srgbClr>
                  </a:outerShdw>
                </a:effectLst>
              </a:rPr>
              <a:t>, and that is the basis for the name of the central mountain range of Edom known as Mount Seir. As for Jacob, he continued: </a:t>
            </a:r>
            <a:r>
              <a:rPr lang="en-US" i="1" dirty="0">
                <a:effectLst>
                  <a:outerShdw blurRad="38100" dist="38100" dir="2700000" algn="tl">
                    <a:srgbClr val="000000">
                      <a:alpha val="43137"/>
                    </a:srgbClr>
                  </a:outerShdw>
                </a:effectLst>
              </a:rPr>
              <a:t>and I am a smooth man</a:t>
            </a:r>
            <a:r>
              <a:rPr lang="en-US" dirty="0">
                <a:effectLst>
                  <a:outerShdw blurRad="38100" dist="38100" dir="2700000" algn="tl">
                    <a:srgbClr val="000000">
                      <a:alpha val="43137"/>
                    </a:srgbClr>
                  </a:outerShdw>
                </a:effectLst>
              </a:rPr>
              <a:t>.”</a:t>
            </a:r>
            <a:endParaRPr lang="en-US" altLang="en-US"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3381375" y="2958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a:t>
            </a:r>
            <a:r>
              <a:rPr lang="en-US" altLang="en-US" sz="1800" dirty="0">
                <a:effectLst>
                  <a:outerShdw blurRad="38100" dist="38100" dir="2700000" algn="tl">
                    <a:srgbClr val="000000"/>
                  </a:outerShdw>
                </a:effectLst>
                <a:latin typeface="Calibri" panose="020F0502020204030204" pitchFamily="34" charset="0"/>
                <a:cs typeface="+mn-cs"/>
              </a:rPr>
              <a:t>, 421-22</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1303313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mos and the Judgment of Edom | FaithWriters">
            <a:extLst>
              <a:ext uri="{FF2B5EF4-FFF2-40B4-BE49-F238E27FC236}">
                <a16:creationId xmlns:a16="http://schemas.microsoft.com/office/drawing/2014/main" id="{F8F6E1D5-0CD6-102F-88D6-C1B82A30427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542" y="137160"/>
            <a:ext cx="4280916"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76267189"/>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rPr>
              <a:t>Genesis 27:11-12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Jacob’s Doubts</a:t>
            </a:r>
          </a:p>
        </p:txBody>
      </p:sp>
      <p:sp>
        <p:nvSpPr>
          <p:cNvPr id="161795" name="Rectangle 3"/>
          <p:cNvSpPr>
            <a:spLocks noGrp="1" noChangeArrowheads="1"/>
          </p:cNvSpPr>
          <p:nvPr>
            <p:ph type="body" idx="1"/>
          </p:nvPr>
        </p:nvSpPr>
        <p:spPr>
          <a:xfrm>
            <a:off x="1066799" y="2057400"/>
            <a:ext cx="5181601" cy="2743200"/>
          </a:xfrm>
        </p:spPr>
        <p:txBody>
          <a:bodyPr/>
          <a:lstStyle/>
          <a:p>
            <a:pPr marL="457200" lvl="3" indent="-457200" eaLnBrk="1" hangingPunct="1">
              <a:spcBef>
                <a:spcPts val="0"/>
              </a:spcBef>
              <a:spcAft>
                <a:spcPts val="3600"/>
              </a:spcAft>
              <a:buClr>
                <a:srgbClr val="00FF00"/>
              </a:buClr>
              <a:buFont typeface="+mj-lt"/>
              <a:buAutoNum type="arabicPeriod"/>
              <a:defRPr/>
            </a:pPr>
            <a:r>
              <a:rPr lang="en-US" dirty="0">
                <a:effectLst>
                  <a:outerShdw blurRad="38100" dist="38100" dir="2700000" algn="tl">
                    <a:srgbClr val="000000">
                      <a:alpha val="43137"/>
                    </a:srgbClr>
                  </a:outerShdw>
                </a:effectLst>
              </a:rPr>
              <a:t>Contrast (11)</a:t>
            </a:r>
          </a:p>
          <a:p>
            <a:pPr marL="457200" lvl="3" indent="-457200" eaLnBrk="1" hangingPunct="1">
              <a:spcBef>
                <a:spcPts val="0"/>
              </a:spcBef>
              <a:spcAft>
                <a:spcPts val="36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Danger (12)</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6775587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Font typeface="+mj-lt"/>
              <a:buAutoNum type="romanUcPeriod" startAt="2"/>
            </a:pPr>
            <a:r>
              <a:rPr lang="en-US" sz="3600" dirty="0">
                <a:effectLst>
                  <a:outerShdw blurRad="38100" dist="38100" dir="2700000" algn="tl">
                    <a:srgbClr val="000000">
                      <a:alpha val="43137"/>
                    </a:srgbClr>
                  </a:outerShdw>
                </a:effectLst>
              </a:rPr>
              <a:t>Genesis 27:5-17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The Conspiracy</a:t>
            </a:r>
          </a:p>
        </p:txBody>
      </p:sp>
      <p:sp>
        <p:nvSpPr>
          <p:cNvPr id="161795" name="Rectangle 3"/>
          <p:cNvSpPr>
            <a:spLocks noGrp="1" noChangeArrowheads="1"/>
          </p:cNvSpPr>
          <p:nvPr>
            <p:ph type="body" idx="1"/>
          </p:nvPr>
        </p:nvSpPr>
        <p:spPr>
          <a:xfrm>
            <a:off x="585217" y="1905000"/>
            <a:ext cx="7788900" cy="3810000"/>
          </a:xfrm>
        </p:spPr>
        <p:txBody>
          <a:bodyPr/>
          <a:lstStyle/>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Circumstances (5)</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Rebekah’s instructions (6-10)</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Jacob’s doubts (11-12)</a:t>
            </a:r>
          </a:p>
          <a:p>
            <a:pPr marL="457200" lvl="2" indent="-457200" eaLnBrk="1" hangingPunct="1">
              <a:spcBef>
                <a:spcPts val="0"/>
              </a:spcBef>
              <a:spcAft>
                <a:spcPts val="24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Rebekah’s response (13)</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Instruments of deception (14-17)</a:t>
            </a:r>
          </a:p>
        </p:txBody>
      </p:sp>
      <p:pic>
        <p:nvPicPr>
          <p:cNvPr id="2" name="Picture 1">
            <a:extLst>
              <a:ext uri="{FF2B5EF4-FFF2-40B4-BE49-F238E27FC236}">
                <a16:creationId xmlns:a16="http://schemas.microsoft.com/office/drawing/2014/main" id="{ABBA572F-EDD0-CA75-E7B9-59AD5463139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7880137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lphaUcPeriod" startAt="4"/>
            </a:pPr>
            <a:r>
              <a:rPr lang="en-US" sz="3600" dirty="0">
                <a:effectLst>
                  <a:outerShdw blurRad="38100" dist="38100" dir="2700000" algn="tl">
                    <a:srgbClr val="000000">
                      <a:alpha val="43137"/>
                    </a:srgbClr>
                  </a:outerShdw>
                </a:effectLst>
              </a:rPr>
              <a:t>Genesis 27:13</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Rebekah’s Response</a:t>
            </a:r>
          </a:p>
        </p:txBody>
      </p:sp>
      <p:sp>
        <p:nvSpPr>
          <p:cNvPr id="161795" name="Rectangle 3"/>
          <p:cNvSpPr>
            <a:spLocks noGrp="1" noChangeArrowheads="1"/>
          </p:cNvSpPr>
          <p:nvPr>
            <p:ph type="body" idx="1"/>
          </p:nvPr>
        </p:nvSpPr>
        <p:spPr>
          <a:xfrm>
            <a:off x="1066799" y="2057400"/>
            <a:ext cx="5181601" cy="2743200"/>
          </a:xfrm>
        </p:spPr>
        <p:txBody>
          <a:bodyPr/>
          <a:lstStyle/>
          <a:p>
            <a:pPr marL="457200" lvl="3" indent="-457200" eaLnBrk="1" hangingPunct="1">
              <a:spcBef>
                <a:spcPts val="0"/>
              </a:spcBef>
              <a:spcAft>
                <a:spcPts val="3600"/>
              </a:spcAft>
              <a:buClr>
                <a:srgbClr val="00FF00"/>
              </a:buClr>
              <a:buFont typeface="+mj-lt"/>
              <a:buAutoNum type="arabicPeriod"/>
              <a:defRPr/>
            </a:pPr>
            <a:r>
              <a:rPr lang="en-US" dirty="0">
                <a:effectLst>
                  <a:outerShdw blurRad="38100" dist="38100" dir="2700000" algn="tl">
                    <a:srgbClr val="000000">
                      <a:alpha val="43137"/>
                    </a:srgbClr>
                  </a:outerShdw>
                </a:effectLst>
              </a:rPr>
              <a:t>Upon Rebekah (13a)</a:t>
            </a:r>
          </a:p>
          <a:p>
            <a:pPr marL="457200" lvl="3" indent="-457200" eaLnBrk="1" hangingPunct="1">
              <a:spcBef>
                <a:spcPts val="0"/>
              </a:spcBef>
              <a:spcAft>
                <a:spcPts val="3600"/>
              </a:spcAft>
              <a:buClr>
                <a:srgbClr val="00FF00"/>
              </a:buClr>
              <a:buFont typeface="+mj-lt"/>
              <a:buAutoNum type="arabicPeriod"/>
              <a:defRPr/>
            </a:pPr>
            <a:r>
              <a:rPr lang="en-US" dirty="0">
                <a:effectLst>
                  <a:outerShdw blurRad="38100" dist="38100" dir="2700000" algn="tl">
                    <a:srgbClr val="000000">
                      <a:alpha val="43137"/>
                    </a:srgbClr>
                  </a:outerShdw>
                </a:effectLst>
              </a:rPr>
              <a:t>Upon Jacob (13b)</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8743150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lphaUcPeriod" startAt="4"/>
            </a:pPr>
            <a:r>
              <a:rPr lang="en-US" sz="3600" dirty="0">
                <a:effectLst>
                  <a:outerShdw blurRad="38100" dist="38100" dir="2700000" algn="tl">
                    <a:srgbClr val="000000">
                      <a:alpha val="43137"/>
                    </a:srgbClr>
                  </a:outerShdw>
                </a:effectLst>
              </a:rPr>
              <a:t>Genesis 27:13</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Rebekah’s Response</a:t>
            </a:r>
          </a:p>
        </p:txBody>
      </p:sp>
      <p:sp>
        <p:nvSpPr>
          <p:cNvPr id="161795" name="Rectangle 3"/>
          <p:cNvSpPr>
            <a:spLocks noGrp="1" noChangeArrowheads="1"/>
          </p:cNvSpPr>
          <p:nvPr>
            <p:ph type="body" idx="1"/>
          </p:nvPr>
        </p:nvSpPr>
        <p:spPr>
          <a:xfrm>
            <a:off x="1066799" y="2057400"/>
            <a:ext cx="5181601" cy="2743200"/>
          </a:xfrm>
        </p:spPr>
        <p:txBody>
          <a:bodyPr/>
          <a:lstStyle/>
          <a:p>
            <a:pPr marL="457200" lvl="3" indent="-457200" eaLnBrk="1" hangingPunct="1">
              <a:spcBef>
                <a:spcPts val="0"/>
              </a:spcBef>
              <a:spcAft>
                <a:spcPts val="36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Upon Rebekah (13a)</a:t>
            </a:r>
          </a:p>
          <a:p>
            <a:pPr marL="457200" lvl="3" indent="-457200" eaLnBrk="1" hangingPunct="1">
              <a:spcBef>
                <a:spcPts val="0"/>
              </a:spcBef>
              <a:spcAft>
                <a:spcPts val="3600"/>
              </a:spcAft>
              <a:buClr>
                <a:srgbClr val="00FF00"/>
              </a:buClr>
              <a:buFont typeface="+mj-lt"/>
              <a:buAutoNum type="arabicPeriod"/>
              <a:defRPr/>
            </a:pPr>
            <a:r>
              <a:rPr lang="en-US" dirty="0">
                <a:effectLst>
                  <a:outerShdw blurRad="38100" dist="38100" dir="2700000" algn="tl">
                    <a:srgbClr val="000000">
                      <a:alpha val="43137"/>
                    </a:srgbClr>
                  </a:outerShdw>
                </a:effectLst>
              </a:rPr>
              <a:t>Upon Jacob (13b)</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8855623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lphaUcPeriod" startAt="4"/>
            </a:pPr>
            <a:r>
              <a:rPr lang="en-US" sz="3600" dirty="0">
                <a:effectLst>
                  <a:outerShdw blurRad="38100" dist="38100" dir="2700000" algn="tl">
                    <a:srgbClr val="000000">
                      <a:alpha val="43137"/>
                    </a:srgbClr>
                  </a:outerShdw>
                </a:effectLst>
              </a:rPr>
              <a:t>Genesis 27:13</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Rebekah’s Response</a:t>
            </a:r>
          </a:p>
        </p:txBody>
      </p:sp>
      <p:sp>
        <p:nvSpPr>
          <p:cNvPr id="161795" name="Rectangle 3"/>
          <p:cNvSpPr>
            <a:spLocks noGrp="1" noChangeArrowheads="1"/>
          </p:cNvSpPr>
          <p:nvPr>
            <p:ph type="body" idx="1"/>
          </p:nvPr>
        </p:nvSpPr>
        <p:spPr>
          <a:xfrm>
            <a:off x="1066799" y="2057400"/>
            <a:ext cx="5181601" cy="2743200"/>
          </a:xfrm>
        </p:spPr>
        <p:txBody>
          <a:bodyPr/>
          <a:lstStyle/>
          <a:p>
            <a:pPr marL="457200" lvl="3" indent="-457200" eaLnBrk="1" hangingPunct="1">
              <a:spcBef>
                <a:spcPts val="0"/>
              </a:spcBef>
              <a:spcAft>
                <a:spcPts val="3600"/>
              </a:spcAft>
              <a:buClr>
                <a:srgbClr val="00FF00"/>
              </a:buClr>
              <a:buFont typeface="+mj-lt"/>
              <a:buAutoNum type="arabicPeriod"/>
              <a:defRPr/>
            </a:pPr>
            <a:r>
              <a:rPr lang="en-US" dirty="0">
                <a:effectLst>
                  <a:outerShdw blurRad="38100" dist="38100" dir="2700000" algn="tl">
                    <a:srgbClr val="000000">
                      <a:alpha val="43137"/>
                    </a:srgbClr>
                  </a:outerShdw>
                </a:effectLst>
              </a:rPr>
              <a:t>Upon Rebekah (13a)</a:t>
            </a:r>
          </a:p>
          <a:p>
            <a:pPr marL="457200" lvl="3" indent="-457200" eaLnBrk="1" hangingPunct="1">
              <a:spcBef>
                <a:spcPts val="0"/>
              </a:spcBef>
              <a:spcAft>
                <a:spcPts val="36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Upon Jacob (13b)</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2930136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Font typeface="+mj-lt"/>
              <a:buAutoNum type="romanUcPeriod"/>
            </a:pPr>
            <a:r>
              <a:rPr lang="en-US" sz="3600" dirty="0">
                <a:effectLst>
                  <a:outerShdw blurRad="38100" dist="38100" dir="2700000" algn="tl">
                    <a:srgbClr val="000000">
                      <a:alpha val="43137"/>
                    </a:srgbClr>
                  </a:outerShdw>
                </a:effectLst>
              </a:rPr>
              <a:t>Genesis 27:1-4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Isaac’s Intent</a:t>
            </a:r>
          </a:p>
        </p:txBody>
      </p:sp>
      <p:sp>
        <p:nvSpPr>
          <p:cNvPr id="161795" name="Rectangle 3"/>
          <p:cNvSpPr>
            <a:spLocks noGrp="1" noChangeArrowheads="1"/>
          </p:cNvSpPr>
          <p:nvPr>
            <p:ph type="body" idx="1"/>
          </p:nvPr>
        </p:nvSpPr>
        <p:spPr>
          <a:xfrm>
            <a:off x="585217" y="2057400"/>
            <a:ext cx="7788900" cy="2743200"/>
          </a:xfrm>
        </p:spPr>
        <p:txBody>
          <a:bodyPr/>
          <a:lstStyle/>
          <a:p>
            <a:pPr marL="457200" lvl="2" indent="-457200" eaLnBrk="1" hangingPunct="1">
              <a:spcBef>
                <a:spcPts val="0"/>
              </a:spcBef>
              <a:spcAft>
                <a:spcPts val="24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Circumstances (1a)</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Fetching Esau (1b)</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Isaac’s instructions (2-4)</a:t>
            </a:r>
          </a:p>
        </p:txBody>
      </p:sp>
      <p:pic>
        <p:nvPicPr>
          <p:cNvPr id="2" name="Picture 1">
            <a:extLst>
              <a:ext uri="{FF2B5EF4-FFF2-40B4-BE49-F238E27FC236}">
                <a16:creationId xmlns:a16="http://schemas.microsoft.com/office/drawing/2014/main" id="{ABBA572F-EDD0-CA75-E7B9-59AD5463139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4405266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Font typeface="+mj-lt"/>
              <a:buAutoNum type="romanUcPeriod" startAt="2"/>
            </a:pPr>
            <a:r>
              <a:rPr lang="en-US" sz="3600" dirty="0">
                <a:effectLst>
                  <a:outerShdw blurRad="38100" dist="38100" dir="2700000" algn="tl">
                    <a:srgbClr val="000000">
                      <a:alpha val="43137"/>
                    </a:srgbClr>
                  </a:outerShdw>
                </a:effectLst>
              </a:rPr>
              <a:t>Genesis 27:5-17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The Conspiracy</a:t>
            </a:r>
          </a:p>
        </p:txBody>
      </p:sp>
      <p:sp>
        <p:nvSpPr>
          <p:cNvPr id="161795" name="Rectangle 3"/>
          <p:cNvSpPr>
            <a:spLocks noGrp="1" noChangeArrowheads="1"/>
          </p:cNvSpPr>
          <p:nvPr>
            <p:ph type="body" idx="1"/>
          </p:nvPr>
        </p:nvSpPr>
        <p:spPr>
          <a:xfrm>
            <a:off x="585217" y="1905000"/>
            <a:ext cx="7788900" cy="3810000"/>
          </a:xfrm>
        </p:spPr>
        <p:txBody>
          <a:bodyPr/>
          <a:lstStyle/>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Circumstances (5)</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Rebekah’s instructions (6-10)</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Jacob’s doubts (11-12)</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Rebekah’s response (13)</a:t>
            </a:r>
          </a:p>
          <a:p>
            <a:pPr marL="457200" lvl="2" indent="-457200" eaLnBrk="1" hangingPunct="1">
              <a:spcBef>
                <a:spcPts val="0"/>
              </a:spcBef>
              <a:spcAft>
                <a:spcPts val="24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Instruments of deception (14-17)</a:t>
            </a:r>
          </a:p>
        </p:txBody>
      </p:sp>
      <p:pic>
        <p:nvPicPr>
          <p:cNvPr id="2" name="Picture 1">
            <a:extLst>
              <a:ext uri="{FF2B5EF4-FFF2-40B4-BE49-F238E27FC236}">
                <a16:creationId xmlns:a16="http://schemas.microsoft.com/office/drawing/2014/main" id="{ABBA572F-EDD0-CA75-E7B9-59AD5463139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4553455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lphaUcPeriod" startAt="5"/>
            </a:pPr>
            <a:r>
              <a:rPr lang="en-US" sz="3600" dirty="0">
                <a:effectLst>
                  <a:outerShdw blurRad="38100" dist="38100" dir="2700000" algn="tl">
                    <a:srgbClr val="000000">
                      <a:alpha val="43137"/>
                    </a:srgbClr>
                  </a:outerShdw>
                </a:effectLst>
              </a:rPr>
              <a:t>Genesis 27:14-17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Instruments of Deception</a:t>
            </a:r>
          </a:p>
        </p:txBody>
      </p:sp>
      <p:sp>
        <p:nvSpPr>
          <p:cNvPr id="161795" name="Rectangle 3"/>
          <p:cNvSpPr>
            <a:spLocks noGrp="1" noChangeArrowheads="1"/>
          </p:cNvSpPr>
          <p:nvPr>
            <p:ph type="body" idx="1"/>
          </p:nvPr>
        </p:nvSpPr>
        <p:spPr>
          <a:xfrm>
            <a:off x="1047750" y="2057400"/>
            <a:ext cx="5657850" cy="2743200"/>
          </a:xfrm>
        </p:spPr>
        <p:txBody>
          <a:bodyPr/>
          <a:lstStyle/>
          <a:p>
            <a:pPr marL="457200" lvl="3" indent="-457200" eaLnBrk="1" hangingPunct="1">
              <a:spcBef>
                <a:spcPts val="0"/>
              </a:spcBef>
              <a:spcAft>
                <a:spcPts val="3600"/>
              </a:spcAft>
              <a:buClr>
                <a:srgbClr val="00FF00"/>
              </a:buClr>
              <a:buFont typeface="+mj-lt"/>
              <a:buAutoNum type="arabicPeriod"/>
              <a:defRPr/>
            </a:pPr>
            <a:r>
              <a:rPr lang="en-US" dirty="0">
                <a:effectLst>
                  <a:outerShdw blurRad="38100" dist="38100" dir="2700000" algn="tl">
                    <a:srgbClr val="000000">
                      <a:alpha val="43137"/>
                    </a:srgbClr>
                  </a:outerShdw>
                </a:effectLst>
              </a:rPr>
              <a:t>Food prepared (14)</a:t>
            </a:r>
          </a:p>
          <a:p>
            <a:pPr marL="457200" lvl="3" indent="-457200" eaLnBrk="1" hangingPunct="1">
              <a:spcBef>
                <a:spcPts val="0"/>
              </a:spcBef>
              <a:spcAft>
                <a:spcPts val="3600"/>
              </a:spcAft>
              <a:buClr>
                <a:srgbClr val="00FF00"/>
              </a:buClr>
              <a:buFont typeface="+mj-lt"/>
              <a:buAutoNum type="arabicPeriod"/>
              <a:defRPr/>
            </a:pPr>
            <a:r>
              <a:rPr lang="en-US" dirty="0">
                <a:effectLst>
                  <a:outerShdw blurRad="38100" dist="38100" dir="2700000" algn="tl">
                    <a:srgbClr val="000000">
                      <a:alpha val="43137"/>
                    </a:srgbClr>
                  </a:outerShdw>
                </a:effectLst>
              </a:rPr>
              <a:t>Clothes of deception (15-16)</a:t>
            </a:r>
          </a:p>
          <a:p>
            <a:pPr marL="457200" lvl="3" indent="-457200" eaLnBrk="1" hangingPunct="1">
              <a:spcBef>
                <a:spcPts val="0"/>
              </a:spcBef>
              <a:spcAft>
                <a:spcPts val="3600"/>
              </a:spcAft>
              <a:buClr>
                <a:srgbClr val="00FF00"/>
              </a:buClr>
              <a:buFont typeface="+mj-lt"/>
              <a:buAutoNum type="arabicPeriod"/>
              <a:defRPr/>
            </a:pPr>
            <a:r>
              <a:rPr lang="en-US" dirty="0">
                <a:effectLst>
                  <a:outerShdw blurRad="38100" dist="38100" dir="2700000" algn="tl">
                    <a:srgbClr val="000000">
                      <a:alpha val="43137"/>
                    </a:srgbClr>
                  </a:outerShdw>
                </a:effectLst>
              </a:rPr>
              <a:t>Food of deception (17)</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6064243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lphaUcPeriod" startAt="5"/>
            </a:pPr>
            <a:r>
              <a:rPr lang="en-US" sz="3600" dirty="0">
                <a:effectLst>
                  <a:outerShdw blurRad="38100" dist="38100" dir="2700000" algn="tl">
                    <a:srgbClr val="000000">
                      <a:alpha val="43137"/>
                    </a:srgbClr>
                  </a:outerShdw>
                </a:effectLst>
              </a:rPr>
              <a:t>Genesis 27:14-17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Instruments of Deception</a:t>
            </a:r>
          </a:p>
        </p:txBody>
      </p:sp>
      <p:sp>
        <p:nvSpPr>
          <p:cNvPr id="161795" name="Rectangle 3"/>
          <p:cNvSpPr>
            <a:spLocks noGrp="1" noChangeArrowheads="1"/>
          </p:cNvSpPr>
          <p:nvPr>
            <p:ph type="body" idx="1"/>
          </p:nvPr>
        </p:nvSpPr>
        <p:spPr>
          <a:xfrm>
            <a:off x="1047750" y="2057400"/>
            <a:ext cx="5657850" cy="2743200"/>
          </a:xfrm>
        </p:spPr>
        <p:txBody>
          <a:bodyPr/>
          <a:lstStyle/>
          <a:p>
            <a:pPr marL="457200" lvl="3" indent="-457200" eaLnBrk="1" hangingPunct="1">
              <a:spcBef>
                <a:spcPts val="0"/>
              </a:spcBef>
              <a:spcAft>
                <a:spcPts val="36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Food prepared (14)</a:t>
            </a:r>
          </a:p>
          <a:p>
            <a:pPr marL="457200" lvl="3" indent="-457200" eaLnBrk="1" hangingPunct="1">
              <a:spcBef>
                <a:spcPts val="0"/>
              </a:spcBef>
              <a:spcAft>
                <a:spcPts val="3600"/>
              </a:spcAft>
              <a:buClr>
                <a:srgbClr val="00FF00"/>
              </a:buClr>
              <a:buFont typeface="+mj-lt"/>
              <a:buAutoNum type="arabicPeriod"/>
              <a:defRPr/>
            </a:pPr>
            <a:r>
              <a:rPr lang="en-US" dirty="0">
                <a:effectLst>
                  <a:outerShdw blurRad="38100" dist="38100" dir="2700000" algn="tl">
                    <a:srgbClr val="000000">
                      <a:alpha val="43137"/>
                    </a:srgbClr>
                  </a:outerShdw>
                </a:effectLst>
              </a:rPr>
              <a:t>Clothes of deception (15-16)</a:t>
            </a:r>
          </a:p>
          <a:p>
            <a:pPr marL="457200" lvl="3" indent="-457200" eaLnBrk="1" hangingPunct="1">
              <a:spcBef>
                <a:spcPts val="0"/>
              </a:spcBef>
              <a:spcAft>
                <a:spcPts val="3600"/>
              </a:spcAft>
              <a:buClr>
                <a:srgbClr val="00FF00"/>
              </a:buClr>
              <a:buFont typeface="+mj-lt"/>
              <a:buAutoNum type="arabicPeriod"/>
              <a:defRPr/>
            </a:pPr>
            <a:r>
              <a:rPr lang="en-US" dirty="0">
                <a:effectLst>
                  <a:outerShdw blurRad="38100" dist="38100" dir="2700000" algn="tl">
                    <a:srgbClr val="000000">
                      <a:alpha val="43137"/>
                    </a:srgbClr>
                  </a:outerShdw>
                </a:effectLst>
              </a:rPr>
              <a:t>Food of deception (17)</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4250617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lphaUcPeriod" startAt="5"/>
            </a:pPr>
            <a:r>
              <a:rPr lang="en-US" sz="3600" dirty="0">
                <a:effectLst>
                  <a:outerShdw blurRad="38100" dist="38100" dir="2700000" algn="tl">
                    <a:srgbClr val="000000">
                      <a:alpha val="43137"/>
                    </a:srgbClr>
                  </a:outerShdw>
                </a:effectLst>
              </a:rPr>
              <a:t>Genesis 27:14-17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Instruments of Deception</a:t>
            </a:r>
          </a:p>
        </p:txBody>
      </p:sp>
      <p:sp>
        <p:nvSpPr>
          <p:cNvPr id="161795" name="Rectangle 3"/>
          <p:cNvSpPr>
            <a:spLocks noGrp="1" noChangeArrowheads="1"/>
          </p:cNvSpPr>
          <p:nvPr>
            <p:ph type="body" idx="1"/>
          </p:nvPr>
        </p:nvSpPr>
        <p:spPr>
          <a:xfrm>
            <a:off x="1047750" y="2057400"/>
            <a:ext cx="5657850" cy="2743200"/>
          </a:xfrm>
        </p:spPr>
        <p:txBody>
          <a:bodyPr/>
          <a:lstStyle/>
          <a:p>
            <a:pPr marL="457200" lvl="3" indent="-457200" eaLnBrk="1" hangingPunct="1">
              <a:spcBef>
                <a:spcPts val="0"/>
              </a:spcBef>
              <a:spcAft>
                <a:spcPts val="3600"/>
              </a:spcAft>
              <a:buClr>
                <a:srgbClr val="00FF00"/>
              </a:buClr>
              <a:buFont typeface="+mj-lt"/>
              <a:buAutoNum type="arabicPeriod"/>
              <a:defRPr/>
            </a:pPr>
            <a:r>
              <a:rPr lang="en-US" dirty="0">
                <a:effectLst>
                  <a:outerShdw blurRad="38100" dist="38100" dir="2700000" algn="tl">
                    <a:srgbClr val="000000">
                      <a:alpha val="43137"/>
                    </a:srgbClr>
                  </a:outerShdw>
                </a:effectLst>
              </a:rPr>
              <a:t>Food prepared (14)</a:t>
            </a:r>
          </a:p>
          <a:p>
            <a:pPr marL="457200" lvl="3" indent="-457200" eaLnBrk="1" hangingPunct="1">
              <a:spcBef>
                <a:spcPts val="0"/>
              </a:spcBef>
              <a:spcAft>
                <a:spcPts val="36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Clothes of deception (15-16)</a:t>
            </a:r>
          </a:p>
          <a:p>
            <a:pPr marL="457200" lvl="3" indent="-457200" eaLnBrk="1" hangingPunct="1">
              <a:spcBef>
                <a:spcPts val="0"/>
              </a:spcBef>
              <a:spcAft>
                <a:spcPts val="3600"/>
              </a:spcAft>
              <a:buClr>
                <a:srgbClr val="00FF00"/>
              </a:buClr>
              <a:buFont typeface="+mj-lt"/>
              <a:buAutoNum type="arabicPeriod"/>
              <a:defRPr/>
            </a:pPr>
            <a:r>
              <a:rPr lang="en-US" dirty="0">
                <a:effectLst>
                  <a:outerShdw blurRad="38100" dist="38100" dir="2700000" algn="tl">
                    <a:srgbClr val="000000">
                      <a:alpha val="43137"/>
                    </a:srgbClr>
                  </a:outerShdw>
                </a:effectLst>
              </a:rPr>
              <a:t>Food of deception (17)</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954674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rabicPeriod" startAt="2"/>
            </a:pPr>
            <a:r>
              <a:rPr lang="en-US" sz="3600" dirty="0">
                <a:effectLst>
                  <a:outerShdw blurRad="38100" dist="38100" dir="2700000" algn="tl">
                    <a:srgbClr val="000000">
                      <a:alpha val="43137"/>
                    </a:srgbClr>
                  </a:outerShdw>
                </a:effectLst>
              </a:rPr>
              <a:t>Genesis 26:15-16</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Esau</a:t>
            </a:r>
          </a:p>
        </p:txBody>
      </p:sp>
      <p:sp>
        <p:nvSpPr>
          <p:cNvPr id="161795" name="Rectangle 3"/>
          <p:cNvSpPr>
            <a:spLocks noGrp="1" noChangeArrowheads="1"/>
          </p:cNvSpPr>
          <p:nvPr>
            <p:ph type="body" idx="1"/>
          </p:nvPr>
        </p:nvSpPr>
        <p:spPr>
          <a:xfrm>
            <a:off x="1066799" y="2552700"/>
            <a:ext cx="3352801" cy="1752600"/>
          </a:xfrm>
        </p:spPr>
        <p:txBody>
          <a:bodyPr/>
          <a:lstStyle/>
          <a:p>
            <a:pPr marL="514350" lvl="3" indent="-514350" eaLnBrk="1" hangingPunct="1">
              <a:spcBef>
                <a:spcPts val="0"/>
              </a:spcBef>
              <a:spcAft>
                <a:spcPts val="3600"/>
              </a:spcAft>
              <a:buClr>
                <a:srgbClr val="FFC000"/>
              </a:buClr>
              <a:buFont typeface="+mj-lt"/>
              <a:buAutoNum type="alphaLcParenR"/>
              <a:defRPr/>
            </a:pPr>
            <a:r>
              <a:rPr lang="en-US" dirty="0">
                <a:effectLst>
                  <a:outerShdw blurRad="38100" dist="38100" dir="2700000" algn="tl">
                    <a:srgbClr val="000000">
                      <a:alpha val="43137"/>
                    </a:srgbClr>
                  </a:outerShdw>
                </a:effectLst>
              </a:rPr>
              <a:t>Smell (15)</a:t>
            </a:r>
          </a:p>
          <a:p>
            <a:pPr marL="514350" lvl="3" indent="-514350" eaLnBrk="1" hangingPunct="1">
              <a:spcBef>
                <a:spcPts val="0"/>
              </a:spcBef>
              <a:spcAft>
                <a:spcPts val="3600"/>
              </a:spcAft>
              <a:buClr>
                <a:srgbClr val="FFC000"/>
              </a:buClr>
              <a:buFont typeface="+mj-lt"/>
              <a:buAutoNum type="alphaLcParenR"/>
              <a:defRPr/>
            </a:pPr>
            <a:r>
              <a:rPr lang="en-US" dirty="0">
                <a:effectLst>
                  <a:outerShdw blurRad="38100" dist="38100" dir="2700000" algn="tl">
                    <a:srgbClr val="000000">
                      <a:alpha val="43137"/>
                    </a:srgbClr>
                  </a:outerShdw>
                </a:effectLst>
              </a:rPr>
              <a:t>Feel (16)</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2663537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rabicPeriod" startAt="2"/>
            </a:pPr>
            <a:r>
              <a:rPr lang="en-US" sz="3600" dirty="0">
                <a:effectLst>
                  <a:outerShdw blurRad="38100" dist="38100" dir="2700000" algn="tl">
                    <a:srgbClr val="000000">
                      <a:alpha val="43137"/>
                    </a:srgbClr>
                  </a:outerShdw>
                </a:effectLst>
              </a:rPr>
              <a:t>Genesis 26:15-16</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Esau</a:t>
            </a:r>
          </a:p>
        </p:txBody>
      </p:sp>
      <p:sp>
        <p:nvSpPr>
          <p:cNvPr id="161795" name="Rectangle 3"/>
          <p:cNvSpPr>
            <a:spLocks noGrp="1" noChangeArrowheads="1"/>
          </p:cNvSpPr>
          <p:nvPr>
            <p:ph type="body" idx="1"/>
          </p:nvPr>
        </p:nvSpPr>
        <p:spPr>
          <a:xfrm>
            <a:off x="1066799" y="2552700"/>
            <a:ext cx="3352801" cy="1752600"/>
          </a:xfrm>
        </p:spPr>
        <p:txBody>
          <a:bodyPr/>
          <a:lstStyle/>
          <a:p>
            <a:pPr marL="514350" lvl="3" indent="-514350" eaLnBrk="1" hangingPunct="1">
              <a:spcBef>
                <a:spcPts val="0"/>
              </a:spcBef>
              <a:spcAft>
                <a:spcPts val="36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rPr>
              <a:t>Smell (15)</a:t>
            </a:r>
          </a:p>
          <a:p>
            <a:pPr marL="514350" lvl="3" indent="-514350" eaLnBrk="1" hangingPunct="1">
              <a:spcBef>
                <a:spcPts val="0"/>
              </a:spcBef>
              <a:spcAft>
                <a:spcPts val="3600"/>
              </a:spcAft>
              <a:buClr>
                <a:srgbClr val="FFC000"/>
              </a:buClr>
              <a:buFont typeface="+mj-lt"/>
              <a:buAutoNum type="alphaLcParenR"/>
              <a:defRPr/>
            </a:pPr>
            <a:r>
              <a:rPr lang="en-US" dirty="0">
                <a:effectLst>
                  <a:outerShdw blurRad="38100" dist="38100" dir="2700000" algn="tl">
                    <a:srgbClr val="000000">
                      <a:alpha val="43137"/>
                    </a:srgbClr>
                  </a:outerShdw>
                </a:effectLst>
              </a:rPr>
              <a:t>Feel (16)</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1253562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rabicPeriod" startAt="2"/>
            </a:pPr>
            <a:r>
              <a:rPr lang="en-US" sz="3600" dirty="0">
                <a:effectLst>
                  <a:outerShdw blurRad="38100" dist="38100" dir="2700000" algn="tl">
                    <a:srgbClr val="000000">
                      <a:alpha val="43137"/>
                    </a:srgbClr>
                  </a:outerShdw>
                </a:effectLst>
              </a:rPr>
              <a:t>Genesis 26:15-16</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Esau</a:t>
            </a:r>
          </a:p>
        </p:txBody>
      </p:sp>
      <p:sp>
        <p:nvSpPr>
          <p:cNvPr id="161795" name="Rectangle 3"/>
          <p:cNvSpPr>
            <a:spLocks noGrp="1" noChangeArrowheads="1"/>
          </p:cNvSpPr>
          <p:nvPr>
            <p:ph type="body" idx="1"/>
          </p:nvPr>
        </p:nvSpPr>
        <p:spPr>
          <a:xfrm>
            <a:off x="1066799" y="2552700"/>
            <a:ext cx="3352801" cy="1752600"/>
          </a:xfrm>
        </p:spPr>
        <p:txBody>
          <a:bodyPr/>
          <a:lstStyle/>
          <a:p>
            <a:pPr marL="514350" lvl="3" indent="-514350" eaLnBrk="1" hangingPunct="1">
              <a:spcBef>
                <a:spcPts val="0"/>
              </a:spcBef>
              <a:spcAft>
                <a:spcPts val="3600"/>
              </a:spcAft>
              <a:buClr>
                <a:srgbClr val="FFC000"/>
              </a:buClr>
              <a:buFont typeface="+mj-lt"/>
              <a:buAutoNum type="alphaLcParenR"/>
              <a:defRPr/>
            </a:pPr>
            <a:r>
              <a:rPr lang="en-US" dirty="0">
                <a:effectLst>
                  <a:outerShdw blurRad="38100" dist="38100" dir="2700000" algn="tl">
                    <a:srgbClr val="000000">
                      <a:alpha val="43137"/>
                    </a:srgbClr>
                  </a:outerShdw>
                </a:effectLst>
              </a:rPr>
              <a:t>Smell (15)</a:t>
            </a:r>
          </a:p>
          <a:p>
            <a:pPr marL="514350" lvl="3" indent="-514350" eaLnBrk="1" hangingPunct="1">
              <a:spcBef>
                <a:spcPts val="0"/>
              </a:spcBef>
              <a:spcAft>
                <a:spcPts val="36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rPr>
              <a:t>Feel (16)</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0625810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lphaUcPeriod" startAt="5"/>
            </a:pPr>
            <a:r>
              <a:rPr lang="en-US" sz="3600" dirty="0">
                <a:effectLst>
                  <a:outerShdw blurRad="38100" dist="38100" dir="2700000" algn="tl">
                    <a:srgbClr val="000000">
                      <a:alpha val="43137"/>
                    </a:srgbClr>
                  </a:outerShdw>
                </a:effectLst>
              </a:rPr>
              <a:t>Genesis 27:14-17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Instruments of Deception</a:t>
            </a:r>
          </a:p>
        </p:txBody>
      </p:sp>
      <p:sp>
        <p:nvSpPr>
          <p:cNvPr id="161795" name="Rectangle 3"/>
          <p:cNvSpPr>
            <a:spLocks noGrp="1" noChangeArrowheads="1"/>
          </p:cNvSpPr>
          <p:nvPr>
            <p:ph type="body" idx="1"/>
          </p:nvPr>
        </p:nvSpPr>
        <p:spPr>
          <a:xfrm>
            <a:off x="1047750" y="2057400"/>
            <a:ext cx="5657850" cy="2743200"/>
          </a:xfrm>
        </p:spPr>
        <p:txBody>
          <a:bodyPr/>
          <a:lstStyle/>
          <a:p>
            <a:pPr marL="457200" lvl="3" indent="-457200" eaLnBrk="1" hangingPunct="1">
              <a:spcBef>
                <a:spcPts val="0"/>
              </a:spcBef>
              <a:spcAft>
                <a:spcPts val="3600"/>
              </a:spcAft>
              <a:buClr>
                <a:srgbClr val="00FF00"/>
              </a:buClr>
              <a:buFont typeface="+mj-lt"/>
              <a:buAutoNum type="arabicPeriod"/>
              <a:defRPr/>
            </a:pPr>
            <a:r>
              <a:rPr lang="en-US" dirty="0">
                <a:effectLst>
                  <a:outerShdw blurRad="38100" dist="38100" dir="2700000" algn="tl">
                    <a:srgbClr val="000000">
                      <a:alpha val="43137"/>
                    </a:srgbClr>
                  </a:outerShdw>
                </a:effectLst>
              </a:rPr>
              <a:t>Food prepared (14)</a:t>
            </a:r>
          </a:p>
          <a:p>
            <a:pPr marL="457200" lvl="3" indent="-457200" eaLnBrk="1" hangingPunct="1">
              <a:spcBef>
                <a:spcPts val="0"/>
              </a:spcBef>
              <a:spcAft>
                <a:spcPts val="3600"/>
              </a:spcAft>
              <a:buClr>
                <a:srgbClr val="00FF00"/>
              </a:buClr>
              <a:buFont typeface="+mj-lt"/>
              <a:buAutoNum type="arabicPeriod"/>
              <a:defRPr/>
            </a:pPr>
            <a:r>
              <a:rPr lang="en-US" dirty="0">
                <a:effectLst>
                  <a:outerShdw blurRad="38100" dist="38100" dir="2700000" algn="tl">
                    <a:srgbClr val="000000">
                      <a:alpha val="43137"/>
                    </a:srgbClr>
                  </a:outerShdw>
                </a:effectLst>
              </a:rPr>
              <a:t>Clothes of deception (15-16)</a:t>
            </a:r>
          </a:p>
          <a:p>
            <a:pPr marL="457200" lvl="3" indent="-457200" eaLnBrk="1" hangingPunct="1">
              <a:spcBef>
                <a:spcPts val="0"/>
              </a:spcBef>
              <a:spcAft>
                <a:spcPts val="36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Food of deception (17)</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6396859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586374" y="1524000"/>
            <a:ext cx="11019253" cy="3962400"/>
          </a:xfrm>
        </p:spPr>
        <p:txBody>
          <a:bodyPr/>
          <a:lstStyle/>
          <a:p>
            <a:pPr marL="0" indent="0" algn="just">
              <a:spcBef>
                <a:spcPts val="0"/>
              </a:spcBef>
              <a:spcAft>
                <a:spcPts val="0"/>
              </a:spcAft>
              <a:buNone/>
            </a:pPr>
            <a:r>
              <a:rPr lang="en-US" dirty="0">
                <a:effectLst>
                  <a:outerShdw blurRad="38100" dist="38100" dir="2700000" algn="tl">
                    <a:srgbClr val="000000">
                      <a:alpha val="43137"/>
                    </a:srgbClr>
                  </a:outerShdw>
                </a:effectLst>
              </a:rPr>
              <a:t>“In her preparations, she was able to cover all but one of the senses, either actively or passively. As for the sense of sight, Isaac was blind; and so that was not an issue. As for the sense of smell, Jacob was wearing Esau’s clothing. As for the sense of taste, the goat would taste like the venison. As for the sense of touch, the goatskins would be hairy. The sense of hearing was the only problem she could not really cover, and that fact will become a problem to a point of danger. The setup for the situation is that Rebekah cooks like Esau and Jacob smells and feels like Esau.”</a:t>
            </a:r>
            <a:endParaRPr lang="en-US" altLang="en-US"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3381375" y="2958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a:t>
            </a:r>
            <a:r>
              <a:rPr lang="en-US" altLang="en-US" sz="1800" dirty="0">
                <a:effectLst>
                  <a:outerShdw blurRad="38100" dist="38100" dir="2700000" algn="tl">
                    <a:srgbClr val="000000"/>
                  </a:outerShdw>
                </a:effectLst>
                <a:latin typeface="Calibri" panose="020F0502020204030204" pitchFamily="34" charset="0"/>
                <a:cs typeface="+mn-cs"/>
              </a:rPr>
              <a:t>, 422</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134764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2209800" y="228600"/>
            <a:ext cx="7772400" cy="914400"/>
          </a:xfrm>
        </p:spPr>
        <p:txBody>
          <a:bodyPr/>
          <a:lstStyle/>
          <a:p>
            <a:pPr algn="ctr" eaLnBrk="1" hangingPunct="1"/>
            <a:r>
              <a:rPr lang="en-US" sz="3600" dirty="0">
                <a:effectLst>
                  <a:outerShdw blurRad="38100" dist="38100" dir="2700000" algn="tl">
                    <a:srgbClr val="000000">
                      <a:alpha val="43137"/>
                    </a:srgbClr>
                  </a:outerShdw>
                </a:effectLst>
              </a:rPr>
              <a:t>Satanic/Demonic Miracles</a:t>
            </a:r>
          </a:p>
        </p:txBody>
      </p:sp>
      <p:sp>
        <p:nvSpPr>
          <p:cNvPr id="12291" name="Rectangle 3"/>
          <p:cNvSpPr>
            <a:spLocks noGrp="1" noChangeArrowheads="1"/>
          </p:cNvSpPr>
          <p:nvPr>
            <p:ph type="body" idx="1"/>
          </p:nvPr>
        </p:nvSpPr>
        <p:spPr>
          <a:xfrm>
            <a:off x="1066800" y="1143000"/>
            <a:ext cx="5943600" cy="5410200"/>
          </a:xfrm>
        </p:spPr>
        <p:txBody>
          <a:bodyPr/>
          <a:lstStyle/>
          <a:p>
            <a:pPr marL="514350" indent="-514350" eaLnBrk="1" hangingPunct="1">
              <a:spcBef>
                <a:spcPts val="0"/>
              </a:spcBef>
              <a:spcAft>
                <a:spcPts val="1200"/>
              </a:spcAft>
              <a:buSzPct val="100000"/>
              <a:buFont typeface="+mj-lt"/>
              <a:buAutoNum type="arabicPeriod"/>
              <a:defRPr/>
            </a:pPr>
            <a:r>
              <a:rPr lang="en-US" sz="3000" dirty="0">
                <a:effectLst>
                  <a:outerShdw blurRad="38100" dist="38100" dir="2700000" algn="tl">
                    <a:srgbClr val="000000">
                      <a:alpha val="43137"/>
                    </a:srgbClr>
                  </a:outerShdw>
                </a:effectLst>
              </a:rPr>
              <a:t>Exod. 7</a:t>
            </a:r>
            <a:r>
              <a:rPr lang="en-US" sz="3000" dirty="0">
                <a:effectLst>
                  <a:outerShdw blurRad="38100" dist="38100" dir="2700000" algn="tl">
                    <a:srgbClr val="000000">
                      <a:alpha val="43137"/>
                    </a:srgbClr>
                  </a:outerShdw>
                </a:effectLst>
                <a:cs typeface="Calibri" panose="020F0502020204030204" pitchFamily="34" charset="0"/>
              </a:rPr>
              <a:t>–8</a:t>
            </a:r>
          </a:p>
          <a:p>
            <a:pPr marL="514350" indent="-514350" eaLnBrk="1" hangingPunct="1">
              <a:spcBef>
                <a:spcPts val="0"/>
              </a:spcBef>
              <a:spcAft>
                <a:spcPts val="1200"/>
              </a:spcAft>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Deut. 13:1-3</a:t>
            </a:r>
          </a:p>
          <a:p>
            <a:pPr marL="514350" indent="-514350" eaLnBrk="1" hangingPunct="1">
              <a:spcBef>
                <a:spcPts val="0"/>
              </a:spcBef>
              <a:spcAft>
                <a:spcPts val="1200"/>
              </a:spcAft>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Job 1:12-19; 2:7-8</a:t>
            </a:r>
          </a:p>
          <a:p>
            <a:pPr marL="514350" indent="-514350" eaLnBrk="1" hangingPunct="1">
              <a:spcBef>
                <a:spcPts val="0"/>
              </a:spcBef>
              <a:spcAft>
                <a:spcPts val="1200"/>
              </a:spcAft>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1 Sam. 28?</a:t>
            </a:r>
          </a:p>
          <a:p>
            <a:pPr marL="514350" indent="-514350" eaLnBrk="1" hangingPunct="1">
              <a:spcBef>
                <a:spcPts val="0"/>
              </a:spcBef>
              <a:spcAft>
                <a:spcPts val="1200"/>
              </a:spcAft>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Matt. 7:21-23; 24:24</a:t>
            </a:r>
          </a:p>
          <a:p>
            <a:pPr marL="514350" indent="-514350" eaLnBrk="1" hangingPunct="1">
              <a:spcBef>
                <a:spcPts val="0"/>
              </a:spcBef>
              <a:spcAft>
                <a:spcPts val="1200"/>
              </a:spcAft>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Acts 8:9; 16:16</a:t>
            </a:r>
          </a:p>
          <a:p>
            <a:pPr marL="514350" indent="-514350" eaLnBrk="1" hangingPunct="1">
              <a:spcBef>
                <a:spcPts val="0"/>
              </a:spcBef>
              <a:spcAft>
                <a:spcPts val="1200"/>
              </a:spcAft>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Gal. 1:6-9</a:t>
            </a:r>
          </a:p>
          <a:p>
            <a:pPr marL="514350" indent="-514350" eaLnBrk="1" hangingPunct="1">
              <a:spcBef>
                <a:spcPts val="0"/>
              </a:spcBef>
              <a:spcAft>
                <a:spcPts val="1200"/>
              </a:spcAft>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2 Thess. 2:9</a:t>
            </a:r>
          </a:p>
          <a:p>
            <a:pPr marL="514350" indent="-514350" eaLnBrk="1" hangingPunct="1">
              <a:spcBef>
                <a:spcPts val="0"/>
              </a:spcBef>
              <a:spcAft>
                <a:spcPts val="1200"/>
              </a:spcAft>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Rev. 13:3, 13, 15; 16:13-14</a:t>
            </a:r>
            <a:endParaRPr lang="en-US" sz="3000" dirty="0">
              <a:effectLst>
                <a:outerShdw blurRad="38100" dist="38100" dir="2700000" algn="tl">
                  <a:srgbClr val="000000">
                    <a:alpha val="43137"/>
                  </a:srgbClr>
                </a:outerShdw>
              </a:effectLst>
            </a:endParaRPr>
          </a:p>
        </p:txBody>
      </p:sp>
      <p:pic>
        <p:nvPicPr>
          <p:cNvPr id="2" name="Picture 1">
            <a:extLst>
              <a:ext uri="{FF2B5EF4-FFF2-40B4-BE49-F238E27FC236}">
                <a16:creationId xmlns:a16="http://schemas.microsoft.com/office/drawing/2014/main" id="{CA7D62E1-5145-4CBF-8402-3C71610763E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391400" y="1582561"/>
            <a:ext cx="3733800" cy="4308358"/>
          </a:xfrm>
          <a:prstGeom prst="rect">
            <a:avLst/>
          </a:prstGeom>
          <a:ln w="28575">
            <a:solidFill>
              <a:srgbClr val="FF0000"/>
            </a:solidFill>
          </a:ln>
        </p:spPr>
      </p:pic>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24015A-623D-4976-828D-20D4B41D12C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8914" name="Rectangle 3"/>
          <p:cNvSpPr>
            <a:spLocks noChangeArrowheads="1"/>
          </p:cNvSpPr>
          <p:nvPr/>
        </p:nvSpPr>
        <p:spPr bwMode="auto">
          <a:xfrm>
            <a:off x="609600" y="1"/>
            <a:ext cx="10744200" cy="2431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3:19</a:t>
            </a:r>
          </a:p>
          <a:p>
            <a:pPr algn="just">
              <a:spcAft>
                <a:spcPts val="0"/>
              </a:spcAft>
            </a:pP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“By the sweat of your face You will eat bread, Till you return to the ground, Because from it you were taken; For you are dust, And to dust you shall return.”</a:t>
            </a:r>
          </a:p>
        </p:txBody>
      </p:sp>
      <p:pic>
        <p:nvPicPr>
          <p:cNvPr id="4" name="Picture 3">
            <a:extLst>
              <a:ext uri="{FF2B5EF4-FFF2-40B4-BE49-F238E27FC236}">
                <a16:creationId xmlns:a16="http://schemas.microsoft.com/office/drawing/2014/main" id="{5658C54C-0E5F-45B3-B075-362C986E6F1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92135" y="3048000"/>
            <a:ext cx="2607733" cy="1828800"/>
          </a:xfrm>
          <a:prstGeom prst="rect">
            <a:avLst/>
          </a:prstGeom>
        </p:spPr>
      </p:pic>
    </p:spTree>
    <p:extLst>
      <p:ext uri="{BB962C8B-B14F-4D97-AF65-F5344CB8AC3E}">
        <p14:creationId xmlns:p14="http://schemas.microsoft.com/office/powerpoint/2010/main" val="11891583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10AE346-3F8A-4486-999E-77ABD7DE971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21507" name="Rectangle 3"/>
          <p:cNvSpPr>
            <a:spLocks noGrp="1" noChangeArrowheads="1"/>
          </p:cNvSpPr>
          <p:nvPr>
            <p:ph idx="1"/>
          </p:nvPr>
        </p:nvSpPr>
        <p:spPr>
          <a:xfrm>
            <a:off x="609600" y="0"/>
            <a:ext cx="10972800" cy="3048000"/>
          </a:xfrm>
        </p:spPr>
        <p:txBody>
          <a:bodyPr/>
          <a:lstStyle/>
          <a:p>
            <a:pPr marL="0" indent="0" algn="ctr">
              <a:spcBef>
                <a:spcPct val="0"/>
              </a:spcBef>
              <a:spcAft>
                <a:spcPts val="1200"/>
              </a:spcAft>
              <a:buClr>
                <a:schemeClr val="tx1"/>
              </a:buClr>
              <a:buNone/>
              <a:defRPr/>
            </a:pPr>
            <a:r>
              <a:rPr lang="en-US" sz="4000" kern="1200" dirty="0">
                <a:solidFill>
                  <a:schemeClr val="tx2"/>
                </a:solidFill>
                <a:ea typeface="+mj-ea"/>
                <a:cs typeface="Calibri" panose="020F0502020204030204" pitchFamily="34" charset="0"/>
              </a:rPr>
              <a:t>2 Thessalonians 2:9</a:t>
            </a:r>
          </a:p>
          <a:p>
            <a:pPr marL="0" indent="0" algn="just" eaLnBrk="1" hangingPunct="1">
              <a:spcBef>
                <a:spcPts val="0"/>
              </a:spcBef>
              <a:buNone/>
            </a:pPr>
            <a:r>
              <a:rPr lang="en-US" sz="3600" dirty="0">
                <a:cs typeface="Calibri" panose="020F0502020204030204" pitchFamily="34" charset="0"/>
              </a:rPr>
              <a:t>“that is, the one whose coming is in accord with the activity of Satan, with all </a:t>
            </a:r>
            <a:r>
              <a:rPr lang="en-US" sz="3600" b="1" u="sng" dirty="0">
                <a:solidFill>
                  <a:srgbClr val="FFFFCC"/>
                </a:solidFill>
                <a:cs typeface="Calibri" panose="020F0502020204030204" pitchFamily="34" charset="0"/>
              </a:rPr>
              <a:t>power</a:t>
            </a:r>
            <a:r>
              <a:rPr lang="en-US" sz="3600" dirty="0">
                <a:cs typeface="Calibri" panose="020F0502020204030204" pitchFamily="34" charset="0"/>
              </a:rPr>
              <a:t> and </a:t>
            </a:r>
            <a:r>
              <a:rPr lang="en-US" sz="3600" b="1" u="sng" dirty="0">
                <a:solidFill>
                  <a:srgbClr val="FFFFCC"/>
                </a:solidFill>
                <a:cs typeface="Calibri" panose="020F0502020204030204" pitchFamily="34" charset="0"/>
              </a:rPr>
              <a:t>signs</a:t>
            </a:r>
            <a:r>
              <a:rPr lang="en-US" sz="3600" dirty="0">
                <a:cs typeface="Calibri" panose="020F0502020204030204" pitchFamily="34" charset="0"/>
              </a:rPr>
              <a:t> and false </a:t>
            </a:r>
            <a:r>
              <a:rPr lang="en-US" sz="3600" b="1" u="sng" dirty="0">
                <a:solidFill>
                  <a:srgbClr val="FFFFCC"/>
                </a:solidFill>
                <a:cs typeface="Calibri" panose="020F0502020204030204" pitchFamily="34" charset="0"/>
              </a:rPr>
              <a:t>wonders</a:t>
            </a:r>
            <a:r>
              <a:rPr lang="en-US" sz="3600" dirty="0">
                <a:cs typeface="Calibri" panose="020F0502020204030204" pitchFamily="34" charset="0"/>
              </a:rPr>
              <a:t>.”</a:t>
            </a:r>
          </a:p>
        </p:txBody>
      </p:sp>
      <p:pic>
        <p:nvPicPr>
          <p:cNvPr id="7" name="Picture 8">
            <a:extLst>
              <a:ext uri="{FF2B5EF4-FFF2-40B4-BE49-F238E27FC236}">
                <a16:creationId xmlns:a16="http://schemas.microsoft.com/office/drawing/2014/main" id="{5B3882CD-D3A8-4766-9E69-18D046EAD20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677940" y="2788920"/>
            <a:ext cx="2836120" cy="201168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756536219"/>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nvPr>
        </p:nvGraphicFramePr>
        <p:xfrm>
          <a:off x="1066800" y="724394"/>
          <a:ext cx="10058400" cy="5409212"/>
        </p:xfrm>
        <a:graphic>
          <a:graphicData uri="http://schemas.openxmlformats.org/drawingml/2006/table">
            <a:tbl>
              <a:tblPr firstRow="1" bandRow="1">
                <a:tableStyleId>{5C22544A-7EE6-4342-B048-85BDC9FD1C3A}</a:tableStyleId>
              </a:tblPr>
              <a:tblGrid>
                <a:gridCol w="2514600">
                  <a:extLst>
                    <a:ext uri="{9D8B030D-6E8A-4147-A177-3AD203B41FA5}">
                      <a16:colId xmlns:a16="http://schemas.microsoft.com/office/drawing/2014/main" val="20000"/>
                    </a:ext>
                  </a:extLst>
                </a:gridCol>
                <a:gridCol w="2895600">
                  <a:extLst>
                    <a:ext uri="{9D8B030D-6E8A-4147-A177-3AD203B41FA5}">
                      <a16:colId xmlns:a16="http://schemas.microsoft.com/office/drawing/2014/main" val="20001"/>
                    </a:ext>
                  </a:extLst>
                </a:gridCol>
                <a:gridCol w="4648200">
                  <a:extLst>
                    <a:ext uri="{9D8B030D-6E8A-4147-A177-3AD203B41FA5}">
                      <a16:colId xmlns:a16="http://schemas.microsoft.com/office/drawing/2014/main" val="20002"/>
                    </a:ext>
                  </a:extLst>
                </a:gridCol>
              </a:tblGrid>
              <a:tr h="1371600">
                <a:tc gridSpan="3">
                  <a:txBody>
                    <a:bodyPr/>
                    <a:lstStyle/>
                    <a:p>
                      <a:pPr algn="ctr"/>
                      <a:r>
                        <a:rPr kumimoji="0" lang="en-US" sz="4000" b="0" i="0" u="none" strike="noStrike" kern="0" cap="none" spc="0" normalizeH="0" baseline="0" noProof="0" dirty="0">
                          <a:ln>
                            <a:noFill/>
                          </a:ln>
                          <a:solidFill>
                            <a:srgbClr val="00FFFF"/>
                          </a:solidFill>
                          <a:effectLst/>
                          <a:uLnTx/>
                          <a:uFillTx/>
                          <a:latin typeface="Calibri" panose="020F0502020204030204" pitchFamily="34" charset="0"/>
                          <a:ea typeface="+mj-ea"/>
                          <a:cs typeface="+mj-cs"/>
                        </a:rPr>
                        <a:t>Antichrist’s Satanic Miracles</a:t>
                      </a:r>
                    </a:p>
                    <a:p>
                      <a:pPr algn="ctr"/>
                      <a:r>
                        <a:rPr kumimoji="0" lang="en-US" sz="3200" b="0" i="0" u="none" strike="noStrike" kern="0" cap="none" spc="0" normalizeH="0" baseline="0" noProof="0" dirty="0">
                          <a:ln>
                            <a:noFill/>
                          </a:ln>
                          <a:solidFill>
                            <a:schemeClr val="tx1"/>
                          </a:solidFill>
                          <a:effectLst/>
                          <a:uLnTx/>
                          <a:uFillTx/>
                          <a:latin typeface="Calibri" panose="020F0502020204030204" pitchFamily="34" charset="0"/>
                          <a:ea typeface="+mj-ea"/>
                          <a:cs typeface="+mj-cs"/>
                        </a:rPr>
                        <a:t>(2 Thessalonians 2:9)</a:t>
                      </a:r>
                      <a:endParaRPr lang="en-US" sz="3200" u="sng" dirty="0">
                        <a:solidFill>
                          <a:schemeClr val="tx1"/>
                        </a:solidFill>
                        <a:latin typeface="Calibri" panose="020F0502020204030204" pitchFamily="34" charset="0"/>
                      </a:endParaRPr>
                    </a:p>
                  </a:txBody>
                  <a:tcPr anchor="ctr">
                    <a:lnB w="12700" cap="flat" cmpd="sng" algn="ctr">
                      <a:solidFill>
                        <a:schemeClr val="tx1"/>
                      </a:solidFill>
                      <a:prstDash val="solid"/>
                      <a:round/>
                      <a:headEnd type="none" w="med" len="med"/>
                      <a:tailEnd type="none" w="med" len="med"/>
                    </a:lnB>
                    <a:solidFill>
                      <a:schemeClr val="bg2"/>
                    </a:solidFill>
                  </a:tcPr>
                </a:tc>
                <a:tc hMerge="1">
                  <a:txBody>
                    <a:bodyPr/>
                    <a:lstStyle/>
                    <a:p>
                      <a:endParaRPr lang="en-US" sz="3200" u="sng" dirty="0">
                        <a:latin typeface="Calibri" panose="020F0502020204030204" pitchFamily="34" charset="0"/>
                      </a:endParaRPr>
                    </a:p>
                  </a:txBody>
                  <a:tcPr/>
                </a:tc>
                <a:tc hMerge="1">
                  <a:txBody>
                    <a:bodyPr/>
                    <a:lstStyle/>
                    <a:p>
                      <a:endParaRPr lang="en-US" sz="3200" u="sng" dirty="0">
                        <a:latin typeface="Calibri" panose="020F0502020204030204" pitchFamily="34" charset="0"/>
                      </a:endParaRPr>
                    </a:p>
                  </a:txBody>
                  <a:tcPr/>
                </a:tc>
                <a:extLst>
                  <a:ext uri="{0D108BD9-81ED-4DB2-BD59-A6C34878D82A}">
                    <a16:rowId xmlns:a16="http://schemas.microsoft.com/office/drawing/2014/main" val="73751821"/>
                  </a:ext>
                </a:extLst>
              </a:tr>
              <a:tr h="1009403">
                <a:tc>
                  <a:txBody>
                    <a:bodyPr/>
                    <a:lstStyle/>
                    <a:p>
                      <a:pPr algn="ctr"/>
                      <a:r>
                        <a:rPr lang="en-US" sz="3400" b="1" u="none" dirty="0">
                          <a:solidFill>
                            <a:srgbClr val="C00000"/>
                          </a:solidFill>
                          <a:latin typeface="Calibri" panose="020F0502020204030204" pitchFamily="34" charset="0"/>
                        </a:rPr>
                        <a:t>MIRACLE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400" b="1" u="none" dirty="0">
                          <a:solidFill>
                            <a:srgbClr val="0000CC"/>
                          </a:solidFill>
                          <a:latin typeface="Calibri" panose="020F0502020204030204" pitchFamily="34" charset="0"/>
                        </a:rPr>
                        <a:t>GREEK</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400" b="1" u="none" dirty="0">
                          <a:solidFill>
                            <a:srgbClr val="006600"/>
                          </a:solidFill>
                          <a:latin typeface="Calibri" panose="020F0502020204030204" pitchFamily="34" charset="0"/>
                        </a:rPr>
                        <a:t>CHRIST’S MINISTRY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1009403">
                <a:tc>
                  <a:txBody>
                    <a:bodyPr/>
                    <a:lstStyle/>
                    <a:p>
                      <a:pPr algn="ctr"/>
                      <a:r>
                        <a:rPr lang="en-US" sz="3400" b="1" dirty="0">
                          <a:solidFill>
                            <a:srgbClr val="C00000"/>
                          </a:solidFill>
                          <a:latin typeface="Calibri" panose="020F0502020204030204" pitchFamily="34" charset="0"/>
                        </a:rPr>
                        <a:t>Powers</a:t>
                      </a:r>
                      <a:endParaRPr lang="en-US" sz="3400" b="1" dirty="0">
                        <a:solidFill>
                          <a:srgbClr val="C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400" b="1" i="1" dirty="0">
                          <a:solidFill>
                            <a:srgbClr val="0000CC"/>
                          </a:solidFill>
                          <a:latin typeface="Calibri" panose="020F0502020204030204" pitchFamily="34" charset="0"/>
                        </a:rPr>
                        <a:t>Dynamis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400" b="1" dirty="0">
                          <a:solidFill>
                            <a:srgbClr val="006600"/>
                          </a:solidFill>
                          <a:latin typeface="Calibri" panose="020F0502020204030204" pitchFamily="34" charset="0"/>
                        </a:rPr>
                        <a:t>Matt. 11:20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009403">
                <a:tc>
                  <a:txBody>
                    <a:bodyPr/>
                    <a:lstStyle/>
                    <a:p>
                      <a:pPr algn="ctr"/>
                      <a:r>
                        <a:rPr lang="en-US" sz="3400" b="1" dirty="0">
                          <a:solidFill>
                            <a:srgbClr val="C00000"/>
                          </a:solidFill>
                          <a:latin typeface="Calibri" panose="020F0502020204030204" pitchFamily="34" charset="0"/>
                        </a:rPr>
                        <a:t>Signs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400" b="1" i="1" dirty="0">
                          <a:solidFill>
                            <a:srgbClr val="0000CC"/>
                          </a:solidFill>
                          <a:latin typeface="Calibri" panose="020F0502020204030204" pitchFamily="34" charset="0"/>
                        </a:rPr>
                        <a:t>Semēion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400" b="1" dirty="0">
                          <a:solidFill>
                            <a:srgbClr val="006600"/>
                          </a:solidFill>
                          <a:latin typeface="Calibri" panose="020F0502020204030204" pitchFamily="34" charset="0"/>
                        </a:rPr>
                        <a:t>John 20:30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1009403">
                <a:tc>
                  <a:txBody>
                    <a:bodyPr/>
                    <a:lstStyle/>
                    <a:p>
                      <a:pPr algn="ctr"/>
                      <a:r>
                        <a:rPr lang="en-US" sz="3400" b="1" dirty="0">
                          <a:solidFill>
                            <a:srgbClr val="C00000"/>
                          </a:solidFill>
                          <a:latin typeface="Calibri" panose="020F0502020204030204" pitchFamily="34" charset="0"/>
                        </a:rPr>
                        <a:t>Wonders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400" b="1" i="1" dirty="0">
                          <a:solidFill>
                            <a:srgbClr val="0000CC"/>
                          </a:solidFill>
                          <a:latin typeface="Calibri" panose="020F0502020204030204" pitchFamily="34" charset="0"/>
                        </a:rPr>
                        <a:t>Teras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400" b="1" dirty="0">
                          <a:solidFill>
                            <a:srgbClr val="006600"/>
                          </a:solidFill>
                          <a:latin typeface="Calibri" panose="020F0502020204030204" pitchFamily="34" charset="0"/>
                        </a:rPr>
                        <a:t>Acts 2:22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Tree>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8D16650-7015-4139-8B95-E080406E97B2}"/>
              </a:ext>
            </a:extLst>
          </p:cNvPr>
          <p:cNvPicPr>
            <a:picLocks noChangeAspect="1"/>
          </p:cNvPicPr>
          <p:nvPr/>
        </p:nvPicPr>
        <p:blipFill>
          <a:blip r:embed="rId3"/>
          <a:stretch>
            <a:fillRect/>
          </a:stretch>
        </p:blipFill>
        <p:spPr>
          <a:xfrm>
            <a:off x="0" y="1"/>
            <a:ext cx="12192000" cy="6857999"/>
          </a:xfrm>
          <a:prstGeom prst="rect">
            <a:avLst/>
          </a:prstGeom>
        </p:spPr>
      </p:pic>
      <p:sp>
        <p:nvSpPr>
          <p:cNvPr id="5" name="TextBox 4">
            <a:extLst>
              <a:ext uri="{FF2B5EF4-FFF2-40B4-BE49-F238E27FC236}">
                <a16:creationId xmlns:a16="http://schemas.microsoft.com/office/drawing/2014/main" id="{44E9C789-ACA5-45C1-BEFD-DEEDC5205977}"/>
              </a:ext>
            </a:extLst>
          </p:cNvPr>
          <p:cNvSpPr txBox="1"/>
          <p:nvPr/>
        </p:nvSpPr>
        <p:spPr>
          <a:xfrm>
            <a:off x="609600" y="0"/>
            <a:ext cx="10972800" cy="3077766"/>
          </a:xfrm>
          <a:prstGeom prst="rect">
            <a:avLst/>
          </a:prstGeom>
          <a:noFill/>
        </p:spPr>
        <p:txBody>
          <a:bodyPr wrap="square">
            <a:spAutoFit/>
          </a:bodyPr>
          <a:lstStyle/>
          <a:p>
            <a:pPr marL="0" marR="0" algn="ctr">
              <a:spcAft>
                <a:spcPts val="1200"/>
              </a:spcAft>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25:23 </a:t>
            </a:r>
          </a:p>
          <a:p>
            <a:pPr algn="just">
              <a:spcBef>
                <a:spcPts val="0"/>
              </a:spcBef>
              <a:spcAft>
                <a:spcPts val="0"/>
              </a:spcAft>
            </a:pPr>
            <a:r>
              <a:rPr lang="en-US" sz="3600" u="none" strike="noStrike" dirty="0">
                <a:effectLst>
                  <a:outerShdw blurRad="38100" dist="38100" dir="2700000" algn="tl">
                    <a:srgbClr val="000000">
                      <a:alpha val="43137"/>
                    </a:srgbClr>
                  </a:outerShdw>
                </a:effectLst>
                <a:latin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The Lord said to her, ‘Two nations are in your womb; And two peoples will be separated from your body; And one people shall be stronger than the other; And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the older shall serve the younger</a:t>
            </a:r>
            <a:r>
              <a:rPr lang="en-US" sz="3600" dirty="0">
                <a:effectLst>
                  <a:outerShdw blurRad="38100" dist="38100" dir="2700000" algn="tl">
                    <a:srgbClr val="000000">
                      <a:alpha val="43137"/>
                    </a:srgbClr>
                  </a:outerShdw>
                </a:effectLst>
                <a:latin typeface="Calibri" panose="020F0502020204030204" pitchFamily="34" charset="0"/>
              </a:rPr>
              <a:t>.’”</a:t>
            </a:r>
          </a:p>
        </p:txBody>
      </p:sp>
      <p:pic>
        <p:nvPicPr>
          <p:cNvPr id="2052" name="Picture 4" descr="Genesis 25:23 The Lord said to her,&quot;Two nations are in your womb;And ...">
            <a:extLst>
              <a:ext uri="{FF2B5EF4-FFF2-40B4-BE49-F238E27FC236}">
                <a16:creationId xmlns:a16="http://schemas.microsoft.com/office/drawing/2014/main" id="{3B9B6A11-96A3-F255-D3BE-6B196353D8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68618" y="3048000"/>
            <a:ext cx="2454765"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7510789"/>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479C7E8-E2CF-4E29-97DD-9B881C317AFF}"/>
              </a:ext>
            </a:extLst>
          </p:cNvPr>
          <p:cNvPicPr>
            <a:picLocks noChangeAspect="1"/>
          </p:cNvPicPr>
          <p:nvPr/>
        </p:nvPicPr>
        <p:blipFill>
          <a:blip r:embed="rId2"/>
          <a:stretch>
            <a:fillRect/>
          </a:stretch>
        </p:blipFill>
        <p:spPr>
          <a:xfrm>
            <a:off x="0" y="0"/>
            <a:ext cx="12192000" cy="6857999"/>
          </a:xfrm>
          <a:prstGeom prst="rect">
            <a:avLst/>
          </a:prstGeom>
        </p:spPr>
      </p:pic>
      <p:sp>
        <p:nvSpPr>
          <p:cNvPr id="4" name="Rectangle 3">
            <a:extLst>
              <a:ext uri="{FF2B5EF4-FFF2-40B4-BE49-F238E27FC236}">
                <a16:creationId xmlns:a16="http://schemas.microsoft.com/office/drawing/2014/main" id="{E5D3E0B1-6F50-403A-8A11-3536F5096CF6}"/>
              </a:ext>
            </a:extLst>
          </p:cNvPr>
          <p:cNvSpPr/>
          <p:nvPr/>
        </p:nvSpPr>
        <p:spPr>
          <a:xfrm>
            <a:off x="609600" y="1"/>
            <a:ext cx="10972800" cy="5047536"/>
          </a:xfrm>
          <a:prstGeom prst="rect">
            <a:avLst/>
          </a:prstGeom>
        </p:spPr>
        <p:txBody>
          <a:bodyPr wrap="square">
            <a:spAutoFit/>
          </a:bodyPr>
          <a:lstStyle/>
          <a:p>
            <a:pPr algn="ctr" defTabSz="685800">
              <a:spcBef>
                <a:spcPts val="0"/>
              </a:spcBef>
              <a:spcAft>
                <a:spcPts val="12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Romans 1:18–20</a:t>
            </a:r>
          </a:p>
          <a:p>
            <a:pPr algn="just">
              <a:spcBef>
                <a:spcPts val="0"/>
              </a:spcBef>
              <a:spcAft>
                <a:spcPts val="1000"/>
              </a:spcAft>
            </a:pPr>
            <a:r>
              <a:rPr lang="en-US" sz="3400" baseline="30000" dirty="0">
                <a:effectLst>
                  <a:outerShdw blurRad="38100" dist="38100" dir="2700000" algn="tl">
                    <a:srgbClr val="000000">
                      <a:alpha val="43137"/>
                    </a:srgbClr>
                  </a:outerShdw>
                </a:effectLst>
                <a:latin typeface="Calibri" panose="020F0502020204030204" pitchFamily="34" charset="0"/>
              </a:rPr>
              <a:t>18</a:t>
            </a:r>
            <a:r>
              <a:rPr lang="en-US" sz="3400" dirty="0">
                <a:effectLst>
                  <a:outerShdw blurRad="38100" dist="38100" dir="2700000" algn="tl">
                    <a:srgbClr val="000000">
                      <a:alpha val="43137"/>
                    </a:srgbClr>
                  </a:outerShdw>
                </a:effectLst>
                <a:latin typeface="Calibri" panose="020F0502020204030204" pitchFamily="34" charset="0"/>
              </a:rPr>
              <a:t> For the wrath of God is revealed from heaven against all ungodliness and unrighteousness of men who suppress the truth in unrighteousness, </a:t>
            </a:r>
            <a:r>
              <a:rPr lang="en-US" sz="3400" baseline="30000" dirty="0">
                <a:effectLst>
                  <a:outerShdw blurRad="38100" dist="38100" dir="2700000" algn="tl">
                    <a:srgbClr val="000000">
                      <a:alpha val="43137"/>
                    </a:srgbClr>
                  </a:outerShdw>
                </a:effectLst>
                <a:latin typeface="Calibri" panose="020F0502020204030204" pitchFamily="34" charset="0"/>
              </a:rPr>
              <a:t>19</a:t>
            </a:r>
            <a:r>
              <a:rPr lang="en-US" sz="3400" dirty="0">
                <a:effectLst>
                  <a:outerShdw blurRad="38100" dist="38100" dir="2700000" algn="tl">
                    <a:srgbClr val="000000">
                      <a:alpha val="43137"/>
                    </a:srgbClr>
                  </a:outerShdw>
                </a:effectLst>
                <a:latin typeface="Calibri" panose="020F0502020204030204" pitchFamily="34" charset="0"/>
              </a:rPr>
              <a:t> because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rPr>
              <a:t>that which is known about God is evident within them; for God made it evident to them</a:t>
            </a:r>
            <a:r>
              <a:rPr lang="en-US" sz="3400" dirty="0">
                <a:effectLst>
                  <a:outerShdw blurRad="38100" dist="38100" dir="2700000" algn="tl">
                    <a:srgbClr val="000000">
                      <a:alpha val="43137"/>
                    </a:srgbClr>
                  </a:outerShdw>
                </a:effectLst>
                <a:latin typeface="Calibri" panose="020F0502020204030204" pitchFamily="34" charset="0"/>
              </a:rPr>
              <a:t>. </a:t>
            </a:r>
            <a:r>
              <a:rPr lang="en-US" sz="3400" baseline="30000" dirty="0">
                <a:effectLst>
                  <a:outerShdw blurRad="38100" dist="38100" dir="2700000" algn="tl">
                    <a:srgbClr val="000000">
                      <a:alpha val="43137"/>
                    </a:srgbClr>
                  </a:outerShdw>
                </a:effectLst>
                <a:latin typeface="Calibri" panose="020F0502020204030204" pitchFamily="34" charset="0"/>
              </a:rPr>
              <a:t>20</a:t>
            </a:r>
            <a:r>
              <a:rPr lang="en-US" sz="3400" dirty="0">
                <a:effectLst>
                  <a:outerShdw blurRad="38100" dist="38100" dir="2700000" algn="tl">
                    <a:srgbClr val="000000">
                      <a:alpha val="43137"/>
                    </a:srgbClr>
                  </a:outerShdw>
                </a:effectLst>
                <a:latin typeface="Calibri" panose="020F0502020204030204" pitchFamily="34" charset="0"/>
              </a:rPr>
              <a:t> For since the creation of the world His invisible attributes, His eternal power and divine nature, have been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rPr>
              <a:t>clearly seen</a:t>
            </a:r>
            <a:r>
              <a:rPr lang="en-US" sz="3400" dirty="0">
                <a:effectLst>
                  <a:outerShdw blurRad="38100" dist="38100" dir="2700000" algn="tl">
                    <a:srgbClr val="000000">
                      <a:alpha val="43137"/>
                    </a:srgbClr>
                  </a:outerShdw>
                </a:effectLst>
                <a:latin typeface="Calibri" panose="020F0502020204030204" pitchFamily="34" charset="0"/>
              </a:rPr>
              <a:t>, being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rPr>
              <a:t>understood through what has been made</a:t>
            </a:r>
            <a:r>
              <a:rPr lang="en-US" sz="3400" dirty="0">
                <a:effectLst>
                  <a:outerShdw blurRad="38100" dist="38100" dir="2700000" algn="tl">
                    <a:srgbClr val="000000">
                      <a:alpha val="43137"/>
                    </a:srgbClr>
                  </a:outerShdw>
                </a:effectLst>
                <a:latin typeface="Calibri" panose="020F0502020204030204" pitchFamily="34" charset="0"/>
              </a:rPr>
              <a:t>, so that they are without excuse. </a:t>
            </a:r>
          </a:p>
        </p:txBody>
      </p:sp>
    </p:spTree>
    <p:extLst>
      <p:ext uri="{BB962C8B-B14F-4D97-AF65-F5344CB8AC3E}">
        <p14:creationId xmlns:p14="http://schemas.microsoft.com/office/powerpoint/2010/main" val="1130273698"/>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479C7E8-E2CF-4E29-97DD-9B881C317AFF}"/>
              </a:ext>
            </a:extLst>
          </p:cNvPr>
          <p:cNvPicPr>
            <a:picLocks noChangeAspect="1"/>
          </p:cNvPicPr>
          <p:nvPr/>
        </p:nvPicPr>
        <p:blipFill>
          <a:blip r:embed="rId2"/>
          <a:stretch>
            <a:fillRect/>
          </a:stretch>
        </p:blipFill>
        <p:spPr>
          <a:xfrm>
            <a:off x="0" y="0"/>
            <a:ext cx="12192000" cy="6857999"/>
          </a:xfrm>
          <a:prstGeom prst="rect">
            <a:avLst/>
          </a:prstGeom>
        </p:spPr>
      </p:pic>
      <p:sp>
        <p:nvSpPr>
          <p:cNvPr id="4" name="Rectangle 3">
            <a:extLst>
              <a:ext uri="{FF2B5EF4-FFF2-40B4-BE49-F238E27FC236}">
                <a16:creationId xmlns:a16="http://schemas.microsoft.com/office/drawing/2014/main" id="{E5D3E0B1-6F50-403A-8A11-3536F5096CF6}"/>
              </a:ext>
            </a:extLst>
          </p:cNvPr>
          <p:cNvSpPr/>
          <p:nvPr/>
        </p:nvSpPr>
        <p:spPr>
          <a:xfrm>
            <a:off x="609600" y="1"/>
            <a:ext cx="10972800" cy="4524315"/>
          </a:xfrm>
          <a:prstGeom prst="rect">
            <a:avLst/>
          </a:prstGeom>
        </p:spPr>
        <p:txBody>
          <a:bodyPr wrap="square">
            <a:spAutoFit/>
          </a:bodyPr>
          <a:lstStyle/>
          <a:p>
            <a:pPr algn="ctr" defTabSz="685800">
              <a:spcBef>
                <a:spcPts val="0"/>
              </a:spcBef>
              <a:spcAft>
                <a:spcPts val="1200"/>
              </a:spcAft>
              <a:buClr>
                <a:schemeClr val="tx2"/>
              </a:buClr>
              <a:buSzPct val="75000"/>
              <a:defRPr/>
            </a:pPr>
            <a:r>
              <a:rPr lang="en-US" sz="400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Romans 1:21–22, 28</a:t>
            </a:r>
            <a:endPar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endParaRPr>
          </a:p>
          <a:p>
            <a:pPr algn="just">
              <a:spcBef>
                <a:spcPts val="0"/>
              </a:spcBef>
              <a:spcAft>
                <a:spcPts val="1000"/>
              </a:spcAft>
            </a:pPr>
            <a:r>
              <a:rPr lang="en-US" sz="3400" baseline="30000" dirty="0">
                <a:effectLst>
                  <a:outerShdw blurRad="38100" dist="38100" dir="2700000" algn="tl">
                    <a:srgbClr val="000000">
                      <a:alpha val="43137"/>
                    </a:srgbClr>
                  </a:outerShdw>
                </a:effectLst>
                <a:latin typeface="Calibri" panose="020F0502020204030204" pitchFamily="34" charset="0"/>
              </a:rPr>
              <a:t>21</a:t>
            </a:r>
            <a:r>
              <a:rPr lang="en-US" sz="3400" dirty="0">
                <a:effectLst>
                  <a:outerShdw blurRad="38100" dist="38100" dir="2700000" algn="tl">
                    <a:srgbClr val="000000">
                      <a:alpha val="43137"/>
                    </a:srgbClr>
                  </a:outerShdw>
                </a:effectLst>
                <a:latin typeface="Calibri" panose="020F0502020204030204" pitchFamily="34" charset="0"/>
              </a:rPr>
              <a:t> For even though they knew God, they did not honor Him as God or give thanks, but they became futile in their speculations, and their foolish heart was darkened. </a:t>
            </a:r>
            <a:r>
              <a:rPr lang="en-US" sz="3400" baseline="30000" dirty="0">
                <a:effectLst>
                  <a:outerShdw blurRad="38100" dist="38100" dir="2700000" algn="tl">
                    <a:srgbClr val="000000">
                      <a:alpha val="43137"/>
                    </a:srgbClr>
                  </a:outerShdw>
                </a:effectLst>
                <a:latin typeface="Calibri" panose="020F0502020204030204" pitchFamily="34" charset="0"/>
              </a:rPr>
              <a:t>22</a:t>
            </a:r>
            <a:r>
              <a:rPr lang="en-US" sz="3400" dirty="0">
                <a:effectLst>
                  <a:outerShdw blurRad="38100" dist="38100" dir="2700000" algn="tl">
                    <a:srgbClr val="000000">
                      <a:alpha val="43137"/>
                    </a:srgbClr>
                  </a:outerShdw>
                </a:effectLst>
                <a:latin typeface="Calibri" panose="020F0502020204030204" pitchFamily="34" charset="0"/>
              </a:rPr>
              <a:t> Professing to be wise, they became fools…</a:t>
            </a:r>
            <a:r>
              <a:rPr lang="en-US" sz="3400" baseline="30000" dirty="0">
                <a:effectLst>
                  <a:outerShdw blurRad="38100" dist="38100" dir="2700000" algn="tl">
                    <a:srgbClr val="000000">
                      <a:alpha val="43137"/>
                    </a:srgbClr>
                  </a:outerShdw>
                </a:effectLst>
                <a:latin typeface="Calibri" panose="020F0502020204030204" pitchFamily="34" charset="0"/>
              </a:rPr>
              <a:t>28</a:t>
            </a:r>
            <a:r>
              <a:rPr lang="en-US" sz="3400" dirty="0">
                <a:effectLst>
                  <a:outerShdw blurRad="38100" dist="38100" dir="2700000" algn="tl">
                    <a:srgbClr val="000000">
                      <a:alpha val="43137"/>
                    </a:srgbClr>
                  </a:outerShdw>
                </a:effectLst>
                <a:latin typeface="Calibri" panose="020F0502020204030204" pitchFamily="34" charset="0"/>
              </a:rPr>
              <a:t> And just as they did not see fit to acknowledge God any longer, God gave them over to a depraved mind, to do those things which are not proper.</a:t>
            </a:r>
          </a:p>
        </p:txBody>
      </p:sp>
    </p:spTree>
    <p:extLst>
      <p:ext uri="{BB962C8B-B14F-4D97-AF65-F5344CB8AC3E}">
        <p14:creationId xmlns:p14="http://schemas.microsoft.com/office/powerpoint/2010/main" val="3125640440"/>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Genesis 27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Chapter Summary</a:t>
            </a:r>
          </a:p>
        </p:txBody>
      </p:sp>
      <p:sp>
        <p:nvSpPr>
          <p:cNvPr id="161795" name="Rectangle 3"/>
          <p:cNvSpPr>
            <a:spLocks noGrp="1" noChangeArrowheads="1"/>
          </p:cNvSpPr>
          <p:nvPr>
            <p:ph type="body" idx="1"/>
          </p:nvPr>
        </p:nvSpPr>
        <p:spPr>
          <a:xfrm>
            <a:off x="649943" y="1600200"/>
            <a:ext cx="7788900" cy="4648200"/>
          </a:xfrm>
        </p:spPr>
        <p:txBody>
          <a:bodyPr/>
          <a:lstStyle/>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Isaac’s intent (1-4)</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The conspiracy (5-17)</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b="1" u="sng" dirty="0">
                <a:solidFill>
                  <a:srgbClr val="FFFFCC"/>
                </a:solidFill>
                <a:effectLst>
                  <a:outerShdw blurRad="38100" dist="38100" dir="2700000" algn="tl">
                    <a:srgbClr val="000000">
                      <a:alpha val="43137"/>
                    </a:srgbClr>
                  </a:outerShdw>
                </a:effectLst>
              </a:rPr>
              <a:t>Deception and blessing (18-29)</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Isaac blesses Esau (30-40)</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Plan to flee to Haran (41-46)</a:t>
            </a:r>
          </a:p>
        </p:txBody>
      </p:sp>
      <p:pic>
        <p:nvPicPr>
          <p:cNvPr id="2" name="Picture 1">
            <a:extLst>
              <a:ext uri="{FF2B5EF4-FFF2-40B4-BE49-F238E27FC236}">
                <a16:creationId xmlns:a16="http://schemas.microsoft.com/office/drawing/2014/main" id="{C0839479-96CF-1F7A-43B5-D05CAFC82BD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11815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685800" indent="-685800" algn="ctr" eaLnBrk="1" hangingPunct="1">
              <a:buFont typeface="+mj-lt"/>
              <a:buAutoNum type="romanUcPeriod" startAt="3"/>
            </a:pPr>
            <a:r>
              <a:rPr lang="en-US" sz="3600" dirty="0">
                <a:effectLst>
                  <a:outerShdw blurRad="38100" dist="38100" dir="2700000" algn="tl">
                    <a:srgbClr val="000000">
                      <a:alpha val="43137"/>
                    </a:srgbClr>
                  </a:outerShdw>
                </a:effectLst>
              </a:rPr>
              <a:t>Genesis 27:18-29</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Deception and Blessing</a:t>
            </a:r>
          </a:p>
        </p:txBody>
      </p:sp>
      <p:sp>
        <p:nvSpPr>
          <p:cNvPr id="161795" name="Rectangle 3"/>
          <p:cNvSpPr>
            <a:spLocks noGrp="1" noChangeArrowheads="1"/>
          </p:cNvSpPr>
          <p:nvPr>
            <p:ph type="body" idx="1"/>
          </p:nvPr>
        </p:nvSpPr>
        <p:spPr>
          <a:xfrm>
            <a:off x="585217" y="2057400"/>
            <a:ext cx="7788900" cy="2743200"/>
          </a:xfrm>
        </p:spPr>
        <p:txBody>
          <a:bodyPr/>
          <a:lstStyle/>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Deception (18-27a)</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Blessing (27b-29)</a:t>
            </a:r>
          </a:p>
        </p:txBody>
      </p:sp>
      <p:pic>
        <p:nvPicPr>
          <p:cNvPr id="2" name="Picture 1">
            <a:extLst>
              <a:ext uri="{FF2B5EF4-FFF2-40B4-BE49-F238E27FC236}">
                <a16:creationId xmlns:a16="http://schemas.microsoft.com/office/drawing/2014/main" id="{ABBA572F-EDD0-CA75-E7B9-59AD5463139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6817099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685800" indent="-685800" algn="ctr" eaLnBrk="1" hangingPunct="1">
              <a:buFont typeface="+mj-lt"/>
              <a:buAutoNum type="romanUcPeriod" startAt="3"/>
            </a:pPr>
            <a:r>
              <a:rPr lang="en-US" sz="3600" dirty="0">
                <a:effectLst>
                  <a:outerShdw blurRad="38100" dist="38100" dir="2700000" algn="tl">
                    <a:srgbClr val="000000">
                      <a:alpha val="43137"/>
                    </a:srgbClr>
                  </a:outerShdw>
                </a:effectLst>
              </a:rPr>
              <a:t>Genesis 27:18-29</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Deception and Blessing</a:t>
            </a:r>
          </a:p>
        </p:txBody>
      </p:sp>
      <p:sp>
        <p:nvSpPr>
          <p:cNvPr id="161795" name="Rectangle 3"/>
          <p:cNvSpPr>
            <a:spLocks noGrp="1" noChangeArrowheads="1"/>
          </p:cNvSpPr>
          <p:nvPr>
            <p:ph type="body" idx="1"/>
          </p:nvPr>
        </p:nvSpPr>
        <p:spPr>
          <a:xfrm>
            <a:off x="585217" y="2057400"/>
            <a:ext cx="7788900" cy="2743200"/>
          </a:xfrm>
        </p:spPr>
        <p:txBody>
          <a:bodyPr/>
          <a:lstStyle/>
          <a:p>
            <a:pPr marL="457200" lvl="2" indent="-457200" eaLnBrk="1" hangingPunct="1">
              <a:spcBef>
                <a:spcPts val="0"/>
              </a:spcBef>
              <a:spcAft>
                <a:spcPts val="24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Deception (18-27a)</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Blessing (27b-29)</a:t>
            </a:r>
          </a:p>
        </p:txBody>
      </p:sp>
      <p:pic>
        <p:nvPicPr>
          <p:cNvPr id="2" name="Picture 1">
            <a:extLst>
              <a:ext uri="{FF2B5EF4-FFF2-40B4-BE49-F238E27FC236}">
                <a16:creationId xmlns:a16="http://schemas.microsoft.com/office/drawing/2014/main" id="{ABBA572F-EDD0-CA75-E7B9-59AD5463139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8783412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lphaUcPeriod"/>
            </a:pPr>
            <a:r>
              <a:rPr lang="en-US" sz="3600" dirty="0">
                <a:effectLst>
                  <a:outerShdw blurRad="38100" dist="38100" dir="2700000" algn="tl">
                    <a:srgbClr val="000000">
                      <a:alpha val="43137"/>
                    </a:srgbClr>
                  </a:outerShdw>
                </a:effectLst>
              </a:rPr>
              <a:t>Genesis 27:18-27a</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Deception</a:t>
            </a:r>
          </a:p>
        </p:txBody>
      </p:sp>
      <p:sp>
        <p:nvSpPr>
          <p:cNvPr id="161795" name="Rectangle 3"/>
          <p:cNvSpPr>
            <a:spLocks noGrp="1" noChangeArrowheads="1"/>
          </p:cNvSpPr>
          <p:nvPr>
            <p:ph type="body" idx="1"/>
          </p:nvPr>
        </p:nvSpPr>
        <p:spPr>
          <a:xfrm>
            <a:off x="1047750" y="1600200"/>
            <a:ext cx="5657850" cy="4876800"/>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Jacob’s entrance (18)</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Jacob’s first lie (19)</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Jacob’s second lie (20)</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Isaac’s test (21-23)</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Jacob’s third lie (24)</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Meal (25)</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Kiss (26-27a)</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4538342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lphaUcPeriod"/>
            </a:pPr>
            <a:r>
              <a:rPr lang="en-US" sz="3600" dirty="0">
                <a:effectLst>
                  <a:outerShdw blurRad="38100" dist="38100" dir="2700000" algn="tl">
                    <a:srgbClr val="000000">
                      <a:alpha val="43137"/>
                    </a:srgbClr>
                  </a:outerShdw>
                </a:effectLst>
              </a:rPr>
              <a:t>Genesis 27:18-27a</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Deception</a:t>
            </a:r>
          </a:p>
        </p:txBody>
      </p:sp>
      <p:sp>
        <p:nvSpPr>
          <p:cNvPr id="161795" name="Rectangle 3"/>
          <p:cNvSpPr>
            <a:spLocks noGrp="1" noChangeArrowheads="1"/>
          </p:cNvSpPr>
          <p:nvPr>
            <p:ph type="body" idx="1"/>
          </p:nvPr>
        </p:nvSpPr>
        <p:spPr>
          <a:xfrm>
            <a:off x="1047750" y="1600200"/>
            <a:ext cx="5657850" cy="4953000"/>
          </a:xfrm>
        </p:spPr>
        <p:txBody>
          <a:bodyPr/>
          <a:lstStyle/>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Jacob’s entrance (18)</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Jacob’s first lie (19)</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Jacob’s second lie (20)</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Isaac’s test (21-23)</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Jacob’s third lie (24)</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Meal (25)</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Kiss (26-27a)</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5987641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694A563-AD9F-DD8E-3DBC-68B8B405710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8914" name="Rectangle 3"/>
          <p:cNvSpPr>
            <a:spLocks noChangeArrowheads="1"/>
          </p:cNvSpPr>
          <p:nvPr/>
        </p:nvSpPr>
        <p:spPr bwMode="auto">
          <a:xfrm>
            <a:off x="1066800" y="0"/>
            <a:ext cx="10058400" cy="2523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spcAft>
                <a:spcPts val="1200"/>
              </a:spcAft>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2 Cor. 4:16</a:t>
            </a:r>
            <a:endPar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endParaRP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Therefore we do not lose heart, but though our outer man is decaying, yet our inner man is being renewed day by day.</a:t>
            </a:r>
          </a:p>
        </p:txBody>
      </p:sp>
      <p:pic>
        <p:nvPicPr>
          <p:cNvPr id="3" name="Picture 2">
            <a:extLst>
              <a:ext uri="{FF2B5EF4-FFF2-40B4-BE49-F238E27FC236}">
                <a16:creationId xmlns:a16="http://schemas.microsoft.com/office/drawing/2014/main" id="{02E185EF-4D20-49A6-9761-B9C3940D1E52}"/>
              </a:ext>
            </a:extLst>
          </p:cNvPr>
          <p:cNvPicPr>
            <a:picLocks noChangeAspect="1"/>
          </p:cNvPicPr>
          <p:nvPr/>
        </p:nvPicPr>
        <p:blipFill>
          <a:blip r:embed="rId3"/>
          <a:stretch>
            <a:fillRect/>
          </a:stretch>
        </p:blipFill>
        <p:spPr>
          <a:xfrm>
            <a:off x="5281219" y="2895600"/>
            <a:ext cx="1629565" cy="1828800"/>
          </a:xfrm>
          <a:prstGeom prst="rect">
            <a:avLst/>
          </a:prstGeom>
        </p:spPr>
      </p:pic>
    </p:spTree>
    <p:extLst>
      <p:ext uri="{BB962C8B-B14F-4D97-AF65-F5344CB8AC3E}">
        <p14:creationId xmlns:p14="http://schemas.microsoft.com/office/powerpoint/2010/main" val="1312854902"/>
      </p:ext>
    </p:extLst>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lphaUcPeriod"/>
            </a:pPr>
            <a:r>
              <a:rPr lang="en-US" sz="3600" dirty="0">
                <a:effectLst>
                  <a:outerShdw blurRad="38100" dist="38100" dir="2700000" algn="tl">
                    <a:srgbClr val="000000">
                      <a:alpha val="43137"/>
                    </a:srgbClr>
                  </a:outerShdw>
                </a:effectLst>
              </a:rPr>
              <a:t>Genesis 27:18-27a</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Deception</a:t>
            </a:r>
          </a:p>
        </p:txBody>
      </p:sp>
      <p:sp>
        <p:nvSpPr>
          <p:cNvPr id="161795" name="Rectangle 3"/>
          <p:cNvSpPr>
            <a:spLocks noGrp="1" noChangeArrowheads="1"/>
          </p:cNvSpPr>
          <p:nvPr>
            <p:ph type="body" idx="1"/>
          </p:nvPr>
        </p:nvSpPr>
        <p:spPr>
          <a:xfrm>
            <a:off x="1047750" y="1600200"/>
            <a:ext cx="5657850" cy="5029200"/>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Jacob’s entrance (18)</a:t>
            </a:r>
          </a:p>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Jacob’s first lie (19)</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Jacob’s second lie (20)</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Isaac’s test (21-23)</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Jacob’s third lie (24)</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Meal (25)</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Kiss (26-27a)</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5707394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8D16650-7015-4139-8B95-E080406E97B2}"/>
              </a:ext>
            </a:extLst>
          </p:cNvPr>
          <p:cNvPicPr>
            <a:picLocks noChangeAspect="1"/>
          </p:cNvPicPr>
          <p:nvPr/>
        </p:nvPicPr>
        <p:blipFill>
          <a:blip r:embed="rId3"/>
          <a:stretch>
            <a:fillRect/>
          </a:stretch>
        </p:blipFill>
        <p:spPr>
          <a:xfrm>
            <a:off x="0" y="1"/>
            <a:ext cx="12192000" cy="6857999"/>
          </a:xfrm>
          <a:prstGeom prst="rect">
            <a:avLst/>
          </a:prstGeom>
        </p:spPr>
      </p:pic>
      <p:sp>
        <p:nvSpPr>
          <p:cNvPr id="5" name="TextBox 4">
            <a:extLst>
              <a:ext uri="{FF2B5EF4-FFF2-40B4-BE49-F238E27FC236}">
                <a16:creationId xmlns:a16="http://schemas.microsoft.com/office/drawing/2014/main" id="{44E9C789-ACA5-45C1-BEFD-DEEDC5205977}"/>
              </a:ext>
            </a:extLst>
          </p:cNvPr>
          <p:cNvSpPr txBox="1"/>
          <p:nvPr/>
        </p:nvSpPr>
        <p:spPr>
          <a:xfrm>
            <a:off x="609600" y="0"/>
            <a:ext cx="10972800" cy="3077766"/>
          </a:xfrm>
          <a:prstGeom prst="rect">
            <a:avLst/>
          </a:prstGeom>
          <a:noFill/>
        </p:spPr>
        <p:txBody>
          <a:bodyPr wrap="square">
            <a:spAutoFit/>
          </a:bodyPr>
          <a:lstStyle/>
          <a:p>
            <a:pPr marL="0" marR="0" algn="ctr">
              <a:spcAft>
                <a:spcPts val="1200"/>
              </a:spcAft>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25:23 </a:t>
            </a:r>
          </a:p>
          <a:p>
            <a:pPr algn="just">
              <a:spcBef>
                <a:spcPts val="0"/>
              </a:spcBef>
              <a:spcAft>
                <a:spcPts val="0"/>
              </a:spcAft>
            </a:pPr>
            <a:r>
              <a:rPr lang="en-US" sz="3600" u="none" strike="noStrike" dirty="0">
                <a:effectLst>
                  <a:outerShdw blurRad="38100" dist="38100" dir="2700000" algn="tl">
                    <a:srgbClr val="000000">
                      <a:alpha val="43137"/>
                    </a:srgbClr>
                  </a:outerShdw>
                </a:effectLst>
                <a:latin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The Lord said to her, ‘Two nations are in your womb; And two peoples will be separated from your body; And one people shall be stronger than the other; And the older shall serve the younger.’”</a:t>
            </a:r>
          </a:p>
        </p:txBody>
      </p:sp>
      <p:pic>
        <p:nvPicPr>
          <p:cNvPr id="2052" name="Picture 4" descr="Genesis 25:23 The Lord said to her,&quot;Two nations are in your womb;And ...">
            <a:extLst>
              <a:ext uri="{FF2B5EF4-FFF2-40B4-BE49-F238E27FC236}">
                <a16:creationId xmlns:a16="http://schemas.microsoft.com/office/drawing/2014/main" id="{3B9B6A11-96A3-F255-D3BE-6B196353D8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68618" y="3048000"/>
            <a:ext cx="2454765"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4710186"/>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586374" y="1524000"/>
            <a:ext cx="11019253" cy="3962400"/>
          </a:xfrm>
        </p:spPr>
        <p:txBody>
          <a:bodyPr/>
          <a:lstStyle/>
          <a:p>
            <a:pPr marL="0" indent="0" algn="just">
              <a:spcBef>
                <a:spcPts val="0"/>
              </a:spcBef>
              <a:spcAft>
                <a:spcPts val="0"/>
              </a:spcAft>
              <a:buNone/>
            </a:pPr>
            <a:r>
              <a:rPr lang="en-US" dirty="0">
                <a:effectLst>
                  <a:outerShdw blurRad="38100" dist="38100" dir="2700000" algn="tl">
                    <a:srgbClr val="000000">
                      <a:alpha val="43137"/>
                    </a:srgbClr>
                  </a:outerShdw>
                </a:effectLst>
              </a:rPr>
              <a:t>“So Jacob lied, and his deception of his father was indeed sinful; that is where Jacob’s sin lay. It should be noted that the sin is not the stealing of the patriarchal blessing, but the deception of the father. However, what Isaac and Esau were trying to do was even more sinful, because they were trying to thwart the very purpose of God.”</a:t>
            </a:r>
            <a:endParaRPr lang="en-US" altLang="en-US"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3381375" y="2958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a:t>
            </a:r>
            <a:r>
              <a:rPr lang="en-US" altLang="en-US" sz="1800" dirty="0">
                <a:effectLst>
                  <a:outerShdw blurRad="38100" dist="38100" dir="2700000" algn="tl">
                    <a:srgbClr val="000000"/>
                  </a:outerShdw>
                </a:effectLst>
                <a:latin typeface="Calibri" panose="020F0502020204030204" pitchFamily="34" charset="0"/>
                <a:cs typeface="+mn-cs"/>
              </a:rPr>
              <a:t>, 424</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32158167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lphaUcPeriod"/>
            </a:pPr>
            <a:r>
              <a:rPr lang="en-US" sz="3600" dirty="0">
                <a:effectLst>
                  <a:outerShdw blurRad="38100" dist="38100" dir="2700000" algn="tl">
                    <a:srgbClr val="000000">
                      <a:alpha val="43137"/>
                    </a:srgbClr>
                  </a:outerShdw>
                </a:effectLst>
              </a:rPr>
              <a:t>Genesis 27:18-27a</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Deception</a:t>
            </a:r>
          </a:p>
        </p:txBody>
      </p:sp>
      <p:sp>
        <p:nvSpPr>
          <p:cNvPr id="161795" name="Rectangle 3"/>
          <p:cNvSpPr>
            <a:spLocks noGrp="1" noChangeArrowheads="1"/>
          </p:cNvSpPr>
          <p:nvPr>
            <p:ph type="body" idx="1"/>
          </p:nvPr>
        </p:nvSpPr>
        <p:spPr>
          <a:xfrm>
            <a:off x="1047750" y="1600200"/>
            <a:ext cx="5657850" cy="4876800"/>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Jacob’s entrance (18)</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Jacob’s first lie (19)</a:t>
            </a:r>
          </a:p>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Jacob’s second lie (20)</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Isaac’s test (21-23)</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Jacob’s third lie (24)</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Meal (25)</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Kiss (26-27a)</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7177783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lphaUcPeriod"/>
            </a:pPr>
            <a:r>
              <a:rPr lang="en-US" sz="3600" dirty="0">
                <a:effectLst>
                  <a:outerShdw blurRad="38100" dist="38100" dir="2700000" algn="tl">
                    <a:srgbClr val="000000">
                      <a:alpha val="43137"/>
                    </a:srgbClr>
                  </a:outerShdw>
                </a:effectLst>
              </a:rPr>
              <a:t>Genesis 27:18-27a</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Deception</a:t>
            </a:r>
          </a:p>
        </p:txBody>
      </p:sp>
      <p:sp>
        <p:nvSpPr>
          <p:cNvPr id="161795" name="Rectangle 3"/>
          <p:cNvSpPr>
            <a:spLocks noGrp="1" noChangeArrowheads="1"/>
          </p:cNvSpPr>
          <p:nvPr>
            <p:ph type="body" idx="1"/>
          </p:nvPr>
        </p:nvSpPr>
        <p:spPr>
          <a:xfrm>
            <a:off x="1047750" y="1600200"/>
            <a:ext cx="5657850" cy="5029200"/>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Jacob’s entrance (18)</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Jacob’s first lie (19)</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Jacob’s second lie (20)</a:t>
            </a:r>
          </a:p>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Isaac’s test (21-23)</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Jacob’s third lie (24)</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Meal (25)</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Kiss (26-27a)</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8653748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rabicPeriod" startAt="4"/>
            </a:pPr>
            <a:r>
              <a:rPr lang="en-US" sz="3600" dirty="0">
                <a:effectLst>
                  <a:outerShdw blurRad="38100" dist="38100" dir="2700000" algn="tl">
                    <a:srgbClr val="000000">
                      <a:alpha val="43137"/>
                    </a:srgbClr>
                  </a:outerShdw>
                </a:effectLst>
              </a:rPr>
              <a:t>Genesis 26:21-23</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Isaac’s Test</a:t>
            </a:r>
          </a:p>
        </p:txBody>
      </p:sp>
      <p:sp>
        <p:nvSpPr>
          <p:cNvPr id="161795" name="Rectangle 3"/>
          <p:cNvSpPr>
            <a:spLocks noGrp="1" noChangeArrowheads="1"/>
          </p:cNvSpPr>
          <p:nvPr>
            <p:ph type="body" idx="1"/>
          </p:nvPr>
        </p:nvSpPr>
        <p:spPr>
          <a:xfrm>
            <a:off x="1066799" y="2057400"/>
            <a:ext cx="3352801" cy="3581400"/>
          </a:xfrm>
        </p:spPr>
        <p:txBody>
          <a:bodyPr/>
          <a:lstStyle/>
          <a:p>
            <a:pPr marL="514350" lvl="3" indent="-514350" eaLnBrk="1" hangingPunct="1">
              <a:spcBef>
                <a:spcPts val="0"/>
              </a:spcBef>
              <a:spcAft>
                <a:spcPts val="3600"/>
              </a:spcAft>
              <a:buClr>
                <a:srgbClr val="FFC000"/>
              </a:buClr>
              <a:buFont typeface="+mj-lt"/>
              <a:buAutoNum type="alphaLcParenR"/>
              <a:defRPr/>
            </a:pPr>
            <a:r>
              <a:rPr lang="en-US" dirty="0">
                <a:effectLst>
                  <a:outerShdw blurRad="38100" dist="38100" dir="2700000" algn="tl">
                    <a:srgbClr val="000000">
                      <a:alpha val="43137"/>
                    </a:srgbClr>
                  </a:outerShdw>
                </a:effectLst>
              </a:rPr>
              <a:t>Suspicion (21)</a:t>
            </a:r>
          </a:p>
          <a:p>
            <a:pPr marL="514350" lvl="3" indent="-514350" eaLnBrk="1" hangingPunct="1">
              <a:spcBef>
                <a:spcPts val="0"/>
              </a:spcBef>
              <a:spcAft>
                <a:spcPts val="3600"/>
              </a:spcAft>
              <a:buClr>
                <a:srgbClr val="FFC000"/>
              </a:buClr>
              <a:buFont typeface="+mj-lt"/>
              <a:buAutoNum type="alphaLcParenR"/>
              <a:defRPr/>
            </a:pPr>
            <a:r>
              <a:rPr lang="en-US" dirty="0">
                <a:effectLst>
                  <a:outerShdw blurRad="38100" dist="38100" dir="2700000" algn="tl">
                    <a:srgbClr val="000000">
                      <a:alpha val="43137"/>
                    </a:srgbClr>
                  </a:outerShdw>
                </a:effectLst>
              </a:rPr>
              <a:t>Deception (22)</a:t>
            </a:r>
          </a:p>
          <a:p>
            <a:pPr marL="514350" lvl="3" indent="-514350" eaLnBrk="1" hangingPunct="1">
              <a:spcBef>
                <a:spcPts val="0"/>
              </a:spcBef>
              <a:spcAft>
                <a:spcPts val="3600"/>
              </a:spcAft>
              <a:buClr>
                <a:srgbClr val="FFC000"/>
              </a:buClr>
              <a:buFont typeface="+mj-lt"/>
              <a:buAutoNum type="alphaLcParenR"/>
              <a:defRPr/>
            </a:pPr>
            <a:r>
              <a:rPr lang="en-US" dirty="0">
                <a:effectLst>
                  <a:outerShdw blurRad="38100" dist="38100" dir="2700000" algn="tl">
                    <a:srgbClr val="000000">
                      <a:alpha val="43137"/>
                    </a:srgbClr>
                  </a:outerShdw>
                </a:effectLst>
              </a:rPr>
              <a:t>Reason (23a)</a:t>
            </a:r>
          </a:p>
          <a:p>
            <a:pPr marL="514350" lvl="3" indent="-514350" eaLnBrk="1" hangingPunct="1">
              <a:spcBef>
                <a:spcPts val="0"/>
              </a:spcBef>
              <a:spcAft>
                <a:spcPts val="3600"/>
              </a:spcAft>
              <a:buClr>
                <a:srgbClr val="FFC000"/>
              </a:buClr>
              <a:buFont typeface="+mj-lt"/>
              <a:buAutoNum type="alphaLcParenR"/>
              <a:defRPr/>
            </a:pPr>
            <a:r>
              <a:rPr lang="en-US" dirty="0">
                <a:effectLst>
                  <a:outerShdw blurRad="38100" dist="38100" dir="2700000" algn="tl">
                    <a:srgbClr val="000000">
                      <a:alpha val="43137"/>
                    </a:srgbClr>
                  </a:outerShdw>
                </a:effectLst>
              </a:rPr>
              <a:t>Result (23b)</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9427798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rabicPeriod" startAt="4"/>
            </a:pPr>
            <a:r>
              <a:rPr lang="en-US" sz="3600" dirty="0">
                <a:effectLst>
                  <a:outerShdw blurRad="38100" dist="38100" dir="2700000" algn="tl">
                    <a:srgbClr val="000000">
                      <a:alpha val="43137"/>
                    </a:srgbClr>
                  </a:outerShdw>
                </a:effectLst>
              </a:rPr>
              <a:t>Genesis 26:21-23</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Isaac’s Test</a:t>
            </a:r>
          </a:p>
        </p:txBody>
      </p:sp>
      <p:sp>
        <p:nvSpPr>
          <p:cNvPr id="161795" name="Rectangle 3"/>
          <p:cNvSpPr>
            <a:spLocks noGrp="1" noChangeArrowheads="1"/>
          </p:cNvSpPr>
          <p:nvPr>
            <p:ph type="body" idx="1"/>
          </p:nvPr>
        </p:nvSpPr>
        <p:spPr>
          <a:xfrm>
            <a:off x="1066799" y="2057400"/>
            <a:ext cx="3352801" cy="3581400"/>
          </a:xfrm>
        </p:spPr>
        <p:txBody>
          <a:bodyPr/>
          <a:lstStyle/>
          <a:p>
            <a:pPr marL="514350" lvl="3" indent="-514350" eaLnBrk="1" hangingPunct="1">
              <a:spcBef>
                <a:spcPts val="0"/>
              </a:spcBef>
              <a:spcAft>
                <a:spcPts val="36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rPr>
              <a:t>Suspicion (21)</a:t>
            </a:r>
          </a:p>
          <a:p>
            <a:pPr marL="514350" lvl="3" indent="-514350" eaLnBrk="1" hangingPunct="1">
              <a:spcBef>
                <a:spcPts val="0"/>
              </a:spcBef>
              <a:spcAft>
                <a:spcPts val="3600"/>
              </a:spcAft>
              <a:buClr>
                <a:srgbClr val="FFC000"/>
              </a:buClr>
              <a:buFont typeface="+mj-lt"/>
              <a:buAutoNum type="alphaLcParenR"/>
              <a:defRPr/>
            </a:pPr>
            <a:r>
              <a:rPr lang="en-US" dirty="0">
                <a:effectLst>
                  <a:outerShdw blurRad="38100" dist="38100" dir="2700000" algn="tl">
                    <a:srgbClr val="000000">
                      <a:alpha val="43137"/>
                    </a:srgbClr>
                  </a:outerShdw>
                </a:effectLst>
              </a:rPr>
              <a:t>Deception (22)</a:t>
            </a:r>
          </a:p>
          <a:p>
            <a:pPr marL="514350" lvl="3" indent="-514350" eaLnBrk="1" hangingPunct="1">
              <a:spcBef>
                <a:spcPts val="0"/>
              </a:spcBef>
              <a:spcAft>
                <a:spcPts val="3600"/>
              </a:spcAft>
              <a:buClr>
                <a:srgbClr val="FFC000"/>
              </a:buClr>
              <a:buFont typeface="+mj-lt"/>
              <a:buAutoNum type="alphaLcParenR"/>
              <a:defRPr/>
            </a:pPr>
            <a:r>
              <a:rPr lang="en-US" dirty="0">
                <a:effectLst>
                  <a:outerShdw blurRad="38100" dist="38100" dir="2700000" algn="tl">
                    <a:srgbClr val="000000">
                      <a:alpha val="43137"/>
                    </a:srgbClr>
                  </a:outerShdw>
                </a:effectLst>
              </a:rPr>
              <a:t>Reason (23a)</a:t>
            </a:r>
          </a:p>
          <a:p>
            <a:pPr marL="514350" lvl="3" indent="-514350" eaLnBrk="1" hangingPunct="1">
              <a:spcBef>
                <a:spcPts val="0"/>
              </a:spcBef>
              <a:spcAft>
                <a:spcPts val="3600"/>
              </a:spcAft>
              <a:buClr>
                <a:srgbClr val="FFC000"/>
              </a:buClr>
              <a:buFont typeface="+mj-lt"/>
              <a:buAutoNum type="alphaLcParenR"/>
              <a:defRPr/>
            </a:pPr>
            <a:r>
              <a:rPr lang="en-US" dirty="0">
                <a:effectLst>
                  <a:outerShdw blurRad="38100" dist="38100" dir="2700000" algn="tl">
                    <a:srgbClr val="000000">
                      <a:alpha val="43137"/>
                    </a:srgbClr>
                  </a:outerShdw>
                </a:effectLst>
              </a:rPr>
              <a:t>Result (23b)</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5553472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rabicPeriod" startAt="4"/>
            </a:pPr>
            <a:r>
              <a:rPr lang="en-US" sz="3600" dirty="0">
                <a:effectLst>
                  <a:outerShdw blurRad="38100" dist="38100" dir="2700000" algn="tl">
                    <a:srgbClr val="000000">
                      <a:alpha val="43137"/>
                    </a:srgbClr>
                  </a:outerShdw>
                </a:effectLst>
              </a:rPr>
              <a:t>Genesis 26:21-23</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Isaac’s Test</a:t>
            </a:r>
          </a:p>
        </p:txBody>
      </p:sp>
      <p:sp>
        <p:nvSpPr>
          <p:cNvPr id="161795" name="Rectangle 3"/>
          <p:cNvSpPr>
            <a:spLocks noGrp="1" noChangeArrowheads="1"/>
          </p:cNvSpPr>
          <p:nvPr>
            <p:ph type="body" idx="1"/>
          </p:nvPr>
        </p:nvSpPr>
        <p:spPr>
          <a:xfrm>
            <a:off x="1066799" y="2057400"/>
            <a:ext cx="3352801" cy="3429000"/>
          </a:xfrm>
        </p:spPr>
        <p:txBody>
          <a:bodyPr/>
          <a:lstStyle/>
          <a:p>
            <a:pPr marL="514350" lvl="3" indent="-514350" eaLnBrk="1" hangingPunct="1">
              <a:spcBef>
                <a:spcPts val="0"/>
              </a:spcBef>
              <a:spcAft>
                <a:spcPts val="3600"/>
              </a:spcAft>
              <a:buClr>
                <a:srgbClr val="FFC000"/>
              </a:buClr>
              <a:buFont typeface="+mj-lt"/>
              <a:buAutoNum type="alphaLcParenR"/>
              <a:defRPr/>
            </a:pPr>
            <a:r>
              <a:rPr lang="en-US" dirty="0">
                <a:effectLst>
                  <a:outerShdw blurRad="38100" dist="38100" dir="2700000" algn="tl">
                    <a:srgbClr val="000000">
                      <a:alpha val="43137"/>
                    </a:srgbClr>
                  </a:outerShdw>
                </a:effectLst>
              </a:rPr>
              <a:t>Suspicion (21)</a:t>
            </a:r>
          </a:p>
          <a:p>
            <a:pPr marL="514350" lvl="3" indent="-514350" eaLnBrk="1" hangingPunct="1">
              <a:spcBef>
                <a:spcPts val="0"/>
              </a:spcBef>
              <a:spcAft>
                <a:spcPts val="36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rPr>
              <a:t>Deception (22)</a:t>
            </a:r>
          </a:p>
          <a:p>
            <a:pPr marL="514350" lvl="3" indent="-514350" eaLnBrk="1" hangingPunct="1">
              <a:spcBef>
                <a:spcPts val="0"/>
              </a:spcBef>
              <a:spcAft>
                <a:spcPts val="3600"/>
              </a:spcAft>
              <a:buClr>
                <a:srgbClr val="FFC000"/>
              </a:buClr>
              <a:buFont typeface="+mj-lt"/>
              <a:buAutoNum type="alphaLcParenR"/>
              <a:defRPr/>
            </a:pPr>
            <a:r>
              <a:rPr lang="en-US" dirty="0">
                <a:effectLst>
                  <a:outerShdw blurRad="38100" dist="38100" dir="2700000" algn="tl">
                    <a:srgbClr val="000000">
                      <a:alpha val="43137"/>
                    </a:srgbClr>
                  </a:outerShdw>
                </a:effectLst>
              </a:rPr>
              <a:t>Reason (23a)</a:t>
            </a:r>
          </a:p>
          <a:p>
            <a:pPr marL="514350" lvl="3" indent="-514350" eaLnBrk="1" hangingPunct="1">
              <a:spcBef>
                <a:spcPts val="0"/>
              </a:spcBef>
              <a:spcAft>
                <a:spcPts val="3600"/>
              </a:spcAft>
              <a:buClr>
                <a:srgbClr val="FFC000"/>
              </a:buClr>
              <a:buFont typeface="+mj-lt"/>
              <a:buAutoNum type="alphaLcParenR"/>
              <a:defRPr/>
            </a:pPr>
            <a:r>
              <a:rPr lang="en-US" dirty="0">
                <a:effectLst>
                  <a:outerShdw blurRad="38100" dist="38100" dir="2700000" algn="tl">
                    <a:srgbClr val="000000">
                      <a:alpha val="43137"/>
                    </a:srgbClr>
                  </a:outerShdw>
                </a:effectLst>
              </a:rPr>
              <a:t>Result (23b)</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7360260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609600" y="1828800"/>
            <a:ext cx="10972800" cy="2971800"/>
          </a:xfrm>
        </p:spPr>
        <p:txBody>
          <a:bodyPr/>
          <a:lstStyle/>
          <a:p>
            <a:pPr marL="0" indent="0" algn="just">
              <a:spcBef>
                <a:spcPts val="0"/>
              </a:spcBef>
              <a:buNone/>
              <a:defRPr/>
            </a:pPr>
            <a:r>
              <a:rPr lang="en-US" sz="3300" b="1" dirty="0">
                <a:solidFill>
                  <a:srgbClr val="FFFFCC"/>
                </a:solidFill>
                <a:effectLst>
                  <a:outerShdw blurRad="38100" dist="38100" dir="2700000" algn="tl">
                    <a:srgbClr val="000000">
                      <a:alpha val="43137"/>
                    </a:srgbClr>
                  </a:outerShdw>
                </a:effectLst>
              </a:rPr>
              <a:t>Genesis 27:17-19 </a:t>
            </a:r>
            <a:r>
              <a:rPr lang="en-US" sz="3300" dirty="0">
                <a:effectLst>
                  <a:outerShdw blurRad="38100" dist="38100" dir="2700000" algn="tl">
                    <a:srgbClr val="000000">
                      <a:alpha val="43137"/>
                    </a:srgbClr>
                  </a:outerShdw>
                </a:effectLst>
              </a:rPr>
              <a:t>(RSB:NASB1995U): Jacob had to resort to lying (vv. 19, 24), and Isaac allowed his senses of touch (v. 22), taste (v. 25), and smell (v. 27) to overrule what he heard (v. 22). The blessing included both benediction (v. 28) and prediction (v. 29).”</a:t>
            </a:r>
          </a:p>
        </p:txBody>
      </p:sp>
      <p:pic>
        <p:nvPicPr>
          <p:cNvPr id="29700"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152400"/>
            <a:ext cx="944563" cy="1143000"/>
          </a:xfrm>
          <a:prstGeom prst="rect">
            <a:avLst/>
          </a:prstGeom>
          <a:noFill/>
          <a:ln w="9525">
            <a:solidFill>
              <a:schemeClr val="tx1"/>
            </a:solidFill>
            <a:miter lim="800000"/>
            <a:headEnd/>
            <a:tailEnd/>
          </a:ln>
        </p:spPr>
      </p:pic>
      <p:sp>
        <p:nvSpPr>
          <p:cNvPr id="5" name="Rectangle 2">
            <a:extLst>
              <a:ext uri="{FF2B5EF4-FFF2-40B4-BE49-F238E27FC236}">
                <a16:creationId xmlns:a16="http://schemas.microsoft.com/office/drawing/2014/main" id="{CB5D4A7D-526D-01F2-27A6-F2C00270E818}"/>
              </a:ext>
            </a:extLst>
          </p:cNvPr>
          <p:cNvSpPr>
            <a:spLocks noGrp="1" noChangeArrowheads="1"/>
          </p:cNvSpPr>
          <p:nvPr>
            <p:ph type="title"/>
          </p:nvPr>
        </p:nvSpPr>
        <p:spPr>
          <a:xfrm>
            <a:off x="3009900" y="228600"/>
            <a:ext cx="6172200" cy="1143000"/>
          </a:xfrm>
        </p:spPr>
        <p:txBody>
          <a:bodyPr/>
          <a:lstStyle/>
          <a:p>
            <a:pPr algn="ctr"/>
            <a:r>
              <a:rPr lang="en-US" sz="3600" dirty="0"/>
              <a:t>Charles Ryrie</a:t>
            </a:r>
            <a:br>
              <a:rPr lang="en-US" sz="3600" dirty="0"/>
            </a:br>
            <a:r>
              <a:rPr lang="en-US" sz="2000" i="1" dirty="0">
                <a:solidFill>
                  <a:schemeClr val="tx1"/>
                </a:solidFill>
              </a:rPr>
              <a:t>The Ryrie Study Bible, </a:t>
            </a:r>
            <a:r>
              <a:rPr lang="en-US" sz="2000" dirty="0">
                <a:solidFill>
                  <a:schemeClr val="tx1"/>
                </a:solidFill>
              </a:rPr>
              <a:t>page 35</a:t>
            </a:r>
          </a:p>
        </p:txBody>
      </p:sp>
    </p:spTree>
    <p:extLst>
      <p:ext uri="{BB962C8B-B14F-4D97-AF65-F5344CB8AC3E}">
        <p14:creationId xmlns:p14="http://schemas.microsoft.com/office/powerpoint/2010/main" val="2692260251"/>
      </p:ext>
    </p:extLst>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rabicPeriod" startAt="4"/>
            </a:pPr>
            <a:r>
              <a:rPr lang="en-US" sz="3600" dirty="0">
                <a:effectLst>
                  <a:outerShdw blurRad="38100" dist="38100" dir="2700000" algn="tl">
                    <a:srgbClr val="000000">
                      <a:alpha val="43137"/>
                    </a:srgbClr>
                  </a:outerShdw>
                </a:effectLst>
              </a:rPr>
              <a:t>Genesis 26:21-23</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Isaac’s Test</a:t>
            </a:r>
          </a:p>
        </p:txBody>
      </p:sp>
      <p:sp>
        <p:nvSpPr>
          <p:cNvPr id="161795" name="Rectangle 3"/>
          <p:cNvSpPr>
            <a:spLocks noGrp="1" noChangeArrowheads="1"/>
          </p:cNvSpPr>
          <p:nvPr>
            <p:ph type="body" idx="1"/>
          </p:nvPr>
        </p:nvSpPr>
        <p:spPr>
          <a:xfrm>
            <a:off x="1066799" y="2057400"/>
            <a:ext cx="3352801" cy="3505200"/>
          </a:xfrm>
        </p:spPr>
        <p:txBody>
          <a:bodyPr/>
          <a:lstStyle/>
          <a:p>
            <a:pPr marL="514350" lvl="3" indent="-514350" eaLnBrk="1" hangingPunct="1">
              <a:spcBef>
                <a:spcPts val="0"/>
              </a:spcBef>
              <a:spcAft>
                <a:spcPts val="3600"/>
              </a:spcAft>
              <a:buClr>
                <a:srgbClr val="FFC000"/>
              </a:buClr>
              <a:buFont typeface="+mj-lt"/>
              <a:buAutoNum type="alphaLcParenR"/>
              <a:defRPr/>
            </a:pPr>
            <a:r>
              <a:rPr lang="en-US" dirty="0">
                <a:effectLst>
                  <a:outerShdw blurRad="38100" dist="38100" dir="2700000" algn="tl">
                    <a:srgbClr val="000000">
                      <a:alpha val="43137"/>
                    </a:srgbClr>
                  </a:outerShdw>
                </a:effectLst>
              </a:rPr>
              <a:t>Suspicion (21)</a:t>
            </a:r>
          </a:p>
          <a:p>
            <a:pPr marL="514350" lvl="3" indent="-514350" eaLnBrk="1" hangingPunct="1">
              <a:spcBef>
                <a:spcPts val="0"/>
              </a:spcBef>
              <a:spcAft>
                <a:spcPts val="3600"/>
              </a:spcAft>
              <a:buClr>
                <a:srgbClr val="FFC000"/>
              </a:buClr>
              <a:buFont typeface="+mj-lt"/>
              <a:buAutoNum type="alphaLcParenR"/>
              <a:defRPr/>
            </a:pPr>
            <a:r>
              <a:rPr lang="en-US" dirty="0">
                <a:effectLst>
                  <a:outerShdw blurRad="38100" dist="38100" dir="2700000" algn="tl">
                    <a:srgbClr val="000000">
                      <a:alpha val="43137"/>
                    </a:srgbClr>
                  </a:outerShdw>
                </a:effectLst>
              </a:rPr>
              <a:t>Deception (22)</a:t>
            </a:r>
          </a:p>
          <a:p>
            <a:pPr marL="514350" lvl="3" indent="-514350" eaLnBrk="1" hangingPunct="1">
              <a:spcBef>
                <a:spcPts val="0"/>
              </a:spcBef>
              <a:spcAft>
                <a:spcPts val="36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rPr>
              <a:t>Reason (23a)</a:t>
            </a:r>
          </a:p>
          <a:p>
            <a:pPr marL="514350" lvl="3" indent="-514350" eaLnBrk="1" hangingPunct="1">
              <a:spcBef>
                <a:spcPts val="0"/>
              </a:spcBef>
              <a:spcAft>
                <a:spcPts val="3600"/>
              </a:spcAft>
              <a:buClr>
                <a:srgbClr val="FFC000"/>
              </a:buClr>
              <a:buFont typeface="+mj-lt"/>
              <a:buAutoNum type="alphaLcParenR"/>
              <a:defRPr/>
            </a:pPr>
            <a:r>
              <a:rPr lang="en-US" dirty="0">
                <a:effectLst>
                  <a:outerShdw blurRad="38100" dist="38100" dir="2700000" algn="tl">
                    <a:srgbClr val="000000">
                      <a:alpha val="43137"/>
                    </a:srgbClr>
                  </a:outerShdw>
                </a:effectLst>
              </a:rPr>
              <a:t>Result (23b)</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7027833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Font typeface="+mj-lt"/>
              <a:buAutoNum type="romanUcPeriod"/>
            </a:pPr>
            <a:r>
              <a:rPr lang="en-US" sz="3600" dirty="0">
                <a:effectLst>
                  <a:outerShdw blurRad="38100" dist="38100" dir="2700000" algn="tl">
                    <a:srgbClr val="000000">
                      <a:alpha val="43137"/>
                    </a:srgbClr>
                  </a:outerShdw>
                </a:effectLst>
              </a:rPr>
              <a:t>Genesis 27:1-4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Isaac’s Intent</a:t>
            </a:r>
          </a:p>
        </p:txBody>
      </p:sp>
      <p:sp>
        <p:nvSpPr>
          <p:cNvPr id="161795" name="Rectangle 3"/>
          <p:cNvSpPr>
            <a:spLocks noGrp="1" noChangeArrowheads="1"/>
          </p:cNvSpPr>
          <p:nvPr>
            <p:ph type="body" idx="1"/>
          </p:nvPr>
        </p:nvSpPr>
        <p:spPr>
          <a:xfrm>
            <a:off x="585217" y="2057400"/>
            <a:ext cx="7788900" cy="2743200"/>
          </a:xfrm>
        </p:spPr>
        <p:txBody>
          <a:bodyPr/>
          <a:lstStyle/>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Circumstances (1a)</a:t>
            </a:r>
          </a:p>
          <a:p>
            <a:pPr marL="457200" lvl="2" indent="-457200" eaLnBrk="1" hangingPunct="1">
              <a:spcBef>
                <a:spcPts val="0"/>
              </a:spcBef>
              <a:spcAft>
                <a:spcPts val="24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Fetching Esau (1b)</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Isaac’s instructions (2-4)</a:t>
            </a:r>
          </a:p>
        </p:txBody>
      </p:sp>
      <p:pic>
        <p:nvPicPr>
          <p:cNvPr id="2" name="Picture 1">
            <a:extLst>
              <a:ext uri="{FF2B5EF4-FFF2-40B4-BE49-F238E27FC236}">
                <a16:creationId xmlns:a16="http://schemas.microsoft.com/office/drawing/2014/main" id="{ABBA572F-EDD0-CA75-E7B9-59AD5463139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41065456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rabicPeriod" startAt="4"/>
            </a:pPr>
            <a:r>
              <a:rPr lang="en-US" sz="3600" dirty="0">
                <a:effectLst>
                  <a:outerShdw blurRad="38100" dist="38100" dir="2700000" algn="tl">
                    <a:srgbClr val="000000">
                      <a:alpha val="43137"/>
                    </a:srgbClr>
                  </a:outerShdw>
                </a:effectLst>
              </a:rPr>
              <a:t>Genesis 26:21-23</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Isaac’s Test</a:t>
            </a:r>
          </a:p>
        </p:txBody>
      </p:sp>
      <p:sp>
        <p:nvSpPr>
          <p:cNvPr id="161795" name="Rectangle 3"/>
          <p:cNvSpPr>
            <a:spLocks noGrp="1" noChangeArrowheads="1"/>
          </p:cNvSpPr>
          <p:nvPr>
            <p:ph type="body" idx="1"/>
          </p:nvPr>
        </p:nvSpPr>
        <p:spPr>
          <a:xfrm>
            <a:off x="1066799" y="2057400"/>
            <a:ext cx="3352801" cy="3581400"/>
          </a:xfrm>
        </p:spPr>
        <p:txBody>
          <a:bodyPr/>
          <a:lstStyle/>
          <a:p>
            <a:pPr marL="514350" lvl="3" indent="-514350" eaLnBrk="1" hangingPunct="1">
              <a:spcBef>
                <a:spcPts val="0"/>
              </a:spcBef>
              <a:spcAft>
                <a:spcPts val="3600"/>
              </a:spcAft>
              <a:buClr>
                <a:srgbClr val="FFC000"/>
              </a:buClr>
              <a:buFont typeface="+mj-lt"/>
              <a:buAutoNum type="alphaLcParenR"/>
              <a:defRPr/>
            </a:pPr>
            <a:r>
              <a:rPr lang="en-US" dirty="0">
                <a:effectLst>
                  <a:outerShdw blurRad="38100" dist="38100" dir="2700000" algn="tl">
                    <a:srgbClr val="000000">
                      <a:alpha val="43137"/>
                    </a:srgbClr>
                  </a:outerShdw>
                </a:effectLst>
              </a:rPr>
              <a:t>Suspicion (21)</a:t>
            </a:r>
          </a:p>
          <a:p>
            <a:pPr marL="514350" lvl="3" indent="-514350" eaLnBrk="1" hangingPunct="1">
              <a:spcBef>
                <a:spcPts val="0"/>
              </a:spcBef>
              <a:spcAft>
                <a:spcPts val="3600"/>
              </a:spcAft>
              <a:buClr>
                <a:srgbClr val="FFC000"/>
              </a:buClr>
              <a:buFont typeface="+mj-lt"/>
              <a:buAutoNum type="alphaLcParenR"/>
              <a:defRPr/>
            </a:pPr>
            <a:r>
              <a:rPr lang="en-US" dirty="0">
                <a:effectLst>
                  <a:outerShdw blurRad="38100" dist="38100" dir="2700000" algn="tl">
                    <a:srgbClr val="000000">
                      <a:alpha val="43137"/>
                    </a:srgbClr>
                  </a:outerShdw>
                </a:effectLst>
              </a:rPr>
              <a:t>Deception (22)</a:t>
            </a:r>
          </a:p>
          <a:p>
            <a:pPr marL="514350" lvl="3" indent="-514350" eaLnBrk="1" hangingPunct="1">
              <a:spcBef>
                <a:spcPts val="0"/>
              </a:spcBef>
              <a:spcAft>
                <a:spcPts val="3600"/>
              </a:spcAft>
              <a:buClr>
                <a:srgbClr val="FFC000"/>
              </a:buClr>
              <a:buFont typeface="+mj-lt"/>
              <a:buAutoNum type="alphaLcParenR"/>
              <a:defRPr/>
            </a:pPr>
            <a:r>
              <a:rPr lang="en-US" dirty="0">
                <a:effectLst>
                  <a:outerShdw blurRad="38100" dist="38100" dir="2700000" algn="tl">
                    <a:srgbClr val="000000">
                      <a:alpha val="43137"/>
                    </a:srgbClr>
                  </a:outerShdw>
                </a:effectLst>
              </a:rPr>
              <a:t>Reason (23a)</a:t>
            </a:r>
          </a:p>
          <a:p>
            <a:pPr marL="514350" lvl="3" indent="-514350" eaLnBrk="1" hangingPunct="1">
              <a:spcBef>
                <a:spcPts val="0"/>
              </a:spcBef>
              <a:spcAft>
                <a:spcPts val="36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rPr>
              <a:t>Result (23b)</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7222266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lphaUcPeriod"/>
            </a:pPr>
            <a:r>
              <a:rPr lang="en-US" sz="3600" dirty="0">
                <a:effectLst>
                  <a:outerShdw blurRad="38100" dist="38100" dir="2700000" algn="tl">
                    <a:srgbClr val="000000">
                      <a:alpha val="43137"/>
                    </a:srgbClr>
                  </a:outerShdw>
                </a:effectLst>
              </a:rPr>
              <a:t>Genesis 27:18-27a</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Deception</a:t>
            </a:r>
          </a:p>
        </p:txBody>
      </p:sp>
      <p:sp>
        <p:nvSpPr>
          <p:cNvPr id="161795" name="Rectangle 3"/>
          <p:cNvSpPr>
            <a:spLocks noGrp="1" noChangeArrowheads="1"/>
          </p:cNvSpPr>
          <p:nvPr>
            <p:ph type="body" idx="1"/>
          </p:nvPr>
        </p:nvSpPr>
        <p:spPr>
          <a:xfrm>
            <a:off x="1047750" y="1600200"/>
            <a:ext cx="5657850" cy="4876800"/>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Jacob’s entrance (18)</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Jacob’s first lie (19)</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Jacob’s second lie (20)</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Isaac’s test (21-23)</a:t>
            </a:r>
          </a:p>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Jacob’s third lie (24)</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Meal (25)</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Kiss (26-27a)</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8104180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lphaUcPeriod"/>
            </a:pPr>
            <a:r>
              <a:rPr lang="en-US" sz="3600" dirty="0">
                <a:effectLst>
                  <a:outerShdw blurRad="38100" dist="38100" dir="2700000" algn="tl">
                    <a:srgbClr val="000000">
                      <a:alpha val="43137"/>
                    </a:srgbClr>
                  </a:outerShdw>
                </a:effectLst>
              </a:rPr>
              <a:t>Genesis 27:18-27a</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Deception</a:t>
            </a:r>
          </a:p>
        </p:txBody>
      </p:sp>
      <p:sp>
        <p:nvSpPr>
          <p:cNvPr id="161795" name="Rectangle 3"/>
          <p:cNvSpPr>
            <a:spLocks noGrp="1" noChangeArrowheads="1"/>
          </p:cNvSpPr>
          <p:nvPr>
            <p:ph type="body" idx="1"/>
          </p:nvPr>
        </p:nvSpPr>
        <p:spPr>
          <a:xfrm>
            <a:off x="1047750" y="1600200"/>
            <a:ext cx="5657850" cy="5029200"/>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Jacob’s entrance (18)</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Jacob’s first lie (19)</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Jacob’s second lie (20)</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Isaac’s test (21-23)</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Jacob’s third lie (24)</a:t>
            </a:r>
          </a:p>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Meal (25)</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Kiss (26-27a)</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7618690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lphaUcPeriod"/>
            </a:pPr>
            <a:r>
              <a:rPr lang="en-US" sz="3600" dirty="0">
                <a:effectLst>
                  <a:outerShdw blurRad="38100" dist="38100" dir="2700000" algn="tl">
                    <a:srgbClr val="000000">
                      <a:alpha val="43137"/>
                    </a:srgbClr>
                  </a:outerShdw>
                </a:effectLst>
              </a:rPr>
              <a:t>Genesis 27:18-27a</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Deception</a:t>
            </a:r>
          </a:p>
        </p:txBody>
      </p:sp>
      <p:sp>
        <p:nvSpPr>
          <p:cNvPr id="161795" name="Rectangle 3"/>
          <p:cNvSpPr>
            <a:spLocks noGrp="1" noChangeArrowheads="1"/>
          </p:cNvSpPr>
          <p:nvPr>
            <p:ph type="body" idx="1"/>
          </p:nvPr>
        </p:nvSpPr>
        <p:spPr>
          <a:xfrm>
            <a:off x="1047750" y="1600200"/>
            <a:ext cx="5657850" cy="5029200"/>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Jacob’s entrance (18)</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Jacob’s first lie (19)</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Jacob’s second lie (20)</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Isaac’s test (21-23)</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Jacob’s third lie (24)</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Meal (25)</a:t>
            </a:r>
          </a:p>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Kiss (26-27a)</a:t>
            </a:r>
            <a:endParaRPr lang="en-US" dirty="0">
              <a:effectLst>
                <a:outerShdw blurRad="38100" dist="38100" dir="2700000" algn="tl">
                  <a:srgbClr val="000000">
                    <a:alpha val="43137"/>
                  </a:srgbClr>
                </a:outerShdw>
              </a:effectLst>
            </a:endParaRP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7206170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685800" indent="-685800" algn="ctr" eaLnBrk="1" hangingPunct="1">
              <a:buFont typeface="+mj-lt"/>
              <a:buAutoNum type="romanUcPeriod" startAt="3"/>
            </a:pPr>
            <a:r>
              <a:rPr lang="en-US" sz="3600" dirty="0">
                <a:effectLst>
                  <a:outerShdw blurRad="38100" dist="38100" dir="2700000" algn="tl">
                    <a:srgbClr val="000000">
                      <a:alpha val="43137"/>
                    </a:srgbClr>
                  </a:outerShdw>
                </a:effectLst>
              </a:rPr>
              <a:t>Genesis 27:18-29</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Deception and Blessing</a:t>
            </a:r>
          </a:p>
        </p:txBody>
      </p:sp>
      <p:sp>
        <p:nvSpPr>
          <p:cNvPr id="161795" name="Rectangle 3"/>
          <p:cNvSpPr>
            <a:spLocks noGrp="1" noChangeArrowheads="1"/>
          </p:cNvSpPr>
          <p:nvPr>
            <p:ph type="body" idx="1"/>
          </p:nvPr>
        </p:nvSpPr>
        <p:spPr>
          <a:xfrm>
            <a:off x="585217" y="2057400"/>
            <a:ext cx="7788900" cy="2743200"/>
          </a:xfrm>
        </p:spPr>
        <p:txBody>
          <a:bodyPr/>
          <a:lstStyle/>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Deception (18-27a)</a:t>
            </a:r>
          </a:p>
          <a:p>
            <a:pPr marL="457200" lvl="2" indent="-457200" eaLnBrk="1" hangingPunct="1">
              <a:spcBef>
                <a:spcPts val="0"/>
              </a:spcBef>
              <a:spcAft>
                <a:spcPts val="24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Blessing (27b-29)</a:t>
            </a:r>
          </a:p>
        </p:txBody>
      </p:sp>
      <p:pic>
        <p:nvPicPr>
          <p:cNvPr id="2" name="Picture 1">
            <a:extLst>
              <a:ext uri="{FF2B5EF4-FFF2-40B4-BE49-F238E27FC236}">
                <a16:creationId xmlns:a16="http://schemas.microsoft.com/office/drawing/2014/main" id="{ABBA572F-EDD0-CA75-E7B9-59AD5463139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9429299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27:27b-29</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Blessing</a:t>
            </a:r>
          </a:p>
        </p:txBody>
      </p:sp>
      <p:sp>
        <p:nvSpPr>
          <p:cNvPr id="161795" name="Rectangle 3"/>
          <p:cNvSpPr>
            <a:spLocks noGrp="1" noChangeArrowheads="1"/>
          </p:cNvSpPr>
          <p:nvPr>
            <p:ph type="body" idx="1"/>
          </p:nvPr>
        </p:nvSpPr>
        <p:spPr>
          <a:xfrm>
            <a:off x="1047750" y="2057400"/>
            <a:ext cx="5657850" cy="2743200"/>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Blessings of God (27b)</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Agricultural blessings (28)</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Lordship blessings (29a-b)</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Blessing and curse (29c)</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7994951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27:27b-29</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Blessing</a:t>
            </a:r>
          </a:p>
        </p:txBody>
      </p:sp>
      <p:sp>
        <p:nvSpPr>
          <p:cNvPr id="161795" name="Rectangle 3"/>
          <p:cNvSpPr>
            <a:spLocks noGrp="1" noChangeArrowheads="1"/>
          </p:cNvSpPr>
          <p:nvPr>
            <p:ph type="body" idx="1"/>
          </p:nvPr>
        </p:nvSpPr>
        <p:spPr>
          <a:xfrm>
            <a:off x="1047750" y="2057400"/>
            <a:ext cx="5657850" cy="2743200"/>
          </a:xfrm>
        </p:spPr>
        <p:txBody>
          <a:bodyPr/>
          <a:lstStyle/>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Blessings of God (27b)</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Agricultural blessings (28)</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Lordship blessings (29a-b)</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Blessing and curse (29c)</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891694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27:27b-29</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Blessing</a:t>
            </a:r>
          </a:p>
        </p:txBody>
      </p:sp>
      <p:sp>
        <p:nvSpPr>
          <p:cNvPr id="161795" name="Rectangle 3"/>
          <p:cNvSpPr>
            <a:spLocks noGrp="1" noChangeArrowheads="1"/>
          </p:cNvSpPr>
          <p:nvPr>
            <p:ph type="body" idx="1"/>
          </p:nvPr>
        </p:nvSpPr>
        <p:spPr>
          <a:xfrm>
            <a:off x="1047750" y="2057400"/>
            <a:ext cx="5657850" cy="2743200"/>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Blessings of God (27b)</a:t>
            </a:r>
          </a:p>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Agricultural blessings (28)</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Lordship blessings (29a-b)</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Blessing and curse (29c)</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41059195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27:27b-29</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Blessing</a:t>
            </a:r>
          </a:p>
        </p:txBody>
      </p:sp>
      <p:sp>
        <p:nvSpPr>
          <p:cNvPr id="161795" name="Rectangle 3"/>
          <p:cNvSpPr>
            <a:spLocks noGrp="1" noChangeArrowheads="1"/>
          </p:cNvSpPr>
          <p:nvPr>
            <p:ph type="body" idx="1"/>
          </p:nvPr>
        </p:nvSpPr>
        <p:spPr>
          <a:xfrm>
            <a:off x="1047750" y="2057400"/>
            <a:ext cx="5657850" cy="2743200"/>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Blessings of God (27b)</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Agricultural blessings (28)</a:t>
            </a:r>
          </a:p>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Lordship blessings (29a-b)</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Blessing and curse (29c)</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2300246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rabicPeriod" startAt="3"/>
            </a:pPr>
            <a:r>
              <a:rPr lang="en-US" sz="3600" dirty="0">
                <a:effectLst>
                  <a:outerShdw blurRad="38100" dist="38100" dir="2700000" algn="tl">
                    <a:srgbClr val="000000">
                      <a:alpha val="43137"/>
                    </a:srgbClr>
                  </a:outerShdw>
                </a:effectLst>
              </a:rPr>
              <a:t>Genesis 26:29a-b</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Isaac’s Test</a:t>
            </a:r>
          </a:p>
        </p:txBody>
      </p:sp>
      <p:sp>
        <p:nvSpPr>
          <p:cNvPr id="161795" name="Rectangle 3"/>
          <p:cNvSpPr>
            <a:spLocks noGrp="1" noChangeArrowheads="1"/>
          </p:cNvSpPr>
          <p:nvPr>
            <p:ph type="body" idx="1"/>
          </p:nvPr>
        </p:nvSpPr>
        <p:spPr>
          <a:xfrm>
            <a:off x="1066799" y="2057400"/>
            <a:ext cx="3352801" cy="2247900"/>
          </a:xfrm>
        </p:spPr>
        <p:txBody>
          <a:bodyPr/>
          <a:lstStyle/>
          <a:p>
            <a:pPr marL="514350" lvl="3" indent="-514350" eaLnBrk="1" hangingPunct="1">
              <a:spcBef>
                <a:spcPts val="0"/>
              </a:spcBef>
              <a:spcAft>
                <a:spcPts val="3600"/>
              </a:spcAft>
              <a:buClr>
                <a:srgbClr val="FFC000"/>
              </a:buClr>
              <a:buFont typeface="+mj-lt"/>
              <a:buAutoNum type="alphaLcParenR"/>
              <a:defRPr/>
            </a:pPr>
            <a:r>
              <a:rPr lang="en-US" dirty="0">
                <a:effectLst>
                  <a:outerShdw blurRad="38100" dist="38100" dir="2700000" algn="tl">
                    <a:srgbClr val="000000">
                      <a:alpha val="43137"/>
                    </a:srgbClr>
                  </a:outerShdw>
                </a:effectLst>
              </a:rPr>
              <a:t>Nations (29a)</a:t>
            </a:r>
          </a:p>
          <a:p>
            <a:pPr marL="514350" lvl="3" indent="-514350" eaLnBrk="1" hangingPunct="1">
              <a:spcBef>
                <a:spcPts val="0"/>
              </a:spcBef>
              <a:spcAft>
                <a:spcPts val="3600"/>
              </a:spcAft>
              <a:buClr>
                <a:srgbClr val="FFC000"/>
              </a:buClr>
              <a:buFont typeface="+mj-lt"/>
              <a:buAutoNum type="alphaLcParenR"/>
              <a:defRPr/>
            </a:pPr>
            <a:r>
              <a:rPr lang="en-US" dirty="0">
                <a:effectLst>
                  <a:outerShdw blurRad="38100" dist="38100" dir="2700000" algn="tl">
                    <a:srgbClr val="000000">
                      <a:alpha val="43137"/>
                    </a:srgbClr>
                  </a:outerShdw>
                </a:effectLst>
              </a:rPr>
              <a:t>Brethren (29b)</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42582471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PREVIOUS_ACTIVE_SLIDE" val="7975"/>
</p:tagLst>
</file>

<file path=ppt/theme/theme1.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Designs\Azure.pot</Template>
  <TotalTime>31298</TotalTime>
  <Words>7267</Words>
  <Application>Microsoft Office PowerPoint</Application>
  <PresentationFormat>Widescreen</PresentationFormat>
  <Paragraphs>870</Paragraphs>
  <Slides>188</Slides>
  <Notes>29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188</vt:i4>
      </vt:variant>
    </vt:vector>
  </HeadingPairs>
  <TitlesOfParts>
    <vt:vector size="192" baseType="lpstr">
      <vt:lpstr>Calibri</vt:lpstr>
      <vt:lpstr>Times New Roman</vt:lpstr>
      <vt:lpstr>Wingdings</vt:lpstr>
      <vt:lpstr>Azure</vt:lpstr>
      <vt:lpstr>PowerPoint Presentation</vt:lpstr>
      <vt:lpstr>GENESIS STRUCTURE</vt:lpstr>
      <vt:lpstr>Genesis 27 Chapter Summary</vt:lpstr>
      <vt:lpstr>Genesis 27 Chapter Summary</vt:lpstr>
      <vt:lpstr>Genesis 27:1-4 Isaac’s Intent</vt:lpstr>
      <vt:lpstr>Genesis 27:1-4 Isaac’s Intent</vt:lpstr>
      <vt:lpstr>PowerPoint Presentation</vt:lpstr>
      <vt:lpstr>PowerPoint Presentation</vt:lpstr>
      <vt:lpstr>Genesis 27:1-4 Isaac’s Intent</vt:lpstr>
      <vt:lpstr>PowerPoint Presentation</vt:lpstr>
      <vt:lpstr>PowerPoint Presentation</vt:lpstr>
      <vt:lpstr>PowerPoint Presentation</vt:lpstr>
      <vt:lpstr>Genesis 27:1-4 Isaac’s Intent</vt:lpstr>
      <vt:lpstr>Genesis 27:2-4 Isaac’s Instructions</vt:lpstr>
      <vt:lpstr>Genesis 27:2-4 Isaac’s Instructions</vt:lpstr>
      <vt:lpstr>Genesis 27:2-4 Isaac’s Instructions</vt:lpstr>
      <vt:lpstr>Genesis 26:6-7 Esau</vt:lpstr>
      <vt:lpstr>Genesis 26:6-7 Esau</vt:lpstr>
      <vt:lpstr>PowerPoint Presentation</vt:lpstr>
      <vt:lpstr>PowerPoint Presentation</vt:lpstr>
      <vt:lpstr>PowerPoint Presentation</vt:lpstr>
      <vt:lpstr>PowerPoint Presentation</vt:lpstr>
      <vt:lpstr>PowerPoint Presentation</vt:lpstr>
      <vt:lpstr>Genesis 26:6-7 Esau</vt:lpstr>
      <vt:lpstr>PowerPoint Presentation</vt:lpstr>
      <vt:lpstr>Genesis 27:2-4 Isaac’s Instructions</vt:lpstr>
      <vt:lpstr>PowerPoint Presentation</vt:lpstr>
      <vt:lpstr>VI. Genesis 26:34-35 Esau’s Wives</vt:lpstr>
      <vt:lpstr>Genesis 27 Chapter Summary</vt:lpstr>
      <vt:lpstr>Genesis 27:5-17 The Conspiracy</vt:lpstr>
      <vt:lpstr>Genesis 27:5-17 The Conspiracy</vt:lpstr>
      <vt:lpstr>Genesis 27:5 Circumstances</vt:lpstr>
      <vt:lpstr>Genesis 27:5 Circumstances</vt:lpstr>
      <vt:lpstr>Genesis 27:5 Circumstances</vt:lpstr>
      <vt:lpstr>Genesis 27:5-17 The Conspiracy</vt:lpstr>
      <vt:lpstr>Genesis 27:6-10 Rebekah’s Instructions</vt:lpstr>
      <vt:lpstr>PowerPoint Presentation</vt:lpstr>
      <vt:lpstr>PowerPoint Presentation</vt:lpstr>
      <vt:lpstr>Genesis 27:6-10 Rebekah’s Instructions</vt:lpstr>
      <vt:lpstr>Genesis 27:8-10 Instructions to Jacob</vt:lpstr>
      <vt:lpstr>Genesis 27:8-10 Instructions to Jacob</vt:lpstr>
      <vt:lpstr>Genesis 27:8-10 Instructions to Jacob</vt:lpstr>
      <vt:lpstr>Genesis 27:8-10 Instructions to Jacob</vt:lpstr>
      <vt:lpstr>Genesis 27:8-10 Instructions to Jacob</vt:lpstr>
      <vt:lpstr>Genesis 27:8-10 Instructions to Jacob</vt:lpstr>
      <vt:lpstr>PowerPoint Presentation</vt:lpstr>
      <vt:lpstr>PowerPoint Presentation</vt:lpstr>
      <vt:lpstr>Genesis 12‒25 Abraham’s Early Journeys</vt:lpstr>
      <vt:lpstr>PowerPoint Presentation</vt:lpstr>
      <vt:lpstr>Genesis 27:5-17 The Conspiracy</vt:lpstr>
      <vt:lpstr>Genesis 27:11-12 Jacob’s Doubts</vt:lpstr>
      <vt:lpstr>Genesis 27:11-12 Jacob’s Doubts</vt:lpstr>
      <vt:lpstr>PowerPoint Presentation</vt:lpstr>
      <vt:lpstr>PowerPoint Presentation</vt:lpstr>
      <vt:lpstr>Genesis 27:11-12 Jacob’s Doubts</vt:lpstr>
      <vt:lpstr>Genesis 27:5-17 The Conspiracy</vt:lpstr>
      <vt:lpstr>Genesis 27:13 Rebekah’s Response</vt:lpstr>
      <vt:lpstr>Genesis 27:13 Rebekah’s Response</vt:lpstr>
      <vt:lpstr>Genesis 27:13 Rebekah’s Response</vt:lpstr>
      <vt:lpstr>Genesis 27:5-17 The Conspiracy</vt:lpstr>
      <vt:lpstr>Genesis 27:14-17 Instruments of Deception</vt:lpstr>
      <vt:lpstr>Genesis 27:14-17 Instruments of Deception</vt:lpstr>
      <vt:lpstr>Genesis 27:14-17 Instruments of Deception</vt:lpstr>
      <vt:lpstr>Genesis 26:15-16 Esau</vt:lpstr>
      <vt:lpstr>Genesis 26:15-16 Esau</vt:lpstr>
      <vt:lpstr>Genesis 26:15-16 Esau</vt:lpstr>
      <vt:lpstr>Genesis 27:14-17 Instruments of Deception</vt:lpstr>
      <vt:lpstr>PowerPoint Presentation</vt:lpstr>
      <vt:lpstr>Satanic/Demonic Miracles</vt:lpstr>
      <vt:lpstr>PowerPoint Presentation</vt:lpstr>
      <vt:lpstr>PowerPoint Presentation</vt:lpstr>
      <vt:lpstr>PowerPoint Presentation</vt:lpstr>
      <vt:lpstr>PowerPoint Presentation</vt:lpstr>
      <vt:lpstr>PowerPoint Presentation</vt:lpstr>
      <vt:lpstr>Genesis 27 Chapter Summary</vt:lpstr>
      <vt:lpstr>Genesis 27:18-29 Deception and Blessing</vt:lpstr>
      <vt:lpstr>Genesis 27:18-29 Deception and Blessing</vt:lpstr>
      <vt:lpstr>Genesis 27:18-27a Deception</vt:lpstr>
      <vt:lpstr>Genesis 27:18-27a Deception</vt:lpstr>
      <vt:lpstr>Genesis 27:18-27a Deception</vt:lpstr>
      <vt:lpstr>PowerPoint Presentation</vt:lpstr>
      <vt:lpstr>PowerPoint Presentation</vt:lpstr>
      <vt:lpstr>Genesis 27:18-27a Deception</vt:lpstr>
      <vt:lpstr>Genesis 27:18-27a Deception</vt:lpstr>
      <vt:lpstr>Genesis 26:21-23 Isaac’s Test</vt:lpstr>
      <vt:lpstr>Genesis 26:21-23 Isaac’s Test</vt:lpstr>
      <vt:lpstr>Genesis 26:21-23 Isaac’s Test</vt:lpstr>
      <vt:lpstr>Charles Ryrie The Ryrie Study Bible, page 35</vt:lpstr>
      <vt:lpstr>Genesis 26:21-23 Isaac’s Test</vt:lpstr>
      <vt:lpstr>Genesis 26:21-23 Isaac’s Test</vt:lpstr>
      <vt:lpstr>Genesis 27:18-27a Deception</vt:lpstr>
      <vt:lpstr>Genesis 27:18-27a Deception</vt:lpstr>
      <vt:lpstr>Genesis 27:18-27a Deception</vt:lpstr>
      <vt:lpstr>Genesis 27:18-29 Deception and Blessing</vt:lpstr>
      <vt:lpstr>Genesis 27:27b-29 Blessing</vt:lpstr>
      <vt:lpstr>Genesis 27:27b-29 Blessing</vt:lpstr>
      <vt:lpstr>Genesis 27:27b-29 Blessing</vt:lpstr>
      <vt:lpstr>Genesis 27:27b-29 Blessing</vt:lpstr>
      <vt:lpstr>Genesis 26:29a-b Isaac’s Test</vt:lpstr>
      <vt:lpstr>Genesis 26:29a-b Isaac’s Test</vt:lpstr>
      <vt:lpstr>PowerPoint Presentation</vt:lpstr>
      <vt:lpstr>PowerPoint Presentation</vt:lpstr>
      <vt:lpstr>PowerPoint Presentation</vt:lpstr>
      <vt:lpstr>Genesis 26:29a-b Isaac’s Test</vt:lpstr>
      <vt:lpstr>PowerPoint Presentation</vt:lpstr>
      <vt:lpstr>PowerPoint Presentation</vt:lpstr>
      <vt:lpstr>Genesis 27:27b-29 Blessing</vt:lpstr>
      <vt:lpstr>PowerPoint Presentation</vt:lpstr>
      <vt:lpstr>PowerPoint Presentation</vt:lpstr>
      <vt:lpstr>Genesis 27 Chapter Summary</vt:lpstr>
      <vt:lpstr>Genesis 27:30-40 Isaac Blesses Esau</vt:lpstr>
      <vt:lpstr>Genesis 27:30-40 Isaac Blesses Esau</vt:lpstr>
      <vt:lpstr>Genesis 27:30-40 Isaac Blesses Esau</vt:lpstr>
      <vt:lpstr>Genesis 27:30-40 Isaac Blesses Esau</vt:lpstr>
      <vt:lpstr>Genesis 27:32-33 Isaac’s Realization</vt:lpstr>
      <vt:lpstr>Genesis 27:32-33 Isaac’s Realization</vt:lpstr>
      <vt:lpstr>Genesis 27:32-33 Isaac’s Realization</vt:lpstr>
      <vt:lpstr>Genesis 27:30-40 Isaac Blesses Esau</vt:lpstr>
      <vt:lpstr>Genesis 27:34 Esau’s Reaction</vt:lpstr>
      <vt:lpstr>Genesis 27:34 Esau’s Reaction</vt:lpstr>
      <vt:lpstr>Genesis 27:34 Esau’s Reaction</vt:lpstr>
      <vt:lpstr>Genesis 27:30-40 Isaac Blesses Esau</vt:lpstr>
      <vt:lpstr>Genesis 27:35 Isaac’s Reaction</vt:lpstr>
      <vt:lpstr>Genesis 27:35 Isaac’s Reaction</vt:lpstr>
      <vt:lpstr>PowerPoint Presentation</vt:lpstr>
      <vt:lpstr>Genesis 27:35 Isaac’s Reaction</vt:lpstr>
      <vt:lpstr>PowerPoint Presentation</vt:lpstr>
      <vt:lpstr>Genesis 27:30-40 Isaac Blesses Esau</vt:lpstr>
      <vt:lpstr>Genesis 27:36 Esau’s Request</vt:lpstr>
      <vt:lpstr>Genesis 27:36 Esau’s Request</vt:lpstr>
      <vt:lpstr>PowerPoint Presentation</vt:lpstr>
      <vt:lpstr>PowerPoint Presentation</vt:lpstr>
      <vt:lpstr>PowerPoint Presentation</vt:lpstr>
      <vt:lpstr>Genesis 27:36 Esau’s Request</vt:lpstr>
      <vt:lpstr>Genesis 27:30-40 Isaac Blesses Esau</vt:lpstr>
      <vt:lpstr>PowerPoint Presentation</vt:lpstr>
      <vt:lpstr>PowerPoint Presentation</vt:lpstr>
      <vt:lpstr>Genesis 27:30-40 Isaac Blesses Esau</vt:lpstr>
      <vt:lpstr>Genesis 27:38 Esau’s Lament</vt:lpstr>
      <vt:lpstr>Genesis 27:38 Esau’s Lament</vt:lpstr>
      <vt:lpstr>Genesis 27:38 Esau’s Lament</vt:lpstr>
      <vt:lpstr>Genesis 27:30-40 Isaac Blesses Esau</vt:lpstr>
      <vt:lpstr>Genesis 27:39-40 Esau’s Blessings</vt:lpstr>
      <vt:lpstr>Genesis 27:39-40 Esau’s Blessings</vt:lpstr>
      <vt:lpstr>PowerPoint Presentation</vt:lpstr>
      <vt:lpstr>PowerPoint Presentation</vt:lpstr>
      <vt:lpstr>Genesis 27:39-40 Esau’s Blessings</vt:lpstr>
      <vt:lpstr>Genesis 27:40 Nation</vt:lpstr>
      <vt:lpstr>Genesis 27:40 Nation</vt:lpstr>
      <vt:lpstr>PowerPoint Presentation</vt:lpstr>
      <vt:lpstr>Genesis 27:40 Nation</vt:lpstr>
      <vt:lpstr>PowerPoint Presentation</vt:lpstr>
      <vt:lpstr>Genesis 27:40 Nation</vt:lpstr>
      <vt:lpstr>PowerPoint Presentation</vt:lpstr>
      <vt:lpstr>PowerPoint Presentation</vt:lpstr>
      <vt:lpstr>PowerPoint Presentation</vt:lpstr>
      <vt:lpstr>PowerPoint Presentation</vt:lpstr>
      <vt:lpstr>Genesis 27 Chapter Summary</vt:lpstr>
      <vt:lpstr>Genesis 27:41-46 Plan to Flee to Haran</vt:lpstr>
      <vt:lpstr>Genesis 27:41-46 Plan to Flee to Haran</vt:lpstr>
      <vt:lpstr>PowerPoint Presentation</vt:lpstr>
      <vt:lpstr>PowerPoint Presentation</vt:lpstr>
      <vt:lpstr>Thomas Jefferson On April 21, 1803, Jefferson wrote to Dr. Benjamin Rush, also a signer of the Declaration</vt:lpstr>
      <vt:lpstr>PowerPoint Presentation</vt:lpstr>
      <vt:lpstr>Genesis 27:41-46 Plan to Flee to Haran</vt:lpstr>
      <vt:lpstr>Genesis 27:42-46 Rebekah’s Solution</vt:lpstr>
      <vt:lpstr>Genesis 27:42-46 Rebekah’s Solution</vt:lpstr>
      <vt:lpstr>Genesis 27:42-46 Rebekah’s Solution</vt:lpstr>
      <vt:lpstr>PowerPoint Presentation</vt:lpstr>
      <vt:lpstr>Messiah must be Jewish or from the line of Jacob</vt:lpstr>
      <vt:lpstr>Balaam's 7 Oracles Blessing Israel (23-24) </vt:lpstr>
      <vt:lpstr>Balaam's 7 Oracles Blessing Israel (23-24) </vt:lpstr>
      <vt:lpstr>PowerPoint Presentation</vt:lpstr>
      <vt:lpstr>Satanic Attempts to Stop Messiah’s Birth</vt:lpstr>
      <vt:lpstr>Genesis 27:42-46 Rebekah’s Solution</vt:lpstr>
      <vt:lpstr>PowerPoint Presentation</vt:lpstr>
      <vt:lpstr>PowerPoint Presentation</vt:lpstr>
      <vt:lpstr>PowerPoint Presentation</vt:lpstr>
      <vt:lpstr>Genesis 27:42-46 Rebekah’s Solution</vt:lpstr>
      <vt:lpstr>PowerPoint Presentation</vt:lpstr>
      <vt:lpstr>PowerPoint Presentation</vt:lpstr>
      <vt:lpstr>PowerPoint Presentation</vt:lpstr>
      <vt:lpstr>Genesis 27:42-46 Rebekah’s Solution</vt:lpstr>
      <vt:lpstr>VI. Genesis 26:34-35 Esau’s Wives</vt:lpstr>
      <vt:lpstr>PowerPoint Presentation</vt:lpstr>
      <vt:lpstr>Conclusion</vt:lpstr>
      <vt:lpstr>Genesis 27 Chapter Summary</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Genesis 106 - 27v1-46</dc:title>
  <dc:subject>Genesis 27</dc:subject>
  <dc:creator>A. Woods</dc:creator>
  <dc:description>Modified by Jim McGowan</dc:description>
  <cp:lastModifiedBy>anne woods</cp:lastModifiedBy>
  <cp:revision>3180</cp:revision>
  <cp:lastPrinted>2023-01-15T14:23:44Z</cp:lastPrinted>
  <dcterms:created xsi:type="dcterms:W3CDTF">2009-03-17T12:21:13Z</dcterms:created>
  <dcterms:modified xsi:type="dcterms:W3CDTF">2023-01-22T11:41:20Z</dcterms:modified>
</cp:coreProperties>
</file>