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8"/>
  </p:notesMasterIdLst>
  <p:handoutMasterIdLst>
    <p:handoutMasterId r:id="rId109"/>
  </p:handoutMasterIdLst>
  <p:sldIdLst>
    <p:sldId id="256" r:id="rId2"/>
    <p:sldId id="9308" r:id="rId3"/>
    <p:sldId id="9304" r:id="rId4"/>
    <p:sldId id="9361" r:id="rId5"/>
    <p:sldId id="9362" r:id="rId6"/>
    <p:sldId id="9295" r:id="rId7"/>
    <p:sldId id="9369" r:id="rId8"/>
    <p:sldId id="8974" r:id="rId9"/>
    <p:sldId id="7962" r:id="rId10"/>
    <p:sldId id="7978" r:id="rId11"/>
    <p:sldId id="7949" r:id="rId12"/>
    <p:sldId id="9370" r:id="rId13"/>
    <p:sldId id="9358" r:id="rId14"/>
    <p:sldId id="3927" r:id="rId15"/>
    <p:sldId id="3931" r:id="rId16"/>
    <p:sldId id="3902" r:id="rId17"/>
    <p:sldId id="276" r:id="rId18"/>
    <p:sldId id="7261" r:id="rId19"/>
    <p:sldId id="7262" r:id="rId20"/>
    <p:sldId id="6493" r:id="rId21"/>
    <p:sldId id="5359" r:id="rId22"/>
    <p:sldId id="2661" r:id="rId23"/>
    <p:sldId id="2890" r:id="rId24"/>
    <p:sldId id="3348" r:id="rId25"/>
    <p:sldId id="3349" r:id="rId26"/>
    <p:sldId id="464" r:id="rId27"/>
    <p:sldId id="465" r:id="rId28"/>
    <p:sldId id="466" r:id="rId29"/>
    <p:sldId id="9363" r:id="rId30"/>
    <p:sldId id="9368" r:id="rId31"/>
    <p:sldId id="9371" r:id="rId32"/>
    <p:sldId id="9563" r:id="rId33"/>
    <p:sldId id="944" r:id="rId34"/>
    <p:sldId id="9564" r:id="rId35"/>
    <p:sldId id="9372" r:id="rId36"/>
    <p:sldId id="3929" r:id="rId37"/>
    <p:sldId id="9567" r:id="rId38"/>
    <p:sldId id="9562" r:id="rId39"/>
    <p:sldId id="4470" r:id="rId40"/>
    <p:sldId id="4471" r:id="rId41"/>
    <p:sldId id="4472" r:id="rId42"/>
    <p:sldId id="4473" r:id="rId43"/>
    <p:sldId id="4474" r:id="rId44"/>
    <p:sldId id="4475" r:id="rId45"/>
    <p:sldId id="9373" r:id="rId46"/>
    <p:sldId id="411" r:id="rId47"/>
    <p:sldId id="5551" r:id="rId48"/>
    <p:sldId id="5370" r:id="rId49"/>
    <p:sldId id="2927" r:id="rId50"/>
    <p:sldId id="3090" r:id="rId51"/>
    <p:sldId id="8976" r:id="rId52"/>
    <p:sldId id="3089" r:id="rId53"/>
    <p:sldId id="5567" r:id="rId54"/>
    <p:sldId id="3095" r:id="rId55"/>
    <p:sldId id="9565" r:id="rId56"/>
    <p:sldId id="3060" r:id="rId57"/>
    <p:sldId id="2987" r:id="rId58"/>
    <p:sldId id="9566" r:id="rId59"/>
    <p:sldId id="9374" r:id="rId60"/>
    <p:sldId id="5846" r:id="rId61"/>
    <p:sldId id="1102" r:id="rId62"/>
    <p:sldId id="1603" r:id="rId63"/>
    <p:sldId id="7939" r:id="rId64"/>
    <p:sldId id="7941" r:id="rId65"/>
    <p:sldId id="7942" r:id="rId66"/>
    <p:sldId id="7943" r:id="rId67"/>
    <p:sldId id="9364" r:id="rId68"/>
    <p:sldId id="9375" r:id="rId69"/>
    <p:sldId id="9376" r:id="rId70"/>
    <p:sldId id="285" r:id="rId71"/>
    <p:sldId id="9096" r:id="rId72"/>
    <p:sldId id="9377" r:id="rId73"/>
    <p:sldId id="9532" r:id="rId74"/>
    <p:sldId id="9533" r:id="rId75"/>
    <p:sldId id="9534" r:id="rId76"/>
    <p:sldId id="9535" r:id="rId77"/>
    <p:sldId id="9536" r:id="rId78"/>
    <p:sldId id="9537" r:id="rId79"/>
    <p:sldId id="9538" r:id="rId80"/>
    <p:sldId id="7324" r:id="rId81"/>
    <p:sldId id="9539" r:id="rId82"/>
    <p:sldId id="9540" r:id="rId83"/>
    <p:sldId id="9541" r:id="rId84"/>
    <p:sldId id="9378" r:id="rId85"/>
    <p:sldId id="9365" r:id="rId86"/>
    <p:sldId id="9379" r:id="rId87"/>
    <p:sldId id="9380" r:id="rId88"/>
    <p:sldId id="9542" r:id="rId89"/>
    <p:sldId id="9543" r:id="rId90"/>
    <p:sldId id="9544" r:id="rId91"/>
    <p:sldId id="9545" r:id="rId92"/>
    <p:sldId id="9546" r:id="rId93"/>
    <p:sldId id="9561" r:id="rId94"/>
    <p:sldId id="9319" r:id="rId95"/>
    <p:sldId id="9381" r:id="rId96"/>
    <p:sldId id="9547" r:id="rId97"/>
    <p:sldId id="9555" r:id="rId98"/>
    <p:sldId id="9556" r:id="rId99"/>
    <p:sldId id="497" r:id="rId100"/>
    <p:sldId id="9557" r:id="rId101"/>
    <p:sldId id="9558" r:id="rId102"/>
    <p:sldId id="1651" r:id="rId103"/>
    <p:sldId id="9559" r:id="rId104"/>
    <p:sldId id="9560" r:id="rId105"/>
    <p:sldId id="8695" r:id="rId106"/>
    <p:sldId id="9554" r:id="rId107"/>
  </p:sldIdLst>
  <p:sldSz cx="12192000" cy="6858000"/>
  <p:notesSz cx="7315200" cy="9601200"/>
  <p:custDataLst>
    <p:tags r:id="rId11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3" autoAdjust="0"/>
    <p:restoredTop sz="95128" autoAdjust="0"/>
  </p:normalViewPr>
  <p:slideViewPr>
    <p:cSldViewPr>
      <p:cViewPr>
        <p:scale>
          <a:sx n="60" d="100"/>
          <a:sy n="60" d="100"/>
        </p:scale>
        <p:origin x="150"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62"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007 Acts 2v1-vv </a:t>
            </a:r>
          </a:p>
          <a:p>
            <a:pPr>
              <a:defRPr/>
            </a:pPr>
            <a:r>
              <a:rPr lang="en-US" sz="1700" dirty="0"/>
              <a:t>01-18-2023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62442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23</a:t>
            </a:fld>
            <a:endParaRPr lang="en-US" dirty="0"/>
          </a:p>
        </p:txBody>
      </p:sp>
    </p:spTree>
    <p:extLst>
      <p:ext uri="{BB962C8B-B14F-4D97-AF65-F5344CB8AC3E}">
        <p14:creationId xmlns:p14="http://schemas.microsoft.com/office/powerpoint/2010/main" val="129439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24</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074657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25</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271489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4106129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1/18/2023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64</a:t>
            </a:fld>
            <a:endParaRPr lang="en-US" altLang="en-US" dirty="0"/>
          </a:p>
        </p:txBody>
      </p:sp>
    </p:spTree>
    <p:extLst>
      <p:ext uri="{BB962C8B-B14F-4D97-AF65-F5344CB8AC3E}">
        <p14:creationId xmlns:p14="http://schemas.microsoft.com/office/powerpoint/2010/main" val="2844683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1/18/2023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65</a:t>
            </a:fld>
            <a:endParaRPr lang="en-US" altLang="en-US" dirty="0"/>
          </a:p>
        </p:txBody>
      </p:sp>
    </p:spTree>
    <p:extLst>
      <p:ext uri="{BB962C8B-B14F-4D97-AF65-F5344CB8AC3E}">
        <p14:creationId xmlns:p14="http://schemas.microsoft.com/office/powerpoint/2010/main" val="464357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1/18/2023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66</a:t>
            </a:fld>
            <a:endParaRPr lang="en-US" altLang="en-US" dirty="0"/>
          </a:p>
        </p:txBody>
      </p:sp>
    </p:spTree>
    <p:extLst>
      <p:ext uri="{BB962C8B-B14F-4D97-AF65-F5344CB8AC3E}">
        <p14:creationId xmlns:p14="http://schemas.microsoft.com/office/powerpoint/2010/main" val="232018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1696058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4123652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2.xml"/><Relationship Id="rId9" Type="http://schemas.openxmlformats.org/officeDocument/2006/relationships/image" Target="../media/image37.jpeg"/></Relationships>
</file>

<file path=ppt/slides/_rels/slide65.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2.xml"/><Relationship Id="rId9" Type="http://schemas.openxmlformats.org/officeDocument/2006/relationships/image" Target="../media/image37.jpeg"/></Relationships>
</file>

<file path=ppt/slides/_rels/slide66.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3.xml"/><Relationship Id="rId2" Type="http://schemas.openxmlformats.org/officeDocument/2006/relationships/notesSlide" Target="../notesSlides/notesSlide8.xml"/><Relationship Id="rId1" Type="http://schemas.openxmlformats.org/officeDocument/2006/relationships/slideLayout" Target="../slideLayouts/slideLayout2.xml"/><Relationship Id="rId9" Type="http://schemas.openxmlformats.org/officeDocument/2006/relationships/image" Target="../media/image37.jpeg"/></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62042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8001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Adams</a:t>
            </a:r>
          </a:p>
        </p:txBody>
      </p:sp>
      <p:sp>
        <p:nvSpPr>
          <p:cNvPr id="3" name="Content Placeholder 2"/>
          <p:cNvSpPr>
            <a:spLocks noGrp="1"/>
          </p:cNvSpPr>
          <p:nvPr>
            <p:ph idx="1"/>
          </p:nvPr>
        </p:nvSpPr>
        <p:spPr>
          <a:xfrm>
            <a:off x="3962400" y="1066800"/>
            <a:ext cx="7848600" cy="4495800"/>
          </a:xfrm>
        </p:spPr>
        <p:txBody>
          <a:bodyPr/>
          <a:lstStyle/>
          <a:p>
            <a:pPr marL="0" indent="0" algn="just" eaLnBrk="1" hangingPunct="1">
              <a:buNone/>
              <a:defRPr/>
            </a:pPr>
            <a:r>
              <a:rPr lang="en-US" sz="3600" dirty="0">
                <a:latin typeface="Calibri" panose="020F0502020204030204" pitchFamily="34" charset="0"/>
                <a:cs typeface="Calibri" pitchFamily="34" charset="0"/>
              </a:rPr>
              <a:t>“</a:t>
            </a:r>
            <a:r>
              <a:rPr lang="en-US" sz="3600" dirty="0">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600" dirty="0">
                <a:latin typeface="Calibri" pitchFamily="34" charset="0"/>
                <a:cs typeface="Calibri" pitchFamily="34" charset="0"/>
              </a:rPr>
              <a:t>.”</a:t>
            </a:r>
          </a:p>
        </p:txBody>
      </p:sp>
      <p:sp>
        <p:nvSpPr>
          <p:cNvPr id="30724" name="TextBox 4"/>
          <p:cNvSpPr txBox="1">
            <a:spLocks noChangeArrowheads="1"/>
          </p:cNvSpPr>
          <p:nvPr/>
        </p:nvSpPr>
        <p:spPr bwMode="auto">
          <a:xfrm>
            <a:off x="2476500" y="6248405"/>
            <a:ext cx="7239000" cy="461665"/>
          </a:xfrm>
          <a:prstGeom prst="rect">
            <a:avLst/>
          </a:prstGeom>
          <a:noFill/>
          <a:ln w="9525">
            <a:noFill/>
            <a:miter lim="800000"/>
            <a:headEnd/>
            <a:tailEnd/>
          </a:ln>
        </p:spPr>
        <p:txBody>
          <a:bodyPr>
            <a:spAutoFit/>
          </a:bodyPr>
          <a:lstStyle/>
          <a:p>
            <a:pPr algn="ctr" eaLnBrk="0" hangingPunct="0"/>
            <a:r>
              <a:rPr lang="en-US" sz="1200" dirty="0">
                <a:latin typeface="Calibri" panose="020F0502020204030204" pitchFamily="34" charset="0"/>
              </a:rPr>
              <a:t>John Adams, </a:t>
            </a:r>
            <a:r>
              <a:rPr lang="en-US" sz="1200" i="1" dirty="0">
                <a:latin typeface="Calibri" panose="020F0502020204030204" pitchFamily="34" charset="0"/>
              </a:rPr>
              <a:t>A </a:t>
            </a:r>
            <a:r>
              <a:rPr lang="en-US" sz="1200" i="1" dirty="0" err="1">
                <a:latin typeface="Calibri" panose="020F0502020204030204" pitchFamily="34" charset="0"/>
              </a:rPr>
              <a:t>Defence</a:t>
            </a:r>
            <a:r>
              <a:rPr lang="en-US" sz="1200" i="1" dirty="0">
                <a:latin typeface="Calibri" panose="020F0502020204030204" pitchFamily="34" charset="0"/>
              </a:rPr>
              <a:t> of the Constitutions of Government of the United States of America</a:t>
            </a:r>
            <a:r>
              <a:rPr lang="en-US" sz="1200" dirty="0">
                <a:latin typeface="Calibri" panose="020F0502020204030204" pitchFamily="34" charset="0"/>
              </a:rPr>
              <a:t>, 3 vols., American Constitutional and Legal History, ed. Leonard W. Levy (London: Dilly, 1787; reprint, NY: </a:t>
            </a:r>
            <a:r>
              <a:rPr lang="en-US" sz="1200" dirty="0" err="1">
                <a:latin typeface="Calibri" panose="020F0502020204030204" pitchFamily="34" charset="0"/>
              </a:rPr>
              <a:t>Da</a:t>
            </a:r>
            <a:r>
              <a:rPr lang="en-US" sz="1200" dirty="0">
                <a:latin typeface="Calibri" panose="020F0502020204030204" pitchFamily="34" charset="0"/>
              </a:rPr>
              <a:t> Capo, 1971), 3:217</a:t>
            </a:r>
            <a:endParaRPr lang="en-US" sz="1200" dirty="0">
              <a:latin typeface="Calibri" pitchFamily="34" charset="0"/>
              <a:cs typeface="Calibri" pitchFamily="34" charset="0"/>
            </a:endParaRP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228602" y="1200154"/>
            <a:ext cx="3600449" cy="3600449"/>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148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458788" indent="-458788" algn="ctr"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Events (2-4)</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95611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word ‘tongues’ means that the apostles began to speak in a language other than their own native tongue. It was a real, known, spoken language with all the rules of grammar, diction, and syntax common to all languages. It was not merely the rapid repetition of three or four syllables that is passed off as tongues today. The source of this gift of languages was the Holy Spirit: </a:t>
            </a:r>
            <a:r>
              <a:rPr lang="en-US" sz="3200" i="1" dirty="0">
                <a:latin typeface="Calibri" panose="020F0502020204030204" pitchFamily="34" charset="0"/>
              </a:rPr>
              <a:t>as the Spirit gave them utterance</a:t>
            </a:r>
            <a:r>
              <a:rPr lang="en-US" sz="3200" dirty="0">
                <a:latin typeface="Calibri" panose="020F0502020204030204" pitchFamily="34" charset="0"/>
              </a:rPr>
              <a:t>. In other words, the Holy Spirit provided the gift of tongues or languages, which is one of His spiritual gifts.”</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63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480375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08185" y="1"/>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9:11 (KJV)</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had a king over them, which is the angel of the bottomless pit, whose name in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 tongue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(language) is Abaddon, but in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tongue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(language) hath his name Apollyon.”</a:t>
            </a:r>
          </a:p>
        </p:txBody>
      </p:sp>
    </p:spTree>
    <p:extLst>
      <p:ext uri="{BB962C8B-B14F-4D97-AF65-F5344CB8AC3E}">
        <p14:creationId xmlns:p14="http://schemas.microsoft.com/office/powerpoint/2010/main" val="29077433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24000" y="1"/>
            <a:ext cx="91440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Corinthians 14:21-22</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Law it is written,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men of strange tongues and by the lips of strangers I will speak to this people, and even so they will not listen to 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then tongues are for a sign, not to those who believe but to unbelievers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prophecy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for a sign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to unbelievers but to those who believe.”</a:t>
            </a:r>
          </a:p>
        </p:txBody>
      </p:sp>
    </p:spTree>
    <p:extLst>
      <p:ext uri="{BB962C8B-B14F-4D97-AF65-F5344CB8AC3E}">
        <p14:creationId xmlns:p14="http://schemas.microsoft.com/office/powerpoint/2010/main" val="3201560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extLst>
              <p:ext uri="{D42A27DB-BD31-4B8C-83A1-F6EECF244321}">
                <p14:modId xmlns:p14="http://schemas.microsoft.com/office/powerpoint/2010/main" val="1425504449"/>
              </p:ext>
            </p:extLst>
          </p:nvPr>
        </p:nvGraphicFramePr>
        <p:xfrm>
          <a:off x="5334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2"/>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latin typeface="Calibri" panose="020F0502020204030204" pitchFamily="34" charset="0"/>
                          <a:cs typeface="Calibri" panose="020F0502020204030204" pitchFamily="34" charset="0"/>
                        </a:rPr>
                        <a:t>1.</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latin typeface="Calibri" panose="020F0502020204030204" pitchFamily="34" charset="0"/>
                          <a:cs typeface="Calibri" panose="020F0502020204030204" pitchFamily="34" charset="0"/>
                        </a:rPr>
                        <a:t>2.</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latin typeface="Calibri" panose="020F0502020204030204" pitchFamily="34" charset="0"/>
                          <a:cs typeface="Calibri" panose="020F0502020204030204" pitchFamily="34" charset="0"/>
                        </a:rPr>
                        <a:t>3.</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latin typeface="Calibri" panose="020F0502020204030204" pitchFamily="34" charset="0"/>
                          <a:cs typeface="Calibri" panose="020F0502020204030204" pitchFamily="34" charset="0"/>
                        </a:rPr>
                        <a:t>4.</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latin typeface="Calibri" panose="020F0502020204030204" pitchFamily="34" charset="0"/>
                          <a:cs typeface="Calibri" panose="020F0502020204030204" pitchFamily="34" charset="0"/>
                        </a:rPr>
                        <a:t>5.</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latin typeface="Calibri" panose="020F0502020204030204" pitchFamily="34" charset="0"/>
                          <a:cs typeface="Calibri" panose="020F0502020204030204" pitchFamily="34" charset="0"/>
                        </a:rPr>
                        <a:t>6.</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1626282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a:spcBef>
                <a:spcPct val="0"/>
              </a:spcBef>
              <a:spcAft>
                <a:spcPts val="1200"/>
              </a:spcAft>
              <a:buClr>
                <a:schemeClr val="tx1"/>
              </a:buClr>
              <a:buSzPct val="75000"/>
              <a:buNone/>
              <a:defRPr/>
            </a:pPr>
            <a:r>
              <a:rPr lang="en-US" altLang="en-US" sz="4000" kern="1200" dirty="0">
                <a:solidFill>
                  <a:srgbClr val="00FFFF"/>
                </a:solidFill>
                <a:ea typeface="+mj-ea"/>
                <a:cs typeface="+mj-cs"/>
              </a:rPr>
              <a:t>Genesis 11:1-9</a:t>
            </a:r>
          </a:p>
          <a:p>
            <a:pPr marL="0" marR="0" indent="0" algn="just">
              <a:spcBef>
                <a:spcPts val="0"/>
              </a:spcBef>
              <a:spcAft>
                <a:spcPts val="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Now the whole earth used the same language and the same words.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city, and a </a:t>
            </a:r>
            <a:r>
              <a:rPr lang="en-US" sz="3600" b="1" u="sng" dirty="0">
                <a:solidFill>
                  <a:srgbClr val="FFFFCC"/>
                </a:solidFill>
                <a:effectLst>
                  <a:outerShdw blurRad="38100" dist="38100" dir="2700000" algn="tl">
                    <a:srgbClr val="000000">
                      <a:alpha val="43137"/>
                    </a:srgbClr>
                  </a:outerShdw>
                </a:effectLst>
              </a:rPr>
              <a:t>tower whose top </a:t>
            </a:r>
            <a:r>
              <a:rPr lang="en-US" sz="3600" b="1" i="1" u="sng" dirty="0">
                <a:solidFill>
                  <a:srgbClr val="FFFFCC"/>
                </a:solidFill>
                <a:effectLst>
                  <a:outerShdw blurRad="38100" dist="38100" dir="2700000" algn="tl">
                    <a:srgbClr val="000000">
                      <a:alpha val="43137"/>
                    </a:srgbClr>
                  </a:outerShdw>
                </a:effectLst>
              </a:rPr>
              <a:t>will</a:t>
            </a:r>
            <a:r>
              <a:rPr lang="en-US" sz="3600" b="1" dirty="0">
                <a:solidFill>
                  <a:srgbClr val="FFFFCC"/>
                </a:solidFill>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 . .</a:t>
            </a:r>
            <a:endParaRPr lang="en-US" altLang="en-US" sz="3200" dirty="0">
              <a:effectLst>
                <a:outerShdw blurRad="38100" dist="38100" dir="2700000" algn="tl">
                  <a:srgbClr val="000000">
                    <a:alpha val="43137"/>
                  </a:srgb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00600"/>
          </a:xfrm>
        </p:spPr>
        <p:txBody>
          <a:bodyPr/>
          <a:lstStyle/>
          <a:p>
            <a:pPr marL="0" indent="0" algn="ctr" defTabSz="685800">
              <a:spcBef>
                <a:spcPct val="0"/>
              </a:spcBef>
              <a:spcAft>
                <a:spcPts val="1200"/>
              </a:spcAft>
              <a:buClr>
                <a:schemeClr val="tx1"/>
              </a:buClr>
              <a:buSzPct val="75000"/>
              <a:buNone/>
              <a:defRPr/>
            </a:pPr>
            <a:r>
              <a:rPr lang="en-US" altLang="en-US" sz="4000" kern="1200" dirty="0">
                <a:solidFill>
                  <a:srgbClr val="00FFFF"/>
                </a:solidFill>
                <a:ea typeface="+mj-ea"/>
                <a:cs typeface="+mj-cs"/>
              </a:rPr>
              <a:t>Genesis 11:1-9 (cont’d)</a:t>
            </a:r>
          </a:p>
          <a:p>
            <a:pPr marL="0" marR="0" indent="0" algn="just">
              <a:spcBef>
                <a:spcPts val="0"/>
              </a:spcBef>
              <a:spcAft>
                <a:spcPts val="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reach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into heaven</a:t>
            </a:r>
            <a:r>
              <a:rPr lang="en-US" sz="3600" dirty="0">
                <a:effectLst>
                  <a:outerShdw blurRad="38100" dist="38100" dir="2700000" algn="tl">
                    <a:srgbClr val="000000">
                      <a:alpha val="43137"/>
                    </a:srgbClr>
                  </a:outerShdw>
                </a:effectLst>
                <a:latin typeface="Calibri" panose="020F0502020204030204" pitchFamily="34" charset="0"/>
              </a:rPr>
              <a:t>, and l</a:t>
            </a:r>
            <a:r>
              <a:rPr lang="en-US" sz="3600" b="1" u="sng" dirty="0">
                <a:solidFill>
                  <a:srgbClr val="FFFFCC"/>
                </a:solidFill>
                <a:effectLst>
                  <a:outerShdw blurRad="38100" dist="38100" dir="2700000" algn="tl">
                    <a:srgbClr val="000000">
                      <a:alpha val="43137"/>
                    </a:srgbClr>
                  </a:outerShdw>
                </a:effectLst>
              </a:rPr>
              <a:t>et us make for ourselves a name</a:t>
            </a:r>
            <a:r>
              <a:rPr lang="en-US" sz="3600" dirty="0">
                <a:effectLst>
                  <a:outerShdw blurRad="38100" dist="38100" dir="2700000" algn="tl">
                    <a:srgbClr val="000000">
                      <a:alpha val="43137"/>
                    </a:srgbClr>
                  </a:outerShdw>
                </a:effectLst>
                <a:latin typeface="Calibri" panose="020F0502020204030204" pitchFamily="34" charset="0"/>
              </a:rPr>
              <a:t>, otherwise we will be scattered abroad over the face of the whole earth.”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came down to see the city and the tower which the sons of men had built.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said, “Behold, they are one people, and they all have the same language. And this is what they began to do, and now nothing which they purpose to do will be </a:t>
            </a:r>
            <a:r>
              <a:rPr lang="en-US" sz="3600"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7431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Clr>
                <a:schemeClr val="tx1"/>
              </a:buClr>
              <a:buNone/>
              <a:defRPr/>
            </a:pPr>
            <a:r>
              <a:rPr lang="en-US" altLang="en-US" sz="4000" kern="1200" dirty="0">
                <a:solidFill>
                  <a:srgbClr val="00FFFF"/>
                </a:solidFill>
                <a:ea typeface="+mj-ea"/>
                <a:cs typeface="+mj-cs"/>
              </a:rPr>
              <a:t>Genesis 11:1-9 (cont’d)</a:t>
            </a:r>
          </a:p>
          <a:p>
            <a:pPr marL="0" marR="0" indent="0" algn="just">
              <a:spcBef>
                <a:spcPts val="0"/>
              </a:spcBef>
              <a:spcAft>
                <a:spcPts val="0"/>
              </a:spcAft>
              <a:buNone/>
            </a:pPr>
            <a:r>
              <a:rPr lang="en-US" sz="3500" dirty="0">
                <a:effectLst>
                  <a:outerShdw blurRad="38100" dist="38100" dir="2700000" algn="tl">
                    <a:srgbClr val="000000">
                      <a:alpha val="43137"/>
                    </a:srgbClr>
                  </a:outerShdw>
                </a:effectLst>
                <a:latin typeface="Calibri" panose="020F0502020204030204" pitchFamily="34" charset="0"/>
              </a:rPr>
              <a:t>…impossible for them.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“Come, let Us go down and there </a:t>
            </a:r>
            <a:r>
              <a:rPr lang="en-US" sz="3600" b="1" u="sng" dirty="0">
                <a:solidFill>
                  <a:srgbClr val="FFFFCC"/>
                </a:solidFill>
                <a:effectLst>
                  <a:outerShdw blurRad="38100" dist="38100" dir="2700000" algn="tl">
                    <a:srgbClr val="000000">
                      <a:alpha val="43137"/>
                    </a:srgbClr>
                  </a:outerShdw>
                </a:effectLst>
              </a:rPr>
              <a:t>confuse their language</a:t>
            </a:r>
            <a:r>
              <a:rPr lang="en-US" sz="3500" dirty="0">
                <a:effectLst>
                  <a:outerShdw blurRad="38100" dist="38100" dir="2700000" algn="tl">
                    <a:srgbClr val="000000">
                      <a:alpha val="43137"/>
                    </a:srgbClr>
                  </a:outerShdw>
                </a:effectLst>
                <a:latin typeface="Calibri" panose="020F0502020204030204" pitchFamily="34" charset="0"/>
              </a:rPr>
              <a:t>, so that they will not understand one another’s speech.”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So </a:t>
            </a:r>
            <a:r>
              <a:rPr lang="en-US" sz="3600" b="1" u="sng" dirty="0">
                <a:solidFill>
                  <a:srgbClr val="FFFFCC"/>
                </a:solidFill>
                <a:effectLst>
                  <a:outerShdw blurRad="38100" dist="38100" dir="2700000" algn="tl">
                    <a:srgbClr val="000000">
                      <a:alpha val="43137"/>
                    </a:srgbClr>
                  </a:outerShdw>
                </a:effectLst>
              </a:rPr>
              <a:t>the Lord scattered them abroad from there over the face of the whole earth; and they stopped building the city</a:t>
            </a:r>
            <a:r>
              <a:rPr lang="en-US" sz="3500" dirty="0">
                <a:effectLst>
                  <a:outerShdw blurRad="38100" dist="38100" dir="2700000" algn="tl">
                    <a:srgbClr val="000000">
                      <a:alpha val="43137"/>
                    </a:srgbClr>
                  </a:outerShdw>
                </a:effectLst>
                <a:latin typeface="Calibri" panose="020F0502020204030204" pitchFamily="34" charset="0"/>
              </a:rPr>
              <a:t>.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Therefore its name was called Babel, because there the </a:t>
            </a:r>
            <a:r>
              <a:rPr lang="en-US" sz="3500" cap="small" dirty="0">
                <a:effectLst>
                  <a:outerShdw blurRad="38100" dist="38100" dir="2700000" algn="tl">
                    <a:srgbClr val="000000">
                      <a:alpha val="43137"/>
                    </a:srgbClr>
                  </a:outerShdw>
                </a:effectLst>
                <a:latin typeface="Calibri" panose="020F0502020204030204" pitchFamily="34" charset="0"/>
              </a:rPr>
              <a:t>Lord</a:t>
            </a:r>
            <a:r>
              <a:rPr lang="en-US" sz="3500" dirty="0">
                <a:effectLst>
                  <a:outerShdw blurRad="38100" dist="38100" dir="2700000" algn="tl">
                    <a:srgbClr val="000000">
                      <a:alpha val="43137"/>
                    </a:srgbClr>
                  </a:outerShdw>
                </a:effectLst>
                <a:latin typeface="Calibri" panose="020F0502020204030204" pitchFamily="34" charset="0"/>
              </a:rPr>
              <a:t> confused the language of the whole earth; and from there the </a:t>
            </a:r>
            <a:r>
              <a:rPr lang="en-US" sz="3500" cap="small" dirty="0">
                <a:effectLst>
                  <a:outerShdw blurRad="38100" dist="38100" dir="2700000" algn="tl">
                    <a:srgbClr val="000000">
                      <a:alpha val="43137"/>
                    </a:srgbClr>
                  </a:outerShdw>
                </a:effectLst>
                <a:latin typeface="Calibri" panose="020F0502020204030204" pitchFamily="34" charset="0"/>
              </a:rPr>
              <a:t>Lord</a:t>
            </a:r>
            <a:r>
              <a:rPr lang="en-US" sz="3500" dirty="0">
                <a:effectLst>
                  <a:outerShdw blurRad="38100" dist="38100" dir="2700000" algn="tl">
                    <a:srgbClr val="000000">
                      <a:alpha val="43137"/>
                    </a:srgbClr>
                  </a:outerShdw>
                </a:effectLst>
              </a:rPr>
              <a:t> scattered them abroad over the face of the whole earth. </a:t>
            </a:r>
            <a:endParaRPr lang="en-US" altLang="en-US" sz="35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113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4EFAA1AB-9F58-F449-7252-ECA0267FE069}"/>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8021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God was moving over the surface of the waters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2535866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Samuel 16:13-14</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Samuel took the horn of oil and anointed him in the midst of his brothers;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Spirit of the Lord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Lord terrorized him. </a:t>
            </a:r>
          </a:p>
        </p:txBody>
      </p:sp>
      <p:pic>
        <p:nvPicPr>
          <p:cNvPr id="3" name="Picture 2">
            <a:extLst>
              <a:ext uri="{FF2B5EF4-FFF2-40B4-BE49-F238E27FC236}">
                <a16:creationId xmlns:a16="http://schemas.microsoft.com/office/drawing/2014/main" id="{13F26DF9-C4BA-41C3-8A68-A8645E4E2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572" y="3779520"/>
            <a:ext cx="1164856" cy="1097280"/>
          </a:xfrm>
          <a:prstGeom prst="rect">
            <a:avLst/>
          </a:prstGeom>
        </p:spPr>
      </p:pic>
    </p:spTree>
    <p:extLst>
      <p:ext uri="{BB962C8B-B14F-4D97-AF65-F5344CB8AC3E}">
        <p14:creationId xmlns:p14="http://schemas.microsoft.com/office/powerpoint/2010/main" val="32067103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003111D-7478-AAB1-0579-3618930D7E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572" y="3779520"/>
            <a:ext cx="1164856" cy="1097280"/>
          </a:xfrm>
          <a:prstGeom prst="rect">
            <a:avLst/>
          </a:prstGeom>
        </p:spPr>
      </p:pic>
    </p:spTree>
    <p:extLst>
      <p:ext uri="{BB962C8B-B14F-4D97-AF65-F5344CB8AC3E}">
        <p14:creationId xmlns:p14="http://schemas.microsoft.com/office/powerpoint/2010/main" val="57333658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extLst>
              <p:ext uri="{D42A27DB-BD31-4B8C-83A1-F6EECF244321}">
                <p14:modId xmlns:p14="http://schemas.microsoft.com/office/powerpoint/2010/main" val="4091403431"/>
              </p:ext>
            </p:extLst>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133600" y="228600"/>
            <a:ext cx="7924800" cy="8382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sp>
        <p:nvSpPr>
          <p:cNvPr id="16387" name="Rectangle 3"/>
          <p:cNvSpPr>
            <a:spLocks noGrp="1" noChangeArrowheads="1"/>
          </p:cNvSpPr>
          <p:nvPr>
            <p:ph type="body" sz="half" idx="2"/>
          </p:nvPr>
        </p:nvSpPr>
        <p:spPr>
          <a:xfrm>
            <a:off x="609600" y="1257300"/>
            <a:ext cx="10972799" cy="4991100"/>
          </a:xfrm>
        </p:spPr>
        <p:txBody>
          <a:bodyPr/>
          <a:lstStyle/>
          <a:p>
            <a:pPr marL="573088" indent="-573088" algn="just"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Christ referred to the Church in the future tense (Matt. 16:18)</a:t>
            </a:r>
          </a:p>
          <a:p>
            <a:pPr marL="573088" indent="-573088" algn="just"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Paul referred to the Church as a “mystery” (Eph. 3:4-5, 9) </a:t>
            </a:r>
          </a:p>
          <a:p>
            <a:pPr marL="573088" indent="-573088" algn="just"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The Church did not exist prior to Acts 1 since Christ became the head of the Church (Eph. 5:23) after His Ascension (Eph. 1:20-22)</a:t>
            </a:r>
          </a:p>
          <a:p>
            <a:pPr marL="573088" indent="-573088" algn="just"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The Church did not exist prior to Acts 1 since spiritual gifts (1 Cor. 12:7; 14:26) only came into existence after His Ascension (Eph. 4:7-11)</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2899706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257300"/>
            <a:ext cx="10972800" cy="5219700"/>
          </a:xfrm>
        </p:spPr>
        <p:txBody>
          <a:bodyPr/>
          <a:lstStyle/>
          <a:p>
            <a:pPr marL="573088" indent="-573088" eaLnBrk="1" hangingPunct="1">
              <a:spcBef>
                <a:spcPts val="0"/>
              </a:spcBef>
              <a:spcAft>
                <a:spcPts val="2400"/>
              </a:spcAft>
              <a:buSzPct val="100000"/>
              <a:buFont typeface="+mj-lt"/>
              <a:buAutoNum type="arabicPeriod" startAt="5"/>
              <a:defRPr/>
            </a:pPr>
            <a:r>
              <a:rPr lang="en-US" sz="3200" dirty="0">
                <a:effectLst>
                  <a:outerShdw blurRad="38100" dist="38100" dir="2700000" algn="tl">
                    <a:srgbClr val="000000">
                      <a:alpha val="43137"/>
                    </a:srgbClr>
                  </a:outerShdw>
                </a:effectLst>
              </a:rPr>
              <a:t>The Church existed before Paul’s conversion in Acts 9 (Acts 5:11; 8:1,3; Rom. 16:7)</a:t>
            </a:r>
          </a:p>
          <a:p>
            <a:pPr marL="573088" indent="-573088" eaLnBrk="1" hangingPunct="1">
              <a:spcBef>
                <a:spcPts val="0"/>
              </a:spcBef>
              <a:spcAft>
                <a:spcPts val="2400"/>
              </a:spcAft>
              <a:buSzPct val="100000"/>
              <a:buFont typeface="+mj-lt"/>
              <a:buAutoNum type="arabicPeriod" startAt="5"/>
              <a:defRPr/>
            </a:pPr>
            <a:r>
              <a:rPr lang="en-US" sz="3200" dirty="0">
                <a:effectLst>
                  <a:outerShdw blurRad="38100" dist="38100" dir="2700000" algn="tl">
                    <a:srgbClr val="000000">
                      <a:alpha val="43137"/>
                    </a:srgbClr>
                  </a:outerShdw>
                </a:effectLst>
              </a:rPr>
              <a:t>The Baptizing </a:t>
            </a:r>
            <a:r>
              <a:rPr lang="en-US" sz="3200" i="1" dirty="0">
                <a:effectLst>
                  <a:outerShdw blurRad="38100" dist="38100" dir="2700000" algn="tl">
                    <a:srgbClr val="000000">
                      <a:alpha val="43137"/>
                    </a:srgbClr>
                  </a:outerShdw>
                </a:effectLst>
              </a:rPr>
              <a:t>(joining, uniting, identifying) </a:t>
            </a:r>
            <a:r>
              <a:rPr lang="en-US" sz="3200" dirty="0">
                <a:effectLst>
                  <a:outerShdw blurRad="38100" dist="38100" dir="2700000" algn="tl">
                    <a:srgbClr val="000000">
                      <a:alpha val="43137"/>
                    </a:srgbClr>
                  </a:outerShdw>
                </a:effectLst>
              </a:rPr>
              <a:t>ministry of the Holy Spirit began in Acts 2</a:t>
            </a:r>
          </a:p>
          <a:p>
            <a:pPr marL="1084262" lvl="1" indent="-514350" eaLnBrk="1" hangingPunct="1">
              <a:spcBef>
                <a:spcPts val="0"/>
              </a:spcBef>
              <a:spcAft>
                <a:spcPts val="1800"/>
              </a:spcAft>
              <a:buSzPct val="100000"/>
              <a:buFont typeface="+mj-lt"/>
              <a:buAutoNum type="alphaLcPeriod"/>
              <a:defRPr/>
            </a:pPr>
            <a:r>
              <a:rPr lang="en-US" sz="3200" dirty="0">
                <a:effectLst>
                  <a:outerShdw blurRad="38100" dist="38100" dir="2700000" algn="tl">
                    <a:srgbClr val="000000">
                      <a:alpha val="43137"/>
                    </a:srgbClr>
                  </a:outerShdw>
                </a:effectLst>
              </a:rPr>
              <a:t>1 Cor. 12:13</a:t>
            </a:r>
          </a:p>
          <a:p>
            <a:pPr marL="1084262" lvl="1" indent="-514350" eaLnBrk="1" hangingPunct="1">
              <a:spcBef>
                <a:spcPts val="0"/>
              </a:spcBef>
              <a:spcAft>
                <a:spcPts val="1800"/>
              </a:spcAft>
              <a:buSzPct val="100000"/>
              <a:buFont typeface="+mj-lt"/>
              <a:buAutoNum type="alphaLcPeriod"/>
              <a:defRPr/>
            </a:pPr>
            <a:r>
              <a:rPr lang="en-US" sz="3200" dirty="0">
                <a:effectLst>
                  <a:outerShdw blurRad="38100" dist="38100" dir="2700000" algn="tl">
                    <a:srgbClr val="000000">
                      <a:alpha val="43137"/>
                    </a:srgbClr>
                  </a:outerShdw>
                </a:effectLst>
              </a:rPr>
              <a:t>Acts 1:5</a:t>
            </a:r>
          </a:p>
          <a:p>
            <a:pPr marL="1084262" lvl="1" indent="-514350" eaLnBrk="1" hangingPunct="1">
              <a:spcBef>
                <a:spcPts val="0"/>
              </a:spcBef>
              <a:spcAft>
                <a:spcPts val="1800"/>
              </a:spcAft>
              <a:buSzPct val="100000"/>
              <a:buFont typeface="+mj-lt"/>
              <a:buAutoNum type="alphaLcPeriod"/>
              <a:defRPr/>
            </a:pPr>
            <a:r>
              <a:rPr lang="en-US" sz="3200" dirty="0">
                <a:effectLst>
                  <a:outerShdw blurRad="38100" dist="38100" dir="2700000" algn="tl">
                    <a:srgbClr val="000000">
                      <a:alpha val="43137"/>
                    </a:srgbClr>
                  </a:outerShdw>
                </a:effectLst>
              </a:rPr>
              <a:t>Acts 11:15-16</a:t>
            </a:r>
          </a:p>
          <a:p>
            <a:pPr marL="1084262" lvl="1" indent="-514350" eaLnBrk="1" hangingPunct="1">
              <a:spcBef>
                <a:spcPts val="0"/>
              </a:spcBef>
              <a:spcAft>
                <a:spcPts val="1800"/>
              </a:spcAft>
              <a:buSzPct val="100000"/>
              <a:buFont typeface="+mj-lt"/>
              <a:buAutoNum type="alphaLcPeriod"/>
              <a:defRPr/>
            </a:pPr>
            <a:r>
              <a:rPr lang="en-US" sz="3200" dirty="0">
                <a:effectLst>
                  <a:outerShdw blurRad="38100" dist="38100" dir="2700000" algn="tl">
                    <a:srgbClr val="000000">
                      <a:alpha val="43137"/>
                    </a:srgbClr>
                  </a:outerShdw>
                </a:effectLst>
              </a:rPr>
              <a:t>Acts 2:1-4, 37-41</a:t>
            </a:r>
          </a:p>
        </p:txBody>
      </p:sp>
      <p:sp>
        <p:nvSpPr>
          <p:cNvPr id="7" name="Rectangle 2">
            <a:extLst>
              <a:ext uri="{FF2B5EF4-FFF2-40B4-BE49-F238E27FC236}">
                <a16:creationId xmlns:a16="http://schemas.microsoft.com/office/drawing/2014/main" id="{FA21FFFD-0E23-490C-AEE7-1B7947F2BFB2}"/>
              </a:ext>
            </a:extLst>
          </p:cNvPr>
          <p:cNvSpPr>
            <a:spLocks noGrp="1" noChangeArrowheads="1"/>
          </p:cNvSpPr>
          <p:nvPr>
            <p:ph type="title"/>
          </p:nvPr>
        </p:nvSpPr>
        <p:spPr>
          <a:xfrm>
            <a:off x="2133600" y="228600"/>
            <a:ext cx="7924800" cy="8382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Did the Church Begin?</a:t>
            </a:r>
          </a:p>
        </p:txBody>
      </p:sp>
      <p:pic>
        <p:nvPicPr>
          <p:cNvPr id="8" name="Picture 4" descr="King_of_Kings[1]">
            <a:extLst>
              <a:ext uri="{FF2B5EF4-FFF2-40B4-BE49-F238E27FC236}">
                <a16:creationId xmlns:a16="http://schemas.microsoft.com/office/drawing/2014/main" id="{F3201337-D88E-4D84-A507-C923D221065A}"/>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3037205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663F5-BE39-4AF9-B766-08EF283D64E0}"/>
              </a:ext>
            </a:extLst>
          </p:cNvPr>
          <p:cNvPicPr>
            <a:picLocks noChangeAspect="1"/>
          </p:cNvPicPr>
          <p:nvPr/>
        </p:nvPicPr>
        <p:blipFill>
          <a:blip r:embed="rId2"/>
          <a:stretch>
            <a:fillRect/>
          </a:stretch>
        </p:blipFill>
        <p:spPr>
          <a:xfrm>
            <a:off x="152400" y="45720"/>
            <a:ext cx="11811000" cy="6766560"/>
          </a:xfrm>
          <a:prstGeom prst="rect">
            <a:avLst/>
          </a:prstGeom>
        </p:spPr>
      </p:pic>
      <p:sp>
        <p:nvSpPr>
          <p:cNvPr id="3" name="Rectangle 2"/>
          <p:cNvSpPr/>
          <p:nvPr/>
        </p:nvSpPr>
        <p:spPr>
          <a:xfrm>
            <a:off x="1676402" y="70616"/>
            <a:ext cx="8839199" cy="3385542"/>
          </a:xfrm>
          <a:prstGeom prst="rect">
            <a:avLst/>
          </a:prstGeom>
        </p:spPr>
        <p:txBody>
          <a:bodyPr wrap="square">
            <a:spAutoFit/>
          </a:bodyPr>
          <a:lstStyle/>
          <a:p>
            <a:pPr algn="ctr">
              <a:spcAft>
                <a:spcPts val="1200"/>
              </a:spcAft>
            </a:pPr>
            <a:r>
              <a:rPr lang="en-US" sz="44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4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4000" dirty="0">
                <a:effectLst>
                  <a:outerShdw blurRad="38100" dist="38100" dir="2700000" algn="tl">
                    <a:srgbClr val="000000">
                      <a:alpha val="43137"/>
                    </a:srgbClr>
                  </a:outerShdw>
                </a:effectLst>
              </a:rPr>
              <a:t>“For by one Spirit </a:t>
            </a:r>
            <a:r>
              <a:rPr lang="en-US" sz="4000" b="1" u="sng" dirty="0">
                <a:solidFill>
                  <a:srgbClr val="FFFFCC"/>
                </a:solidFill>
                <a:effectLst>
                  <a:outerShdw blurRad="38100" dist="38100" dir="2700000" algn="tl">
                    <a:srgbClr val="000000">
                      <a:alpha val="43137"/>
                    </a:srgbClr>
                  </a:outerShdw>
                </a:effectLst>
              </a:rPr>
              <a:t>we were all baptized into one body</a:t>
            </a:r>
            <a:r>
              <a:rPr lang="en-US" sz="4000" dirty="0">
                <a:effectLst>
                  <a:outerShdw blurRad="38100" dist="38100" dir="2700000" algn="tl">
                    <a:srgbClr val="000000">
                      <a:alpha val="43137"/>
                    </a:srgbClr>
                  </a:outerShdw>
                </a:effectLst>
              </a:rPr>
              <a:t>, whether Jews or Greeks, whether slaves or free, and we were all made to drink of one Spirit.”</a:t>
            </a:r>
          </a:p>
        </p:txBody>
      </p:sp>
    </p:spTree>
    <p:extLst>
      <p:ext uri="{BB962C8B-B14F-4D97-AF65-F5344CB8AC3E}">
        <p14:creationId xmlns:p14="http://schemas.microsoft.com/office/powerpoint/2010/main" val="1631187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C1489-9F72-4597-A67E-39BE89AC79B3}"/>
              </a:ext>
            </a:extLst>
          </p:cNvPr>
          <p:cNvPicPr>
            <a:picLocks noChangeAspect="1"/>
          </p:cNvPicPr>
          <p:nvPr/>
        </p:nvPicPr>
        <p:blipFill>
          <a:blip r:embed="rId2"/>
          <a:stretch>
            <a:fillRect/>
          </a:stretch>
        </p:blipFill>
        <p:spPr>
          <a:xfrm>
            <a:off x="76200" y="22769"/>
            <a:ext cx="11963400" cy="6812462"/>
          </a:xfrm>
          <a:prstGeom prst="rect">
            <a:avLst/>
          </a:prstGeom>
        </p:spPr>
      </p:pic>
      <p:sp>
        <p:nvSpPr>
          <p:cNvPr id="3" name="Rectangle 2"/>
          <p:cNvSpPr/>
          <p:nvPr/>
        </p:nvSpPr>
        <p:spPr>
          <a:xfrm>
            <a:off x="1676401" y="76201"/>
            <a:ext cx="8839199" cy="2769989"/>
          </a:xfrm>
          <a:prstGeom prst="rect">
            <a:avLst/>
          </a:prstGeom>
        </p:spPr>
        <p:txBody>
          <a:bodyPr wrap="square">
            <a:spAutoFit/>
          </a:bodyPr>
          <a:lstStyle/>
          <a:p>
            <a:pPr algn="ctr">
              <a:spcAft>
                <a:spcPts val="1200"/>
              </a:spcAft>
            </a:pPr>
            <a:r>
              <a:rPr lang="en-US" sz="4400" dirty="0">
                <a:solidFill>
                  <a:srgbClr val="00FFFF"/>
                </a:solidFill>
                <a:effectLst>
                  <a:outerShdw blurRad="38100" dist="38100" dir="2700000" algn="tl">
                    <a:srgbClr val="000000">
                      <a:alpha val="43137"/>
                    </a:srgbClr>
                  </a:outerShdw>
                </a:effectLst>
                <a:ea typeface="+mj-ea"/>
                <a:cs typeface="Calibri" panose="020F0502020204030204" pitchFamily="34" charset="0"/>
              </a:rPr>
              <a:t>Acts 1:5</a:t>
            </a:r>
            <a:endParaRPr lang="en-US" altLang="en-US" sz="44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4000" dirty="0">
                <a:effectLst>
                  <a:outerShdw blurRad="38100" dist="38100" dir="2700000" algn="tl">
                    <a:srgbClr val="000000">
                      <a:alpha val="43137"/>
                    </a:srgbClr>
                  </a:outerShdw>
                </a:effectLst>
                <a:cs typeface="Calibri" panose="020F0502020204030204" pitchFamily="34" charset="0"/>
              </a:rPr>
              <a:t>for John baptized with water, but you will be baptized with the Holy Spirit not many days from now.</a:t>
            </a:r>
          </a:p>
        </p:txBody>
      </p:sp>
    </p:spTree>
    <p:extLst>
      <p:ext uri="{BB962C8B-B14F-4D97-AF65-F5344CB8AC3E}">
        <p14:creationId xmlns:p14="http://schemas.microsoft.com/office/powerpoint/2010/main" val="3605004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62E1B4-49C7-4EB4-AD81-AA0AF8763C09}"/>
              </a:ext>
            </a:extLst>
          </p:cNvPr>
          <p:cNvPicPr>
            <a:picLocks noChangeAspect="1"/>
          </p:cNvPicPr>
          <p:nvPr/>
        </p:nvPicPr>
        <p:blipFill>
          <a:blip r:embed="rId2"/>
          <a:stretch>
            <a:fillRect/>
          </a:stretch>
        </p:blipFill>
        <p:spPr>
          <a:xfrm>
            <a:off x="76200" y="24385"/>
            <a:ext cx="11963400" cy="6809231"/>
          </a:xfrm>
          <a:prstGeom prst="rect">
            <a:avLst/>
          </a:prstGeom>
        </p:spPr>
      </p:pic>
      <p:sp>
        <p:nvSpPr>
          <p:cNvPr id="3" name="Rectangle 2"/>
          <p:cNvSpPr/>
          <p:nvPr/>
        </p:nvSpPr>
        <p:spPr>
          <a:xfrm>
            <a:off x="1676401" y="76200"/>
            <a:ext cx="8839199" cy="4616648"/>
          </a:xfrm>
          <a:prstGeom prst="rect">
            <a:avLst/>
          </a:prstGeom>
        </p:spPr>
        <p:txBody>
          <a:bodyPr wrap="square">
            <a:spAutoFit/>
          </a:bodyPr>
          <a:lstStyle/>
          <a:p>
            <a:pPr algn="ctr">
              <a:spcAft>
                <a:spcPts val="1200"/>
              </a:spcAft>
            </a:pPr>
            <a:r>
              <a:rPr lang="en-US" sz="4400" dirty="0">
                <a:solidFill>
                  <a:srgbClr val="00FFFF"/>
                </a:solidFill>
                <a:effectLst>
                  <a:outerShdw blurRad="38100" dist="38100" dir="2700000" algn="tl">
                    <a:srgbClr val="000000">
                      <a:alpha val="43137"/>
                    </a:srgbClr>
                  </a:outerShdw>
                </a:effectLst>
                <a:ea typeface="+mj-ea"/>
                <a:cs typeface="Calibri" panose="020F0502020204030204" pitchFamily="34" charset="0"/>
              </a:rPr>
              <a:t>Acts 11:15-16</a:t>
            </a:r>
            <a:endParaRPr lang="en-US" altLang="en-US" sz="44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4000" baseline="30000" dirty="0">
                <a:effectLst>
                  <a:outerShdw blurRad="38100" dist="38100" dir="2700000" algn="tl">
                    <a:srgbClr val="000000">
                      <a:alpha val="43137"/>
                    </a:srgbClr>
                  </a:outerShdw>
                </a:effectLst>
                <a:cs typeface="Calibri" panose="020F0502020204030204" pitchFamily="34" charset="0"/>
              </a:rPr>
              <a:t>15 </a:t>
            </a:r>
            <a:r>
              <a:rPr lang="en-US" sz="4000" dirty="0">
                <a:effectLst>
                  <a:outerShdw blurRad="38100" dist="38100" dir="2700000" algn="tl">
                    <a:srgbClr val="000000">
                      <a:alpha val="43137"/>
                    </a:srgbClr>
                  </a:outerShdw>
                </a:effectLst>
                <a:cs typeface="Calibri" panose="020F0502020204030204" pitchFamily="34" charset="0"/>
              </a:rPr>
              <a:t>And as I began to speak, the Holy Spirit fell upon them just as </a:t>
            </a:r>
            <a:r>
              <a:rPr lang="en-US" sz="4000" i="1" dirty="0">
                <a:effectLst>
                  <a:outerShdw blurRad="38100" dist="38100" dir="2700000" algn="tl">
                    <a:srgbClr val="000000">
                      <a:alpha val="43137"/>
                    </a:srgbClr>
                  </a:outerShdw>
                </a:effectLst>
                <a:cs typeface="Calibri" panose="020F0502020204030204" pitchFamily="34" charset="0"/>
              </a:rPr>
              <a:t>He did</a:t>
            </a:r>
            <a:r>
              <a:rPr lang="en-US" sz="4000" dirty="0">
                <a:effectLst>
                  <a:outerShdw blurRad="38100" dist="38100" dir="2700000" algn="tl">
                    <a:srgbClr val="000000">
                      <a:alpha val="43137"/>
                    </a:srgbClr>
                  </a:outerShdw>
                </a:effectLst>
                <a:cs typeface="Calibri" panose="020F0502020204030204" pitchFamily="34" charset="0"/>
              </a:rPr>
              <a:t> upon us at the beginning. </a:t>
            </a:r>
            <a:r>
              <a:rPr lang="en-US" sz="4000" baseline="30000" dirty="0">
                <a:effectLst>
                  <a:outerShdw blurRad="38100" dist="38100" dir="2700000" algn="tl">
                    <a:srgbClr val="000000">
                      <a:alpha val="43137"/>
                    </a:srgbClr>
                  </a:outerShdw>
                </a:effectLst>
                <a:cs typeface="Calibri" panose="020F0502020204030204" pitchFamily="34" charset="0"/>
              </a:rPr>
              <a:t>16 </a:t>
            </a:r>
            <a:r>
              <a:rPr lang="en-US" sz="40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spTree>
    <p:extLst>
      <p:ext uri="{BB962C8B-B14F-4D97-AF65-F5344CB8AC3E}">
        <p14:creationId xmlns:p14="http://schemas.microsoft.com/office/powerpoint/2010/main" val="222729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47717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98894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15553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548640"/>
          <a:ext cx="10972800" cy="576072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64008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rgbClr val="00FFFF"/>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a:t>
                      </a:r>
                      <a:r>
                        <a:rPr lang="en-US" altLang="en-US" sz="2800" b="1" kern="1200" baseline="30000" dirty="0">
                          <a:solidFill>
                            <a:srgbClr val="0000CC"/>
                          </a:solidFill>
                          <a:effectLst/>
                          <a:latin typeface="Calibri" panose="020F0502020204030204" pitchFamily="34" charset="0"/>
                          <a:ea typeface="+mn-ea"/>
                          <a:cs typeface="+mn-cs"/>
                        </a:rPr>
                        <a:t>st</a:t>
                      </a:r>
                      <a:r>
                        <a:rPr lang="en-US" altLang="en-US" sz="2800" b="1" kern="1200" dirty="0">
                          <a:solidFill>
                            <a:srgbClr val="0000CC"/>
                          </a:solidFill>
                          <a:effectLst/>
                          <a:latin typeface="Calibri" panose="020F0502020204030204" pitchFamily="34" charset="0"/>
                          <a:ea typeface="+mn-ea"/>
                          <a:cs typeface="+mn-cs"/>
                        </a:rPr>
                        <a: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372163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9BD5456D-BD18-BC32-EBC7-FB796DD539D9}"/>
              </a:ext>
            </a:extLst>
          </p:cNvPr>
          <p:cNvSpPr>
            <a:spLocks noGrp="1" noChangeArrowheads="1"/>
          </p:cNvSpPr>
          <p:nvPr>
            <p:ph type="title"/>
          </p:nvPr>
        </p:nvSpPr>
        <p:spPr>
          <a:xfrm>
            <a:off x="2209800" y="304800"/>
            <a:ext cx="7772400" cy="609600"/>
          </a:xfrm>
        </p:spPr>
        <p:txBody>
          <a:bodyPr/>
          <a:lstStyle/>
          <a:p>
            <a:pPr algn="ctr"/>
            <a:r>
              <a:rPr lang="en-US" altLang="en-US" sz="4000" dirty="0">
                <a:latin typeface="Arial" panose="020B0604020202020204" pitchFamily="34" charset="0"/>
                <a:cs typeface="Arial" panose="020B0604020202020204" pitchFamily="34" charset="0"/>
              </a:rPr>
              <a:t>Christ’s Five Trips to Jerusalem In John’s Gospel</a:t>
            </a:r>
          </a:p>
        </p:txBody>
      </p:sp>
      <p:graphicFrame>
        <p:nvGraphicFramePr>
          <p:cNvPr id="19482" name="Group 26">
            <a:extLst>
              <a:ext uri="{FF2B5EF4-FFF2-40B4-BE49-F238E27FC236}">
                <a16:creationId xmlns:a16="http://schemas.microsoft.com/office/drawing/2014/main" id="{D51999A5-A2AA-41E7-5F20-984E416A3C7A}"/>
              </a:ext>
            </a:extLst>
          </p:cNvPr>
          <p:cNvGraphicFramePr>
            <a:graphicFrameLocks noGrp="1"/>
          </p:cNvGraphicFramePr>
          <p:nvPr>
            <p:ph type="tbl" idx="1"/>
            <p:extLst>
              <p:ext uri="{D42A27DB-BD31-4B8C-83A1-F6EECF244321}">
                <p14:modId xmlns:p14="http://schemas.microsoft.com/office/powerpoint/2010/main" val="4107685760"/>
              </p:ext>
            </p:extLst>
          </p:nvPr>
        </p:nvGraphicFramePr>
        <p:xfrm>
          <a:off x="1752600" y="1219200"/>
          <a:ext cx="5448300" cy="4572000"/>
        </p:xfrm>
        <a:graphic>
          <a:graphicData uri="http://schemas.openxmlformats.org/drawingml/2006/table">
            <a:tbl>
              <a:tblPr>
                <a:tableStyleId>{AF606853-7671-496A-8E4F-DF71F8EC918B}</a:tableStyleId>
              </a:tblPr>
              <a:tblGrid>
                <a:gridCol w="2724150">
                  <a:extLst>
                    <a:ext uri="{9D8B030D-6E8A-4147-A177-3AD203B41FA5}">
                      <a16:colId xmlns:a16="http://schemas.microsoft.com/office/drawing/2014/main" val="20000"/>
                    </a:ext>
                  </a:extLst>
                </a:gridCol>
                <a:gridCol w="272415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bg1"/>
                          </a:solidFill>
                          <a:latin typeface="Arial" pitchFamily="34" charset="0"/>
                          <a:ea typeface="+mn-ea"/>
                          <a:cs typeface="Arial"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bg1"/>
                          </a:solidFill>
                          <a:latin typeface="Arial" pitchFamily="34" charset="0"/>
                          <a:ea typeface="+mn-ea"/>
                          <a:cs typeface="Arial"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bg1"/>
                          </a:solidFill>
                          <a:latin typeface="Arial" pitchFamily="34" charset="0"/>
                          <a:ea typeface="+mn-ea"/>
                          <a:cs typeface="Arial"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bg1"/>
                          </a:solidFill>
                          <a:latin typeface="Arial" pitchFamily="34" charset="0"/>
                          <a:ea typeface="+mn-ea"/>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AC5098CB-6337-F032-4F7D-56F5D59F782E}"/>
              </a:ext>
            </a:extLst>
          </p:cNvPr>
          <p:cNvPicPr>
            <a:picLocks noChangeAspect="1" noChangeArrowheads="1"/>
          </p:cNvPicPr>
          <p:nvPr/>
        </p:nvPicPr>
        <p:blipFill>
          <a:blip r:embed="rId2"/>
          <a:srcRect/>
          <a:stretch>
            <a:fillRect/>
          </a:stretch>
        </p:blipFill>
        <p:spPr bwMode="auto">
          <a:xfrm>
            <a:off x="7010401" y="2114552"/>
            <a:ext cx="3609975" cy="26288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247793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13102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08185"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2:6</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when this was noised abroad, the multitude came together, and were confounded, because that every man heard them speak in his own language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dialektos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5CBBF80E-A4A7-4E92-9A34-6371DD4276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5900" y="3048000"/>
            <a:ext cx="1600200" cy="1828800"/>
          </a:xfrm>
          <a:prstGeom prst="rect">
            <a:avLst/>
          </a:prstGeom>
        </p:spPr>
      </p:pic>
    </p:spTree>
    <p:extLst>
      <p:ext uri="{BB962C8B-B14F-4D97-AF65-F5344CB8AC3E}">
        <p14:creationId xmlns:p14="http://schemas.microsoft.com/office/powerpoint/2010/main" val="382435805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nvPr>
        </p:nvGraphicFramePr>
        <p:xfrm>
          <a:off x="5334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2"/>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latin typeface="Calibri" panose="020F0502020204030204" pitchFamily="34" charset="0"/>
                          <a:cs typeface="Calibri" panose="020F0502020204030204" pitchFamily="34" charset="0"/>
                        </a:rPr>
                        <a:t>1.</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latin typeface="Calibri" panose="020F0502020204030204" pitchFamily="34" charset="0"/>
                          <a:cs typeface="Calibri" panose="020F0502020204030204" pitchFamily="34" charset="0"/>
                        </a:rPr>
                        <a:t>2.</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latin typeface="Calibri" panose="020F0502020204030204" pitchFamily="34" charset="0"/>
                          <a:cs typeface="Calibri" panose="020F0502020204030204" pitchFamily="34" charset="0"/>
                        </a:rPr>
                        <a:t>3.</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latin typeface="Calibri" panose="020F0502020204030204" pitchFamily="34" charset="0"/>
                          <a:cs typeface="Calibri" panose="020F0502020204030204" pitchFamily="34" charset="0"/>
                        </a:rPr>
                        <a:t>4.</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latin typeface="Calibri" panose="020F0502020204030204" pitchFamily="34" charset="0"/>
                          <a:cs typeface="Calibri" panose="020F0502020204030204" pitchFamily="34" charset="0"/>
                        </a:rPr>
                        <a:t>5.</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latin typeface="Calibri" panose="020F0502020204030204" pitchFamily="34" charset="0"/>
                          <a:cs typeface="Calibri" panose="020F0502020204030204" pitchFamily="34" charset="0"/>
                        </a:rPr>
                        <a:t>6.</a:t>
                      </a:r>
                    </a:p>
                  </a:txBody>
                  <a:tcPr anchor="ctr"/>
                </a:tc>
                <a:tc>
                  <a:txBody>
                    <a:bodyPr/>
                    <a:lstStyle/>
                    <a:p>
                      <a:pPr algn="l"/>
                      <a:r>
                        <a:rPr lang="en-US" sz="2700" b="1" kern="1200" dirty="0">
                          <a:solidFill>
                            <a:schemeClr val="bg1">
                              <a:lumMod val="50000"/>
                            </a:schemeClr>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3707803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reason was that they heard every man speaking his </a:t>
            </a:r>
            <a:r>
              <a:rPr lang="en-US" sz="3200" i="1" dirty="0">
                <a:latin typeface="Calibri" panose="020F0502020204030204" pitchFamily="34" charset="0"/>
              </a:rPr>
              <a:t>own language</a:t>
            </a:r>
            <a:r>
              <a:rPr lang="en-US" sz="3200" dirty="0">
                <a:latin typeface="Calibri" panose="020F0502020204030204" pitchFamily="34" charset="0"/>
              </a:rPr>
              <a:t>. The Greek word for ‘language’ here is </a:t>
            </a:r>
            <a:r>
              <a:rPr lang="en-US" sz="3200" i="1" dirty="0" err="1">
                <a:latin typeface="Calibri" panose="020F0502020204030204" pitchFamily="34" charset="0"/>
              </a:rPr>
              <a:t>dialektos</a:t>
            </a:r>
            <a:r>
              <a:rPr lang="en-US" sz="3200" dirty="0">
                <a:latin typeface="Calibri" panose="020F0502020204030204" pitchFamily="34" charset="0"/>
              </a:rPr>
              <a:t>, the origin of the English word ‘dialect.’ It simply means ‘language.’ It explains what the tongues of verse 4 were: spoken languages with all the rules of grammar, diction, syntax, and all that a language involves. Everyone who was present heard someone speaking in his own native language, the language of the country from which he came.”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68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948299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11277600" cy="2819400"/>
          </a:xfrm>
        </p:spPr>
        <p:txBody>
          <a:bodyPr/>
          <a:lstStyle/>
          <a:p>
            <a:pPr marL="0" indent="0" algn="just">
              <a:buNone/>
              <a:defRPr/>
            </a:pPr>
            <a:r>
              <a:rPr lang="en-US" sz="3600" dirty="0">
                <a:effectLst>
                  <a:outerShdw blurRad="38100" dist="38100" dir="2700000" algn="tl">
                    <a:srgbClr val="000000">
                      <a:alpha val="43137"/>
                    </a:srgbClr>
                  </a:outerShdw>
                </a:effectLst>
              </a:rPr>
              <a:t>“She attained her ecstatic state and speech in a haunted cave where drafts and winds made weird sounds and music. When she became united in spirit with the god Apollo, she began to </a:t>
            </a:r>
            <a:r>
              <a:rPr lang="en-US" sz="3600" b="1" u="sng" dirty="0">
                <a:solidFill>
                  <a:srgbClr val="FFFFCC"/>
                </a:solidFill>
                <a:effectLst>
                  <a:outerShdw blurRad="38100" dist="38100" dir="2700000" algn="tl">
                    <a:srgbClr val="000000">
                      <a:alpha val="43137"/>
                    </a:srgbClr>
                  </a:outerShdw>
                </a:effectLst>
              </a:rPr>
              <a:t>speak in tongues</a:t>
            </a:r>
            <a:r>
              <a:rPr lang="en-US" sz="3600" dirty="0">
                <a:effectLst>
                  <a:outerShdw blurRad="38100" dist="38100" dir="2700000" algn="tl">
                    <a:srgbClr val="000000">
                      <a:alpha val="43137"/>
                    </a:srgbClr>
                  </a:outerShdw>
                </a:effectLst>
              </a:rPr>
              <a:t>, sometimes understood, sometimes </a:t>
            </a:r>
            <a:r>
              <a:rPr lang="en-US" sz="3600" b="1" u="sng" dirty="0">
                <a:solidFill>
                  <a:srgbClr val="FFFFCC"/>
                </a:solidFill>
                <a:effectLst>
                  <a:outerShdw blurRad="38100" dist="38100" dir="2700000" algn="tl">
                    <a:srgbClr val="000000">
                      <a:alpha val="43137"/>
                    </a:srgbClr>
                  </a:outerShdw>
                </a:effectLst>
              </a:rPr>
              <a:t>incoherent</a:t>
            </a:r>
            <a:r>
              <a:rPr lang="en-US" sz="3600" dirty="0">
                <a:effectLst>
                  <a:outerShdw blurRad="38100" dist="38100" dir="2700000" algn="tl">
                    <a:srgbClr val="000000">
                      <a:alpha val="43137"/>
                    </a:srgbClr>
                  </a:outerShdw>
                </a:effectLst>
              </a:rPr>
              <a:t>.”</a:t>
            </a:r>
          </a:p>
        </p:txBody>
      </p:sp>
      <p:sp>
        <p:nvSpPr>
          <p:cNvPr id="99331" name="TextBox 3"/>
          <p:cNvSpPr txBox="1">
            <a:spLocks noChangeArrowheads="1"/>
          </p:cNvSpPr>
          <p:nvPr/>
        </p:nvSpPr>
        <p:spPr bwMode="auto">
          <a:xfrm>
            <a:off x="2247900" y="228601"/>
            <a:ext cx="769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Virgil, 1</a:t>
            </a:r>
            <a:r>
              <a:rPr lang="en-US" sz="3600" baseline="30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B.C. commenting of the priestess on the Isle of Delos.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096001"/>
            <a:ext cx="6248400" cy="461665"/>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Cited by John Miles, The Subject of Tongues, an Introduction to Christian Doctrine: An Outline Course, (Grand Rapids; Grand Rapids School of the Bible and Music, 1974), p. 2.</a:t>
            </a:r>
          </a:p>
        </p:txBody>
      </p:sp>
    </p:spTree>
    <p:extLst>
      <p:ext uri="{BB962C8B-B14F-4D97-AF65-F5344CB8AC3E}">
        <p14:creationId xmlns:p14="http://schemas.microsoft.com/office/powerpoint/2010/main" val="1938431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8697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1049000" cy="5029200"/>
          </a:xfrm>
        </p:spPr>
        <p:txBody>
          <a:bodyPr/>
          <a:lstStyle/>
          <a:p>
            <a:pPr marL="0" indent="0" algn="just">
              <a:buNone/>
              <a:defRPr/>
            </a:pPr>
            <a:r>
              <a:rPr lang="en-US" sz="3600" dirty="0">
                <a:effectLst>
                  <a:outerShdw blurRad="38100" dist="38100" dir="2700000" algn="tl">
                    <a:srgbClr val="000000">
                      <a:alpha val="43137"/>
                    </a:srgbClr>
                  </a:outerShdw>
                </a:effectLst>
              </a:rPr>
              <a:t>“In a trance, perhaps induced by narcotic herbs, she sat on a tripod and raved. Priests enriched themselves by translating her </a:t>
            </a:r>
            <a:r>
              <a:rPr lang="en-US" sz="3600" b="1" u="sng" dirty="0">
                <a:solidFill>
                  <a:srgbClr val="FFFFCC"/>
                </a:solidFill>
                <a:effectLst>
                  <a:outerShdw blurRad="38100" dist="38100" dir="2700000" algn="tl">
                    <a:srgbClr val="000000">
                      <a:alpha val="43137"/>
                    </a:srgbClr>
                  </a:outerShdw>
                </a:effectLst>
              </a:rPr>
              <a:t>incoherent cries</a:t>
            </a:r>
            <a:r>
              <a:rPr lang="en-US" sz="3600" dirty="0">
                <a:effectLst>
                  <a:outerShdw blurRad="38100" dist="38100" dir="2700000" algn="tl">
                    <a:srgbClr val="000000">
                      <a:alpha val="43137"/>
                    </a:srgbClr>
                  </a:outerShdw>
                </a:effectLst>
              </a:rPr>
              <a:t> into rhymed prophecies.”</a:t>
            </a:r>
          </a:p>
        </p:txBody>
      </p:sp>
      <p:sp>
        <p:nvSpPr>
          <p:cNvPr id="99331" name="TextBox 3"/>
          <p:cNvSpPr txBox="1">
            <a:spLocks noChangeArrowheads="1"/>
          </p:cNvSpPr>
          <p:nvPr/>
        </p:nvSpPr>
        <p:spPr bwMode="auto">
          <a:xfrm>
            <a:off x="1524000" y="22860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 Geographic </a:t>
            </a:r>
          </a:p>
          <a:p>
            <a:pPr algn="ctr" eaLnBrk="1" hangingPunct="1">
              <a:spcAft>
                <a:spcPts val="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the Priestess at Delphi.</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096001"/>
            <a:ext cx="62484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Greece and Rome: Builders of Our World, National Geographic Society, 1968), p. 171.</a:t>
            </a:r>
          </a:p>
        </p:txBody>
      </p:sp>
    </p:spTree>
    <p:extLst>
      <p:ext uri="{BB962C8B-B14F-4D97-AF65-F5344CB8AC3E}">
        <p14:creationId xmlns:p14="http://schemas.microsoft.com/office/powerpoint/2010/main" val="975814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6400"/>
            <a:ext cx="11125200" cy="4953000"/>
          </a:xfrm>
        </p:spPr>
        <p:txBody>
          <a:bodyPr/>
          <a:lstStyle/>
          <a:p>
            <a:pPr marL="0" indent="0" algn="just">
              <a:buNone/>
              <a:defRPr/>
            </a:pPr>
            <a:r>
              <a:rPr lang="en-US" sz="3600" dirty="0">
                <a:effectLst>
                  <a:outerShdw blurRad="38100" dist="38100" dir="2700000" algn="tl">
                    <a:srgbClr val="000000">
                      <a:alpha val="43137"/>
                    </a:srgbClr>
                  </a:outerShdw>
                </a:effectLst>
              </a:rPr>
              <a:t>“…This same Pythoness then is said to be female, to sit at times upon the tripod of Apollos astride, and thus the evil spirit ascending from beneath and entering the lower part of her body, fills the woman with madness, and she with disheveled hair begins to play the bacchanal and to foam at the mouth, and thus being in frenzy </a:t>
            </a:r>
            <a:r>
              <a:rPr lang="en-US" sz="3600" b="1" u="sng" dirty="0">
                <a:solidFill>
                  <a:srgbClr val="FFFFCC"/>
                </a:solidFill>
                <a:effectLst>
                  <a:outerShdw blurRad="38100" dist="38100" dir="2700000" algn="tl">
                    <a:srgbClr val="000000">
                      <a:alpha val="43137"/>
                    </a:srgbClr>
                  </a:outerShdw>
                </a:effectLst>
              </a:rPr>
              <a:t>to utter the words of her madness</a:t>
            </a:r>
            <a:r>
              <a:rPr lang="en-US" sz="3600" dirty="0">
                <a:effectLst>
                  <a:outerShdw blurRad="38100" dist="38100" dir="2700000" algn="tl">
                    <a:srgbClr val="000000">
                      <a:alpha val="43137"/>
                    </a:srgbClr>
                  </a:outerShdw>
                </a:effectLst>
              </a:rPr>
              <a:t>.”</a:t>
            </a:r>
          </a:p>
        </p:txBody>
      </p:sp>
      <p:sp>
        <p:nvSpPr>
          <p:cNvPr id="99331" name="TextBox 3"/>
          <p:cNvSpPr txBox="1">
            <a:spLocks noChangeArrowheads="1"/>
          </p:cNvSpPr>
          <p:nvPr/>
        </p:nvSpPr>
        <p:spPr bwMode="auto">
          <a:xfrm>
            <a:off x="2909889" y="228601"/>
            <a:ext cx="6372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Chrysostom, a 4th Century Christian on Priestess of Delphi.</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096001"/>
            <a:ext cx="6248400" cy="461665"/>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Cited by John Miles, The Subject of Tongues, an Introduction to Christian Doctrine: An Outline Course, (Grand Rapids; Grand Rapids School of the Bible and Music, 1974), p. 2.</a:t>
            </a:r>
          </a:p>
        </p:txBody>
      </p:sp>
    </p:spTree>
    <p:extLst>
      <p:ext uri="{BB962C8B-B14F-4D97-AF65-F5344CB8AC3E}">
        <p14:creationId xmlns:p14="http://schemas.microsoft.com/office/powerpoint/2010/main" val="2630211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43000"/>
            <a:ext cx="9144000" cy="1676400"/>
          </a:xfrm>
        </p:spPr>
        <p:txBody>
          <a:bodyPr/>
          <a:lstStyle/>
          <a:p>
            <a:pPr marL="0" indent="0" algn="just">
              <a:buNone/>
              <a:defRPr/>
            </a:pPr>
            <a:r>
              <a:rPr lang="en-US" sz="3200" dirty="0">
                <a:effectLst>
                  <a:outerShdw blurRad="38100" dist="38100" dir="2700000" algn="tl">
                    <a:srgbClr val="000000">
                      <a:alpha val="43137"/>
                    </a:srgbClr>
                  </a:outerShdw>
                </a:effectLst>
              </a:rPr>
              <a:t>“Arise upon your feet, speak or make some sound, continue to make sounds of some kind, and the Lord will make a language or tongue of it.”</a:t>
            </a:r>
          </a:p>
        </p:txBody>
      </p:sp>
      <p:sp>
        <p:nvSpPr>
          <p:cNvPr id="99331" name="TextBox 3"/>
          <p:cNvSpPr txBox="1">
            <a:spLocks noChangeArrowheads="1"/>
          </p:cNvSpPr>
          <p:nvPr/>
        </p:nvSpPr>
        <p:spPr bwMode="auto">
          <a:xfrm>
            <a:off x="3228975" y="228601"/>
            <a:ext cx="573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 Smith’s Command</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096001"/>
            <a:ext cx="62484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Joseph </a:t>
            </a:r>
            <a:r>
              <a:rPr lang="en-US" sz="1200" dirty="0" err="1">
                <a:effectLst>
                  <a:outerShdw blurRad="38100" dist="38100" dir="2700000" algn="tl">
                    <a:srgbClr val="000000">
                      <a:alpha val="43137"/>
                    </a:srgbClr>
                  </a:outerShdw>
                </a:effectLst>
              </a:rPr>
              <a:t>Dillow</a:t>
            </a:r>
            <a:r>
              <a:rPr lang="en-US" sz="1200" dirty="0">
                <a:effectLst>
                  <a:outerShdw blurRad="38100" dist="38100" dir="2700000" algn="tl">
                    <a:srgbClr val="000000">
                      <a:alpha val="43137"/>
                    </a:srgbClr>
                  </a:outerShdw>
                </a:effectLst>
              </a:rPr>
              <a:t>, Speaking in Tongues (Grand Rapids: Zondervan Publishing House, 1975), p. 173.</a:t>
            </a:r>
          </a:p>
        </p:txBody>
      </p:sp>
      <p:pic>
        <p:nvPicPr>
          <p:cNvPr id="4" name="Picture 3">
            <a:extLst>
              <a:ext uri="{FF2B5EF4-FFF2-40B4-BE49-F238E27FC236}">
                <a16:creationId xmlns:a16="http://schemas.microsoft.com/office/drawing/2014/main" id="{4A4B79E2-9A73-4307-8E93-9C53FA2931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3589" y="3200400"/>
            <a:ext cx="5184822" cy="2743200"/>
          </a:xfrm>
          <a:prstGeom prst="rect">
            <a:avLst/>
          </a:prstGeom>
        </p:spPr>
      </p:pic>
    </p:spTree>
    <p:extLst>
      <p:ext uri="{BB962C8B-B14F-4D97-AF65-F5344CB8AC3E}">
        <p14:creationId xmlns:p14="http://schemas.microsoft.com/office/powerpoint/2010/main" val="852087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43000"/>
            <a:ext cx="9144000" cy="2819400"/>
          </a:xfrm>
        </p:spPr>
        <p:txBody>
          <a:bodyPr/>
          <a:lstStyle/>
          <a:p>
            <a:pPr marL="0" indent="0" algn="just">
              <a:buNone/>
              <a:defRPr/>
            </a:pPr>
            <a:r>
              <a:rPr lang="en-US" sz="3200" dirty="0">
                <a:effectLst>
                  <a:outerShdw blurRad="38100" dist="38100" dir="2700000" algn="tl">
                    <a:srgbClr val="000000">
                      <a:alpha val="43137"/>
                    </a:srgbClr>
                  </a:outerShdw>
                </a:effectLst>
              </a:rPr>
              <a:t>“Shouting, jerks, and dancing were common in their services, and Brigham Young not only spoke in </a:t>
            </a:r>
            <a:r>
              <a:rPr lang="en-US" sz="3200" b="1" u="sng" dirty="0">
                <a:solidFill>
                  <a:srgbClr val="FFFFCC"/>
                </a:solidFill>
                <a:effectLst>
                  <a:outerShdw blurRad="38100" dist="38100" dir="2700000" algn="tl">
                    <a:srgbClr val="000000">
                      <a:alpha val="43137"/>
                    </a:srgbClr>
                  </a:outerShdw>
                </a:effectLst>
              </a:rPr>
              <a:t>unknown tongues</a:t>
            </a:r>
            <a:r>
              <a:rPr lang="en-US" sz="3200" b="1" dirty="0">
                <a:solidFill>
                  <a:srgbClr val="FFFFCC"/>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but interpreted his messages to his hearers.”</a:t>
            </a:r>
          </a:p>
        </p:txBody>
      </p:sp>
      <p:sp>
        <p:nvSpPr>
          <p:cNvPr id="99331" name="TextBox 3"/>
          <p:cNvSpPr txBox="1">
            <a:spLocks noChangeArrowheads="1"/>
          </p:cNvSpPr>
          <p:nvPr/>
        </p:nvSpPr>
        <p:spPr bwMode="auto">
          <a:xfrm>
            <a:off x="3228975" y="228601"/>
            <a:ext cx="573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Brigham Young</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096001"/>
            <a:ext cx="62484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Thomas R. Edgar, Miraculous Gifts, (Neptune, New Jersey, </a:t>
            </a:r>
            <a:r>
              <a:rPr lang="en-US" sz="1200" dirty="0" err="1">
                <a:effectLst>
                  <a:outerShdw blurRad="38100" dist="38100" dir="2700000" algn="tl">
                    <a:srgbClr val="000000">
                      <a:alpha val="43137"/>
                    </a:srgbClr>
                  </a:outerShdw>
                </a:effectLst>
              </a:rPr>
              <a:t>Loizeaux</a:t>
            </a:r>
            <a:r>
              <a:rPr lang="en-US" sz="1200" dirty="0">
                <a:effectLst>
                  <a:outerShdw blurRad="38100" dist="38100" dir="2700000" algn="tl">
                    <a:srgbClr val="000000">
                      <a:alpha val="43137"/>
                    </a:srgbClr>
                  </a:outerShdw>
                </a:effectLst>
              </a:rPr>
              <a:t> Brothers, 1983), p. 255.</a:t>
            </a:r>
          </a:p>
        </p:txBody>
      </p:sp>
      <p:pic>
        <p:nvPicPr>
          <p:cNvPr id="4" name="Picture 3">
            <a:extLst>
              <a:ext uri="{FF2B5EF4-FFF2-40B4-BE49-F238E27FC236}">
                <a16:creationId xmlns:a16="http://schemas.microsoft.com/office/drawing/2014/main" id="{BC478F66-58D1-4176-9571-FC547FD32D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16576" y="3124200"/>
            <a:ext cx="1958848" cy="2286000"/>
          </a:xfrm>
          <a:prstGeom prst="rect">
            <a:avLst/>
          </a:prstGeom>
        </p:spPr>
      </p:pic>
    </p:spTree>
    <p:extLst>
      <p:ext uri="{BB962C8B-B14F-4D97-AF65-F5344CB8AC3E}">
        <p14:creationId xmlns:p14="http://schemas.microsoft.com/office/powerpoint/2010/main" val="1287910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11582400" cy="4648200"/>
          </a:xfrm>
        </p:spPr>
        <p:txBody>
          <a:bodyPr/>
          <a:lstStyle/>
          <a:p>
            <a:pPr marL="0" indent="0" algn="just">
              <a:buNone/>
              <a:defRPr/>
            </a:pPr>
            <a:r>
              <a:rPr lang="en-US" sz="3200" dirty="0">
                <a:effectLst>
                  <a:outerShdw blurRad="38100" dist="38100" dir="2700000" algn="tl">
                    <a:srgbClr val="000000">
                      <a:alpha val="43137"/>
                    </a:srgbClr>
                  </a:outerShdw>
                </a:effectLst>
              </a:rPr>
              <a:t>“Now before you sit down and write me a letter telling me how real your experience with tongues is, let me tell you about mine. I’ve spoken in tongues on several occasions. I’ve walked down aisles, I’ve prayed through at the altar, I’ve followed the instructions of the spiritual leaders who were telling me how to speak in tongues, and I spoke in tongues. </a:t>
            </a:r>
            <a:r>
              <a:rPr lang="en-US" sz="3200" b="1" u="sng" dirty="0">
                <a:solidFill>
                  <a:srgbClr val="FFFFCC"/>
                </a:solidFill>
                <a:effectLst>
                  <a:outerShdw blurRad="38100" dist="38100" dir="2700000" algn="tl">
                    <a:srgbClr val="000000">
                      <a:alpha val="43137"/>
                    </a:srgbClr>
                  </a:outerShdw>
                </a:effectLst>
              </a:rPr>
              <a:t>It was very real. It happened. There was nothing unreal about it. But it was not of the Holy Spirit! How do I know? I wasn’t even saved at the time.</a:t>
            </a:r>
            <a:r>
              <a:rPr lang="en-US" sz="3200" dirty="0">
                <a:effectLst>
                  <a:outerShdw blurRad="38100" dist="38100" dir="2700000" algn="tl">
                    <a:srgbClr val="000000">
                      <a:alpha val="43137"/>
                    </a:srgbClr>
                  </a:outerShdw>
                </a:effectLst>
              </a:rPr>
              <a:t> That’s how I know. I became convinced by the preaching I heard that I must speak in tongues to be right with God. I was determined to do it, and I did it.”</a:t>
            </a:r>
          </a:p>
        </p:txBody>
      </p:sp>
      <p:sp>
        <p:nvSpPr>
          <p:cNvPr id="99331" name="TextBox 3"/>
          <p:cNvSpPr txBox="1">
            <a:spLocks noChangeArrowheads="1"/>
          </p:cNvSpPr>
          <p:nvPr/>
        </p:nvSpPr>
        <p:spPr bwMode="auto">
          <a:xfrm>
            <a:off x="3228975" y="228601"/>
            <a:ext cx="573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Tongues and the Unsaved</a:t>
            </a:r>
          </a:p>
        </p:txBody>
      </p:sp>
      <p:sp>
        <p:nvSpPr>
          <p:cNvPr id="2" name="TextBox 1">
            <a:extLst>
              <a:ext uri="{FF2B5EF4-FFF2-40B4-BE49-F238E27FC236}">
                <a16:creationId xmlns:a16="http://schemas.microsoft.com/office/drawing/2014/main" id="{951B88A4-B564-42A8-8DEC-A30ECA3E004B}"/>
              </a:ext>
            </a:extLst>
          </p:cNvPr>
          <p:cNvSpPr txBox="1"/>
          <p:nvPr/>
        </p:nvSpPr>
        <p:spPr>
          <a:xfrm>
            <a:off x="2971800" y="6096001"/>
            <a:ext cx="6248400" cy="461665"/>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rPr>
              <a:t>Cited by John Miles, The Subject of Tongues, an Introduction to Christian Doctrine: An Outline Course, (Grand Rapids; Grand Rapids School of the Bible and Music, 1974), p. 3.</a:t>
            </a:r>
          </a:p>
        </p:txBody>
      </p:sp>
    </p:spTree>
    <p:extLst>
      <p:ext uri="{BB962C8B-B14F-4D97-AF65-F5344CB8AC3E}">
        <p14:creationId xmlns:p14="http://schemas.microsoft.com/office/powerpoint/2010/main" val="1967743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88291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778168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33CF8-91C8-45CB-9690-5B529F3653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1:1-2</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 </a:t>
            </a:r>
            <a:r>
              <a:rPr lang="en-US" sz="3600"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sz="3600" b="1" u="sng" dirty="0">
                <a:solidFill>
                  <a:srgbClr val="FFFFCC"/>
                </a:solidFill>
                <a:effectLst>
                  <a:outerShdw blurRad="38100" dist="38100" dir="2700000" algn="tl">
                    <a:srgbClr val="000000">
                      <a:alpha val="43137"/>
                    </a:srgbClr>
                  </a:outerShdw>
                </a:effectLst>
              </a:rPr>
              <a:t>Shinar</a:t>
            </a:r>
            <a:r>
              <a:rPr lang="en-US" sz="3600" dirty="0">
                <a:effectLst>
                  <a:outerShdw blurRad="38100" dist="38100" dir="2700000" algn="tl">
                    <a:srgbClr val="000000">
                      <a:alpha val="43137"/>
                    </a:srgbClr>
                  </a:outerShdw>
                </a:effectLst>
              </a:rPr>
              <a:t>, to the house of his god, and he brought the vessels into the treasury of his god</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04775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6795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1295400" y="0"/>
            <a:ext cx="9601200" cy="2286000"/>
          </a:xfrm>
        </p:spPr>
        <p:txBody>
          <a:bodyPr/>
          <a:lstStyle/>
          <a:p>
            <a:pPr marL="0" indent="0" algn="ctr" defTabSz="685800" eaLnBrk="1" hangingPunct="1">
              <a:spcBef>
                <a:spcPct val="0"/>
              </a:spcBef>
              <a:spcAft>
                <a:spcPts val="1200"/>
              </a:spcAft>
              <a:buNone/>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Peter 5:13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“She who is in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chosen together with you, sends you greetings, and </a:t>
            </a:r>
            <a:r>
              <a:rPr lang="en-US" sz="3600" i="1" dirty="0">
                <a:effectLst>
                  <a:outerShdw blurRad="38100" dist="38100" dir="2700000" algn="tl">
                    <a:srgbClr val="000000">
                      <a:alpha val="43137"/>
                    </a:srgbClr>
                  </a:outerShdw>
                </a:effectLst>
              </a:rPr>
              <a:t>so does</a:t>
            </a:r>
            <a:r>
              <a:rPr lang="en-US" sz="3600" dirty="0">
                <a:effectLst>
                  <a:outerShdw blurRad="38100" dist="38100" dir="2700000" algn="tl">
                    <a:srgbClr val="000000">
                      <a:alpha val="43137"/>
                    </a:srgbClr>
                  </a:outerShdw>
                </a:effectLst>
              </a:rPr>
              <a:t> my son, Mark.”</a:t>
            </a:r>
          </a:p>
        </p:txBody>
      </p:sp>
      <p:pic>
        <p:nvPicPr>
          <p:cNvPr id="5" name="Picture 6" descr="http://www.maggiesnotebook.com/wp-content/uploads/2011/08/Apostle_John_35.jpg">
            <a:extLst>
              <a:ext uri="{FF2B5EF4-FFF2-40B4-BE49-F238E27FC236}">
                <a16:creationId xmlns:a16="http://schemas.microsoft.com/office/drawing/2014/main" id="{BF9806B0-6239-496A-AD4B-70401F04DB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92" y="323088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0768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sz="3600" b="1" dirty="0">
                <a:solidFill>
                  <a:srgbClr val="FFFFCC"/>
                </a:solidFill>
                <a:effectLst>
                  <a:outerShdw blurRad="38100" dist="38100" dir="2700000" algn="tl">
                    <a:srgbClr val="000000">
                      <a:alpha val="43137"/>
                    </a:srgbClr>
                  </a:outerShdw>
                </a:effectLst>
              </a:rPr>
              <a:t>1 Peter 5:13 </a:t>
            </a:r>
            <a:r>
              <a:rPr lang="en-US" sz="3600" dirty="0">
                <a:effectLst>
                  <a:outerShdw blurRad="38100" dist="38100" dir="2700000" algn="tl">
                    <a:srgbClr val="000000">
                      <a:alpha val="43137"/>
                    </a:srgbClr>
                  </a:outerShdw>
                </a:effectLst>
              </a:rPr>
              <a:t>(RSB:NASB1995U): “5:13 She who is in Babylon. The church in Rome, where Peter evidently was writing this letter. my son, Mark. John Mark, the writer of the gospel, who was not Peter’s natural son but his son in the faith.”</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Charles Ryrie</a:t>
            </a:r>
            <a:br>
              <a:rPr lang="en-US" sz="3600" dirty="0"/>
            </a:br>
            <a:r>
              <a:rPr lang="en-US" sz="2000" i="1" dirty="0">
                <a:solidFill>
                  <a:schemeClr val="tx1"/>
                </a:solidFill>
              </a:rPr>
              <a:t>The Ryrie Study Bible, </a:t>
            </a:r>
            <a:r>
              <a:rPr lang="en-US" sz="2000" dirty="0">
                <a:solidFill>
                  <a:schemeClr val="tx1"/>
                </a:solidFill>
              </a:rPr>
              <a:t>page 1548</a:t>
            </a:r>
          </a:p>
        </p:txBody>
      </p:sp>
    </p:spTree>
    <p:extLst>
      <p:ext uri="{BB962C8B-B14F-4D97-AF65-F5344CB8AC3E}">
        <p14:creationId xmlns:p14="http://schemas.microsoft.com/office/powerpoint/2010/main" val="2365906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BF6E9-0C4B-46BF-984E-5C04F94D7D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defTabSz="685800">
              <a:spcBef>
                <a:spcPct val="0"/>
              </a:spcBef>
              <a:spcAft>
                <a:spcPts val="1200"/>
              </a:spcAft>
              <a:buNone/>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17:5</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and on her forehead a name </a:t>
            </a:r>
            <a:r>
              <a:rPr lang="en-US" sz="3600" i="1" dirty="0">
                <a:effectLst>
                  <a:outerShdw blurRad="38100" dist="38100" dir="2700000" algn="tl">
                    <a:srgbClr val="000000">
                      <a:alpha val="43137"/>
                    </a:srgbClr>
                  </a:outerShdw>
                </a:effectLst>
              </a:rPr>
              <a:t>was</a:t>
            </a:r>
            <a:r>
              <a:rPr lang="en-US" sz="3600" dirty="0">
                <a:effectLst>
                  <a:outerShdw blurRad="38100" dist="38100" dir="2700000" algn="tl">
                    <a:srgbClr val="000000">
                      <a:alpha val="43137"/>
                    </a:srgbClr>
                  </a:outerShdw>
                </a:effectLst>
              </a:rPr>
              <a:t> written, a mystery,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THE GREAT, THE </a:t>
            </a:r>
            <a:r>
              <a:rPr lang="en-US" sz="3600" b="1" u="sng" dirty="0">
                <a:solidFill>
                  <a:srgbClr val="FFFFCC"/>
                </a:solidFill>
                <a:effectLst>
                  <a:outerShdw blurRad="38100" dist="38100" dir="2700000" algn="tl">
                    <a:srgbClr val="000000">
                      <a:alpha val="43137"/>
                    </a:srgbClr>
                  </a:outerShdw>
                </a:effectLst>
              </a:rPr>
              <a:t>MOTHER</a:t>
            </a:r>
            <a:r>
              <a:rPr lang="en-US" sz="3600" dirty="0">
                <a:effectLst>
                  <a:outerShdw blurRad="38100" dist="38100" dir="2700000" algn="tl">
                    <a:srgbClr val="000000">
                      <a:alpha val="43137"/>
                    </a:srgbClr>
                  </a:outerShdw>
                </a:effectLst>
              </a:rPr>
              <a:t> OF HARLOTS AND OF THE ABOMINATIONS OF THE EARTH.”</a:t>
            </a:r>
          </a:p>
        </p:txBody>
      </p:sp>
      <p:pic>
        <p:nvPicPr>
          <p:cNvPr id="5" name="Picture 6" descr="http://www.maggiesnotebook.com/wp-content/uploads/2011/08/Apostle_John_35.jpg">
            <a:extLst>
              <a:ext uri="{FF2B5EF4-FFF2-40B4-BE49-F238E27FC236}">
                <a16:creationId xmlns:a16="http://schemas.microsoft.com/office/drawing/2014/main" id="{FCD8DAE5-5D6D-4818-B1F4-9AE2DCE93E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92" y="323088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89805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defTabSz="685800" eaLnBrk="1" hangingPunct="1">
              <a:lnSpc>
                <a:spcPct val="90000"/>
              </a:lnSpc>
              <a:spcAft>
                <a:spcPts val="1200"/>
              </a:spcAft>
              <a:buClr>
                <a:schemeClr val="tx2"/>
              </a:buClr>
              <a:buSzPct val="75000"/>
              <a:defRPr/>
            </a:pPr>
            <a:r>
              <a:rPr lang="en-US" altLang="en-US" sz="3600" dirty="0">
                <a:solidFill>
                  <a:srgbClr val="00FFFF"/>
                </a:solidFill>
                <a:effectLst>
                  <a:outerShdw blurRad="38100" dist="38100" dir="2700000" algn="tl">
                    <a:srgbClr val="000000">
                      <a:alpha val="43137"/>
                    </a:srgbClr>
                  </a:outerShdw>
                </a:effectLst>
                <a:ea typeface="+mj-ea"/>
                <a:cs typeface="+mj-cs"/>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I had been entrusted with the gospel to the uncircumcised,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as Peter had been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who effectually worked for Peter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apostleship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effectually worked for me also to the Gentiles).”</a:t>
            </a:r>
          </a:p>
        </p:txBody>
      </p:sp>
    </p:spTree>
    <p:extLst>
      <p:ext uri="{BB962C8B-B14F-4D97-AF65-F5344CB8AC3E}">
        <p14:creationId xmlns:p14="http://schemas.microsoft.com/office/powerpoint/2010/main" val="2601567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32C0014-0CD1-4B2D-B361-5F1BEF25750A}"/>
              </a:ext>
            </a:extLst>
          </p:cNvPr>
          <p:cNvSpPr>
            <a:spLocks noGrp="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Josephus</a:t>
            </a:r>
            <a:br>
              <a:rPr lang="en-US" altLang="en-US" sz="3600" dirty="0">
                <a:effectLst>
                  <a:outerShdw blurRad="38100" dist="38100" dir="2700000" algn="tl">
                    <a:srgbClr val="000000">
                      <a:alpha val="43137"/>
                    </a:srgbClr>
                  </a:outerShdw>
                </a:effectLst>
              </a:rPr>
            </a:br>
            <a:r>
              <a:rPr lang="en-US" altLang="en-US" sz="2000" i="1" dirty="0">
                <a:solidFill>
                  <a:srgbClr val="FFFFCC"/>
                </a:solidFill>
                <a:effectLst>
                  <a:outerShdw blurRad="38100" dist="38100" dir="2700000" algn="tl">
                    <a:srgbClr val="000000">
                      <a:alpha val="43137"/>
                    </a:srgbClr>
                  </a:outerShdw>
                </a:effectLst>
                <a:ea typeface="+mn-ea"/>
                <a:cs typeface="+mn-cs"/>
              </a:rPr>
              <a:t>Antiquities</a:t>
            </a:r>
            <a:r>
              <a:rPr lang="en-US" altLang="en-US" sz="2000" dirty="0">
                <a:solidFill>
                  <a:srgbClr val="FFFFCC"/>
                </a:solidFill>
                <a:effectLst>
                  <a:outerShdw blurRad="38100" dist="38100" dir="2700000" algn="tl">
                    <a:srgbClr val="000000">
                      <a:alpha val="43137"/>
                    </a:srgbClr>
                  </a:outerShdw>
                </a:effectLst>
                <a:ea typeface="+mn-ea"/>
                <a:cs typeface="+mn-cs"/>
              </a:rPr>
              <a:t>, 15.2.2</a:t>
            </a:r>
            <a:endParaRPr lang="en-US" altLang="en-US" sz="3200" dirty="0">
              <a:solidFill>
                <a:srgbClr val="FFFFCC"/>
              </a:solidFill>
              <a:effectLst>
                <a:outerShdw blurRad="38100" dist="38100" dir="2700000" algn="tl">
                  <a:srgbClr val="000000">
                    <a:alpha val="43137"/>
                  </a:srgbClr>
                </a:outerShdw>
              </a:effectLst>
              <a:ea typeface="+mn-ea"/>
              <a:cs typeface="+mn-cs"/>
            </a:endParaRPr>
          </a:p>
        </p:txBody>
      </p:sp>
      <p:sp>
        <p:nvSpPr>
          <p:cNvPr id="3" name="Content Placeholder 2">
            <a:extLst>
              <a:ext uri="{FF2B5EF4-FFF2-40B4-BE49-F238E27FC236}">
                <a16:creationId xmlns:a16="http://schemas.microsoft.com/office/drawing/2014/main" id="{00043FB3-B8EB-4091-93FC-4C2B7BEF9FB9}"/>
              </a:ext>
            </a:extLst>
          </p:cNvPr>
          <p:cNvSpPr>
            <a:spLocks noGrp="1"/>
          </p:cNvSpPr>
          <p:nvPr>
            <p:ph idx="1"/>
          </p:nvPr>
        </p:nvSpPr>
        <p:spPr>
          <a:xfrm>
            <a:off x="609600" y="1295400"/>
            <a:ext cx="10972800" cy="4191000"/>
          </a:xfrm>
        </p:spPr>
        <p:txBody>
          <a:bodyPr/>
          <a:lstStyle/>
          <a:p>
            <a:pPr marL="0" indent="0" algn="just" eaLnBrk="1" hangingPunct="1">
              <a:buNone/>
              <a:defRPr/>
            </a:pPr>
            <a:r>
              <a:rPr lang="en-US" sz="3600" dirty="0">
                <a:effectLst>
                  <a:outerShdw blurRad="38100" dist="38100" dir="2700000" algn="tl">
                    <a:srgbClr val="000000">
                      <a:alpha val="43137"/>
                    </a:srgbClr>
                  </a:outerShdw>
                </a:effectLst>
              </a:rPr>
              <a:t>“But when </a:t>
            </a:r>
            <a:r>
              <a:rPr lang="en-US" sz="3600" dirty="0" err="1">
                <a:effectLst>
                  <a:outerShdw blurRad="38100" dist="38100" dir="2700000" algn="tl">
                    <a:srgbClr val="000000">
                      <a:alpha val="43137"/>
                    </a:srgbClr>
                  </a:outerShdw>
                </a:effectLst>
              </a:rPr>
              <a:t>Hyrcanus</a:t>
            </a:r>
            <a:r>
              <a:rPr lang="en-US" sz="3600" dirty="0">
                <a:effectLst>
                  <a:outerShdw blurRad="38100" dist="38100" dir="2700000" algn="tl">
                    <a:srgbClr val="000000">
                      <a:alpha val="43137"/>
                    </a:srgbClr>
                  </a:outerShdw>
                </a:effectLst>
              </a:rPr>
              <a:t> was brought into Parthia the king </a:t>
            </a:r>
            <a:r>
              <a:rPr lang="en-US" sz="3600" dirty="0" err="1">
                <a:effectLst>
                  <a:outerShdw blurRad="38100" dist="38100" dir="2700000" algn="tl">
                    <a:srgbClr val="000000">
                      <a:alpha val="43137"/>
                    </a:srgbClr>
                  </a:outerShdw>
                </a:effectLst>
              </a:rPr>
              <a:t>Phraates</a:t>
            </a:r>
            <a:r>
              <a:rPr lang="en-US" sz="3600" dirty="0">
                <a:effectLst>
                  <a:outerShdw blurRad="38100" dist="38100" dir="2700000" algn="tl">
                    <a:srgbClr val="000000">
                      <a:alpha val="43137"/>
                    </a:srgbClr>
                  </a:outerShdw>
                </a:effectLst>
              </a:rPr>
              <a:t> treated him after a very gentle manner, as having already learned of what an illustrious family he was; on which account he set him free from his bonds, and </a:t>
            </a:r>
            <a:r>
              <a:rPr lang="en-US" sz="3600" b="1" i="1" u="sng" dirty="0">
                <a:solidFill>
                  <a:srgbClr val="FFFFCC"/>
                </a:solidFill>
                <a:effectLst>
                  <a:outerShdw blurRad="38100" dist="38100" dir="2700000" algn="tl">
                    <a:srgbClr val="000000">
                      <a:alpha val="43137"/>
                    </a:srgbClr>
                  </a:outerShdw>
                </a:effectLst>
              </a:rPr>
              <a:t>gave him a habitation at Babylon, where there were Jews in great numbers. These Jews honored </a:t>
            </a:r>
            <a:r>
              <a:rPr lang="en-US" sz="3600" b="1" i="1" u="sng" dirty="0" err="1">
                <a:solidFill>
                  <a:srgbClr val="FFFFCC"/>
                </a:solidFill>
                <a:effectLst>
                  <a:outerShdw blurRad="38100" dist="38100" dir="2700000" algn="tl">
                    <a:srgbClr val="000000">
                      <a:alpha val="43137"/>
                    </a:srgbClr>
                  </a:outerShdw>
                </a:effectLst>
              </a:rPr>
              <a:t>Hyrcanus</a:t>
            </a:r>
            <a:r>
              <a:rPr lang="en-US" sz="3600" b="1" i="1" u="sng" dirty="0">
                <a:solidFill>
                  <a:srgbClr val="FFFFCC"/>
                </a:solidFill>
                <a:effectLst>
                  <a:outerShdw blurRad="38100" dist="38100" dir="2700000" algn="tl">
                    <a:srgbClr val="000000">
                      <a:alpha val="43137"/>
                    </a:srgbClr>
                  </a:outerShdw>
                </a:effectLst>
              </a:rPr>
              <a:t> as their high priest and king, as did all the Jewish nation that dwelt as far as Euphrates</a:t>
            </a:r>
            <a:r>
              <a:rPr lang="en-US" sz="3600" dirty="0">
                <a:effectLst>
                  <a:outerShdw blurRad="38100" dist="38100" dir="2700000" algn="tl">
                    <a:srgbClr val="000000">
                      <a:alpha val="43137"/>
                    </a:srgbClr>
                  </a:outerShdw>
                </a:effectLst>
              </a:rPr>
              <a:t>; which respect was very much to his satisfaction...”</a:t>
            </a:r>
          </a:p>
        </p:txBody>
      </p:sp>
    </p:spTree>
    <p:extLst>
      <p:ext uri="{BB962C8B-B14F-4D97-AF65-F5344CB8AC3E}">
        <p14:creationId xmlns:p14="http://schemas.microsoft.com/office/powerpoint/2010/main" val="2889758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466569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676AF-A516-4819-B419-51CE29FBF4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sz="3600" dirty="0">
                <a:solidFill>
                  <a:srgbClr val="00FFFF"/>
                </a:solidFill>
                <a:effectLst>
                  <a:outerShdw blurRad="38100" dist="38100" dir="2700000" algn="tl">
                    <a:srgbClr val="000000">
                      <a:alpha val="43137"/>
                    </a:srgbClr>
                  </a:outerShdw>
                </a:effectLst>
                <a:ea typeface="+mj-ea"/>
                <a:cs typeface="+mj-cs"/>
              </a:rPr>
              <a:t>Acts 16:6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They passed through the </a:t>
            </a:r>
            <a:r>
              <a:rPr lang="en-US" sz="3600" b="1" u="sng" dirty="0">
                <a:solidFill>
                  <a:srgbClr val="FFFFCC"/>
                </a:solidFill>
                <a:latin typeface="Calibri" panose="020F0502020204030204" pitchFamily="34" charset="0"/>
                <a:cs typeface="Calibri" panose="020F0502020204030204" pitchFamily="34" charset="0"/>
              </a:rPr>
              <a:t>Phrygian</a:t>
            </a:r>
            <a:r>
              <a:rPr lang="en-US" sz="3600" dirty="0">
                <a:latin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cs typeface="Calibri" panose="020F0502020204030204" pitchFamily="34" charset="0"/>
              </a:rPr>
              <a:t>Galatian</a:t>
            </a:r>
            <a:r>
              <a:rPr lang="en-US" sz="3600" dirty="0">
                <a:latin typeface="Calibri" panose="020F0502020204030204" pitchFamily="34" charset="0"/>
                <a:cs typeface="Calibri" panose="020F0502020204030204" pitchFamily="34" charset="0"/>
              </a:rPr>
              <a:t> region, having been forbidden by the Holy Spirit to speak the word in </a:t>
            </a:r>
            <a:r>
              <a:rPr lang="en-US" sz="3600" b="1" u="sng" dirty="0">
                <a:solidFill>
                  <a:srgbClr val="FFFFCC"/>
                </a:solidFill>
                <a:latin typeface="Calibri" panose="020F0502020204030204" pitchFamily="34" charset="0"/>
                <a:cs typeface="Calibri" panose="020F0502020204030204" pitchFamily="34" charset="0"/>
              </a:rPr>
              <a:t>Asia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EAA19EE-FB61-4ABE-8599-CE0D853B095D}"/>
              </a:ext>
            </a:extLst>
          </p:cNvPr>
          <p:cNvPicPr>
            <a:picLocks noChangeAspect="1"/>
          </p:cNvPicPr>
          <p:nvPr/>
        </p:nvPicPr>
        <p:blipFill>
          <a:blip r:embed="rId3"/>
          <a:stretch>
            <a:fillRect/>
          </a:stretch>
        </p:blipFill>
        <p:spPr>
          <a:xfrm>
            <a:off x="4752474" y="2590800"/>
            <a:ext cx="2687053" cy="2286000"/>
          </a:xfrm>
          <a:prstGeom prst="rect">
            <a:avLst/>
          </a:prstGeom>
        </p:spPr>
      </p:pic>
    </p:spTree>
    <p:extLst>
      <p:ext uri="{BB962C8B-B14F-4D97-AF65-F5344CB8AC3E}">
        <p14:creationId xmlns:p14="http://schemas.microsoft.com/office/powerpoint/2010/main" val="205813786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7" name="Oval 6">
            <a:extLst>
              <a:ext uri="{FF2B5EF4-FFF2-40B4-BE49-F238E27FC236}">
                <a16:creationId xmlns:a16="http://schemas.microsoft.com/office/drawing/2014/main" id="{47085BBF-39E8-448B-92C0-3B687FCE4DA9}"/>
              </a:ext>
            </a:extLst>
          </p:cNvPr>
          <p:cNvSpPr>
            <a:spLocks noChangeArrowheads="1"/>
          </p:cNvSpPr>
          <p:nvPr/>
        </p:nvSpPr>
        <p:spPr bwMode="auto">
          <a:xfrm rot="19851246">
            <a:off x="7239000" y="2895600"/>
            <a:ext cx="1321976" cy="7620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2801596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7244648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5089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458788" indent="-458788" algn="ctr"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a:t>
            </a:r>
          </a:p>
        </p:txBody>
      </p:sp>
      <p:sp>
        <p:nvSpPr>
          <p:cNvPr id="161795" name="Rectangle 3"/>
          <p:cNvSpPr>
            <a:spLocks noGrp="1" noChangeArrowheads="1"/>
          </p:cNvSpPr>
          <p:nvPr>
            <p:ph type="body" idx="1"/>
          </p:nvPr>
        </p:nvSpPr>
        <p:spPr>
          <a:xfrm>
            <a:off x="598769" y="2133600"/>
            <a:ext cx="5954431"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Events (2-4)</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865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9C7E8-E2CF-4E29-97DD-9B881C317AFF}"/>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12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dirty="0">
                <a:effectLst>
                  <a:outerShdw blurRad="38100" dist="38100" dir="2700000" algn="tl">
                    <a:srgbClr val="000000">
                      <a:alpha val="43137"/>
                    </a:srgbClr>
                  </a:outerShdw>
                </a:effectLst>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dirty="0">
                <a:effectLst>
                  <a:outerShdw blurRad="38100" dist="38100" dir="2700000" algn="tl">
                    <a:srgbClr val="000000">
                      <a:alpha val="43137"/>
                    </a:srgbClr>
                  </a:outerShdw>
                </a:effectLst>
              </a:rPr>
              <a:t>clearly seen, being understood through what has been made, so that they are without excuse</a:t>
            </a:r>
            <a:r>
              <a:rPr lang="en-US" sz="34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130273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Naturalistic Theories </a:t>
            </a:r>
          </a:p>
        </p:txBody>
      </p:sp>
      <p:sp>
        <p:nvSpPr>
          <p:cNvPr id="12291" name="Rectangle 3"/>
          <p:cNvSpPr>
            <a:spLocks noGrp="1" noChangeArrowheads="1"/>
          </p:cNvSpPr>
          <p:nvPr>
            <p:ph type="body" idx="1"/>
          </p:nvPr>
        </p:nvSpPr>
        <p:spPr>
          <a:xfrm>
            <a:off x="1066800" y="1600200"/>
            <a:ext cx="5638800" cy="3657600"/>
          </a:xfrm>
        </p:spPr>
        <p:txBody>
          <a:bodyPr/>
          <a:lstStyle/>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Swoon theory</a:t>
            </a:r>
          </a:p>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Theft theory</a:t>
            </a:r>
          </a:p>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Hallucination theory</a:t>
            </a:r>
            <a:endParaRPr lang="en-US" sz="3600" dirty="0">
              <a:effectLst>
                <a:outerShdw blurRad="38100" dist="38100" dir="2700000" algn="tl">
                  <a:srgbClr val="000000">
                    <a:alpha val="43137"/>
                  </a:srgbClr>
                </a:outerShdw>
              </a:effectLst>
              <a:cs typeface="Times New Roman" pitchFamily="18" charset="0"/>
            </a:endParaRPr>
          </a:p>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cs typeface="Times New Roman" pitchFamily="18" charset="0"/>
              </a:rPr>
              <a:t>Wrong tomb theory</a:t>
            </a:r>
            <a:endParaRPr lang="en-US" sz="36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RE00018_.wmf">
            <a:extLst>
              <a:ext uri="{FF2B5EF4-FFF2-40B4-BE49-F238E27FC236}">
                <a16:creationId xmlns:a16="http://schemas.microsoft.com/office/drawing/2014/main" id="{E75D0FFD-6C8D-4D2B-ADE8-32BF20F33E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2095500"/>
            <a:ext cx="3891062" cy="2667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5F8DD32-AB34-45A1-A542-D8B96D480BC8}"/>
              </a:ext>
            </a:extLst>
          </p:cNvPr>
          <p:cNvGraphicFramePr>
            <a:graphicFrameLocks noGrp="1"/>
          </p:cNvGraphicFramePr>
          <p:nvPr/>
        </p:nvGraphicFramePr>
        <p:xfrm>
          <a:off x="2438400" y="1397000"/>
          <a:ext cx="5753101" cy="4937760"/>
        </p:xfrm>
        <a:graphic>
          <a:graphicData uri="http://schemas.openxmlformats.org/drawingml/2006/table">
            <a:tbl>
              <a:tblPr firstRow="1" bandRow="1">
                <a:tableStyleId>{5940675A-B579-460E-94D1-54222C63F5DA}</a:tableStyleId>
              </a:tblPr>
              <a:tblGrid>
                <a:gridCol w="4075113">
                  <a:extLst>
                    <a:ext uri="{9D8B030D-6E8A-4147-A177-3AD203B41FA5}">
                      <a16:colId xmlns:a16="http://schemas.microsoft.com/office/drawing/2014/main" val="2384528848"/>
                    </a:ext>
                  </a:extLst>
                </a:gridCol>
                <a:gridCol w="1677988">
                  <a:extLst>
                    <a:ext uri="{9D8B030D-6E8A-4147-A177-3AD203B41FA5}">
                      <a16:colId xmlns:a16="http://schemas.microsoft.com/office/drawing/2014/main" val="1127917819"/>
                    </a:ext>
                  </a:extLst>
                </a:gridCol>
              </a:tblGrid>
              <a:tr h="1645920">
                <a:tc>
                  <a:txBody>
                    <a:bodyPr/>
                    <a:lstStyle/>
                    <a:p>
                      <a:pPr marL="742950" indent="-742950">
                        <a:spcBef>
                          <a:spcPts val="3600"/>
                        </a:spcBef>
                        <a:spcAft>
                          <a:spcPts val="3600"/>
                        </a:spcAft>
                        <a:buClr>
                          <a:schemeClr val="tx2"/>
                        </a:buClr>
                        <a:buSzPct val="100000"/>
                        <a:buFont typeface="+mj-lt"/>
                        <a:buAutoNum type="alphaUcPeriod"/>
                        <a:defRPr/>
                      </a:pPr>
                      <a:r>
                        <a:rPr lang="en-US" sz="3600" dirty="0">
                          <a:latin typeface="Calibri" panose="020F0502020204030204" pitchFamily="34" charset="0"/>
                          <a:cs typeface="Calibri" panose="020F0502020204030204" pitchFamily="34" charset="0"/>
                        </a:rPr>
                        <a:t>Rome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341574"/>
                  </a:ext>
                </a:extLst>
              </a:tr>
              <a:tr h="1645920">
                <a:tc>
                  <a:txBody>
                    <a:bodyPr/>
                    <a:lstStyle/>
                    <a:p>
                      <a:pPr marL="742950" indent="-742950">
                        <a:spcBef>
                          <a:spcPts val="3600"/>
                        </a:spcBef>
                        <a:spcAft>
                          <a:spcPts val="3600"/>
                        </a:spcAft>
                        <a:buClr>
                          <a:schemeClr val="tx2"/>
                        </a:buClr>
                        <a:buSzPct val="100000"/>
                        <a:buFont typeface="+mj-lt"/>
                        <a:buAutoNum type="alphaUcPeriod" startAt="2"/>
                        <a:defRPr/>
                      </a:pPr>
                      <a:r>
                        <a:rPr lang="en-US" sz="3600" dirty="0">
                          <a:latin typeface="Calibri" panose="020F0502020204030204" pitchFamily="34" charset="0"/>
                          <a:cs typeface="Calibri" panose="020F0502020204030204" pitchFamily="34" charset="0"/>
                        </a:rPr>
                        <a:t>Jews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756966"/>
                  </a:ext>
                </a:extLst>
              </a:tr>
              <a:tr h="1645920">
                <a:tc>
                  <a:txBody>
                    <a:bodyPr/>
                    <a:lstStyle/>
                    <a:p>
                      <a:pPr marL="742950" marR="0" lvl="0" indent="-742950" algn="l" defTabSz="914400" rtl="0" eaLnBrk="1" fontAlgn="auto" latinLnBrk="0" hangingPunct="1">
                        <a:lnSpc>
                          <a:spcPct val="100000"/>
                        </a:lnSpc>
                        <a:spcBef>
                          <a:spcPts val="3600"/>
                        </a:spcBef>
                        <a:spcAft>
                          <a:spcPts val="3600"/>
                        </a:spcAft>
                        <a:buClr>
                          <a:schemeClr val="tx2"/>
                        </a:buClr>
                        <a:buSzPct val="100000"/>
                        <a:buFont typeface="+mj-lt"/>
                        <a:buAutoNum type="alphaUcPeriod" startAt="3"/>
                        <a:tabLst/>
                        <a:defRPr/>
                      </a:pPr>
                      <a:r>
                        <a:rPr lang="en-US" sz="3600" kern="1200" dirty="0">
                          <a:solidFill>
                            <a:schemeClr val="tx1"/>
                          </a:solidFill>
                          <a:latin typeface="Calibri" panose="020F0502020204030204" pitchFamily="34" charset="0"/>
                          <a:ea typeface="+mn-ea"/>
                          <a:cs typeface="Calibri" panose="020F0502020204030204" pitchFamily="34" charset="0"/>
                        </a:rPr>
                        <a:t>Disciples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4390969"/>
                  </a:ext>
                </a:extLst>
              </a:tr>
            </a:tbl>
          </a:graphicData>
        </a:graphic>
      </p:graphicFrame>
      <p:sp>
        <p:nvSpPr>
          <p:cNvPr id="18434"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2. Theft Theories </a:t>
            </a:r>
          </a:p>
        </p:txBody>
      </p:sp>
      <p:pic>
        <p:nvPicPr>
          <p:cNvPr id="4" name="Picture 3" descr="C:\Documents and Settings\Owner\Application Data\Microsoft\Media Catalog\Downloaded Clips\cl0\RE00018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0769" y="76200"/>
            <a:ext cx="1727831" cy="1184284"/>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7010400" y="1447800"/>
            <a:ext cx="1143000" cy="1524000"/>
          </a:xfrm>
          <a:prstGeom prst="rect">
            <a:avLst/>
          </a:prstGeom>
        </p:spPr>
      </p:pic>
      <p:pic>
        <p:nvPicPr>
          <p:cNvPr id="5" name="Picture 4"/>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026132" y="3124200"/>
            <a:ext cx="1127268" cy="1524000"/>
          </a:xfrm>
          <a:prstGeom prst="rect">
            <a:avLst/>
          </a:prstGeom>
          <a:solidFill>
            <a:schemeClr val="tx1"/>
          </a:solidFill>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0400" y="4752228"/>
            <a:ext cx="1143000" cy="1524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400462724"/>
              </p:ext>
            </p:extLst>
          </p:nvPr>
        </p:nvGraphicFramePr>
        <p:xfrm>
          <a:off x="609600" y="551688"/>
          <a:ext cx="10972800" cy="5275263"/>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39">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457200">
                <a:tc gridSpan="4">
                  <a:txBody>
                    <a:bodyPr/>
                    <a:lstStyle/>
                    <a:p>
                      <a:pPr marL="0" marR="0" lvl="0" indent="0" algn="l" defTabSz="914400" rtl="0" eaLnBrk="1" fontAlgn="base" latinLnBrk="0" hangingPunct="1">
                        <a:lnSpc>
                          <a:spcPct val="100000"/>
                        </a:lnSpc>
                        <a:spcBef>
                          <a:spcPts val="0"/>
                        </a:spcBef>
                        <a:spcAft>
                          <a:spcPct val="0"/>
                        </a:spcAft>
                        <a:buClr>
                          <a:schemeClr val="tx2"/>
                        </a:buClr>
                        <a:buSzPct val="75000"/>
                        <a:buFont typeface="Wingdings" panose="05000000000000000000" pitchFamily="2" charset="2"/>
                        <a:buNone/>
                        <a:tabLst/>
                      </a:pPr>
                      <a:endParaRPr lang="en-US" altLang="en-US" sz="1200" b="1" u="none" kern="1200" dirty="0">
                        <a:solidFill>
                          <a:srgbClr val="0000CC"/>
                        </a:solidFill>
                        <a:effectLst/>
                        <a:latin typeface="Calibri" panose="020F0502020204030204" pitchFamily="34" charset="0"/>
                        <a:ea typeface="+mn-ea"/>
                        <a:cs typeface="+mn-cs"/>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336806709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6307808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599400" y="1600200"/>
            <a:ext cx="10972800" cy="49465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God fulfilled the first four feasts, He had provided everything necessary for Israel to enter into literal kingdom blessing</a:t>
            </a:r>
            <a:r>
              <a:rPr lang="en-US" dirty="0">
                <a:effectLst/>
                <a:latin typeface="Calibri" panose="020F0502020204030204" pitchFamily="34" charset="0"/>
                <a:ea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separation, resurrection, and the presence of the Holy Spirit. Israel’s rejection of these, however, made a necessary national change of heart before the kingdom could be established…The paschal lamb of God pointed out by John the Baptist was rejected as an imposter. The resurrection of Christ, as it answered to the Feast of First Fruits, was suppressed in it’s proclamation by the bribe money paid to the sentries…Finally, the coming of the Spirit was rejected at Pentecost as the Jews…</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5" name="Picture 4" descr="Diagram&#10;&#10;Description automatically generated">
            <a:extLst>
              <a:ext uri="{FF2B5EF4-FFF2-40B4-BE49-F238E27FC236}">
                <a16:creationId xmlns:a16="http://schemas.microsoft.com/office/drawing/2014/main" id="{32847733-84DC-48E6-B617-2756EA4EA8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7841170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50227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…taunted the apostles with charges of drunkenness. By the time of the close of Acts chapter 2, God had done all He could do for Israel until they repented as a nation. Thus, the significance of Peter’s second sermon in Acts 3 was that it re-emphasized the condition of millennial blessing already laid down in the Old Testament, but as yet unfulfilled...Of the upmost importance here is the fact that the shedding of the blood of Christ to take away sin, and with the coming of the Spirit to empower the life of the redeemed, all of the spiritual requirements for the millennial kingdom had been met as far as God was concerned….</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540B70ED-4BD2-4014-BA58-709C2E8C3A77}"/>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348267A4-D002-47A4-8E5D-1FF813510C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800457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2895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God‘s provision could not be operative until man appropriated it. This point cannot be over emphasized, for it is not only the reason for the delay in the fulfillment of the final three feasts, it is the basis for understanding the relationship of the church to the feasts.”</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6D859BD2-8F9D-4498-9AC4-A67450C188A1}"/>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C3F71CB0-5A3B-4924-A367-73344464B2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328600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38A3D74F-D2B5-5925-96A5-C55210836ED5}"/>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61777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0588DC1C-53E6-4200-FF54-86B7F2619FA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4783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504CDC22-6AC2-3047-31A0-CDE9C602680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37502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458788" indent="-458788" algn="ctr"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Occasion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Events (2-4)</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076821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8EA6A91-1969-28DB-FF63-31E256F3092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Mistaken Replacement?</a:t>
            </a:r>
          </a:p>
        </p:txBody>
      </p:sp>
      <p:sp>
        <p:nvSpPr>
          <p:cNvPr id="10243" name="Rectangle 3">
            <a:extLst>
              <a:ext uri="{FF2B5EF4-FFF2-40B4-BE49-F238E27FC236}">
                <a16:creationId xmlns:a16="http://schemas.microsoft.com/office/drawing/2014/main" id="{65727476-D2A6-0F36-54A7-2CDC821AE040}"/>
              </a:ext>
            </a:extLst>
          </p:cNvPr>
          <p:cNvSpPr>
            <a:spLocks noGrp="1" noChangeArrowheads="1"/>
          </p:cNvSpPr>
          <p:nvPr>
            <p:ph sz="half" idx="1"/>
          </p:nvPr>
        </p:nvSpPr>
        <p:spPr>
          <a:xfrm>
            <a:off x="609600" y="1447800"/>
            <a:ext cx="38862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Pro</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Spirit yet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Lots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Matthias disappears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a:t>
            </a:r>
          </a:p>
        </p:txBody>
      </p:sp>
      <p:sp>
        <p:nvSpPr>
          <p:cNvPr id="10244" name="Rectangle 4">
            <a:extLst>
              <a:ext uri="{FF2B5EF4-FFF2-40B4-BE49-F238E27FC236}">
                <a16:creationId xmlns:a16="http://schemas.microsoft.com/office/drawing/2014/main" id="{ED97BBDF-85EA-A432-94D4-6E398BF8599D}"/>
              </a:ext>
            </a:extLst>
          </p:cNvPr>
          <p:cNvSpPr>
            <a:spLocks noGrp="1" noChangeArrowheads="1"/>
          </p:cNvSpPr>
          <p:nvPr>
            <p:ph sz="half" idx="2"/>
          </p:nvPr>
        </p:nvSpPr>
        <p:spPr>
          <a:xfrm>
            <a:off x="6082462" y="1447800"/>
            <a:ext cx="54864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Con</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textual indication of an error</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Twelve esteemed (2:14; 6:2)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God’s choice (1:24)</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Prov 16:33</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 unqualified (1:21-22)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Focus on Peter &amp; Paul</a:t>
            </a:r>
          </a:p>
        </p:txBody>
      </p:sp>
      <p:pic>
        <p:nvPicPr>
          <p:cNvPr id="3" name="Picture 2">
            <a:extLst>
              <a:ext uri="{FF2B5EF4-FFF2-40B4-BE49-F238E27FC236}">
                <a16:creationId xmlns:a16="http://schemas.microsoft.com/office/drawing/2014/main" id="{1B4693FA-8B2C-504B-3CF3-7AB54678DC3E}"/>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205441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CCFFAC1B-49D3-875D-D66A-D97E5586FF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918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p:cNvSpPr>
            <a:spLocks noGrp="1" noChangeArrowheads="1"/>
          </p:cNvSpPr>
          <p:nvPr>
            <p:ph type="body" idx="1"/>
          </p:nvPr>
        </p:nvSpPr>
        <p:spPr>
          <a:xfrm>
            <a:off x="528636" y="1295400"/>
            <a:ext cx="6096000" cy="51816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pic>
        <p:nvPicPr>
          <p:cNvPr id="2" name="Picture 1">
            <a:extLst>
              <a:ext uri="{FF2B5EF4-FFF2-40B4-BE49-F238E27FC236}">
                <a16:creationId xmlns:a16="http://schemas.microsoft.com/office/drawing/2014/main" id="{23EB47EA-4A02-76B9-C798-B93D8FDC2C7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83379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A2B39FD9-4F91-ED12-2F17-14BC97474453}"/>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A286929-1ACD-BE4B-AEDC-5565A479AD6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537663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84242A09-6E22-757C-A9CD-EAF737918B72}"/>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227D682-E1AA-7AB3-CE1F-CECA95758B2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330253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8CFF2961-2050-8203-EC3E-91B8B8607C6E}"/>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73313BE7-CAE1-22EF-F70C-914D5AA45A3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0445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459181DB-5335-F800-082E-85CB41147C40}"/>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4E41728A-BCF9-7A86-781C-2220782EE3A1}"/>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608665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33335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7323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25345494"/>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025C63F7-9C92-D0DB-E59C-FDC33FB7D35B}"/>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5413DDE3-9EB1-9639-47D0-5753C274BF6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081148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4B2B0230-D0CC-263D-38F4-A54F1464AE54}"/>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2B41D21-7EB7-359B-448E-AB5279CEFD7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733641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36254400-058A-3E05-184A-8548DA1F5E9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699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687388" indent="-687388" algn="ctr"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38238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pic>
        <p:nvPicPr>
          <p:cNvPr id="2" name="Picture 1">
            <a:extLst>
              <a:ext uri="{FF2B5EF4-FFF2-40B4-BE49-F238E27FC236}">
                <a16:creationId xmlns:a16="http://schemas.microsoft.com/office/drawing/2014/main" id="{9558E9B3-A5F9-A5CC-E7E2-D8EED28FEBC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2188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FF14A474-A06D-4D1A-D2DE-B9DFA66963E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5088718-94AB-E9E6-C076-3AF91B5ECEF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75328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3659096810"/>
              </p:ext>
            </p:extLst>
          </p:nvPr>
        </p:nvGraphicFramePr>
        <p:xfrm>
          <a:off x="609600" y="548640"/>
          <a:ext cx="10972800" cy="576072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64008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rgbClr val="00FFFF"/>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a:t>
                      </a:r>
                      <a:r>
                        <a:rPr lang="en-US" altLang="en-US" sz="2800" b="1" kern="1200" baseline="30000" dirty="0">
                          <a:solidFill>
                            <a:srgbClr val="0000CC"/>
                          </a:solidFill>
                          <a:effectLst/>
                          <a:latin typeface="Calibri" panose="020F0502020204030204" pitchFamily="34" charset="0"/>
                          <a:ea typeface="+mn-ea"/>
                          <a:cs typeface="+mn-cs"/>
                        </a:rPr>
                        <a:t>st</a:t>
                      </a:r>
                      <a:r>
                        <a:rPr lang="en-US" altLang="en-US" sz="2800" b="1" kern="1200" dirty="0">
                          <a:solidFill>
                            <a:srgbClr val="0000CC"/>
                          </a:solidFill>
                          <a:effectLst/>
                          <a:latin typeface="Calibri" panose="020F0502020204030204" pitchFamily="34" charset="0"/>
                          <a:ea typeface="+mn-ea"/>
                          <a:cs typeface="+mn-cs"/>
                        </a:rPr>
                        <a: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40685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E7F32FBD-DCE3-60B1-8CA6-DA6FF43DCA4E}"/>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A4D6907A-670A-56B3-CFB2-7BC81428EA1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83559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95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1303</TotalTime>
  <Words>4709</Words>
  <Application>Microsoft Office PowerPoint</Application>
  <PresentationFormat>Widescreen</PresentationFormat>
  <Paragraphs>595</Paragraphs>
  <Slides>106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Arial</vt:lpstr>
      <vt:lpstr>Calibri</vt:lpstr>
      <vt:lpstr>Calibri Light</vt:lpstr>
      <vt:lpstr>Times New Roman</vt:lpstr>
      <vt:lpstr>Wingdings</vt:lpstr>
      <vt:lpstr>Office Theme</vt:lpstr>
      <vt:lpstr>PowerPoint Presentation</vt:lpstr>
      <vt:lpstr>Introductory Matters</vt:lpstr>
      <vt:lpstr>Acts 1 Chapter Summary</vt:lpstr>
      <vt:lpstr>Acts 2 Chapter Summary</vt:lpstr>
      <vt:lpstr>Acts 2 Chapter Summary</vt:lpstr>
      <vt:lpstr>Coming of the Holy Spirit Acts 2:1-4</vt:lpstr>
      <vt:lpstr>Coming of the Holy Spirit Acts 2:1-4</vt:lpstr>
      <vt:lpstr>PowerPoint Presentation</vt:lpstr>
      <vt:lpstr>PowerPoint Presentation</vt:lpstr>
      <vt:lpstr>PowerPoint Presentation</vt:lpstr>
      <vt:lpstr>PowerPoint Presentation</vt:lpstr>
      <vt:lpstr>Coming of the Holy Spirit Acts 2:1-4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Did the Church Begin?</vt:lpstr>
      <vt:lpstr>When Did the Church Begin?</vt:lpstr>
      <vt:lpstr>PowerPoint Presentation</vt:lpstr>
      <vt:lpstr>PowerPoint Presentation</vt:lpstr>
      <vt:lpstr>PowerPoint Presentation</vt:lpstr>
      <vt:lpstr>Acts 2 Chapter Summary</vt:lpstr>
      <vt:lpstr>Holy Spirit’s Impact Acts 2:5-13</vt:lpstr>
      <vt:lpstr>Holy Spirit’s Impact Acts 2:5-13</vt:lpstr>
      <vt:lpstr>PowerPoint Presentation</vt:lpstr>
      <vt:lpstr>Christ’s Five Trips to Jerusalem In John’s Gospel</vt:lpstr>
      <vt:lpstr>PowerPoint Presentation</vt:lpstr>
      <vt:lpstr>Holy Spirit’s Impact Acts 2:5-13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Holy Spirit’s Impact Acts 2:5-13</vt:lpstr>
      <vt:lpstr>PowerPoint Presentation</vt:lpstr>
      <vt:lpstr>PowerPoint Presentation</vt:lpstr>
      <vt:lpstr>PowerPoint Presentation</vt:lpstr>
      <vt:lpstr>PowerPoint Presentation</vt:lpstr>
      <vt:lpstr>PowerPoint Presentation</vt:lpstr>
      <vt:lpstr>Charles Ryrie The Ryrie Study Bible, page 1548</vt:lpstr>
      <vt:lpstr>PowerPoint Presentation</vt:lpstr>
      <vt:lpstr>PowerPoint Presentation</vt:lpstr>
      <vt:lpstr>Josephus Antiquities, 15.2.2</vt:lpstr>
      <vt:lpstr>PowerPoint Presentation</vt:lpstr>
      <vt:lpstr>PowerPoint Presentation</vt:lpstr>
      <vt:lpstr>PowerPoint Presentation</vt:lpstr>
      <vt:lpstr>PowerPoint Presentation</vt:lpstr>
      <vt:lpstr>Holy Spirit’s Impact Acts 2:5-13</vt:lpstr>
      <vt:lpstr>PowerPoint Presentation</vt:lpstr>
      <vt:lpstr>Naturalistic Theories </vt:lpstr>
      <vt:lpstr>2. Theft Theories </vt:lpstr>
      <vt:lpstr>PowerPoint Presentation</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Acts 2 Chapter Summary</vt:lpstr>
      <vt:lpstr>Peter’s Sermon Acts 2:14-36</vt:lpstr>
      <vt:lpstr>Peter’s Sermon Acts 2:14-36</vt:lpstr>
      <vt:lpstr>Mistaken Replacement?</vt:lpstr>
      <vt:lpstr>PowerPoint Presentation</vt:lpstr>
      <vt:lpstr>Peter’s Sermon Acts 2:14-36</vt:lpstr>
      <vt:lpstr>Acts 2:15-35 Refutation of the Charge of Drunkenness</vt:lpstr>
      <vt:lpstr>PowerPoint Presentation</vt:lpstr>
      <vt:lpstr>PowerPoint Presentation</vt:lpstr>
      <vt:lpstr>Acts 2:15-35 Refutation of the Charge of Drunkenness</vt:lpstr>
      <vt:lpstr>Acts 2:15-35 Refutation of the Charge of Drunkenness</vt:lpstr>
      <vt:lpstr>PowerPoint Presentation</vt:lpstr>
      <vt:lpstr>PowerPoint Presentation</vt:lpstr>
      <vt:lpstr>PowerPoint Presentation</vt:lpstr>
      <vt:lpstr>Acts 2:15-35 Refutation of the Charge of Drunkenness</vt:lpstr>
      <vt:lpstr>PowerPoint Presentation</vt:lpstr>
      <vt:lpstr>Acts 2:15-35 Refutation of the Charge of Drunkenness</vt:lpstr>
      <vt:lpstr>Peter’s Sermon Acts 2:14-36</vt:lpstr>
      <vt:lpstr>Acts 2 Chapter Summary</vt:lpstr>
      <vt:lpstr>Coming of the Holy Spirit Acts 2:37-47</vt:lpstr>
      <vt:lpstr>PowerPoint Presentation</vt:lpstr>
      <vt:lpstr>Acts 2:37-41 Salvation</vt:lpstr>
      <vt:lpstr>PowerPoint Presentation</vt:lpstr>
      <vt:lpstr>PowerPoint Presentation</vt:lpstr>
      <vt:lpstr>PowerPoint Presentation</vt:lpstr>
      <vt:lpstr>PowerPoint Presentation</vt:lpstr>
      <vt:lpstr>PowerPoint Presentation</vt:lpstr>
      <vt:lpstr>Message</vt:lpstr>
      <vt:lpstr>PowerPoint Presentation</vt:lpstr>
      <vt:lpstr>Acts 2:42-47 Church</vt:lpstr>
      <vt:lpstr>Acts 2:42-47 Church</vt:lpstr>
      <vt:lpstr>Acts 2:42-47 Church</vt:lpstr>
      <vt:lpstr>PowerPoint Presentation</vt:lpstr>
      <vt:lpstr>Acts 2:42-47 Church</vt:lpstr>
      <vt:lpstr>Acts 2:42-47 Church</vt:lpstr>
      <vt:lpstr>John Adams</vt:lpstr>
      <vt:lpstr>Acts 2:42-47 Church</vt:lpstr>
      <vt:lpstr>Acts 2:42-47 Church</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007 Acts 2v1-47</dc:title>
  <dc:subject>ACTS</dc:subject>
  <dc:creator>A. Woods</dc:creator>
  <cp:lastModifiedBy>anne woods</cp:lastModifiedBy>
  <cp:revision>154</cp:revision>
  <cp:lastPrinted>2023-01-11T13:46:48Z</cp:lastPrinted>
  <dcterms:created xsi:type="dcterms:W3CDTF">2009-01-10T23:45:31Z</dcterms:created>
  <dcterms:modified xsi:type="dcterms:W3CDTF">2023-01-18T23:04:04Z</dcterms:modified>
</cp:coreProperties>
</file>