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02"/>
  </p:notesMasterIdLst>
  <p:handoutMasterIdLst>
    <p:handoutMasterId r:id="rId203"/>
  </p:handoutMasterIdLst>
  <p:sldIdLst>
    <p:sldId id="2094" r:id="rId2"/>
    <p:sldId id="2064" r:id="rId3"/>
    <p:sldId id="1984" r:id="rId4"/>
    <p:sldId id="7886" r:id="rId5"/>
    <p:sldId id="7802" r:id="rId6"/>
    <p:sldId id="9646" r:id="rId7"/>
    <p:sldId id="2039" r:id="rId8"/>
    <p:sldId id="9477" r:id="rId9"/>
    <p:sldId id="9476" r:id="rId10"/>
    <p:sldId id="9478" r:id="rId11"/>
    <p:sldId id="9479" r:id="rId12"/>
    <p:sldId id="9504" r:id="rId13"/>
    <p:sldId id="8234" r:id="rId14"/>
    <p:sldId id="2296" r:id="rId15"/>
    <p:sldId id="9480" r:id="rId16"/>
    <p:sldId id="8940" r:id="rId17"/>
    <p:sldId id="9503" r:id="rId18"/>
    <p:sldId id="8899" r:id="rId19"/>
    <p:sldId id="7889" r:id="rId20"/>
    <p:sldId id="9647" r:id="rId21"/>
    <p:sldId id="9505" r:id="rId22"/>
    <p:sldId id="9521" r:id="rId23"/>
    <p:sldId id="9522" r:id="rId24"/>
    <p:sldId id="9528" r:id="rId25"/>
    <p:sldId id="9529" r:id="rId26"/>
    <p:sldId id="3193" r:id="rId27"/>
    <p:sldId id="9530" r:id="rId28"/>
    <p:sldId id="9268" r:id="rId29"/>
    <p:sldId id="8244" r:id="rId30"/>
    <p:sldId id="9531" r:id="rId31"/>
    <p:sldId id="9532" r:id="rId32"/>
    <p:sldId id="9533" r:id="rId33"/>
    <p:sldId id="9534" r:id="rId34"/>
    <p:sldId id="9418" r:id="rId35"/>
    <p:sldId id="9536" r:id="rId36"/>
    <p:sldId id="9273" r:id="rId37"/>
    <p:sldId id="7474" r:id="rId38"/>
    <p:sldId id="7560" r:id="rId39"/>
    <p:sldId id="8863" r:id="rId40"/>
    <p:sldId id="9274" r:id="rId41"/>
    <p:sldId id="9537" r:id="rId42"/>
    <p:sldId id="9672" r:id="rId43"/>
    <p:sldId id="9535" r:id="rId44"/>
    <p:sldId id="9648" r:id="rId45"/>
    <p:sldId id="9649" r:id="rId46"/>
    <p:sldId id="9523" r:id="rId47"/>
    <p:sldId id="9538" r:id="rId48"/>
    <p:sldId id="9539" r:id="rId49"/>
    <p:sldId id="9544" r:id="rId50"/>
    <p:sldId id="9545" r:id="rId51"/>
    <p:sldId id="9546" r:id="rId52"/>
    <p:sldId id="9540" r:id="rId53"/>
    <p:sldId id="9547" r:id="rId54"/>
    <p:sldId id="9548" r:id="rId55"/>
    <p:sldId id="9549" r:id="rId56"/>
    <p:sldId id="9550" r:id="rId57"/>
    <p:sldId id="9551" r:id="rId58"/>
    <p:sldId id="9552" r:id="rId59"/>
    <p:sldId id="9554" r:id="rId60"/>
    <p:sldId id="9553" r:id="rId61"/>
    <p:sldId id="9555" r:id="rId62"/>
    <p:sldId id="9556" r:id="rId63"/>
    <p:sldId id="9650" r:id="rId64"/>
    <p:sldId id="9651" r:id="rId65"/>
    <p:sldId id="9541" r:id="rId66"/>
    <p:sldId id="9557" r:id="rId67"/>
    <p:sldId id="9558" r:id="rId68"/>
    <p:sldId id="9652" r:id="rId69"/>
    <p:sldId id="9673" r:id="rId70"/>
    <p:sldId id="9559" r:id="rId71"/>
    <p:sldId id="9542" r:id="rId72"/>
    <p:sldId id="9560" r:id="rId73"/>
    <p:sldId id="9561" r:id="rId74"/>
    <p:sldId id="9562" r:id="rId75"/>
    <p:sldId id="9543" r:id="rId76"/>
    <p:sldId id="9563" r:id="rId77"/>
    <p:sldId id="9564" r:id="rId78"/>
    <p:sldId id="9565" r:id="rId79"/>
    <p:sldId id="9567" r:id="rId80"/>
    <p:sldId id="9568" r:id="rId81"/>
    <p:sldId id="9569" r:id="rId82"/>
    <p:sldId id="9566" r:id="rId83"/>
    <p:sldId id="9653" r:id="rId84"/>
    <p:sldId id="7378" r:id="rId85"/>
    <p:sldId id="6491" r:id="rId86"/>
    <p:sldId id="1586" r:id="rId87"/>
    <p:sldId id="9524" r:id="rId88"/>
    <p:sldId id="9570" r:id="rId89"/>
    <p:sldId id="9571" r:id="rId90"/>
    <p:sldId id="9573" r:id="rId91"/>
    <p:sldId id="9574" r:id="rId92"/>
    <p:sldId id="9575" r:id="rId93"/>
    <p:sldId id="9655" r:id="rId94"/>
    <p:sldId id="9654" r:id="rId95"/>
    <p:sldId id="9576" r:id="rId96"/>
    <p:sldId id="9577" r:id="rId97"/>
    <p:sldId id="9581" r:id="rId98"/>
    <p:sldId id="9583" r:id="rId99"/>
    <p:sldId id="9582" r:id="rId100"/>
    <p:sldId id="8976" r:id="rId101"/>
    <p:sldId id="9584" r:id="rId102"/>
    <p:sldId id="9585" r:id="rId103"/>
    <p:sldId id="9578" r:id="rId104"/>
    <p:sldId id="9579" r:id="rId105"/>
    <p:sldId id="9580" r:id="rId106"/>
    <p:sldId id="9572" r:id="rId107"/>
    <p:sldId id="9586" r:id="rId108"/>
    <p:sldId id="9691" r:id="rId109"/>
    <p:sldId id="9692" r:id="rId110"/>
    <p:sldId id="9693" r:id="rId111"/>
    <p:sldId id="9591" r:id="rId112"/>
    <p:sldId id="9592" r:id="rId113"/>
    <p:sldId id="8678" r:id="rId114"/>
    <p:sldId id="5930" r:id="rId115"/>
    <p:sldId id="2012" r:id="rId116"/>
    <p:sldId id="9593" r:id="rId117"/>
    <p:sldId id="9656" r:id="rId118"/>
    <p:sldId id="2074" r:id="rId119"/>
    <p:sldId id="9694" r:id="rId120"/>
    <p:sldId id="7918" r:id="rId121"/>
    <p:sldId id="9657" r:id="rId122"/>
    <p:sldId id="9525" r:id="rId123"/>
    <p:sldId id="9594" r:id="rId124"/>
    <p:sldId id="9675" r:id="rId125"/>
    <p:sldId id="9676" r:id="rId126"/>
    <p:sldId id="9677" r:id="rId127"/>
    <p:sldId id="9604" r:id="rId128"/>
    <p:sldId id="9605" r:id="rId129"/>
    <p:sldId id="9606" r:id="rId130"/>
    <p:sldId id="9678" r:id="rId131"/>
    <p:sldId id="9607" r:id="rId132"/>
    <p:sldId id="9614" r:id="rId133"/>
    <p:sldId id="9615" r:id="rId134"/>
    <p:sldId id="9679" r:id="rId135"/>
    <p:sldId id="9610" r:id="rId136"/>
    <p:sldId id="9616" r:id="rId137"/>
    <p:sldId id="9658" r:id="rId138"/>
    <p:sldId id="9617" r:id="rId139"/>
    <p:sldId id="9659" r:id="rId140"/>
    <p:sldId id="9680" r:id="rId141"/>
    <p:sldId id="9613" r:id="rId142"/>
    <p:sldId id="9695" r:id="rId143"/>
    <p:sldId id="9660" r:id="rId144"/>
    <p:sldId id="9662" r:id="rId145"/>
    <p:sldId id="9661" r:id="rId146"/>
    <p:sldId id="9696" r:id="rId147"/>
    <p:sldId id="9681" r:id="rId148"/>
    <p:sldId id="9663" r:id="rId149"/>
    <p:sldId id="9664" r:id="rId150"/>
    <p:sldId id="9682" r:id="rId151"/>
    <p:sldId id="9620" r:id="rId152"/>
    <p:sldId id="9634" r:id="rId153"/>
    <p:sldId id="9635" r:id="rId154"/>
    <p:sldId id="9683" r:id="rId155"/>
    <p:sldId id="9623" r:id="rId156"/>
    <p:sldId id="9624" r:id="rId157"/>
    <p:sldId id="9370" r:id="rId158"/>
    <p:sldId id="9665" r:id="rId159"/>
    <p:sldId id="9625" r:id="rId160"/>
    <p:sldId id="9626" r:id="rId161"/>
    <p:sldId id="9684" r:id="rId162"/>
    <p:sldId id="8974" r:id="rId163"/>
    <p:sldId id="9685" r:id="rId164"/>
    <p:sldId id="9668" r:id="rId165"/>
    <p:sldId id="9686" r:id="rId166"/>
    <p:sldId id="9666" r:id="rId167"/>
    <p:sldId id="9667" r:id="rId168"/>
    <p:sldId id="9282" r:id="rId169"/>
    <p:sldId id="9283" r:id="rId170"/>
    <p:sldId id="9526" r:id="rId171"/>
    <p:sldId id="9636" r:id="rId172"/>
    <p:sldId id="9687" r:id="rId173"/>
    <p:sldId id="5255" r:id="rId174"/>
    <p:sldId id="5256" r:id="rId175"/>
    <p:sldId id="1942" r:id="rId176"/>
    <p:sldId id="5268" r:id="rId177"/>
    <p:sldId id="9638" r:id="rId178"/>
    <p:sldId id="9639" r:id="rId179"/>
    <p:sldId id="9688" r:id="rId180"/>
    <p:sldId id="9689" r:id="rId181"/>
    <p:sldId id="9669" r:id="rId182"/>
    <p:sldId id="281" r:id="rId183"/>
    <p:sldId id="4272" r:id="rId184"/>
    <p:sldId id="2632" r:id="rId185"/>
    <p:sldId id="2629" r:id="rId186"/>
    <p:sldId id="8262" r:id="rId187"/>
    <p:sldId id="9690" r:id="rId188"/>
    <p:sldId id="8980" r:id="rId189"/>
    <p:sldId id="8981" r:id="rId190"/>
    <p:sldId id="9670" r:id="rId191"/>
    <p:sldId id="9643" r:id="rId192"/>
    <p:sldId id="7260" r:id="rId193"/>
    <p:sldId id="2174" r:id="rId194"/>
    <p:sldId id="7184" r:id="rId195"/>
    <p:sldId id="9644" r:id="rId196"/>
    <p:sldId id="9671" r:id="rId197"/>
    <p:sldId id="9645" r:id="rId198"/>
    <p:sldId id="7655" r:id="rId199"/>
    <p:sldId id="9527" r:id="rId200"/>
    <p:sldId id="7975" r:id="rId201"/>
  </p:sldIdLst>
  <p:sldSz cx="12192000" cy="6858000"/>
  <p:notesSz cx="7315200" cy="9601200"/>
  <p:custDataLst>
    <p:tags r:id="rId20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1AB13-7315-41A7-A317-ABADCB30E663}" v="2" dt="2023-01-01T17:57:30.23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8" autoAdjust="0"/>
    <p:restoredTop sz="95428" autoAdjust="0"/>
  </p:normalViewPr>
  <p:slideViewPr>
    <p:cSldViewPr>
      <p:cViewPr varScale="1">
        <p:scale>
          <a:sx n="58" d="100"/>
          <a:sy n="58" d="100"/>
        </p:scale>
        <p:origin x="72" y="31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46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presProps" Target="pres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notesMaster" Target="notesMasters/notesMaster1.xml"/><Relationship Id="rId207"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microsoft.com/office/2016/11/relationships/changesInfo" Target="changesInfos/changesInfo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BA0DC82-0041-4A09-9ABE-8A5839B7F96F}"/>
    <pc:docChg chg="delSld">
      <pc:chgData name="Jim McGowan" userId="e2c7446dd3aca506" providerId="LiveId" clId="{0BA0DC82-0041-4A09-9ABE-8A5839B7F96F}" dt="2022-11-27T18:25:49.372" v="0" actId="47"/>
      <pc:docMkLst>
        <pc:docMk/>
      </pc:docMkLst>
      <pc:sldChg chg="del">
        <pc:chgData name="Jim McGowan" userId="e2c7446dd3aca506" providerId="LiveId" clId="{0BA0DC82-0041-4A09-9ABE-8A5839B7F96F}" dt="2022-11-27T18:25:49.372" v="0" actId="47"/>
        <pc:sldMkLst>
          <pc:docMk/>
          <pc:sldMk cId="3412303361" sldId="9376"/>
        </pc:sldMkLst>
      </pc:sldChg>
    </pc:docChg>
  </pc:docChgLst>
  <pc:docChgLst>
    <pc:chgData name="Jim McGowan" userId="e2c7446dd3aca506" providerId="LiveId" clId="{8B41AB13-7315-41A7-A317-ABADCB30E663}"/>
    <pc:docChg chg="undo custSel addSld modSld">
      <pc:chgData name="Jim McGowan" userId="e2c7446dd3aca506" providerId="LiveId" clId="{8B41AB13-7315-41A7-A317-ABADCB30E663}" dt="2023-01-01T17:57:30.235" v="23" actId="12789"/>
      <pc:docMkLst>
        <pc:docMk/>
      </pc:docMkLst>
      <pc:sldChg chg="modSp mod">
        <pc:chgData name="Jim McGowan" userId="e2c7446dd3aca506" providerId="LiveId" clId="{8B41AB13-7315-41A7-A317-ABADCB30E663}" dt="2023-01-01T17:19:27.724" v="2" actId="113"/>
        <pc:sldMkLst>
          <pc:docMk/>
          <pc:sldMk cId="124872030" sldId="3538"/>
        </pc:sldMkLst>
        <pc:spChg chg="mod">
          <ac:chgData name="Jim McGowan" userId="e2c7446dd3aca506" providerId="LiveId" clId="{8B41AB13-7315-41A7-A317-ABADCB30E663}" dt="2023-01-01T17:19:27.724" v="2" actId="113"/>
          <ac:spMkLst>
            <pc:docMk/>
            <pc:sldMk cId="124872030" sldId="3538"/>
            <ac:spMk id="134147" creationId="{00000000-0000-0000-0000-000000000000}"/>
          </ac:spMkLst>
        </pc:spChg>
      </pc:sldChg>
      <pc:sldChg chg="modSp mod">
        <pc:chgData name="Jim McGowan" userId="e2c7446dd3aca506" providerId="LiveId" clId="{8B41AB13-7315-41A7-A317-ABADCB30E663}" dt="2023-01-01T17:49:40.404" v="6" actId="1076"/>
        <pc:sldMkLst>
          <pc:docMk/>
          <pc:sldMk cId="3206710387" sldId="5359"/>
        </pc:sldMkLst>
        <pc:picChg chg="mod">
          <ac:chgData name="Jim McGowan" userId="e2c7446dd3aca506" providerId="LiveId" clId="{8B41AB13-7315-41A7-A317-ABADCB30E663}" dt="2023-01-01T17:49:40.404" v="6" actId="1076"/>
          <ac:picMkLst>
            <pc:docMk/>
            <pc:sldMk cId="3206710387" sldId="5359"/>
            <ac:picMk id="6" creationId="{3D329064-0A11-4186-A2B5-6AD0823CA49A}"/>
          </ac:picMkLst>
        </pc:picChg>
      </pc:sldChg>
      <pc:sldChg chg="modSp mod">
        <pc:chgData name="Jim McGowan" userId="e2c7446dd3aca506" providerId="LiveId" clId="{8B41AB13-7315-41A7-A317-ABADCB30E663}" dt="2023-01-01T17:21:55.163" v="4" actId="108"/>
        <pc:sldMkLst>
          <pc:docMk/>
          <pc:sldMk cId="1061081158" sldId="7918"/>
        </pc:sldMkLst>
        <pc:spChg chg="mod">
          <ac:chgData name="Jim McGowan" userId="e2c7446dd3aca506" providerId="LiveId" clId="{8B41AB13-7315-41A7-A317-ABADCB30E663}" dt="2023-01-01T17:21:55.163" v="4" actId="108"/>
          <ac:spMkLst>
            <pc:docMk/>
            <pc:sldMk cId="1061081158" sldId="7918"/>
            <ac:spMk id="134147" creationId="{00000000-0000-0000-0000-000000000000}"/>
          </ac:spMkLst>
        </pc:spChg>
      </pc:sldChg>
      <pc:sldChg chg="modSp mod">
        <pc:chgData name="Jim McGowan" userId="e2c7446dd3aca506" providerId="LiveId" clId="{8B41AB13-7315-41A7-A317-ABADCB30E663}" dt="2023-01-01T17:21:04.076" v="3" actId="108"/>
        <pc:sldMkLst>
          <pc:docMk/>
          <pc:sldMk cId="162318517" sldId="9519"/>
        </pc:sldMkLst>
        <pc:spChg chg="mod">
          <ac:chgData name="Jim McGowan" userId="e2c7446dd3aca506" providerId="LiveId" clId="{8B41AB13-7315-41A7-A317-ABADCB30E663}" dt="2023-01-01T17:21:04.076" v="3" actId="108"/>
          <ac:spMkLst>
            <pc:docMk/>
            <pc:sldMk cId="162318517" sldId="9519"/>
            <ac:spMk id="134147" creationId="{00000000-0000-0000-0000-000000000000}"/>
          </ac:spMkLst>
        </pc:spChg>
      </pc:sldChg>
      <pc:sldChg chg="delSp modSp new mod">
        <pc:chgData name="Jim McGowan" userId="e2c7446dd3aca506" providerId="LiveId" clId="{8B41AB13-7315-41A7-A317-ABADCB30E663}" dt="2023-01-01T17:57:30.235" v="23" actId="12789"/>
        <pc:sldMkLst>
          <pc:docMk/>
          <pc:sldMk cId="1805136337" sldId="9520"/>
        </pc:sldMkLst>
        <pc:spChg chg="mod">
          <ac:chgData name="Jim McGowan" userId="e2c7446dd3aca506" providerId="LiveId" clId="{8B41AB13-7315-41A7-A317-ABADCB30E663}" dt="2023-01-01T17:57:30.235" v="23" actId="12789"/>
          <ac:spMkLst>
            <pc:docMk/>
            <pc:sldMk cId="1805136337" sldId="9520"/>
            <ac:spMk id="2" creationId="{2B5C6F8D-B6ED-3BA1-F097-C227979545C0}"/>
          </ac:spMkLst>
        </pc:spChg>
        <pc:spChg chg="del">
          <ac:chgData name="Jim McGowan" userId="e2c7446dd3aca506" providerId="LiveId" clId="{8B41AB13-7315-41A7-A317-ABADCB30E663}" dt="2023-01-01T17:57:19.373" v="21" actId="478"/>
          <ac:spMkLst>
            <pc:docMk/>
            <pc:sldMk cId="1805136337" sldId="9520"/>
            <ac:spMk id="3" creationId="{B454CB93-6C8B-0291-E7E7-82DCA662540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105 - 26v34-27v46 </a:t>
            </a:r>
          </a:p>
          <a:p>
            <a:pPr>
              <a:defRPr/>
            </a:pPr>
            <a:r>
              <a:rPr lang="en-US" sz="1600" dirty="0"/>
              <a:t>01-15-2023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1/14/2023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115807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1964127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64</a:t>
            </a:fld>
            <a:endParaRPr lang="en-US" altLang="en-US" dirty="0"/>
          </a:p>
        </p:txBody>
      </p:sp>
    </p:spTree>
    <p:extLst>
      <p:ext uri="{BB962C8B-B14F-4D97-AF65-F5344CB8AC3E}">
        <p14:creationId xmlns:p14="http://schemas.microsoft.com/office/powerpoint/2010/main" val="1482028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3327914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83</a:t>
            </a:fld>
            <a:endParaRPr lang="en-US" altLang="en-US" dirty="0"/>
          </a:p>
        </p:txBody>
      </p:sp>
    </p:spTree>
    <p:extLst>
      <p:ext uri="{BB962C8B-B14F-4D97-AF65-F5344CB8AC3E}">
        <p14:creationId xmlns:p14="http://schemas.microsoft.com/office/powerpoint/2010/main" val="278113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93</a:t>
            </a:fld>
            <a:endParaRPr lang="en-US" altLang="en-US" dirty="0"/>
          </a:p>
        </p:txBody>
      </p:sp>
    </p:spTree>
    <p:extLst>
      <p:ext uri="{BB962C8B-B14F-4D97-AF65-F5344CB8AC3E}">
        <p14:creationId xmlns:p14="http://schemas.microsoft.com/office/powerpoint/2010/main" val="2129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94</a:t>
            </a:fld>
            <a:endParaRPr lang="en-US" altLang="en-US" dirty="0"/>
          </a:p>
        </p:txBody>
      </p:sp>
    </p:spTree>
    <p:extLst>
      <p:ext uri="{BB962C8B-B14F-4D97-AF65-F5344CB8AC3E}">
        <p14:creationId xmlns:p14="http://schemas.microsoft.com/office/powerpoint/2010/main" val="1221885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117</a:t>
            </a:fld>
            <a:endParaRPr lang="en-US" altLang="en-US" dirty="0"/>
          </a:p>
        </p:txBody>
      </p:sp>
    </p:spTree>
    <p:extLst>
      <p:ext uri="{BB962C8B-B14F-4D97-AF65-F5344CB8AC3E}">
        <p14:creationId xmlns:p14="http://schemas.microsoft.com/office/powerpoint/2010/main" val="601565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121</a:t>
            </a:fld>
            <a:endParaRPr lang="en-US" altLang="en-US" dirty="0"/>
          </a:p>
        </p:txBody>
      </p:sp>
    </p:spTree>
    <p:extLst>
      <p:ext uri="{BB962C8B-B14F-4D97-AF65-F5344CB8AC3E}">
        <p14:creationId xmlns:p14="http://schemas.microsoft.com/office/powerpoint/2010/main" val="54983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137</a:t>
            </a:fld>
            <a:endParaRPr lang="en-US" altLang="en-US" dirty="0"/>
          </a:p>
        </p:txBody>
      </p:sp>
    </p:spTree>
    <p:extLst>
      <p:ext uri="{BB962C8B-B14F-4D97-AF65-F5344CB8AC3E}">
        <p14:creationId xmlns:p14="http://schemas.microsoft.com/office/powerpoint/2010/main" val="282789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139</a:t>
            </a:fld>
            <a:endParaRPr lang="en-US" altLang="en-US" dirty="0"/>
          </a:p>
        </p:txBody>
      </p:sp>
    </p:spTree>
    <p:extLst>
      <p:ext uri="{BB962C8B-B14F-4D97-AF65-F5344CB8AC3E}">
        <p14:creationId xmlns:p14="http://schemas.microsoft.com/office/powerpoint/2010/main" val="2557960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143</a:t>
            </a:fld>
            <a:endParaRPr lang="en-US" altLang="en-US" dirty="0"/>
          </a:p>
        </p:txBody>
      </p:sp>
    </p:spTree>
    <p:extLst>
      <p:ext uri="{BB962C8B-B14F-4D97-AF65-F5344CB8AC3E}">
        <p14:creationId xmlns:p14="http://schemas.microsoft.com/office/powerpoint/2010/main" val="360641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144</a:t>
            </a:fld>
            <a:endParaRPr lang="en-US" altLang="en-US" dirty="0"/>
          </a:p>
        </p:txBody>
      </p:sp>
    </p:spTree>
    <p:extLst>
      <p:ext uri="{BB962C8B-B14F-4D97-AF65-F5344CB8AC3E}">
        <p14:creationId xmlns:p14="http://schemas.microsoft.com/office/powerpoint/2010/main" val="3976896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145</a:t>
            </a:fld>
            <a:endParaRPr lang="en-US" altLang="en-US" dirty="0"/>
          </a:p>
        </p:txBody>
      </p:sp>
    </p:spTree>
    <p:extLst>
      <p:ext uri="{BB962C8B-B14F-4D97-AF65-F5344CB8AC3E}">
        <p14:creationId xmlns:p14="http://schemas.microsoft.com/office/powerpoint/2010/main" val="1558344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148</a:t>
            </a:fld>
            <a:endParaRPr lang="en-US" altLang="en-US" dirty="0"/>
          </a:p>
        </p:txBody>
      </p:sp>
    </p:spTree>
    <p:extLst>
      <p:ext uri="{BB962C8B-B14F-4D97-AF65-F5344CB8AC3E}">
        <p14:creationId xmlns:p14="http://schemas.microsoft.com/office/powerpoint/2010/main" val="1329710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149</a:t>
            </a:fld>
            <a:endParaRPr lang="en-US" altLang="en-US" dirty="0"/>
          </a:p>
        </p:txBody>
      </p:sp>
    </p:spTree>
    <p:extLst>
      <p:ext uri="{BB962C8B-B14F-4D97-AF65-F5344CB8AC3E}">
        <p14:creationId xmlns:p14="http://schemas.microsoft.com/office/powerpoint/2010/main" val="2485703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158</a:t>
            </a:fld>
            <a:endParaRPr lang="en-US" altLang="en-US" dirty="0"/>
          </a:p>
        </p:txBody>
      </p:sp>
    </p:spTree>
    <p:extLst>
      <p:ext uri="{BB962C8B-B14F-4D97-AF65-F5344CB8AC3E}">
        <p14:creationId xmlns:p14="http://schemas.microsoft.com/office/powerpoint/2010/main" val="776152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164</a:t>
            </a:fld>
            <a:endParaRPr lang="en-US" altLang="en-US" dirty="0"/>
          </a:p>
        </p:txBody>
      </p:sp>
    </p:spTree>
    <p:extLst>
      <p:ext uri="{BB962C8B-B14F-4D97-AF65-F5344CB8AC3E}">
        <p14:creationId xmlns:p14="http://schemas.microsoft.com/office/powerpoint/2010/main" val="2671895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166</a:t>
            </a:fld>
            <a:endParaRPr lang="en-US" altLang="en-US" dirty="0"/>
          </a:p>
        </p:txBody>
      </p:sp>
    </p:spTree>
    <p:extLst>
      <p:ext uri="{BB962C8B-B14F-4D97-AF65-F5344CB8AC3E}">
        <p14:creationId xmlns:p14="http://schemas.microsoft.com/office/powerpoint/2010/main" val="2689830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167</a:t>
            </a:fld>
            <a:endParaRPr lang="en-US" altLang="en-US" dirty="0"/>
          </a:p>
        </p:txBody>
      </p:sp>
    </p:spTree>
    <p:extLst>
      <p:ext uri="{BB962C8B-B14F-4D97-AF65-F5344CB8AC3E}">
        <p14:creationId xmlns:p14="http://schemas.microsoft.com/office/powerpoint/2010/main" val="282099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4191188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200</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1262049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362809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206059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1337521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2278962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1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8.png"/></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0769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27:17-19 </a:t>
            </a:r>
            <a:r>
              <a:rPr lang="en-US" dirty="0">
                <a:effectLst>
                  <a:outerShdw blurRad="38100" dist="38100" dir="2700000" algn="tl">
                    <a:srgbClr val="000000">
                      <a:alpha val="43137"/>
                    </a:srgbClr>
                  </a:outerShdw>
                </a:effectLst>
              </a:rPr>
              <a:t>(RSB:NASB1995U): Jacob had to resort to lying (vv. 19, 24), and Isaac allowed his senses of touch (v. 22), taste (v. 25), and smell (v. 27) to overrule what he heard (v. 22). The blessing included both benediction (v. 28) and prediction (v. 29).”</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35</a:t>
            </a:r>
          </a:p>
        </p:txBody>
      </p:sp>
    </p:spTree>
    <p:extLst>
      <p:ext uri="{BB962C8B-B14F-4D97-AF65-F5344CB8AC3E}">
        <p14:creationId xmlns:p14="http://schemas.microsoft.com/office/powerpoint/2010/main" val="269226025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05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0278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2226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041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6186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Kiss (26-27a)</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061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42929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949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16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591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95076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002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824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49820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7457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0933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609600" y="1600200"/>
            <a:ext cx="10972800" cy="4343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4:3-5a</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Messianic line through Abel (Gen 3:21; Heb 11:4) contrary to Eve’s false expectation (4:1)</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Begins selection of younger over older pattern (Abel over Cain, Seth over Cain, Shem over Japheth, Isaac over Ishmael, Jacob over Esau, Judah and Joseph over their brothers, and Ephraim over Manasseh) </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14D7350-D1AA-4558-84E7-DC761ED417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
        <p:nvSpPr>
          <p:cNvPr id="6" name="Rectangle 2">
            <a:extLst>
              <a:ext uri="{FF2B5EF4-FFF2-40B4-BE49-F238E27FC236}">
                <a16:creationId xmlns:a16="http://schemas.microsoft.com/office/drawing/2014/main" id="{592CFE5D-4A41-4389-811B-14E6D109D48B}"/>
              </a:ext>
            </a:extLst>
          </p:cNvPr>
          <p:cNvSpPr txBox="1">
            <a:spLocks noChangeArrowheads="1"/>
          </p:cNvSpPr>
          <p:nvPr/>
        </p:nvSpPr>
        <p:spPr bwMode="auto">
          <a:xfrm>
            <a:off x="3276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Cain Murders Abel</a:t>
            </a:r>
            <a:br>
              <a:rPr lang="en-US" sz="3600" kern="0" dirty="0">
                <a:effectLst>
                  <a:outerShdw blurRad="38100" dist="38100" dir="2700000" algn="tl">
                    <a:srgbClr val="000000">
                      <a:alpha val="43137"/>
                    </a:srgbClr>
                  </a:outerShdw>
                </a:effectLst>
              </a:rPr>
            </a:br>
            <a:r>
              <a:rPr lang="en-US" sz="2800" kern="0" dirty="0">
                <a:solidFill>
                  <a:schemeClr val="tx1"/>
                </a:solidFill>
              </a:rPr>
              <a:t>(4:3-8)</a:t>
            </a:r>
            <a:endParaRPr lang="en-US" sz="2800" kern="0" dirty="0">
              <a:solidFill>
                <a:schemeClr val="tx1"/>
              </a:solidFill>
              <a:effectLst>
                <a:outerShdw blurRad="38100" dist="38100" dir="2700000" algn="tl">
                  <a:srgbClr val="000000">
                    <a:alpha val="43137"/>
                  </a:srgbClr>
                </a:outerShdw>
              </a:effectLst>
              <a:ea typeface="+mn-ea"/>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3321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6A22E8-1C88-95DB-727D-DEA35BCF3128}"/>
              </a:ext>
            </a:extLst>
          </p:cNvPr>
          <p:cNvPicPr>
            <a:picLocks noChangeAspect="1"/>
          </p:cNvPicPr>
          <p:nvPr/>
        </p:nvPicPr>
        <p:blipFill>
          <a:blip r:embed="rId2"/>
          <a:stretch>
            <a:fillRect/>
          </a:stretch>
        </p:blipFill>
        <p:spPr>
          <a:xfrm>
            <a:off x="4383721" y="137160"/>
            <a:ext cx="3424559" cy="6583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A5FE5D1-6080-6653-1889-71E98AB8011E}"/>
              </a:ext>
            </a:extLst>
          </p:cNvPr>
          <p:cNvPicPr>
            <a:picLocks noChangeAspect="1"/>
          </p:cNvPicPr>
          <p:nvPr/>
        </p:nvPicPr>
        <p:blipFill>
          <a:blip r:embed="rId3"/>
          <a:stretch>
            <a:fillRect/>
          </a:stretch>
        </p:blipFill>
        <p:spPr>
          <a:xfrm>
            <a:off x="5867400" y="1266448"/>
            <a:ext cx="990600" cy="867152"/>
          </a:xfrm>
          <a:prstGeom prst="rect">
            <a:avLst/>
          </a:prstGeom>
        </p:spPr>
      </p:pic>
    </p:spTree>
    <p:extLst>
      <p:ext uri="{BB962C8B-B14F-4D97-AF65-F5344CB8AC3E}">
        <p14:creationId xmlns:p14="http://schemas.microsoft.com/office/powerpoint/2010/main" val="217956839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3266941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contrary to Isaac’s expectations or hope, the Abrahamic Covenant was to be sustained through Jacob and not through Esau. Thus, Isaac blessed Jacob, and this was the result of divine intervention in spite of Jacob’s sin. Isaac blessed Jacob against his own will, as indeed later Balaam will bless Israel against his own will.”</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0344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1573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335435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8563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691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0351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226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206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(33)</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6781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285163828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89184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73260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384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(34b)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810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444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5445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853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96245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Lie (35b)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691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109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533400" y="0"/>
            <a:ext cx="11353800" cy="50292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1:27</a:t>
            </a:r>
          </a:p>
          <a:p>
            <a:pPr marL="0" indent="0" algn="just">
              <a:spcBef>
                <a:spcPts val="0"/>
              </a:spcBef>
              <a:spcAft>
                <a:spcPts val="60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created man in His own image, in the image of God He created him; male and female He created them.”</a:t>
            </a:r>
          </a:p>
          <a:p>
            <a:pPr marL="0" indent="0" algn="ctr">
              <a:spcBef>
                <a:spcPts val="0"/>
              </a:spcBef>
              <a:spcAft>
                <a:spcPts val="1200"/>
              </a:spcAf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kern="1200" dirty="0">
                <a:solidFill>
                  <a:schemeClr val="tx2"/>
                </a:solidFill>
                <a:ea typeface="+mj-ea"/>
                <a:cs typeface="Calibri" panose="020F0502020204030204" pitchFamily="34" charset="0"/>
              </a:rPr>
              <a:t>Genesis 2:24</a:t>
            </a:r>
          </a:p>
          <a:p>
            <a:pPr marL="0" indent="0" algn="just">
              <a:spcBef>
                <a:spcPts val="0"/>
              </a:spcBef>
              <a:spcAft>
                <a:spcPts val="0"/>
              </a:spcAf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reason a man shall leave his father and his mother, and be joined to his wife; and they shall become one flesh.”</a:t>
            </a:r>
          </a:p>
        </p:txBody>
      </p:sp>
      <p:pic>
        <p:nvPicPr>
          <p:cNvPr id="4" name="Picture 3">
            <a:extLst>
              <a:ext uri="{FF2B5EF4-FFF2-40B4-BE49-F238E27FC236}">
                <a16:creationId xmlns:a16="http://schemas.microsoft.com/office/drawing/2014/main" id="{84018357-21B8-4430-9867-2DCDFDDC5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0652" y="3596640"/>
            <a:ext cx="870697" cy="1280160"/>
          </a:xfrm>
          <a:prstGeom prst="rect">
            <a:avLst/>
          </a:prstGeom>
        </p:spPr>
      </p:pic>
    </p:spTree>
    <p:extLst>
      <p:ext uri="{BB962C8B-B14F-4D97-AF65-F5344CB8AC3E}">
        <p14:creationId xmlns:p14="http://schemas.microsoft.com/office/powerpoint/2010/main" val="37048617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71160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222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57562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27:36 came Esau’s complaint and request. Esau’s complaint was: </a:t>
            </a:r>
            <a:r>
              <a:rPr lang="en-US" i="1" dirty="0">
                <a:effectLst>
                  <a:outerShdw blurRad="38100" dist="38100" dir="2700000" algn="tl">
                    <a:srgbClr val="000000">
                      <a:alpha val="43137"/>
                    </a:srgbClr>
                  </a:outerShdw>
                </a:effectLst>
              </a:rPr>
              <a:t>And he said, Is not he rightly named Jacob [</a:t>
            </a:r>
            <a:r>
              <a:rPr lang="en-US" i="1" dirty="0" err="1">
                <a:effectLst>
                  <a:outerShdw blurRad="38100" dist="38100" dir="2700000" algn="tl">
                    <a:srgbClr val="000000">
                      <a:alpha val="43137"/>
                    </a:srgbClr>
                  </a:outerShdw>
                </a:effectLst>
              </a:rPr>
              <a:t>yaaqov</a:t>
            </a:r>
            <a:r>
              <a:rPr lang="en-US" i="1" dirty="0">
                <a:effectLst>
                  <a:outerShdw blurRad="38100" dist="38100" dir="2700000" algn="tl">
                    <a:srgbClr val="000000">
                      <a:alpha val="43137"/>
                    </a:srgbClr>
                  </a:outerShdw>
                </a:effectLst>
              </a:rPr>
              <a:t>]? for he has supplanted me these two times</a:t>
            </a:r>
            <a:r>
              <a:rPr lang="en-US" dirty="0">
                <a:effectLst>
                  <a:outerShdw blurRad="38100" dist="38100" dir="2700000" algn="tl">
                    <a:srgbClr val="000000">
                      <a:alpha val="43137"/>
                    </a:srgbClr>
                  </a:outerShdw>
                </a:effectLst>
              </a:rPr>
              <a:t>. In Hebrew, the word </a:t>
            </a:r>
            <a:r>
              <a:rPr lang="en-US" i="1" dirty="0">
                <a:effectLst>
                  <a:outerShdw blurRad="38100" dist="38100" dir="2700000" algn="tl">
                    <a:srgbClr val="000000">
                      <a:alpha val="43137"/>
                    </a:srgbClr>
                  </a:outerShdw>
                </a:effectLst>
              </a:rPr>
              <a:t>supplanted</a:t>
            </a:r>
            <a:r>
              <a:rPr lang="en-US" dirty="0">
                <a:effectLst>
                  <a:outerShdw blurRad="38100" dist="38100" dir="2700000" algn="tl">
                    <a:srgbClr val="000000">
                      <a:alpha val="43137"/>
                    </a:srgbClr>
                  </a:outerShdw>
                </a:effectLst>
              </a:rPr>
              <a:t> comes from the same root as </a:t>
            </a:r>
            <a:r>
              <a:rPr lang="en-US" i="1" dirty="0" err="1">
                <a:effectLst>
                  <a:outerShdw blurRad="38100" dist="38100" dir="2700000" algn="tl">
                    <a:srgbClr val="000000">
                      <a:alpha val="43137"/>
                    </a:srgbClr>
                  </a:outerShdw>
                </a:effectLst>
              </a:rPr>
              <a:t>akav</a:t>
            </a:r>
            <a:r>
              <a:rPr lang="en-US" dirty="0">
                <a:effectLst>
                  <a:outerShdw blurRad="38100" dist="38100" dir="2700000" algn="tl">
                    <a:srgbClr val="000000">
                      <a:alpha val="43137"/>
                    </a:srgbClr>
                  </a:outerShdw>
                </a:effectLst>
              </a:rPr>
              <a:t>, ‘Jacob.’ The meaning coming from Esau’s lips goes from ‘over-</a:t>
            </a:r>
            <a:r>
              <a:rPr lang="en-US" dirty="0" err="1">
                <a:effectLst>
                  <a:outerShdw blurRad="38100" dist="38100" dir="2700000" algn="tl">
                    <a:srgbClr val="000000">
                      <a:alpha val="43137"/>
                    </a:srgbClr>
                  </a:outerShdw>
                </a:effectLst>
              </a:rPr>
              <a:t>reacher</a:t>
            </a:r>
            <a:r>
              <a:rPr lang="en-US" dirty="0">
                <a:effectLst>
                  <a:outerShdw blurRad="38100" dist="38100" dir="2700000" algn="tl">
                    <a:srgbClr val="000000">
                      <a:alpha val="43137"/>
                    </a:srgbClr>
                  </a:outerShdw>
                </a:effectLst>
              </a:rPr>
              <a:t>’ or ‘supplanter’ to ‘deceiver.’ The meaning of the name now moved from a positive to a negative implication, but it was done by Esau and not by God. Again, Jacob’s name comes from the Hebrew root </a:t>
            </a:r>
            <a:r>
              <a:rPr lang="en-US" i="1" dirty="0" err="1">
                <a:effectLst>
                  <a:outerShdw blurRad="38100" dist="38100" dir="2700000" algn="tl">
                    <a:srgbClr val="000000">
                      <a:alpha val="43137"/>
                    </a:srgbClr>
                  </a:outerShdw>
                </a:effectLst>
              </a:rPr>
              <a:t>akav</a:t>
            </a:r>
            <a:r>
              <a:rPr lang="en-US" dirty="0">
                <a:effectLst>
                  <a:outerShdw blurRad="38100" dist="38100" dir="2700000" algn="tl">
                    <a:srgbClr val="000000">
                      <a:alpha val="43137"/>
                    </a:srgbClr>
                  </a:outerShdw>
                </a:effectLst>
              </a:rPr>
              <a:t>, which basically means ‘heel.’ It also has the meaning in verbal form ‘to hold the heel in order to get before.’”</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55855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76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“That is its usage in Jeremiah 9:4. It has the meaning of ‘heel-grabber,’ one who trips another by the heel or overtakes and supplants him in the race. Therefore, by way of etymology, Jacob equaling ‘supplanter’ is a developed meaning, not the actual meaning of the word. Jacob twice ‘overtook’ Esau; that is, Jacob ‘tripped’ him and ‘supplanted’ him in the race. Esau’s rhetorical question was: ‘Is he called Jacob, ‘over-</a:t>
            </a:r>
            <a:r>
              <a:rPr lang="en-US" dirty="0" err="1">
                <a:effectLst>
                  <a:outerShdw blurRad="38100" dist="38100" dir="2700000" algn="tl">
                    <a:srgbClr val="000000">
                      <a:alpha val="43137"/>
                    </a:srgbClr>
                  </a:outerShdw>
                </a:effectLst>
              </a:rPr>
              <a:t>reacher</a:t>
            </a:r>
            <a:r>
              <a:rPr lang="en-US" dirty="0">
                <a:effectLst>
                  <a:outerShdw blurRad="38100" dist="38100" dir="2700000" algn="tl">
                    <a:srgbClr val="000000">
                      <a:alpha val="43137"/>
                    </a:srgbClr>
                  </a:outerShdw>
                </a:effectLst>
              </a:rPr>
              <a:t>,’ that he has twice overreached me?’ ‘Is it because he bears this name that it has now twice come to pass?’ In other words, the question was: ‘Is it all in the name?’”</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6022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“Of course, it was not all in the name but rather in the outworking of God’s plan. According to Esau, the two times were, first: </a:t>
            </a:r>
            <a:r>
              <a:rPr lang="en-US" i="1" dirty="0">
                <a:effectLst>
                  <a:outerShdw blurRad="38100" dist="38100" dir="2700000" algn="tl">
                    <a:srgbClr val="000000">
                      <a:alpha val="43137"/>
                    </a:srgbClr>
                  </a:outerShdw>
                </a:effectLst>
              </a:rPr>
              <a:t>He took away my birthright</a:t>
            </a:r>
            <a:r>
              <a:rPr lang="en-US" dirty="0">
                <a:effectLst>
                  <a:outerShdw blurRad="38100" dist="38100" dir="2700000" algn="tl">
                    <a:srgbClr val="000000">
                      <a:alpha val="43137"/>
                    </a:srgbClr>
                  </a:outerShdw>
                </a:effectLst>
              </a:rPr>
              <a:t>, which was a lie since Esau had sold his birthright; and second: and </a:t>
            </a:r>
            <a:r>
              <a:rPr lang="en-US" i="1" dirty="0">
                <a:effectLst>
                  <a:outerShdw blurRad="38100" dist="38100" dir="2700000" algn="tl">
                    <a:srgbClr val="000000">
                      <a:alpha val="43137"/>
                    </a:srgbClr>
                  </a:outerShdw>
                </a:effectLst>
              </a:rPr>
              <a:t>behold, now he has taken away my blessing</a:t>
            </a:r>
            <a:r>
              <a:rPr lang="en-US" dirty="0">
                <a:effectLst>
                  <a:outerShdw blurRad="38100" dist="38100" dir="2700000" algn="tl">
                    <a:srgbClr val="000000">
                      <a:alpha val="43137"/>
                    </a:srgbClr>
                  </a:outerShdw>
                </a:effectLst>
              </a:rPr>
              <a:t>. This second claim, too, was a lie, since the blessing belonged to the one with the birthright.”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6891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0798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49979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5720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“In other words, the blessing given to Jacob is irrevocable. Indeed, the </a:t>
            </a:r>
            <a:r>
              <a:rPr lang="en-US" i="1" dirty="0" err="1">
                <a:effectLst>
                  <a:outerShdw blurRad="38100" dist="38100" dir="2700000" algn="tl">
                    <a:srgbClr val="000000">
                      <a:alpha val="43137"/>
                    </a:srgbClr>
                  </a:outerShdw>
                </a:effectLst>
              </a:rPr>
              <a:t>Nuzi</a:t>
            </a:r>
            <a:r>
              <a:rPr lang="en-US" i="1" dirty="0">
                <a:effectLst>
                  <a:outerShdw blurRad="38100" dist="38100" dir="2700000" algn="tl">
                    <a:srgbClr val="000000">
                      <a:alpha val="43137"/>
                    </a:srgbClr>
                  </a:outerShdw>
                </a:effectLst>
              </a:rPr>
              <a:t> Tablets</a:t>
            </a:r>
            <a:r>
              <a:rPr lang="en-US" dirty="0">
                <a:effectLst>
                  <a:outerShdw blurRad="38100" dist="38100" dir="2700000" algn="tl">
                    <a:srgbClr val="000000">
                      <a:alpha val="43137"/>
                    </a:srgbClr>
                  </a:outerShdw>
                </a:effectLst>
              </a:rPr>
              <a:t> teach that such oral testaments were binding, and there is an example in the </a:t>
            </a:r>
            <a:r>
              <a:rPr lang="en-US" dirty="0" err="1">
                <a:effectLst>
                  <a:outerShdw blurRad="38100" dist="38100" dir="2700000" algn="tl">
                    <a:srgbClr val="000000">
                      <a:alpha val="43137"/>
                    </a:srgbClr>
                  </a:outerShdw>
                </a:effectLst>
              </a:rPr>
              <a:t>Nuzi</a:t>
            </a:r>
            <a:r>
              <a:rPr lang="en-US" dirty="0">
                <a:effectLst>
                  <a:outerShdw blurRad="38100" dist="38100" dir="2700000" algn="tl">
                    <a:srgbClr val="000000">
                      <a:alpha val="43137"/>
                    </a:srgbClr>
                  </a:outerShdw>
                </a:effectLst>
              </a:rPr>
              <a:t> Court Record of </a:t>
            </a:r>
            <a:r>
              <a:rPr lang="en-US" dirty="0" err="1">
                <a:effectLst>
                  <a:outerShdw blurRad="38100" dist="38100" dir="2700000" algn="tl">
                    <a:srgbClr val="000000">
                      <a:alpha val="43137"/>
                    </a:srgbClr>
                  </a:outerShdw>
                </a:effectLst>
              </a:rPr>
              <a:t>Tarmiye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Tarmiye’s</a:t>
            </a:r>
            <a:r>
              <a:rPr lang="en-US" dirty="0">
                <a:effectLst>
                  <a:outerShdw blurRad="38100" dist="38100" dir="2700000" algn="tl">
                    <a:srgbClr val="000000">
                      <a:alpha val="43137"/>
                    </a:srgbClr>
                  </a:outerShdw>
                </a:effectLst>
              </a:rPr>
              <a:t> two older brothers contested his inheritance of a slave girl, and </a:t>
            </a:r>
            <a:r>
              <a:rPr lang="en-US" dirty="0" err="1">
                <a:effectLst>
                  <a:outerShdw blurRad="38100" dist="38100" dir="2700000" algn="tl">
                    <a:srgbClr val="000000">
                      <a:alpha val="43137"/>
                    </a:srgbClr>
                  </a:outerShdw>
                </a:effectLst>
              </a:rPr>
              <a:t>Tarmiye’s</a:t>
            </a:r>
            <a:r>
              <a:rPr lang="en-US" dirty="0">
                <a:effectLst>
                  <a:outerShdw blurRad="38100" dist="38100" dir="2700000" algn="tl">
                    <a:srgbClr val="000000">
                      <a:alpha val="43137"/>
                    </a:srgbClr>
                  </a:outerShdw>
                </a:effectLst>
              </a:rPr>
              <a:t> defense was based upon his father’s oral testament. The tablet reads as follows: ‘My father </a:t>
            </a:r>
            <a:r>
              <a:rPr lang="en-US" dirty="0" err="1">
                <a:effectLst>
                  <a:outerShdw blurRad="38100" dist="38100" dir="2700000" algn="tl">
                    <a:srgbClr val="000000">
                      <a:alpha val="43137"/>
                    </a:srgbClr>
                  </a:outerShdw>
                </a:effectLst>
              </a:rPr>
              <a:t>Huya</a:t>
            </a:r>
            <a:r>
              <a:rPr lang="en-US" dirty="0">
                <a:effectLst>
                  <a:outerShdw blurRad="38100" dist="38100" dir="2700000" algn="tl">
                    <a:srgbClr val="000000">
                      <a:alpha val="43137"/>
                    </a:srgbClr>
                  </a:outerShdw>
                </a:effectLst>
              </a:rPr>
              <a:t> was sick and lay on a couch; then my father seized my hand and spoke thus to me: My other sons being older have acquired a wife, so I give here </a:t>
            </a:r>
            <a:r>
              <a:rPr lang="en-US" dirty="0" err="1">
                <a:effectLst>
                  <a:outerShdw blurRad="38100" dist="38100" dir="2700000" algn="tl">
                    <a:srgbClr val="000000">
                      <a:alpha val="43137"/>
                    </a:srgbClr>
                  </a:outerShdw>
                </a:effectLst>
              </a:rPr>
              <a:t>Sululi-Istar</a:t>
            </a:r>
            <a:r>
              <a:rPr lang="en-US" dirty="0">
                <a:effectLst>
                  <a:outerShdw blurRad="38100" dist="38100" dir="2700000" algn="tl">
                    <a:srgbClr val="000000">
                      <a:alpha val="43137"/>
                    </a:srgbClr>
                  </a:outerShdw>
                </a:effectLst>
              </a:rPr>
              <a:t> as your wife.’”</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5814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3962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“Indeed, the court ruled in his favor, because these oral-type testaments were considered binding. Isaac began his statement in verse 2 by saying: </a:t>
            </a:r>
            <a:r>
              <a:rPr lang="en-US" i="1" dirty="0">
                <a:effectLst>
                  <a:outerShdw blurRad="38100" dist="38100" dir="2700000" algn="tl">
                    <a:srgbClr val="000000">
                      <a:alpha val="43137"/>
                    </a:srgbClr>
                  </a:outerShdw>
                </a:effectLst>
              </a:rPr>
              <a:t>I am old and know not the day of my death</a:t>
            </a:r>
            <a:r>
              <a:rPr lang="en-US" dirty="0">
                <a:effectLst>
                  <a:outerShdw blurRad="38100" dist="38100" dir="2700000" algn="tl">
                    <a:srgbClr val="000000">
                      <a:alpha val="43137"/>
                    </a:srgbClr>
                  </a:outerShdw>
                </a:effectLst>
              </a:rPr>
              <a:t>. The </a:t>
            </a:r>
            <a:r>
              <a:rPr lang="en-US" dirty="0" err="1">
                <a:effectLst>
                  <a:outerShdw blurRad="38100" dist="38100" dir="2700000" algn="tl">
                    <a:srgbClr val="000000">
                      <a:alpha val="43137"/>
                    </a:srgbClr>
                  </a:outerShdw>
                </a:effectLst>
              </a:rPr>
              <a:t>Nuzi</a:t>
            </a:r>
            <a:r>
              <a:rPr lang="en-US" dirty="0">
                <a:effectLst>
                  <a:outerShdw blurRad="38100" dist="38100" dir="2700000" algn="tl">
                    <a:srgbClr val="000000">
                      <a:alpha val="43137"/>
                    </a:srgbClr>
                  </a:outerShdw>
                </a:effectLst>
              </a:rPr>
              <a:t> Tablets also begin the same way when introducing the final disposition of property. So here again with Isaac’s blessing of his sons was a strong correlation with </a:t>
            </a:r>
            <a:r>
              <a:rPr lang="en-US" i="1" dirty="0">
                <a:effectLst>
                  <a:outerShdw blurRad="38100" dist="38100" dir="2700000" algn="tl">
                    <a:srgbClr val="000000">
                      <a:alpha val="43137"/>
                    </a:srgbClr>
                  </a:outerShdw>
                </a:effectLst>
              </a:rPr>
              <a:t>Ancient Near Eastern Texts</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749064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68812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418713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113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4286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(38b)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419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89314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090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2288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413729347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257800"/>
          </a:xfrm>
        </p:spPr>
        <p:txBody>
          <a:bodyPr/>
          <a:lstStyle/>
          <a:p>
            <a:pPr marL="0" marR="0" indent="0" algn="just">
              <a:spcBef>
                <a:spcPts val="0"/>
              </a:spcBef>
              <a:spcAft>
                <a:spcPts val="0"/>
              </a:spcAft>
              <a:buNone/>
            </a:pPr>
            <a:r>
              <a:rPr lang="en-US" sz="2900" dirty="0">
                <a:effectLst>
                  <a:outerShdw blurRad="38100" dist="38100" dir="2700000" algn="tl">
                    <a:srgbClr val="000000">
                      <a:alpha val="43137"/>
                    </a:srgbClr>
                  </a:outerShdw>
                </a:effectLst>
              </a:rPr>
              <a:t>“At this point, there is a blessing for Esau, in 27:39–40. In verse 39, he first of all speaks concerning Esau: </a:t>
            </a:r>
            <a:r>
              <a:rPr lang="en-US" sz="2900" i="1" dirty="0">
                <a:effectLst>
                  <a:outerShdw blurRad="38100" dist="38100" dir="2700000" algn="tl">
                    <a:srgbClr val="000000">
                      <a:alpha val="43137"/>
                    </a:srgbClr>
                  </a:outerShdw>
                </a:effectLst>
              </a:rPr>
              <a:t>Behold, of the fatness of the earth shall be your dwelling</a:t>
            </a:r>
            <a:r>
              <a:rPr lang="en-US" sz="2900" dirty="0">
                <a:effectLst>
                  <a:outerShdw blurRad="38100" dist="38100" dir="2700000" algn="tl">
                    <a:srgbClr val="000000">
                      <a:alpha val="43137"/>
                    </a:srgbClr>
                  </a:outerShdw>
                </a:effectLst>
              </a:rPr>
              <a:t>. In the Hebrew text there is a min partitive; literally, it should read: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fatness of the earth shall be your dwelling.’ The next phrase, </a:t>
            </a:r>
            <a:r>
              <a:rPr lang="en-US" sz="2900" i="1" dirty="0">
                <a:effectLst>
                  <a:outerShdw blurRad="38100" dist="38100" dir="2700000" algn="tl">
                    <a:srgbClr val="000000">
                      <a:alpha val="43137"/>
                    </a:srgbClr>
                  </a:outerShdw>
                </a:effectLst>
              </a:rPr>
              <a:t>of the dew of heaven from above</a:t>
            </a:r>
            <a:r>
              <a:rPr lang="en-US" sz="2900" dirty="0">
                <a:effectLst>
                  <a:outerShdw blurRad="38100" dist="38100" dir="2700000" algn="tl">
                    <a:srgbClr val="000000">
                      <a:alpha val="43137"/>
                    </a:srgbClr>
                  </a:outerShdw>
                </a:effectLst>
              </a:rPr>
              <a:t>, also has a </a:t>
            </a:r>
            <a:r>
              <a:rPr lang="en-US" sz="2900" i="1" dirty="0">
                <a:effectLst>
                  <a:outerShdw blurRad="38100" dist="38100" dir="2700000" algn="tl">
                    <a:srgbClr val="000000">
                      <a:alpha val="43137"/>
                    </a:srgbClr>
                  </a:outerShdw>
                </a:effectLst>
              </a:rPr>
              <a:t>min</a:t>
            </a:r>
            <a:r>
              <a:rPr lang="en-US" sz="2900" dirty="0">
                <a:effectLst>
                  <a:outerShdw blurRad="38100" dist="38100" dir="2700000" algn="tl">
                    <a:srgbClr val="000000">
                      <a:alpha val="43137"/>
                    </a:srgbClr>
                  </a:outerShdw>
                </a:effectLst>
              </a:rPr>
              <a:t> partitive, literally meaning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dew of heaven.’ The point is that while in some translations, it sounds similar to the blessing he gave to Jacob, in the Hebrew text it is actually the opposite of what was promised to Jacob. It means that since Esau’s place is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this and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that, Esau will not inherit the Land. Whatever his blessing, it will be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Land; he will not be the inheritor of this Land.”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8505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37117" y="2057400"/>
            <a:ext cx="5668483"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Nation (40)</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4254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“Genesis 26:35 tells about the effect on his parents of Esau’s marriage to foreign wives: </a:t>
            </a:r>
            <a:r>
              <a:rPr lang="en-US" i="1" dirty="0">
                <a:effectLst>
                  <a:outerShdw blurRad="38100" dist="38100" dir="2700000" algn="tl">
                    <a:srgbClr val="000000">
                      <a:alpha val="43137"/>
                    </a:srgbClr>
                  </a:outerShdw>
                </a:effectLst>
              </a:rPr>
              <a:t>They were a grief of mind unto Isaac and to Rebekah</a:t>
            </a:r>
            <a:r>
              <a:rPr lang="en-US" dirty="0">
                <a:effectLst>
                  <a:outerShdw blurRad="38100" dist="38100" dir="2700000" algn="tl">
                    <a:srgbClr val="000000">
                      <a:alpha val="43137"/>
                    </a:srgbClr>
                  </a:outerShdw>
                </a:effectLst>
              </a:rPr>
              <a:t>. In Hebrew, it means a ‘bitterness of feeling’ or a ‘bitterness of spirit.’ Esau’s marriages emphasized his continuing unfaithfulness to the Abrahamic Covenant. Just as the selling of the birthright shows he despised his birthright and its covenant-keeping element, now by the same token the marrying of </a:t>
            </a:r>
            <a:r>
              <a:rPr lang="en-US" i="1" dirty="0">
                <a:effectLst>
                  <a:outerShdw blurRad="38100" dist="38100" dir="2700000" algn="tl">
                    <a:srgbClr val="000000">
                      <a:alpha val="43137"/>
                    </a:srgbClr>
                  </a:outerShdw>
                </a:effectLst>
              </a:rPr>
              <a:t>Hittite</a:t>
            </a:r>
            <a:r>
              <a:rPr lang="en-US" dirty="0">
                <a:effectLst>
                  <a:outerShdw blurRad="38100" dist="38100" dir="2700000" algn="tl">
                    <a:srgbClr val="000000">
                      <a:alpha val="43137"/>
                    </a:srgbClr>
                  </a:outerShdw>
                </a:effectLst>
              </a:rPr>
              <a:t> wives was a further step downward in his unfaithfulness to the covenant.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417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7903749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554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504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184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6263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3055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447800"/>
            <a:ext cx="10971028" cy="23622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“In subsequent history, when the Jews went into Babylonian Captivity, the Edomites left their territory at Mount Seir in the Trans-Jordan and moved into the southern part of Judah, where they became known as Idumeans.”</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96827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3962400"/>
          </a:xfrm>
        </p:spPr>
        <p:txBody>
          <a:bodyPr/>
          <a:lstStyle/>
          <a:p>
            <a:pPr marL="0" indent="0" algn="just">
              <a:spcBef>
                <a:spcPts val="0"/>
              </a:spcBef>
              <a:spcAft>
                <a:spcPts val="0"/>
              </a:spcAft>
              <a:buNone/>
            </a:pPr>
            <a:r>
              <a:rPr lang="en-US" sz="3100" dirty="0">
                <a:effectLst>
                  <a:outerShdw blurRad="38100" dist="38100" dir="2700000" algn="tl">
                    <a:srgbClr val="000000">
                      <a:alpha val="43137"/>
                    </a:srgbClr>
                  </a:outerShdw>
                </a:effectLst>
              </a:rPr>
              <a:t>“In addition, later these Idumeans were conquered by one of the descendants of the Maccabees, John </a:t>
            </a:r>
            <a:r>
              <a:rPr lang="en-US" sz="3100" dirty="0" err="1">
                <a:effectLst>
                  <a:outerShdw blurRad="38100" dist="38100" dir="2700000" algn="tl">
                    <a:srgbClr val="000000">
                      <a:alpha val="43137"/>
                    </a:srgbClr>
                  </a:outerShdw>
                </a:effectLst>
              </a:rPr>
              <a:t>Hyrcanos</a:t>
            </a:r>
            <a:r>
              <a:rPr lang="en-US" sz="3100" dirty="0">
                <a:effectLst>
                  <a:outerShdw blurRad="38100" dist="38100" dir="2700000" algn="tl">
                    <a:srgbClr val="000000">
                      <a:alpha val="43137"/>
                    </a:srgbClr>
                  </a:outerShdw>
                </a:effectLst>
              </a:rPr>
              <a:t>, who conquered them in 129 </a:t>
            </a:r>
            <a:r>
              <a:rPr lang="en-US" sz="3100" dirty="0" err="1">
                <a:effectLst>
                  <a:outerShdw blurRad="38100" dist="38100" dir="2700000" algn="tl">
                    <a:srgbClr val="000000">
                      <a:alpha val="43137"/>
                    </a:srgbClr>
                  </a:outerShdw>
                </a:effectLst>
              </a:rPr>
              <a:t>b.c.</a:t>
            </a:r>
            <a:r>
              <a:rPr lang="en-US" sz="3100" dirty="0">
                <a:effectLst>
                  <a:outerShdw blurRad="38100" dist="38100" dir="2700000" algn="tl">
                    <a:srgbClr val="000000">
                      <a:alpha val="43137"/>
                    </a:srgbClr>
                  </a:outerShdw>
                </a:effectLst>
              </a:rPr>
              <a:t>, forcibly converted them to Judaism, and then incorporated </a:t>
            </a:r>
            <a:r>
              <a:rPr lang="en-US" sz="3100" dirty="0" err="1">
                <a:effectLst>
                  <a:outerShdw blurRad="38100" dist="38100" dir="2700000" algn="tl">
                    <a:srgbClr val="000000">
                      <a:alpha val="43137"/>
                    </a:srgbClr>
                  </a:outerShdw>
                </a:effectLst>
              </a:rPr>
              <a:t>Idumea</a:t>
            </a:r>
            <a:r>
              <a:rPr lang="en-US" sz="3100" dirty="0">
                <a:effectLst>
                  <a:outerShdw blurRad="38100" dist="38100" dir="2700000" algn="tl">
                    <a:srgbClr val="000000">
                      <a:alpha val="43137"/>
                    </a:srgbClr>
                  </a:outerShdw>
                </a:effectLst>
              </a:rPr>
              <a:t> into the Jewish Judean State. Eventually, these converted Idumeans produced the dynastic rule of the House of Herod.”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2571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7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952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4123579478"/>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390339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33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3583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144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2084"/>
            <a:ext cx="5358383" cy="2748516"/>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06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84042"/>
            <a:ext cx="109728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man...His moral doctrines...were more pure and . . .</a:t>
            </a:r>
          </a:p>
        </p:txBody>
      </p:sp>
      <p:sp>
        <p:nvSpPr>
          <p:cNvPr id="55300" name="Title 5"/>
          <p:cNvSpPr>
            <a:spLocks noGrp="1"/>
          </p:cNvSpPr>
          <p:nvPr>
            <p:ph type="ctrTitle" sz="quarter" idx="4294967295"/>
          </p:nvPr>
        </p:nvSpPr>
        <p:spPr>
          <a:xfrm>
            <a:off x="1828800" y="228601"/>
            <a:ext cx="8534400" cy="914399"/>
          </a:xfrm>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On April 21, 1803, Jefferson wrote to Dr. Benjamin Rush, also a signer of the Declaration</a:t>
            </a:r>
            <a:endParaRPr 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71600"/>
            <a:ext cx="10972800" cy="4524315"/>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200" b="1" u="sng" dirty="0">
                <a:solidFill>
                  <a:srgbClr val="FFFFCC"/>
                </a:solidFill>
                <a:latin typeface="Calibri" panose="020F0502020204030204" pitchFamily="34" charset="0"/>
                <a:cs typeface="Calibri" panose="020F0502020204030204" pitchFamily="34" charset="0"/>
              </a:rPr>
              <a:t>He pushed his </a:t>
            </a:r>
            <a:r>
              <a:rPr lang="en-US" sz="3200" b="1" u="sng" dirty="0" err="1">
                <a:solidFill>
                  <a:srgbClr val="FFFFCC"/>
                </a:solidFill>
                <a:latin typeface="Calibri" panose="020F0502020204030204" pitchFamily="34" charset="0"/>
                <a:cs typeface="Calibri" panose="020F0502020204030204" pitchFamily="34" charset="0"/>
              </a:rPr>
              <a:t>scrutinies</a:t>
            </a:r>
            <a:r>
              <a:rPr lang="en-US" sz="32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200" dirty="0">
                <a:latin typeface="Calibri" panose="020F0502020204030204" pitchFamily="34" charset="0"/>
                <a:cs typeface="Calibri" panose="020F0502020204030204" pitchFamily="34" charset="0"/>
              </a:rPr>
              <a:t>.”</a:t>
            </a:r>
          </a:p>
        </p:txBody>
      </p:sp>
      <p:pic>
        <p:nvPicPr>
          <p:cNvPr id="8" name="Picture 4" descr="http://upload.wikimedia.org/wikipedia/commons/1/1e/Thomas_Jefferson_by_Rembrandt_Peale,_1800.jpg">
            <a:extLst>
              <a:ext uri="{FF2B5EF4-FFF2-40B4-BE49-F238E27FC236}">
                <a16:creationId xmlns:a16="http://schemas.microsoft.com/office/drawing/2014/main" id="{CA4912B8-B84C-4352-A172-DE24F9751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5">
            <a:extLst>
              <a:ext uri="{FF2B5EF4-FFF2-40B4-BE49-F238E27FC236}">
                <a16:creationId xmlns:a16="http://schemas.microsoft.com/office/drawing/2014/main" id="{7B51A25F-920F-5D05-B141-79CC97CB040A}"/>
              </a:ext>
            </a:extLst>
          </p:cNvPr>
          <p:cNvSpPr txBox="1">
            <a:spLocks/>
          </p:cNvSpPr>
          <p:nvPr/>
        </p:nvSpPr>
        <p:spPr bwMode="auto">
          <a:xfrm>
            <a:off x="1828800" y="228601"/>
            <a:ext cx="85344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sz="3600" kern="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kern="0">
                <a:solidFill>
                  <a:srgbClr val="00FFFF"/>
                </a:solidFill>
                <a:effectLst>
                  <a:outerShdw blurRad="38100" dist="38100" dir="2700000" algn="tl">
                    <a:srgbClr val="000000">
                      <a:alpha val="43137"/>
                    </a:srgbClr>
                  </a:outerShdw>
                </a:effectLst>
                <a:cs typeface="Calibri" panose="020F0502020204030204" pitchFamily="34" charset="0"/>
              </a:rPr>
            </a:br>
            <a:r>
              <a:rPr lang="en-US" sz="1800" kern="1200">
                <a:solidFill>
                  <a:srgbClr val="FFFFFF"/>
                </a:solidFill>
                <a:ea typeface="+mn-ea"/>
                <a:cs typeface="Calibri" panose="020F0502020204030204" pitchFamily="34" charset="0"/>
              </a:rPr>
              <a:t>On April 21, 1803, Jefferson wrote to Dr. Benjamin Rush, also a signer of the Declaration</a:t>
            </a:r>
            <a:endParaRPr 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1228590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5869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876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64792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Marriage</a:t>
            </a:r>
          </a:p>
        </p:txBody>
      </p:sp>
      <p:sp>
        <p:nvSpPr>
          <p:cNvPr id="161795" name="Rectangle 3"/>
          <p:cNvSpPr>
            <a:spLocks noGrp="1" noChangeArrowheads="1"/>
          </p:cNvSpPr>
          <p:nvPr>
            <p:ph type="body" idx="1"/>
          </p:nvPr>
        </p:nvSpPr>
        <p:spPr>
          <a:xfrm>
            <a:off x="585217" y="1600200"/>
            <a:ext cx="7788900" cy="44196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instructions (1-9)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Servant prays (10-14)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Servant meets Rebekah (15-27)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Servant and Laban (28-49)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Betrothal of Isaac &amp; Rebekah (50-60)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Marriage of Isaac &amp; Rebekah (61-67)</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88675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561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6131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8DACD6-E24B-4CB6-85A9-4EAE60EC791F}"/>
              </a:ext>
            </a:extLst>
          </p:cNvPr>
          <p:cNvSpPr>
            <a:spLocks noGrp="1" noChangeArrowheads="1"/>
          </p:cNvSpPr>
          <p:nvPr>
            <p:ph type="title"/>
          </p:nvPr>
        </p:nvSpPr>
        <p:spPr>
          <a:xfrm>
            <a:off x="3048000" y="228600"/>
            <a:ext cx="6096000" cy="1371600"/>
          </a:xfrm>
        </p:spPr>
        <p:txBody>
          <a:bodyPr/>
          <a:lstStyle/>
          <a:p>
            <a:pPr marL="628650" indent="-628650" eaLnBrk="1" hangingPunct="1">
              <a:buNone/>
              <a:defRPr/>
            </a:pPr>
            <a:r>
              <a:rPr lang="en-US" sz="4000" dirty="0"/>
              <a:t>Messiah must be Jewish or from the line of Jacob</a:t>
            </a:r>
          </a:p>
        </p:txBody>
      </p:sp>
      <p:sp>
        <p:nvSpPr>
          <p:cNvPr id="58371" name="Rectangle 3">
            <a:extLst>
              <a:ext uri="{FF2B5EF4-FFF2-40B4-BE49-F238E27FC236}">
                <a16:creationId xmlns:a16="http://schemas.microsoft.com/office/drawing/2014/main" id="{9C92B719-FE13-4045-8F78-FF0D28371DB2}"/>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Numbers 24:17</a:t>
            </a:r>
          </a:p>
        </p:txBody>
      </p:sp>
      <p:pic>
        <p:nvPicPr>
          <p:cNvPr id="23556" name="Picture 5" descr="C:\Documents and Settings\Owner\Application Data\Microsoft\Media Catalog\Downloaded Clips\cl5e\j0237315.wmf">
            <a:extLst>
              <a:ext uri="{FF2B5EF4-FFF2-40B4-BE49-F238E27FC236}">
                <a16:creationId xmlns:a16="http://schemas.microsoft.com/office/drawing/2014/main" id="{D811C4BB-7EBD-40B2-90A2-2052A76115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133601"/>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
        <p:nvSpPr>
          <p:cNvPr id="43011" name="Rectangle 3"/>
          <p:cNvSpPr>
            <a:spLocks noGrp="1" noChangeArrowheads="1"/>
          </p:cNvSpPr>
          <p:nvPr>
            <p:ph type="body" idx="1"/>
          </p:nvPr>
        </p:nvSpPr>
        <p:spPr>
          <a:xfrm>
            <a:off x="609600" y="1143000"/>
            <a:ext cx="10972800" cy="4648200"/>
          </a:xfrm>
        </p:spPr>
        <p:txBody>
          <a:bodyPr/>
          <a:lstStyle/>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First oracle (23:1-12), Balaam explained that God’s blessings upon Israel were irrevocable. </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Second oracle (23:13-26), Balaam explained that the source of Israel’s blessing was her unique relationship to Yahweh</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Third oracle (23:27–24:14), Balaam extolled Israel’s beauty.</a:t>
            </a:r>
          </a:p>
          <a:p>
            <a:pPr marL="457200" indent="-457200" algn="just">
              <a:spcBef>
                <a:spcPts val="0"/>
              </a:spcBef>
              <a:spcAft>
                <a:spcPts val="2400"/>
              </a:spcAft>
              <a:buClr>
                <a:schemeClr val="tx2"/>
              </a:buClr>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Fourth oracle (24:15-19), Balaam explained that a future messianic deliverer (Gen 49:10) would spring forth and exercise dominion from Israel</a:t>
            </a:r>
            <a:r>
              <a:rPr lang="en-US" altLang="en-US" sz="3000" b="1" dirty="0">
                <a:solidFill>
                  <a:srgbClr val="FFFFCC"/>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94348993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609600" y="1143001"/>
            <a:ext cx="10972800" cy="4918075"/>
          </a:xfrm>
        </p:spPr>
        <p:txBody>
          <a:bodyPr/>
          <a:lstStyle/>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Fifth oracle (</a:t>
            </a:r>
            <a:r>
              <a:rPr lang="en-US" altLang="en-US" sz="3000" dirty="0" err="1">
                <a:effectLst>
                  <a:outerShdw blurRad="38100" dist="38100" dir="2700000" algn="tl">
                    <a:srgbClr val="000000">
                      <a:alpha val="43137"/>
                    </a:srgbClr>
                  </a:outerShdw>
                </a:effectLst>
                <a:cs typeface="Calibri" panose="020F0502020204030204" pitchFamily="34" charset="0"/>
              </a:rPr>
              <a:t>Num</a:t>
            </a:r>
            <a:r>
              <a:rPr lang="en-US" altLang="en-US" sz="3000" dirty="0">
                <a:effectLst>
                  <a:outerShdw blurRad="38100" dist="38100" dir="2700000" algn="tl">
                    <a:srgbClr val="000000">
                      <a:alpha val="43137"/>
                    </a:srgbClr>
                  </a:outerShdw>
                </a:effectLst>
                <a:cs typeface="Calibri" panose="020F0502020204030204" pitchFamily="34" charset="0"/>
              </a:rPr>
              <a:t> 24:20) predicts Amalek’s destruction. Amalek was the first foe that Israel had to fight against after leaving Egypt (Exod 17).</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Sixth oracle (24:21-22) predicts the destruction of the Midianite group known as the Kenites as well as Assyria. </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The nations of the seventh oracle are difficult to identify (24:23-24). </a:t>
            </a:r>
          </a:p>
        </p:txBody>
      </p:sp>
      <p:sp>
        <p:nvSpPr>
          <p:cNvPr id="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0591191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2AD37-3663-4E6C-ADE1-C27BE3B35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CC10C40F-3004-97ED-ABA5-0489FD0F3D14}"/>
              </a:ext>
            </a:extLst>
          </p:cNvPr>
          <p:cNvPicPr>
            <a:picLocks noChangeAspect="1"/>
          </p:cNvPicPr>
          <p:nvPr/>
        </p:nvPicPr>
        <p:blipFill>
          <a:blip r:embed="rId3"/>
          <a:stretch>
            <a:fillRect/>
          </a:stretch>
        </p:blipFill>
        <p:spPr>
          <a:xfrm>
            <a:off x="5405277" y="2971800"/>
            <a:ext cx="1381447" cy="2011680"/>
          </a:xfrm>
          <a:prstGeom prst="rect">
            <a:avLst/>
          </a:prstGeom>
        </p:spPr>
      </p:pic>
    </p:spTree>
    <p:extLst>
      <p:ext uri="{BB962C8B-B14F-4D97-AF65-F5344CB8AC3E}">
        <p14:creationId xmlns:p14="http://schemas.microsoft.com/office/powerpoint/2010/main" val="330917966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64715514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351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2800" b="1" dirty="0">
                          <a:latin typeface="Calibri" panose="020F0502020204030204" pitchFamily="34" charset="0"/>
                          <a:ea typeface="Calibri" panose="020F0502020204030204" pitchFamily="34" charset="0"/>
                          <a:cs typeface="Calibri" panose="020F0502020204030204" pitchFamily="34" charset="0"/>
                        </a:rPr>
                        <a:t>1. </a:t>
                      </a:r>
                      <a:r>
                        <a:rPr lang="en-US" sz="2800" b="1" dirty="0" err="1">
                          <a:latin typeface="Calibri" panose="020F0502020204030204" pitchFamily="34" charset="0"/>
                          <a:ea typeface="Calibri" panose="020F0502020204030204" pitchFamily="34" charset="0"/>
                          <a:cs typeface="Calibri" panose="020F0502020204030204" pitchFamily="34" charset="0"/>
                        </a:rPr>
                        <a:t>Uz</a:t>
                      </a:r>
                      <a:r>
                        <a:rPr lang="en-US" sz="28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55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6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900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11468379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16646451"/>
              </p:ext>
            </p:extLst>
          </p:nvPr>
        </p:nvGraphicFramePr>
        <p:xfrm>
          <a:off x="609600" y="152400"/>
          <a:ext cx="10977450" cy="63093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55853426"/>
              </p:ext>
            </p:extLst>
          </p:nvPr>
        </p:nvGraphicFramePr>
        <p:xfrm>
          <a:off x="609601" y="152400"/>
          <a:ext cx="10969647" cy="6492240"/>
        </p:xfrm>
        <a:graphic>
          <a:graphicData uri="http://schemas.openxmlformats.org/drawingml/2006/table">
            <a:tbl>
              <a:tblPr firstRow="1" bandRow="1">
                <a:tableStyleId>{5C22544A-7EE6-4342-B048-85BDC9FD1C3A}</a:tableStyleId>
              </a:tblPr>
              <a:tblGrid>
                <a:gridCol w="2648607">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0360">
                  <a:extLst>
                    <a:ext uri="{9D8B030D-6E8A-4147-A177-3AD203B41FA5}">
                      <a16:colId xmlns:a16="http://schemas.microsoft.com/office/drawing/2014/main" val="20002"/>
                    </a:ext>
                  </a:extLst>
                </a:gridCol>
                <a:gridCol w="288036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400" b="1" u="none" kern="1200" dirty="0">
                          <a:solidFill>
                            <a:schemeClr val="bg2"/>
                          </a:solidFill>
                          <a:latin typeface="Calibri" panose="020F0502020204030204" pitchFamily="34" charset="0"/>
                          <a:ea typeface="+mn-ea"/>
                          <a:cs typeface="+mn-cs"/>
                        </a:rPr>
                        <a:t>Covenant</a:t>
                      </a:r>
                      <a:endParaRPr lang="en-US" sz="24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4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4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4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4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4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657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Excuse (46)</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9910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261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6A22E8-1C88-95DB-727D-DEA35BCF3128}"/>
              </a:ext>
            </a:extLst>
          </p:cNvPr>
          <p:cNvPicPr>
            <a:picLocks noChangeAspect="1"/>
          </p:cNvPicPr>
          <p:nvPr/>
        </p:nvPicPr>
        <p:blipFill>
          <a:blip r:embed="rId2"/>
          <a:stretch>
            <a:fillRect/>
          </a:stretch>
        </p:blipFill>
        <p:spPr>
          <a:xfrm>
            <a:off x="4383721" y="137160"/>
            <a:ext cx="3424559" cy="6583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A5FE5D1-6080-6653-1889-71E98AB8011E}"/>
              </a:ext>
            </a:extLst>
          </p:cNvPr>
          <p:cNvPicPr>
            <a:picLocks noChangeAspect="1"/>
          </p:cNvPicPr>
          <p:nvPr/>
        </p:nvPicPr>
        <p:blipFill>
          <a:blip r:embed="rId3"/>
          <a:stretch>
            <a:fillRect/>
          </a:stretch>
        </p:blipFill>
        <p:spPr>
          <a:xfrm>
            <a:off x="5867400" y="1266448"/>
            <a:ext cx="990600" cy="867152"/>
          </a:xfrm>
          <a:prstGeom prst="rect">
            <a:avLst/>
          </a:prstGeom>
        </p:spPr>
      </p:pic>
    </p:spTree>
    <p:extLst>
      <p:ext uri="{BB962C8B-B14F-4D97-AF65-F5344CB8AC3E}">
        <p14:creationId xmlns:p14="http://schemas.microsoft.com/office/powerpoint/2010/main" val="2387901368"/>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840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756709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56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6767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Fetching Isaac (1b)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44255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Fetching Isaac (1b)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05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4A563-AD9F-DD8E-3DBC-68B8B40571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44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Cor. 4:16</a:t>
            </a:r>
            <a:endParaRPr lang="en-US" altLang="en-US" sz="44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3" name="Picture 2">
            <a:extLst>
              <a:ext uri="{FF2B5EF4-FFF2-40B4-BE49-F238E27FC236}">
                <a16:creationId xmlns:a16="http://schemas.microsoft.com/office/drawing/2014/main" id="{02E185EF-4D20-49A6-9761-B9C3940D1E52}"/>
              </a:ext>
            </a:extLst>
          </p:cNvPr>
          <p:cNvPicPr>
            <a:picLocks noChangeAspect="1"/>
          </p:cNvPicPr>
          <p:nvPr/>
        </p:nvPicPr>
        <p:blipFill>
          <a:blip r:embed="rId3"/>
          <a:stretch>
            <a:fillRect/>
          </a:stretch>
        </p:blipFill>
        <p:spPr>
          <a:xfrm>
            <a:off x="5281219" y="2895600"/>
            <a:ext cx="1629565" cy="1828800"/>
          </a:xfrm>
          <a:prstGeom prst="rect">
            <a:avLst/>
          </a:prstGeom>
        </p:spPr>
      </p:pic>
    </p:spTree>
    <p:extLst>
      <p:ext uri="{BB962C8B-B14F-4D97-AF65-F5344CB8AC3E}">
        <p14:creationId xmlns:p14="http://schemas.microsoft.com/office/powerpoint/2010/main" val="13128549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Fetching Isaac (1b)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6545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the older shall serve the younger</a:t>
            </a:r>
            <a:r>
              <a:rPr lang="en-US" sz="32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104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marL="0" marR="0" algn="just">
              <a:spcBef>
                <a:spcPts val="0"/>
              </a:spcBef>
              <a:spcAft>
                <a:spcPts val="1000"/>
              </a:spcAft>
            </a:pPr>
            <a:r>
              <a:rPr lang="en-US" sz="3600" baseline="30000" dirty="0">
                <a:latin typeface="Calibri" panose="020F0502020204030204" pitchFamily="34" charset="0"/>
              </a:rPr>
              <a:t>2 </a:t>
            </a:r>
            <a:r>
              <a:rPr lang="en-US" sz="3600" dirty="0">
                <a:latin typeface="Calibri" panose="020F0502020204030204" pitchFamily="34" charset="0"/>
              </a:rPr>
              <a:t>“And </a:t>
            </a:r>
            <a:r>
              <a:rPr lang="en-US" sz="3600" b="1" u="sng" dirty="0">
                <a:solidFill>
                  <a:srgbClr val="FFFFCC"/>
                </a:solidFill>
                <a:latin typeface="Calibri" panose="020F0502020204030204" pitchFamily="34" charset="0"/>
              </a:rPr>
              <a:t>do not be conformed to this world, but be transformed by the renewing of your mind</a:t>
            </a:r>
            <a:r>
              <a:rPr lang="en-US" sz="3600" dirty="0">
                <a:latin typeface="Calibri" panose="020F0502020204030204" pitchFamily="34" charset="0"/>
              </a:rPr>
              <a:t>, so that you may prove what the will of God is, that which is good and acceptable and perfect.”</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a:pPr>
            <a:r>
              <a:rPr lang="en-US" sz="3600" dirty="0">
                <a:effectLst>
                  <a:outerShdw blurRad="38100" dist="38100" dir="2700000" algn="tl">
                    <a:srgbClr val="000000">
                      <a:alpha val="43137"/>
                    </a:srgbClr>
                  </a:outerShdw>
                </a:effectLst>
              </a:rPr>
              <a:t>Genesis 27:1-4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Intent</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Fetching Isaac (1b)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instructions (2-4)</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2334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83379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788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38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26:6-7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42417" y="2552700"/>
            <a:ext cx="3224783"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Hunt (3)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Cook (4a)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79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26:6-7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42417" y="2552700"/>
            <a:ext cx="3224783"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Hunt (3)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Cook (4a)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940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915478" y="1600201"/>
            <a:ext cx="8361045" cy="1295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“For the meaning of the verb form </a:t>
            </a:r>
            <a:r>
              <a:rPr lang="en-US" i="1" dirty="0" err="1">
                <a:effectLst>
                  <a:outerShdw blurRad="38100" dist="38100" dir="2700000" algn="tl">
                    <a:srgbClr val="000000">
                      <a:alpha val="43137"/>
                    </a:srgbClr>
                  </a:outerShdw>
                </a:effectLst>
              </a:rPr>
              <a:t>nimrodh</a:t>
            </a:r>
            <a:r>
              <a:rPr lang="en-US" dirty="0">
                <a:effectLst>
                  <a:outerShdw blurRad="38100" dist="38100" dir="2700000" algn="tl">
                    <a:srgbClr val="000000">
                      <a:alpha val="43137"/>
                    </a:srgbClr>
                  </a:outerShdw>
                </a:effectLst>
              </a:rPr>
              <a:t>, without a doubt, is </a:t>
            </a:r>
            <a:r>
              <a:rPr lang="en-US" b="1" dirty="0">
                <a:solidFill>
                  <a:srgbClr val="FFFFCC"/>
                </a:solidFill>
                <a:effectLst>
                  <a:outerShdw blurRad="38100" dist="38100" dir="2700000" algn="tl">
                    <a:srgbClr val="000000">
                      <a:alpha val="43137"/>
                    </a:srgbClr>
                  </a:outerShdw>
                </a:effectLst>
              </a:rPr>
              <a:t>‘let us revolt’</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1:366.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61535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866853" cy="1676400"/>
          </a:xfrm>
        </p:spPr>
        <p:txBody>
          <a:bodyPr/>
          <a:lstStyle/>
          <a:p>
            <a:pPr marL="0" indent="0" algn="just">
              <a:spcBef>
                <a:spcPts val="0"/>
              </a:spcBef>
              <a:buNone/>
            </a:pPr>
            <a:r>
              <a:rPr lang="en-US" dirty="0">
                <a:effectLst>
                  <a:outerShdw blurRad="38100" dist="38100" dir="2700000" algn="tl">
                    <a:srgbClr val="000000">
                      <a:alpha val="43137"/>
                    </a:srgbClr>
                  </a:outerShdw>
                </a:effectLst>
              </a:rPr>
              <a:t>“Verse 9 deals with Nimrod’s relationship to God: He was a mighty hunter before Jehovah. The terminology implies antagonism; antagonism against and in opposition to God.”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pic>
        <p:nvPicPr>
          <p:cNvPr id="8" name="Picture 2" descr="60-Year-Old Nimrod is Safe • Jane's Genes • Origin of the ...">
            <a:extLst>
              <a:ext uri="{FF2B5EF4-FFF2-40B4-BE49-F238E27FC236}">
                <a16:creationId xmlns:a16="http://schemas.microsoft.com/office/drawing/2014/main" id="{830A3003-2B97-4043-BCC3-52D1A4CB7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62559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866853" cy="1676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The Jerusalem Targum paraphrases this passage as follows: “He was powerful in hunting and in wickedness before the Lord for </a:t>
            </a:r>
            <a:r>
              <a:rPr lang="en-US" b="1" u="sng" dirty="0">
                <a:solidFill>
                  <a:srgbClr val="FFFFCC"/>
                </a:solidFill>
                <a:effectLst>
                  <a:outerShdw blurRad="38100" dist="38100" dir="2700000" algn="tl">
                    <a:srgbClr val="000000">
                      <a:alpha val="43137"/>
                    </a:srgbClr>
                  </a:outerShdw>
                </a:effectLst>
              </a:rPr>
              <a:t>he was a hunter of the sons of men</a:t>
            </a:r>
            <a:r>
              <a:rPr lang="en-US" dirty="0">
                <a:effectLst>
                  <a:outerShdw blurRad="38100" dist="38100" dir="2700000" algn="tl">
                    <a:srgbClr val="000000">
                      <a:alpha val="43137"/>
                    </a:srgbClr>
                  </a:outerShdw>
                </a:effectLst>
              </a:rPr>
              <a:t>, as he said to them, ‘Depart from the judgment of the Lord and hear the judgement of Nimrod.’ Therefore, it is said as Nimrod the strong one, strong in hunting, and wickedness before the Lord.”</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Jerusalem Targum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642.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154" y="4800600"/>
            <a:ext cx="254369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Genesis Account By JONATHAN SARFATI">
            <a:extLst>
              <a:ext uri="{FF2B5EF4-FFF2-40B4-BE49-F238E27FC236}">
                <a16:creationId xmlns:a16="http://schemas.microsoft.com/office/drawing/2014/main" id="{7DF9A592-C195-4F4C-835C-8148857F01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eation Conference 2019 - Grace Advance Mid-Atlantic">
            <a:extLst>
              <a:ext uri="{FF2B5EF4-FFF2-40B4-BE49-F238E27FC236}">
                <a16:creationId xmlns:a16="http://schemas.microsoft.com/office/drawing/2014/main" id="{A3D96B73-3502-4C92-991F-BDCF97ACCB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7015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733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 [Ishmael] now became a hunter. In the context of Genesis, this is not a positive but a negative, as already indicated with </a:t>
            </a:r>
            <a:r>
              <a:rPr lang="en-US" i="1" dirty="0">
                <a:effectLst>
                  <a:outerShdw blurRad="38100" dist="38100" dir="2700000" algn="tl">
                    <a:srgbClr val="000000">
                      <a:alpha val="43137"/>
                    </a:srgbClr>
                  </a:outerShdw>
                </a:effectLst>
              </a:rPr>
              <a:t>Nimrod</a:t>
            </a:r>
            <a:r>
              <a:rPr lang="en-US" dirty="0">
                <a:effectLst>
                  <a:outerShdw blurRad="38100" dist="38100" dir="2700000" algn="tl">
                    <a:srgbClr val="000000">
                      <a:alpha val="43137"/>
                    </a:srgbClr>
                  </a:outerShdw>
                </a:effectLst>
              </a:rPr>
              <a:t>; for he, too, was a mighty hunter before the Lord.”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346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6" name="Picture 5">
            <a:extLst>
              <a:ext uri="{FF2B5EF4-FFF2-40B4-BE49-F238E27FC236}">
                <a16:creationId xmlns:a16="http://schemas.microsoft.com/office/drawing/2014/main" id="{55AD7828-0FE1-F85B-16A0-61E577C04891}"/>
              </a:ext>
            </a:extLst>
          </p:cNvPr>
          <p:cNvPicPr>
            <a:picLocks noChangeAspect="1"/>
          </p:cNvPicPr>
          <p:nvPr/>
        </p:nvPicPr>
        <p:blipFill>
          <a:blip r:embed="rId6"/>
          <a:stretch>
            <a:fillRect/>
          </a:stretch>
        </p:blipFill>
        <p:spPr>
          <a:xfrm>
            <a:off x="4383641" y="3552825"/>
            <a:ext cx="342471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270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Esau was a skillful hunter</a:t>
            </a:r>
            <a:r>
              <a:rPr lang="en-US" dirty="0">
                <a:effectLst>
                  <a:outerShdw blurRad="38100" dist="38100" dir="2700000" algn="tl">
                    <a:srgbClr val="000000">
                      <a:alpha val="43137"/>
                    </a:srgbClr>
                  </a:outerShdw>
                </a:effectLst>
              </a:rPr>
              <a:t>, just as Nimrod was a skillful hunter (10:8–12). In the context of Genesis, being a skillful hunter is not a positive statement, but a negative one. This is important because throughout church history, Jacob has received a lot of bad press. In most sermons, especially in Christian circles, Jacob is painted very negatively, and attributes are ascribed to Jacob that are not true to the Word of God and certainly do not correspond with God’s own evaluation of Jacob.”</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402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49706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26:6-7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42417" y="2552700"/>
            <a:ext cx="3224783"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Hunt (3)</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Cook (4a)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8363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“What did Isaac want out of this? He wanted </a:t>
            </a:r>
            <a:r>
              <a:rPr lang="en-US" i="1" dirty="0">
                <a:effectLst>
                  <a:outerShdw blurRad="38100" dist="38100" dir="2700000" algn="tl">
                    <a:srgbClr val="000000">
                      <a:alpha val="43137"/>
                    </a:srgbClr>
                  </a:outerShdw>
                </a:effectLst>
              </a:rPr>
              <a:t>venison</a:t>
            </a:r>
            <a:r>
              <a:rPr lang="en-US" dirty="0">
                <a:effectLst>
                  <a:outerShdw blurRad="38100" dist="38100" dir="2700000" algn="tl">
                    <a:srgbClr val="000000">
                      <a:alpha val="43137"/>
                    </a:srgbClr>
                  </a:outerShdw>
                </a:effectLst>
              </a:rPr>
              <a:t>. So great a blessing for so low a fee revealed Isaac’s attitude. Esau sold his birthright for a bowl of soup; Isaac was willing to misdirect the patriarchal blessing for one venison meal. It should be observed, however, that </a:t>
            </a:r>
            <a:r>
              <a:rPr lang="en-US" i="1" dirty="0">
                <a:effectLst>
                  <a:outerShdw blurRad="38100" dist="38100" dir="2700000" algn="tl">
                    <a:srgbClr val="000000">
                      <a:alpha val="43137"/>
                    </a:srgbClr>
                  </a:outerShdw>
                </a:effectLst>
              </a:rPr>
              <a:t>Ancient Near Eastern Texts</a:t>
            </a:r>
            <a:r>
              <a:rPr lang="en-US" dirty="0">
                <a:effectLst>
                  <a:outerShdw blurRad="38100" dist="38100" dir="2700000" algn="tl">
                    <a:srgbClr val="000000">
                      <a:alpha val="43137"/>
                    </a:srgbClr>
                  </a:outerShdw>
                </a:effectLst>
              </a:rPr>
              <a:t> often show consumption of food and drink in connection with the bestowal of a blessing.”</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419-20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2308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Instructions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Situation (2)</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(3-4a)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 (4b)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84314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the older shall serve the younger</a:t>
            </a:r>
            <a:r>
              <a:rPr lang="en-US" sz="32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799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19542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2669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2543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57389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Rebekah (5a)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0489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Rebekah (5a)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Esau (5b)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97959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50292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Rebekah (5a)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Esau (5b)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679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38226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27:6-10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Instructions</a:t>
            </a:r>
          </a:p>
        </p:txBody>
      </p:sp>
      <p:sp>
        <p:nvSpPr>
          <p:cNvPr id="161795" name="Rectangle 3"/>
          <p:cNvSpPr>
            <a:spLocks noGrp="1" noChangeArrowheads="1"/>
          </p:cNvSpPr>
          <p:nvPr>
            <p:ph type="body" idx="1"/>
          </p:nvPr>
        </p:nvSpPr>
        <p:spPr>
          <a:xfrm>
            <a:off x="1066800" y="2057400"/>
            <a:ext cx="54864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8067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5EF71779-3E70-9CB2-7E53-28801083D416}"/>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2"/>
            </a:pPr>
            <a:r>
              <a:rPr lang="en-US" sz="3600" kern="0">
                <a:effectLst>
                  <a:outerShdw blurRad="38100" dist="38100" dir="2700000" algn="tl">
                    <a:srgbClr val="000000">
                      <a:alpha val="43137"/>
                    </a:srgbClr>
                  </a:outerShdw>
                </a:effectLst>
              </a:rPr>
              <a:t>Genesis 27:6-10</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Rebekah’s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289376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D1CE1823-FFFB-0629-5BB8-6B081BB16611}"/>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2"/>
            </a:pPr>
            <a:r>
              <a:rPr lang="en-US" sz="3600" kern="0">
                <a:effectLst>
                  <a:outerShdw blurRad="38100" dist="38100" dir="2700000" algn="tl">
                    <a:srgbClr val="000000">
                      <a:alpha val="43137"/>
                    </a:srgbClr>
                  </a:outerShdw>
                </a:effectLst>
              </a:rPr>
              <a:t>Genesis 27:6-10</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Rebekah’s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01055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27:6-10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Instructions</a:t>
            </a:r>
          </a:p>
        </p:txBody>
      </p:sp>
      <p:sp>
        <p:nvSpPr>
          <p:cNvPr id="161795" name="Rectangle 3"/>
          <p:cNvSpPr>
            <a:spLocks noGrp="1" noChangeArrowheads="1"/>
          </p:cNvSpPr>
          <p:nvPr>
            <p:ph type="body" idx="1"/>
          </p:nvPr>
        </p:nvSpPr>
        <p:spPr>
          <a:xfrm>
            <a:off x="1066799" y="2057400"/>
            <a:ext cx="57912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Addressee (6a)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Plan for Isaac (6b-7)</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to Jacob (8-10)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13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800" y="1676400"/>
            <a:ext cx="3962401" cy="4724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527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CC66FF"/>
              </a:buClr>
              <a:buFont typeface="+mj-lt"/>
              <a:buAutoNum type="arabicPeriod" startAt="3"/>
              <a:tabLst>
                <a:tab pos="457200" algn="l"/>
              </a:tabLst>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5720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850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19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96394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5859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19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9787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958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27:8-10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 to Jacob</a:t>
            </a:r>
          </a:p>
        </p:txBody>
      </p:sp>
      <p:sp>
        <p:nvSpPr>
          <p:cNvPr id="161795" name="Rectangle 3"/>
          <p:cNvSpPr>
            <a:spLocks noGrp="1" noChangeArrowheads="1"/>
          </p:cNvSpPr>
          <p:nvPr>
            <p:ph type="body" idx="1"/>
          </p:nvPr>
        </p:nvSpPr>
        <p:spPr>
          <a:xfrm>
            <a:off x="1066799" y="1676400"/>
            <a:ext cx="3962401" cy="44958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General (8)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Rebekah to do (9b)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to do (10a)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Purpose (10b)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447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what Jacob was to do was: </a:t>
            </a:r>
            <a:r>
              <a:rPr lang="en-US" i="1" dirty="0">
                <a:effectLst>
                  <a:outerShdw blurRad="38100" dist="38100" dir="2700000" algn="tl">
                    <a:srgbClr val="000000">
                      <a:alpha val="43137"/>
                    </a:srgbClr>
                  </a:outerShdw>
                </a:effectLst>
              </a:rPr>
              <a:t>You shall bring it to your father, that he may eat</a:t>
            </a:r>
            <a:r>
              <a:rPr lang="en-US" dirty="0">
                <a:effectLst>
                  <a:outerShdw blurRad="38100" dist="38100" dir="2700000" algn="tl">
                    <a:srgbClr val="000000">
                      <a:alpha val="43137"/>
                    </a:srgbClr>
                  </a:outerShdw>
                </a:effectLst>
              </a:rPr>
              <a:t>. Verse 10b reveals the purpose: </a:t>
            </a:r>
            <a:r>
              <a:rPr lang="en-US" i="1" dirty="0">
                <a:effectLst>
                  <a:outerShdw blurRad="38100" dist="38100" dir="2700000" algn="tl">
                    <a:srgbClr val="000000">
                      <a:alpha val="43137"/>
                    </a:srgbClr>
                  </a:outerShdw>
                </a:effectLst>
              </a:rPr>
              <a:t>that he may bless you before his death</a:t>
            </a:r>
            <a:r>
              <a:rPr lang="en-US" dirty="0">
                <a:effectLst>
                  <a:outerShdw blurRad="38100" dist="38100" dir="2700000" algn="tl">
                    <a:srgbClr val="000000">
                      <a:alpha val="43137"/>
                    </a:srgbClr>
                  </a:outerShdw>
                </a:effectLst>
              </a:rPr>
              <a:t>. The mother came up with that scheme. Again, the sin in this chapter is not Jacob’s stealing the patriarchal blessing; that rightfully did belong to Jacob. The sin lay in their deceiving the father.”</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20811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“Here again is a lapse of faith, as it was with Abraham in chapter 12 and with Sarah in chapter 16. Rebekah had the revelation from God, and so she simply should have trusted God that He would intervene at the proper time and work things out in such a way that indeed Jacob would get the patriarchal blessing. Nevertheless, she felt she had to take matters into her own hands because it seemed that nothing could stop Isaac from giving the patriarchal blessing to Esau, and with that came many material benefits.”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7898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1349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Doubts</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Contrast (11)</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Danger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808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Doubts</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Contrast (11)</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Danger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1528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“However, in 27:11–12, Jacob expressed some doubts about his mother’s plan, with verse 11 spelling out the contrast between himself and Esau: </a:t>
            </a:r>
            <a:r>
              <a:rPr lang="en-US" i="1" dirty="0">
                <a:effectLst>
                  <a:outerShdw blurRad="38100" dist="38100" dir="2700000" algn="tl">
                    <a:srgbClr val="000000">
                      <a:alpha val="43137"/>
                    </a:srgbClr>
                  </a:outerShdw>
                </a:effectLst>
              </a:rPr>
              <a:t>And Jacob said to Rebekah his mother, Behold, Esau my brother is a hairy man</a:t>
            </a:r>
            <a:r>
              <a:rPr lang="en-US" dirty="0">
                <a:effectLst>
                  <a:outerShdw blurRad="38100" dist="38100" dir="2700000" algn="tl">
                    <a:srgbClr val="000000">
                      <a:alpha val="43137"/>
                    </a:srgbClr>
                  </a:outerShdw>
                </a:effectLst>
              </a:rPr>
              <a:t>. The Hebrew word for hairy here is </a:t>
            </a:r>
            <a:r>
              <a:rPr lang="en-US" dirty="0" err="1">
                <a:effectLst>
                  <a:outerShdw blurRad="38100" dist="38100" dir="2700000" algn="tl">
                    <a:srgbClr val="000000">
                      <a:alpha val="43137"/>
                    </a:srgbClr>
                  </a:outerShdw>
                </a:effectLst>
              </a:rPr>
              <a:t>sair</a:t>
            </a:r>
            <a:r>
              <a:rPr lang="en-US" dirty="0">
                <a:effectLst>
                  <a:outerShdw blurRad="38100" dist="38100" dir="2700000" algn="tl">
                    <a:srgbClr val="000000">
                      <a:alpha val="43137"/>
                    </a:srgbClr>
                  </a:outerShdw>
                </a:effectLst>
              </a:rPr>
              <a:t>, and that is the basis for the name of the central mountain range of Edom known as Mount Seir. As for Jacob, he continued: </a:t>
            </a:r>
            <a:r>
              <a:rPr lang="en-US" i="1" dirty="0">
                <a:effectLst>
                  <a:outerShdw blurRad="38100" dist="38100" dir="2700000" algn="tl">
                    <a:srgbClr val="000000">
                      <a:alpha val="43137"/>
                    </a:srgbClr>
                  </a:outerShdw>
                </a:effectLst>
              </a:rPr>
              <a:t>and I am a smooth man</a:t>
            </a:r>
            <a:r>
              <a:rPr lang="en-US" dirty="0">
                <a:effectLst>
                  <a:outerShdw blurRad="38100" dist="38100" dir="2700000" algn="tl">
                    <a:srgbClr val="000000">
                      <a:alpha val="43137"/>
                    </a:srgbClr>
                  </a:outerShdw>
                </a:effectLst>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421-22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033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os and the Judgment of Edom | FaithWriters">
            <a:extLst>
              <a:ext uri="{FF2B5EF4-FFF2-40B4-BE49-F238E27FC236}">
                <a16:creationId xmlns:a16="http://schemas.microsoft.com/office/drawing/2014/main" id="{F8F6E1D5-0CD6-102F-88D6-C1B82A3042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542" y="137160"/>
            <a:ext cx="428091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62671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Doubts</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Contrast (11)</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Danger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755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8801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Response</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Rebekah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Jacob (13b)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431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Response</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Upon Rebekah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Jacob (13b)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556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Response</a:t>
            </a:r>
          </a:p>
        </p:txBody>
      </p:sp>
      <p:sp>
        <p:nvSpPr>
          <p:cNvPr id="161795" name="Rectangle 3"/>
          <p:cNvSpPr>
            <a:spLocks noGrp="1" noChangeArrowheads="1"/>
          </p:cNvSpPr>
          <p:nvPr>
            <p:ph type="body" idx="1"/>
          </p:nvPr>
        </p:nvSpPr>
        <p:spPr>
          <a:xfrm>
            <a:off x="1066799" y="2057400"/>
            <a:ext cx="5181601"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Upon Rebekah (13a)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Upon Jacob (13b)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301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Font typeface="+mj-lt"/>
              <a:buAutoNum type="romanUcPeriod" startAt="2"/>
            </a:pPr>
            <a:r>
              <a:rPr lang="en-US" sz="3600" dirty="0">
                <a:effectLst>
                  <a:outerShdw blurRad="38100" dist="38100" dir="2700000" algn="tl">
                    <a:srgbClr val="000000">
                      <a:alpha val="43137"/>
                    </a:srgbClr>
                  </a:outerShdw>
                </a:effectLst>
              </a:rPr>
              <a:t>Genesis 27:5-17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Conspiracy</a:t>
            </a:r>
          </a:p>
        </p:txBody>
      </p:sp>
      <p:sp>
        <p:nvSpPr>
          <p:cNvPr id="161795" name="Rectangle 3"/>
          <p:cNvSpPr>
            <a:spLocks noGrp="1" noChangeArrowheads="1"/>
          </p:cNvSpPr>
          <p:nvPr>
            <p:ph type="body" idx="1"/>
          </p:nvPr>
        </p:nvSpPr>
        <p:spPr>
          <a:xfrm>
            <a:off x="585217" y="1905000"/>
            <a:ext cx="7788900" cy="3810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instructions (6-10)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doubts (11-12)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response (13)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Instruments of deception (14-17)</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5345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6424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06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546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26:15-16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66799" y="2552700"/>
            <a:ext cx="3352801"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Smell (15)</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Feel (16)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66353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Abrahamic Covenant Reconfirmed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&amp; Abimelech (6-11)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Struggle for the Wells (12-22)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in Beersheba (23-25)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with Abimelech (26-33)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Esau’s Wives (34-35)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4805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26:15-16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66799" y="2552700"/>
            <a:ext cx="3352801"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Smell (15)</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Feel (16)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25356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26:15-16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a:t>
            </a:r>
          </a:p>
        </p:txBody>
      </p:sp>
      <p:sp>
        <p:nvSpPr>
          <p:cNvPr id="161795" name="Rectangle 3"/>
          <p:cNvSpPr>
            <a:spLocks noGrp="1" noChangeArrowheads="1"/>
          </p:cNvSpPr>
          <p:nvPr>
            <p:ph type="body" idx="1"/>
          </p:nvPr>
        </p:nvSpPr>
        <p:spPr>
          <a:xfrm>
            <a:off x="1066799" y="2552700"/>
            <a:ext cx="3352801" cy="17526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Smell (15)</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Feel (16)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62581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Instruments of Deception</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Food prepared (14)</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Clothes of deception (15-16)</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Food of deception (17)</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9685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her preparations, she was able to cover all but one of the senses, either actively or passively. As for the sense of sight, Isaac was blind; and so that was not an issue. As for the sense of smell, Jacob was wearing Esau’s clothing. As for the sense of taste, the goat would taste like the venison. As for the sense of touch, the goatskins would be hairy. The sense of hearing was the only problem she could not really cover, and that fact will become a problem to a point of danger. The setup for the situation is that Rebekah cooks like Esau and Jacob smells and feels like Esau.”</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47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1066800" y="1143000"/>
            <a:ext cx="5943600" cy="5410200"/>
          </a:xfrm>
        </p:spPr>
        <p:txBody>
          <a:bodyPr/>
          <a:lstStyle/>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2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1582561"/>
            <a:ext cx="3733800" cy="4308358"/>
          </a:xfrm>
          <a:prstGeom prst="rect">
            <a:avLst/>
          </a:prstGeom>
          <a:ln w="28575">
            <a:solidFill>
              <a:srgbClr val="FF0000"/>
            </a:solidFill>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Semēion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8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817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834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5419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53834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9530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876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70739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283154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200" u="none" strike="noStrike" dirty="0">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55294"/>
            <a:ext cx="333694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9922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 Jacob lied, and his deception of his father was indeed sinful; that is where Jacob’s sin lay. It should be noted that the sin is not the stealing of the patriarchal blessing, but the deception of the father. However, what Isaac and Esau were trying to do was even more sinful, because they were trying to thwart the very purpose of God.”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1581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777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65374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2779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5534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602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31129</TotalTime>
  <Words>7549</Words>
  <Application>Microsoft Office PowerPoint</Application>
  <PresentationFormat>Widescreen</PresentationFormat>
  <Paragraphs>926</Paragraphs>
  <Slides>200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200</vt:i4>
      </vt:variant>
    </vt:vector>
  </HeadingPairs>
  <TitlesOfParts>
    <vt:vector size="204" baseType="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26 Chapter Summary</vt:lpstr>
      <vt:lpstr>VI. Genesis 26:34-35 Esau’s Wives</vt:lpstr>
      <vt:lpstr>VI. Genesis 26:34-35 Esau’s Wives</vt:lpstr>
      <vt:lpstr>VI. Genesis 26:34-35 Esau’s Wives</vt:lpstr>
      <vt:lpstr>PowerPoint Presentation</vt:lpstr>
      <vt:lpstr>PowerPoint Presentation</vt:lpstr>
      <vt:lpstr>PowerPoint Presentation</vt:lpstr>
      <vt:lpstr>VI. Genesis 26:34-35 Esau’s Wives</vt:lpstr>
      <vt:lpstr>PowerPoint Presentation</vt:lpstr>
      <vt:lpstr>Genesis 12‒25 Abraham’s Early Journeys</vt:lpstr>
      <vt:lpstr>Genesis 24 Isaac’s Marriage</vt:lpstr>
      <vt:lpstr>PowerPoint Presentation</vt:lpstr>
      <vt:lpstr>GENESIS STRUCTURE</vt:lpstr>
      <vt:lpstr>GENESIS STRUCTURE</vt:lpstr>
      <vt:lpstr>Genesis 27 Chapter Summary</vt:lpstr>
      <vt:lpstr>Genesis 27 Chapter Summary</vt:lpstr>
      <vt:lpstr>Genesis 27:1-4 Isaac’s Intent</vt:lpstr>
      <vt:lpstr>Genesis 27:1-4 Isaac’s Intent</vt:lpstr>
      <vt:lpstr>PowerPoint Presentation</vt:lpstr>
      <vt:lpstr>Genesis 27:1-4 Isaac’s Intent</vt:lpstr>
      <vt:lpstr>PowerPoint Presentation</vt:lpstr>
      <vt:lpstr>PowerPoint Presentation</vt:lpstr>
      <vt:lpstr>Genesis 27:1-4 Isaac’s Intent</vt:lpstr>
      <vt:lpstr>Genesis 27:2-4 Isaac’s Instructions</vt:lpstr>
      <vt:lpstr>Genesis 27:2-4 Isaac’s Instructions</vt:lpstr>
      <vt:lpstr>Genesis 27:2-4 Isaac’s Instructions</vt:lpstr>
      <vt:lpstr>Genesis 26:6-7 Esau</vt:lpstr>
      <vt:lpstr>Genesis 26:6-7 Esau</vt:lpstr>
      <vt:lpstr>PowerPoint Presentation</vt:lpstr>
      <vt:lpstr>PowerPoint Presentation</vt:lpstr>
      <vt:lpstr>PowerPoint Presentation</vt:lpstr>
      <vt:lpstr>PowerPoint Presentation</vt:lpstr>
      <vt:lpstr>PowerPoint Presentation</vt:lpstr>
      <vt:lpstr>Genesis 26:6-7 Esau</vt:lpstr>
      <vt:lpstr>PowerPoint Presentation</vt:lpstr>
      <vt:lpstr>Genesis 27:2-4 Isaac’s Instructions</vt:lpstr>
      <vt:lpstr>PowerPoint Presentation</vt:lpstr>
      <vt:lpstr>VI. Genesis 26:34-35 Esau’s Wives</vt:lpstr>
      <vt:lpstr>Genesis 27 Chapter Summary</vt:lpstr>
      <vt:lpstr>Genesis 27:5-17 The Conspiracy</vt:lpstr>
      <vt:lpstr>Genesis 27:5-17 The Conspiracy</vt:lpstr>
      <vt:lpstr>Genesis 27:5 Circumstances</vt:lpstr>
      <vt:lpstr>Genesis 27:5 Circumstances</vt:lpstr>
      <vt:lpstr>Genesis 27:5 Circumstances</vt:lpstr>
      <vt:lpstr>Genesis 27:5-17 The Conspiracy</vt:lpstr>
      <vt:lpstr>Genesis 27:6-10 Rebekah’s Instructions</vt:lpstr>
      <vt:lpstr>PowerPoint Presentation</vt:lpstr>
      <vt:lpstr>PowerPoint Presentation</vt:lpstr>
      <vt:lpstr>Genesis 27:6-10 Rebekah’s Instructions</vt:lpstr>
      <vt:lpstr>Genesis 27:8-10 Instructions to Jacob</vt:lpstr>
      <vt:lpstr>Genesis 27:8-10 Instructions to Jacob</vt:lpstr>
      <vt:lpstr>Genesis 27:8-10 Instructions to Jacob</vt:lpstr>
      <vt:lpstr>Genesis 27:8-10 Instructions to Jacob</vt:lpstr>
      <vt:lpstr>Genesis 27:8-10 Instructions to Jacob</vt:lpstr>
      <vt:lpstr>Genesis 27:8-10 Instructions to Jacob</vt:lpstr>
      <vt:lpstr>PowerPoint Presentation</vt:lpstr>
      <vt:lpstr>PowerPoint Presentation</vt:lpstr>
      <vt:lpstr>Genesis 27:5-17 The Conspiracy</vt:lpstr>
      <vt:lpstr>Genesis 27:11-12 Jacob’s Doubts</vt:lpstr>
      <vt:lpstr>Genesis 27:11-12 Jacob’s Doubts</vt:lpstr>
      <vt:lpstr>PowerPoint Presentation</vt:lpstr>
      <vt:lpstr>PowerPoint Presentation</vt:lpstr>
      <vt:lpstr>Genesis 27:11-12 Jacob’s Doubts</vt:lpstr>
      <vt:lpstr>Genesis 27:5-17 The Conspiracy</vt:lpstr>
      <vt:lpstr>Genesis 27:13 Rebekah’s Response</vt:lpstr>
      <vt:lpstr>Genesis 27:13 Rebekah’s Response</vt:lpstr>
      <vt:lpstr>Genesis 27:13 Rebekah’s Response</vt:lpstr>
      <vt:lpstr>Genesis 27:5-17 The Conspiracy</vt:lpstr>
      <vt:lpstr>Genesis 27:14-17 Instruments of Deception</vt:lpstr>
      <vt:lpstr>Genesis 27:14-17 Instruments of Deception</vt:lpstr>
      <vt:lpstr>Genesis 27:14-17 Instruments of Deception</vt:lpstr>
      <vt:lpstr>Genesis 26:15-16 Esau</vt:lpstr>
      <vt:lpstr>Genesis 26:15-16 Esau</vt:lpstr>
      <vt:lpstr>Genesis 26:15-16 Esau</vt:lpstr>
      <vt:lpstr>Genesis 27:14-17 Instruments of Deception</vt:lpstr>
      <vt:lpstr>PowerPoint Presentation</vt:lpstr>
      <vt:lpstr>Satanic/Demonic Miracles</vt:lpstr>
      <vt:lpstr>PowerPoint Presentation</vt:lpstr>
      <vt:lpstr>PowerPoint Presentation</vt:lpstr>
      <vt:lpstr>Genesis 27 Chapter Summary</vt:lpstr>
      <vt:lpstr>Genesis 27:18-29 Deception and Blessing</vt:lpstr>
      <vt:lpstr>Genesis 27:18-29 Deception and Blessing</vt:lpstr>
      <vt:lpstr>Genesis 27:18-27a Deception</vt:lpstr>
      <vt:lpstr>Genesis 27:18-27a Deception</vt:lpstr>
      <vt:lpstr>Genesis 27:18-27a Deception</vt:lpstr>
      <vt:lpstr>PowerPoint Presentation</vt:lpstr>
      <vt:lpstr>PowerPoint Presentation</vt:lpstr>
      <vt:lpstr>Genesis 27:18-27a Deception</vt:lpstr>
      <vt:lpstr>Genesis 27:18-27a Deception</vt:lpstr>
      <vt:lpstr>Genesis 26:21-23 Isaac’s Test</vt:lpstr>
      <vt:lpstr>Genesis 26:21-23 Isaac’s Test</vt:lpstr>
      <vt:lpstr>Genesis 26:21-23 Isaac’s Test</vt:lpstr>
      <vt:lpstr>Charles Ryrie The Ryrie Study Bible, page 35</vt:lpstr>
      <vt:lpstr>Genesis 26:21-23 Isaac’s Test</vt:lpstr>
      <vt:lpstr>Genesis 26:21-23 Isaac’s Test</vt:lpstr>
      <vt:lpstr>Genesis 27:18-27a Deception</vt:lpstr>
      <vt:lpstr>Genesis 27:18-27a Deception</vt:lpstr>
      <vt:lpstr>Genesis 27:18-27a Deception</vt:lpstr>
      <vt:lpstr>Genesis 27:18-29 Deception and Blessing</vt:lpstr>
      <vt:lpstr>Genesis 27:27b-29 Blessing</vt:lpstr>
      <vt:lpstr>Genesis 27:27b-29 Blessing</vt:lpstr>
      <vt:lpstr>Genesis 27:27b-29 Blessing</vt:lpstr>
      <vt:lpstr>Genesis 27:27b-29 Blessing</vt:lpstr>
      <vt:lpstr>Genesis 26:29a-b Isaac’s Test</vt:lpstr>
      <vt:lpstr>Genesis 26:29a-b Isaac’s Test</vt:lpstr>
      <vt:lpstr>PowerPoint Presentation</vt:lpstr>
      <vt:lpstr>PowerPoint Presentation</vt:lpstr>
      <vt:lpstr>PowerPoint Presentation</vt:lpstr>
      <vt:lpstr>Genesis 26:29a-b Isaac’s Test</vt:lpstr>
      <vt:lpstr>PowerPoint Presentation</vt:lpstr>
      <vt:lpstr>PowerPoint Presentation</vt:lpstr>
      <vt:lpstr>Genesis 27:27b-29 Blessing</vt:lpstr>
      <vt:lpstr>PowerPoint Presentation</vt:lpstr>
      <vt:lpstr>PowerPoint Presentation</vt:lpstr>
      <vt:lpstr>Genesis 27 Chapter Summary</vt:lpstr>
      <vt:lpstr>Genesis 27:30-40 Isaac Blesses Esau</vt:lpstr>
      <vt:lpstr>Genesis 27:30-40 Isaac Blesses Esau</vt:lpstr>
      <vt:lpstr>Genesis 27:30-40 Isaac Blesses Esau</vt:lpstr>
      <vt:lpstr>Genesis 27:30-40 Isaac Blesses Esau</vt:lpstr>
      <vt:lpstr>Genesis 27:32-33 Isaac’s Realization</vt:lpstr>
      <vt:lpstr>Genesis 27:32-33 Isaac’s Realization</vt:lpstr>
      <vt:lpstr>Genesis 27:32-33 Isaac’s Realization</vt:lpstr>
      <vt:lpstr>Genesis 27:30-40 Isaac Blesses Esau</vt:lpstr>
      <vt:lpstr>Genesis 27:34 Esau’s Reaction</vt:lpstr>
      <vt:lpstr>Genesis 27:34 Esau’s Reaction</vt:lpstr>
      <vt:lpstr>Genesis 27:34 Esau’s Reaction</vt:lpstr>
      <vt:lpstr>Genesis 27:30-40 Isaac Blesses Esau</vt:lpstr>
      <vt:lpstr>Genesis 27:35 Isaac’s Reaction</vt:lpstr>
      <vt:lpstr>Genesis 27:35 Isaac’s Reaction</vt:lpstr>
      <vt:lpstr>PowerPoint Presentation</vt:lpstr>
      <vt:lpstr>Genesis 27:35 Isaac’s Reaction</vt:lpstr>
      <vt:lpstr>PowerPoint Presentation</vt:lpstr>
      <vt:lpstr>Genesis 27:30-40 Isaac Blesses Esau</vt:lpstr>
      <vt:lpstr>Genesis 27:36 Esau’s Request</vt:lpstr>
      <vt:lpstr>Genesis 27:36 Esau’s Request</vt:lpstr>
      <vt:lpstr>PowerPoint Presentation</vt:lpstr>
      <vt:lpstr>PowerPoint Presentation</vt:lpstr>
      <vt:lpstr>PowerPoint Presentation</vt:lpstr>
      <vt:lpstr>Genesis 27:36 Esau’s Request</vt:lpstr>
      <vt:lpstr>Genesis 27:30-40 Isaac Blesses Esau</vt:lpstr>
      <vt:lpstr>PowerPoint Presentation</vt:lpstr>
      <vt:lpstr>PowerPoint Presentation</vt:lpstr>
      <vt:lpstr>Genesis 27:30-40 Isaac Blesses Esau</vt:lpstr>
      <vt:lpstr>Genesis 27:38 Esau’s Lament</vt:lpstr>
      <vt:lpstr>Genesis 27:38 Esau’s Lament</vt:lpstr>
      <vt:lpstr>Genesis 27:38 Esau’s Lament</vt:lpstr>
      <vt:lpstr>Genesis 27:30-40 Isaac Blesses Esau</vt:lpstr>
      <vt:lpstr>Genesis 27:39-40 Esau’s Blessings</vt:lpstr>
      <vt:lpstr>Genesis 27:39-40 Esau’s Blessings</vt:lpstr>
      <vt:lpstr>PowerPoint Presentation</vt:lpstr>
      <vt:lpstr>PowerPoint Presentation</vt:lpstr>
      <vt:lpstr>Genesis 27:39-40 Esau’s Blessings</vt:lpstr>
      <vt:lpstr>Genesis 27:40 Nation</vt:lpstr>
      <vt:lpstr>Genesis 27:40 Nation</vt:lpstr>
      <vt:lpstr>PowerPoint Presentation</vt:lpstr>
      <vt:lpstr>Genesis 27:40 Nation</vt:lpstr>
      <vt:lpstr>PowerPoint Presentation</vt:lpstr>
      <vt:lpstr>Genesis 27:40 Nation</vt:lpstr>
      <vt:lpstr>PowerPoint Presentation</vt:lpstr>
      <vt:lpstr>PowerPoint Presentation</vt:lpstr>
      <vt:lpstr>PowerPoint Presentation</vt:lpstr>
      <vt:lpstr>PowerPoint Presentation</vt:lpstr>
      <vt:lpstr>Genesis 27 Chapter Summary</vt:lpstr>
      <vt:lpstr>Genesis 27:41-46 Plan to Flee to Haran</vt:lpstr>
      <vt:lpstr>Genesis 27:41-46 Plan to Flee to Haran</vt:lpstr>
      <vt:lpstr>PowerPoint Presentation</vt:lpstr>
      <vt:lpstr>PowerPoint Presentation</vt:lpstr>
      <vt:lpstr>Thomas Jefferson On April 21, 1803, Jefferson wrote to Dr. Benjamin Rush, also a signer of the Declaration</vt:lpstr>
      <vt:lpstr>PowerPoint Presentation</vt:lpstr>
      <vt:lpstr>Genesis 27:41-46 Plan to Flee to Haran</vt:lpstr>
      <vt:lpstr>Genesis 27:42-46 Rebekah’s Solution</vt:lpstr>
      <vt:lpstr>Genesis 27:42-46 Rebekah’s Solution</vt:lpstr>
      <vt:lpstr>Genesis 27:42-46 Rebekah’s Solution</vt:lpstr>
      <vt:lpstr>PowerPoint Presentation</vt:lpstr>
      <vt:lpstr>Messiah must be Jewish or from the line of Jacob</vt:lpstr>
      <vt:lpstr>Balaam's 7 Oracles Blessing Israel (23-24) </vt:lpstr>
      <vt:lpstr>Balaam's 7 Oracles Blessing Israel (23-24) </vt:lpstr>
      <vt:lpstr>PowerPoint Presentation</vt:lpstr>
      <vt:lpstr>Satanic Attempts to Stop Messiah’s Birth</vt:lpstr>
      <vt:lpstr>Genesis 27:42-46 Rebekah’s Solution</vt:lpstr>
      <vt:lpstr>PowerPoint Presentation</vt:lpstr>
      <vt:lpstr>PowerPoint Presentation</vt:lpstr>
      <vt:lpstr>PowerPoint Presentation</vt:lpstr>
      <vt:lpstr>Genesis 27:42-46 Rebekah’s Solution</vt:lpstr>
      <vt:lpstr>PowerPoint Presentation</vt:lpstr>
      <vt:lpstr>PowerPoint Presentation</vt:lpstr>
      <vt:lpstr>PowerPoint Presentation</vt:lpstr>
      <vt:lpstr>Genesis 27:42-46 Rebekah’s Solution</vt:lpstr>
      <vt:lpstr>VI. Genesis 26:34-35 Esau’s Wives</vt:lpstr>
      <vt:lpstr>PowerPoint Presentation</vt:lpstr>
      <vt:lpstr>Conclusion</vt:lpstr>
      <vt:lpstr>Genesis 27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105 - 26v34-27v46 - EDITED FOR PRINTING</dc:title>
  <dc:subject>Genesis 26</dc:subject>
  <dc:creator>A. Woods</dc:creator>
  <dc:description>Modified by Jim McGowan</dc:description>
  <cp:lastModifiedBy>anne woods</cp:lastModifiedBy>
  <cp:revision>3167</cp:revision>
  <cp:lastPrinted>2022-12-17T17:01:11Z</cp:lastPrinted>
  <dcterms:created xsi:type="dcterms:W3CDTF">2009-03-17T12:21:13Z</dcterms:created>
  <dcterms:modified xsi:type="dcterms:W3CDTF">2023-01-14T17:11:13Z</dcterms:modified>
</cp:coreProperties>
</file>