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094" r:id="rId2"/>
    <p:sldId id="2064" r:id="rId3"/>
    <p:sldId id="1984" r:id="rId4"/>
    <p:sldId id="7886" r:id="rId5"/>
    <p:sldId id="7802" r:id="rId6"/>
    <p:sldId id="2039" r:id="rId7"/>
    <p:sldId id="7909" r:id="rId8"/>
    <p:sldId id="9290" r:id="rId9"/>
    <p:sldId id="9337" r:id="rId10"/>
    <p:sldId id="9325" r:id="rId11"/>
    <p:sldId id="9376" r:id="rId12"/>
    <p:sldId id="9377" r:id="rId13"/>
    <p:sldId id="9378" r:id="rId14"/>
    <p:sldId id="9385" r:id="rId15"/>
    <p:sldId id="9395" r:id="rId16"/>
    <p:sldId id="9021" r:id="rId17"/>
    <p:sldId id="9396" r:id="rId18"/>
    <p:sldId id="9169" r:id="rId19"/>
    <p:sldId id="9357" r:id="rId20"/>
    <p:sldId id="9392" r:id="rId21"/>
    <p:sldId id="9393" r:id="rId22"/>
    <p:sldId id="9379" r:id="rId23"/>
    <p:sldId id="9360" r:id="rId24"/>
    <p:sldId id="9358" r:id="rId25"/>
    <p:sldId id="9380" r:id="rId26"/>
    <p:sldId id="9388" r:id="rId27"/>
    <p:sldId id="9397" r:id="rId28"/>
    <p:sldId id="8976" r:id="rId29"/>
    <p:sldId id="9394" r:id="rId30"/>
    <p:sldId id="9398" r:id="rId31"/>
    <p:sldId id="4163" r:id="rId32"/>
    <p:sldId id="9399" r:id="rId33"/>
    <p:sldId id="7915" r:id="rId34"/>
    <p:sldId id="7918" r:id="rId35"/>
    <p:sldId id="7792" r:id="rId36"/>
    <p:sldId id="9381" r:id="rId37"/>
    <p:sldId id="8794" r:id="rId38"/>
    <p:sldId id="8816" r:id="rId39"/>
    <p:sldId id="6218" r:id="rId40"/>
    <p:sldId id="6217" r:id="rId41"/>
    <p:sldId id="6219" r:id="rId42"/>
    <p:sldId id="6220" r:id="rId43"/>
    <p:sldId id="7655" r:id="rId44"/>
    <p:sldId id="9382" r:id="rId45"/>
    <p:sldId id="9383" r:id="rId46"/>
    <p:sldId id="9384" r:id="rId47"/>
    <p:sldId id="7975" r:id="rId48"/>
  </p:sldIdLst>
  <p:sldSz cx="12192000" cy="6858000"/>
  <p:notesSz cx="7315200" cy="9601200"/>
  <p:custDataLst>
    <p:tags r:id="rId5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3" autoAdjust="0"/>
    <p:restoredTop sz="95428" autoAdjust="0"/>
  </p:normalViewPr>
  <p:slideViewPr>
    <p:cSldViewPr>
      <p:cViewPr varScale="1">
        <p:scale>
          <a:sx n="65" d="100"/>
          <a:sy n="65" d="100"/>
        </p:scale>
        <p:origin x="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41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0BA0DC82-0041-4A09-9ABE-8A5839B7F96F}"/>
    <pc:docChg chg="delSld">
      <pc:chgData name="Jim McGowan" userId="e2c7446dd3aca506" providerId="LiveId" clId="{0BA0DC82-0041-4A09-9ABE-8A5839B7F96F}" dt="2022-11-27T18:25:49.372" v="0" actId="47"/>
      <pc:docMkLst>
        <pc:docMk/>
      </pc:docMkLst>
      <pc:sldChg chg="del">
        <pc:chgData name="Jim McGowan" userId="e2c7446dd3aca506" providerId="LiveId" clId="{0BA0DC82-0041-4A09-9ABE-8A5839B7F96F}" dt="2022-11-27T18:25:49.372" v="0" actId="47"/>
        <pc:sldMkLst>
          <pc:docMk/>
          <pc:sldMk cId="3412303361" sldId="93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101 - 26v6-11 </a:t>
            </a:r>
          </a:p>
          <a:p>
            <a:pPr>
              <a:defRPr/>
            </a:pPr>
            <a:r>
              <a:rPr lang="en-US" sz="1600" dirty="0"/>
              <a:t>12-04-2022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12/3/2022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19</a:t>
            </a:fld>
            <a:endParaRPr lang="en-US" altLang="en-US" dirty="0"/>
          </a:p>
        </p:txBody>
      </p:sp>
    </p:spTree>
    <p:extLst>
      <p:ext uri="{BB962C8B-B14F-4D97-AF65-F5344CB8AC3E}">
        <p14:creationId xmlns:p14="http://schemas.microsoft.com/office/powerpoint/2010/main" val="374394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21</a:t>
            </a:fld>
            <a:endParaRPr lang="en-US" altLang="en-US" dirty="0"/>
          </a:p>
        </p:txBody>
      </p:sp>
    </p:spTree>
    <p:extLst>
      <p:ext uri="{BB962C8B-B14F-4D97-AF65-F5344CB8AC3E}">
        <p14:creationId xmlns:p14="http://schemas.microsoft.com/office/powerpoint/2010/main" val="344121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62442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37</a:t>
            </a:fld>
            <a:endParaRPr lang="en-US" altLang="en-US" dirty="0"/>
          </a:p>
        </p:txBody>
      </p:sp>
    </p:spTree>
    <p:extLst>
      <p:ext uri="{BB962C8B-B14F-4D97-AF65-F5344CB8AC3E}">
        <p14:creationId xmlns:p14="http://schemas.microsoft.com/office/powerpoint/2010/main" val="11484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47</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26:1-5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Abrahamic Covenant Reconfirmed</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Setting (1)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Divine revelation (2-5)</a:t>
            </a:r>
          </a:p>
          <a:p>
            <a:pPr marL="971550" lvl="3" indent="-514350" eaLnBrk="1" hangingPunct="1">
              <a:spcBef>
                <a:spcPts val="0"/>
              </a:spcBef>
              <a:spcAft>
                <a:spcPts val="3600"/>
              </a:spcAft>
              <a:buClr>
                <a:srgbClr val="CC66FF"/>
              </a:buClr>
              <a:buFont typeface="+mj-lt"/>
              <a:buAutoNum type="arabicPeriod"/>
              <a:defRPr/>
            </a:pPr>
            <a:r>
              <a:rPr lang="en-US" dirty="0">
                <a:effectLst>
                  <a:outerShdw blurRad="38100" dist="38100" dir="2700000" algn="tl">
                    <a:srgbClr val="000000">
                      <a:alpha val="43137"/>
                    </a:srgbClr>
                  </a:outerShdw>
                </a:effectLst>
              </a:rPr>
              <a:t>Appearance (2a)</a:t>
            </a:r>
          </a:p>
          <a:p>
            <a:pPr marL="971550" lvl="3" indent="-514350" eaLnBrk="1" hangingPunct="1">
              <a:spcBef>
                <a:spcPts val="0"/>
              </a:spcBef>
              <a:spcAft>
                <a:spcPts val="3600"/>
              </a:spcAft>
              <a:buClr>
                <a:srgbClr val="CC66FF"/>
              </a:buClr>
              <a:buFont typeface="+mj-lt"/>
              <a:buAutoNum type="arabicPeriod"/>
              <a:defRPr/>
            </a:pPr>
            <a:r>
              <a:rPr lang="en-US" dirty="0">
                <a:effectLst>
                  <a:outerShdw blurRad="38100" dist="38100" dir="2700000" algn="tl">
                    <a:srgbClr val="000000">
                      <a:alpha val="43137"/>
                    </a:srgbClr>
                  </a:outerShdw>
                </a:effectLst>
              </a:rPr>
              <a:t>Content (2b-5)</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732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390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26:6-11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and Abimelech</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(6-7)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Discovery (8)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Confrontation (9-10)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(11)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3034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26:6-11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and Abimelech</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Occasion (6-7)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Discovery (8)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Confrontation (9-10)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(11)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12577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914400" y="2552700"/>
            <a:ext cx="2743200"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Place (6)</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Lie (7)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33473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914400" y="2552700"/>
            <a:ext cx="2743200"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Place (6)</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Lie (7)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07042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AD4ED04-9FC1-38BE-B904-18D8FF1F3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464" y="137160"/>
            <a:ext cx="717107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7067836A-DC3D-A431-130F-B3E0B2DE1E96}"/>
              </a:ext>
            </a:extLst>
          </p:cNvPr>
          <p:cNvSpPr>
            <a:spLocks noChangeArrowheads="1"/>
          </p:cNvSpPr>
          <p:nvPr/>
        </p:nvSpPr>
        <p:spPr bwMode="auto">
          <a:xfrm>
            <a:off x="2586664" y="5029200"/>
            <a:ext cx="1299536"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9461525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26:6-7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Occasion</a:t>
            </a:r>
          </a:p>
        </p:txBody>
      </p:sp>
      <p:sp>
        <p:nvSpPr>
          <p:cNvPr id="161795" name="Rectangle 3"/>
          <p:cNvSpPr>
            <a:spLocks noGrp="1" noChangeArrowheads="1"/>
          </p:cNvSpPr>
          <p:nvPr>
            <p:ph type="body" idx="1"/>
          </p:nvPr>
        </p:nvSpPr>
        <p:spPr>
          <a:xfrm>
            <a:off x="914400" y="2552700"/>
            <a:ext cx="2743200" cy="17526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Place (6)</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Lie (7)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407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4003692253"/>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6324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237B2-A937-43D6-D092-E84CACE598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 name="Rectangle 1">
            <a:extLst>
              <a:ext uri="{FF2B5EF4-FFF2-40B4-BE49-F238E27FC236}">
                <a16:creationId xmlns:a16="http://schemas.microsoft.com/office/drawing/2014/main" id="{79EB9E42-4EF7-F679-6064-B86F2094FDC8}"/>
              </a:ext>
            </a:extLst>
          </p:cNvPr>
          <p:cNvSpPr>
            <a:spLocks noChangeArrowheads="1"/>
          </p:cNvSpPr>
          <p:nvPr/>
        </p:nvSpPr>
        <p:spPr bwMode="auto">
          <a:xfrm>
            <a:off x="609600" y="1"/>
            <a:ext cx="10972800" cy="3708708"/>
          </a:xfrm>
          <a:prstGeom prst="rect">
            <a:avLst/>
          </a:prstGeom>
          <a:noFill/>
          <a:ln w="28575">
            <a:noFill/>
            <a:miter lim="800000"/>
            <a:headEnd/>
            <a:tailEnd/>
          </a:ln>
        </p:spPr>
        <p:txBody>
          <a:bodyPr wrap="square">
            <a:spAutoFit/>
          </a:bodyPr>
          <a:lstStyle/>
          <a:p>
            <a:pPr algn="ctr" eaLnBrk="0" hangingPunct="0">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cowardly</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unbelieving</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abominable</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murderers</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immoral</a:t>
            </a:r>
            <a:r>
              <a:rPr lang="en-US" sz="3600" dirty="0">
                <a:effectLst>
                  <a:outerShdw blurRad="38100" dist="38100" dir="2700000" algn="tl">
                    <a:srgbClr val="000000">
                      <a:alpha val="43137"/>
                    </a:srgbClr>
                  </a:outerShdw>
                </a:effectLst>
                <a:latin typeface="Calibri" panose="020F0502020204030204" pitchFamily="34" charset="0"/>
              </a:rPr>
              <a:t> persons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sorcerers</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idolaters</a:t>
            </a:r>
            <a:r>
              <a:rPr lang="en-US" sz="3600" dirty="0">
                <a:effectLst>
                  <a:outerShdw blurRad="38100" dist="38100" dir="2700000" algn="tl">
                    <a:srgbClr val="000000">
                      <a:alpha val="43137"/>
                    </a:srgbClr>
                  </a:outerShdw>
                </a:effectLst>
                <a:latin typeface="Calibri" panose="020F0502020204030204" pitchFamily="34" charset="0"/>
              </a:rPr>
              <a:t> and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liars</a:t>
            </a:r>
            <a:r>
              <a:rPr lang="en-US" sz="3600" dirty="0">
                <a:effectLst>
                  <a:outerShdw blurRad="38100" dist="38100" dir="2700000" algn="tl">
                    <a:srgbClr val="000000">
                      <a:alpha val="43137"/>
                    </a:srgbClr>
                  </a:outerShdw>
                </a:effectLst>
                <a:latin typeface="Calibri" panose="020F0502020204030204" pitchFamily="34" charset="0"/>
              </a:rPr>
              <a:t>, their part </a:t>
            </a:r>
            <a:r>
              <a:rPr lang="en-US" sz="3600" i="1" dirty="0">
                <a:effectLst>
                  <a:outerShdw blurRad="38100" dist="38100" dir="2700000" algn="tl">
                    <a:srgbClr val="000000">
                      <a:alpha val="43137"/>
                    </a:srgbClr>
                  </a:outerShdw>
                </a:effectLst>
                <a:latin typeface="Calibri" panose="020F0502020204030204" pitchFamily="34" charset="0"/>
              </a:rPr>
              <a:t>will be</a:t>
            </a:r>
            <a:r>
              <a:rPr lang="en-US" sz="3600" dirty="0">
                <a:effectLst>
                  <a:outerShdw blurRad="38100" dist="38100" dir="2700000" algn="tl">
                    <a:srgbClr val="000000">
                      <a:alpha val="43137"/>
                    </a:srgbClr>
                  </a:outerShdw>
                </a:effectLst>
                <a:latin typeface="Calibri" panose="020F0502020204030204" pitchFamily="34" charset="0"/>
              </a:rPr>
              <a:t> in the lake that burns with fire and brimstone, which is the second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2AF105-074F-77A8-CACA-4A3C77B5B80E}"/>
              </a:ext>
            </a:extLst>
          </p:cNvPr>
          <p:cNvPicPr>
            <a:picLocks noChangeAspect="1"/>
          </p:cNvPicPr>
          <p:nvPr/>
        </p:nvPicPr>
        <p:blipFill>
          <a:blip r:embed="rId4"/>
          <a:stretch>
            <a:fillRect/>
          </a:stretch>
        </p:blipFill>
        <p:spPr>
          <a:xfrm>
            <a:off x="4667250" y="3429000"/>
            <a:ext cx="2857500" cy="1371600"/>
          </a:xfrm>
          <a:prstGeom prst="rect">
            <a:avLst/>
          </a:prstGeom>
          <a:ln>
            <a:solidFill>
              <a:schemeClr val="tx1"/>
            </a:solidFill>
          </a:ln>
        </p:spPr>
      </p:pic>
    </p:spTree>
    <p:extLst>
      <p:ext uri="{BB962C8B-B14F-4D97-AF65-F5344CB8AC3E}">
        <p14:creationId xmlns:p14="http://schemas.microsoft.com/office/powerpoint/2010/main" val="3362680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4813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237B2-A937-43D6-D092-E84CACE598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 name="Rectangle 1">
            <a:extLst>
              <a:ext uri="{FF2B5EF4-FFF2-40B4-BE49-F238E27FC236}">
                <a16:creationId xmlns:a16="http://schemas.microsoft.com/office/drawing/2014/main" id="{79EB9E42-4EF7-F679-6064-B86F2094FDC8}"/>
              </a:ext>
            </a:extLst>
          </p:cNvPr>
          <p:cNvSpPr>
            <a:spLocks noChangeArrowheads="1"/>
          </p:cNvSpPr>
          <p:nvPr/>
        </p:nvSpPr>
        <p:spPr bwMode="auto">
          <a:xfrm>
            <a:off x="609600" y="1"/>
            <a:ext cx="10972800" cy="2600712"/>
          </a:xfrm>
          <a:prstGeom prst="rect">
            <a:avLst/>
          </a:prstGeom>
          <a:noFill/>
          <a:ln w="28575">
            <a:noFill/>
            <a:miter lim="800000"/>
            <a:headEnd/>
            <a:tailEnd/>
          </a:ln>
        </p:spPr>
        <p:txBody>
          <a:bodyPr wrap="square">
            <a:spAutoFit/>
          </a:bodyPr>
          <a:lstStyle/>
          <a:p>
            <a:pPr algn="ctr" eaLnBrk="0" hangingPunct="0">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15:4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rPr>
              <a:t>“For whatever was written in earlier times was written for our instruction, so that through perseverance and the encouragement of the Scriptures we might have hope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0A9BE3E-5184-3575-FF23-CEA8C0CD97E8}"/>
              </a:ext>
            </a:extLst>
          </p:cNvPr>
          <p:cNvPicPr>
            <a:picLocks noChangeAspect="1"/>
          </p:cNvPicPr>
          <p:nvPr/>
        </p:nvPicPr>
        <p:blipFill>
          <a:blip r:embed="rId4"/>
          <a:stretch>
            <a:fillRect/>
          </a:stretch>
        </p:blipFill>
        <p:spPr>
          <a:xfrm>
            <a:off x="4581012" y="2864946"/>
            <a:ext cx="3029975" cy="2011854"/>
          </a:xfrm>
          <a:prstGeom prst="rect">
            <a:avLst/>
          </a:prstGeom>
          <a:ln>
            <a:solidFill>
              <a:schemeClr val="tx1"/>
            </a:solidFill>
          </a:ln>
        </p:spPr>
      </p:pic>
    </p:spTree>
    <p:extLst>
      <p:ext uri="{BB962C8B-B14F-4D97-AF65-F5344CB8AC3E}">
        <p14:creationId xmlns:p14="http://schemas.microsoft.com/office/powerpoint/2010/main" val="40634239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26:6-11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and Abimelech</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(6-7)</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Discovery (8)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Confrontation (9-10)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(11)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306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B1B97A-AC18-EEE8-8225-0CE84F120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52400"/>
            <a:ext cx="4686300" cy="65488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Circle: Hollow 3">
            <a:extLst>
              <a:ext uri="{FF2B5EF4-FFF2-40B4-BE49-F238E27FC236}">
                <a16:creationId xmlns:a16="http://schemas.microsoft.com/office/drawing/2014/main" id="{8DA1FED3-55CD-DDEC-559C-CAA621506E73}"/>
              </a:ext>
            </a:extLst>
          </p:cNvPr>
          <p:cNvSpPr/>
          <p:nvPr/>
        </p:nvSpPr>
        <p:spPr bwMode="auto">
          <a:xfrm>
            <a:off x="4610100" y="3962400"/>
            <a:ext cx="990600" cy="990600"/>
          </a:xfrm>
          <a:prstGeom prst="donut">
            <a:avLst>
              <a:gd name="adj" fmla="val 4557"/>
            </a:avLst>
          </a:prstGeom>
          <a:solidFill>
            <a:srgbClr val="FF0000"/>
          </a:solidFill>
          <a:ln w="9525"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87849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was not the same </a:t>
            </a:r>
            <a:r>
              <a:rPr lang="en-US" i="1" dirty="0">
                <a:effectLst>
                  <a:outerShdw blurRad="38100" dist="38100" dir="2700000" algn="tl">
                    <a:srgbClr val="000000">
                      <a:alpha val="43137"/>
                    </a:srgbClr>
                  </a:outerShdw>
                </a:effectLst>
              </a:rPr>
              <a:t>Abimelech</a:t>
            </a:r>
            <a:r>
              <a:rPr lang="en-US" dirty="0">
                <a:effectLst>
                  <a:outerShdw blurRad="38100" dist="38100" dir="2700000" algn="tl">
                    <a:srgbClr val="000000">
                      <a:alpha val="43137"/>
                    </a:srgbClr>
                  </a:outerShdw>
                </a:effectLst>
              </a:rPr>
              <a:t> of chapter 20 and of 21:22–34. </a:t>
            </a:r>
            <a:r>
              <a:rPr lang="en-US" i="1" dirty="0">
                <a:effectLst>
                  <a:outerShdw blurRad="38100" dist="38100" dir="2700000" algn="tl">
                    <a:srgbClr val="000000">
                      <a:alpha val="43137"/>
                    </a:srgbClr>
                  </a:outerShdw>
                </a:effectLst>
              </a:rPr>
              <a:t>Abimelech</a:t>
            </a:r>
            <a:r>
              <a:rPr lang="en-US" dirty="0">
                <a:effectLst>
                  <a:outerShdw blurRad="38100" dist="38100" dir="2700000" algn="tl">
                    <a:srgbClr val="000000">
                      <a:alpha val="43137"/>
                    </a:srgbClr>
                  </a:outerShdw>
                </a:effectLst>
              </a:rPr>
              <a:t> was a dynastic name for the king of </a:t>
            </a:r>
            <a:r>
              <a:rPr lang="en-US" dirty="0" err="1">
                <a:effectLst>
                  <a:outerShdw blurRad="38100" dist="38100" dir="2700000" algn="tl">
                    <a:srgbClr val="000000">
                      <a:alpha val="43137"/>
                    </a:srgbClr>
                  </a:outerShdw>
                </a:effectLst>
              </a:rPr>
              <a:t>Gerar</a:t>
            </a:r>
            <a:r>
              <a:rPr lang="en-US" dirty="0">
                <a:effectLst>
                  <a:outerShdw blurRad="38100" dist="38100" dir="2700000" algn="tl">
                    <a:srgbClr val="000000">
                      <a:alpha val="43137"/>
                    </a:srgbClr>
                  </a:outerShdw>
                </a:effectLst>
              </a:rPr>
              <a:t>, and therefore was more of a title, such as ‘Pharaoh’ is a title, while the personal name would differ. Just as ‘Pharaoh’ was a dynastic name for the king of Egypt, </a:t>
            </a:r>
            <a:r>
              <a:rPr lang="en-US" i="1" dirty="0">
                <a:effectLst>
                  <a:outerShdw blurRad="38100" dist="38100" dir="2700000" algn="tl">
                    <a:srgbClr val="000000">
                      <a:alpha val="43137"/>
                    </a:srgbClr>
                  </a:outerShdw>
                </a:effectLst>
              </a:rPr>
              <a:t>Abimelech</a:t>
            </a:r>
            <a:r>
              <a:rPr lang="en-US" dirty="0">
                <a:effectLst>
                  <a:outerShdw blurRad="38100" dist="38100" dir="2700000" algn="tl">
                    <a:srgbClr val="000000">
                      <a:alpha val="43137"/>
                    </a:srgbClr>
                  </a:outerShdw>
                </a:effectLst>
              </a:rPr>
              <a:t> was a dynastic name for the king of </a:t>
            </a:r>
            <a:r>
              <a:rPr lang="en-US" dirty="0" err="1">
                <a:effectLst>
                  <a:outerShdw blurRad="38100" dist="38100" dir="2700000" algn="tl">
                    <a:srgbClr val="000000">
                      <a:alpha val="43137"/>
                    </a:srgbClr>
                  </a:outerShdw>
                </a:effectLst>
              </a:rPr>
              <a:t>Gerar</a:t>
            </a:r>
            <a:r>
              <a:rPr lang="en-US" dirty="0">
                <a:effectLst>
                  <a:outerShdw blurRad="38100" dist="38100" dir="2700000" algn="tl">
                    <a:srgbClr val="000000">
                      <a:alpha val="43137"/>
                    </a:srgbClr>
                  </a:outerShdw>
                </a:effectLst>
              </a:rPr>
              <a:t>. He is mentioned as being </a:t>
            </a:r>
            <a:r>
              <a:rPr lang="en-US" i="1" dirty="0">
                <a:effectLst>
                  <a:outerShdw blurRad="38100" dist="38100" dir="2700000" algn="tl">
                    <a:srgbClr val="000000">
                      <a:alpha val="43137"/>
                    </a:srgbClr>
                  </a:outerShdw>
                </a:effectLst>
              </a:rPr>
              <a:t>king of the Philistines</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The </a:t>
            </a:r>
            <a:r>
              <a:rPr lang="en-US" b="1" i="1" u="sng" dirty="0">
                <a:solidFill>
                  <a:srgbClr val="FFFFCC"/>
                </a:solidFill>
                <a:effectLst>
                  <a:outerShdw blurRad="38100" dist="38100" dir="2700000" algn="tl">
                    <a:srgbClr val="000000">
                      <a:alpha val="43137"/>
                    </a:srgbClr>
                  </a:outerShdw>
                </a:effectLst>
              </a:rPr>
              <a:t>Philistines</a:t>
            </a:r>
            <a:r>
              <a:rPr lang="en-US" b="1" u="sng" dirty="0">
                <a:solidFill>
                  <a:srgbClr val="FFFFCC"/>
                </a:solidFill>
                <a:effectLst>
                  <a:outerShdw blurRad="38100" dist="38100" dir="2700000" algn="tl">
                    <a:srgbClr val="000000">
                      <a:alpha val="43137"/>
                    </a:srgbClr>
                  </a:outerShdw>
                </a:effectLst>
              </a:rPr>
              <a:t> were not yet living in the area at that time, and so the term </a:t>
            </a:r>
            <a:r>
              <a:rPr lang="en-US" b="1" i="1" u="sng" dirty="0">
                <a:solidFill>
                  <a:srgbClr val="FFFFCC"/>
                </a:solidFill>
                <a:effectLst>
                  <a:outerShdw blurRad="38100" dist="38100" dir="2700000" algn="tl">
                    <a:srgbClr val="000000">
                      <a:alpha val="43137"/>
                    </a:srgbClr>
                  </a:outerShdw>
                </a:effectLst>
              </a:rPr>
              <a:t>Philistines</a:t>
            </a:r>
            <a:r>
              <a:rPr lang="en-US" b="1" u="sng" dirty="0">
                <a:solidFill>
                  <a:srgbClr val="FFFFCC"/>
                </a:solidFill>
                <a:effectLst>
                  <a:outerShdw blurRad="38100" dist="38100" dir="2700000" algn="tl">
                    <a:srgbClr val="000000">
                      <a:alpha val="43137"/>
                    </a:srgbClr>
                  </a:outerShdw>
                </a:effectLst>
              </a:rPr>
              <a:t> is used proleptically</a:t>
            </a:r>
            <a:r>
              <a:rPr lang="en-US" dirty="0">
                <a:effectLst>
                  <a:outerShdw blurRad="38100" dist="38100" dir="2700000" algn="tl">
                    <a:srgbClr val="000000">
                      <a:alpha val="43137"/>
                    </a:srgbClr>
                  </a:outerShdw>
                </a:effectLst>
              </a:rPr>
              <a:t>, meaning that this is the place where later the </a:t>
            </a:r>
            <a:r>
              <a:rPr lang="en-US" i="1" dirty="0">
                <a:effectLst>
                  <a:outerShdw blurRad="38100" dist="38100" dir="2700000" algn="tl">
                    <a:srgbClr val="000000">
                      <a:alpha val="43137"/>
                    </a:srgbClr>
                  </a:outerShdw>
                </a:effectLst>
              </a:rPr>
              <a:t>Philistines</a:t>
            </a:r>
            <a:r>
              <a:rPr lang="en-US" dirty="0">
                <a:effectLst>
                  <a:outerShdw blurRad="38100" dist="38100" dir="2700000" algn="tl">
                    <a:srgbClr val="000000">
                      <a:alpha val="43137"/>
                    </a:srgbClr>
                  </a:outerShdw>
                </a:effectLst>
              </a:rPr>
              <a:t> settled.”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406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48037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26:6-11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and Abimelech</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(6-7)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Discovery (8)</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Confrontation (9-10)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(11)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54214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26:9-10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Confrontation</a:t>
            </a:r>
          </a:p>
        </p:txBody>
      </p:sp>
      <p:sp>
        <p:nvSpPr>
          <p:cNvPr id="161795" name="Rectangle 3"/>
          <p:cNvSpPr>
            <a:spLocks noGrp="1" noChangeArrowheads="1"/>
          </p:cNvSpPr>
          <p:nvPr>
            <p:ph type="body" idx="1"/>
          </p:nvPr>
        </p:nvSpPr>
        <p:spPr>
          <a:xfrm>
            <a:off x="914400" y="2019300"/>
            <a:ext cx="6858000" cy="28194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Accusation (9a)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Excuse (9b)</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Danger of the lie (10)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9559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26:9-10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Confrontation</a:t>
            </a:r>
          </a:p>
        </p:txBody>
      </p:sp>
      <p:sp>
        <p:nvSpPr>
          <p:cNvPr id="161795" name="Rectangle 3"/>
          <p:cNvSpPr>
            <a:spLocks noGrp="1" noChangeArrowheads="1"/>
          </p:cNvSpPr>
          <p:nvPr>
            <p:ph type="body" idx="1"/>
          </p:nvPr>
        </p:nvSpPr>
        <p:spPr>
          <a:xfrm>
            <a:off x="914400" y="2019300"/>
            <a:ext cx="6858000" cy="2819400"/>
          </a:xfrm>
        </p:spPr>
        <p:txBody>
          <a:bodyPr/>
          <a:lstStyle/>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Accusation (9a)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Excuse (9b)</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Danger of the lie (10)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1563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26:1</a:t>
            </a:r>
            <a:r>
              <a:rPr lang="en-US" dirty="0">
                <a:effectLst>
                  <a:outerShdw blurRad="38100" dist="38100" dir="2700000" algn="tl">
                    <a:srgbClr val="000000">
                      <a:alpha val="43137"/>
                    </a:srgbClr>
                  </a:outerShdw>
                </a:effectLst>
              </a:rPr>
              <a:t> (RSB:NASB1995U): “26:1…Abimelech is a dynastic title, such as ‘pharaoh.’ Because this occurred 97 years later, the Abimelech mentioned here was probably not the same as the ruler of chap. 20.”</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304800"/>
            <a:ext cx="6172200" cy="1143000"/>
          </a:xfrm>
        </p:spPr>
        <p:txBody>
          <a:bodyPr/>
          <a:lstStyle/>
          <a:p>
            <a:pPr algn="ctr"/>
            <a:r>
              <a:rPr lang="en-US" sz="3600" dirty="0"/>
              <a:t>Charles Ryrie</a:t>
            </a:r>
            <a:br>
              <a:rPr lang="en-US" sz="3600" dirty="0"/>
            </a:br>
            <a:r>
              <a:rPr lang="en-US" sz="2000" i="1" dirty="0">
                <a:solidFill>
                  <a:schemeClr val="tx1"/>
                </a:solidFill>
              </a:rPr>
              <a:t>The Ryrie Study Bible, </a:t>
            </a:r>
            <a:r>
              <a:rPr lang="en-US" sz="2000" dirty="0">
                <a:solidFill>
                  <a:schemeClr val="tx1"/>
                </a:solidFill>
              </a:rPr>
              <a:t>page 33</a:t>
            </a:r>
          </a:p>
        </p:txBody>
      </p:sp>
    </p:spTree>
    <p:extLst>
      <p:ext uri="{BB962C8B-B14F-4D97-AF65-F5344CB8AC3E}">
        <p14:creationId xmlns:p14="http://schemas.microsoft.com/office/powerpoint/2010/main" val="26922602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92854513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Keturah (25:1-6)</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Abraham’s death (25:7-11)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123441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26:9-10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Confrontation</a:t>
            </a:r>
          </a:p>
        </p:txBody>
      </p:sp>
      <p:sp>
        <p:nvSpPr>
          <p:cNvPr id="161795" name="Rectangle 3"/>
          <p:cNvSpPr>
            <a:spLocks noGrp="1" noChangeArrowheads="1"/>
          </p:cNvSpPr>
          <p:nvPr>
            <p:ph type="body" idx="1"/>
          </p:nvPr>
        </p:nvSpPr>
        <p:spPr>
          <a:xfrm>
            <a:off x="914400" y="2019300"/>
            <a:ext cx="6858000" cy="28194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Accusation (9a)</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Excuse (9b)</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Danger of the lie (10)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3207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962400" y="3581400"/>
            <a:ext cx="1632744"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26:9-10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Confrontation</a:t>
            </a:r>
          </a:p>
        </p:txBody>
      </p:sp>
      <p:sp>
        <p:nvSpPr>
          <p:cNvPr id="161795" name="Rectangle 3"/>
          <p:cNvSpPr>
            <a:spLocks noGrp="1" noChangeArrowheads="1"/>
          </p:cNvSpPr>
          <p:nvPr>
            <p:ph type="body" idx="1"/>
          </p:nvPr>
        </p:nvSpPr>
        <p:spPr>
          <a:xfrm>
            <a:off x="914400" y="2019300"/>
            <a:ext cx="6858000" cy="2819400"/>
          </a:xfrm>
        </p:spPr>
        <p:txBody>
          <a:bodyPr/>
          <a:lstStyle/>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Accusation (9a)</a:t>
            </a:r>
          </a:p>
          <a:p>
            <a:pPr marL="457200" lvl="3" indent="-45720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Excuse (9b)</a:t>
            </a:r>
          </a:p>
          <a:p>
            <a:pPr marL="457200" lvl="3" indent="-45720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Danger of the lie (10)</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65722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E7B5FE8C-97C6-ABB8-BADC-D11C5E3E89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4523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curses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kalal</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I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curse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aor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106108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42715"/>
            <a:ext cx="10991850" cy="4067485"/>
          </a:xfrm>
        </p:spPr>
        <p:txBody>
          <a:bodyPr/>
          <a:lstStyle/>
          <a:p>
            <a:pPr marL="0" indent="0" algn="just">
              <a:spcBef>
                <a:spcPts val="0"/>
              </a:spcBef>
              <a:buNone/>
            </a:pPr>
            <a:r>
              <a:rPr lang="en-US" altLang="en-US" dirty="0">
                <a:effectLst/>
                <a:cs typeface="Calibri" panose="020F0502020204030204" pitchFamily="34" charset="0"/>
              </a:rPr>
              <a:t>“</a:t>
            </a:r>
            <a:r>
              <a:rPr lang="en-US" b="0" i="0" u="none" strike="noStrike" dirty="0">
                <a:effectLst/>
                <a:cs typeface="Calibri" panose="020F0502020204030204" pitchFamily="34" charset="0"/>
              </a:rPr>
              <a:t>The first word for curse is </a:t>
            </a:r>
            <a:r>
              <a:rPr lang="en-US" b="1" i="1" u="sng" strike="noStrike" dirty="0" err="1">
                <a:solidFill>
                  <a:srgbClr val="FFFFCC"/>
                </a:solidFill>
                <a:effectLst/>
                <a:cs typeface="Calibri" panose="020F0502020204030204" pitchFamily="34" charset="0"/>
              </a:rPr>
              <a:t>kalal</a:t>
            </a:r>
            <a:r>
              <a:rPr lang="en-US" b="0" i="0" u="none" strike="noStrike" dirty="0">
                <a:effectLst/>
                <a:cs typeface="Calibri" panose="020F0502020204030204" pitchFamily="34" charset="0"/>
              </a:rPr>
              <a:t>, which means ‘to treat lightly,’ </a:t>
            </a:r>
            <a:r>
              <a:rPr lang="en-US" dirty="0">
                <a:effectLst/>
                <a:cs typeface="Calibri" panose="020F0502020204030204" pitchFamily="34" charset="0"/>
              </a:rPr>
              <a:t>‘</a:t>
            </a:r>
            <a:r>
              <a:rPr lang="en-US" b="0" i="0" u="none" strike="noStrike" dirty="0">
                <a:effectLst/>
                <a:cs typeface="Calibri" panose="020F0502020204030204" pitchFamily="34" charset="0"/>
              </a:rPr>
              <a:t>to hold in contempt,’ or ‘to curse.’ To merely treat Abram and the Jews lightly is to incur the curse of God. The second word for curse used in this phrase (him that curses you will I curse) is </a:t>
            </a:r>
            <a:r>
              <a:rPr lang="en-US" b="1" i="1" u="sng" dirty="0" err="1">
                <a:solidFill>
                  <a:srgbClr val="FFFFCC"/>
                </a:solidFill>
                <a:effectLst/>
                <a:cs typeface="Calibri" panose="020F0502020204030204" pitchFamily="34" charset="0"/>
              </a:rPr>
              <a:t>aor</a:t>
            </a:r>
            <a:r>
              <a:rPr lang="en-US" b="0" i="0" u="none" strike="noStrike" dirty="0">
                <a:effectLst/>
                <a:cs typeface="Calibri" panose="020F0502020204030204" pitchFamily="34" charset="0"/>
              </a:rPr>
              <a:t>, from the Hebrew root </a:t>
            </a:r>
            <a:r>
              <a:rPr lang="en-US" b="0" i="1" u="none" strike="noStrike" dirty="0" err="1">
                <a:effectLst/>
                <a:cs typeface="Calibri" panose="020F0502020204030204" pitchFamily="34" charset="0"/>
              </a:rPr>
              <a:t>arah</a:t>
            </a:r>
            <a:r>
              <a:rPr lang="en-US" b="0" i="0" u="none" strike="noStrike" dirty="0">
                <a:effectLst/>
                <a:cs typeface="Calibri" panose="020F0502020204030204" pitchFamily="34" charset="0"/>
              </a:rPr>
              <a:t>, which means ‘to impose a barrier,’ </a:t>
            </a:r>
            <a:r>
              <a:rPr lang="en-US" dirty="0">
                <a:effectLst/>
                <a:cs typeface="Calibri" panose="020F0502020204030204" pitchFamily="34" charset="0"/>
              </a:rPr>
              <a:t>‘</a:t>
            </a:r>
            <a:r>
              <a:rPr lang="en-US" b="0" i="0" u="none" strike="noStrike" dirty="0">
                <a:effectLst/>
                <a:cs typeface="Calibri" panose="020F0502020204030204" pitchFamily="34" charset="0"/>
              </a:rPr>
              <a:t>to ban.’ This is a much stronger word for curse than the first one in the phrase…Therefore, even a light curse against Abram or against the Jews will bring a heavier curse from God</a:t>
            </a:r>
            <a:r>
              <a:rPr lang="en-US" dirty="0">
                <a:effectLst/>
                <a:cs typeface="Calibri" panose="020F0502020204030204" pitchFamily="34" charset="0"/>
              </a:rPr>
              <a:t>.</a:t>
            </a:r>
            <a:r>
              <a:rPr lang="en-US" altLang="en-US" dirty="0">
                <a:effectLst/>
                <a:cs typeface="Calibri" panose="020F0502020204030204" pitchFamily="34" charset="0"/>
              </a:rPr>
              <a:t>”</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242</a:t>
            </a:r>
          </a:p>
        </p:txBody>
      </p:sp>
      <p:pic>
        <p:nvPicPr>
          <p:cNvPr id="7" name="Picture 6">
            <a:extLst>
              <a:ext uri="{FF2B5EF4-FFF2-40B4-BE49-F238E27FC236}">
                <a16:creationId xmlns:a16="http://schemas.microsoft.com/office/drawing/2014/main" id="{6F7262DE-23A2-4CCF-B2AD-231105D7B1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6" name="Picture 5">
            <a:extLst>
              <a:ext uri="{FF2B5EF4-FFF2-40B4-BE49-F238E27FC236}">
                <a16:creationId xmlns:a16="http://schemas.microsoft.com/office/drawing/2014/main" id="{7CFED9AE-2B48-4A1B-BCB9-0FCE51A8F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421431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26:6-11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and Abimelech</a:t>
            </a:r>
          </a:p>
        </p:txBody>
      </p:sp>
      <p:sp>
        <p:nvSpPr>
          <p:cNvPr id="161795" name="Rectangle 3"/>
          <p:cNvSpPr>
            <a:spLocks noGrp="1" noChangeArrowheads="1"/>
          </p:cNvSpPr>
          <p:nvPr>
            <p:ph type="body" idx="1"/>
          </p:nvPr>
        </p:nvSpPr>
        <p:spPr>
          <a:xfrm>
            <a:off x="585217" y="2057400"/>
            <a:ext cx="77889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(6-7)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Discovery (8)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Confrontation (9-10)</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Charge (11)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4013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27513" y="2057400"/>
            <a:ext cx="6500227" cy="11430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irony here is that a pagan king condemned a patriarch for his sin.”</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337</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6EAF0CDD-D1CE-C149-17C0-F0187244E5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pic>
        <p:nvPicPr>
          <p:cNvPr id="11" name="Picture 10">
            <a:extLst>
              <a:ext uri="{FF2B5EF4-FFF2-40B4-BE49-F238E27FC236}">
                <a16:creationId xmlns:a16="http://schemas.microsoft.com/office/drawing/2014/main" id="{65B5045F-297F-1C96-6F5A-973D018975C5}"/>
              </a:ext>
            </a:extLst>
          </p:cNvPr>
          <p:cNvPicPr>
            <a:picLocks noChangeAspect="1"/>
          </p:cNvPicPr>
          <p:nvPr/>
        </p:nvPicPr>
        <p:blipFill>
          <a:blip r:embed="rId7"/>
          <a:stretch>
            <a:fillRect/>
          </a:stretch>
        </p:blipFill>
        <p:spPr>
          <a:xfrm>
            <a:off x="872037" y="3474720"/>
            <a:ext cx="6011177" cy="2914141"/>
          </a:xfrm>
          <a:prstGeom prst="rect">
            <a:avLst/>
          </a:prstGeom>
        </p:spPr>
      </p:pic>
    </p:spTree>
    <p:extLst>
      <p:ext uri="{BB962C8B-B14F-4D97-AF65-F5344CB8AC3E}">
        <p14:creationId xmlns:p14="http://schemas.microsoft.com/office/powerpoint/2010/main" val="264846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26BAA-D14F-4618-A37F-D6B3BE09003A}"/>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7949462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599" y="1371601"/>
            <a:ext cx="10972801" cy="5257800"/>
          </a:xfrm>
          <a:prstGeom prst="rect">
            <a:avLst/>
          </a:prstGeom>
          <a:noFill/>
          <a:ln w="9525">
            <a:noFill/>
            <a:miter lim="800000"/>
            <a:headEnd/>
            <a:tailEnd/>
          </a:ln>
          <a:effectLst/>
        </p:spPr>
        <p:txBody>
          <a:bodyPr/>
          <a:lstStyle/>
          <a:p>
            <a:pPr algn="just"/>
            <a:r>
              <a:rPr lang="en-US" sz="2750" dirty="0">
                <a:latin typeface="Calibri" panose="020F0502020204030204" pitchFamily="34" charset="0"/>
                <a:cs typeface="Calibri" panose="020F0502020204030204" pitchFamily="34" charset="0"/>
              </a:rPr>
              <a:t>“The Scriptures speak of human nature as totally depraved. However, the doctrine of ‘total depravity’ is easily misunderstood and misinterpreted. From the negative standpoint, it is important to know both what it does not mean and what it does mean. </a:t>
            </a:r>
            <a:r>
              <a:rPr lang="en-US" sz="2750" b="1" u="sng" dirty="0">
                <a:solidFill>
                  <a:srgbClr val="FFFFCC"/>
                </a:solidFill>
                <a:latin typeface="Calibri" panose="020F0502020204030204" pitchFamily="34" charset="0"/>
                <a:cs typeface="Calibri" panose="020F0502020204030204" pitchFamily="34" charset="0"/>
              </a:rPr>
              <a:t>This does not mean that every sinner is devoid of all qualities pleasing to men; that he commits, or is prone to every form of sin; or that he is bitterly opposed to God as it is possible for him to be.</a:t>
            </a:r>
            <a:r>
              <a:rPr lang="en-US" sz="2750" dirty="0">
                <a:latin typeface="Calibri" panose="020F0502020204030204" pitchFamily="34" charset="0"/>
                <a:cs typeface="Calibri" panose="020F0502020204030204" pitchFamily="34" charset="0"/>
              </a:rPr>
              <a:t> Jesus recognized the existence of pleasing qualities in some individuals (Mark 10:21); He said that the scribes and Pharisees did some things God demanded (Matt. 23:23); Paul asserted that some Gentiles ‘do instinctively the things of the law’ (Rom. 2:14); God told Abraham that the iniquity of the Amorites would grow worse (Gen. 15:16); and Paul says that ‘evil men and imposters will proceed from bad to worse’ (2 Tim. 3:13).”</a:t>
            </a:r>
          </a:p>
        </p:txBody>
      </p:sp>
      <p:sp>
        <p:nvSpPr>
          <p:cNvPr id="6" name="Rectangle 2"/>
          <p:cNvSpPr>
            <a:spLocks noChangeArrowheads="1"/>
          </p:cNvSpPr>
          <p:nvPr/>
        </p:nvSpPr>
        <p:spPr bwMode="auto">
          <a:xfrm>
            <a:off x="609600" y="228601"/>
            <a:ext cx="10972800" cy="91440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Clarence Thiessen </a:t>
            </a:r>
          </a:p>
          <a:p>
            <a:pPr lvl="0" algn="ctr"/>
            <a:r>
              <a:rPr lang="en-US" sz="1800" i="1" dirty="0">
                <a:solidFill>
                  <a:srgbClr val="FFFFFF"/>
                </a:solidFill>
                <a:latin typeface="Calibri" panose="020F0502020204030204" pitchFamily="34" charset="0"/>
                <a:cs typeface="Calibri" panose="020F0502020204030204" pitchFamily="34" charset="0"/>
              </a:rPr>
              <a:t>Lectures in Systematic Theology</a:t>
            </a:r>
            <a:r>
              <a:rPr lang="en-US" sz="1800" dirty="0">
                <a:solidFill>
                  <a:srgbClr val="FFFFFF"/>
                </a:solidFill>
                <a:latin typeface="Calibri" panose="020F0502020204030204" pitchFamily="34" charset="0"/>
                <a:cs typeface="Calibri" panose="020F0502020204030204" pitchFamily="34" charset="0"/>
              </a:rPr>
              <a:t>, rev. ed. (Grand Rapids: Eerdmans, 1979), 191.</a:t>
            </a:r>
            <a:endParaRPr 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000054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609600" y="1143000"/>
            <a:ext cx="7924800" cy="5334000"/>
          </a:xfrm>
        </p:spPr>
        <p:txBody>
          <a:bodyPr/>
          <a:lstStyle/>
          <a:p>
            <a:pPr marL="569913" indent="-569913" eaLnBrk="1" hangingPunct="1">
              <a:spcBef>
                <a:spcPts val="0"/>
              </a:spcBef>
              <a:spcAft>
                <a:spcPts val="1800"/>
              </a:spcAft>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 not</a:t>
            </a:r>
            <a:r>
              <a:rPr lang="en-US" altLang="en-US" dirty="0">
                <a:effectLst>
                  <a:outerShdw blurRad="38100" dist="38100" dir="2700000" algn="tl">
                    <a:srgbClr val="000000">
                      <a:alpha val="43137"/>
                    </a:srgbClr>
                  </a:outerShdw>
                </a:effectLst>
              </a:rPr>
              <a:t>:</a:t>
            </a:r>
          </a:p>
          <a:p>
            <a:pPr marL="1027113" lvl="1" indent="-457200" eaLnBrk="1" hangingPunct="1">
              <a:spcBef>
                <a:spcPts val="0"/>
              </a:spcBef>
              <a:spcAft>
                <a:spcPts val="1800"/>
              </a:spcAft>
            </a:pPr>
            <a:r>
              <a:rPr lang="en-US" altLang="en-US" dirty="0">
                <a:effectLst>
                  <a:outerShdw blurRad="38100" dist="38100" dir="2700000" algn="tl">
                    <a:srgbClr val="000000">
                      <a:alpha val="43137"/>
                    </a:srgbClr>
                  </a:outerShdw>
                </a:effectLst>
              </a:rPr>
              <a:t>Man is as evil as he can possibly be &amp; indulges every possible sin</a:t>
            </a:r>
          </a:p>
          <a:p>
            <a:pPr marL="1027113" lvl="1" indent="-457200" eaLnBrk="1" hangingPunct="1">
              <a:spcBef>
                <a:spcPts val="0"/>
              </a:spcBef>
              <a:spcAft>
                <a:spcPts val="1800"/>
              </a:spcAft>
            </a:pPr>
            <a:r>
              <a:rPr lang="en-US" altLang="en-US" dirty="0">
                <a:effectLst>
                  <a:outerShdw blurRad="38100" dist="38100" dir="2700000" algn="tl">
                    <a:srgbClr val="000000">
                      <a:alpha val="43137"/>
                    </a:srgbClr>
                  </a:outerShdw>
                </a:effectLst>
              </a:rPr>
              <a:t>Man is incapable of doing good things</a:t>
            </a:r>
          </a:p>
          <a:p>
            <a:pPr marL="1484313" lvl="2" indent="-454025" eaLnBrk="1" hangingPunct="1">
              <a:spcBef>
                <a:spcPts val="0"/>
              </a:spcBef>
              <a:spcAft>
                <a:spcPts val="1800"/>
              </a:spcAft>
            </a:pPr>
            <a:r>
              <a:rPr lang="en-US" altLang="en-US" dirty="0">
                <a:effectLst>
                  <a:outerShdw blurRad="38100" dist="38100" dir="2700000" algn="tl">
                    <a:srgbClr val="000000">
                      <a:alpha val="43137"/>
                    </a:srgbClr>
                  </a:outerShdw>
                </a:effectLst>
              </a:rPr>
              <a:t>Gen. 3:22</a:t>
            </a:r>
          </a:p>
          <a:p>
            <a:pPr marL="1484313" lvl="2" indent="-454025" eaLnBrk="1" hangingPunct="1">
              <a:spcBef>
                <a:spcPts val="0"/>
              </a:spcBef>
              <a:spcAft>
                <a:spcPts val="1800"/>
              </a:spcAft>
            </a:pPr>
            <a:r>
              <a:rPr lang="en-US" altLang="en-US" dirty="0">
                <a:effectLst>
                  <a:outerShdw blurRad="38100" dist="38100" dir="2700000" algn="tl">
                    <a:srgbClr val="000000">
                      <a:alpha val="43137"/>
                    </a:srgbClr>
                  </a:outerShdw>
                </a:effectLst>
              </a:rPr>
              <a:t>Matt. 7:11</a:t>
            </a:r>
          </a:p>
          <a:p>
            <a:pPr marL="1484313" lvl="2" indent="-454025" eaLnBrk="1" hangingPunct="1">
              <a:spcBef>
                <a:spcPts val="0"/>
              </a:spcBef>
              <a:spcAft>
                <a:spcPts val="1800"/>
              </a:spcAft>
            </a:pPr>
            <a:r>
              <a:rPr lang="en-US" altLang="en-US" dirty="0">
                <a:effectLst>
                  <a:outerShdw blurRad="38100" dist="38100" dir="2700000" algn="tl">
                    <a:srgbClr val="000000">
                      <a:alpha val="43137"/>
                    </a:srgbClr>
                  </a:outerShdw>
                </a:effectLst>
              </a:rPr>
              <a:t>Acts 10:1-2</a:t>
            </a:r>
          </a:p>
          <a:p>
            <a:pPr marL="1484313" lvl="2" indent="-454025" eaLnBrk="1" hangingPunct="1">
              <a:spcBef>
                <a:spcPts val="0"/>
              </a:spcBef>
              <a:spcAft>
                <a:spcPts val="1800"/>
              </a:spcAft>
            </a:pPr>
            <a:r>
              <a:rPr lang="en-US" altLang="en-US" dirty="0">
                <a:effectLst>
                  <a:outerShdw blurRad="38100" dist="38100" dir="2700000" algn="tl">
                    <a:srgbClr val="000000">
                      <a:alpha val="43137"/>
                    </a:srgbClr>
                  </a:outerShdw>
                </a:effectLst>
              </a:rPr>
              <a:t>Rom. 2:14-15</a:t>
            </a:r>
          </a:p>
        </p:txBody>
      </p:sp>
      <p:pic>
        <p:nvPicPr>
          <p:cNvPr id="4" name="Picture 2">
            <a:extLst>
              <a:ext uri="{FF2B5EF4-FFF2-40B4-BE49-F238E27FC236}">
                <a16:creationId xmlns:a16="http://schemas.microsoft.com/office/drawing/2014/main" id="{FF9F2589-EB7D-46D5-9893-F9CE0571678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43714" y="1828800"/>
            <a:ext cx="233868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35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609599" y="1143000"/>
            <a:ext cx="8382001" cy="5486400"/>
          </a:xfrm>
        </p:spPr>
        <p:txBody>
          <a:bodyPr/>
          <a:lstStyle/>
          <a:p>
            <a:pPr marL="569913" indent="-569913" eaLnBrk="1" hangingPunct="1">
              <a:spcBef>
                <a:spcPts val="0"/>
              </a:spcBef>
              <a:spcAft>
                <a:spcPts val="1200"/>
              </a:spcAft>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a:t>
            </a:r>
            <a:r>
              <a:rPr lang="en-US" altLang="en-US" dirty="0">
                <a:effectLst>
                  <a:outerShdw blurRad="38100" dist="38100" dir="2700000" algn="tl">
                    <a:srgbClr val="000000">
                      <a:alpha val="43137"/>
                    </a:srgbClr>
                  </a:outerShdw>
                </a:effectLst>
              </a:rPr>
              <a:t>:</a:t>
            </a:r>
          </a:p>
          <a:p>
            <a:pPr marL="1027113" lvl="1" indent="-457200" eaLnBrk="1" hangingPunct="1">
              <a:spcBef>
                <a:spcPts val="0"/>
              </a:spcBef>
              <a:spcAft>
                <a:spcPts val="1200"/>
              </a:spcAft>
            </a:pPr>
            <a:r>
              <a:rPr lang="en-US" altLang="en-US" dirty="0">
                <a:effectLst>
                  <a:outerShdw blurRad="38100" dist="38100" dir="2700000" algn="tl">
                    <a:srgbClr val="000000">
                      <a:alpha val="43137"/>
                    </a:srgbClr>
                  </a:outerShdw>
                </a:effectLst>
              </a:rPr>
              <a:t>Every area of man’s being is touched by sin</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Intellect (Prov. 3:5-6; 14:12; 2 Cor. 4:4; Rom. 3:11a)</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Conscience (1 Tim 4:2)</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Will (Rom 1:28; 3:11b)</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Deeds (Rom. 3:12)</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Speech (Rom. 3:13-14)</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Feet (Rom. 3:15)</a:t>
            </a:r>
          </a:p>
        </p:txBody>
      </p:sp>
      <p:pic>
        <p:nvPicPr>
          <p:cNvPr id="2" name="Picture 2">
            <a:extLst>
              <a:ext uri="{FF2B5EF4-FFF2-40B4-BE49-F238E27FC236}">
                <a16:creationId xmlns:a16="http://schemas.microsoft.com/office/drawing/2014/main" id="{A83B6FDD-5695-28C8-F9A3-08D6BBDA956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43714" y="1828800"/>
            <a:ext cx="233868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157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35BD3DF-DA99-4BB5-9957-E3EE3B98F042}"/>
              </a:ext>
            </a:extLst>
          </p:cNvPr>
          <p:cNvSpPr>
            <a:spLocks noGrp="1" noChangeArrowheads="1"/>
          </p:cNvSpPr>
          <p:nvPr>
            <p:ph type="title"/>
          </p:nvPr>
        </p:nvSpPr>
        <p:spPr>
          <a:xfrm>
            <a:off x="2209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Total Depravity</a:t>
            </a:r>
          </a:p>
        </p:txBody>
      </p:sp>
      <p:sp>
        <p:nvSpPr>
          <p:cNvPr id="37891" name="Rectangle 3">
            <a:extLst>
              <a:ext uri="{FF2B5EF4-FFF2-40B4-BE49-F238E27FC236}">
                <a16:creationId xmlns:a16="http://schemas.microsoft.com/office/drawing/2014/main" id="{5F800F60-9144-4C4B-B5D7-B2FCB7457CFE}"/>
              </a:ext>
            </a:extLst>
          </p:cNvPr>
          <p:cNvSpPr>
            <a:spLocks noGrp="1" noChangeArrowheads="1"/>
          </p:cNvSpPr>
          <p:nvPr>
            <p:ph type="body" idx="1"/>
          </p:nvPr>
        </p:nvSpPr>
        <p:spPr>
          <a:xfrm>
            <a:off x="609599" y="1143000"/>
            <a:ext cx="8634115" cy="4800600"/>
          </a:xfrm>
        </p:spPr>
        <p:txBody>
          <a:bodyPr/>
          <a:lstStyle/>
          <a:p>
            <a:pPr marL="569913" indent="-569913" eaLnBrk="1" hangingPunct="1">
              <a:spcBef>
                <a:spcPts val="0"/>
              </a:spcBef>
              <a:spcAft>
                <a:spcPts val="1200"/>
              </a:spcAft>
            </a:pPr>
            <a:r>
              <a:rPr lang="en-US" altLang="en-US" dirty="0">
                <a:effectLst>
                  <a:outerShdw blurRad="38100" dist="38100" dir="2700000" algn="tl">
                    <a:srgbClr val="000000">
                      <a:alpha val="43137"/>
                    </a:srgbClr>
                  </a:outerShdw>
                </a:effectLst>
              </a:rPr>
              <a:t>What total depravity </a:t>
            </a:r>
            <a:r>
              <a:rPr lang="en-US" altLang="en-US" b="1" i="1" u="sng" dirty="0">
                <a:solidFill>
                  <a:srgbClr val="FFFFCC"/>
                </a:solidFill>
                <a:effectLst>
                  <a:outerShdw blurRad="38100" dist="38100" dir="2700000" algn="tl">
                    <a:srgbClr val="000000">
                      <a:alpha val="43137"/>
                    </a:srgbClr>
                  </a:outerShdw>
                </a:effectLst>
              </a:rPr>
              <a:t>is</a:t>
            </a:r>
            <a:r>
              <a:rPr lang="en-US" altLang="en-US" dirty="0">
                <a:effectLst>
                  <a:outerShdw blurRad="38100" dist="38100" dir="2700000" algn="tl">
                    <a:srgbClr val="000000">
                      <a:alpha val="43137"/>
                    </a:srgbClr>
                  </a:outerShdw>
                </a:effectLst>
              </a:rPr>
              <a:t>:</a:t>
            </a:r>
          </a:p>
          <a:p>
            <a:pPr marL="1027113" lvl="1" indent="-457200" eaLnBrk="1" hangingPunct="1">
              <a:spcBef>
                <a:spcPts val="0"/>
              </a:spcBef>
              <a:spcAft>
                <a:spcPts val="1200"/>
              </a:spcAft>
            </a:pPr>
            <a:r>
              <a:rPr lang="en-US" altLang="en-US" dirty="0">
                <a:effectLst>
                  <a:outerShdw blurRad="38100" dist="38100" dir="2700000" algn="tl">
                    <a:srgbClr val="000000">
                      <a:alpha val="43137"/>
                    </a:srgbClr>
                  </a:outerShdw>
                </a:effectLst>
              </a:rPr>
              <a:t>Every area of man’s being is touched by sin (cont’d)</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Heart (Mark 7:21; Eph 4:18)</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Body (Gen 3:19; Rom. 8:23)</a:t>
            </a:r>
          </a:p>
          <a:p>
            <a:pPr marL="1484313" lvl="2" indent="-454025" eaLnBrk="1" hangingPunct="1">
              <a:spcBef>
                <a:spcPts val="0"/>
              </a:spcBef>
              <a:spcAft>
                <a:spcPts val="1200"/>
              </a:spcAft>
            </a:pPr>
            <a:r>
              <a:rPr lang="en-US" altLang="en-US" dirty="0">
                <a:effectLst>
                  <a:outerShdw blurRad="38100" dist="38100" dir="2700000" algn="tl">
                    <a:srgbClr val="000000">
                      <a:alpha val="43137"/>
                    </a:srgbClr>
                  </a:outerShdw>
                </a:effectLst>
              </a:rPr>
              <a:t>Total being (Rom 1:18–3:20)</a:t>
            </a:r>
          </a:p>
          <a:p>
            <a:pPr marL="1027113" lvl="1" indent="-457200" eaLnBrk="1" hangingPunct="1">
              <a:spcBef>
                <a:spcPts val="0"/>
              </a:spcBef>
              <a:spcAft>
                <a:spcPts val="1200"/>
              </a:spcAft>
            </a:pPr>
            <a:r>
              <a:rPr lang="en-US" altLang="en-US" dirty="0">
                <a:effectLst>
                  <a:outerShdw blurRad="38100" dist="38100" dir="2700000" algn="tl">
                    <a:srgbClr val="000000">
                      <a:alpha val="43137"/>
                    </a:srgbClr>
                  </a:outerShdw>
                </a:effectLst>
              </a:rPr>
              <a:t>Man is incapable of earning merit favor from God (Isa 64:6; Eph. 2:8-9)</a:t>
            </a:r>
          </a:p>
        </p:txBody>
      </p:sp>
      <p:pic>
        <p:nvPicPr>
          <p:cNvPr id="2" name="Picture 2">
            <a:extLst>
              <a:ext uri="{FF2B5EF4-FFF2-40B4-BE49-F238E27FC236}">
                <a16:creationId xmlns:a16="http://schemas.microsoft.com/office/drawing/2014/main" id="{DF2F45E3-94E7-C147-05AD-0522CAB41A2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43714" y="1828800"/>
            <a:ext cx="233868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0221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2910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26:6-11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and Abimelech</a:t>
            </a:r>
          </a:p>
        </p:txBody>
      </p:sp>
      <p:sp>
        <p:nvSpPr>
          <p:cNvPr id="161795" name="Rectangle 3"/>
          <p:cNvSpPr>
            <a:spLocks noGrp="1" noChangeArrowheads="1"/>
          </p:cNvSpPr>
          <p:nvPr>
            <p:ph type="body" idx="1"/>
          </p:nvPr>
        </p:nvSpPr>
        <p:spPr>
          <a:xfrm>
            <a:off x="585217" y="2057400"/>
            <a:ext cx="77889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Occasion (6-7)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Discovery (8)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Confrontation (9-10)</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(11)</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4504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3378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617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Abrahamic Covenant Reconfirmed (1-5)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Isaac &amp; Abimelech (6-11)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Struggle for the Wells (12-22)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Sojourn in Beersheba (23-25)</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Esau’s Wives (34-35)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0828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29851</TotalTime>
  <Words>2033</Words>
  <Application>Microsoft Office PowerPoint</Application>
  <PresentationFormat>Widescreen</PresentationFormat>
  <Paragraphs>248</Paragraphs>
  <Slides>47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PowerPoint Presentation</vt:lpstr>
      <vt:lpstr>GENESIS STRUCTURE</vt:lpstr>
      <vt:lpstr>Genesis 26 Chapter Summary</vt:lpstr>
      <vt:lpstr>Genesis 26 Chapter Summary</vt:lpstr>
      <vt:lpstr>I. Genesis 26:1-5 Abrahamic Covenant Reconfirmed</vt:lpstr>
      <vt:lpstr>Genesis 26 Chapter Summary</vt:lpstr>
      <vt:lpstr>II. Genesis 26:6-11 Isaac and Abimelech</vt:lpstr>
      <vt:lpstr>II. Genesis 26:6-11 Isaac and Abimelech</vt:lpstr>
      <vt:lpstr>Genesis 26:6-7 Occasion</vt:lpstr>
      <vt:lpstr>Genesis 26:6-7 Occasion</vt:lpstr>
      <vt:lpstr>PowerPoint Presentation</vt:lpstr>
      <vt:lpstr>Genesis 26:6-7 Occasion</vt:lpstr>
      <vt:lpstr>Genesis 12‒25 Abraham’s Early Journeys</vt:lpstr>
      <vt:lpstr>PowerPoint Presentation</vt:lpstr>
      <vt:lpstr>Genesis 12‒25 Abraham’s Early Journeys</vt:lpstr>
      <vt:lpstr>PowerPoint Presentation</vt:lpstr>
      <vt:lpstr>II. Genesis 26:6-11 Isaac and Abimelech</vt:lpstr>
      <vt:lpstr>PowerPoint Presentation</vt:lpstr>
      <vt:lpstr>PowerPoint Presentation</vt:lpstr>
      <vt:lpstr>II. Genesis 26:6-11 Isaac and Abimelech</vt:lpstr>
      <vt:lpstr>Genesis 26:9-10 Confrontation</vt:lpstr>
      <vt:lpstr>Genesis 26:9-10 Confrontation</vt:lpstr>
      <vt:lpstr>Charles Ryrie The Ryrie Study Bible, page 33</vt:lpstr>
      <vt:lpstr>Genesis 12‒25 Abraham’s Early Journeys</vt:lpstr>
      <vt:lpstr>Genesis 26:9-10 Confrontation</vt:lpstr>
      <vt:lpstr>PowerPoint Presentation</vt:lpstr>
      <vt:lpstr>Genesis 26:9-10 Confrontation</vt:lpstr>
      <vt:lpstr>VI. 8 New Promises Genesis 12:1-3</vt:lpstr>
      <vt:lpstr>PowerPoint Presentation</vt:lpstr>
      <vt:lpstr>PowerPoint Presentation</vt:lpstr>
      <vt:lpstr>II. Genesis 26:6-11 Isaac and Abimelech</vt:lpstr>
      <vt:lpstr>PowerPoint Presentation</vt:lpstr>
      <vt:lpstr>PowerPoint Presentation</vt:lpstr>
      <vt:lpstr>PowerPoint Presentation</vt:lpstr>
      <vt:lpstr>Total Depravity</vt:lpstr>
      <vt:lpstr>Total Depravity</vt:lpstr>
      <vt:lpstr>Total Depravity</vt:lpstr>
      <vt:lpstr>Conclusion</vt:lpstr>
      <vt:lpstr>Genesis 26 Chapter Summary</vt:lpstr>
      <vt:lpstr>II. Genesis 26:6-11 Isaac and Abimelech</vt:lpstr>
      <vt:lpstr>Genesis 26 Chapter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101 - 26v6-11 - 16x9</dc:title>
  <dc:subject>Genesis 26</dc:subject>
  <dc:creator>A. Woods</dc:creator>
  <dc:description>Modified by Jim McGowan</dc:description>
  <cp:lastModifiedBy>anne woods</cp:lastModifiedBy>
  <cp:revision>3037</cp:revision>
  <cp:lastPrinted>2022-11-26T17:47:26Z</cp:lastPrinted>
  <dcterms:created xsi:type="dcterms:W3CDTF">2009-03-17T12:21:13Z</dcterms:created>
  <dcterms:modified xsi:type="dcterms:W3CDTF">2022-12-03T20:23:08Z</dcterms:modified>
</cp:coreProperties>
</file>