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8"/>
  </p:notesMasterIdLst>
  <p:handoutMasterIdLst>
    <p:handoutMasterId r:id="rId59"/>
  </p:handoutMasterIdLst>
  <p:sldIdLst>
    <p:sldId id="256" r:id="rId2"/>
    <p:sldId id="9308" r:id="rId3"/>
    <p:sldId id="9285" r:id="rId4"/>
    <p:sldId id="9286" r:id="rId5"/>
    <p:sldId id="9291" r:id="rId6"/>
    <p:sldId id="9299" r:id="rId7"/>
    <p:sldId id="9309" r:id="rId8"/>
    <p:sldId id="9300" r:id="rId9"/>
    <p:sldId id="5033" r:id="rId10"/>
    <p:sldId id="9310" r:id="rId11"/>
    <p:sldId id="9301" r:id="rId12"/>
    <p:sldId id="9312" r:id="rId13"/>
    <p:sldId id="9302" r:id="rId14"/>
    <p:sldId id="4728" r:id="rId15"/>
    <p:sldId id="1266" r:id="rId16"/>
    <p:sldId id="2056" r:id="rId17"/>
    <p:sldId id="9313" r:id="rId18"/>
    <p:sldId id="4725" r:id="rId19"/>
    <p:sldId id="1029" r:id="rId20"/>
    <p:sldId id="9316" r:id="rId21"/>
    <p:sldId id="9314" r:id="rId22"/>
    <p:sldId id="5554" r:id="rId23"/>
    <p:sldId id="3025" r:id="rId24"/>
    <p:sldId id="3026" r:id="rId25"/>
    <p:sldId id="9318" r:id="rId26"/>
    <p:sldId id="3848" r:id="rId27"/>
    <p:sldId id="3849" r:id="rId28"/>
    <p:sldId id="3862" r:id="rId29"/>
    <p:sldId id="269" r:id="rId30"/>
    <p:sldId id="284" r:id="rId31"/>
    <p:sldId id="5218" r:id="rId32"/>
    <p:sldId id="5219" r:id="rId33"/>
    <p:sldId id="5220" r:id="rId34"/>
    <p:sldId id="5221" r:id="rId35"/>
    <p:sldId id="5222" r:id="rId36"/>
    <p:sldId id="9303" r:id="rId37"/>
    <p:sldId id="8993" r:id="rId38"/>
    <p:sldId id="5580" r:id="rId39"/>
    <p:sldId id="9304" r:id="rId40"/>
    <p:sldId id="9295" r:id="rId41"/>
    <p:sldId id="9305" r:id="rId42"/>
    <p:sldId id="263" r:id="rId43"/>
    <p:sldId id="264" r:id="rId44"/>
    <p:sldId id="6331" r:id="rId45"/>
    <p:sldId id="6338" r:id="rId46"/>
    <p:sldId id="287" r:id="rId47"/>
    <p:sldId id="260" r:id="rId48"/>
    <p:sldId id="9306" r:id="rId49"/>
    <p:sldId id="9307" r:id="rId50"/>
    <p:sldId id="9315" r:id="rId51"/>
    <p:sldId id="557" r:id="rId52"/>
    <p:sldId id="597" r:id="rId53"/>
    <p:sldId id="9319" r:id="rId54"/>
    <p:sldId id="285" r:id="rId55"/>
    <p:sldId id="8695" r:id="rId56"/>
    <p:sldId id="9311" r:id="rId57"/>
  </p:sldIdLst>
  <p:sldSz cx="12192000" cy="6858000"/>
  <p:notesSz cx="7315200" cy="9601200"/>
  <p:custDataLst>
    <p:tags r:id="rId6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8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003 Acts 1v1-26</a:t>
            </a:r>
          </a:p>
          <a:p>
            <a:pPr>
              <a:defRPr/>
            </a:pPr>
            <a:r>
              <a:rPr lang="en-US" sz="1700" dirty="0"/>
              <a:t>11-16-2022</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11/16/2022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2886840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137336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44</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0">
                <a:solidFill>
                  <a:schemeClr val="tx1"/>
                </a:solidFill>
                <a:latin typeface="Lucida Blackletter" pitchFamily="2" charset="0"/>
              </a:defRPr>
            </a:lvl1pPr>
            <a:lvl2pPr marL="757066" indent="-291179">
              <a:defRPr sz="9000">
                <a:solidFill>
                  <a:schemeClr val="tx1"/>
                </a:solidFill>
                <a:latin typeface="Lucida Blackletter" pitchFamily="2" charset="0"/>
              </a:defRPr>
            </a:lvl2pPr>
            <a:lvl3pPr marL="1164717" indent="-232943">
              <a:defRPr sz="9000">
                <a:solidFill>
                  <a:schemeClr val="tx1"/>
                </a:solidFill>
                <a:latin typeface="Lucida Blackletter" pitchFamily="2" charset="0"/>
              </a:defRPr>
            </a:lvl3pPr>
            <a:lvl4pPr marL="1630604" indent="-232943">
              <a:defRPr sz="9000">
                <a:solidFill>
                  <a:schemeClr val="tx1"/>
                </a:solidFill>
                <a:latin typeface="Lucida Blackletter" pitchFamily="2" charset="0"/>
              </a:defRPr>
            </a:lvl4pPr>
            <a:lvl5pPr marL="2096491" indent="-232943">
              <a:defRPr sz="9000">
                <a:solidFill>
                  <a:schemeClr val="tx1"/>
                </a:solidFill>
                <a:latin typeface="Lucida Blackletter" pitchFamily="2" charset="0"/>
              </a:defRPr>
            </a:lvl5pPr>
            <a:lvl6pPr marL="2562377" indent="-232943" eaLnBrk="0" fontAlgn="base" hangingPunct="0">
              <a:spcBef>
                <a:spcPct val="0"/>
              </a:spcBef>
              <a:spcAft>
                <a:spcPct val="0"/>
              </a:spcAft>
              <a:defRPr sz="9000">
                <a:solidFill>
                  <a:schemeClr val="tx1"/>
                </a:solidFill>
                <a:latin typeface="Lucida Blackletter" pitchFamily="2" charset="0"/>
              </a:defRPr>
            </a:lvl6pPr>
            <a:lvl7pPr marL="3028264" indent="-232943" eaLnBrk="0" fontAlgn="base" hangingPunct="0">
              <a:spcBef>
                <a:spcPct val="0"/>
              </a:spcBef>
              <a:spcAft>
                <a:spcPct val="0"/>
              </a:spcAft>
              <a:defRPr sz="9000">
                <a:solidFill>
                  <a:schemeClr val="tx1"/>
                </a:solidFill>
                <a:latin typeface="Lucida Blackletter" pitchFamily="2" charset="0"/>
              </a:defRPr>
            </a:lvl7pPr>
            <a:lvl8pPr marL="3494151" indent="-232943" eaLnBrk="0" fontAlgn="base" hangingPunct="0">
              <a:spcBef>
                <a:spcPct val="0"/>
              </a:spcBef>
              <a:spcAft>
                <a:spcPct val="0"/>
              </a:spcAft>
              <a:defRPr sz="9000">
                <a:solidFill>
                  <a:schemeClr val="tx1"/>
                </a:solidFill>
                <a:latin typeface="Lucida Blackletter" pitchFamily="2" charset="0"/>
              </a:defRPr>
            </a:lvl8pPr>
            <a:lvl9pPr marL="3960038" indent="-232943" eaLnBrk="0" fontAlgn="base" hangingPunct="0">
              <a:spcBef>
                <a:spcPct val="0"/>
              </a:spcBef>
              <a:spcAft>
                <a:spcPct val="0"/>
              </a:spcAft>
              <a:defRPr sz="9000">
                <a:solidFill>
                  <a:schemeClr val="tx1"/>
                </a:solidFill>
                <a:latin typeface="Lucida Blackletter" pitchFamily="2" charset="0"/>
              </a:defRPr>
            </a:lvl9pPr>
          </a:lstStyle>
          <a:p>
            <a:fld id="{61738190-E019-4D07-9ABD-BEBD2BE122D6}" type="slidenum">
              <a:rPr lang="en-US" altLang="en-US" sz="1200"/>
              <a:pPr/>
              <a:t>51</a:t>
            </a:fld>
            <a:endParaRPr lang="en-US" altLang="en-US" sz="1200"/>
          </a:p>
        </p:txBody>
      </p:sp>
      <p:sp>
        <p:nvSpPr>
          <p:cNvPr id="216067" name="Rectangle 2"/>
          <p:cNvSpPr>
            <a:spLocks noGrp="1" noRot="1" noChangeAspect="1" noChangeArrowheads="1" noTextEdit="1"/>
          </p:cNvSpPr>
          <p:nvPr>
            <p:ph type="sldImg"/>
          </p:nvPr>
        </p:nvSpPr>
        <p:spPr>
          <a:xfrm>
            <a:off x="406400" y="696913"/>
            <a:ext cx="6197600" cy="3486150"/>
          </a:xfrm>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you see an artist’s ideas of… </a:t>
            </a:r>
          </a:p>
          <a:p>
            <a:endParaRPr lang="en-US" altLang="en-US"/>
          </a:p>
          <a:p>
            <a:r>
              <a:rPr lang="en-US" altLang="en-US"/>
              <a:t>12 Gates = 12 Tribes of Israel</a:t>
            </a:r>
          </a:p>
          <a:p>
            <a:endParaRPr lang="en-US" altLang="en-US"/>
          </a:p>
          <a:p>
            <a:r>
              <a:rPr lang="en-US" altLang="en-US"/>
              <a:t>12 Foundation Stones = 12 Apostles of the Church</a:t>
            </a:r>
          </a:p>
        </p:txBody>
      </p:sp>
    </p:spTree>
    <p:extLst>
      <p:ext uri="{BB962C8B-B14F-4D97-AF65-F5344CB8AC3E}">
        <p14:creationId xmlns:p14="http://schemas.microsoft.com/office/powerpoint/2010/main" val="382067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0">
                <a:solidFill>
                  <a:schemeClr val="tx1"/>
                </a:solidFill>
                <a:latin typeface="Lucida Blackletter" pitchFamily="2" charset="0"/>
              </a:defRPr>
            </a:lvl1pPr>
            <a:lvl2pPr marL="757066" indent="-291179">
              <a:defRPr sz="9000">
                <a:solidFill>
                  <a:schemeClr val="tx1"/>
                </a:solidFill>
                <a:latin typeface="Lucida Blackletter" pitchFamily="2" charset="0"/>
              </a:defRPr>
            </a:lvl2pPr>
            <a:lvl3pPr marL="1164717" indent="-232943">
              <a:defRPr sz="9000">
                <a:solidFill>
                  <a:schemeClr val="tx1"/>
                </a:solidFill>
                <a:latin typeface="Lucida Blackletter" pitchFamily="2" charset="0"/>
              </a:defRPr>
            </a:lvl3pPr>
            <a:lvl4pPr marL="1630604" indent="-232943">
              <a:defRPr sz="9000">
                <a:solidFill>
                  <a:schemeClr val="tx1"/>
                </a:solidFill>
                <a:latin typeface="Lucida Blackletter" pitchFamily="2" charset="0"/>
              </a:defRPr>
            </a:lvl4pPr>
            <a:lvl5pPr marL="2096491" indent="-232943">
              <a:defRPr sz="9000">
                <a:solidFill>
                  <a:schemeClr val="tx1"/>
                </a:solidFill>
                <a:latin typeface="Lucida Blackletter" pitchFamily="2" charset="0"/>
              </a:defRPr>
            </a:lvl5pPr>
            <a:lvl6pPr marL="2562377" indent="-232943" eaLnBrk="0" fontAlgn="base" hangingPunct="0">
              <a:spcBef>
                <a:spcPct val="0"/>
              </a:spcBef>
              <a:spcAft>
                <a:spcPct val="0"/>
              </a:spcAft>
              <a:defRPr sz="9000">
                <a:solidFill>
                  <a:schemeClr val="tx1"/>
                </a:solidFill>
                <a:latin typeface="Lucida Blackletter" pitchFamily="2" charset="0"/>
              </a:defRPr>
            </a:lvl6pPr>
            <a:lvl7pPr marL="3028264" indent="-232943" eaLnBrk="0" fontAlgn="base" hangingPunct="0">
              <a:spcBef>
                <a:spcPct val="0"/>
              </a:spcBef>
              <a:spcAft>
                <a:spcPct val="0"/>
              </a:spcAft>
              <a:defRPr sz="9000">
                <a:solidFill>
                  <a:schemeClr val="tx1"/>
                </a:solidFill>
                <a:latin typeface="Lucida Blackletter" pitchFamily="2" charset="0"/>
              </a:defRPr>
            </a:lvl7pPr>
            <a:lvl8pPr marL="3494151" indent="-232943" eaLnBrk="0" fontAlgn="base" hangingPunct="0">
              <a:spcBef>
                <a:spcPct val="0"/>
              </a:spcBef>
              <a:spcAft>
                <a:spcPct val="0"/>
              </a:spcAft>
              <a:defRPr sz="9000">
                <a:solidFill>
                  <a:schemeClr val="tx1"/>
                </a:solidFill>
                <a:latin typeface="Lucida Blackletter" pitchFamily="2" charset="0"/>
              </a:defRPr>
            </a:lvl8pPr>
            <a:lvl9pPr marL="3960038" indent="-232943" eaLnBrk="0" fontAlgn="base" hangingPunct="0">
              <a:spcBef>
                <a:spcPct val="0"/>
              </a:spcBef>
              <a:spcAft>
                <a:spcPct val="0"/>
              </a:spcAft>
              <a:defRPr sz="9000">
                <a:solidFill>
                  <a:schemeClr val="tx1"/>
                </a:solidFill>
                <a:latin typeface="Lucida Blackletter" pitchFamily="2" charset="0"/>
              </a:defRPr>
            </a:lvl9pPr>
          </a:lstStyle>
          <a:p>
            <a:fld id="{C9FE6A41-066B-40AF-8911-6FB6372D62AB}" type="slidenum">
              <a:rPr lang="en-US" altLang="en-US" sz="1200"/>
              <a:pPr/>
              <a:t>52</a:t>
            </a:fld>
            <a:endParaRPr lang="en-US" altLang="en-US" sz="1200"/>
          </a:p>
        </p:txBody>
      </p:sp>
      <p:sp>
        <p:nvSpPr>
          <p:cNvPr id="215043" name="Rectangle 2"/>
          <p:cNvSpPr>
            <a:spLocks noGrp="1" noRot="1" noChangeAspect="1" noChangeArrowheads="1" noTextEdit="1"/>
          </p:cNvSpPr>
          <p:nvPr>
            <p:ph type="sldImg"/>
          </p:nvPr>
        </p:nvSpPr>
        <p:spPr>
          <a:xfrm>
            <a:off x="406400" y="696913"/>
            <a:ext cx="6197600" cy="3486150"/>
          </a:xfrm>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Every city needs light. God, the ultimate source of power, illumines the city from his glory. Have you ever taken time to look at a sunset just after it has rained? As the sun sets, there is a kind of a glow cast on everything. It captures the spirit. This is just a little foretaste of the glory and splendor of heaven. </a:t>
            </a:r>
          </a:p>
          <a:p>
            <a:r>
              <a:rPr lang="en-US" altLang="en-US"/>
              <a:t> </a:t>
            </a:r>
          </a:p>
        </p:txBody>
      </p:sp>
    </p:spTree>
    <p:extLst>
      <p:ext uri="{BB962C8B-B14F-4D97-AF65-F5344CB8AC3E}">
        <p14:creationId xmlns:p14="http://schemas.microsoft.com/office/powerpoint/2010/main" val="129435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44645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609600" y="1600203"/>
            <a:ext cx="8305800" cy="4460875"/>
          </a:xfrm>
        </p:spPr>
        <p:txBody>
          <a:bodyPr/>
          <a:lstStyle/>
          <a:p>
            <a:pPr marL="457200"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To explain that Jesus in whom they had believed was the long-awaited Jewish Messiah</a:t>
            </a:r>
          </a:p>
          <a:p>
            <a:pPr marL="457200"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To explain why the kingdom had been postponed even though the king had arrived</a:t>
            </a:r>
          </a:p>
          <a:p>
            <a:pPr marL="457200"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To explain the interim program of God during the kingdom’s absence</a:t>
            </a:r>
          </a:p>
        </p:txBody>
      </p:sp>
      <p:pic>
        <p:nvPicPr>
          <p:cNvPr id="2" name="Picture 4" descr="King_of_Kings[1]">
            <a:extLst>
              <a:ext uri="{FF2B5EF4-FFF2-40B4-BE49-F238E27FC236}">
                <a16:creationId xmlns:a16="http://schemas.microsoft.com/office/drawing/2014/main" id="{F398867A-F1B5-DFA8-63C7-3E5BD8827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9145" y="1828800"/>
            <a:ext cx="2363255" cy="320040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 Prologue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a:t>
            </a:r>
          </a:p>
        </p:txBody>
      </p:sp>
      <p:sp>
        <p:nvSpPr>
          <p:cNvPr id="161795" name="Rectangle 3"/>
          <p:cNvSpPr>
            <a:spLocks noGrp="1" noChangeArrowheads="1"/>
          </p:cNvSpPr>
          <p:nvPr>
            <p:ph type="body" idx="1"/>
          </p:nvPr>
        </p:nvSpPr>
        <p:spPr>
          <a:xfrm>
            <a:off x="585216" y="2209800"/>
            <a:ext cx="7363967" cy="2438400"/>
          </a:xfrm>
        </p:spPr>
        <p:txBody>
          <a:bodyPr/>
          <a:lstStyle/>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Connection to Luke’s Gospel (1-2a)</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Jesus’ Post-Resurrection Ministry (2b-3)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Promise of the Holy Spirit (4-5)</a:t>
            </a:r>
          </a:p>
        </p:txBody>
      </p:sp>
      <p:pic>
        <p:nvPicPr>
          <p:cNvPr id="4" name="Picture 3">
            <a:extLst>
              <a:ext uri="{FF2B5EF4-FFF2-40B4-BE49-F238E27FC236}">
                <a16:creationId xmlns:a16="http://schemas.microsoft.com/office/drawing/2014/main" id="{2127CD3C-2B46-7F15-3A1D-871E487DCC0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121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0F80481A-6ECA-CD68-5BCF-EA71B83C22BD}"/>
              </a:ext>
            </a:extLst>
          </p:cNvPr>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5" name="Picture 4">
            <a:extLst>
              <a:ext uri="{FF2B5EF4-FFF2-40B4-BE49-F238E27FC236}">
                <a16:creationId xmlns:a16="http://schemas.microsoft.com/office/drawing/2014/main" id="{2200D43D-28BF-643A-57D4-17285F18C9D0}"/>
              </a:ext>
            </a:extLst>
          </p:cNvPr>
          <p:cNvPicPr>
            <a:picLocks noChangeAspect="1"/>
          </p:cNvPicPr>
          <p:nvPr/>
        </p:nvPicPr>
        <p:blipFill>
          <a:blip r:embed="rId4"/>
          <a:stretch>
            <a:fillRect/>
          </a:stretch>
        </p:blipFill>
        <p:spPr>
          <a:xfrm>
            <a:off x="4317268" y="2590800"/>
            <a:ext cx="3557464" cy="2286000"/>
          </a:xfrm>
          <a:prstGeom prst="rect">
            <a:avLst/>
          </a:prstGeom>
        </p:spPr>
      </p:pic>
    </p:spTree>
    <p:extLst>
      <p:ext uri="{BB962C8B-B14F-4D97-AF65-F5344CB8AC3E}">
        <p14:creationId xmlns:p14="http://schemas.microsoft.com/office/powerpoint/2010/main" val="29629693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31B32A-B9E2-114D-A913-79B02A63B787}"/>
              </a:ext>
            </a:extLst>
          </p:cNvPr>
          <p:cNvPicPr>
            <a:picLocks noChangeAspect="1"/>
          </p:cNvPicPr>
          <p:nvPr/>
        </p:nvPicPr>
        <p:blipFill>
          <a:blip r:embed="rId2"/>
          <a:stretch>
            <a:fillRect/>
          </a:stretch>
        </p:blipFill>
        <p:spPr>
          <a:xfrm>
            <a:off x="7949181" y="2057400"/>
            <a:ext cx="3657601" cy="256373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201489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1:6-7</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6 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 when they had come together, they were asking Him, saying, ‘Lord, is it at this time You are restoring the kingdom to Israel?’ </a:t>
            </a:r>
            <a:r>
              <a:rPr lang="en-US" sz="3600" baseline="300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cs typeface="Calibri" panose="020F0502020204030204" pitchFamily="34" charset="0"/>
              </a:rPr>
              <a:t> He said to them, ‘It is not for you to know times or epochs which the Father has fixed by His own authority.’”</a:t>
            </a:r>
          </a:p>
        </p:txBody>
      </p:sp>
      <p:pic>
        <p:nvPicPr>
          <p:cNvPr id="4" name="Picture 3">
            <a:extLst>
              <a:ext uri="{FF2B5EF4-FFF2-40B4-BE49-F238E27FC236}">
                <a16:creationId xmlns:a16="http://schemas.microsoft.com/office/drawing/2014/main" id="{14956409-BA60-4841-8A94-8256E206E42E}"/>
              </a:ext>
            </a:extLst>
          </p:cNvPr>
          <p:cNvPicPr>
            <a:picLocks noChangeAspect="1"/>
          </p:cNvPicPr>
          <p:nvPr/>
        </p:nvPicPr>
        <p:blipFill>
          <a:blip r:embed="rId3"/>
          <a:stretch>
            <a:fillRect/>
          </a:stretch>
        </p:blipFill>
        <p:spPr>
          <a:xfrm>
            <a:off x="5324391" y="3307080"/>
            <a:ext cx="1543221" cy="1645920"/>
          </a:xfrm>
          <a:prstGeom prst="rect">
            <a:avLst/>
          </a:prstGeom>
        </p:spPr>
      </p:pic>
    </p:spTree>
    <p:extLst>
      <p:ext uri="{BB962C8B-B14F-4D97-AF65-F5344CB8AC3E}">
        <p14:creationId xmlns:p14="http://schemas.microsoft.com/office/powerpoint/2010/main" val="19544449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Ezekiel 36:24-28</a:t>
            </a:r>
          </a:p>
          <a:p>
            <a:pPr algn="just"/>
            <a:r>
              <a:rPr lang="en-US" sz="3000"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baseline="30000" dirty="0">
                <a:effectLst>
                  <a:outerShdw blurRad="38100" dist="38100" dir="2700000" algn="tl">
                    <a:srgbClr val="000000">
                      <a:alpha val="43137"/>
                    </a:srgbClr>
                  </a:outerShdw>
                </a:effectLst>
                <a:latin typeface="Calibri" panose="020F0502020204030204" pitchFamily="34" charset="0"/>
              </a:rPr>
              <a:t>25 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04800" y="1"/>
            <a:ext cx="11506200" cy="2831544"/>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1:6-7</a:t>
            </a:r>
          </a:p>
          <a:p>
            <a:pPr algn="just">
              <a:spcBef>
                <a:spcPts val="0"/>
              </a:spcBef>
              <a:spcAft>
                <a:spcPts val="1200"/>
              </a:spcAft>
            </a:pPr>
            <a:r>
              <a:rPr lang="en-US" sz="3200" dirty="0">
                <a:effectLst>
                  <a:outerShdw blurRad="38100" dist="38100" dir="2700000" algn="tl">
                    <a:srgbClr val="000000">
                      <a:alpha val="43137"/>
                    </a:srgbClr>
                  </a:outerShdw>
                </a:effectLst>
                <a:cs typeface="Calibri" panose="020F0502020204030204" pitchFamily="34" charset="0"/>
              </a:rPr>
              <a:t>“</a:t>
            </a:r>
            <a:r>
              <a:rPr lang="en-US" sz="3200" baseline="30000" dirty="0">
                <a:effectLst>
                  <a:outerShdw blurRad="38100" dist="38100" dir="2700000" algn="tl">
                    <a:srgbClr val="000000">
                      <a:alpha val="43137"/>
                    </a:srgbClr>
                  </a:outerShdw>
                </a:effectLst>
                <a:cs typeface="Calibri" panose="020F0502020204030204" pitchFamily="34" charset="0"/>
              </a:rPr>
              <a:t>6 </a:t>
            </a:r>
            <a:r>
              <a:rPr lang="en-US" sz="3200" dirty="0">
                <a:effectLst>
                  <a:outerShdw blurRad="38100" dist="38100" dir="2700000" algn="tl">
                    <a:srgbClr val="000000">
                      <a:alpha val="43137"/>
                    </a:srgbClr>
                  </a:outerShdw>
                </a:effectLst>
                <a:cs typeface="Calibri" panose="020F0502020204030204" pitchFamily="34" charset="0"/>
              </a:rPr>
              <a:t>So when they had come together, they were asking Him, saying, ‘Lord, is it at this time You are restoring the kingdom to Israel?’ </a:t>
            </a:r>
            <a:r>
              <a:rPr lang="en-US" sz="3200" baseline="30000" dirty="0">
                <a:effectLst>
                  <a:outerShdw blurRad="38100" dist="38100" dir="2700000" algn="tl">
                    <a:srgbClr val="000000">
                      <a:alpha val="43137"/>
                    </a:srgbClr>
                  </a:outerShdw>
                </a:effectLst>
                <a:cs typeface="Calibri" panose="020F0502020204030204" pitchFamily="34" charset="0"/>
              </a:rPr>
              <a:t>7</a:t>
            </a:r>
            <a:r>
              <a:rPr lang="en-US" sz="3200" dirty="0">
                <a:effectLst>
                  <a:outerShdw blurRad="38100" dist="38100" dir="2700000" algn="tl">
                    <a:srgbClr val="000000">
                      <a:alpha val="43137"/>
                    </a:srgbClr>
                  </a:outerShdw>
                </a:effectLst>
                <a:cs typeface="Calibri" panose="020F0502020204030204" pitchFamily="34" charset="0"/>
              </a:rPr>
              <a:t> He said to them,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It is not for you to know times or epochs which the Father has fixed by His own authority</a:t>
            </a:r>
            <a:r>
              <a:rPr lang="en-US" sz="32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14956409-BA60-4841-8A94-8256E206E42E}"/>
              </a:ext>
            </a:extLst>
          </p:cNvPr>
          <p:cNvPicPr>
            <a:picLocks noChangeAspect="1"/>
          </p:cNvPicPr>
          <p:nvPr/>
        </p:nvPicPr>
        <p:blipFill>
          <a:blip r:embed="rId3"/>
          <a:stretch>
            <a:fillRect/>
          </a:stretch>
        </p:blipFill>
        <p:spPr>
          <a:xfrm>
            <a:off x="5324391" y="3307080"/>
            <a:ext cx="1543221" cy="1645920"/>
          </a:xfrm>
          <a:prstGeom prst="rect">
            <a:avLst/>
          </a:prstGeom>
        </p:spPr>
      </p:pic>
    </p:spTree>
    <p:extLst>
      <p:ext uri="{BB962C8B-B14F-4D97-AF65-F5344CB8AC3E}">
        <p14:creationId xmlns:p14="http://schemas.microsoft.com/office/powerpoint/2010/main" val="291254215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000"/>
            <a:ext cx="10972800" cy="2133600"/>
          </a:xfrm>
        </p:spPr>
        <p:txBody>
          <a:bodyPr/>
          <a:lstStyle/>
          <a:p>
            <a:pPr marL="0" indent="0" algn="just">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This passage makes it clear that while the covenanted form of the Theocracy has not been cancelled and has only been postponed, this present age is definitely </a:t>
            </a:r>
            <a:r>
              <a:rPr lang="en-US" sz="3200" i="1" dirty="0">
                <a:effectLst>
                  <a:outerShdw blurRad="38100" dist="38100" dir="2700000" algn="tl">
                    <a:srgbClr val="000000">
                      <a:alpha val="43137"/>
                    </a:srgbClr>
                  </a:outerShdw>
                </a:effectLst>
              </a:rPr>
              <a:t>not</a:t>
            </a:r>
            <a:r>
              <a:rPr lang="en-US" sz="3200" dirty="0">
                <a:effectLst>
                  <a:outerShdw blurRad="38100" dist="38100" dir="2700000" algn="tl">
                    <a:srgbClr val="000000">
                      <a:alpha val="43137"/>
                    </a:srgbClr>
                  </a:outerShdw>
                </a:effectLst>
              </a:rPr>
              <a:t> a development of the Davidic form of the kingdom</a:t>
            </a:r>
            <a:r>
              <a:rPr lang="en-US" sz="3200" i="1" dirty="0">
                <a:effectLst>
                  <a:outerShdw blurRad="38100" dist="38100" dir="2700000" algn="tl">
                    <a:srgbClr val="000000">
                      <a:alpha val="43137"/>
                    </a:srgbClr>
                  </a:outerShdw>
                </a:effectLst>
              </a:rPr>
              <a:t>.”</a:t>
            </a:r>
          </a:p>
        </p:txBody>
      </p:sp>
      <p:pic>
        <p:nvPicPr>
          <p:cNvPr id="1026" name="Picture 2" descr="Image result for j. dwight penteco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191000"/>
            <a:ext cx="3251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9A4A47-A8C3-4A2F-BAA0-1F61F24A190B}"/>
              </a:ext>
            </a:extLst>
          </p:cNvPr>
          <p:cNvSpPr/>
          <p:nvPr/>
        </p:nvSpPr>
        <p:spPr>
          <a:xfrm>
            <a:off x="2362200" y="228601"/>
            <a:ext cx="74676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 Dwight Pentecost</a:t>
            </a:r>
          </a:p>
          <a:p>
            <a:pPr algn="ctr"/>
            <a:r>
              <a:rPr lang="en-US" dirty="0">
                <a:effectLst>
                  <a:outerShdw blurRad="38100" dist="38100" dir="2700000" algn="tl">
                    <a:srgbClr val="000000">
                      <a:alpha val="43137"/>
                    </a:srgbClr>
                  </a:outerShdw>
                </a:effectLst>
                <a:cs typeface="Calibri" panose="020F0502020204030204" pitchFamily="34" charset="0"/>
              </a:rPr>
              <a:t>Dwight Pentecost, </a:t>
            </a:r>
            <a:r>
              <a:rPr lang="en-US" i="1" dirty="0">
                <a:effectLst>
                  <a:outerShdw blurRad="38100" dist="38100" dir="2700000" algn="tl">
                    <a:srgbClr val="000000">
                      <a:alpha val="43137"/>
                    </a:srgbClr>
                  </a:outerShdw>
                </a:effectLst>
                <a:cs typeface="Calibri" panose="020F0502020204030204" pitchFamily="34" charset="0"/>
              </a:rPr>
              <a:t>Thy Kingdom Come</a:t>
            </a:r>
            <a:r>
              <a:rPr lang="en-US" dirty="0">
                <a:effectLst>
                  <a:outerShdw blurRad="38100" dist="38100" dir="2700000" algn="tl">
                    <a:srgbClr val="000000">
                      <a:alpha val="43137"/>
                    </a:srgbClr>
                  </a:outerShdw>
                </a:effectLst>
                <a:cs typeface="Calibri" panose="020F0502020204030204" pitchFamily="34" charset="0"/>
              </a:rPr>
              <a:t> (Wheaton, IL: Victor Books, 1990), 269.</a:t>
            </a:r>
          </a:p>
        </p:txBody>
      </p:sp>
    </p:spTree>
    <p:extLst>
      <p:ext uri="{BB962C8B-B14F-4D97-AF65-F5344CB8AC3E}">
        <p14:creationId xmlns:p14="http://schemas.microsoft.com/office/powerpoint/2010/main" val="405693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181100"/>
            <a:ext cx="10972800" cy="5181600"/>
          </a:xfrm>
        </p:spPr>
        <p:txBody>
          <a:bodyPr anchor="t"/>
          <a:lstStyle/>
          <a:p>
            <a:pPr algn="just">
              <a:lnSpc>
                <a:spcPct val="100000"/>
              </a:lnSpc>
            </a:pPr>
            <a:r>
              <a:rPr lang="en-US" sz="3200" dirty="0">
                <a:effectLst>
                  <a:outerShdw blurRad="38100" dist="38100" dir="2700000" algn="tl">
                    <a:srgbClr val="000000">
                      <a:alpha val="43137"/>
                    </a:srgbClr>
                  </a:outerShdw>
                </a:effectLst>
                <a:latin typeface="+mn-lt"/>
                <a:ea typeface="+mn-ea"/>
                <a:cs typeface="+mn-cs"/>
              </a:rPr>
              <a:t>“He </a:t>
            </a:r>
            <a:r>
              <a:rPr lang="en-US" sz="3200" dirty="0" err="1">
                <a:effectLst>
                  <a:outerShdw blurRad="38100" dist="38100" dir="2700000" algn="tl">
                    <a:srgbClr val="000000">
                      <a:alpha val="43137"/>
                    </a:srgbClr>
                  </a:outerShdw>
                </a:effectLst>
                <a:latin typeface="+mn-lt"/>
                <a:ea typeface="+mn-ea"/>
                <a:cs typeface="+mn-cs"/>
              </a:rPr>
              <a:t>showeth</a:t>
            </a:r>
            <a:r>
              <a:rPr lang="en-US" sz="3200" dirty="0">
                <a:effectLst>
                  <a:outerShdw blurRad="38100" dist="38100" dir="2700000" algn="tl">
                    <a:srgbClr val="000000">
                      <a:alpha val="43137"/>
                    </a:srgbClr>
                  </a:outerShdw>
                </a:effectLst>
                <a:latin typeface="+mn-lt"/>
                <a:ea typeface="+mn-ea"/>
                <a:cs typeface="+mn-cs"/>
              </a:rPr>
              <a:t> that the apostles were gathered together when as this question was moved, that we may know that it came not of the foolishness of one or two that it was moved, but it was moved by the common consent of them all; but </a:t>
            </a:r>
            <a:r>
              <a:rPr lang="en-US" sz="3200" dirty="0" err="1">
                <a:effectLst>
                  <a:outerShdw blurRad="38100" dist="38100" dir="2700000" algn="tl">
                    <a:srgbClr val="000000">
                      <a:alpha val="43137"/>
                    </a:srgbClr>
                  </a:outerShdw>
                </a:effectLst>
                <a:latin typeface="+mn-lt"/>
                <a:ea typeface="+mn-ea"/>
                <a:cs typeface="+mn-cs"/>
              </a:rPr>
              <a:t>marvellous</a:t>
            </a:r>
            <a:r>
              <a:rPr lang="en-US" sz="3200" dirty="0">
                <a:effectLst>
                  <a:outerShdw blurRad="38100" dist="38100" dir="2700000" algn="tl">
                    <a:srgbClr val="000000">
                      <a:alpha val="43137"/>
                    </a:srgbClr>
                  </a:outerShdw>
                </a:effectLst>
                <a:latin typeface="+mn-lt"/>
                <a:ea typeface="+mn-ea"/>
                <a:cs typeface="+mn-cs"/>
              </a:rPr>
              <a:t> is their rudeness, that when as they had been diligently instructed by the space of three whole years, they betray no less ignorance than if they had heard never a word. There are as many errors in this question as words. They ask him as concerning a kingdom; but they dream of an earthly kingdom, which should flow with riches, with dainties, with external peace, and with such like good things...”</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subTitle" sz="quarter" idx="4294967295"/>
          </p:nvPr>
        </p:nvSpPr>
        <p:spPr>
          <a:xfrm>
            <a:off x="3124200" y="228600"/>
            <a:ext cx="5943600" cy="914400"/>
          </a:xfrm>
        </p:spPr>
        <p:txBody>
          <a:bodyPr/>
          <a:lstStyle/>
          <a:p>
            <a:pPr marL="0" indent="0" algn="ctr">
              <a:lnSpc>
                <a:spcPct val="100000"/>
              </a:lnSpc>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a:lnSpc>
                <a:spcPct val="100000"/>
              </a:lnSpc>
              <a:spcBef>
                <a:spcPts val="0"/>
              </a:spcBef>
              <a:buNone/>
              <a:defRPr/>
            </a:pPr>
            <a:r>
              <a:rPr lang="en-US" sz="1600" dirty="0"/>
              <a:t>Commentary on Acts 1:6</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38946" cy="914400"/>
          </a:xfrm>
          <a:prstGeom prst="rect">
            <a:avLst/>
          </a:prstGeom>
          <a:ln>
            <a:solidFill>
              <a:schemeClr val="tx1"/>
            </a:solidFill>
          </a:ln>
        </p:spPr>
      </p:pic>
    </p:spTree>
    <p:extLst>
      <p:ext uri="{BB962C8B-B14F-4D97-AF65-F5344CB8AC3E}">
        <p14:creationId xmlns:p14="http://schemas.microsoft.com/office/powerpoint/2010/main" val="517116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8021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181100"/>
            <a:ext cx="10972800" cy="5181600"/>
          </a:xfrm>
        </p:spPr>
        <p:txBody>
          <a:bodyPr anchor="t"/>
          <a:lstStyle/>
          <a:p>
            <a:pPr algn="just">
              <a:lnSpc>
                <a:spcPct val="100000"/>
              </a:lnSpc>
            </a:pPr>
            <a:r>
              <a:rPr lang="en-US" sz="3200" dirty="0">
                <a:effectLst>
                  <a:outerShdw blurRad="38100" dist="38100" dir="2700000" algn="tl">
                    <a:srgbClr val="000000">
                      <a:alpha val="43137"/>
                    </a:srgbClr>
                  </a:outerShdw>
                </a:effectLst>
                <a:latin typeface="+mn-lt"/>
                <a:ea typeface="+mn-ea"/>
                <a:cs typeface="+mn-cs"/>
              </a:rPr>
              <a:t>“They are also greatly deceived herein, in that they restrain Christ’s kingdom unto the carnal Israel, which was to be spread abroad, even unto the uttermost parts of the world…but, in the meantime, they declared thereby how bad scholars they were under so good a Master. Therefore doth Christ briefly comprehend in this short answer all the errors whereinto they fell in this their question, as I shall straightway declare.”</a:t>
            </a:r>
            <a:endParaRPr lang="en-US" altLang="en-US" sz="3200" dirty="0">
              <a:effectLst>
                <a:outerShdw blurRad="38100" dist="38100" dir="2700000" algn="tl">
                  <a:srgbClr val="000000">
                    <a:alpha val="43137"/>
                  </a:srgbClr>
                </a:outerShdw>
              </a:effectLst>
              <a:latin typeface="+mn-lt"/>
              <a:ea typeface="+mn-ea"/>
              <a:cs typeface="+mn-cs"/>
            </a:endParaRPr>
          </a:p>
        </p:txBody>
      </p:sp>
      <p:pic>
        <p:nvPicPr>
          <p:cNvPr id="3" name="Picture 2">
            <a:extLst>
              <a:ext uri="{FF2B5EF4-FFF2-40B4-BE49-F238E27FC236}">
                <a16:creationId xmlns:a16="http://schemas.microsoft.com/office/drawing/2014/main" id="{1A03BCBC-2430-2232-2ECE-E150463E02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38946" cy="914400"/>
          </a:xfrm>
          <a:prstGeom prst="rect">
            <a:avLst/>
          </a:prstGeom>
          <a:ln>
            <a:solidFill>
              <a:schemeClr val="tx1"/>
            </a:solidFill>
          </a:ln>
        </p:spPr>
      </p:pic>
      <p:sp>
        <p:nvSpPr>
          <p:cNvPr id="4" name="Rectangle 3">
            <a:extLst>
              <a:ext uri="{FF2B5EF4-FFF2-40B4-BE49-F238E27FC236}">
                <a16:creationId xmlns:a16="http://schemas.microsoft.com/office/drawing/2014/main" id="{D323F469-4FAE-5448-55DE-51D916C1A804}"/>
              </a:ext>
            </a:extLst>
          </p:cNvPr>
          <p:cNvSpPr txBox="1">
            <a:spLocks noChangeArrowheads="1"/>
          </p:cNvSpPr>
          <p:nvPr/>
        </p:nvSpPr>
        <p:spPr bwMode="auto">
          <a:xfrm>
            <a:off x="3124200" y="228600"/>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eaLnBrk="1" hangingPunct="1">
              <a:lnSpc>
                <a:spcPct val="100000"/>
              </a:lnSpc>
              <a:spcBef>
                <a:spcPts val="0"/>
              </a:spcBef>
              <a:spcAft>
                <a:spcPts val="600"/>
              </a:spcAft>
              <a:buFont typeface="Arial" panose="020B0604020202020204" pitchFamily="34" charset="0"/>
              <a:buNone/>
              <a:defRPr/>
            </a:pPr>
            <a:r>
              <a:rPr lang="en-US" sz="3600">
                <a:solidFill>
                  <a:srgbClr val="00FFFF"/>
                </a:solidFill>
                <a:effectLst>
                  <a:outerShdw blurRad="38100" dist="38100" dir="2700000" algn="tl">
                    <a:srgbClr val="000000">
                      <a:alpha val="43137"/>
                    </a:srgbClr>
                  </a:outerShdw>
                </a:effectLst>
              </a:rPr>
              <a:t>John Calvin</a:t>
            </a:r>
          </a:p>
          <a:p>
            <a:pPr marL="0" indent="0" algn="ctr" defTabSz="914400" eaLnBrk="1" hangingPunct="1">
              <a:lnSpc>
                <a:spcPct val="100000"/>
              </a:lnSpc>
              <a:spcBef>
                <a:spcPts val="0"/>
              </a:spcBef>
              <a:buFont typeface="Arial" panose="020B0604020202020204" pitchFamily="34" charset="0"/>
              <a:buNone/>
              <a:defRPr/>
            </a:pPr>
            <a:r>
              <a:rPr lang="en-US" sz="1600"/>
              <a:t>Commentary on Acts 1:6</a:t>
            </a:r>
            <a:endParaRPr lang="en-US" sz="1600" dirty="0"/>
          </a:p>
        </p:txBody>
      </p:sp>
    </p:spTree>
    <p:extLst>
      <p:ext uri="{BB962C8B-B14F-4D97-AF65-F5344CB8AC3E}">
        <p14:creationId xmlns:p14="http://schemas.microsoft.com/office/powerpoint/2010/main" val="243273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648200"/>
          </a:xfrm>
        </p:spPr>
        <p:txBody>
          <a:bodyPr/>
          <a:lstStyle/>
          <a:p>
            <a:pPr marL="0" indent="0" algn="just">
              <a:lnSpc>
                <a:spcPct val="100000"/>
              </a:lnSpc>
              <a:spcBef>
                <a:spcPts val="0"/>
              </a:spcBef>
              <a:buNone/>
              <a:defRPr/>
            </a:pPr>
            <a:r>
              <a:rPr lang="en-US" sz="2900" dirty="0">
                <a:effectLst>
                  <a:outerShdw blurRad="38100" dist="38100" dir="2700000" algn="tl">
                    <a:srgbClr val="000000">
                      <a:alpha val="43137"/>
                    </a:srgbClr>
                  </a:outerShdw>
                </a:effectLst>
              </a:rPr>
              <a:t>“The quintessential point of understanding for John as well as for the rest of the disciples began to dawn at the time of Christ’s </a:t>
            </a:r>
            <a:r>
              <a:rPr lang="en-US" sz="2900" dirty="0" err="1">
                <a:effectLst>
                  <a:outerShdw blurRad="38100" dist="38100" dir="2700000" algn="tl">
                    <a:srgbClr val="000000">
                      <a:alpha val="43137"/>
                    </a:srgbClr>
                  </a:outerShdw>
                </a:effectLst>
              </a:rPr>
              <a:t>postresurrection</a:t>
            </a:r>
            <a:r>
              <a:rPr lang="en-US" sz="2900" dirty="0">
                <a:effectLst>
                  <a:outerShdw blurRad="38100" dist="38100" dir="2700000" algn="tl">
                    <a:srgbClr val="000000">
                      <a:alpha val="43137"/>
                    </a:srgbClr>
                  </a:outerShdw>
                </a:effectLst>
              </a:rPr>
              <a:t> appearances. Previously they had been under the same misconceptions as modern-day Christian Zionists. They had expected Jesus to establish Jerusalem as the capital of a sovereign Jewish empire. The notion was so ingrained in their psyches that even as Jesus was about to ascend into heaven, they asked, “Lord are you at this time going to restore the kingdom to Israel?” (Acts 1:6). Jesus not only corrects their erroneous thinking, but expands their horizons from a tiny strip of land on the east coast of the Mediterranean to the farthest reaches of the earth.”</a:t>
            </a:r>
          </a:p>
        </p:txBody>
      </p:sp>
      <p:pic>
        <p:nvPicPr>
          <p:cNvPr id="1026" name="Picture 2" descr="Related image">
            <a:extLst>
              <a:ext uri="{FF2B5EF4-FFF2-40B4-BE49-F238E27FC236}">
                <a16:creationId xmlns:a16="http://schemas.microsoft.com/office/drawing/2014/main" id="{994D3A36-29C3-4443-BDF6-238DE9C3F4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6796" cy="1066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774B5F60-F64D-4B2A-BA11-5082CEA0E22C}"/>
              </a:ext>
            </a:extLst>
          </p:cNvPr>
          <p:cNvSpPr/>
          <p:nvPr/>
        </p:nvSpPr>
        <p:spPr>
          <a:xfrm>
            <a:off x="3169950" y="278250"/>
            <a:ext cx="5852101" cy="1154162"/>
          </a:xfrm>
          <a:prstGeom prst="rect">
            <a:avLst/>
          </a:prstGeom>
        </p:spPr>
        <p:txBody>
          <a:bodyPr wrap="square">
            <a:spAutoFit/>
          </a:bodyPr>
          <a:lstStyle/>
          <a:p>
            <a:pPr algn="ctr">
              <a:spcAft>
                <a:spcPts val="4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Hank </a:t>
            </a:r>
            <a:r>
              <a:rPr lang="en-US" sz="3600" dirty="0" err="1">
                <a:solidFill>
                  <a:srgbClr val="00FFFF"/>
                </a:solidFill>
                <a:effectLst>
                  <a:outerShdw blurRad="38100" dist="38100" dir="2700000" algn="tl">
                    <a:srgbClr val="000000">
                      <a:alpha val="43137"/>
                    </a:srgbClr>
                  </a:outerShdw>
                </a:effectLst>
                <a:ea typeface="+mj-ea"/>
                <a:cs typeface="Calibri" panose="020F0502020204030204" pitchFamily="34" charset="0"/>
              </a:rPr>
              <a:t>Hanegraaff</a:t>
            </a:r>
            <a:endPar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ctr">
              <a:spcAft>
                <a:spcPts val="1200"/>
              </a:spcAft>
            </a:pP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Apocalypse Code: Find out What the Bible Really Says About the End Times and Why It Matters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Nelson, 2007), 199.</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60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5334000"/>
          </a:xfrm>
        </p:spPr>
        <p:txBody>
          <a:bodyPr/>
          <a:lstStyle/>
          <a:p>
            <a:pPr marL="0" indent="0" algn="just">
              <a:lnSpc>
                <a:spcPct val="100000"/>
              </a:lnSpc>
              <a:spcBef>
                <a:spcPts val="0"/>
              </a:spcBef>
              <a:buNone/>
              <a:defRPr/>
            </a:pPr>
            <a:r>
              <a:rPr lang="en-US" sz="2900" dirty="0">
                <a:effectLst>
                  <a:outerShdw blurRad="38100" dist="38100" dir="2700000" algn="tl">
                    <a:srgbClr val="000000">
                      <a:alpha val="43137"/>
                    </a:srgbClr>
                  </a:outerShdw>
                </a:effectLst>
              </a:rPr>
              <a:t>“‘You will receive power when the Holy Spirit comes on you,’ said Jesus, as he was about to be taken up into heaven; ‘and you will be my witnesses in Jerusalem, and in all Judea and Samaria, and to the ends of the earth’ (Acts 1:8). In effect, Jesus left his disciples with instructions to exit Jerusalem, embrace the earth, and never again entertain the thought of establishing an earthly Jerusalem. The disciples are no longer permitted to view Israel in </a:t>
            </a:r>
            <a:r>
              <a:rPr lang="en-US" sz="2900" dirty="0" err="1">
                <a:effectLst>
                  <a:outerShdw blurRad="38100" dist="38100" dir="2700000" algn="tl">
                    <a:srgbClr val="000000">
                      <a:alpha val="43137"/>
                    </a:srgbClr>
                  </a:outerShdw>
                </a:effectLst>
              </a:rPr>
              <a:t>exclusivistic</a:t>
            </a:r>
            <a:r>
              <a:rPr lang="en-US" sz="2900" dirty="0">
                <a:effectLst>
                  <a:outerShdw blurRad="38100" dist="38100" dir="2700000" algn="tl">
                    <a:srgbClr val="000000">
                      <a:alpha val="43137"/>
                    </a:srgbClr>
                  </a:outerShdw>
                </a:effectLst>
              </a:rPr>
              <a:t> parochial categories; their sights instead must be elevated to an inclusive Israel. As Paul put it in the book of Romans, ‘Not all who are descended from Israel are Israel. Nor because they are his descendants are they all Abraham’s children’ (Romans 9:6–7). True Israel consists of people from ‘from every tribe and language and people and nation’ (Revelation 5:9).”</a:t>
            </a:r>
          </a:p>
        </p:txBody>
      </p:sp>
      <p:sp>
        <p:nvSpPr>
          <p:cNvPr id="2" name="Rectangle 1">
            <a:extLst>
              <a:ext uri="{FF2B5EF4-FFF2-40B4-BE49-F238E27FC236}">
                <a16:creationId xmlns:a16="http://schemas.microsoft.com/office/drawing/2014/main" id="{774B5F60-F64D-4B2A-BA11-5082CEA0E22C}"/>
              </a:ext>
            </a:extLst>
          </p:cNvPr>
          <p:cNvSpPr/>
          <p:nvPr/>
        </p:nvSpPr>
        <p:spPr>
          <a:xfrm>
            <a:off x="3169951" y="278250"/>
            <a:ext cx="5852101" cy="1154162"/>
          </a:xfrm>
          <a:prstGeom prst="rect">
            <a:avLst/>
          </a:prstGeom>
        </p:spPr>
        <p:txBody>
          <a:bodyPr wrap="square">
            <a:spAutoFit/>
          </a:bodyPr>
          <a:lstStyle/>
          <a:p>
            <a:pPr algn="ctr">
              <a:spcAft>
                <a:spcPts val="4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Hank </a:t>
            </a:r>
            <a:r>
              <a:rPr lang="en-US" sz="3600" dirty="0" err="1">
                <a:solidFill>
                  <a:srgbClr val="00FFFF"/>
                </a:solidFill>
                <a:effectLst>
                  <a:outerShdw blurRad="38100" dist="38100" dir="2700000" algn="tl">
                    <a:srgbClr val="000000">
                      <a:alpha val="43137"/>
                    </a:srgbClr>
                  </a:outerShdw>
                </a:effectLst>
                <a:ea typeface="+mj-ea"/>
                <a:cs typeface="Calibri" panose="020F0502020204030204" pitchFamily="34" charset="0"/>
              </a:rPr>
              <a:t>Hanegraaff</a:t>
            </a:r>
            <a:endPar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ctr">
              <a:spcAft>
                <a:spcPts val="1200"/>
              </a:spcAft>
            </a:pP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Apocalypse Code: Find out What the Bible Really Says About the End Times and Why It Matters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Nelson, 2007), 199.</a:t>
            </a:r>
            <a:endParaRPr lang="en-US" sz="1400" dirty="0">
              <a:latin typeface="Calibri" panose="020F0502020204030204" pitchFamily="34" charset="0"/>
              <a:cs typeface="Calibri" panose="020F0502020204030204" pitchFamily="34" charset="0"/>
            </a:endParaRPr>
          </a:p>
        </p:txBody>
      </p:sp>
      <p:pic>
        <p:nvPicPr>
          <p:cNvPr id="3" name="Picture 2" descr="Related image">
            <a:extLst>
              <a:ext uri="{FF2B5EF4-FFF2-40B4-BE49-F238E27FC236}">
                <a16:creationId xmlns:a16="http://schemas.microsoft.com/office/drawing/2014/main" id="{D108212A-A3A3-16BC-A19E-765BAFA759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6796" cy="1066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475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371601"/>
            <a:ext cx="10972800" cy="5181600"/>
          </a:xfrm>
        </p:spPr>
        <p:txBody>
          <a:bodyPr/>
          <a:lstStyle/>
          <a:p>
            <a:pPr marL="0" indent="0" algn="just" eaLnBrk="1" hangingPunct="1">
              <a:lnSpc>
                <a:spcPct val="100000"/>
              </a:lnSpc>
              <a:buNone/>
              <a:defRPr/>
            </a:pPr>
            <a:r>
              <a:rPr lang="en-US" sz="2900" dirty="0">
                <a:effectLst>
                  <a:outerShdw blurRad="38100" dist="38100" dir="2700000" algn="tl">
                    <a:srgbClr val="000000">
                      <a:alpha val="43137"/>
                    </a:srgbClr>
                  </a:outerShdw>
                </a:effectLst>
              </a:rPr>
              <a:t>“When the disciples wanted to talk about prophecy, Jesus quickly switched the conversation to </a:t>
            </a:r>
            <a:r>
              <a:rPr lang="en-US" sz="2900" b="1" u="sng" dirty="0">
                <a:solidFill>
                  <a:srgbClr val="FFFFCC"/>
                </a:solidFill>
                <a:effectLst>
                  <a:outerShdw blurRad="38100" dist="38100" dir="2700000" algn="tl">
                    <a:srgbClr val="000000">
                      <a:alpha val="43137"/>
                    </a:srgbClr>
                  </a:outerShdw>
                </a:effectLst>
              </a:rPr>
              <a:t>evangelism</a:t>
            </a:r>
            <a:r>
              <a:rPr lang="en-US" sz="2900" dirty="0">
                <a:effectLst>
                  <a:outerShdw blurRad="38100" dist="38100" dir="2700000" algn="tl">
                    <a:srgbClr val="000000">
                      <a:alpha val="43137"/>
                    </a:srgbClr>
                  </a:outerShdw>
                </a:effectLst>
              </a:rPr>
              <a:t>. He wanted them to concentrate on their mission in the world. He said in essence, ‘</a:t>
            </a:r>
            <a:r>
              <a:rPr lang="en-US" sz="2900" b="1" u="sng" dirty="0">
                <a:solidFill>
                  <a:srgbClr val="FFFFCC"/>
                </a:solidFill>
                <a:effectLst>
                  <a:outerShdw blurRad="38100" dist="38100" dir="2700000" algn="tl">
                    <a:srgbClr val="000000">
                      <a:alpha val="43137"/>
                    </a:srgbClr>
                  </a:outerShdw>
                </a:effectLst>
              </a:rPr>
              <a:t>The details of my return are none of your business</a:t>
            </a:r>
            <a:r>
              <a:rPr lang="en-US" sz="2900" dirty="0">
                <a:effectLst>
                  <a:outerShdw blurRad="38100" dist="38100" dir="2700000" algn="tl">
                    <a:srgbClr val="000000">
                      <a:alpha val="43137"/>
                    </a:srgbClr>
                  </a:outerShdw>
                </a:effectLst>
              </a:rPr>
              <a:t>. What is your business is the mission I have given you. Focus on that!’ If you want Jesus to come back sooner, focus on fulfilling your mission, not figuring out prophecy. </a:t>
            </a:r>
            <a:r>
              <a:rPr lang="en-US" sz="2900" b="1" u="sng" dirty="0">
                <a:solidFill>
                  <a:srgbClr val="FFFFCC"/>
                </a:solidFill>
                <a:effectLst>
                  <a:outerShdw blurRad="38100" dist="38100" dir="2700000" algn="tl">
                    <a:srgbClr val="000000">
                      <a:alpha val="43137"/>
                    </a:srgbClr>
                  </a:outerShdw>
                </a:effectLst>
              </a:rPr>
              <a:t>Speculating on the exact timing of Christ’s return</a:t>
            </a:r>
            <a:r>
              <a:rPr lang="en-US" sz="2900" dirty="0">
                <a:effectLst>
                  <a:outerShdw blurRad="38100" dist="38100" dir="2700000" algn="tl">
                    <a:srgbClr val="000000">
                      <a:alpha val="43137"/>
                    </a:srgbClr>
                  </a:outerShdw>
                </a:effectLst>
              </a:rPr>
              <a:t> is futile, because Jesus said, ‘No one knows about that day or hour, not even the angels in heaven, nor the Son, but only the Father.’ Since Jesus said He didn’t know the day or hour, why should you try to figure it out? What we do know for sure is this: Jesus will not return until everyone God wants to hear the Good News has heard it.”</a:t>
            </a:r>
          </a:p>
        </p:txBody>
      </p:sp>
      <p:sp>
        <p:nvSpPr>
          <p:cNvPr id="80900" name="Text Box 4"/>
          <p:cNvSpPr txBox="1">
            <a:spLocks noChangeArrowheads="1"/>
          </p:cNvSpPr>
          <p:nvPr/>
        </p:nvSpPr>
        <p:spPr bwMode="auto">
          <a:xfrm>
            <a:off x="3886200" y="228600"/>
            <a:ext cx="423214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ts val="0"/>
              </a:spcBef>
            </a:pP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2" y="141568"/>
            <a:ext cx="1213188" cy="925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105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371600"/>
            <a:ext cx="10972800" cy="5105400"/>
          </a:xfrm>
        </p:spPr>
        <p:txBody>
          <a:bodyPr/>
          <a:lstStyle/>
          <a:p>
            <a:pPr marL="0" indent="0" algn="just" eaLnBrk="1" hangingPunct="1">
              <a:lnSpc>
                <a:spcPct val="100000"/>
              </a:lnSpc>
              <a:buNone/>
              <a:defRPr/>
            </a:pPr>
            <a:r>
              <a:rPr lang="en-US" sz="2900" dirty="0">
                <a:effectLst>
                  <a:outerShdw blurRad="38100" dist="38100" dir="2700000" algn="tl">
                    <a:srgbClr val="000000">
                      <a:alpha val="43137"/>
                    </a:srgbClr>
                  </a:outerShdw>
                </a:effectLst>
              </a:rPr>
              <a:t>“Jesus said, ‘The Good News about God’s kingdom will be preached in all the world, to every nation. Then the end will come.’ If you want Jesus to come back sooner, focus on fulfilling your mission, not figuring out prophecy. It is easy to get </a:t>
            </a:r>
            <a:r>
              <a:rPr lang="en-US" sz="2900" b="1" u="sng" dirty="0">
                <a:solidFill>
                  <a:srgbClr val="FFFFCC"/>
                </a:solidFill>
                <a:effectLst>
                  <a:outerShdw blurRad="38100" dist="38100" dir="2700000" algn="tl">
                    <a:srgbClr val="000000">
                      <a:alpha val="43137"/>
                    </a:srgbClr>
                  </a:outerShdw>
                </a:effectLst>
              </a:rPr>
              <a:t>distracted</a:t>
            </a:r>
            <a:r>
              <a:rPr lang="en-US" sz="2900" dirty="0">
                <a:effectLst>
                  <a:outerShdw blurRad="38100" dist="38100" dir="2700000" algn="tl">
                    <a:srgbClr val="000000">
                      <a:alpha val="43137"/>
                    </a:srgbClr>
                  </a:outerShdw>
                </a:effectLst>
              </a:rPr>
              <a:t> and sidetracked from your mission because </a:t>
            </a:r>
            <a:r>
              <a:rPr lang="en-US" sz="2900" b="1" u="sng" dirty="0">
                <a:solidFill>
                  <a:srgbClr val="FFFFCC"/>
                </a:solidFill>
                <a:effectLst>
                  <a:outerShdw blurRad="38100" dist="38100" dir="2700000" algn="tl">
                    <a:srgbClr val="000000">
                      <a:alpha val="43137"/>
                    </a:srgbClr>
                  </a:outerShdw>
                </a:effectLst>
              </a:rPr>
              <a:t>Satan</a:t>
            </a:r>
            <a:r>
              <a:rPr lang="en-US" sz="2900" dirty="0">
                <a:effectLst>
                  <a:outerShdw blurRad="38100" dist="38100" dir="2700000" algn="tl">
                    <a:srgbClr val="000000">
                      <a:alpha val="43137"/>
                    </a:srgbClr>
                  </a:outerShdw>
                </a:effectLst>
              </a:rPr>
              <a:t> would rather have you do anything besides sharing your faith. He will let you do all kinds of good things as long as you don’t take anyone to heaven with you. But the moment you become </a:t>
            </a:r>
            <a:r>
              <a:rPr lang="en-US" sz="2900" b="1" u="sng" dirty="0">
                <a:solidFill>
                  <a:srgbClr val="FFFFCC"/>
                </a:solidFill>
                <a:effectLst>
                  <a:outerShdw blurRad="38100" dist="38100" dir="2700000" algn="tl">
                    <a:srgbClr val="000000">
                      <a:alpha val="43137"/>
                    </a:srgbClr>
                  </a:outerShdw>
                </a:effectLst>
              </a:rPr>
              <a:t>serious about your mission,</a:t>
            </a:r>
            <a:r>
              <a:rPr lang="en-US" sz="2900" dirty="0">
                <a:effectLst>
                  <a:outerShdw blurRad="38100" dist="38100" dir="2700000" algn="tl">
                    <a:srgbClr val="000000">
                      <a:alpha val="43137"/>
                    </a:srgbClr>
                  </a:outerShdw>
                </a:effectLst>
              </a:rPr>
              <a:t> expect the Devil to throw all kinds of diversions at you. When that happens, remember the words of Jesus: ‘Anyone who lets himself be distracted from the work I plan for him is </a:t>
            </a:r>
            <a:r>
              <a:rPr lang="en-US" sz="2900" b="1" u="sng" dirty="0">
                <a:solidFill>
                  <a:srgbClr val="FFFFCC"/>
                </a:solidFill>
                <a:effectLst>
                  <a:outerShdw blurRad="38100" dist="38100" dir="2700000" algn="tl">
                    <a:srgbClr val="000000">
                      <a:alpha val="43137"/>
                    </a:srgbClr>
                  </a:outerShdw>
                </a:effectLst>
              </a:rPr>
              <a:t>not fit for the Kingdom of God</a:t>
            </a:r>
            <a:r>
              <a:rPr lang="en-US" sz="2900" dirty="0">
                <a:effectLst>
                  <a:outerShdw blurRad="38100" dist="38100" dir="2700000" algn="tl">
                    <a:srgbClr val="000000">
                      <a:alpha val="43137"/>
                    </a:srgbClr>
                  </a:outerShdw>
                </a:effectLst>
              </a:rPr>
              <a:t>.’”</a:t>
            </a:r>
          </a:p>
        </p:txBody>
      </p:sp>
      <p:sp>
        <p:nvSpPr>
          <p:cNvPr id="5" name="Text Box 4">
            <a:extLst>
              <a:ext uri="{FF2B5EF4-FFF2-40B4-BE49-F238E27FC236}">
                <a16:creationId xmlns:a16="http://schemas.microsoft.com/office/drawing/2014/main" id="{D6254C55-6632-42A8-8CCF-333AEB3A46F2}"/>
              </a:ext>
            </a:extLst>
          </p:cNvPr>
          <p:cNvSpPr txBox="1">
            <a:spLocks noChangeArrowheads="1"/>
          </p:cNvSpPr>
          <p:nvPr/>
        </p:nvSpPr>
        <p:spPr bwMode="auto">
          <a:xfrm>
            <a:off x="3886200" y="228600"/>
            <a:ext cx="423214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ts val="0"/>
              </a:spcBef>
            </a:pP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13EE2D6F-5E63-7F8F-EDC2-9476BF9424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2" y="141568"/>
            <a:ext cx="1213188" cy="925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1129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but you will receive power when the Holy Spirit has come upon you</a:t>
            </a:r>
            <a:r>
              <a:rPr lang="en-US" sz="3600" dirty="0">
                <a:effectLst>
                  <a:outerShdw blurRad="38100" dist="38100" dir="2700000" algn="tl">
                    <a:srgbClr val="000000">
                      <a:alpha val="43137"/>
                    </a:srgbClr>
                  </a:outerShdw>
                </a:effectLst>
                <a:cs typeface="Calibri" panose="020F0502020204030204" pitchFamily="34" charset="0"/>
              </a:rPr>
              <a:t>; and you shall be My witnesses both in Jerusalem, and in all Judea and Samaria, and even to the remotest part of the earth.”</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503896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19124" y="0"/>
            <a:ext cx="10963275"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t>
            </a: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20:4-6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thousand years.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4511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5" name="Picture 4">
            <a:extLst>
              <a:ext uri="{FF2B5EF4-FFF2-40B4-BE49-F238E27FC236}">
                <a16:creationId xmlns:a16="http://schemas.microsoft.com/office/drawing/2014/main" id="{015FAC60-7673-7317-CC56-3F47B219800F}"/>
              </a:ext>
            </a:extLst>
          </p:cNvPr>
          <p:cNvPicPr>
            <a:picLocks noChangeAspect="1"/>
          </p:cNvPicPr>
          <p:nvPr/>
        </p:nvPicPr>
        <p:blipFill rotWithShape="1">
          <a:blip r:embed="rId2"/>
          <a:srcRect b="7738"/>
          <a:stretch/>
        </p:blipFill>
        <p:spPr>
          <a:xfrm>
            <a:off x="7949183" y="2057400"/>
            <a:ext cx="3657600" cy="2560320"/>
          </a:xfrm>
          <a:prstGeom prst="rect">
            <a:avLst/>
          </a:prstGeom>
        </p:spPr>
      </p:pic>
    </p:spTree>
    <p:extLst>
      <p:ext uri="{BB962C8B-B14F-4D97-AF65-F5344CB8AC3E}">
        <p14:creationId xmlns:p14="http://schemas.microsoft.com/office/powerpoint/2010/main" val="96625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A75FBBC-8CF0-AD4D-B5F9-147780818015}"/>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Christ’s Return (Acts 1:11)</a:t>
            </a:r>
          </a:p>
        </p:txBody>
      </p:sp>
      <p:sp>
        <p:nvSpPr>
          <p:cNvPr id="7171" name="Rectangle 3">
            <a:extLst>
              <a:ext uri="{FF2B5EF4-FFF2-40B4-BE49-F238E27FC236}">
                <a16:creationId xmlns:a16="http://schemas.microsoft.com/office/drawing/2014/main" id="{CAD56917-E3A3-D466-1FE3-F86A41E116B7}"/>
              </a:ext>
            </a:extLst>
          </p:cNvPr>
          <p:cNvSpPr>
            <a:spLocks noGrp="1" noChangeArrowheads="1"/>
          </p:cNvSpPr>
          <p:nvPr>
            <p:ph idx="1"/>
          </p:nvPr>
        </p:nvSpPr>
        <p:spPr>
          <a:xfrm>
            <a:off x="1524000" y="1825625"/>
            <a:ext cx="6400800" cy="3889375"/>
          </a:xfrm>
        </p:spPr>
        <p:txBody>
          <a:bodyPr rtlCol="0">
            <a:normAutofit fontScale="92500"/>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Physical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Visible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Bodily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Earthly (Job 19:24-25)</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the Mount of Olives (Zech. 14:4)</a:t>
            </a:r>
          </a:p>
        </p:txBody>
      </p:sp>
      <p:pic>
        <p:nvPicPr>
          <p:cNvPr id="2" name="Picture 1">
            <a:extLst>
              <a:ext uri="{FF2B5EF4-FFF2-40B4-BE49-F238E27FC236}">
                <a16:creationId xmlns:a16="http://schemas.microsoft.com/office/drawing/2014/main" id="{AE0F2EE3-A1A4-7DAD-CE2C-03D5A3C6C108}"/>
              </a:ext>
            </a:extLst>
          </p:cNvPr>
          <p:cNvPicPr>
            <a:picLocks noChangeAspect="1"/>
          </p:cNvPicPr>
          <p:nvPr/>
        </p:nvPicPr>
        <p:blipFill>
          <a:blip r:embed="rId2"/>
          <a:stretch>
            <a:fillRect/>
          </a:stretch>
        </p:blipFill>
        <p:spPr>
          <a:xfrm>
            <a:off x="10210800" y="76200"/>
            <a:ext cx="1383792" cy="914400"/>
          </a:xfrm>
          <a:prstGeom prst="rect">
            <a:avLst/>
          </a:prstGeom>
        </p:spPr>
      </p:pic>
      <p:pic>
        <p:nvPicPr>
          <p:cNvPr id="3" name="Picture 2">
            <a:extLst>
              <a:ext uri="{FF2B5EF4-FFF2-40B4-BE49-F238E27FC236}">
                <a16:creationId xmlns:a16="http://schemas.microsoft.com/office/drawing/2014/main" id="{8739DECD-4A4C-00ED-3ED5-E98FBA4E8DD4}"/>
              </a:ext>
            </a:extLst>
          </p:cNvPr>
          <p:cNvPicPr>
            <a:picLocks noChangeAspect="1"/>
          </p:cNvPicPr>
          <p:nvPr/>
        </p:nvPicPr>
        <p:blipFill>
          <a:blip r:embed="rId3"/>
          <a:stretch>
            <a:fillRect/>
          </a:stretch>
        </p:blipFill>
        <p:spPr>
          <a:xfrm>
            <a:off x="7994087" y="1941512"/>
            <a:ext cx="2681287" cy="3657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228600"/>
            <a:ext cx="109728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Hebrew Refuge: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Petra in Mt. Seir in S. Jordan</a:t>
            </a:r>
          </a:p>
        </p:txBody>
      </p:sp>
      <p:sp>
        <p:nvSpPr>
          <p:cNvPr id="32771" name="Rectangle 3"/>
          <p:cNvSpPr>
            <a:spLocks noGrp="1" noChangeArrowheads="1"/>
          </p:cNvSpPr>
          <p:nvPr>
            <p:ph type="body" idx="1"/>
          </p:nvPr>
        </p:nvSpPr>
        <p:spPr>
          <a:xfrm>
            <a:off x="609600" y="1600200"/>
            <a:ext cx="8077200" cy="4648200"/>
          </a:xfrm>
        </p:spPr>
        <p:txBody>
          <a:bodyPr/>
          <a:lstStyle/>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Prepared by God (Rev. 12:6)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Divine provision of food &amp; water (Isa. 33:16; Rev. 12:6)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Wilderness (Rev. 12:6, 14)</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Mountains (Isa. 33:16; Matt. 24:16)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Defensible (Isa.  33:16)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Jordan (Dan. 11:41)</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Bozrah (Micah 2:12)</a:t>
            </a:r>
          </a:p>
        </p:txBody>
      </p:sp>
      <p:sp>
        <p:nvSpPr>
          <p:cNvPr id="2" name="TextBox 1">
            <a:extLst>
              <a:ext uri="{FF2B5EF4-FFF2-40B4-BE49-F238E27FC236}">
                <a16:creationId xmlns:a16="http://schemas.microsoft.com/office/drawing/2014/main" id="{CCE1AE74-9B27-4E0C-8D89-AD863A199C1F}"/>
              </a:ext>
            </a:extLst>
          </p:cNvPr>
          <p:cNvSpPr txBox="1"/>
          <p:nvPr/>
        </p:nvSpPr>
        <p:spPr>
          <a:xfrm>
            <a:off x="2895600" y="6400800"/>
            <a:ext cx="6400800" cy="369332"/>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cs typeface="Calibri" panose="020F0502020204030204" pitchFamily="34" charset="0"/>
              </a:rPr>
              <a:t>Fruchtenbaum, </a:t>
            </a:r>
            <a:r>
              <a:rPr lang="en-US" i="1" dirty="0">
                <a:effectLst>
                  <a:outerShdw blurRad="38100" dist="38100" dir="2700000" algn="tl">
                    <a:srgbClr val="000000">
                      <a:alpha val="43137"/>
                    </a:srgbClr>
                  </a:outerShdw>
                </a:effectLst>
                <a:cs typeface="Calibri" panose="020F0502020204030204" pitchFamily="34" charset="0"/>
              </a:rPr>
              <a:t>Footsteps of the Messiah</a:t>
            </a:r>
            <a:r>
              <a:rPr lang="en-US" dirty="0">
                <a:effectLst>
                  <a:outerShdw blurRad="38100" dist="38100" dir="2700000" algn="tl">
                    <a:srgbClr val="000000">
                      <a:alpha val="43137"/>
                    </a:srgbClr>
                  </a:outerShdw>
                </a:effectLst>
                <a:cs typeface="Calibri" panose="020F0502020204030204" pitchFamily="34" charset="0"/>
              </a:rPr>
              <a:t>, 294-97</a:t>
            </a:r>
          </a:p>
        </p:txBody>
      </p:sp>
      <p:pic>
        <p:nvPicPr>
          <p:cNvPr id="4" name="Picture 3">
            <a:extLst>
              <a:ext uri="{FF2B5EF4-FFF2-40B4-BE49-F238E27FC236}">
                <a16:creationId xmlns:a16="http://schemas.microsoft.com/office/drawing/2014/main" id="{F478A814-8BFE-48F0-ACE2-09CFC206FED4}"/>
              </a:ext>
            </a:extLst>
          </p:cNvPr>
          <p:cNvPicPr>
            <a:picLocks noChangeAspect="1"/>
          </p:cNvPicPr>
          <p:nvPr/>
        </p:nvPicPr>
        <p:blipFill>
          <a:blip r:embed="rId2"/>
          <a:stretch>
            <a:fillRect/>
          </a:stretch>
        </p:blipFill>
        <p:spPr>
          <a:xfrm>
            <a:off x="9296400" y="2081212"/>
            <a:ext cx="2297491" cy="3657600"/>
          </a:xfrm>
          <a:prstGeom prst="rect">
            <a:avLst/>
          </a:prstGeom>
        </p:spPr>
      </p:pic>
    </p:spTree>
    <p:extLst>
      <p:ext uri="{BB962C8B-B14F-4D97-AF65-F5344CB8AC3E}">
        <p14:creationId xmlns:p14="http://schemas.microsoft.com/office/powerpoint/2010/main" val="1152637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6700F5-EEE0-460B-AC43-9FDF988E9C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1" y="228600"/>
            <a:ext cx="8534401" cy="6400800"/>
          </a:xfrm>
          <a:prstGeom prst="rect">
            <a:avLst/>
          </a:prstGeom>
        </p:spPr>
      </p:pic>
    </p:spTree>
    <p:extLst>
      <p:ext uri="{BB962C8B-B14F-4D97-AF65-F5344CB8AC3E}">
        <p14:creationId xmlns:p14="http://schemas.microsoft.com/office/powerpoint/2010/main" val="42308951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23484-4B53-4413-85CB-871116CB93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1258" y="545342"/>
            <a:ext cx="8809484" cy="5767316"/>
          </a:xfrm>
          <a:prstGeom prst="rect">
            <a:avLst/>
          </a:prstGeom>
        </p:spPr>
      </p:pic>
    </p:spTree>
    <p:extLst>
      <p:ext uri="{BB962C8B-B14F-4D97-AF65-F5344CB8AC3E}">
        <p14:creationId xmlns:p14="http://schemas.microsoft.com/office/powerpoint/2010/main" val="15664274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Arnold Fruchtenbaum</a:t>
            </a:r>
            <a:br>
              <a:rPr lang="en-US" sz="3600" dirty="0">
                <a:effectLst>
                  <a:outerShdw blurRad="38100" dist="38100" dir="2700000" algn="tl">
                    <a:srgbClr val="000000">
                      <a:alpha val="43137"/>
                    </a:srgbClr>
                  </a:outerShdw>
                </a:effectLst>
              </a:rPr>
            </a:br>
            <a:r>
              <a:rPr lang="en-US" sz="2000" i="1" dirty="0" err="1">
                <a:effectLst>
                  <a:outerShdw blurRad="38100" dist="38100" dir="2700000" algn="tl">
                    <a:srgbClr val="000000">
                      <a:alpha val="43137"/>
                    </a:srgbClr>
                  </a:outerShdw>
                </a:effectLst>
                <a:latin typeface="+mn-lt"/>
              </a:rPr>
              <a:t>Footseps</a:t>
            </a:r>
            <a:r>
              <a:rPr lang="en-US" sz="2000" i="1" dirty="0">
                <a:effectLst>
                  <a:outerShdw blurRad="38100" dist="38100" dir="2700000" algn="tl">
                    <a:srgbClr val="000000">
                      <a:alpha val="43137"/>
                    </a:srgbClr>
                  </a:outerShdw>
                </a:effectLst>
                <a:latin typeface="+mn-lt"/>
              </a:rPr>
              <a:t> of the Messiah, </a:t>
            </a:r>
            <a:r>
              <a:rPr lang="en-US" sz="2000" dirty="0">
                <a:effectLst>
                  <a:outerShdw blurRad="38100" dist="38100" dir="2700000" algn="tl">
                    <a:srgbClr val="000000">
                      <a:alpha val="43137"/>
                    </a:srgbClr>
                  </a:outerShdw>
                </a:effectLst>
                <a:latin typeface="+mn-lt"/>
              </a:rPr>
              <a:t>Page 296-97</a:t>
            </a:r>
          </a:p>
        </p:txBody>
      </p:sp>
      <p:sp>
        <p:nvSpPr>
          <p:cNvPr id="16387" name="Rectangle 3"/>
          <p:cNvSpPr>
            <a:spLocks noGrp="1" noChangeArrowheads="1"/>
          </p:cNvSpPr>
          <p:nvPr>
            <p:ph type="body" idx="1"/>
          </p:nvPr>
        </p:nvSpPr>
        <p:spPr>
          <a:xfrm>
            <a:off x="609600" y="1371600"/>
            <a:ext cx="10972800" cy="50292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Another suggestion is the city now known as </a:t>
            </a:r>
            <a:r>
              <a:rPr lang="en-US" sz="3200" b="1" i="1" u="sng" dirty="0">
                <a:solidFill>
                  <a:srgbClr val="FFFFCC"/>
                </a:solidFill>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…this author prefers the identification with </a:t>
            </a:r>
            <a:r>
              <a:rPr lang="en-US" sz="3200" b="1" i="1" u="sng" dirty="0">
                <a:solidFill>
                  <a:srgbClr val="FFFFCC"/>
                </a:solidFill>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 </a:t>
            </a:r>
            <a:r>
              <a:rPr lang="en-US" sz="3200" b="1" i="1" u="sng" dirty="0">
                <a:solidFill>
                  <a:srgbClr val="FFFFCC"/>
                </a:solidFill>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 is located in a basin within Mount Seir, and is totally surrounded by mountains and cliffs. The only way in and out of the city is through a narrow passageway that extends for about a mile and can only be negotiated by foot or by horseback. This makes the city easy to defend, and its surrounding high cliffs give added meaning and confirmation to Isaiah 33:16. Only a few abreast can enter through this passage at any one time, giving this city even greater defensibility.</a:t>
            </a:r>
            <a:r>
              <a:rPr lang="en-US" sz="32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00014"/>
            <a:ext cx="68494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11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50292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The name </a:t>
            </a:r>
            <a:r>
              <a:rPr lang="en-US" sz="3200" i="1" dirty="0">
                <a:effectLst>
                  <a:outerShdw blurRad="38100" dist="38100" dir="2700000" algn="tl">
                    <a:srgbClr val="000000">
                      <a:alpha val="43137"/>
                    </a:srgbClr>
                  </a:outerShdw>
                </a:effectLst>
              </a:rPr>
              <a:t>Bozrah</a:t>
            </a:r>
            <a:r>
              <a:rPr lang="en-US" sz="3200" dirty="0">
                <a:effectLst>
                  <a:outerShdw blurRad="38100" dist="38100" dir="2700000" algn="tl">
                    <a:srgbClr val="000000">
                      <a:alpha val="43137"/>
                    </a:srgbClr>
                  </a:outerShdw>
                </a:effectLst>
              </a:rPr>
              <a:t> means ‘sheepfold.’ An ancient sheepfold had a narrow entrance so that the shepherd could count his sheep. Once inside the fold, the sheep had more room to move around. </a:t>
            </a:r>
            <a:r>
              <a:rPr lang="en-US" sz="3200" i="1" dirty="0">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 is shaped like a giant sheepfold, with its narrow passage opening up to a spacious circle surrounded by cliffs…Furthermore, </a:t>
            </a:r>
            <a:r>
              <a:rPr lang="en-US" sz="3200" b="1" u="sng" dirty="0">
                <a:solidFill>
                  <a:srgbClr val="FFFFCC"/>
                </a:solidFill>
                <a:effectLst>
                  <a:outerShdw blurRad="38100" dist="38100" dir="2700000" algn="tl">
                    <a:srgbClr val="000000">
                      <a:alpha val="43137"/>
                    </a:srgbClr>
                  </a:outerShdw>
                </a:effectLst>
              </a:rPr>
              <a:t>by modern </a:t>
            </a:r>
            <a:r>
              <a:rPr lang="en-US" sz="3200" b="1" i="1" u="sng" dirty="0">
                <a:solidFill>
                  <a:srgbClr val="FFFFCC"/>
                </a:solidFill>
                <a:effectLst>
                  <a:outerShdw blurRad="38100" dist="38100" dir="2700000" algn="tl">
                    <a:srgbClr val="000000">
                      <a:alpha val="43137"/>
                    </a:srgbClr>
                  </a:outerShdw>
                </a:effectLst>
              </a:rPr>
              <a:t>Petra</a:t>
            </a:r>
            <a:r>
              <a:rPr lang="en-US" sz="3200" b="1" u="sng" dirty="0">
                <a:solidFill>
                  <a:srgbClr val="FFFFCC"/>
                </a:solidFill>
                <a:effectLst>
                  <a:outerShdw blurRad="38100" dist="38100" dir="2700000" algn="tl">
                    <a:srgbClr val="000000">
                      <a:alpha val="43137"/>
                    </a:srgbClr>
                  </a:outerShdw>
                </a:effectLst>
              </a:rPr>
              <a:t> is a site known as </a:t>
            </a:r>
            <a:r>
              <a:rPr lang="en-US" sz="3200" b="1" i="1" u="sng" dirty="0">
                <a:solidFill>
                  <a:srgbClr val="FFFFCC"/>
                </a:solidFill>
                <a:effectLst>
                  <a:outerShdw blurRad="38100" dist="38100" dir="2700000" algn="tl">
                    <a:srgbClr val="000000">
                      <a:alpha val="43137"/>
                    </a:srgbClr>
                  </a:outerShdw>
                </a:effectLst>
              </a:rPr>
              <a:t>Butzeira</a:t>
            </a:r>
            <a:r>
              <a:rPr lang="en-US" sz="3200" b="1" u="sng" dirty="0">
                <a:solidFill>
                  <a:srgbClr val="FFFFCC"/>
                </a:solidFill>
                <a:effectLst>
                  <a:outerShdw blurRad="38100" dist="38100" dir="2700000" algn="tl">
                    <a:srgbClr val="000000">
                      <a:alpha val="43137"/>
                    </a:srgbClr>
                  </a:outerShdw>
                </a:effectLst>
              </a:rPr>
              <a:t>, which retains the Hebrew </a:t>
            </a:r>
            <a:r>
              <a:rPr lang="en-US" sz="3200" b="1" i="1" u="sng" dirty="0" err="1">
                <a:solidFill>
                  <a:srgbClr val="FFFFCC"/>
                </a:solidFill>
                <a:effectLst>
                  <a:outerShdw blurRad="38100" dist="38100" dir="2700000" algn="tl">
                    <a:srgbClr val="000000">
                      <a:alpha val="43137"/>
                    </a:srgbClr>
                  </a:outerShdw>
                </a:effectLst>
              </a:rPr>
              <a:t>Botzrah</a:t>
            </a:r>
            <a:r>
              <a:rPr lang="en-US" sz="3200" dirty="0">
                <a:effectLst>
                  <a:outerShdw blurRad="38100" dist="38100" dir="2700000" algn="tl">
                    <a:srgbClr val="000000">
                      <a:alpha val="43137"/>
                    </a:srgbClr>
                  </a:outerShdw>
                </a:effectLst>
              </a:rPr>
              <a:t>...It will be a very defensible city located in Mount Seir...Furthermore, as they flee and while they are living there, food and water will be miraculously provided.</a:t>
            </a:r>
            <a:r>
              <a:rPr lang="en-US" sz="3200" i="1" dirty="0">
                <a:effectLst>
                  <a:outerShdw blurRad="38100" dist="38100" dir="2700000" algn="tl">
                    <a:srgbClr val="000000">
                      <a:alpha val="43137"/>
                    </a:srgbClr>
                  </a:outerShdw>
                </a:effectLst>
              </a:rPr>
              <a:t>”</a:t>
            </a:r>
          </a:p>
        </p:txBody>
      </p:sp>
      <p:pic>
        <p:nvPicPr>
          <p:cNvPr id="2" name="Picture 2" descr="Image result for arnold fruchtenbaum">
            <a:extLst>
              <a:ext uri="{FF2B5EF4-FFF2-40B4-BE49-F238E27FC236}">
                <a16:creationId xmlns:a16="http://schemas.microsoft.com/office/drawing/2014/main" id="{C3C7AEE4-D13E-E284-AEB6-7D826D3085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00014"/>
            <a:ext cx="68494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6B543F9-D3C3-14D0-0013-D54A1A349353}"/>
              </a:ext>
            </a:extLst>
          </p:cNvPr>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Arnold Fruchtenbaum</a:t>
            </a:r>
            <a:br>
              <a:rPr lang="en-US" sz="3600" dirty="0">
                <a:effectLst>
                  <a:outerShdw blurRad="38100" dist="38100" dir="2700000" algn="tl">
                    <a:srgbClr val="000000">
                      <a:alpha val="43137"/>
                    </a:srgbClr>
                  </a:outerShdw>
                </a:effectLst>
              </a:rPr>
            </a:br>
            <a:r>
              <a:rPr lang="en-US" sz="2000" i="1" dirty="0" err="1">
                <a:effectLst>
                  <a:outerShdw blurRad="38100" dist="38100" dir="2700000" algn="tl">
                    <a:srgbClr val="000000">
                      <a:alpha val="43137"/>
                    </a:srgbClr>
                  </a:outerShdw>
                </a:effectLst>
                <a:latin typeface="+mn-lt"/>
              </a:rPr>
              <a:t>Footseps</a:t>
            </a:r>
            <a:r>
              <a:rPr lang="en-US" sz="2000" i="1" dirty="0">
                <a:effectLst>
                  <a:outerShdw blurRad="38100" dist="38100" dir="2700000" algn="tl">
                    <a:srgbClr val="000000">
                      <a:alpha val="43137"/>
                    </a:srgbClr>
                  </a:outerShdw>
                </a:effectLst>
                <a:latin typeface="+mn-lt"/>
              </a:rPr>
              <a:t> of the Messiah, </a:t>
            </a:r>
            <a:r>
              <a:rPr lang="en-US" sz="2000" dirty="0">
                <a:effectLst>
                  <a:outerShdw blurRad="38100" dist="38100" dir="2700000" algn="tl">
                    <a:srgbClr val="000000">
                      <a:alpha val="43137"/>
                    </a:srgbClr>
                  </a:outerShdw>
                </a:effectLst>
                <a:latin typeface="+mn-lt"/>
              </a:rPr>
              <a:t>Page 296-97</a:t>
            </a:r>
          </a:p>
        </p:txBody>
      </p:sp>
    </p:spTree>
    <p:extLst>
      <p:ext uri="{BB962C8B-B14F-4D97-AF65-F5344CB8AC3E}">
        <p14:creationId xmlns:p14="http://schemas.microsoft.com/office/powerpoint/2010/main" val="4217706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ld Testament Stories Chapter 44: Return to Jerusalem - YouTube">
            <a:extLst>
              <a:ext uri="{FF2B5EF4-FFF2-40B4-BE49-F238E27FC236}">
                <a16:creationId xmlns:a16="http://schemas.microsoft.com/office/drawing/2014/main" id="{6EFC738F-74FF-F606-663F-88B8508393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49183" y="2057400"/>
            <a:ext cx="3657600" cy="25637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2585883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sz="3200" b="1" dirty="0">
                <a:solidFill>
                  <a:srgbClr val="FFFFCC"/>
                </a:solidFill>
                <a:effectLst>
                  <a:outerShdw blurRad="38100" dist="38100" dir="2700000" algn="tl">
                    <a:srgbClr val="000000">
                      <a:alpha val="43137"/>
                    </a:srgbClr>
                  </a:outerShdw>
                </a:effectLst>
              </a:rPr>
              <a:t>Acts 1:12</a:t>
            </a:r>
            <a:r>
              <a:rPr lang="en-US" sz="3200" dirty="0">
                <a:effectLst>
                  <a:outerShdw blurRad="38100" dist="38100" dir="2700000" algn="tl">
                    <a:srgbClr val="000000">
                      <a:alpha val="43137"/>
                    </a:srgbClr>
                  </a:outerShdw>
                </a:effectLst>
              </a:rPr>
              <a:t>: “(RSB:NASB1995U): 1:12 a Sabbath day’s journey. About 2,000 cubits, or a little more than half a mile (almost one km)—the distance the rabbis allowed Jews to journey on the Sabbath. This limitation was apparently arrived at on the basis of Ex. 16:29 interpreted by Num. 35:5.”﻿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Charles Ryrie</a:t>
            </a:r>
            <a:br>
              <a:rPr lang="en-US" sz="3600" dirty="0"/>
            </a:br>
            <a:r>
              <a:rPr lang="en-US" sz="2000" i="1" dirty="0">
                <a:solidFill>
                  <a:schemeClr val="tx1"/>
                </a:solidFill>
              </a:rPr>
              <a:t>Ryrie Study Bible, </a:t>
            </a:r>
            <a:r>
              <a:rPr lang="en-US" sz="2000" dirty="0">
                <a:solidFill>
                  <a:schemeClr val="tx1"/>
                </a:solidFill>
              </a:rPr>
              <a:t>page 1340</a:t>
            </a:r>
          </a:p>
        </p:txBody>
      </p:sp>
      <p:pic>
        <p:nvPicPr>
          <p:cNvPr id="3" name="Picture 2">
            <a:extLst>
              <a:ext uri="{FF2B5EF4-FFF2-40B4-BE49-F238E27FC236}">
                <a16:creationId xmlns:a16="http://schemas.microsoft.com/office/drawing/2014/main" id="{A9EBE33D-8E6C-1C1C-87C8-A78DE0C57D18}"/>
              </a:ext>
            </a:extLst>
          </p:cNvPr>
          <p:cNvPicPr>
            <a:picLocks noChangeAspect="1"/>
          </p:cNvPicPr>
          <p:nvPr/>
        </p:nvPicPr>
        <p:blipFill>
          <a:blip r:embed="rId3"/>
          <a:stretch>
            <a:fillRect/>
          </a:stretch>
        </p:blipFill>
        <p:spPr>
          <a:xfrm>
            <a:off x="4572000" y="3885962"/>
            <a:ext cx="3840813" cy="2743438"/>
          </a:xfrm>
          <a:prstGeom prst="rect">
            <a:avLst/>
          </a:prstGeom>
        </p:spPr>
      </p:pic>
    </p:spTree>
    <p:extLst>
      <p:ext uri="{BB962C8B-B14F-4D97-AF65-F5344CB8AC3E}">
        <p14:creationId xmlns:p14="http://schemas.microsoft.com/office/powerpoint/2010/main" val="1974650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124206"/>
          </a:xfrm>
          <a:prstGeom prst="rect">
            <a:avLst/>
          </a:prstGeom>
          <a:noFill/>
          <a:ln w="28575">
            <a:noFill/>
            <a:miter lim="800000"/>
            <a:headEnd/>
            <a:tailEnd/>
          </a:ln>
        </p:spPr>
        <p:txBody>
          <a:bodyPr wrap="square">
            <a:spAutoFit/>
          </a:body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18462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4" name="Picture 3">
            <a:extLst>
              <a:ext uri="{FF2B5EF4-FFF2-40B4-BE49-F238E27FC236}">
                <a16:creationId xmlns:a16="http://schemas.microsoft.com/office/drawing/2014/main" id="{DC3A0E1D-F50D-BC74-1211-E7797D9FA1E6}"/>
              </a:ext>
            </a:extLst>
          </p:cNvPr>
          <p:cNvPicPr>
            <a:picLocks noChangeAspect="1"/>
          </p:cNvPicPr>
          <p:nvPr/>
        </p:nvPicPr>
        <p:blipFill>
          <a:blip r:embed="rId2"/>
          <a:stretch>
            <a:fillRect/>
          </a:stretch>
        </p:blipFill>
        <p:spPr>
          <a:xfrm>
            <a:off x="7949182" y="2057400"/>
            <a:ext cx="3657600" cy="2560320"/>
          </a:xfrm>
          <a:prstGeom prst="rect">
            <a:avLst/>
          </a:prstGeom>
        </p:spPr>
      </p:pic>
    </p:spTree>
    <p:extLst>
      <p:ext uri="{BB962C8B-B14F-4D97-AF65-F5344CB8AC3E}">
        <p14:creationId xmlns:p14="http://schemas.microsoft.com/office/powerpoint/2010/main" val="2160962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865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80728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1:15;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550A2A52-B204-720B-4AB4-B975A221C641}"/>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p:spPr>
      </p:pic>
    </p:spTree>
    <p:extLst>
      <p:ext uri="{BB962C8B-B14F-4D97-AF65-F5344CB8AC3E}">
        <p14:creationId xmlns:p14="http://schemas.microsoft.com/office/powerpoint/2010/main" val="1027658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rPr>
              <a:t>INSPIRATION OF SCRIPTURE</a:t>
            </a:r>
            <a:br>
              <a:rPr lang="en-US" altLang="en-US" sz="3600" dirty="0">
                <a:effectLst>
                  <a:outerShdw blurRad="38100" dist="38100" dir="2700000" algn="tl">
                    <a:srgbClr val="000000">
                      <a:alpha val="43137"/>
                    </a:srgbClr>
                  </a:outerShdw>
                </a:effectLst>
                <a:latin typeface="+mn-lt"/>
              </a:rPr>
            </a:br>
            <a:r>
              <a:rPr lang="en-US" altLang="en-US" sz="2800" dirty="0">
                <a:solidFill>
                  <a:schemeClr val="tx1"/>
                </a:solidFill>
                <a:effectLst>
                  <a:outerShdw blurRad="38100" dist="38100" dir="2700000" algn="tl">
                    <a:srgbClr val="000000">
                      <a:alpha val="43137"/>
                    </a:srgbClr>
                  </a:outerShdw>
                </a:effectLst>
                <a:latin typeface="+mn-lt"/>
                <a:ea typeface="+mn-ea"/>
                <a:cs typeface="+mn-cs"/>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lvl="1">
              <a:lnSpc>
                <a:spcPct val="100000"/>
              </a:lnSpc>
              <a:spcBef>
                <a:spcPts val="0"/>
              </a:spcBef>
              <a:spcAft>
                <a:spcPts val="0"/>
              </a:spcAft>
              <a:buFont typeface="Wingdings" panose="05000000000000000000" pitchFamily="2" charset="2"/>
              <a:buNone/>
              <a:defRPr/>
            </a:pPr>
            <a:r>
              <a:rPr lang="en-US" altLang="en-US" sz="2800" i="1" dirty="0">
                <a:effectLst>
                  <a:outerShdw blurRad="38100" dist="38100" dir="2700000" algn="tl">
                    <a:srgbClr val="000000">
                      <a:alpha val="43137"/>
                    </a:srgbClr>
                  </a:outerShdw>
                </a:effectLst>
              </a:rPr>
              <a:t>“</a:t>
            </a:r>
            <a:r>
              <a:rPr lang="en-US" altLang="en-US" sz="2800" i="1" dirty="0" err="1">
                <a:effectLst>
                  <a:outerShdw blurRad="38100" dist="38100" dir="2700000" algn="tl">
                    <a:srgbClr val="000000">
                      <a:alpha val="43137"/>
                    </a:srgbClr>
                  </a:outerShdw>
                </a:effectLst>
              </a:rPr>
              <a:t>pherō</a:t>
            </a:r>
            <a:r>
              <a:rPr lang="en-US" altLang="en-US" sz="2800" i="1" dirty="0">
                <a:effectLst>
                  <a:outerShdw blurRad="38100" dist="38100" dir="2700000" algn="tl">
                    <a:srgbClr val="000000">
                      <a:alpha val="43137"/>
                    </a:srgbClr>
                  </a:outerShdw>
                </a:effectLst>
              </a:rPr>
              <a:t>” = to carry</a:t>
            </a:r>
            <a:r>
              <a:rPr lang="en-US" altLang="en-US" sz="2800" dirty="0">
                <a:effectLst>
                  <a:outerShdw blurRad="38100" dist="38100" dir="2700000" algn="tl">
                    <a:srgbClr val="000000">
                      <a:alpha val="43137"/>
                    </a:srgbClr>
                  </a:outerShdw>
                </a:effectLst>
              </a:rPr>
              <a:t> </a:t>
            </a:r>
          </a:p>
          <a:p>
            <a:pPr lvl="2">
              <a:lnSpc>
                <a:spcPct val="100000"/>
              </a:lnSpc>
              <a:spcBef>
                <a:spcPts val="0"/>
              </a:spcBef>
              <a:spcAft>
                <a:spcPts val="0"/>
              </a:spcAft>
              <a:buFont typeface="Wingdings" panose="05000000000000000000" pitchFamily="2" charset="2"/>
              <a:buNone/>
              <a:defRPr/>
            </a:pPr>
            <a:r>
              <a:rPr lang="en-US" altLang="en-US" sz="2800" i="1" dirty="0">
                <a:effectLst>
                  <a:outerShdw blurRad="38100" dist="38100" dir="2700000" algn="tl">
                    <a:srgbClr val="000000">
                      <a:alpha val="43137"/>
                    </a:srgbClr>
                  </a:outerShdw>
                </a:effectLst>
              </a:rPr>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A4856C2-4DCD-9A48-26C1-C41F35E0A550}"/>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Biography</a:t>
            </a:r>
          </a:p>
        </p:txBody>
      </p:sp>
      <p:sp>
        <p:nvSpPr>
          <p:cNvPr id="17411" name="Rectangle 3">
            <a:extLst>
              <a:ext uri="{FF2B5EF4-FFF2-40B4-BE49-F238E27FC236}">
                <a16:creationId xmlns:a16="http://schemas.microsoft.com/office/drawing/2014/main" id="{7564BA3A-79D8-515A-B7AD-174B2633317A}"/>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companion (2 Tim 4:11)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Physician (Col 4:14)</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t>Gentile</a:t>
            </a:r>
          </a:p>
          <a:p>
            <a:pPr marL="1371600" lvl="2" indent="-457200">
              <a:lnSpc>
                <a:spcPct val="100000"/>
              </a:lnSpc>
              <a:spcBef>
                <a:spcPts val="0"/>
              </a:spcBef>
              <a:spcAft>
                <a:spcPts val="2400"/>
              </a:spcAft>
              <a:buClr>
                <a:srgbClr val="FFC000"/>
              </a:buClr>
            </a:pPr>
            <a:r>
              <a:rPr lang="en-US" altLang="en-US" sz="3200" dirty="0"/>
              <a:t>Col 4:11</a:t>
            </a:r>
          </a:p>
          <a:p>
            <a:pPr marL="1371600" lvl="2" indent="-457200">
              <a:lnSpc>
                <a:spcPct val="100000"/>
              </a:lnSpc>
              <a:spcBef>
                <a:spcPts val="0"/>
              </a:spcBef>
              <a:spcAft>
                <a:spcPts val="2400"/>
              </a:spcAft>
              <a:buClr>
                <a:srgbClr val="FFC000"/>
              </a:buClr>
            </a:pPr>
            <a:r>
              <a:rPr lang="en-US" altLang="en-US" sz="3200" dirty="0"/>
              <a:t>Acts 1:19</a:t>
            </a:r>
          </a:p>
        </p:txBody>
      </p:sp>
      <p:pic>
        <p:nvPicPr>
          <p:cNvPr id="3" name="Picture 2">
            <a:extLst>
              <a:ext uri="{FF2B5EF4-FFF2-40B4-BE49-F238E27FC236}">
                <a16:creationId xmlns:a16="http://schemas.microsoft.com/office/drawing/2014/main" id="{580B6ED7-5A18-1BB7-37B7-DFE364C32A26}"/>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4" name="Picture 3">
            <a:extLst>
              <a:ext uri="{FF2B5EF4-FFF2-40B4-BE49-F238E27FC236}">
                <a16:creationId xmlns:a16="http://schemas.microsoft.com/office/drawing/2014/main" id="{D2BDD4C4-1671-921F-0DB5-6309C9E4E9B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89995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99442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 Prologue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a:t>
            </a:r>
          </a:p>
        </p:txBody>
      </p:sp>
      <p:sp>
        <p:nvSpPr>
          <p:cNvPr id="161795" name="Rectangle 3"/>
          <p:cNvSpPr>
            <a:spLocks noGrp="1" noChangeArrowheads="1"/>
          </p:cNvSpPr>
          <p:nvPr>
            <p:ph type="body" idx="1"/>
          </p:nvPr>
        </p:nvSpPr>
        <p:spPr>
          <a:xfrm>
            <a:off x="585217" y="2209800"/>
            <a:ext cx="7263384" cy="2438400"/>
          </a:xfrm>
        </p:spPr>
        <p:txBody>
          <a:bodyPr/>
          <a:lstStyle/>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Connection to Luke’s Gospel (1-2a)</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Jesus’ Post-Resurrection Ministry (2b-3)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Promise of the Holy Spirit (4-5)</a:t>
            </a:r>
          </a:p>
        </p:txBody>
      </p:sp>
      <p:pic>
        <p:nvPicPr>
          <p:cNvPr id="4" name="Picture 3">
            <a:extLst>
              <a:ext uri="{FF2B5EF4-FFF2-40B4-BE49-F238E27FC236}">
                <a16:creationId xmlns:a16="http://schemas.microsoft.com/office/drawing/2014/main" id="{2127CD3C-2B46-7F15-3A1D-871E487DCC0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35203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252376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unless the apostasy [</a:t>
            </a:r>
            <a:r>
              <a:rPr lang="en-US" sz="3600" i="1" dirty="0" err="1">
                <a:solidFill>
                  <a:srgbClr val="FFFFFF"/>
                </a:solidFill>
                <a:effectLst>
                  <a:outerShdw blurRad="38100" dist="38100" dir="2700000" algn="tl">
                    <a:srgbClr val="000000">
                      <a:alpha val="43137"/>
                    </a:srgbClr>
                  </a:outerShdw>
                </a:effectLst>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comes first, and the man of lawlessness is revealed,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son of destruction</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25717-CB75-4D54-8231-EFEAAA0E3F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07522" name="Picture 2" descr="D:\Revelation Illustrated\Photoshop TIFF images\Img0040.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228600"/>
            <a:ext cx="88392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68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17A53-2C41-4CF9-B4A1-4521E489A1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18114" name="Picture 2" descr="D:\Revelation Illustrated\Photoshop TIFF images\Img0039.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3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790430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EA6A91-1969-28DB-FF63-31E256F30925}"/>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Mistaken Replacement?</a:t>
            </a:r>
          </a:p>
        </p:txBody>
      </p:sp>
      <p:sp>
        <p:nvSpPr>
          <p:cNvPr id="10243" name="Rectangle 3">
            <a:extLst>
              <a:ext uri="{FF2B5EF4-FFF2-40B4-BE49-F238E27FC236}">
                <a16:creationId xmlns:a16="http://schemas.microsoft.com/office/drawing/2014/main" id="{65727476-D2A6-0F36-54A7-2CDC821AE040}"/>
              </a:ext>
            </a:extLst>
          </p:cNvPr>
          <p:cNvSpPr>
            <a:spLocks noGrp="1" noChangeArrowheads="1"/>
          </p:cNvSpPr>
          <p:nvPr>
            <p:ph sz="half" idx="1"/>
          </p:nvPr>
        </p:nvSpPr>
        <p:spPr>
          <a:xfrm>
            <a:off x="609600" y="1825625"/>
            <a:ext cx="38862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Pro</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Spirit yet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Lots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Matthias disappears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a:t>
            </a:r>
          </a:p>
        </p:txBody>
      </p:sp>
      <p:sp>
        <p:nvSpPr>
          <p:cNvPr id="10244" name="Rectangle 4">
            <a:extLst>
              <a:ext uri="{FF2B5EF4-FFF2-40B4-BE49-F238E27FC236}">
                <a16:creationId xmlns:a16="http://schemas.microsoft.com/office/drawing/2014/main" id="{ED97BBDF-85EA-A432-94D4-6E398BF8599D}"/>
              </a:ext>
            </a:extLst>
          </p:cNvPr>
          <p:cNvSpPr>
            <a:spLocks noGrp="1" noChangeArrowheads="1"/>
          </p:cNvSpPr>
          <p:nvPr>
            <p:ph sz="half" idx="2"/>
          </p:nvPr>
        </p:nvSpPr>
        <p:spPr>
          <a:xfrm>
            <a:off x="6082462" y="1825625"/>
            <a:ext cx="54864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Con</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textual indication of an error</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Twelve esteemed (2:14; 6:2)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God’s choice (1:24)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Prov 16:33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 unqualified (1:21-22)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Focus on Peter &amp; Paul</a:t>
            </a:r>
          </a:p>
        </p:txBody>
      </p:sp>
      <p:pic>
        <p:nvPicPr>
          <p:cNvPr id="3" name="Picture 2">
            <a:extLst>
              <a:ext uri="{FF2B5EF4-FFF2-40B4-BE49-F238E27FC236}">
                <a16:creationId xmlns:a16="http://schemas.microsoft.com/office/drawing/2014/main" id="{1B4693FA-8B2C-504B-3CF3-7AB54678DC3E}"/>
              </a:ext>
            </a:extLst>
          </p:cNvPr>
          <p:cNvPicPr>
            <a:picLocks noChangeAspect="1"/>
          </p:cNvPicPr>
          <p:nvPr/>
        </p:nvPicPr>
        <p:blipFill>
          <a:blip r:embed="rId2"/>
          <a:stretch>
            <a:fillRect/>
          </a:stretch>
        </p:blipFill>
        <p:spPr>
          <a:xfrm>
            <a:off x="10093145" y="76200"/>
            <a:ext cx="1565455" cy="10972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3" name="Picture 2">
            <a:extLst>
              <a:ext uri="{FF2B5EF4-FFF2-40B4-BE49-F238E27FC236}">
                <a16:creationId xmlns:a16="http://schemas.microsoft.com/office/drawing/2014/main" id="{D894A4E2-B0B0-60CB-DA01-227A4A12E50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5245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 Prologue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a:t>
            </a:r>
          </a:p>
        </p:txBody>
      </p:sp>
      <p:sp>
        <p:nvSpPr>
          <p:cNvPr id="161795" name="Rectangle 3"/>
          <p:cNvSpPr>
            <a:spLocks noGrp="1" noChangeArrowheads="1"/>
          </p:cNvSpPr>
          <p:nvPr>
            <p:ph type="body" idx="1"/>
          </p:nvPr>
        </p:nvSpPr>
        <p:spPr>
          <a:xfrm>
            <a:off x="585217" y="2209800"/>
            <a:ext cx="7263384" cy="2438400"/>
          </a:xfrm>
        </p:spPr>
        <p:txBody>
          <a:bodyPr/>
          <a:lstStyle/>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Connection to Luke’s Gospel (1-2a)</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Jesus’ Post-Resurrection Ministry (2b-3)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Promise of the Holy Spirit (4-5)</a:t>
            </a:r>
          </a:p>
        </p:txBody>
      </p:sp>
      <p:pic>
        <p:nvPicPr>
          <p:cNvPr id="4" name="Picture 3">
            <a:extLst>
              <a:ext uri="{FF2B5EF4-FFF2-40B4-BE49-F238E27FC236}">
                <a16:creationId xmlns:a16="http://schemas.microsoft.com/office/drawing/2014/main" id="{2127CD3C-2B46-7F15-3A1D-871E487DCC0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0828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b="1" u="sng" dirty="0">
                <a:solidFill>
                  <a:srgbClr val="FFFFCC"/>
                </a:solidFill>
                <a:effectLst>
                  <a:outerShdw blurRad="38100" dist="38100" dir="2700000" algn="tl">
                    <a:srgbClr val="000000">
                      <a:alpha val="43137"/>
                    </a:srgbClr>
                  </a:outerShdw>
                </a:effectLst>
              </a:rPr>
              <a:t>most excellent Theophilus</a:t>
            </a:r>
            <a:r>
              <a:rPr lang="en-US" sz="3200" dirty="0">
                <a:effectLst>
                  <a:outerShdw blurRad="38100" dist="38100" dir="2700000" algn="tl">
                    <a:srgbClr val="000000">
                      <a:alpha val="43137"/>
                    </a:srgbClr>
                  </a:outerShdw>
                </a:effectLst>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26257396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 Prologue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a:t>
            </a:r>
          </a:p>
        </p:txBody>
      </p:sp>
      <p:sp>
        <p:nvSpPr>
          <p:cNvPr id="161795" name="Rectangle 3"/>
          <p:cNvSpPr>
            <a:spLocks noGrp="1" noChangeArrowheads="1"/>
          </p:cNvSpPr>
          <p:nvPr>
            <p:ph type="body" idx="1"/>
          </p:nvPr>
        </p:nvSpPr>
        <p:spPr>
          <a:xfrm>
            <a:off x="585216" y="2209800"/>
            <a:ext cx="7363967" cy="2438400"/>
          </a:xfrm>
        </p:spPr>
        <p:txBody>
          <a:bodyPr/>
          <a:lstStyle/>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Connection to Luke’s Gospel (1-2a)</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Jesus’ Post-Resurrection Ministry (2b-3)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Promise of the Holy Spirit (4-5)</a:t>
            </a:r>
          </a:p>
        </p:txBody>
      </p:sp>
      <p:pic>
        <p:nvPicPr>
          <p:cNvPr id="4" name="Picture 3">
            <a:extLst>
              <a:ext uri="{FF2B5EF4-FFF2-40B4-BE49-F238E27FC236}">
                <a16:creationId xmlns:a16="http://schemas.microsoft.com/office/drawing/2014/main" id="{2127CD3C-2B46-7F15-3A1D-871E487DCC0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0973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9:6-7</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For a child will be born to us, a son will be given to us</a:t>
            </a:r>
            <a:r>
              <a:rPr lang="en-US" sz="3400" dirty="0">
                <a:solidFill>
                  <a:srgbClr val="FFFFCC"/>
                </a:solidFill>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And the government will rest on His shoulders</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His name will be called Wonderful Counselor, Mighty God, Eternal Father, Prince of Peace.</a:t>
            </a:r>
            <a:r>
              <a:rPr lang="en-US" sz="3400" baseline="30000" dirty="0">
                <a:effectLst>
                  <a:outerShdw blurRad="38100" dist="38100" dir="2700000" algn="tl">
                    <a:srgbClr val="000000">
                      <a:alpha val="43137"/>
                    </a:srgbClr>
                  </a:outerShdw>
                </a:effectLst>
              </a:rPr>
              <a:t>7</a:t>
            </a:r>
            <a:r>
              <a:rPr lang="en-US" sz="3400" dirty="0">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There will be no end to the increase of His government or of peace, On the throne of David and over his kingdom, To establish it and to uphold it with justice and righteousness From then on and forevermore</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 zeal of the Lord of hosts will accomplish this.</a:t>
            </a:r>
          </a:p>
        </p:txBody>
      </p:sp>
    </p:spTree>
    <p:extLst>
      <p:ext uri="{BB962C8B-B14F-4D97-AF65-F5344CB8AC3E}">
        <p14:creationId xmlns:p14="http://schemas.microsoft.com/office/powerpoint/2010/main" val="2790007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31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890</TotalTime>
  <Words>3266</Words>
  <Application>Microsoft Office PowerPoint</Application>
  <PresentationFormat>Widescreen</PresentationFormat>
  <Paragraphs>218</Paragraphs>
  <Slides>56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Lucida Blackletter</vt:lpstr>
      <vt:lpstr>Wingdings</vt:lpstr>
      <vt:lpstr>Office Theme</vt:lpstr>
      <vt:lpstr>PowerPoint Presentation</vt:lpstr>
      <vt:lpstr>Introductory Matters</vt:lpstr>
      <vt:lpstr>Acts 1 Chapter Summary</vt:lpstr>
      <vt:lpstr>Acts 1 Chapter Summary</vt:lpstr>
      <vt:lpstr>I. Prologue Acts 1:1-5</vt:lpstr>
      <vt:lpstr>I. Prologue Acts 1:1-5</vt:lpstr>
      <vt:lpstr>PowerPoint Presentation</vt:lpstr>
      <vt:lpstr>I. Prologue Acts 1:1-5</vt:lpstr>
      <vt:lpstr>PowerPoint Presentation</vt:lpstr>
      <vt:lpstr>Matthew’s Purposes</vt:lpstr>
      <vt:lpstr>I. Prologue Acts 1:1-5</vt:lpstr>
      <vt:lpstr>PowerPoint Presentation</vt:lpstr>
      <vt:lpstr>Acts 1 Chapter Summary</vt:lpstr>
      <vt:lpstr>PowerPoint Presentation</vt:lpstr>
      <vt:lpstr>PowerPoint Presentation</vt:lpstr>
      <vt:lpstr>PowerPoint Presentation</vt:lpstr>
      <vt:lpstr>PowerPoint Presentation</vt:lpstr>
      <vt:lpstr>PowerPoint Presentation</vt:lpstr>
      <vt:lpstr>“He showeth that the apostles were gathered together when as this question was moved, that we may know that it came not of the foolishness of one or two that it was moved, but it was moved by the common consent of them all; but marvellous is their rudeness, that when as they had been diligently instructed by the space of three whole years, they betray no less ignorance than if they had heard never a word. There are as many errors in this question as words. They ask him as concerning a kingdom; but they dream of an earthly kingdom, which should flow with riches, with dainties, with external peace, and with such like good things...”</vt:lpstr>
      <vt:lpstr>“They are also greatly deceived herein, in that they restrain Christ’s kingdom unto the carnal Israel, which was to be spread abroad, even unto the uttermost parts of the world…but, in the meantime, they declared thereby how bad scholars they were under so good a Master. Therefore doth Christ briefly comprehend in this short answer all the errors whereinto they fell in this their question, as I shall straightway declare.”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(Acts 1:8)</vt:lpstr>
      <vt:lpstr>Christ’s Return (Acts 1:11)</vt:lpstr>
      <vt:lpstr>Place of Hebrew Refuge:  Petra in Mt. Seir in S. Jordan</vt:lpstr>
      <vt:lpstr>PowerPoint Presentation</vt:lpstr>
      <vt:lpstr>PowerPoint Presentation</vt:lpstr>
      <vt:lpstr>Arnold Fruchtenbaum Footseps of the Messiah, Page 296-97</vt:lpstr>
      <vt:lpstr>Arnold Fruchtenbaum Footseps of the Messiah, Page 296-97</vt:lpstr>
      <vt:lpstr>Acts 1 Chapter Summary</vt:lpstr>
      <vt:lpstr>Charles Ryrie Ryrie Study Bible, page 1340</vt:lpstr>
      <vt:lpstr>PowerPoint Presentation</vt:lpstr>
      <vt:lpstr>Acts 1 Chapter Summary</vt:lpstr>
      <vt:lpstr>IV. Matthias Chosen Acts 1:15-26</vt:lpstr>
      <vt:lpstr>IV. Matthias Chosen Acts 1:15-26</vt:lpstr>
      <vt:lpstr>Message</vt:lpstr>
      <vt:lpstr>Progress Reports</vt:lpstr>
      <vt:lpstr>PowerPoint Presentation</vt:lpstr>
      <vt:lpstr>PowerPoint Presentation</vt:lpstr>
      <vt:lpstr>INSPIRATION OF SCRIPTURE V. 20-21</vt:lpstr>
      <vt:lpstr>Biography</vt:lpstr>
      <vt:lpstr>IV. Matthias Chosen Acts 1:15-26</vt:lpstr>
      <vt:lpstr>IV. Matthias Chosen Acts 1:15-26</vt:lpstr>
      <vt:lpstr>PowerPoint Presentation</vt:lpstr>
      <vt:lpstr>PowerPoint Presentation</vt:lpstr>
      <vt:lpstr>PowerPoint Presentation</vt:lpstr>
      <vt:lpstr>Message</vt:lpstr>
      <vt:lpstr>Mistaken Replacement?</vt:lpstr>
      <vt:lpstr>Conclusion</vt:lpstr>
      <vt:lpstr>Acts 1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003 Acts 1v1-26 - 11-16-2022</dc:title>
  <dc:subject>ACTS</dc:subject>
  <dc:creator>A. Woods</dc:creator>
  <cp:lastModifiedBy>anne woods</cp:lastModifiedBy>
  <cp:revision>104</cp:revision>
  <cp:lastPrinted>2022-11-15T14:28:07Z</cp:lastPrinted>
  <dcterms:created xsi:type="dcterms:W3CDTF">2009-01-10T23:45:31Z</dcterms:created>
  <dcterms:modified xsi:type="dcterms:W3CDTF">2022-11-16T14:06:50Z</dcterms:modified>
</cp:coreProperties>
</file>