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00"/>
  </p:notesMasterIdLst>
  <p:handoutMasterIdLst>
    <p:handoutMasterId r:id="rId101"/>
  </p:handoutMasterIdLst>
  <p:sldIdLst>
    <p:sldId id="2094" r:id="rId2"/>
    <p:sldId id="7738" r:id="rId3"/>
    <p:sldId id="263" r:id="rId4"/>
    <p:sldId id="8636" r:id="rId5"/>
    <p:sldId id="7754" r:id="rId6"/>
    <p:sldId id="8468" r:id="rId7"/>
    <p:sldId id="8221" r:id="rId8"/>
    <p:sldId id="8220" r:id="rId9"/>
    <p:sldId id="8255" r:id="rId10"/>
    <p:sldId id="7729" r:id="rId11"/>
    <p:sldId id="8390" r:id="rId12"/>
    <p:sldId id="8395" r:id="rId13"/>
    <p:sldId id="8676" r:id="rId14"/>
    <p:sldId id="8391" r:id="rId15"/>
    <p:sldId id="8574" r:id="rId16"/>
    <p:sldId id="5155" r:id="rId17"/>
    <p:sldId id="8629" r:id="rId18"/>
    <p:sldId id="8609" r:id="rId19"/>
    <p:sldId id="8644" r:id="rId20"/>
    <p:sldId id="8648" r:id="rId21"/>
    <p:sldId id="8645" r:id="rId22"/>
    <p:sldId id="8191" r:id="rId23"/>
    <p:sldId id="8656" r:id="rId24"/>
    <p:sldId id="8657" r:id="rId25"/>
    <p:sldId id="5234" r:id="rId26"/>
    <p:sldId id="2496" r:id="rId27"/>
    <p:sldId id="2649" r:id="rId28"/>
    <p:sldId id="2650" r:id="rId29"/>
    <p:sldId id="5031" r:id="rId30"/>
    <p:sldId id="6618" r:id="rId31"/>
    <p:sldId id="9107" r:id="rId32"/>
    <p:sldId id="8674" r:id="rId33"/>
    <p:sldId id="8658" r:id="rId34"/>
    <p:sldId id="536" r:id="rId35"/>
    <p:sldId id="8675" r:id="rId36"/>
    <p:sldId id="488" r:id="rId37"/>
    <p:sldId id="583" r:id="rId38"/>
    <p:sldId id="5552" r:id="rId39"/>
    <p:sldId id="8659" r:id="rId40"/>
    <p:sldId id="2645" r:id="rId41"/>
    <p:sldId id="8679" r:id="rId42"/>
    <p:sldId id="8680" r:id="rId43"/>
    <p:sldId id="617" r:id="rId44"/>
    <p:sldId id="8976" r:id="rId45"/>
    <p:sldId id="8660" r:id="rId46"/>
    <p:sldId id="9109" r:id="rId47"/>
    <p:sldId id="3985" r:id="rId48"/>
    <p:sldId id="3986" r:id="rId49"/>
    <p:sldId id="340" r:id="rId50"/>
    <p:sldId id="6471" r:id="rId51"/>
    <p:sldId id="6734" r:id="rId52"/>
    <p:sldId id="8646" r:id="rId53"/>
    <p:sldId id="8661" r:id="rId54"/>
    <p:sldId id="8662" r:id="rId55"/>
    <p:sldId id="7918" r:id="rId56"/>
    <p:sldId id="6727" r:id="rId57"/>
    <p:sldId id="5369" r:id="rId58"/>
    <p:sldId id="8663" r:id="rId59"/>
    <p:sldId id="8664" r:id="rId60"/>
    <p:sldId id="2654" r:id="rId61"/>
    <p:sldId id="7451" r:id="rId62"/>
    <p:sldId id="7460" r:id="rId63"/>
    <p:sldId id="8665" r:id="rId64"/>
    <p:sldId id="8537" r:id="rId65"/>
    <p:sldId id="2910" r:id="rId66"/>
    <p:sldId id="8647" r:id="rId67"/>
    <p:sldId id="8666" r:id="rId68"/>
    <p:sldId id="8667" r:id="rId69"/>
    <p:sldId id="8678" r:id="rId70"/>
    <p:sldId id="2850" r:id="rId71"/>
    <p:sldId id="8681" r:id="rId72"/>
    <p:sldId id="2581" r:id="rId73"/>
    <p:sldId id="2671" r:id="rId74"/>
    <p:sldId id="5930" r:id="rId75"/>
    <p:sldId id="2012" r:id="rId76"/>
    <p:sldId id="7962" r:id="rId77"/>
    <p:sldId id="9095" r:id="rId78"/>
    <p:sldId id="8668" r:id="rId79"/>
    <p:sldId id="9096" r:id="rId80"/>
    <p:sldId id="9105" r:id="rId81"/>
    <p:sldId id="9106" r:id="rId82"/>
    <p:sldId id="9099" r:id="rId83"/>
    <p:sldId id="9100" r:id="rId84"/>
    <p:sldId id="8640" r:id="rId85"/>
    <p:sldId id="8641" r:id="rId86"/>
    <p:sldId id="9102" r:id="rId87"/>
    <p:sldId id="9101" r:id="rId88"/>
    <p:sldId id="9103" r:id="rId89"/>
    <p:sldId id="3264" r:id="rId90"/>
    <p:sldId id="8669" r:id="rId91"/>
    <p:sldId id="9110" r:id="rId92"/>
    <p:sldId id="9108" r:id="rId93"/>
    <p:sldId id="7727" r:id="rId94"/>
    <p:sldId id="9104" r:id="rId95"/>
    <p:sldId id="2497" r:id="rId96"/>
    <p:sldId id="9113" r:id="rId97"/>
    <p:sldId id="2248" r:id="rId98"/>
    <p:sldId id="8670" r:id="rId99"/>
  </p:sldIdLst>
  <p:sldSz cx="12192000" cy="6858000"/>
  <p:notesSz cx="7315200" cy="9601200"/>
  <p:custDataLst>
    <p:tags r:id="rId102"/>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66FF66"/>
    <a:srgbClr val="FFCCFF"/>
    <a:srgbClr val="009900"/>
    <a:srgbClr val="003300"/>
    <a:srgbClr val="0000CC"/>
    <a:srgbClr val="00CCFF"/>
    <a:srgbClr val="33CC33"/>
    <a:srgbClr val="0000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22" autoAdjust="0"/>
    <p:restoredTop sz="96778" autoAdjust="0"/>
  </p:normalViewPr>
  <p:slideViewPr>
    <p:cSldViewPr>
      <p:cViewPr>
        <p:scale>
          <a:sx n="100" d="100"/>
          <a:sy n="100" d="100"/>
        </p:scale>
        <p:origin x="744" y="19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3696" y="8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gs" Target="tags/tag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786" tIns="53895" rIns="107786" bIns="53895" numCol="1" anchor="b" anchorCtr="0" compatLnSpc="1">
            <a:prstTxWarp prst="textNoShape">
              <a:avLst/>
            </a:prstTxWarp>
          </a:bodyPr>
          <a:lstStyle>
            <a:lvl1pPr defTabSz="101926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6"/>
            <a:ext cx="4089536" cy="793995"/>
          </a:xfrm>
          <a:prstGeom prst="rect">
            <a:avLst/>
          </a:prstGeom>
        </p:spPr>
        <p:txBody>
          <a:bodyPr vert="horz" lIns="118225" tIns="59113" rIns="118225" bIns="59113"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Zechariah 033-14v8-21</a:t>
            </a:r>
          </a:p>
          <a:p>
            <a:pPr>
              <a:defRPr/>
            </a:pPr>
            <a:r>
              <a:rPr lang="en-US" sz="1600" dirty="0"/>
              <a:t>10-12-2022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eaLnBrk="1" hangingPunct="1">
              <a:defRPr sz="13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eaLnBrk="1" hangingPunct="1">
              <a:defRPr sz="1300">
                <a:latin typeface="Calibri" panose="020F0502020204030204" pitchFamily="34" charset="0"/>
                <a:cs typeface="Arial" charset="0"/>
              </a:defRPr>
            </a:lvl1pPr>
          </a:lstStyle>
          <a:p>
            <a:pPr>
              <a:defRPr/>
            </a:pPr>
            <a:fld id="{5800389A-3474-4B41-9CB2-F1B2DAE08F62}" type="datetimeFigureOut">
              <a:rPr lang="en-US" smtClean="0"/>
              <a:pPr>
                <a:defRPr/>
              </a:pPr>
              <a:t>10/10/2022</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20</a:t>
            </a:fld>
            <a:endParaRPr lang="en-US" altLang="en-US" dirty="0"/>
          </a:p>
        </p:txBody>
      </p:sp>
    </p:spTree>
    <p:extLst>
      <p:ext uri="{BB962C8B-B14F-4D97-AF65-F5344CB8AC3E}">
        <p14:creationId xmlns:p14="http://schemas.microsoft.com/office/powerpoint/2010/main" val="4111897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58</a:t>
            </a:fld>
            <a:endParaRPr lang="en-US" altLang="en-US" dirty="0"/>
          </a:p>
        </p:txBody>
      </p:sp>
    </p:spTree>
    <p:extLst>
      <p:ext uri="{BB962C8B-B14F-4D97-AF65-F5344CB8AC3E}">
        <p14:creationId xmlns:p14="http://schemas.microsoft.com/office/powerpoint/2010/main" val="4120166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59</a:t>
            </a:fld>
            <a:endParaRPr lang="en-US" altLang="en-US" dirty="0"/>
          </a:p>
        </p:txBody>
      </p:sp>
    </p:spTree>
    <p:extLst>
      <p:ext uri="{BB962C8B-B14F-4D97-AF65-F5344CB8AC3E}">
        <p14:creationId xmlns:p14="http://schemas.microsoft.com/office/powerpoint/2010/main" val="282835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63</a:t>
            </a:fld>
            <a:endParaRPr lang="en-US" altLang="en-US" dirty="0"/>
          </a:p>
        </p:txBody>
      </p:sp>
    </p:spTree>
    <p:extLst>
      <p:ext uri="{BB962C8B-B14F-4D97-AF65-F5344CB8AC3E}">
        <p14:creationId xmlns:p14="http://schemas.microsoft.com/office/powerpoint/2010/main" val="2868848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67</a:t>
            </a:fld>
            <a:endParaRPr lang="en-US" altLang="en-US" dirty="0"/>
          </a:p>
        </p:txBody>
      </p:sp>
    </p:spTree>
    <p:extLst>
      <p:ext uri="{BB962C8B-B14F-4D97-AF65-F5344CB8AC3E}">
        <p14:creationId xmlns:p14="http://schemas.microsoft.com/office/powerpoint/2010/main" val="593517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68</a:t>
            </a:fld>
            <a:endParaRPr lang="en-US" altLang="en-US" dirty="0"/>
          </a:p>
        </p:txBody>
      </p:sp>
    </p:spTree>
    <p:extLst>
      <p:ext uri="{BB962C8B-B14F-4D97-AF65-F5344CB8AC3E}">
        <p14:creationId xmlns:p14="http://schemas.microsoft.com/office/powerpoint/2010/main" val="1954829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77</a:t>
            </a:fld>
            <a:endParaRPr lang="en-US" altLang="en-US" dirty="0"/>
          </a:p>
        </p:txBody>
      </p:sp>
    </p:spTree>
    <p:extLst>
      <p:ext uri="{BB962C8B-B14F-4D97-AF65-F5344CB8AC3E}">
        <p14:creationId xmlns:p14="http://schemas.microsoft.com/office/powerpoint/2010/main" val="2511128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78</a:t>
            </a:fld>
            <a:endParaRPr lang="en-US" altLang="en-US" dirty="0"/>
          </a:p>
        </p:txBody>
      </p:sp>
    </p:spTree>
    <p:extLst>
      <p:ext uri="{BB962C8B-B14F-4D97-AF65-F5344CB8AC3E}">
        <p14:creationId xmlns:p14="http://schemas.microsoft.com/office/powerpoint/2010/main" val="831706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90</a:t>
            </a:fld>
            <a:endParaRPr lang="en-US" altLang="en-US" dirty="0"/>
          </a:p>
        </p:txBody>
      </p:sp>
    </p:spTree>
    <p:extLst>
      <p:ext uri="{BB962C8B-B14F-4D97-AF65-F5344CB8AC3E}">
        <p14:creationId xmlns:p14="http://schemas.microsoft.com/office/powerpoint/2010/main" val="242102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23</a:t>
            </a:fld>
            <a:endParaRPr lang="en-US" altLang="en-US" dirty="0"/>
          </a:p>
        </p:txBody>
      </p:sp>
    </p:spTree>
    <p:extLst>
      <p:ext uri="{BB962C8B-B14F-4D97-AF65-F5344CB8AC3E}">
        <p14:creationId xmlns:p14="http://schemas.microsoft.com/office/powerpoint/2010/main" val="928007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24</a:t>
            </a:fld>
            <a:endParaRPr lang="en-US" altLang="en-US" dirty="0"/>
          </a:p>
        </p:txBody>
      </p:sp>
    </p:spTree>
    <p:extLst>
      <p:ext uri="{BB962C8B-B14F-4D97-AF65-F5344CB8AC3E}">
        <p14:creationId xmlns:p14="http://schemas.microsoft.com/office/powerpoint/2010/main" val="3452169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29</a:t>
            </a:fld>
            <a:endParaRPr lang="en-IN" dirty="0"/>
          </a:p>
        </p:txBody>
      </p:sp>
    </p:spTree>
    <p:extLst>
      <p:ext uri="{BB962C8B-B14F-4D97-AF65-F5344CB8AC3E}">
        <p14:creationId xmlns:p14="http://schemas.microsoft.com/office/powerpoint/2010/main" val="4134435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33</a:t>
            </a:fld>
            <a:endParaRPr lang="en-US" altLang="en-US" dirty="0"/>
          </a:p>
        </p:txBody>
      </p:sp>
    </p:spTree>
    <p:extLst>
      <p:ext uri="{BB962C8B-B14F-4D97-AF65-F5344CB8AC3E}">
        <p14:creationId xmlns:p14="http://schemas.microsoft.com/office/powerpoint/2010/main" val="3456603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39</a:t>
            </a:fld>
            <a:endParaRPr lang="en-US" altLang="en-US" dirty="0"/>
          </a:p>
        </p:txBody>
      </p:sp>
    </p:spTree>
    <p:extLst>
      <p:ext uri="{BB962C8B-B14F-4D97-AF65-F5344CB8AC3E}">
        <p14:creationId xmlns:p14="http://schemas.microsoft.com/office/powerpoint/2010/main" val="91046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45</a:t>
            </a:fld>
            <a:endParaRPr lang="en-US" altLang="en-US" dirty="0"/>
          </a:p>
        </p:txBody>
      </p:sp>
    </p:spTree>
    <p:extLst>
      <p:ext uri="{BB962C8B-B14F-4D97-AF65-F5344CB8AC3E}">
        <p14:creationId xmlns:p14="http://schemas.microsoft.com/office/powerpoint/2010/main" val="1620939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53</a:t>
            </a:fld>
            <a:endParaRPr lang="en-US" altLang="en-US" dirty="0"/>
          </a:p>
        </p:txBody>
      </p:sp>
    </p:spTree>
    <p:extLst>
      <p:ext uri="{BB962C8B-B14F-4D97-AF65-F5344CB8AC3E}">
        <p14:creationId xmlns:p14="http://schemas.microsoft.com/office/powerpoint/2010/main" val="1538081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54</a:t>
            </a:fld>
            <a:endParaRPr lang="en-US" altLang="en-US" dirty="0"/>
          </a:p>
        </p:txBody>
      </p:sp>
    </p:spTree>
    <p:extLst>
      <p:ext uri="{BB962C8B-B14F-4D97-AF65-F5344CB8AC3E}">
        <p14:creationId xmlns:p14="http://schemas.microsoft.com/office/powerpoint/2010/main" val="1807743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solidFill>
                  <a:srgbClr val="FFFFFF"/>
                </a:solidFill>
              </a:defRPr>
            </a:lvl1pPr>
          </a:lstStyle>
          <a:p>
            <a:pPr>
              <a:defRPr/>
            </a:pPr>
            <a:fld id="{6F6F37EF-C3DC-4734-9315-DC3690F55A64}" type="slidenum">
              <a:rPr lang="en-US" altLang="en-US"/>
              <a:pPr>
                <a:defRPr/>
              </a:pPr>
              <a:t>‹#›</a:t>
            </a:fld>
            <a:endParaRPr lang="en-US" altLang="en-US"/>
          </a:p>
        </p:txBody>
      </p:sp>
    </p:spTree>
    <p:extLst>
      <p:ext uri="{BB962C8B-B14F-4D97-AF65-F5344CB8AC3E}">
        <p14:creationId xmlns:p14="http://schemas.microsoft.com/office/powerpoint/2010/main" val="39828793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10/10/2022</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182463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812800" y="1981200"/>
            <a:ext cx="10363200" cy="4114800"/>
          </a:xfrm>
        </p:spPr>
        <p:txBody>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6B196BFA-0DE7-4BE2-97C4-13B184514A8C}" type="slidenum">
              <a:rPr lang="en-US" altLang="en-US"/>
              <a:pPr>
                <a:defRPr/>
              </a:pPr>
              <a:t>‹#›</a:t>
            </a:fld>
            <a:endParaRPr lang="en-US" altLang="en-US"/>
          </a:p>
        </p:txBody>
      </p:sp>
    </p:spTree>
    <p:extLst>
      <p:ext uri="{BB962C8B-B14F-4D97-AF65-F5344CB8AC3E}">
        <p14:creationId xmlns:p14="http://schemas.microsoft.com/office/powerpoint/2010/main" val="1628609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21" r:id="rId12"/>
    <p:sldLayoutId id="2147488923" r:id="rId13"/>
    <p:sldLayoutId id="2147488924"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6.wmf"/><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47.png"/></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a:effectLst>
                  <a:outerShdw blurRad="38100" dist="38100" dir="2700000" algn="tl">
                    <a:srgbClr val="000000">
                      <a:alpha val="43137"/>
                    </a:srgbClr>
                  </a:outerShdw>
                </a:effectLst>
                <a:sym typeface="Symbol" pitchFamily="18" charset="2"/>
              </a:rPr>
              <a:t>Zechariah</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solidFill>
                  <a:srgbClr val="FFFFCC"/>
                </a:solidFill>
                <a:effectLst>
                  <a:outerShdw blurRad="38100" dist="38100" dir="2700000" algn="tl">
                    <a:srgbClr val="000000">
                      <a:alpha val="43137"/>
                    </a:srgbClr>
                  </a:outerShdw>
                </a:effectLst>
                <a:sym typeface="Symbol" pitchFamily="18" charset="2"/>
              </a:rPr>
              <a:t>God Remembers!</a:t>
            </a:r>
          </a:p>
        </p:txBody>
      </p:sp>
      <p:pic>
        <p:nvPicPr>
          <p:cNvPr id="2" name="Picture 1">
            <a:extLst>
              <a:ext uri="{FF2B5EF4-FFF2-40B4-BE49-F238E27FC236}">
                <a16:creationId xmlns:a16="http://schemas.microsoft.com/office/drawing/2014/main" id="{FE4FBC66-70AB-4401-B987-E4D026EE7810}"/>
              </a:ext>
            </a:extLst>
          </p:cNvPr>
          <p:cNvPicPr>
            <a:picLocks noChangeAspect="1"/>
          </p:cNvPicPr>
          <p:nvPr/>
        </p:nvPicPr>
        <p:blipFill rotWithShape="1">
          <a:blip r:embed="rId3"/>
          <a:srcRect b="3333"/>
          <a:stretch/>
        </p:blipFill>
        <p:spPr>
          <a:xfrm>
            <a:off x="3648967" y="1600200"/>
            <a:ext cx="4894066" cy="3657600"/>
          </a:xfrm>
          <a:prstGeom prst="rect">
            <a:avLst/>
          </a:prstGeom>
          <a:ln>
            <a:solidFill>
              <a:schemeClr val="tx1"/>
            </a:solidFill>
          </a:ln>
        </p:spPr>
      </p:pic>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1371600" y="228600"/>
            <a:ext cx="9448800" cy="920692"/>
          </a:xfrm>
        </p:spPr>
        <p:txBody>
          <a:bodyPr/>
          <a:lstStyle/>
          <a:p>
            <a:pPr algn="ctr" eaLnBrk="1" hangingPunct="1"/>
            <a:r>
              <a:rPr lang="en-US" sz="3600" dirty="0">
                <a:effectLst>
                  <a:outerShdw blurRad="38100" dist="38100" dir="2700000" algn="tl">
                    <a:srgbClr val="000000">
                      <a:alpha val="43137"/>
                    </a:srgbClr>
                  </a:outerShdw>
                </a:effectLst>
              </a:rPr>
              <a:t>III. Questions &amp; Answers Concerning Fasting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(7‒8)</a:t>
            </a:r>
          </a:p>
        </p:txBody>
      </p:sp>
      <p:sp>
        <p:nvSpPr>
          <p:cNvPr id="92163" name="Rectangle 2051"/>
          <p:cNvSpPr>
            <a:spLocks noGrp="1" noChangeArrowheads="1"/>
          </p:cNvSpPr>
          <p:nvPr>
            <p:ph type="body" idx="1"/>
          </p:nvPr>
        </p:nvSpPr>
        <p:spPr>
          <a:xfrm>
            <a:off x="609600" y="1371600"/>
            <a:ext cx="7467600" cy="4419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sz="3000" dirty="0">
                <a:effectLst>
                  <a:outerShdw blurRad="38100" dist="38100" dir="2700000" algn="tl">
                    <a:srgbClr val="000000">
                      <a:alpha val="43137"/>
                    </a:srgbClr>
                  </a:outerShdw>
                </a:effectLst>
                <a:cs typeface="Calibri" panose="020F0502020204030204" pitchFamily="34" charset="0"/>
              </a:rPr>
              <a:t>Question (7:1-3)</a:t>
            </a:r>
          </a:p>
          <a:p>
            <a:pPr marL="457200" lvl="1" indent="-457200" eaLnBrk="1" hangingPunct="1">
              <a:spcBef>
                <a:spcPts val="0"/>
              </a:spcBef>
              <a:spcAft>
                <a:spcPts val="2400"/>
              </a:spcAft>
              <a:buClr>
                <a:srgbClr val="FF66FF"/>
              </a:buClr>
              <a:buSzPct val="100000"/>
              <a:buFont typeface="Wingdings" pitchFamily="2" charset="2"/>
              <a:buAutoNum type="alphaUcPeriod"/>
              <a:defRPr/>
            </a:pPr>
            <a:r>
              <a:rPr lang="en-US" sz="3000" dirty="0">
                <a:effectLst>
                  <a:outerShdw blurRad="38100" dist="38100" dir="2700000" algn="tl">
                    <a:srgbClr val="000000">
                      <a:alpha val="43137"/>
                    </a:srgbClr>
                  </a:outerShdw>
                </a:effectLst>
                <a:cs typeface="Calibri" panose="020F0502020204030204" pitchFamily="34" charset="0"/>
              </a:rPr>
              <a:t>Four divine answers (7:4‒8:23)</a:t>
            </a:r>
          </a:p>
          <a:p>
            <a:pPr marL="914400" lvl="2" indent="-514350" eaLnBrk="1" hangingPunct="1">
              <a:spcBef>
                <a:spcPts val="0"/>
              </a:spcBef>
              <a:spcAft>
                <a:spcPts val="2400"/>
              </a:spcAft>
              <a:buClr>
                <a:srgbClr val="66FF66"/>
              </a:buClr>
              <a:buSzPct val="100000"/>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Condemnation of empty ritualism (7:4-7)</a:t>
            </a:r>
          </a:p>
          <a:p>
            <a:pPr marL="914400" lvl="2" indent="-514350" eaLnBrk="1" hangingPunct="1">
              <a:spcBef>
                <a:spcPts val="0"/>
              </a:spcBef>
              <a:spcAft>
                <a:spcPts val="2400"/>
              </a:spcAft>
              <a:buClr>
                <a:srgbClr val="66FF66"/>
              </a:buClr>
              <a:buSzPct val="100000"/>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Condemnation of past covenant failure (7:8-14)</a:t>
            </a:r>
          </a:p>
          <a:p>
            <a:pPr marL="914400" lvl="2" indent="-514350" eaLnBrk="1" hangingPunct="1">
              <a:spcBef>
                <a:spcPts val="0"/>
              </a:spcBef>
              <a:spcAft>
                <a:spcPts val="2400"/>
              </a:spcAft>
              <a:buClr>
                <a:srgbClr val="66FF66"/>
              </a:buClr>
              <a:buSzPct val="100000"/>
              <a:buAutoNum type="arabicPeriod"/>
              <a:defRPr/>
            </a:pPr>
            <a:r>
              <a:rPr lang="en-US" sz="3000" dirty="0">
                <a:effectLst>
                  <a:outerShdw blurRad="38100" dist="38100" dir="2700000" algn="tl">
                    <a:srgbClr val="000000">
                      <a:alpha val="43137"/>
                    </a:srgbClr>
                  </a:outerShdw>
                </a:effectLst>
                <a:cs typeface="Calibri" panose="020F0502020204030204" pitchFamily="34" charset="0"/>
              </a:rPr>
              <a:t>Prediction of Jerusalem’s restoration (8:1-17)</a:t>
            </a:r>
          </a:p>
          <a:p>
            <a:pPr marL="914400" lvl="2" indent="-514350" eaLnBrk="1" hangingPunct="1">
              <a:spcBef>
                <a:spcPts val="0"/>
              </a:spcBef>
              <a:spcAft>
                <a:spcPts val="2400"/>
              </a:spcAft>
              <a:buClr>
                <a:srgbClr val="66FF66"/>
              </a:buClr>
              <a:buSzPct val="100000"/>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Prediction of future blessing (8:18-23)</a:t>
            </a:r>
          </a:p>
        </p:txBody>
      </p:sp>
      <p:pic>
        <p:nvPicPr>
          <p:cNvPr id="5" name="Picture 2" descr="Zechariah - davidould.net">
            <a:extLst>
              <a:ext uri="{FF2B5EF4-FFF2-40B4-BE49-F238E27FC236}">
                <a16:creationId xmlns:a16="http://schemas.microsoft.com/office/drawing/2014/main" id="{8855F510-B50C-4FB6-A0CA-D215DD23261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094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843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3733800" y="228600"/>
            <a:ext cx="4724400" cy="903914"/>
          </a:xfrm>
        </p:spPr>
        <p:txBody>
          <a:bodyPr/>
          <a:lstStyle/>
          <a:p>
            <a:pPr algn="ctr" eaLnBrk="1" hangingPunct="1"/>
            <a:r>
              <a:rPr lang="en-US" sz="3600" dirty="0">
                <a:effectLst>
                  <a:outerShdw blurRad="38100" dist="38100" dir="2700000" algn="tl">
                    <a:srgbClr val="000000">
                      <a:alpha val="43137"/>
                    </a:srgbClr>
                  </a:outerShdw>
                </a:effectLst>
              </a:rPr>
              <a:t>IV. Two Burdens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(9‒14)</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92163" name="Rectangle 2051"/>
          <p:cNvSpPr>
            <a:spLocks noGrp="1" noChangeArrowheads="1"/>
          </p:cNvSpPr>
          <p:nvPr>
            <p:ph type="body" idx="1"/>
          </p:nvPr>
        </p:nvSpPr>
        <p:spPr>
          <a:xfrm>
            <a:off x="1066800" y="1420186"/>
            <a:ext cx="10058400" cy="2514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postponed deliverance due to her rejection of her Messiah (9‒11)</a:t>
            </a:r>
          </a:p>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future deliverance due to her acceptance of her Messiah (12‒14)</a:t>
            </a:r>
          </a:p>
        </p:txBody>
      </p:sp>
      <p:pic>
        <p:nvPicPr>
          <p:cNvPr id="2" name="Picture 1">
            <a:extLst>
              <a:ext uri="{FF2B5EF4-FFF2-40B4-BE49-F238E27FC236}">
                <a16:creationId xmlns:a16="http://schemas.microsoft.com/office/drawing/2014/main" id="{D73BE8B2-105C-4543-9DC5-8FCF5D2CB73C}"/>
              </a:ext>
            </a:extLst>
          </p:cNvPr>
          <p:cNvPicPr>
            <a:picLocks noChangeAspect="1"/>
          </p:cNvPicPr>
          <p:nvPr/>
        </p:nvPicPr>
        <p:blipFill>
          <a:blip r:embed="rId2"/>
          <a:stretch>
            <a:fillRect/>
          </a:stretch>
        </p:blipFill>
        <p:spPr>
          <a:xfrm>
            <a:off x="4613774" y="4114800"/>
            <a:ext cx="2964453" cy="2286000"/>
          </a:xfrm>
          <a:prstGeom prst="rect">
            <a:avLst/>
          </a:prstGeom>
        </p:spPr>
      </p:pic>
    </p:spTree>
    <p:extLst>
      <p:ext uri="{BB962C8B-B14F-4D97-AF65-F5344CB8AC3E}">
        <p14:creationId xmlns:p14="http://schemas.microsoft.com/office/powerpoint/2010/main" val="1098043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3733800" y="228600"/>
            <a:ext cx="4724400" cy="903914"/>
          </a:xfrm>
        </p:spPr>
        <p:txBody>
          <a:bodyPr/>
          <a:lstStyle/>
          <a:p>
            <a:pPr algn="ctr" eaLnBrk="1" hangingPunct="1"/>
            <a:r>
              <a:rPr lang="en-US" sz="3600" dirty="0">
                <a:effectLst>
                  <a:outerShdw blurRad="38100" dist="38100" dir="2700000" algn="tl">
                    <a:srgbClr val="000000">
                      <a:alpha val="43137"/>
                    </a:srgbClr>
                  </a:outerShdw>
                </a:effectLst>
              </a:rPr>
              <a:t>IV. Two Burdens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(9‒14)</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92163" name="Rectangle 2051"/>
          <p:cNvSpPr>
            <a:spLocks noGrp="1" noChangeArrowheads="1"/>
          </p:cNvSpPr>
          <p:nvPr>
            <p:ph type="body" idx="1"/>
          </p:nvPr>
        </p:nvSpPr>
        <p:spPr>
          <a:xfrm>
            <a:off x="1066800" y="1420186"/>
            <a:ext cx="10058400" cy="2514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Israel’s postponed deliverance due to her rejection of her Messiah (9‒11)</a:t>
            </a:r>
          </a:p>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future deliverance due to her acceptance of her Messiah (12‒14)</a:t>
            </a:r>
          </a:p>
        </p:txBody>
      </p:sp>
      <p:pic>
        <p:nvPicPr>
          <p:cNvPr id="2" name="Picture 1">
            <a:extLst>
              <a:ext uri="{FF2B5EF4-FFF2-40B4-BE49-F238E27FC236}">
                <a16:creationId xmlns:a16="http://schemas.microsoft.com/office/drawing/2014/main" id="{D73BE8B2-105C-4543-9DC5-8FCF5D2CB73C}"/>
              </a:ext>
            </a:extLst>
          </p:cNvPr>
          <p:cNvPicPr>
            <a:picLocks noChangeAspect="1"/>
          </p:cNvPicPr>
          <p:nvPr/>
        </p:nvPicPr>
        <p:blipFill>
          <a:blip r:embed="rId2"/>
          <a:stretch>
            <a:fillRect/>
          </a:stretch>
        </p:blipFill>
        <p:spPr>
          <a:xfrm>
            <a:off x="4613774" y="4114800"/>
            <a:ext cx="2964453" cy="2286000"/>
          </a:xfrm>
          <a:prstGeom prst="rect">
            <a:avLst/>
          </a:prstGeom>
        </p:spPr>
      </p:pic>
    </p:spTree>
    <p:extLst>
      <p:ext uri="{BB962C8B-B14F-4D97-AF65-F5344CB8AC3E}">
        <p14:creationId xmlns:p14="http://schemas.microsoft.com/office/powerpoint/2010/main" val="2501830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051"/>
          <p:cNvSpPr>
            <a:spLocks noGrp="1" noChangeArrowheads="1"/>
          </p:cNvSpPr>
          <p:nvPr>
            <p:ph type="body" idx="1"/>
          </p:nvPr>
        </p:nvSpPr>
        <p:spPr>
          <a:xfrm>
            <a:off x="609600" y="1600200"/>
            <a:ext cx="5715000" cy="2819400"/>
          </a:xfrm>
        </p:spPr>
        <p:txBody>
          <a:bodyPr/>
          <a:lstStyle/>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Divine warrior hymn (9)</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True shepherd (10)</a:t>
            </a:r>
          </a:p>
          <a:p>
            <a:pPr marL="514350" lvl="2" indent="-514350" eaLnBrk="1" hangingPunct="1">
              <a:spcBef>
                <a:spcPts val="0"/>
              </a:spcBef>
              <a:spcAft>
                <a:spcPts val="36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False shepherd (11)</a:t>
            </a:r>
          </a:p>
        </p:txBody>
      </p:sp>
      <p:pic>
        <p:nvPicPr>
          <p:cNvPr id="6" name="Picture 2" descr="Zechariah - davidould.net">
            <a:extLst>
              <a:ext uri="{FF2B5EF4-FFF2-40B4-BE49-F238E27FC236}">
                <a16:creationId xmlns:a16="http://schemas.microsoft.com/office/drawing/2014/main" id="{0DCCFAB8-4537-4077-A4E1-978A24FE6C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086600" y="1781158"/>
            <a:ext cx="4280012" cy="3295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7CF0E116-B1E2-4032-9D30-924BFE1C64A5}"/>
              </a:ext>
            </a:extLst>
          </p:cNvPr>
          <p:cNvSpPr txBox="1">
            <a:spLocks noChangeArrowheads="1"/>
          </p:cNvSpPr>
          <p:nvPr/>
        </p:nvSpPr>
        <p:spPr bwMode="auto">
          <a:xfrm>
            <a:off x="800100" y="228601"/>
            <a:ext cx="10591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514350" indent="-514350" algn="ctr">
              <a:buClr>
                <a:srgbClr val="FF66FF"/>
              </a:buClr>
              <a:buFont typeface="+mj-lt"/>
              <a:buAutoNum type="alphaUcPeriod"/>
            </a:pPr>
            <a:r>
              <a:rPr lang="en-US" altLang="en-US" sz="3600" kern="0" dirty="0">
                <a:effectLst>
                  <a:outerShdw blurRad="38100" dist="38100" dir="2700000" algn="tl">
                    <a:srgbClr val="000000">
                      <a:alpha val="43137"/>
                    </a:srgbClr>
                  </a:outerShdw>
                </a:effectLst>
              </a:rPr>
              <a:t>First Burden Outline</a:t>
            </a:r>
            <a:br>
              <a:rPr lang="en-US" altLang="en-US" sz="3600" kern="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(9‒11)</a:t>
            </a:r>
            <a:endParaRPr lang="en-US" altLang="en-US" sz="32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260508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3733800" y="228600"/>
            <a:ext cx="4724400" cy="903914"/>
          </a:xfrm>
        </p:spPr>
        <p:txBody>
          <a:bodyPr/>
          <a:lstStyle/>
          <a:p>
            <a:pPr algn="ctr" eaLnBrk="1" hangingPunct="1"/>
            <a:r>
              <a:rPr lang="en-US" sz="3600" dirty="0">
                <a:effectLst>
                  <a:outerShdw blurRad="38100" dist="38100" dir="2700000" algn="tl">
                    <a:srgbClr val="000000">
                      <a:alpha val="43137"/>
                    </a:srgbClr>
                  </a:outerShdw>
                </a:effectLst>
              </a:rPr>
              <a:t>IV. Two Burdens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(9‒14)</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92163" name="Rectangle 2051"/>
          <p:cNvSpPr>
            <a:spLocks noGrp="1" noChangeArrowheads="1"/>
          </p:cNvSpPr>
          <p:nvPr>
            <p:ph type="body" idx="1"/>
          </p:nvPr>
        </p:nvSpPr>
        <p:spPr>
          <a:xfrm>
            <a:off x="1066800" y="1420186"/>
            <a:ext cx="10058400" cy="2514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postponed deliverance due to her rejection of her Messiah (9‒11)</a:t>
            </a:r>
          </a:p>
          <a:p>
            <a:pPr marL="457200" lvl="1" indent="-457200" eaLnBrk="1" hangingPunct="1">
              <a:spcBef>
                <a:spcPts val="0"/>
              </a:spcBef>
              <a:spcAft>
                <a:spcPts val="2400"/>
              </a:spcAft>
              <a:buClr>
                <a:srgbClr val="FF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Israel’s future deliverance due to her acceptance of her Messiah (12‒14)</a:t>
            </a:r>
          </a:p>
        </p:txBody>
      </p:sp>
      <p:pic>
        <p:nvPicPr>
          <p:cNvPr id="2" name="Picture 1">
            <a:extLst>
              <a:ext uri="{FF2B5EF4-FFF2-40B4-BE49-F238E27FC236}">
                <a16:creationId xmlns:a16="http://schemas.microsoft.com/office/drawing/2014/main" id="{D73BE8B2-105C-4543-9DC5-8FCF5D2CB73C}"/>
              </a:ext>
            </a:extLst>
          </p:cNvPr>
          <p:cNvPicPr>
            <a:picLocks noChangeAspect="1"/>
          </p:cNvPicPr>
          <p:nvPr/>
        </p:nvPicPr>
        <p:blipFill>
          <a:blip r:embed="rId2"/>
          <a:stretch>
            <a:fillRect/>
          </a:stretch>
        </p:blipFill>
        <p:spPr>
          <a:xfrm>
            <a:off x="4613774" y="4114800"/>
            <a:ext cx="2964453" cy="2286000"/>
          </a:xfrm>
          <a:prstGeom prst="rect">
            <a:avLst/>
          </a:prstGeom>
        </p:spPr>
      </p:pic>
    </p:spTree>
    <p:extLst>
      <p:ext uri="{BB962C8B-B14F-4D97-AF65-F5344CB8AC3E}">
        <p14:creationId xmlns:p14="http://schemas.microsoft.com/office/powerpoint/2010/main" val="29041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1809750" y="1752600"/>
            <a:ext cx="8572500" cy="4861648"/>
          </a:xfrm>
        </p:spPr>
        <p:txBody>
          <a:bodyPr/>
          <a:lstStyle/>
          <a:p>
            <a:pPr marL="457200" indent="-4572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Israel’s physical deliverance (12:1-9)</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nations that will attack Israel (1-3)</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God who will protect Israel (4-9)</a:t>
            </a:r>
          </a:p>
          <a:p>
            <a:pPr marL="457200" indent="-4572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Israel’s spiritual deliverance (12:10-14)</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God’s Spirit: the cause of revival (10a)</a:t>
            </a:r>
          </a:p>
          <a:p>
            <a:pPr marL="914400" lvl="1" indent="-514350">
              <a:spcBef>
                <a:spcPts val="0"/>
              </a:spcBef>
              <a:spcAft>
                <a:spcPts val="24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remorse: the result of revival (11-14)</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12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Physical &amp; Spiritual Salvation)</a:t>
            </a:r>
          </a:p>
        </p:txBody>
      </p:sp>
      <p:pic>
        <p:nvPicPr>
          <p:cNvPr id="2052" name="Picture 4" descr="Image result for zechariah 12">
            <a:extLst>
              <a:ext uri="{FF2B5EF4-FFF2-40B4-BE49-F238E27FC236}">
                <a16:creationId xmlns:a16="http://schemas.microsoft.com/office/drawing/2014/main" id="{A6C30304-849E-4566-91CA-4B0E436222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4748" y="121920"/>
            <a:ext cx="1267652" cy="109728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descr="Image result for zechariah 12">
            <a:extLst>
              <a:ext uri="{FF2B5EF4-FFF2-40B4-BE49-F238E27FC236}">
                <a16:creationId xmlns:a16="http://schemas.microsoft.com/office/drawing/2014/main" id="{26330CDD-01C6-4BAE-8BE7-A138F42633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2" y="121920"/>
            <a:ext cx="1464925"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89264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2286000"/>
            <a:ext cx="8886823" cy="2133600"/>
          </a:xfrm>
        </p:spPr>
        <p:txBody>
          <a:bodyPr/>
          <a:lstStyle/>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Spiritual cleansing (13:1-5)</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Comprehensive deliverance (13:6-9)</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13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Physical &amp; Spiritual Salvation)</a:t>
            </a:r>
          </a:p>
        </p:txBody>
      </p:sp>
      <p:pic>
        <p:nvPicPr>
          <p:cNvPr id="7" name="Picture 6">
            <a:extLst>
              <a:ext uri="{FF2B5EF4-FFF2-40B4-BE49-F238E27FC236}">
                <a16:creationId xmlns:a16="http://schemas.microsoft.com/office/drawing/2014/main" id="{1DF14126-310D-C6E9-D116-8575016FBC31}"/>
              </a:ext>
            </a:extLst>
          </p:cNvPr>
          <p:cNvPicPr>
            <a:picLocks noChangeAspect="1"/>
          </p:cNvPicPr>
          <p:nvPr/>
        </p:nvPicPr>
        <p:blipFill>
          <a:blip r:embed="rId2"/>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1905224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762000" y="1828800"/>
            <a:ext cx="6705597" cy="4038600"/>
          </a:xfrm>
        </p:spPr>
        <p:txBody>
          <a:bodyPr/>
          <a:lstStyle/>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Jerusalem’s deliverance (14:1-7)</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Kingdom conditions (14:8-11)</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Enemies’ judgment (12-15)</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Kingdom worship (16-21)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14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Kingdom)</a:t>
            </a:r>
          </a:p>
        </p:txBody>
      </p:sp>
      <p:pic>
        <p:nvPicPr>
          <p:cNvPr id="2" name="Picture 1">
            <a:extLst>
              <a:ext uri="{FF2B5EF4-FFF2-40B4-BE49-F238E27FC236}">
                <a16:creationId xmlns:a16="http://schemas.microsoft.com/office/drawing/2014/main" id="{6FB83A02-17FB-6F5C-3750-A16D811D2756}"/>
              </a:ext>
            </a:extLst>
          </p:cNvPr>
          <p:cNvPicPr>
            <a:picLocks noChangeAspect="1"/>
          </p:cNvPicPr>
          <p:nvPr/>
        </p:nvPicPr>
        <p:blipFill>
          <a:blip r:embed="rId2"/>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2309086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762000" y="1828800"/>
            <a:ext cx="6705597" cy="2133600"/>
          </a:xfrm>
        </p:spPr>
        <p:txBody>
          <a:bodyPr/>
          <a:lstStyle/>
          <a:p>
            <a:pPr marL="457200" indent="-457200">
              <a:spcBef>
                <a:spcPts val="0"/>
              </a:spcBef>
              <a:spcAft>
                <a:spcPts val="4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Jerusalem’s deliverance (14:1-7)</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Kingdom conditions (14:8-11)</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Enemies’ judgment (12-15)</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Kingdom worship (16-21)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14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Kingdom)</a:t>
            </a:r>
          </a:p>
        </p:txBody>
      </p:sp>
      <p:pic>
        <p:nvPicPr>
          <p:cNvPr id="2" name="Picture 1">
            <a:extLst>
              <a:ext uri="{FF2B5EF4-FFF2-40B4-BE49-F238E27FC236}">
                <a16:creationId xmlns:a16="http://schemas.microsoft.com/office/drawing/2014/main" id="{4AEA6567-5A8A-A6BD-93E8-E9F7BC27A34F}"/>
              </a:ext>
            </a:extLst>
          </p:cNvPr>
          <p:cNvPicPr>
            <a:picLocks noChangeAspect="1"/>
          </p:cNvPicPr>
          <p:nvPr/>
        </p:nvPicPr>
        <p:blipFill>
          <a:blip r:embed="rId2"/>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1339328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E130998-868D-4956-8885-593A9128840E}"/>
              </a:ext>
            </a:extLst>
          </p:cNvPr>
          <p:cNvSpPr>
            <a:spLocks noGrp="1" noChangeArrowheads="1"/>
          </p:cNvSpPr>
          <p:nvPr>
            <p:ph type="title"/>
          </p:nvPr>
        </p:nvSpPr>
        <p:spPr>
          <a:xfrm>
            <a:off x="4876800" y="228600"/>
            <a:ext cx="2438400" cy="838200"/>
          </a:xfrm>
        </p:spPr>
        <p:txBody>
          <a:bodyPr/>
          <a:lstStyle/>
          <a:p>
            <a:pPr algn="ctr"/>
            <a:r>
              <a:rPr lang="en-US" altLang="en-US" sz="3600" dirty="0">
                <a:effectLst>
                  <a:outerShdw blurRad="38100" dist="38100" dir="2700000" algn="tl">
                    <a:srgbClr val="000000">
                      <a:alpha val="43137"/>
                    </a:srgbClr>
                  </a:outerShdw>
                </a:effectLst>
              </a:rPr>
              <a:t>Occasion</a:t>
            </a:r>
          </a:p>
        </p:txBody>
      </p:sp>
      <p:sp>
        <p:nvSpPr>
          <p:cNvPr id="4099" name="Rectangle 3">
            <a:extLst>
              <a:ext uri="{FF2B5EF4-FFF2-40B4-BE49-F238E27FC236}">
                <a16:creationId xmlns:a16="http://schemas.microsoft.com/office/drawing/2014/main" id="{F11172B3-4F69-4208-9658-92009D7BE33E}"/>
              </a:ext>
            </a:extLst>
          </p:cNvPr>
          <p:cNvSpPr>
            <a:spLocks noGrp="1" noChangeArrowheads="1"/>
          </p:cNvSpPr>
          <p:nvPr>
            <p:ph type="body" idx="1"/>
          </p:nvPr>
        </p:nvSpPr>
        <p:spPr>
          <a:xfrm>
            <a:off x="1524000" y="1143001"/>
            <a:ext cx="8991600" cy="5257800"/>
          </a:xfrm>
        </p:spPr>
        <p:txBody>
          <a:bodyPr/>
          <a:lstStyle/>
          <a:p>
            <a:pPr marL="457200" indent="-457200">
              <a:spcBef>
                <a:spcPts val="0"/>
              </a:spcBef>
              <a:spcAft>
                <a:spcPts val="1400"/>
              </a:spcAft>
            </a:pPr>
            <a:r>
              <a:rPr lang="en-US" altLang="en-US" dirty="0">
                <a:effectLst>
                  <a:outerShdw blurRad="38100" dist="38100" dir="2700000" algn="tl">
                    <a:srgbClr val="000000">
                      <a:alpha val="43137"/>
                    </a:srgbClr>
                  </a:outerShdw>
                </a:effectLst>
              </a:rPr>
              <a:t>538 B.C. ‒ Cyrus’ decree</a:t>
            </a:r>
          </a:p>
          <a:p>
            <a:pPr marL="457200" indent="-457200">
              <a:spcBef>
                <a:spcPts val="0"/>
              </a:spcBef>
              <a:spcAft>
                <a:spcPts val="1400"/>
              </a:spcAft>
            </a:pPr>
            <a:r>
              <a:rPr lang="en-US" altLang="en-US" dirty="0">
                <a:effectLst>
                  <a:outerShdw blurRad="38100" dist="38100" dir="2700000" algn="tl">
                    <a:srgbClr val="000000">
                      <a:alpha val="43137"/>
                    </a:srgbClr>
                  </a:outerShdw>
                </a:effectLst>
              </a:rPr>
              <a:t>536 B.C. ‒ Temple foundation laid</a:t>
            </a:r>
          </a:p>
          <a:p>
            <a:pPr marL="457200" indent="-457200">
              <a:spcBef>
                <a:spcPts val="0"/>
              </a:spcBef>
              <a:spcAft>
                <a:spcPts val="1400"/>
              </a:spcAft>
            </a:pPr>
            <a:r>
              <a:rPr lang="en-US" altLang="en-US" dirty="0">
                <a:effectLst>
                  <a:outerShdw blurRad="38100" dist="38100" dir="2700000" algn="tl">
                    <a:srgbClr val="000000">
                      <a:alpha val="43137"/>
                    </a:srgbClr>
                  </a:outerShdw>
                </a:effectLst>
              </a:rPr>
              <a:t>534 B.C. ‒ Temple building interrupted</a:t>
            </a:r>
          </a:p>
          <a:p>
            <a:pPr marL="457200" indent="-457200">
              <a:spcBef>
                <a:spcPts val="0"/>
              </a:spcBef>
              <a:spcAft>
                <a:spcPts val="1400"/>
              </a:spcAft>
            </a:pPr>
            <a:r>
              <a:rPr lang="en-US" altLang="en-US" dirty="0">
                <a:effectLst>
                  <a:outerShdw blurRad="38100" dist="38100" dir="2700000" algn="tl">
                    <a:srgbClr val="000000">
                      <a:alpha val="43137"/>
                    </a:srgbClr>
                  </a:outerShdw>
                </a:effectLst>
              </a:rPr>
              <a:t>Temple project stalled for 15 years</a:t>
            </a:r>
          </a:p>
          <a:p>
            <a:pPr marL="457200" indent="-457200">
              <a:spcBef>
                <a:spcPts val="0"/>
              </a:spcBef>
              <a:spcAft>
                <a:spcPts val="1400"/>
              </a:spcAft>
            </a:pPr>
            <a:r>
              <a:rPr lang="en-US" altLang="en-US" b="1" u="sng" dirty="0">
                <a:solidFill>
                  <a:srgbClr val="FFFFCC"/>
                </a:solidFill>
                <a:effectLst>
                  <a:outerShdw blurRad="38100" dist="38100" dir="2700000" algn="tl">
                    <a:srgbClr val="000000">
                      <a:alpha val="43137"/>
                    </a:srgbClr>
                  </a:outerShdw>
                </a:effectLst>
              </a:rPr>
              <a:t>520‒518 B.C. ‒ Ministries of Zechariah &amp; Haggai</a:t>
            </a:r>
          </a:p>
          <a:p>
            <a:pPr marL="457200" indent="-457200">
              <a:spcBef>
                <a:spcPts val="0"/>
              </a:spcBef>
              <a:spcAft>
                <a:spcPts val="1400"/>
              </a:spcAft>
            </a:pPr>
            <a:r>
              <a:rPr lang="en-US" altLang="en-US" dirty="0">
                <a:effectLst>
                  <a:outerShdw blurRad="38100" dist="38100" dir="2700000" algn="tl">
                    <a:srgbClr val="000000">
                      <a:alpha val="43137"/>
                    </a:srgbClr>
                  </a:outerShdw>
                </a:effectLst>
              </a:rPr>
              <a:t>519 B.C. ‒ Darius confirmation of Cyrus’ decree</a:t>
            </a:r>
          </a:p>
          <a:p>
            <a:pPr marL="457200" indent="-457200">
              <a:spcBef>
                <a:spcPts val="0"/>
              </a:spcBef>
              <a:spcAft>
                <a:spcPts val="1400"/>
              </a:spcAft>
            </a:pPr>
            <a:r>
              <a:rPr lang="en-US" altLang="en-US" dirty="0">
                <a:effectLst>
                  <a:outerShdw blurRad="38100" dist="38100" dir="2700000" algn="tl">
                    <a:srgbClr val="000000">
                      <a:alpha val="43137"/>
                    </a:srgbClr>
                  </a:outerShdw>
                </a:effectLst>
              </a:rPr>
              <a:t>Resumption of Temple building</a:t>
            </a:r>
          </a:p>
          <a:p>
            <a:pPr marL="457200" indent="-457200">
              <a:spcBef>
                <a:spcPts val="0"/>
              </a:spcBef>
              <a:spcAft>
                <a:spcPts val="1400"/>
              </a:spcAft>
            </a:pPr>
            <a:r>
              <a:rPr lang="en-US" altLang="en-US" dirty="0">
                <a:effectLst>
                  <a:outerShdw blurRad="38100" dist="38100" dir="2700000" algn="tl">
                    <a:srgbClr val="000000">
                      <a:alpha val="43137"/>
                    </a:srgbClr>
                  </a:outerShdw>
                </a:effectLst>
              </a:rPr>
              <a:t>516 B.C. ‒ Temple completed</a:t>
            </a:r>
          </a:p>
        </p:txBody>
      </p:sp>
      <p:pic>
        <p:nvPicPr>
          <p:cNvPr id="4" name="Picture 2" descr="Zechariah - davidould.net">
            <a:extLst>
              <a:ext uri="{FF2B5EF4-FFF2-40B4-BE49-F238E27FC236}">
                <a16:creationId xmlns:a16="http://schemas.microsoft.com/office/drawing/2014/main" id="{5F7DD502-A189-4D30-9445-17E35172349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9682389" y="5166360"/>
            <a:ext cx="1900011" cy="14630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10966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3" y="1600200"/>
            <a:ext cx="6476998" cy="2971800"/>
          </a:xfrm>
        </p:spPr>
        <p:txBody>
          <a:bodyPr/>
          <a:lstStyle/>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theme (1)</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crisis (2)</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warrior (3)</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return (4)</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remnant (5)</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darkness (6)</a:t>
            </a:r>
          </a:p>
          <a:p>
            <a:pPr marL="914400" lvl="1" indent="-514350">
              <a:spcBef>
                <a:spcPts val="0"/>
              </a:spcBef>
              <a:spcAft>
                <a:spcPts val="18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Uniqueness (7)</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 Jerusalem’s Deliverance </a:t>
            </a:r>
          </a:p>
          <a:p>
            <a:pPr algn="ctr"/>
            <a:r>
              <a:rPr lang="en-US" sz="28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14:1-7)</a:t>
            </a:r>
          </a:p>
        </p:txBody>
      </p:sp>
      <p:pic>
        <p:nvPicPr>
          <p:cNvPr id="2" name="Picture 1">
            <a:extLst>
              <a:ext uri="{FF2B5EF4-FFF2-40B4-BE49-F238E27FC236}">
                <a16:creationId xmlns:a16="http://schemas.microsoft.com/office/drawing/2014/main" id="{204EB091-838A-9CB3-80B9-F52608BBA69D}"/>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3785016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762000" y="1828800"/>
            <a:ext cx="6705597" cy="4038600"/>
          </a:xfrm>
        </p:spPr>
        <p:txBody>
          <a:bodyPr/>
          <a:lstStyle/>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Jerusalem’s deliverance (14:1-7)</a:t>
            </a:r>
          </a:p>
          <a:p>
            <a:pPr marL="457200" indent="-457200">
              <a:spcBef>
                <a:spcPts val="0"/>
              </a:spcBef>
              <a:spcAft>
                <a:spcPts val="4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Kingdom conditions (14:8-11)</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Enemies’ judgment (12-15)</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Kingdom worship (16-21)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14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Kingdom)</a:t>
            </a:r>
          </a:p>
        </p:txBody>
      </p:sp>
      <p:pic>
        <p:nvPicPr>
          <p:cNvPr id="2" name="Picture 1">
            <a:extLst>
              <a:ext uri="{FF2B5EF4-FFF2-40B4-BE49-F238E27FC236}">
                <a16:creationId xmlns:a16="http://schemas.microsoft.com/office/drawing/2014/main" id="{95756A7D-2117-0862-263E-C54682E1FFE5}"/>
              </a:ext>
            </a:extLst>
          </p:cNvPr>
          <p:cNvPicPr>
            <a:picLocks noChangeAspect="1"/>
          </p:cNvPicPr>
          <p:nvPr/>
        </p:nvPicPr>
        <p:blipFill>
          <a:blip r:embed="rId2"/>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603685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800033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828800"/>
            <a:ext cx="6476998" cy="2971800"/>
          </a:xfrm>
        </p:spPr>
        <p:txBody>
          <a:bodyPr/>
          <a:lstStyle/>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Jerusalem’s waters (8)</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Earthly reign (9)</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Topographical changes (10)</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Millennial Jerusalem (11)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II. Kingdom Conditions </a:t>
            </a:r>
          </a:p>
          <a:p>
            <a:pPr algn="ctr"/>
            <a:r>
              <a:rPr lang="en-US" sz="28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14:8-11)</a:t>
            </a:r>
          </a:p>
        </p:txBody>
      </p:sp>
      <p:pic>
        <p:nvPicPr>
          <p:cNvPr id="2" name="Picture 1">
            <a:extLst>
              <a:ext uri="{FF2B5EF4-FFF2-40B4-BE49-F238E27FC236}">
                <a16:creationId xmlns:a16="http://schemas.microsoft.com/office/drawing/2014/main" id="{0F8ECE8F-E123-108D-7A7A-FB78C4F9D27C}"/>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1749548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828800"/>
            <a:ext cx="6476998" cy="2971800"/>
          </a:xfrm>
        </p:spPr>
        <p:txBody>
          <a:bodyPr/>
          <a:lstStyle/>
          <a:p>
            <a:pPr marL="914400" lvl="1" indent="-514350">
              <a:spcBef>
                <a:spcPts val="0"/>
              </a:spcBef>
              <a:spcAft>
                <a:spcPts val="3600"/>
              </a:spcAft>
              <a:buSzPct val="100000"/>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Jerusalem’s waters (8)</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Earthly reign (9)</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Topographical changes (10)</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Millennial Jerusalem (11)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II. Kingdom Conditions </a:t>
            </a:r>
          </a:p>
          <a:p>
            <a:pPr algn="ctr"/>
            <a:r>
              <a:rPr lang="en-US" sz="28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14:8-11)</a:t>
            </a:r>
          </a:p>
        </p:txBody>
      </p:sp>
      <p:pic>
        <p:nvPicPr>
          <p:cNvPr id="2" name="Picture 1">
            <a:extLst>
              <a:ext uri="{FF2B5EF4-FFF2-40B4-BE49-F238E27FC236}">
                <a16:creationId xmlns:a16="http://schemas.microsoft.com/office/drawing/2014/main" id="{11594506-DCB3-505A-D725-D20B0F2A5EAB}"/>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3401151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israel judea samaria map">
            <a:extLst>
              <a:ext uri="{FF2B5EF4-FFF2-40B4-BE49-F238E27FC236}">
                <a16:creationId xmlns:a16="http://schemas.microsoft.com/office/drawing/2014/main" id="{F75FE331-EB3E-4E03-B0D8-D5E2C8F8E70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15440" y="268113"/>
            <a:ext cx="8961120" cy="63217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2A789715-562F-6884-9FCC-9ACE539FC70C}"/>
              </a:ext>
            </a:extLst>
          </p:cNvPr>
          <p:cNvPicPr>
            <a:picLocks noChangeAspect="1"/>
          </p:cNvPicPr>
          <p:nvPr/>
        </p:nvPicPr>
        <p:blipFill>
          <a:blip r:embed="rId3"/>
          <a:stretch>
            <a:fillRect/>
          </a:stretch>
        </p:blipFill>
        <p:spPr>
          <a:xfrm>
            <a:off x="4495801" y="2819347"/>
            <a:ext cx="2209799" cy="1219306"/>
          </a:xfrm>
          <a:prstGeom prst="rect">
            <a:avLst/>
          </a:prstGeom>
        </p:spPr>
      </p:pic>
    </p:spTree>
    <p:extLst>
      <p:ext uri="{BB962C8B-B14F-4D97-AF65-F5344CB8AC3E}">
        <p14:creationId xmlns:p14="http://schemas.microsoft.com/office/powerpoint/2010/main" val="66948773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C:\Users\HP Desktop\Pictures\Gabe's images\TheMellenniumTempl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09585" y="228600"/>
            <a:ext cx="657283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256730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40C55E-AD12-4384-A4DA-8B5D6FDCCACC}"/>
              </a:ext>
            </a:extLst>
          </p:cNvPr>
          <p:cNvPicPr>
            <a:picLocks noChangeAspect="1"/>
          </p:cNvPicPr>
          <p:nvPr/>
        </p:nvPicPr>
        <p:blipFill>
          <a:blip r:embed="rId2"/>
          <a:stretch>
            <a:fillRect/>
          </a:stretch>
        </p:blipFill>
        <p:spPr>
          <a:xfrm>
            <a:off x="1779658" y="216129"/>
            <a:ext cx="8632684" cy="6425741"/>
          </a:xfrm>
          <a:prstGeom prst="rect">
            <a:avLst/>
          </a:prstGeom>
        </p:spPr>
      </p:pic>
    </p:spTree>
    <p:extLst>
      <p:ext uri="{BB962C8B-B14F-4D97-AF65-F5344CB8AC3E}">
        <p14:creationId xmlns:p14="http://schemas.microsoft.com/office/powerpoint/2010/main" val="312976685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descr="IMG_0753.JPG"/>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1828800" y="228600"/>
            <a:ext cx="85344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136223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50832-0B36-43C5-98EC-4CD165D78718}"/>
              </a:ext>
            </a:extLst>
          </p:cNvPr>
          <p:cNvSpPr>
            <a:spLocks noGrp="1"/>
          </p:cNvSpPr>
          <p:nvPr>
            <p:ph type="title" idx="4294967295"/>
          </p:nvPr>
        </p:nvSpPr>
        <p:spPr>
          <a:xfrm>
            <a:off x="3353594" y="258761"/>
            <a:ext cx="5484813" cy="884238"/>
          </a:xfrm>
        </p:spPr>
        <p:txBody>
          <a:bodyPr/>
          <a:lstStyle/>
          <a:p>
            <a:pPr algn="ctr">
              <a:lnSpc>
                <a:spcPct val="100000"/>
              </a:lnSpc>
            </a:pPr>
            <a:r>
              <a:rPr lang="en-IN" sz="4000" dirty="0">
                <a:solidFill>
                  <a:srgbClr val="00FFFF"/>
                </a:solidFill>
                <a:effectLst>
                  <a:outerShdw blurRad="38100" dist="38100" dir="2700000" algn="tl">
                    <a:srgbClr val="000000">
                      <a:alpha val="43137"/>
                    </a:srgbClr>
                  </a:outerShdw>
                </a:effectLst>
              </a:rPr>
              <a:t>DEAD SEA</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1161" y="1180212"/>
            <a:ext cx="3429839" cy="2590800"/>
          </a:xfrm>
          <a:prstGeom prst="rect">
            <a:avLst/>
          </a:prstGeom>
          <a:ln w="28575">
            <a:solidFill>
              <a:schemeClr val="tx1"/>
            </a:solidFill>
          </a:ln>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53400" y="1181272"/>
            <a:ext cx="3414837" cy="2590800"/>
          </a:xfrm>
          <a:prstGeom prst="rect">
            <a:avLst/>
          </a:prstGeom>
          <a:ln w="28575">
            <a:solidFill>
              <a:schemeClr val="tx1"/>
            </a:solidFill>
          </a:ln>
        </p:spPr>
      </p:pic>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91200" y="3962400"/>
            <a:ext cx="4622697" cy="2743200"/>
          </a:xfrm>
          <a:prstGeom prst="rect">
            <a:avLst/>
          </a:prstGeom>
          <a:ln w="28575">
            <a:solidFill>
              <a:schemeClr val="tx1"/>
            </a:solidFill>
          </a:ln>
        </p:spPr>
      </p:pic>
      <p:pic>
        <p:nvPicPr>
          <p:cNvPr id="9" name="Picture 8">
            <a:extLst>
              <a:ext uri="{FF2B5EF4-FFF2-40B4-BE49-F238E27FC236}">
                <a16:creationId xmlns:a16="http://schemas.microsoft.com/office/drawing/2014/main" id="{609FCB58-1AE5-4A84-A5A8-2CDC0D87BD95}"/>
              </a:ext>
            </a:extLst>
          </p:cNvPr>
          <p:cNvPicPr>
            <a:picLocks noChangeAspect="1"/>
          </p:cNvPicPr>
          <p:nvPr/>
        </p:nvPicPr>
        <p:blipFill>
          <a:blip r:embed="rId6"/>
          <a:stretch>
            <a:fillRect/>
          </a:stretch>
        </p:blipFill>
        <p:spPr>
          <a:xfrm>
            <a:off x="609601" y="1142999"/>
            <a:ext cx="3657600" cy="5105401"/>
          </a:xfrm>
          <a:prstGeom prst="rect">
            <a:avLst/>
          </a:prstGeom>
          <a:ln w="28575">
            <a:solidFill>
              <a:schemeClr val="tx1"/>
            </a:solidFill>
          </a:ln>
        </p:spPr>
      </p:pic>
    </p:spTree>
    <p:extLst>
      <p:ext uri="{BB962C8B-B14F-4D97-AF65-F5344CB8AC3E}">
        <p14:creationId xmlns:p14="http://schemas.microsoft.com/office/powerpoint/2010/main" val="234600634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115429C6-C115-4B73-8D0F-F35B0801F979}"/>
              </a:ext>
            </a:extLst>
          </p:cNvPr>
          <p:cNvSpPr>
            <a:spLocks noGrp="1" noChangeArrowheads="1"/>
          </p:cNvSpPr>
          <p:nvPr>
            <p:ph type="title"/>
          </p:nvPr>
        </p:nvSpPr>
        <p:spPr>
          <a:xfrm>
            <a:off x="4686300" y="228600"/>
            <a:ext cx="2819400" cy="914400"/>
          </a:xfrm>
        </p:spPr>
        <p:txBody>
          <a:bodyPr/>
          <a:lstStyle/>
          <a:p>
            <a:pPr algn="ctr"/>
            <a:r>
              <a:rPr lang="en-US" altLang="en-US" sz="3600" dirty="0">
                <a:effectLst>
                  <a:outerShdw blurRad="38100" dist="38100" dir="2700000" algn="tl">
                    <a:srgbClr val="000000">
                      <a:alpha val="43137"/>
                    </a:srgbClr>
                  </a:outerShdw>
                </a:effectLst>
              </a:rPr>
              <a:t>Purposes</a:t>
            </a:r>
          </a:p>
        </p:txBody>
      </p:sp>
      <p:sp>
        <p:nvSpPr>
          <p:cNvPr id="9219" name="Rectangle 3">
            <a:extLst>
              <a:ext uri="{FF2B5EF4-FFF2-40B4-BE49-F238E27FC236}">
                <a16:creationId xmlns:a16="http://schemas.microsoft.com/office/drawing/2014/main" id="{A363A858-DDCC-455C-A3F2-AA499D97F1FA}"/>
              </a:ext>
            </a:extLst>
          </p:cNvPr>
          <p:cNvSpPr>
            <a:spLocks noGrp="1" noChangeArrowheads="1"/>
          </p:cNvSpPr>
          <p:nvPr>
            <p:ph idx="1"/>
          </p:nvPr>
        </p:nvSpPr>
        <p:spPr>
          <a:xfrm>
            <a:off x="1371600" y="1143000"/>
            <a:ext cx="9448800" cy="3581400"/>
          </a:xfrm>
        </p:spPr>
        <p:txBody>
          <a:bodyPr/>
          <a:lstStyle/>
          <a:p>
            <a:pPr marL="457200" lvl="1" indent="-457200" algn="just" eaLnBrk="1" hangingPunct="1">
              <a:spcBef>
                <a:spcPts val="0"/>
              </a:spcBef>
              <a:spcAft>
                <a:spcPts val="2400"/>
              </a:spcAft>
              <a:buClr>
                <a:srgbClr val="FF66FF"/>
              </a:buClr>
              <a:buSzPct val="100000"/>
              <a:buFont typeface="+mj-lt"/>
              <a:buAutoNum type="alphaUcPeriod"/>
              <a:defRPr/>
            </a:pP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To encourage the returnees to rebuild the Temple</a:t>
            </a:r>
          </a:p>
          <a:p>
            <a:pPr marL="457200" lvl="1" indent="-457200" algn="just" eaLnBrk="1" hangingPunct="1">
              <a:spcBef>
                <a:spcPts val="0"/>
              </a:spcBef>
              <a:spcAft>
                <a:spcPts val="2400"/>
              </a:spcAft>
              <a:buClr>
                <a:srgbClr val="FF66FF"/>
              </a:buClr>
              <a:buSzPct val="100000"/>
              <a:buFont typeface="+mj-lt"/>
              <a:buAutoNum type="alphaUcPeriod"/>
              <a:defRPr/>
            </a:pPr>
            <a:r>
              <a:rPr lang="en-US" altLang="en-US" dirty="0">
                <a:effectLst>
                  <a:outerShdw blurRad="38100" dist="38100" dir="2700000" algn="tl">
                    <a:srgbClr val="000000">
                      <a:alpha val="43137"/>
                    </a:srgbClr>
                  </a:outerShdw>
                </a:effectLst>
                <a:cs typeface="Calibri" panose="020F0502020204030204" pitchFamily="34" charset="0"/>
              </a:rPr>
              <a:t>To provide eschatological hope in the challenging post-exilic world</a:t>
            </a:r>
          </a:p>
          <a:p>
            <a:pPr marL="457200" lvl="1" indent="-457200" algn="just" eaLnBrk="1" hangingPunct="1">
              <a:spcBef>
                <a:spcPts val="0"/>
              </a:spcBef>
              <a:spcAft>
                <a:spcPts val="2400"/>
              </a:spcAft>
              <a:buClr>
                <a:srgbClr val="FF66FF"/>
              </a:buClr>
              <a:buSzPct val="100000"/>
              <a:buFont typeface="+mj-lt"/>
              <a:buAutoNum type="alphaUcPeriod"/>
              <a:defRPr/>
            </a:pPr>
            <a:r>
              <a:rPr lang="en-US" altLang="en-US" dirty="0">
                <a:effectLst>
                  <a:outerShdw blurRad="38100" dist="38100" dir="2700000" algn="tl">
                    <a:srgbClr val="000000">
                      <a:alpha val="43137"/>
                    </a:srgbClr>
                  </a:outerShdw>
                </a:effectLst>
                <a:cs typeface="Calibri" panose="020F0502020204030204" pitchFamily="34" charset="0"/>
              </a:rPr>
              <a:t>To prepare the returnees for Temple worship</a:t>
            </a:r>
          </a:p>
          <a:p>
            <a:pPr marL="457200" lvl="1" indent="-457200" algn="just" eaLnBrk="1" hangingPunct="1">
              <a:spcBef>
                <a:spcPts val="0"/>
              </a:spcBef>
              <a:spcAft>
                <a:spcPts val="2400"/>
              </a:spcAft>
              <a:buClr>
                <a:srgbClr val="FF66FF"/>
              </a:buClr>
              <a:buSzPct val="100000"/>
              <a:buFont typeface="+mj-lt"/>
              <a:buAutoNum type="alphaUcPeriod"/>
              <a:defRPr/>
            </a:pPr>
            <a:r>
              <a:rPr lang="en-US" altLang="en-US" dirty="0">
                <a:effectLst>
                  <a:outerShdw blurRad="38100" dist="38100" dir="2700000" algn="tl">
                    <a:srgbClr val="000000">
                      <a:alpha val="43137"/>
                    </a:srgbClr>
                  </a:outerShdw>
                </a:effectLst>
                <a:cs typeface="Calibri" panose="020F0502020204030204" pitchFamily="34" charset="0"/>
              </a:rPr>
              <a:t>To exhort the returnees toward covenant obedience</a:t>
            </a:r>
          </a:p>
        </p:txBody>
      </p:sp>
      <p:pic>
        <p:nvPicPr>
          <p:cNvPr id="4" name="Picture 2" descr="Zechariah - davidould.net">
            <a:extLst>
              <a:ext uri="{FF2B5EF4-FFF2-40B4-BE49-F238E27FC236}">
                <a16:creationId xmlns:a16="http://schemas.microsoft.com/office/drawing/2014/main" id="{32EC8059-4171-4891-99C2-B777BA33EDA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4908493" y="4724400"/>
            <a:ext cx="2375015"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bama Calls for Mideast Peace Deal Based on Israel's Pre-1967 Borders - The  New York Times">
            <a:extLst>
              <a:ext uri="{FF2B5EF4-FFF2-40B4-BE49-F238E27FC236}">
                <a16:creationId xmlns:a16="http://schemas.microsoft.com/office/drawing/2014/main" id="{834ACC24-244B-4B51-BBEC-B337B181C1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3449" y="137160"/>
            <a:ext cx="3705102"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7946694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C730B3-3F72-30D1-302B-F497B97BA1E7}"/>
              </a:ext>
            </a:extLst>
          </p:cNvPr>
          <p:cNvPicPr>
            <a:picLocks noChangeAspect="1"/>
          </p:cNvPicPr>
          <p:nvPr/>
        </p:nvPicPr>
        <p:blipFill>
          <a:blip r:embed="rId2"/>
          <a:stretch>
            <a:fillRect/>
          </a:stretch>
        </p:blipFill>
        <p:spPr>
          <a:xfrm>
            <a:off x="4273138" y="137160"/>
            <a:ext cx="3645724" cy="65836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3756454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israel judea samaria map">
            <a:extLst>
              <a:ext uri="{FF2B5EF4-FFF2-40B4-BE49-F238E27FC236}">
                <a16:creationId xmlns:a16="http://schemas.microsoft.com/office/drawing/2014/main" id="{F75FE331-EB3E-4E03-B0D8-D5E2C8F8E70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15440" y="268113"/>
            <a:ext cx="8961120" cy="63217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3328925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828800"/>
            <a:ext cx="6476998" cy="2971800"/>
          </a:xfrm>
        </p:spPr>
        <p:txBody>
          <a:bodyPr/>
          <a:lstStyle/>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Jerusalem’s waters (8)</a:t>
            </a:r>
          </a:p>
          <a:p>
            <a:pPr marL="914400" lvl="1" indent="-514350">
              <a:spcBef>
                <a:spcPts val="0"/>
              </a:spcBef>
              <a:spcAft>
                <a:spcPts val="3600"/>
              </a:spcAft>
              <a:buSzPct val="100000"/>
              <a:buFont typeface="Wingdings" panose="05000000000000000000" pitchFamily="2" charset="2"/>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Earthly reign (9)</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Topographical changes (10)</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Millennial Jerusalem (11)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II. Kingdom Conditions </a:t>
            </a:r>
          </a:p>
          <a:p>
            <a:pPr algn="ctr"/>
            <a:r>
              <a:rPr lang="en-US" sz="28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14:8-11)</a:t>
            </a:r>
          </a:p>
        </p:txBody>
      </p:sp>
      <p:pic>
        <p:nvPicPr>
          <p:cNvPr id="2" name="Picture 1">
            <a:extLst>
              <a:ext uri="{FF2B5EF4-FFF2-40B4-BE49-F238E27FC236}">
                <a16:creationId xmlns:a16="http://schemas.microsoft.com/office/drawing/2014/main" id="{18F955E2-5BDD-CE9F-5E15-CBA97BDE5E1F}"/>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32158402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7FC177D-2BBB-5E74-56A0-FAB8251A0E02}"/>
              </a:ext>
            </a:extLst>
          </p:cNvPr>
          <p:cNvSpPr>
            <a:spLocks noGrp="1" noChangeArrowheads="1"/>
          </p:cNvSpPr>
          <p:nvPr>
            <p:ph type="title"/>
          </p:nvPr>
        </p:nvSpPr>
        <p:spPr>
          <a:xfrm>
            <a:off x="1143528" y="225425"/>
            <a:ext cx="10363200" cy="1143000"/>
          </a:xfrm>
        </p:spPr>
        <p:txBody>
          <a:bodyPr/>
          <a:lstStyle/>
          <a:p>
            <a:pPr algn="ctr"/>
            <a:r>
              <a:rPr lang="en-US" altLang="en-US" sz="3600" dirty="0"/>
              <a:t>Christ’s Three Offices</a:t>
            </a:r>
          </a:p>
        </p:txBody>
      </p:sp>
      <p:sp>
        <p:nvSpPr>
          <p:cNvPr id="27651" name="Rectangle 3">
            <a:extLst>
              <a:ext uri="{FF2B5EF4-FFF2-40B4-BE49-F238E27FC236}">
                <a16:creationId xmlns:a16="http://schemas.microsoft.com/office/drawing/2014/main" id="{3D708FA2-A4F0-88AE-CC2A-12B3192F2FF5}"/>
              </a:ext>
            </a:extLst>
          </p:cNvPr>
          <p:cNvSpPr>
            <a:spLocks noGrp="1" noChangeArrowheads="1"/>
          </p:cNvSpPr>
          <p:nvPr>
            <p:ph type="body" idx="1"/>
          </p:nvPr>
        </p:nvSpPr>
        <p:spPr>
          <a:xfrm>
            <a:off x="1066800" y="1946275"/>
            <a:ext cx="7772400" cy="3082925"/>
          </a:xfrm>
          <a:noFill/>
          <a:extLst>
            <a:ext uri="{909E8E84-426E-40DD-AFC4-6F175D3DCCD1}">
              <a14:hiddenFill xmlns:a14="http://schemas.microsoft.com/office/drawing/2010/main">
                <a:solidFill>
                  <a:srgbClr val="FFFFFF"/>
                </a:solidFill>
              </a14:hiddenFill>
            </a:ext>
          </a:extLst>
        </p:spPr>
        <p:txBody>
          <a:bodyPr/>
          <a:lstStyle/>
          <a:p>
            <a:pPr marL="457200" indent="-457200">
              <a:spcBef>
                <a:spcPts val="0"/>
              </a:spcBef>
              <a:spcAft>
                <a:spcPts val="3600"/>
              </a:spcAft>
            </a:pPr>
            <a:r>
              <a:rPr lang="en-US" altLang="en-US" dirty="0">
                <a:effectLst/>
              </a:rPr>
              <a:t>Prophet (First Coming)</a:t>
            </a:r>
          </a:p>
          <a:p>
            <a:pPr marL="457200" indent="-457200">
              <a:spcBef>
                <a:spcPts val="0"/>
              </a:spcBef>
              <a:spcAft>
                <a:spcPts val="3600"/>
              </a:spcAft>
            </a:pPr>
            <a:r>
              <a:rPr lang="en-US" altLang="en-US" dirty="0">
                <a:effectLst/>
              </a:rPr>
              <a:t>Priest (Present Session</a:t>
            </a:r>
            <a:r>
              <a:rPr lang="en-US" altLang="en-US" dirty="0">
                <a:effectLst/>
                <a:cs typeface="Times New Roman" panose="02020603050405020304" pitchFamily="18" charset="0"/>
              </a:rPr>
              <a:t>)</a:t>
            </a:r>
          </a:p>
          <a:p>
            <a:pPr marL="457200" indent="-457200">
              <a:spcBef>
                <a:spcPts val="0"/>
              </a:spcBef>
              <a:spcAft>
                <a:spcPts val="3600"/>
              </a:spcAft>
            </a:pPr>
            <a:r>
              <a:rPr lang="en-US" altLang="en-US" dirty="0">
                <a:effectLst/>
              </a:rPr>
              <a:t>King (Second Coming</a:t>
            </a:r>
            <a:r>
              <a:rPr lang="en-US" altLang="en-US" dirty="0">
                <a:effectLst/>
                <a:cs typeface="Times New Roman" panose="02020603050405020304" pitchFamily="18" charset="0"/>
              </a:rPr>
              <a:t>)</a:t>
            </a:r>
          </a:p>
        </p:txBody>
      </p:sp>
      <p:pic>
        <p:nvPicPr>
          <p:cNvPr id="27652" name="Picture 4" descr="C:\Users\awoods\AppData\Local\Microsoft\Windows\Temporary Internet Files\Content.IE5\Q1EAF2DI\MCj01939740000[1].wmf">
            <a:extLst>
              <a:ext uri="{FF2B5EF4-FFF2-40B4-BE49-F238E27FC236}">
                <a16:creationId xmlns:a16="http://schemas.microsoft.com/office/drawing/2014/main" id="{906C6947-9983-D64F-42FD-231BA1CFCE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30129" y="1524000"/>
            <a:ext cx="1676928" cy="4528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6816804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2209800" y="228600"/>
            <a:ext cx="7772400" cy="762000"/>
          </a:xfrm>
        </p:spPr>
        <p:txBody>
          <a:bodyPr/>
          <a:lstStyle/>
          <a:p>
            <a:pPr algn="ctr" eaLnBrk="1" hangingPunct="1"/>
            <a:r>
              <a:rPr lang="en-US" altLang="en-US" sz="3600" b="0" dirty="0">
                <a:solidFill>
                  <a:srgbClr val="00FFFF"/>
                </a:solidFill>
                <a:effectLst>
                  <a:outerShdw blurRad="38100" dist="38100" dir="2700000" algn="tl">
                    <a:srgbClr val="000000">
                      <a:alpha val="43137"/>
                    </a:srgbClr>
                  </a:outerShdw>
                </a:effectLst>
              </a:rPr>
              <a:t>Eternal State is Future</a:t>
            </a:r>
          </a:p>
        </p:txBody>
      </p:sp>
      <p:sp>
        <p:nvSpPr>
          <p:cNvPr id="76803" name="Rectangle 3"/>
          <p:cNvSpPr>
            <a:spLocks noGrp="1" noChangeArrowheads="1"/>
          </p:cNvSpPr>
          <p:nvPr>
            <p:ph type="body" idx="1"/>
          </p:nvPr>
        </p:nvSpPr>
        <p:spPr>
          <a:xfrm>
            <a:off x="609600" y="1143000"/>
            <a:ext cx="6629400" cy="5486400"/>
          </a:xfrm>
        </p:spPr>
        <p:txBody>
          <a:bodyPr/>
          <a:lstStyle/>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Satan (Rev 20:10)</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sea (Rev 21:1)</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death, crying, or pain (Rev 21:4)</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Sun (Rev 22:5)</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Moon (Rev 21:23)</a:t>
            </a:r>
          </a:p>
          <a:p>
            <a:pPr marL="514350" indent="-514350" eaLnBrk="1" hangingPunct="1">
              <a:spcBef>
                <a:spcPts val="0"/>
              </a:spcBef>
              <a:spcAft>
                <a:spcPts val="900"/>
              </a:spcAft>
              <a:buClr>
                <a:srgbClr val="66FFFF"/>
              </a:buClr>
              <a:buSzPct val="100000"/>
              <a:buFont typeface="+mj-lt"/>
              <a:buAutoNum type="arabicPeriod"/>
              <a:defRPr/>
            </a:pPr>
            <a:r>
              <a:rPr lang="en-US" dirty="0">
                <a:effectLst>
                  <a:outerShdw blurRad="38100" dist="38100" dir="2700000" algn="tl">
                    <a:srgbClr val="000000">
                      <a:alpha val="43137"/>
                    </a:srgbClr>
                  </a:outerShdw>
                </a:effectLst>
              </a:rPr>
              <a:t>No temple (Rev. 21:22)</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night (Rev 21:25)</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evil (Rev 21:27)</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curse (Rev 22:3)</a:t>
            </a:r>
          </a:p>
        </p:txBody>
      </p:sp>
      <p:pic>
        <p:nvPicPr>
          <p:cNvPr id="2" name="Picture 1"/>
          <p:cNvPicPr>
            <a:picLocks noChangeAspect="1"/>
          </p:cNvPicPr>
          <p:nvPr/>
        </p:nvPicPr>
        <p:blipFill>
          <a:blip r:embed="rId2"/>
          <a:stretch>
            <a:fillRect/>
          </a:stretch>
        </p:blipFill>
        <p:spPr>
          <a:xfrm>
            <a:off x="7772400" y="1600200"/>
            <a:ext cx="3781353" cy="4572000"/>
          </a:xfrm>
          <a:prstGeom prst="rect">
            <a:avLst/>
          </a:prstGeom>
        </p:spPr>
      </p:pic>
    </p:spTree>
    <p:extLst>
      <p:ext uri="{BB962C8B-B14F-4D97-AF65-F5344CB8AC3E}">
        <p14:creationId xmlns:p14="http://schemas.microsoft.com/office/powerpoint/2010/main" val="3008518964"/>
      </p:ext>
    </p:extLst>
  </p:cSld>
  <p:clrMapOvr>
    <a:masterClrMapping/>
  </p:clrMapOvr>
  <p:transition advTm="9168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3B48D-3BC9-9802-D0AA-6DBF9FB0FE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154710"/>
          </a:xfrm>
          <a:prstGeom prst="rect">
            <a:avLst/>
          </a:prstGeom>
          <a:noFill/>
          <a:ln w="28575">
            <a:noFill/>
            <a:miter lim="800000"/>
            <a:headEnd/>
            <a:tailEnd/>
          </a:ln>
        </p:spPr>
        <p:txBody>
          <a:bodyPr wrap="square">
            <a:spAutoFit/>
          </a:bodyPr>
          <a:lstStyle/>
          <a:p>
            <a:pPr marL="342900" indent="-342900" algn="ctr" defTabSz="685800">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Revelation 21:4</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He will wipe away every tear from their eyes; and there will no longer be any death; there will no longer be any mourning, or crying, or pain; the first things have passed away.”</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54BC647C-30C8-E7E1-EE8B-59479E9BD7AA}"/>
              </a:ext>
            </a:extLst>
          </p:cNvPr>
          <p:cNvPicPr>
            <a:picLocks noChangeAspect="1"/>
          </p:cNvPicPr>
          <p:nvPr/>
        </p:nvPicPr>
        <p:blipFill rotWithShape="1">
          <a:blip r:embed="rId3"/>
          <a:srcRect r="22222" b="15145"/>
          <a:stretch/>
        </p:blipFill>
        <p:spPr>
          <a:xfrm>
            <a:off x="4844010" y="3048000"/>
            <a:ext cx="2503981"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7050297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EE89-7B42-401C-8B48-BA2DB447AB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marL="342900" indent="-342900" algn="ctr" defTabSz="685800">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Zechariah 14:16-18</a:t>
            </a:r>
          </a:p>
          <a:p>
            <a:pPr algn="just">
              <a:spcBef>
                <a:spcPts val="0"/>
              </a:spcBef>
              <a:spcAft>
                <a:spcPts val="0"/>
              </a:spcAft>
            </a:pP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it will come about that any who are left of all the nations that went against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go up from year to year to worship the King,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and to celebrate the Feast of Booths. </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it will be that whichever of the families of the earth does not go up to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worship the King,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there will be no rain on them. </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the family of Egypt does not go up or enter, then no </a:t>
            </a:r>
            <a:r>
              <a:rPr lang="en-US" sz="31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rain will fall</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them; it will be the plague with which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smites the nations who do not go up to celebrate the Feast of Booths.”</a:t>
            </a:r>
            <a:endParaRPr lang="en-US" altLang="en-US" sz="31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085446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828800"/>
            <a:ext cx="6476998" cy="2971800"/>
          </a:xfrm>
        </p:spPr>
        <p:txBody>
          <a:bodyPr/>
          <a:lstStyle/>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Jerusalem’s waters (8)</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Earthly reign (9)</a:t>
            </a:r>
          </a:p>
          <a:p>
            <a:pPr marL="914400" lvl="1" indent="-514350">
              <a:spcBef>
                <a:spcPts val="0"/>
              </a:spcBef>
              <a:spcAft>
                <a:spcPts val="3600"/>
              </a:spcAft>
              <a:buSzPct val="100000"/>
              <a:buFont typeface="Wingdings" panose="05000000000000000000" pitchFamily="2" charset="2"/>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Topographical changes (10)</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Millennial Jerusalem (11)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II. Kingdom Conditions </a:t>
            </a:r>
          </a:p>
          <a:p>
            <a:pPr algn="ctr"/>
            <a:r>
              <a:rPr lang="en-US" sz="28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14:8-11)</a:t>
            </a:r>
          </a:p>
        </p:txBody>
      </p:sp>
      <p:pic>
        <p:nvPicPr>
          <p:cNvPr id="2" name="Picture 1">
            <a:extLst>
              <a:ext uri="{FF2B5EF4-FFF2-40B4-BE49-F238E27FC236}">
                <a16:creationId xmlns:a16="http://schemas.microsoft.com/office/drawing/2014/main" id="{C46E7B7E-449C-C84E-7407-51B082FACB69}"/>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3291703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383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9450" y="228600"/>
            <a:ext cx="5753100" cy="1143000"/>
          </a:xfrm>
        </p:spPr>
        <p:txBody>
          <a:bodyPr/>
          <a:lstStyle/>
          <a:p>
            <a:pPr algn="ctr">
              <a:defRPr/>
            </a:pPr>
            <a:r>
              <a:rPr lang="en-US" sz="3600" dirty="0">
                <a:solidFill>
                  <a:srgbClr val="00FFFF"/>
                </a:solidFill>
                <a:effectLst>
                  <a:outerShdw blurRad="38100" dist="38100" dir="2700000" algn="tl">
                    <a:srgbClr val="000000">
                      <a:alpha val="43137"/>
                    </a:srgbClr>
                  </a:outerShdw>
                </a:effectLst>
              </a:rPr>
              <a:t>Topographical Changes </a:t>
            </a:r>
            <a:br>
              <a:rPr lang="en-US" sz="3600" dirty="0">
                <a:solidFill>
                  <a:srgbClr val="00FFFF"/>
                </a:solidFill>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(Ezek. 47:1-12)</a:t>
            </a:r>
            <a:endParaRPr lang="en-US" sz="3600" dirty="0">
              <a:solidFill>
                <a:schemeClr val="tx1"/>
              </a:solidFill>
              <a:effectLst>
                <a:outerShdw blurRad="38100" dist="38100" dir="2700000" algn="tl">
                  <a:srgbClr val="000000">
                    <a:alpha val="43137"/>
                  </a:srgbClr>
                </a:outerShdw>
              </a:effectLst>
              <a:ea typeface="+mn-ea"/>
              <a:cs typeface="+mn-cs"/>
            </a:endParaRPr>
          </a:p>
        </p:txBody>
      </p:sp>
      <p:sp>
        <p:nvSpPr>
          <p:cNvPr id="12291" name="Content Placeholder 2"/>
          <p:cNvSpPr>
            <a:spLocks noGrp="1"/>
          </p:cNvSpPr>
          <p:nvPr>
            <p:ph idx="1"/>
          </p:nvPr>
        </p:nvSpPr>
        <p:spPr>
          <a:xfrm>
            <a:off x="2590801" y="1752600"/>
            <a:ext cx="7010399" cy="4648200"/>
          </a:xfrm>
        </p:spPr>
        <p:txBody>
          <a:bodyPr/>
          <a:lstStyle/>
          <a:p>
            <a:pPr marL="514350" indent="-514350">
              <a:spcBef>
                <a:spcPct val="0"/>
              </a:spcBef>
              <a:spcAft>
                <a:spcPts val="3600"/>
              </a:spcAft>
              <a:buClr>
                <a:srgbClr val="66FFFF"/>
              </a:buClr>
              <a:buSzPct val="100000"/>
              <a:buAutoNum type="alphaLcPeriod"/>
            </a:pPr>
            <a:r>
              <a:rPr lang="en-US" altLang="en-US" sz="3200" dirty="0">
                <a:effectLst>
                  <a:outerShdw blurRad="38100" dist="38100" dir="2700000" algn="tl">
                    <a:srgbClr val="000000">
                      <a:alpha val="43137"/>
                    </a:srgbClr>
                  </a:outerShdw>
                </a:effectLst>
              </a:rPr>
              <a:t>Abundant rainfall (Ezek. 34:26-27)</a:t>
            </a:r>
          </a:p>
          <a:p>
            <a:pPr marL="514350" indent="-514350">
              <a:spcBef>
                <a:spcPct val="0"/>
              </a:spcBef>
              <a:spcAft>
                <a:spcPts val="3600"/>
              </a:spcAft>
              <a:buClr>
                <a:srgbClr val="66FFFF"/>
              </a:buClr>
              <a:buSzPct val="100000"/>
              <a:buAutoNum type="alphaLcPeriod"/>
            </a:pPr>
            <a:r>
              <a:rPr lang="en-US" altLang="en-US" sz="3200" dirty="0">
                <a:effectLst>
                  <a:outerShdw blurRad="38100" dist="38100" dir="2700000" algn="tl">
                    <a:srgbClr val="000000">
                      <a:alpha val="43137"/>
                    </a:srgbClr>
                  </a:outerShdw>
                </a:effectLst>
              </a:rPr>
              <a:t>Water in the desert (Isa. 35:6-7)</a:t>
            </a:r>
          </a:p>
          <a:p>
            <a:pPr marL="514350" indent="-514350">
              <a:spcBef>
                <a:spcPct val="0"/>
              </a:spcBef>
              <a:spcAft>
                <a:spcPts val="3600"/>
              </a:spcAft>
              <a:buClr>
                <a:srgbClr val="66FFFF"/>
              </a:buClr>
              <a:buSzPct val="100000"/>
              <a:buAutoNum type="alphaLcPeriod"/>
            </a:pPr>
            <a:r>
              <a:rPr lang="en-US" altLang="en-US" sz="3200" dirty="0">
                <a:effectLst>
                  <a:outerShdw blurRad="38100" dist="38100" dir="2700000" algn="tl">
                    <a:srgbClr val="000000">
                      <a:alpha val="43137"/>
                    </a:srgbClr>
                  </a:outerShdw>
                </a:effectLst>
              </a:rPr>
              <a:t>Life to the Dead Sea (Ezek. 47:1-12)</a:t>
            </a:r>
          </a:p>
          <a:p>
            <a:pPr marL="514350" indent="-514350">
              <a:spcBef>
                <a:spcPct val="0"/>
              </a:spcBef>
              <a:spcAft>
                <a:spcPts val="3600"/>
              </a:spcAft>
              <a:buClr>
                <a:srgbClr val="66FFFF"/>
              </a:buClr>
              <a:buSzPct val="100000"/>
              <a:buAutoNum type="alphaLcPeriod"/>
            </a:pPr>
            <a:r>
              <a:rPr lang="en-US" altLang="en-US" sz="3200" dirty="0">
                <a:effectLst>
                  <a:outerShdw blurRad="38100" dist="38100" dir="2700000" algn="tl">
                    <a:srgbClr val="000000">
                      <a:alpha val="43137"/>
                    </a:srgbClr>
                  </a:outerShdw>
                </a:effectLst>
              </a:rPr>
              <a:t>Sun seven times brighter (Isa. 30:26)</a:t>
            </a:r>
          </a:p>
          <a:p>
            <a:pPr marL="514350" indent="-514350">
              <a:spcBef>
                <a:spcPct val="0"/>
              </a:spcBef>
              <a:spcAft>
                <a:spcPts val="3600"/>
              </a:spcAft>
              <a:buClr>
                <a:srgbClr val="66FFFF"/>
              </a:buClr>
              <a:buSzPct val="100000"/>
              <a:buAutoNum type="alphaLcPeriod"/>
            </a:pPr>
            <a:r>
              <a:rPr lang="en-US" altLang="en-US" sz="3200" dirty="0">
                <a:effectLst>
                  <a:outerShdw blurRad="38100" dist="38100" dir="2700000" algn="tl">
                    <a:srgbClr val="000000">
                      <a:alpha val="43137"/>
                    </a:srgbClr>
                  </a:outerShdw>
                </a:effectLst>
              </a:rPr>
              <a:t>Physical healing (Isa. 35:5-6)</a:t>
            </a:r>
          </a:p>
        </p:txBody>
      </p:sp>
      <p:pic>
        <p:nvPicPr>
          <p:cNvPr id="8" name="Picture 2" descr="http://3.bp.blogspot.com/-QEkPt30fRNQ/US-EfJsZfRI/AAAAAAAASK4/JnP_SUUHRas/s1600/a.jpg">
            <a:extLst>
              <a:ext uri="{FF2B5EF4-FFF2-40B4-BE49-F238E27FC236}">
                <a16:creationId xmlns:a16="http://schemas.microsoft.com/office/drawing/2014/main" id="{83277129-6C55-4710-BDFC-6B041AD07EC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8163" y="136459"/>
            <a:ext cx="1637837" cy="1097280"/>
          </a:xfrm>
          <a:prstGeom prst="rect">
            <a:avLst/>
          </a:prstGeom>
          <a:noFill/>
          <a:ln w="9525">
            <a:noFill/>
            <a:miter lim="800000"/>
            <a:headEnd/>
            <a:tailEnd/>
          </a:ln>
        </p:spPr>
      </p:pic>
      <p:pic>
        <p:nvPicPr>
          <p:cNvPr id="9" name="Picture 4" descr="C:\Documents and Settings\Owner\Application Data\Microsoft\Media Catalog\Downloaded Clips\cl0\SY01462_.wmf">
            <a:extLst>
              <a:ext uri="{FF2B5EF4-FFF2-40B4-BE49-F238E27FC236}">
                <a16:creationId xmlns:a16="http://schemas.microsoft.com/office/drawing/2014/main" id="{46B58207-6002-47B8-B45C-7863D319D235}"/>
              </a:ext>
            </a:extLst>
          </p:cNvPr>
          <p:cNvPicPr>
            <a:picLocks noChangeAspect="1" noChangeArrowheads="1"/>
          </p:cNvPicPr>
          <p:nvPr/>
        </p:nvPicPr>
        <p:blipFill>
          <a:blip r:embed="rId3" cstate="print"/>
          <a:srcRect/>
          <a:stretch>
            <a:fillRect/>
          </a:stretch>
        </p:blipFill>
        <p:spPr bwMode="auto">
          <a:xfrm>
            <a:off x="10514577" y="136459"/>
            <a:ext cx="1067823" cy="1097280"/>
          </a:xfrm>
          <a:prstGeom prst="rect">
            <a:avLst/>
          </a:prstGeom>
          <a:noFill/>
          <a:ln w="9525">
            <a:noFill/>
            <a:miter lim="800000"/>
            <a:headEnd/>
            <a:tailEnd/>
          </a:ln>
        </p:spPr>
      </p:pic>
    </p:spTree>
    <p:extLst>
      <p:ext uri="{BB962C8B-B14F-4D97-AF65-F5344CB8AC3E}">
        <p14:creationId xmlns:p14="http://schemas.microsoft.com/office/powerpoint/2010/main" val="210711409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876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Isaiah 2:1-4</a:t>
            </a:r>
          </a:p>
          <a:p>
            <a:pPr marL="0" indent="0" algn="just">
              <a:spcBef>
                <a:spcPts val="0"/>
              </a:spcBef>
              <a:buClr>
                <a:srgbClr val="00FFFF"/>
              </a:buClr>
              <a:buNone/>
              <a:defRPr/>
            </a:pPr>
            <a:r>
              <a:rPr lang="en-US" sz="3400" baseline="30000" dirty="0">
                <a:effectLst>
                  <a:outerShdw blurRad="38100" dist="38100" dir="2700000" algn="tl">
                    <a:srgbClr val="000000">
                      <a:alpha val="43137"/>
                    </a:srgbClr>
                  </a:outerShdw>
                </a:effectLst>
              </a:rPr>
              <a:t>1 </a:t>
            </a:r>
            <a:r>
              <a:rPr lang="en-US" sz="3400" kern="0" dirty="0">
                <a:solidFill>
                  <a:srgbClr val="FFFFFF"/>
                </a:solidFill>
                <a:effectLst>
                  <a:outerShdw blurRad="38100" dist="38100" dir="2700000" algn="tl">
                    <a:srgbClr val="000000">
                      <a:alpha val="43137"/>
                    </a:srgbClr>
                  </a:outerShdw>
                </a:effectLst>
              </a:rPr>
              <a:t>“</a:t>
            </a:r>
            <a:r>
              <a:rPr lang="en-US" sz="3400" dirty="0">
                <a:effectLst>
                  <a:outerShdw blurRad="38100" dist="38100" dir="2700000" algn="tl">
                    <a:srgbClr val="000000">
                      <a:alpha val="43137"/>
                    </a:srgbClr>
                  </a:outerShdw>
                </a:effectLst>
              </a:rPr>
              <a:t>The word which Isaiah the son of </a:t>
            </a:r>
            <a:r>
              <a:rPr lang="en-US" sz="3400" dirty="0" err="1">
                <a:effectLst>
                  <a:outerShdw blurRad="38100" dist="38100" dir="2700000" algn="tl">
                    <a:srgbClr val="000000">
                      <a:alpha val="43137"/>
                    </a:srgbClr>
                  </a:outerShdw>
                </a:effectLst>
              </a:rPr>
              <a:t>Amoz</a:t>
            </a:r>
            <a:r>
              <a:rPr lang="en-US" sz="3400" dirty="0">
                <a:effectLst>
                  <a:outerShdw blurRad="38100" dist="38100" dir="2700000" algn="tl">
                    <a:srgbClr val="000000">
                      <a:alpha val="43137"/>
                    </a:srgbClr>
                  </a:outerShdw>
                </a:effectLst>
              </a:rPr>
              <a:t> saw concerning Judah and Jerusalem.</a:t>
            </a:r>
            <a:r>
              <a:rPr lang="en-US" sz="3400" baseline="30000" dirty="0">
                <a:effectLst>
                  <a:outerShdw blurRad="38100" dist="38100" dir="2700000" algn="tl">
                    <a:srgbClr val="000000">
                      <a:alpha val="43137"/>
                    </a:srgbClr>
                  </a:outerShdw>
                </a:effectLst>
              </a:rPr>
              <a:t>2 </a:t>
            </a:r>
            <a:r>
              <a:rPr lang="en-US" sz="3400" dirty="0">
                <a:effectLst>
                  <a:outerShdw blurRad="38100" dist="38100" dir="2700000" algn="tl">
                    <a:srgbClr val="000000">
                      <a:alpha val="43137"/>
                    </a:srgbClr>
                  </a:outerShdw>
                </a:effectLst>
              </a:rPr>
              <a:t>Now it will come about that In the last days The mountain of the house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Will be established as the chief of the mountains, And will be raised </a:t>
            </a:r>
            <a:r>
              <a:rPr lang="en-US" sz="3400" b="1" u="sng" dirty="0">
                <a:solidFill>
                  <a:srgbClr val="FFFFCC"/>
                </a:solidFill>
                <a:effectLst>
                  <a:outerShdw blurRad="38100" dist="38100" dir="2700000" algn="tl">
                    <a:srgbClr val="000000">
                      <a:alpha val="43137"/>
                    </a:srgbClr>
                  </a:outerShdw>
                </a:effectLst>
              </a:rPr>
              <a:t>above</a:t>
            </a:r>
            <a:r>
              <a:rPr lang="en-US" sz="3400" dirty="0">
                <a:effectLst>
                  <a:outerShdw blurRad="38100" dist="38100" dir="2700000" algn="tl">
                    <a:srgbClr val="000000">
                      <a:alpha val="43137"/>
                    </a:srgbClr>
                  </a:outerShdw>
                </a:effectLst>
              </a:rPr>
              <a:t> the hills; And all the nations will stream to it.</a:t>
            </a:r>
            <a:r>
              <a:rPr lang="en-US" sz="3400" baseline="30000" dirty="0">
                <a:effectLst>
                  <a:outerShdw blurRad="38100" dist="38100" dir="2700000" algn="tl">
                    <a:srgbClr val="000000">
                      <a:alpha val="43137"/>
                    </a:srgbClr>
                  </a:outerShdw>
                </a:effectLst>
              </a:rPr>
              <a:t>3 </a:t>
            </a:r>
            <a:r>
              <a:rPr lang="en-US" sz="3400" dirty="0">
                <a:effectLst>
                  <a:outerShdw blurRad="38100" dist="38100" dir="2700000" algn="tl">
                    <a:srgbClr val="000000">
                      <a:alpha val="43137"/>
                    </a:srgbClr>
                  </a:outerShdw>
                </a:effectLst>
              </a:rPr>
              <a:t>And many peoples will come and say, “Come, let us go up to the mountain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To the house of the God of Jacob; That He may teach us concerning His ways And that we may . . .</a:t>
            </a:r>
            <a:endParaRPr lang="en-US" sz="3400" kern="0"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6201495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7A89E0-9A07-4FE4-ACFA-563092457A18}"/>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6481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Isaiah 2:1-4</a:t>
            </a:r>
          </a:p>
          <a:p>
            <a:pPr marL="0" indent="0" algn="just">
              <a:spcBef>
                <a:spcPts val="0"/>
              </a:spcBef>
              <a:buClr>
                <a:srgbClr val="00FFFF"/>
              </a:buClr>
              <a:buNone/>
              <a:defRPr/>
            </a:pPr>
            <a:r>
              <a:rPr lang="en-US" sz="3400" dirty="0">
                <a:effectLst>
                  <a:outerShdw blurRad="38100" dist="38100" dir="2700000" algn="tl">
                    <a:srgbClr val="000000">
                      <a:alpha val="43137"/>
                    </a:srgbClr>
                  </a:outerShdw>
                </a:effectLst>
              </a:rPr>
              <a:t>. . . in His paths.” For the law will go forth from </a:t>
            </a:r>
            <a:r>
              <a:rPr lang="en-US" sz="3400" b="1" u="sng" dirty="0">
                <a:solidFill>
                  <a:srgbClr val="FFFFCC"/>
                </a:solidFill>
                <a:effectLst>
                  <a:outerShdw blurRad="38100" dist="38100" dir="2700000" algn="tl">
                    <a:srgbClr val="000000">
                      <a:alpha val="43137"/>
                    </a:srgbClr>
                  </a:outerShdw>
                </a:effectLst>
              </a:rPr>
              <a:t>Zion</a:t>
            </a:r>
            <a:r>
              <a:rPr lang="en-US" sz="3400" dirty="0">
                <a:effectLst>
                  <a:outerShdw blurRad="38100" dist="38100" dir="2700000" algn="tl">
                    <a:srgbClr val="000000">
                      <a:alpha val="43137"/>
                    </a:srgbClr>
                  </a:outerShdw>
                </a:effectLst>
              </a:rPr>
              <a:t> And the word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from </a:t>
            </a:r>
            <a:r>
              <a:rPr lang="en-US" sz="3400" b="1" u="sng" dirty="0">
                <a:solidFill>
                  <a:srgbClr val="FFFFCC"/>
                </a:solidFill>
                <a:effectLst>
                  <a:outerShdw blurRad="38100" dist="38100" dir="2700000" algn="tl">
                    <a:srgbClr val="000000">
                      <a:alpha val="43137"/>
                    </a:srgbClr>
                  </a:outerShdw>
                </a:effectLst>
              </a:rPr>
              <a:t>Jerusalem</a:t>
            </a:r>
            <a:r>
              <a:rPr lang="en-US" sz="3400" dirty="0">
                <a:effectLst>
                  <a:outerShdw blurRad="38100" dist="38100" dir="2700000" algn="tl">
                    <a:srgbClr val="000000">
                      <a:alpha val="43137"/>
                    </a:srgbClr>
                  </a:outerShdw>
                </a:effectLst>
              </a:rPr>
              <a:t>.</a:t>
            </a:r>
            <a:r>
              <a:rPr lang="en-US" sz="3400" baseline="30000" dirty="0">
                <a:effectLst>
                  <a:outerShdw blurRad="38100" dist="38100" dir="2700000" algn="tl">
                    <a:srgbClr val="000000">
                      <a:alpha val="43137"/>
                    </a:srgbClr>
                  </a:outerShdw>
                </a:effectLst>
              </a:rPr>
              <a:t>4 </a:t>
            </a:r>
            <a:r>
              <a:rPr lang="en-US" sz="3400" dirty="0">
                <a:effectLst>
                  <a:outerShdw blurRad="38100" dist="38100" dir="2700000" algn="tl">
                    <a:srgbClr val="000000">
                      <a:alpha val="43137"/>
                    </a:srgbClr>
                  </a:outerShdw>
                </a:effectLst>
              </a:rPr>
              <a:t>And He will judge between the nations, And will render decisions for many peoples; And they will hammer their swords into plowshares and their spears into pruning hooks. Nation will not lift up sword against nation, And never again will they learn war</a:t>
            </a:r>
            <a:r>
              <a:rPr lang="en-US" sz="3400" kern="0" dirty="0">
                <a:solidFill>
                  <a:srgbClr val="FFFFFF"/>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46049003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www.gracedoctrine.org/word/Doctoutline/gatesofjerusalem_files/image002.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63634" y="137160"/>
            <a:ext cx="8464732"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4794556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828800"/>
            <a:ext cx="10972800" cy="2971800"/>
          </a:xfrm>
        </p:spPr>
        <p:txBody>
          <a:bodyPr/>
          <a:lstStyle/>
          <a:p>
            <a:pPr marL="0" indent="0" algn="just">
              <a:spcBef>
                <a:spcPts val="0"/>
              </a:spcBef>
              <a:buNone/>
              <a:defRPr/>
            </a:pPr>
            <a:r>
              <a:rPr lang="en-US" b="1" dirty="0">
                <a:solidFill>
                  <a:srgbClr val="FFFFCC"/>
                </a:solidFill>
                <a:effectLst>
                  <a:outerShdw blurRad="38100" dist="38100" dir="2700000" algn="tl">
                    <a:srgbClr val="000000">
                      <a:alpha val="43137"/>
                    </a:srgbClr>
                  </a:outerShdw>
                </a:effectLst>
              </a:rPr>
              <a:t>Zechariah 14:10</a:t>
            </a:r>
            <a:r>
              <a:rPr lang="en-US" dirty="0">
                <a:effectLst>
                  <a:outerShdw blurRad="38100" dist="38100" dir="2700000" algn="tl">
                    <a:srgbClr val="000000">
                      <a:alpha val="43137"/>
                    </a:srgbClr>
                  </a:outerShdw>
                </a:effectLst>
              </a:rPr>
              <a:t> (RSBEE:NASB1995U): 14:10 </a:t>
            </a:r>
            <a:r>
              <a:rPr lang="en-US" i="1" dirty="0" err="1">
                <a:effectLst>
                  <a:outerShdw blurRad="38100" dist="38100" dir="2700000" algn="tl">
                    <a:srgbClr val="000000">
                      <a:alpha val="43137"/>
                    </a:srgbClr>
                  </a:outerShdw>
                </a:effectLst>
              </a:rPr>
              <a:t>Geba</a:t>
            </a:r>
            <a:r>
              <a:rPr lang="en-US" dirty="0">
                <a:effectLst>
                  <a:outerShdw blurRad="38100" dist="38100" dir="2700000" algn="tl">
                    <a:srgbClr val="000000">
                      <a:alpha val="43137"/>
                    </a:srgbClr>
                  </a:outerShdw>
                </a:effectLst>
              </a:rPr>
              <a:t>. Six mi. (9.6 km) NE of Jerusalem. </a:t>
            </a:r>
            <a:r>
              <a:rPr lang="en-US" i="1" dirty="0" err="1">
                <a:effectLst>
                  <a:outerShdw blurRad="38100" dist="38100" dir="2700000" algn="tl">
                    <a:srgbClr val="000000">
                      <a:alpha val="43137"/>
                    </a:srgbClr>
                  </a:outerShdw>
                </a:effectLst>
              </a:rPr>
              <a:t>Rimmon</a:t>
            </a:r>
            <a:r>
              <a:rPr lang="en-US" dirty="0">
                <a:effectLst>
                  <a:outerShdw blurRad="38100" dist="38100" dir="2700000" algn="tl">
                    <a:srgbClr val="000000">
                      <a:alpha val="43137"/>
                    </a:srgbClr>
                  </a:outerShdw>
                </a:effectLst>
              </a:rPr>
              <a:t>. 35 mi. (56 km) SW of Jerusalem (see Isa. 2:2). </a:t>
            </a:r>
            <a:r>
              <a:rPr lang="en-US" i="1" dirty="0">
                <a:effectLst>
                  <a:outerShdw blurRad="38100" dist="38100" dir="2700000" algn="tl">
                    <a:srgbClr val="000000">
                      <a:alpha val="43137"/>
                    </a:srgbClr>
                  </a:outerShdw>
                </a:effectLst>
              </a:rPr>
              <a:t>Benjamin’s Gate</a:t>
            </a:r>
            <a:r>
              <a:rPr lang="en-US" dirty="0">
                <a:effectLst>
                  <a:outerShdw blurRad="38100" dist="38100" dir="2700000" algn="tl">
                    <a:srgbClr val="000000">
                      <a:alpha val="43137"/>
                    </a:srgbClr>
                  </a:outerShdw>
                </a:effectLst>
              </a:rPr>
              <a:t> was in the northern wall of Jerusalem; the </a:t>
            </a:r>
            <a:r>
              <a:rPr lang="en-US" i="1" dirty="0">
                <a:effectLst>
                  <a:outerShdw blurRad="38100" dist="38100" dir="2700000" algn="tl">
                    <a:srgbClr val="000000">
                      <a:alpha val="43137"/>
                    </a:srgbClr>
                  </a:outerShdw>
                </a:effectLst>
              </a:rPr>
              <a:t>First Gate</a:t>
            </a:r>
            <a:r>
              <a:rPr lang="en-US" dirty="0">
                <a:effectLst>
                  <a:outerShdw blurRad="38100" dist="38100" dir="2700000" algn="tl">
                    <a:srgbClr val="000000">
                      <a:alpha val="43137"/>
                    </a:srgbClr>
                  </a:outerShdw>
                </a:effectLst>
              </a:rPr>
              <a:t> at the NE corner; the </a:t>
            </a:r>
            <a:r>
              <a:rPr lang="en-US" i="1" dirty="0">
                <a:effectLst>
                  <a:outerShdw blurRad="38100" dist="38100" dir="2700000" algn="tl">
                    <a:srgbClr val="000000">
                      <a:alpha val="43137"/>
                    </a:srgbClr>
                  </a:outerShdw>
                </a:effectLst>
              </a:rPr>
              <a:t>Corner Gate</a:t>
            </a:r>
            <a:r>
              <a:rPr lang="en-US" dirty="0">
                <a:effectLst>
                  <a:outerShdw blurRad="38100" dist="38100" dir="2700000" algn="tl">
                    <a:srgbClr val="000000">
                      <a:alpha val="43137"/>
                    </a:srgbClr>
                  </a:outerShdw>
                </a:effectLst>
              </a:rPr>
              <a:t> at the NW corner; the </a:t>
            </a:r>
            <a:r>
              <a:rPr lang="en-US" i="1" dirty="0">
                <a:effectLst>
                  <a:outerShdw blurRad="38100" dist="38100" dir="2700000" algn="tl">
                    <a:srgbClr val="000000">
                      <a:alpha val="43137"/>
                    </a:srgbClr>
                  </a:outerShdw>
                </a:effectLst>
              </a:rPr>
              <a:t>Tower of </a:t>
            </a:r>
            <a:r>
              <a:rPr lang="en-US" i="1" dirty="0" err="1">
                <a:effectLst>
                  <a:outerShdw blurRad="38100" dist="38100" dir="2700000" algn="tl">
                    <a:srgbClr val="000000">
                      <a:alpha val="43137"/>
                    </a:srgbClr>
                  </a:outerShdw>
                </a:effectLst>
              </a:rPr>
              <a:t>Hananel</a:t>
            </a:r>
            <a:r>
              <a:rPr lang="en-US" dirty="0">
                <a:effectLst>
                  <a:outerShdw blurRad="38100" dist="38100" dir="2700000" algn="tl">
                    <a:srgbClr val="000000">
                      <a:alpha val="43137"/>
                    </a:srgbClr>
                  </a:outerShdw>
                </a:effectLst>
              </a:rPr>
              <a:t> at the northern corner; the </a:t>
            </a:r>
            <a:r>
              <a:rPr lang="en-US" i="1" dirty="0">
                <a:effectLst>
                  <a:outerShdw blurRad="38100" dist="38100" dir="2700000" algn="tl">
                    <a:srgbClr val="000000">
                      <a:alpha val="43137"/>
                    </a:srgbClr>
                  </a:outerShdw>
                </a:effectLst>
              </a:rPr>
              <a:t>king’s</a:t>
            </a:r>
            <a:r>
              <a:rPr lang="en-US" dirty="0">
                <a:effectLst>
                  <a:outerShdw blurRad="38100" dist="38100" dir="2700000" algn="tl">
                    <a:srgbClr val="000000">
                      <a:alpha val="43137"/>
                    </a:srgbClr>
                  </a:outerShdw>
                </a:effectLst>
              </a:rPr>
              <a:t> </a:t>
            </a:r>
            <a:r>
              <a:rPr lang="en-US" i="1" dirty="0">
                <a:effectLst>
                  <a:outerShdw blurRad="38100" dist="38100" dir="2700000" algn="tl">
                    <a:srgbClr val="000000">
                      <a:alpha val="43137"/>
                    </a:srgbClr>
                  </a:outerShdw>
                </a:effectLst>
              </a:rPr>
              <a:t>wine presses</a:t>
            </a:r>
            <a:r>
              <a:rPr lang="en-US" dirty="0">
                <a:effectLst>
                  <a:outerShdw blurRad="38100" dist="38100" dir="2700000" algn="tl">
                    <a:srgbClr val="000000">
                      <a:alpha val="43137"/>
                    </a:srgbClr>
                  </a:outerShdw>
                </a:effectLst>
              </a:rPr>
              <a:t> at the S end (Neh. 3:15).”</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B5D4A7D-526D-01F2-27A6-F2C00270E818}"/>
              </a:ext>
            </a:extLst>
          </p:cNvPr>
          <p:cNvSpPr>
            <a:spLocks noGrp="1" noChangeArrowheads="1"/>
          </p:cNvSpPr>
          <p:nvPr>
            <p:ph type="title"/>
          </p:nvPr>
        </p:nvSpPr>
        <p:spPr>
          <a:xfrm>
            <a:off x="3009900" y="228600"/>
            <a:ext cx="6172200" cy="1143000"/>
          </a:xfrm>
        </p:spPr>
        <p:txBody>
          <a:bodyPr/>
          <a:lstStyle/>
          <a:p>
            <a:pPr algn="ctr"/>
            <a:r>
              <a:rPr lang="en-US" sz="3600" dirty="0"/>
              <a:t>Charles Ryrie</a:t>
            </a:r>
            <a:br>
              <a:rPr lang="en-US" sz="3600" dirty="0"/>
            </a:br>
            <a:r>
              <a:rPr lang="en-US" sz="2000" i="1" dirty="0">
                <a:solidFill>
                  <a:schemeClr val="tx1"/>
                </a:solidFill>
              </a:rPr>
              <a:t>The Ryrie Study Bible, </a:t>
            </a:r>
            <a:r>
              <a:rPr lang="en-US" sz="2000" dirty="0">
                <a:solidFill>
                  <a:schemeClr val="tx1"/>
                </a:solidFill>
              </a:rPr>
              <a:t>page 1143</a:t>
            </a:r>
          </a:p>
        </p:txBody>
      </p:sp>
    </p:spTree>
    <p:extLst>
      <p:ext uri="{BB962C8B-B14F-4D97-AF65-F5344CB8AC3E}">
        <p14:creationId xmlns:p14="http://schemas.microsoft.com/office/powerpoint/2010/main" val="269226025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828800"/>
            <a:ext cx="6476998" cy="2971800"/>
          </a:xfrm>
        </p:spPr>
        <p:txBody>
          <a:bodyPr/>
          <a:lstStyle/>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Jerusalem’s waters (8)</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Earthly reign (9)</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Topographical changes (10)</a:t>
            </a:r>
          </a:p>
          <a:p>
            <a:pPr marL="914400" lvl="1" indent="-514350">
              <a:spcBef>
                <a:spcPts val="0"/>
              </a:spcBef>
              <a:spcAft>
                <a:spcPts val="3600"/>
              </a:spcAft>
              <a:buSzPct val="100000"/>
              <a:buFont typeface="Wingdings" panose="05000000000000000000" pitchFamily="2" charset="2"/>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Millennial Jerusalem (11)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II. Kingdom Conditions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14:8-11)</a:t>
            </a:r>
          </a:p>
        </p:txBody>
      </p:sp>
      <p:pic>
        <p:nvPicPr>
          <p:cNvPr id="2" name="Picture 1">
            <a:extLst>
              <a:ext uri="{FF2B5EF4-FFF2-40B4-BE49-F238E27FC236}">
                <a16:creationId xmlns:a16="http://schemas.microsoft.com/office/drawing/2014/main" id="{6B0D9CB8-3EC4-B1F6-2A20-FEC44E556DA4}"/>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3148953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24CD7B-EFB6-4E4D-B7F4-CD16829CAC7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739759"/>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20:7-9</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thousand years are completed [</a:t>
            </a:r>
            <a:r>
              <a:rPr lang="en-US" sz="32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teleō</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Satan will be released from his prison,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 which are in the four corners of the earth, Gog and Magog, to gather them together for the war;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number of them is like the sand of the seashore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beloved city</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fire came down from heaven and devoured them.”</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458720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70" name="Group 102"/>
          <p:cNvGraphicFramePr>
            <a:graphicFrameLocks noGrp="1"/>
          </p:cNvGraphicFramePr>
          <p:nvPr>
            <p:ph type="tbl" idx="1"/>
          </p:nvPr>
        </p:nvGraphicFramePr>
        <p:xfrm>
          <a:off x="609600" y="213372"/>
          <a:ext cx="10972800" cy="6187428"/>
        </p:xfrm>
        <a:graphic>
          <a:graphicData uri="http://schemas.openxmlformats.org/drawingml/2006/table">
            <a:tbl>
              <a:tblPr>
                <a:tableStyleId>{8A107856-5554-42FB-B03E-39F5DBC370BA}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728126">
                <a:tc>
                  <a:txBody>
                    <a:bodyPr/>
                    <a:lstStyle/>
                    <a:p>
                      <a:pPr marL="0" marR="0" lvl="0" indent="0" algn="ctr" defTabSz="914400" rtl="0" eaLnBrk="0" fontAlgn="base" latinLnBrk="0" hangingPunct="0">
                        <a:lnSpc>
                          <a:spcPct val="100000"/>
                        </a:lnSpc>
                        <a:spcBef>
                          <a:spcPts val="0"/>
                        </a:spcBef>
                        <a:spcAft>
                          <a:spcPct val="0"/>
                        </a:spcAft>
                        <a:buClr>
                          <a:schemeClr val="tx1"/>
                        </a:buClr>
                        <a:buSzTx/>
                        <a:buFontTx/>
                        <a:buNone/>
                        <a:tabLst/>
                      </a:pPr>
                      <a:r>
                        <a:rPr lang="en-US" alt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Millennium </a:t>
                      </a:r>
                    </a:p>
                    <a:p>
                      <a:pPr marL="0" marR="0" lvl="0" indent="0" algn="ctr" defTabSz="914400" rtl="0" eaLnBrk="0" fontAlgn="base" latinLnBrk="0" hangingPunct="0">
                        <a:lnSpc>
                          <a:spcPct val="100000"/>
                        </a:lnSpc>
                        <a:spcBef>
                          <a:spcPts val="0"/>
                        </a:spcBef>
                        <a:spcAft>
                          <a:spcPct val="0"/>
                        </a:spcAft>
                        <a:buClr>
                          <a:schemeClr val="tx1"/>
                        </a:buClr>
                        <a:buSzTx/>
                        <a:buFontTx/>
                        <a:buNone/>
                        <a:tabLst/>
                      </a:pPr>
                      <a:r>
                        <a:rPr lang="en-US" alt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Rev.20</a:t>
                      </a:r>
                      <a:endPar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T="45714" marB="45714" anchor="ctr" horzOverflow="overflow">
                    <a:solidFill>
                      <a:schemeClr val="bg2">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1"/>
                        </a:buClr>
                        <a:buSzTx/>
                        <a:buFontTx/>
                        <a:buNone/>
                        <a:tabLst/>
                        <a:defRPr/>
                      </a:pPr>
                      <a:r>
                        <a:rPr lang="en-US" alt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Eternal State </a:t>
                      </a:r>
                    </a:p>
                    <a:p>
                      <a:pPr marL="0" marR="0" lvl="0" indent="0" algn="ctr" defTabSz="914400" rtl="0" eaLnBrk="0" fontAlgn="base" latinLnBrk="0" hangingPunct="0">
                        <a:lnSpc>
                          <a:spcPct val="100000"/>
                        </a:lnSpc>
                        <a:spcBef>
                          <a:spcPts val="0"/>
                        </a:spcBef>
                        <a:spcAft>
                          <a:spcPct val="0"/>
                        </a:spcAft>
                        <a:buClr>
                          <a:schemeClr val="tx1"/>
                        </a:buClr>
                        <a:buSzTx/>
                        <a:buFontTx/>
                        <a:buNone/>
                        <a:tabLst/>
                        <a:defRPr/>
                      </a:pPr>
                      <a:r>
                        <a:rPr lang="en-US" alt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Rev.21-22</a:t>
                      </a:r>
                    </a:p>
                  </a:txBody>
                  <a:tcPr marT="45714" marB="45714" anchor="ctr" horzOverflow="overflow">
                    <a:solidFill>
                      <a:schemeClr val="bg2">
                        <a:lumMod val="95000"/>
                        <a:lumOff val="5000"/>
                      </a:schemeClr>
                    </a:solidFill>
                  </a:tcPr>
                </a:tc>
                <a:extLst>
                  <a:ext uri="{0D108BD9-81ED-4DB2-BD59-A6C34878D82A}">
                    <a16:rowId xmlns:a16="http://schemas.microsoft.com/office/drawing/2014/main" val="1524377864"/>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cap="none" normalizeH="0" baseline="0" dirty="0">
                          <a:ln>
                            <a:noFill/>
                          </a:ln>
                          <a:effectLst/>
                          <a:latin typeface="Calibri" panose="020F0502020204030204" pitchFamily="34" charset="0"/>
                          <a:cs typeface="Calibri" panose="020F0502020204030204" pitchFamily="34" charset="0"/>
                        </a:rPr>
                        <a:t>Sin restrained</a:t>
                      </a:r>
                      <a:endParaRPr kumimoji="0" lang="en-US" sz="3000" b="1" i="0" u="none" strike="noStrike" cap="none" normalizeH="0" baseline="0" dirty="0">
                        <a:ln>
                          <a:noFill/>
                        </a:ln>
                        <a:solidFill>
                          <a:schemeClr val="tx2">
                            <a:lumMod val="75000"/>
                          </a:schemeClr>
                        </a:solidFill>
                        <a:effectLst/>
                        <a:latin typeface="Calibri" panose="020F0502020204030204" pitchFamily="34" charset="0"/>
                        <a:cs typeface="Calibri" panose="020F0502020204030204" pitchFamily="34" charset="0"/>
                      </a:endParaRP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Sin removed</a:t>
                      </a:r>
                      <a:endParaRPr kumimoji="0" lang="en-US" sz="3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4" marB="45714" anchor="ctr" horzOverflow="overflow"/>
                </a:tc>
                <a:extLst>
                  <a:ext uri="{0D108BD9-81ED-4DB2-BD59-A6C34878D82A}">
                    <a16:rowId xmlns:a16="http://schemas.microsoft.com/office/drawing/2014/main" val="10000"/>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Curse restrained</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Curse removed</a:t>
                      </a:r>
                    </a:p>
                  </a:txBody>
                  <a:tcPr marT="45714" marB="45714" anchor="ctr" horzOverflow="overflow"/>
                </a:tc>
                <a:extLst>
                  <a:ext uri="{0D108BD9-81ED-4DB2-BD59-A6C34878D82A}">
                    <a16:rowId xmlns:a16="http://schemas.microsoft.com/office/drawing/2014/main" val="10001"/>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Death</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No death</a:t>
                      </a:r>
                    </a:p>
                  </a:txBody>
                  <a:tcPr marT="45714" marB="45714" anchor="ctr" horzOverflow="overflow"/>
                </a:tc>
                <a:extLst>
                  <a:ext uri="{0D108BD9-81ED-4DB2-BD59-A6C34878D82A}">
                    <a16:rowId xmlns:a16="http://schemas.microsoft.com/office/drawing/2014/main" val="10002"/>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Mortals / resurrected</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Resurrected only</a:t>
                      </a:r>
                    </a:p>
                  </a:txBody>
                  <a:tcPr marT="45714" marB="45714" anchor="ctr" horzOverflow="overflow"/>
                </a:tc>
                <a:extLst>
                  <a:ext uri="{0D108BD9-81ED-4DB2-BD59-A6C34878D82A}">
                    <a16:rowId xmlns:a16="http://schemas.microsoft.com/office/drawing/2014/main" val="10003"/>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Mortals Destinies undecided</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All Destinies sealed</a:t>
                      </a:r>
                    </a:p>
                  </a:txBody>
                  <a:tcPr marT="45714" marB="45714" anchor="ctr" horzOverflow="overflow"/>
                </a:tc>
                <a:extLst>
                  <a:ext uri="{0D108BD9-81ED-4DB2-BD59-A6C34878D82A}">
                    <a16:rowId xmlns:a16="http://schemas.microsoft.com/office/drawing/2014/main" val="10004"/>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Renovation</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Recreation</a:t>
                      </a:r>
                    </a:p>
                  </a:txBody>
                  <a:tcPr marT="45714" marB="45714" anchor="ctr" horzOverflow="overflow"/>
                </a:tc>
                <a:extLst>
                  <a:ext uri="{0D108BD9-81ED-4DB2-BD59-A6C34878D82A}">
                    <a16:rowId xmlns:a16="http://schemas.microsoft.com/office/drawing/2014/main" val="10005"/>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Temporary</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Eternal</a:t>
                      </a:r>
                    </a:p>
                  </a:txBody>
                  <a:tcPr marT="45714" marB="45714" anchor="ctr" horzOverflow="overflow"/>
                </a:tc>
                <a:extLst>
                  <a:ext uri="{0D108BD9-81ED-4DB2-BD59-A6C34878D82A}">
                    <a16:rowId xmlns:a16="http://schemas.microsoft.com/office/drawing/2014/main" val="10006"/>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Transitional </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Non-transitional</a:t>
                      </a:r>
                    </a:p>
                  </a:txBody>
                  <a:tcPr marT="45714" marB="45714" anchor="ctr" horzOverflow="overflow"/>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81270084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70" name="Group 102"/>
          <p:cNvGraphicFramePr>
            <a:graphicFrameLocks noGrp="1"/>
          </p:cNvGraphicFramePr>
          <p:nvPr>
            <p:ph type="tbl" idx="1"/>
          </p:nvPr>
        </p:nvGraphicFramePr>
        <p:xfrm>
          <a:off x="609600" y="516496"/>
          <a:ext cx="10972800" cy="5825008"/>
        </p:xfrm>
        <a:graphic>
          <a:graphicData uri="http://schemas.openxmlformats.org/drawingml/2006/table">
            <a:tbl>
              <a:tblPr>
                <a:tableStyleId>{8A107856-5554-42FB-B03E-39F5DBC370BA}</a:tableStyleId>
              </a:tblPr>
              <a:tblGrid>
                <a:gridCol w="3657600">
                  <a:extLst>
                    <a:ext uri="{9D8B030D-6E8A-4147-A177-3AD203B41FA5}">
                      <a16:colId xmlns:a16="http://schemas.microsoft.com/office/drawing/2014/main" val="836798824"/>
                    </a:ext>
                  </a:extLst>
                </a:gridCol>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28126">
                <a:tc gridSpan="3">
                  <a:txBody>
                    <a:bodyPr/>
                    <a:lstStyle/>
                    <a:p>
                      <a:pPr marL="0" marR="0" lvl="0" indent="0" algn="ctr" defTabSz="914400" rtl="0" eaLnBrk="0" fontAlgn="base" latinLnBrk="0" hangingPunct="0">
                        <a:lnSpc>
                          <a:spcPct val="100000"/>
                        </a:lnSpc>
                        <a:spcBef>
                          <a:spcPct val="20000"/>
                        </a:spcBef>
                        <a:spcAft>
                          <a:spcPct val="0"/>
                        </a:spcAft>
                        <a:buClr>
                          <a:schemeClr val="tx1"/>
                        </a:buClr>
                        <a:buSzTx/>
                        <a:buFontTx/>
                        <a:buNone/>
                        <a:tabLst/>
                      </a:pPr>
                      <a:r>
                        <a:rPr lang="en-US" sz="360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Millennium and Eternal State</a:t>
                      </a:r>
                    </a:p>
                  </a:txBody>
                  <a:tcPr marT="45714" marB="45714" anchor="ctr" horzOverflow="overflow">
                    <a:solidFill>
                      <a:schemeClr val="bg2">
                        <a:lumMod val="95000"/>
                        <a:lumOff val="5000"/>
                      </a:schemeClr>
                    </a:solidFill>
                  </a:tcPr>
                </a:tc>
                <a:tc hMerge="1">
                  <a:txBody>
                    <a:bodyPr/>
                    <a:lstStyle/>
                    <a:p>
                      <a:endParaRPr lang="en-US" dirty="0"/>
                    </a:p>
                  </a:txBody>
                  <a:tcPr horzOverflow="overflow">
                    <a:solidFill>
                      <a:srgbClr val="66FFFF"/>
                    </a:solidFill>
                  </a:tcPr>
                </a:tc>
                <a:tc hMerge="1">
                  <a:txBody>
                    <a:bodyPr/>
                    <a:lstStyle/>
                    <a:p>
                      <a:endParaRPr lang="en-US" dirty="0"/>
                    </a:p>
                  </a:txBody>
                  <a:tcPr horzOverflow="overflow">
                    <a:solidFill>
                      <a:srgbClr val="66FFFF"/>
                    </a:solidFill>
                  </a:tcPr>
                </a:tc>
                <a:extLst>
                  <a:ext uri="{0D108BD9-81ED-4DB2-BD59-A6C34878D82A}">
                    <a16:rowId xmlns:a16="http://schemas.microsoft.com/office/drawing/2014/main" val="1524377864"/>
                  </a:ext>
                </a:extLst>
              </a:tr>
              <a:tr h="728126">
                <a:tc>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3200"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Rev 20:1-10</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Rev 21–22</a:t>
                      </a:r>
                    </a:p>
                  </a:txBody>
                  <a:tcPr anchor="ctr" horzOverflow="overflow"/>
                </a:tc>
                <a:extLst>
                  <a:ext uri="{0D108BD9-81ED-4DB2-BD59-A6C34878D82A}">
                    <a16:rowId xmlns:a16="http://schemas.microsoft.com/office/drawing/2014/main" val="1045901084"/>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Time</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20:4</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22:5</a:t>
                      </a:r>
                    </a:p>
                  </a:txBody>
                  <a:tcPr anchor="ctr" horzOverflow="overflow"/>
                </a:tc>
                <a:extLst>
                  <a:ext uri="{0D108BD9-81ED-4DB2-BD59-A6C34878D82A}">
                    <a16:rowId xmlns:a16="http://schemas.microsoft.com/office/drawing/2014/main" val="10000"/>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Luminaries</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Isa 30:26</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21:23; 22:5</a:t>
                      </a:r>
                    </a:p>
                  </a:txBody>
                  <a:tcPr anchor="ctr" horzOverflow="overflow"/>
                </a:tc>
                <a:extLst>
                  <a:ext uri="{0D108BD9-81ED-4DB2-BD59-A6C34878D82A}">
                    <a16:rowId xmlns:a16="http://schemas.microsoft.com/office/drawing/2014/main" val="10001"/>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Temple</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err="1">
                          <a:ln>
                            <a:noFill/>
                          </a:ln>
                          <a:solidFill>
                            <a:schemeClr val="dk1"/>
                          </a:solidFill>
                          <a:effectLst/>
                          <a:latin typeface="Calibri" panose="020F0502020204030204" pitchFamily="34" charset="0"/>
                          <a:ea typeface="+mn-ea"/>
                          <a:cs typeface="Calibri" panose="020F0502020204030204" pitchFamily="34" charset="0"/>
                        </a:rPr>
                        <a:t>Ezek</a:t>
                      </a: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 40–48</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21:22</a:t>
                      </a:r>
                    </a:p>
                  </a:txBody>
                  <a:tcPr anchor="ctr" horzOverflow="overflow"/>
                </a:tc>
                <a:extLst>
                  <a:ext uri="{0D108BD9-81ED-4DB2-BD59-A6C34878D82A}">
                    <a16:rowId xmlns:a16="http://schemas.microsoft.com/office/drawing/2014/main" val="10002"/>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Death</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Isa 65:20</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21:4</a:t>
                      </a:r>
                    </a:p>
                  </a:txBody>
                  <a:tcPr anchor="ctr" horzOverflow="overflow"/>
                </a:tc>
                <a:extLst>
                  <a:ext uri="{0D108BD9-81ED-4DB2-BD59-A6C34878D82A}">
                    <a16:rowId xmlns:a16="http://schemas.microsoft.com/office/drawing/2014/main" val="10003"/>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Satanic activity</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20:7</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20:10</a:t>
                      </a:r>
                    </a:p>
                  </a:txBody>
                  <a:tcPr anchor="ctr" horzOverflow="overflow"/>
                </a:tc>
                <a:extLst>
                  <a:ext uri="{0D108BD9-81ED-4DB2-BD59-A6C34878D82A}">
                    <a16:rowId xmlns:a16="http://schemas.microsoft.com/office/drawing/2014/main" val="10004"/>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Rebellion</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20:8-9</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21:27</a:t>
                      </a:r>
                    </a:p>
                  </a:txBody>
                  <a:tcPr anchor="ctr" horzOverflow="overflow"/>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88857266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DB049A-C61D-425A-92BE-5EF25637356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3835" y="685800"/>
            <a:ext cx="1100433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peech Bubble: Rectangle with Corners Rounded 2">
            <a:extLst>
              <a:ext uri="{FF2B5EF4-FFF2-40B4-BE49-F238E27FC236}">
                <a16:creationId xmlns:a16="http://schemas.microsoft.com/office/drawing/2014/main" id="{71E99279-E05E-4F7F-B47C-A771541C3DD8}"/>
              </a:ext>
            </a:extLst>
          </p:cNvPr>
          <p:cNvSpPr/>
          <p:nvPr/>
        </p:nvSpPr>
        <p:spPr bwMode="auto">
          <a:xfrm>
            <a:off x="6105525" y="4267200"/>
            <a:ext cx="1187777" cy="533400"/>
          </a:xfrm>
          <a:prstGeom prst="wedgeRoundRectCallout">
            <a:avLst>
              <a:gd name="adj1" fmla="val -165328"/>
              <a:gd name="adj2" fmla="val -293805"/>
              <a:gd name="adj3" fmla="val 16667"/>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a:t>
            </a:r>
          </a:p>
        </p:txBody>
      </p:sp>
    </p:spTree>
    <p:extLst>
      <p:ext uri="{BB962C8B-B14F-4D97-AF65-F5344CB8AC3E}">
        <p14:creationId xmlns:p14="http://schemas.microsoft.com/office/powerpoint/2010/main" val="271954122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810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2209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1</a:t>
            </a:r>
            <a:r>
              <a:rPr lang="en-US" altLang="en-US" sz="3600" baseline="30000" dirty="0">
                <a:effectLst>
                  <a:outerShdw blurRad="38100" dist="38100" dir="2700000" algn="tl">
                    <a:srgbClr val="000000">
                      <a:alpha val="43137"/>
                    </a:srgbClr>
                  </a:outerShdw>
                </a:effectLst>
                <a:cs typeface="Calibri" panose="020F0502020204030204" pitchFamily="34" charset="0"/>
              </a:rPr>
              <a:t>st</a:t>
            </a:r>
            <a:r>
              <a:rPr lang="en-US" altLang="en-US" sz="3600" dirty="0">
                <a:effectLst>
                  <a:outerShdw blurRad="38100" dist="38100" dir="2700000" algn="tl">
                    <a:srgbClr val="000000">
                      <a:alpha val="43137"/>
                    </a:srgbClr>
                  </a:outerShdw>
                </a:effectLst>
                <a:cs typeface="Calibri" panose="020F0502020204030204" pitchFamily="34" charset="0"/>
              </a:rPr>
              <a:t> Six Seals (Revelation 6)</a:t>
            </a:r>
          </a:p>
        </p:txBody>
      </p:sp>
      <p:sp>
        <p:nvSpPr>
          <p:cNvPr id="77827" name="Content Placeholder 2"/>
          <p:cNvSpPr>
            <a:spLocks noGrp="1"/>
          </p:cNvSpPr>
          <p:nvPr>
            <p:ph idx="1"/>
          </p:nvPr>
        </p:nvSpPr>
        <p:spPr>
          <a:xfrm>
            <a:off x="1066800" y="1600203"/>
            <a:ext cx="8343900" cy="4906963"/>
          </a:xfrm>
        </p:spPr>
        <p:txBody>
          <a:bodyPr/>
          <a:lstStyle/>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pic>
        <p:nvPicPr>
          <p:cNvPr id="4" name="Picture 5">
            <a:extLst>
              <a:ext uri="{FF2B5EF4-FFF2-40B4-BE49-F238E27FC236}">
                <a16:creationId xmlns:a16="http://schemas.microsoft.com/office/drawing/2014/main" id="{795A955A-F2CC-4F25-9947-C8EF722E23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724900" y="2438400"/>
            <a:ext cx="2400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024423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33B275-E680-4A2C-9B17-7A0ECF86A6B4}"/>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876800"/>
          </a:xfrm>
        </p:spPr>
        <p:txBody>
          <a:bodyPr/>
          <a:lstStyle/>
          <a:p>
            <a:pPr algn="ctr">
              <a:spcBef>
                <a:spcPts val="0"/>
              </a:spcBef>
              <a:spcAft>
                <a:spcPts val="900"/>
              </a:spcAft>
              <a:buNone/>
              <a:defRPr/>
            </a:pPr>
            <a:r>
              <a:rPr lang="en-US" sz="4000" dirty="0">
                <a:solidFill>
                  <a:schemeClr val="tx2"/>
                </a:solidFill>
                <a:ea typeface="+mj-ea"/>
                <a:cs typeface="+mj-cs"/>
              </a:rPr>
              <a:t>Ezekiel</a:t>
            </a:r>
            <a:r>
              <a:rPr lang="en-US" altLang="en-US" sz="4000" dirty="0">
                <a:solidFill>
                  <a:schemeClr val="tx2"/>
                </a:solidFill>
                <a:ea typeface="+mj-ea"/>
                <a:cs typeface="+mj-cs"/>
              </a:rPr>
              <a:t> 38:8, 11</a:t>
            </a:r>
            <a:endParaRPr lang="en-US" sz="4000" dirty="0">
              <a:solidFill>
                <a:schemeClr val="tx2"/>
              </a:solidFill>
              <a:ea typeface="+mj-ea"/>
              <a:cs typeface="+mj-cs"/>
            </a:endParaRPr>
          </a:p>
          <a:p>
            <a:pPr marL="0" indent="0" algn="just">
              <a:spcBef>
                <a:spcPts val="0"/>
              </a:spcBef>
              <a:buNone/>
              <a:defRPr/>
            </a:pPr>
            <a:r>
              <a:rPr lang="en-US" sz="3000" dirty="0">
                <a:cs typeface="Calibri" panose="020F0502020204030204" pitchFamily="34" charset="0"/>
              </a:rPr>
              <a:t>“</a:t>
            </a:r>
            <a:r>
              <a:rPr lang="en-US" sz="3000" baseline="30000" dirty="0">
                <a:solidFill>
                  <a:srgbClr val="FFFFFF"/>
                </a:solidFill>
                <a:effectLst>
                  <a:outerShdw blurRad="38100" dist="38100" dir="2700000" algn="tl">
                    <a:srgbClr val="000000">
                      <a:alpha val="43137"/>
                    </a:srgbClr>
                  </a:outerShdw>
                </a:effectLst>
                <a:cs typeface="Calibri" panose="020F0502020204030204" pitchFamily="34" charset="0"/>
              </a:rPr>
              <a:t>8</a:t>
            </a:r>
            <a:r>
              <a:rPr lang="en-US" sz="3000" dirty="0">
                <a:cs typeface="Calibri" panose="020F0502020204030204" pitchFamily="34" charset="0"/>
              </a:rPr>
              <a:t> After many days you will be summoned; in the latter years you will come into the land that is restored from the sword, whose inhabitants have been gathered from many nations to the mountains of Israel which had been a continual waste; but its people were brought out from the nations, and they are </a:t>
            </a:r>
            <a:r>
              <a:rPr lang="en-US" sz="3000" b="1" u="sng" dirty="0">
                <a:solidFill>
                  <a:srgbClr val="FFFFCC"/>
                </a:solidFill>
                <a:cs typeface="Calibri" panose="020F0502020204030204" pitchFamily="34" charset="0"/>
              </a:rPr>
              <a:t>living securely [</a:t>
            </a:r>
            <a:r>
              <a:rPr lang="en-US" sz="3000" b="1" i="1" u="sng" dirty="0">
                <a:solidFill>
                  <a:srgbClr val="FFFFCC"/>
                </a:solidFill>
                <a:cs typeface="Calibri" panose="020F0502020204030204" pitchFamily="34" charset="0"/>
              </a:rPr>
              <a:t>batach</a:t>
            </a:r>
            <a:r>
              <a:rPr lang="en-US" sz="3000" b="1" u="sng" dirty="0">
                <a:solidFill>
                  <a:srgbClr val="FFFFCC"/>
                </a:solidFill>
                <a:cs typeface="Calibri" panose="020F0502020204030204" pitchFamily="34" charset="0"/>
              </a:rPr>
              <a:t>]</a:t>
            </a:r>
            <a:r>
              <a:rPr lang="en-US" sz="3000" dirty="0">
                <a:cs typeface="Calibri" panose="020F0502020204030204" pitchFamily="34" charset="0"/>
              </a:rPr>
              <a:t>, all of them…. </a:t>
            </a:r>
            <a:r>
              <a:rPr lang="en-US" sz="3000" baseline="30000" dirty="0">
                <a:solidFill>
                  <a:srgbClr val="FFFFFF"/>
                </a:solidFill>
                <a:effectLst>
                  <a:outerShdw blurRad="38100" dist="38100" dir="2700000" algn="tl">
                    <a:srgbClr val="000000">
                      <a:alpha val="43137"/>
                    </a:srgbClr>
                  </a:outerShdw>
                </a:effectLst>
                <a:cs typeface="Calibri" panose="020F0502020204030204" pitchFamily="34" charset="0"/>
              </a:rPr>
              <a:t>11</a:t>
            </a:r>
            <a:r>
              <a:rPr lang="en-US" sz="3000" dirty="0">
                <a:cs typeface="Calibri" panose="020F0502020204030204" pitchFamily="34" charset="0"/>
              </a:rPr>
              <a:t> and you will say, ‘I will go up against the land of unwalled villages. I will go against those who are </a:t>
            </a:r>
            <a:r>
              <a:rPr lang="en-US" sz="3000" b="1" u="sng" dirty="0">
                <a:solidFill>
                  <a:srgbClr val="FFFFCC"/>
                </a:solidFill>
                <a:cs typeface="Calibri" panose="020F0502020204030204" pitchFamily="34" charset="0"/>
              </a:rPr>
              <a:t>at rest [</a:t>
            </a:r>
            <a:r>
              <a:rPr lang="en-US" sz="3000" b="1" i="1" u="sng" dirty="0">
                <a:solidFill>
                  <a:srgbClr val="FFFFCC"/>
                </a:solidFill>
                <a:cs typeface="Calibri" panose="020F0502020204030204" pitchFamily="34" charset="0"/>
              </a:rPr>
              <a:t>shacat</a:t>
            </a:r>
            <a:r>
              <a:rPr lang="en-US" sz="3000" b="1" u="sng" dirty="0">
                <a:solidFill>
                  <a:srgbClr val="FFFFCC"/>
                </a:solidFill>
                <a:cs typeface="Calibri" panose="020F0502020204030204" pitchFamily="34" charset="0"/>
              </a:rPr>
              <a:t>]</a:t>
            </a:r>
            <a:r>
              <a:rPr lang="en-US" sz="3000" dirty="0">
                <a:cs typeface="Calibri" panose="020F0502020204030204" pitchFamily="34" charset="0"/>
              </a:rPr>
              <a:t>, that </a:t>
            </a:r>
            <a:r>
              <a:rPr lang="en-US" sz="3000" b="1" u="sng" dirty="0">
                <a:solidFill>
                  <a:srgbClr val="FFFFCC"/>
                </a:solidFill>
                <a:cs typeface="Calibri" panose="020F0502020204030204" pitchFamily="34" charset="0"/>
              </a:rPr>
              <a:t>live securely [</a:t>
            </a:r>
            <a:r>
              <a:rPr lang="en-US" sz="3000" b="1" i="1" u="sng" dirty="0">
                <a:solidFill>
                  <a:srgbClr val="FFFFCC"/>
                </a:solidFill>
                <a:cs typeface="Calibri" panose="020F0502020204030204" pitchFamily="34" charset="0"/>
              </a:rPr>
              <a:t>batach</a:t>
            </a:r>
            <a:r>
              <a:rPr lang="en-US" sz="3000" b="1" u="sng" dirty="0">
                <a:solidFill>
                  <a:srgbClr val="FFFFCC"/>
                </a:solidFill>
                <a:cs typeface="Calibri" panose="020F0502020204030204" pitchFamily="34" charset="0"/>
              </a:rPr>
              <a:t>], all of them living without walls and having no bars or gates</a:t>
            </a:r>
            <a:r>
              <a:rPr lang="en-US" sz="3000" dirty="0">
                <a:cs typeface="Calibri" panose="020F0502020204030204" pitchFamily="34" charset="0"/>
              </a:rPr>
              <a:t>.”</a:t>
            </a:r>
          </a:p>
        </p:txBody>
      </p:sp>
    </p:spTree>
    <p:extLst>
      <p:ext uri="{BB962C8B-B14F-4D97-AF65-F5344CB8AC3E}">
        <p14:creationId xmlns:p14="http://schemas.microsoft.com/office/powerpoint/2010/main" val="393072779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762000" y="1828800"/>
            <a:ext cx="6705597" cy="2133600"/>
          </a:xfrm>
        </p:spPr>
        <p:txBody>
          <a:bodyPr/>
          <a:lstStyle/>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Jerusalem’s deliverance (14:1-7)</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Kingdom conditions (14:8-11)</a:t>
            </a:r>
          </a:p>
          <a:p>
            <a:pPr marL="457200" indent="-457200">
              <a:spcBef>
                <a:spcPts val="0"/>
              </a:spcBef>
              <a:spcAft>
                <a:spcPts val="4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Enemies’ judgment (12-15)</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Kingdom worship (16-21)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14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Kingdom)</a:t>
            </a:r>
          </a:p>
        </p:txBody>
      </p:sp>
      <p:pic>
        <p:nvPicPr>
          <p:cNvPr id="2" name="Picture 1">
            <a:extLst>
              <a:ext uri="{FF2B5EF4-FFF2-40B4-BE49-F238E27FC236}">
                <a16:creationId xmlns:a16="http://schemas.microsoft.com/office/drawing/2014/main" id="{A6FF2912-B3DC-23B0-B856-2EEB6BEDF679}"/>
              </a:ext>
            </a:extLst>
          </p:cNvPr>
          <p:cNvPicPr>
            <a:picLocks noChangeAspect="1"/>
          </p:cNvPicPr>
          <p:nvPr/>
        </p:nvPicPr>
        <p:blipFill>
          <a:blip r:embed="rId2"/>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2587678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828800"/>
            <a:ext cx="6476998" cy="2971800"/>
          </a:xfrm>
        </p:spPr>
        <p:txBody>
          <a:bodyPr/>
          <a:lstStyle/>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Plague (12)</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Panic (13)</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Plunder (14)</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Pets (15)</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III. Enemies’ Judgment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14:12-15)</a:t>
            </a:r>
          </a:p>
        </p:txBody>
      </p:sp>
      <p:pic>
        <p:nvPicPr>
          <p:cNvPr id="2" name="Picture 1">
            <a:extLst>
              <a:ext uri="{FF2B5EF4-FFF2-40B4-BE49-F238E27FC236}">
                <a16:creationId xmlns:a16="http://schemas.microsoft.com/office/drawing/2014/main" id="{6226AEA1-555C-8FD2-2647-1DDE8E776B02}"/>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3463991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828800"/>
            <a:ext cx="6476998" cy="2971800"/>
          </a:xfrm>
        </p:spPr>
        <p:txBody>
          <a:bodyPr/>
          <a:lstStyle/>
          <a:p>
            <a:pPr marL="914400" lvl="1" indent="-514350">
              <a:spcBef>
                <a:spcPts val="0"/>
              </a:spcBef>
              <a:spcAft>
                <a:spcPts val="3600"/>
              </a:spcAft>
              <a:buSzPct val="100000"/>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Plague (12)</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Panic (13)</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Plunder (14)</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Pets (15)</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III. Enemies’ Judgment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14:12-15)</a:t>
            </a:r>
          </a:p>
        </p:txBody>
      </p:sp>
      <p:pic>
        <p:nvPicPr>
          <p:cNvPr id="2" name="Picture 1">
            <a:extLst>
              <a:ext uri="{FF2B5EF4-FFF2-40B4-BE49-F238E27FC236}">
                <a16:creationId xmlns:a16="http://schemas.microsoft.com/office/drawing/2014/main" id="{406E9B3B-FA02-38E6-1D2F-36FD68354D49}"/>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2172105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curses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kalal</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I will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curse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aor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in you all the families of the earth will be blessed.”</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1061081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209800" y="228600"/>
            <a:ext cx="7772400" cy="9144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Signs of the </a:t>
            </a:r>
            <a:r>
              <a:rPr lang="en-US" altLang="en-US" sz="3600" dirty="0">
                <a:effectLst>
                  <a:outerShdw blurRad="38100" dist="38100" dir="2700000" algn="tl">
                    <a:srgbClr val="000000">
                      <a:alpha val="43137"/>
                    </a:srgbClr>
                  </a:outerShdw>
                </a:effectLst>
                <a:cs typeface="Calibri" panose="020F0502020204030204" pitchFamily="34" charset="0"/>
              </a:rPr>
              <a:t>Second Coming</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1507" name="Rectangle 3"/>
          <p:cNvSpPr>
            <a:spLocks noGrp="1" noChangeArrowheads="1"/>
          </p:cNvSpPr>
          <p:nvPr>
            <p:ph type="body" idx="1"/>
          </p:nvPr>
        </p:nvSpPr>
        <p:spPr>
          <a:xfrm>
            <a:off x="1066800" y="1219200"/>
            <a:ext cx="7467600" cy="4953000"/>
          </a:xfrm>
        </p:spPr>
        <p:txBody>
          <a:bodyPr/>
          <a:lstStyle/>
          <a:p>
            <a:pPr marL="574675" indent="-574675"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Israel</a:t>
            </a:r>
          </a:p>
          <a:p>
            <a:pPr marL="574675" indent="-574675"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International Politics</a:t>
            </a:r>
          </a:p>
          <a:p>
            <a:pPr marL="574675" indent="-574675"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Economics</a:t>
            </a:r>
          </a:p>
          <a:p>
            <a:pPr marL="574675" indent="-574675" eaLnBrk="1" hangingPunct="1">
              <a:spcBef>
                <a:spcPts val="0"/>
              </a:spcBef>
              <a:spcAft>
                <a:spcPts val="18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Technology</a:t>
            </a:r>
          </a:p>
          <a:p>
            <a:pPr marL="574675" indent="-574675"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Spirituality</a:t>
            </a:r>
          </a:p>
          <a:p>
            <a:pPr marL="574675" indent="-574675"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Society</a:t>
            </a:r>
          </a:p>
          <a:p>
            <a:pPr marL="574675" indent="-574675"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Understanding Bible Prophecy</a:t>
            </a:r>
          </a:p>
        </p:txBody>
      </p:sp>
      <p:pic>
        <p:nvPicPr>
          <p:cNvPr id="2050" name="Picture 2" descr="Image result for signs of the time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6600" y="2294732"/>
            <a:ext cx="4031711" cy="2268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23554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831A91-8A76-4637-A0AC-13227E8C22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228600" y="1"/>
            <a:ext cx="11658600" cy="2714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12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Matthew 24:21-22</a:t>
            </a:r>
          </a:p>
          <a:p>
            <a:pPr algn="just"/>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2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then there will be a great tribulation, such as has not occurred since the beginning of the world until now, nor ever will.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2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Unless those days had been cut short, no life would have been saved; but for the sake of the elect those days will be cut short.”</a:t>
            </a:r>
          </a:p>
        </p:txBody>
      </p:sp>
      <p:pic>
        <p:nvPicPr>
          <p:cNvPr id="2" name="Picture 2" descr="The Olivet Discourse - The End Times According to Jesus">
            <a:extLst>
              <a:ext uri="{FF2B5EF4-FFF2-40B4-BE49-F238E27FC236}">
                <a16:creationId xmlns:a16="http://schemas.microsoft.com/office/drawing/2014/main" id="{DF74D364-2FEA-47A9-9517-A9925B8A647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50082" y="3230880"/>
            <a:ext cx="3291839"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61017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828800"/>
            <a:ext cx="6476998" cy="2971800"/>
          </a:xfrm>
        </p:spPr>
        <p:txBody>
          <a:bodyPr/>
          <a:lstStyle/>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Plague (12)</a:t>
            </a:r>
          </a:p>
          <a:p>
            <a:pPr marL="914400" lvl="1" indent="-514350">
              <a:spcBef>
                <a:spcPts val="0"/>
              </a:spcBef>
              <a:spcAft>
                <a:spcPts val="3600"/>
              </a:spcAft>
              <a:buSzPct val="100000"/>
              <a:buFont typeface="Wingdings" panose="05000000000000000000" pitchFamily="2" charset="2"/>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Panic (13)</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Plunder (14)</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Pets (15)</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III. Enemies’ Judgment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14:12-15)</a:t>
            </a:r>
          </a:p>
        </p:txBody>
      </p:sp>
      <p:pic>
        <p:nvPicPr>
          <p:cNvPr id="2" name="Picture 1">
            <a:extLst>
              <a:ext uri="{FF2B5EF4-FFF2-40B4-BE49-F238E27FC236}">
                <a16:creationId xmlns:a16="http://schemas.microsoft.com/office/drawing/2014/main" id="{3F323E8E-8CD1-59C7-18F1-E84DE5B2CEF4}"/>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2527138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828800"/>
            <a:ext cx="6476998" cy="2971800"/>
          </a:xfrm>
        </p:spPr>
        <p:txBody>
          <a:bodyPr/>
          <a:lstStyle/>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Plague (12)</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Panic (13)</a:t>
            </a:r>
          </a:p>
          <a:p>
            <a:pPr marL="914400" lvl="1" indent="-514350">
              <a:spcBef>
                <a:spcPts val="0"/>
              </a:spcBef>
              <a:spcAft>
                <a:spcPts val="3600"/>
              </a:spcAft>
              <a:buSzPct val="100000"/>
              <a:buFont typeface="Wingdings" panose="05000000000000000000" pitchFamily="2" charset="2"/>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Plunder (14)</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Pets (15)</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III. Enemies’ Judgment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14:12-15)</a:t>
            </a:r>
          </a:p>
        </p:txBody>
      </p:sp>
      <p:pic>
        <p:nvPicPr>
          <p:cNvPr id="2" name="Picture 1">
            <a:extLst>
              <a:ext uri="{FF2B5EF4-FFF2-40B4-BE49-F238E27FC236}">
                <a16:creationId xmlns:a16="http://schemas.microsoft.com/office/drawing/2014/main" id="{3D322141-EAA5-18C0-AB3E-5F37C2DDD365}"/>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3080386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370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57354" y="91440"/>
            <a:ext cx="4477292" cy="6675120"/>
          </a:xfrm>
          <a:prstGeom prst="rect">
            <a:avLst/>
          </a:prstGeom>
        </p:spPr>
      </p:pic>
    </p:spTree>
    <p:extLst>
      <p:ext uri="{BB962C8B-B14F-4D97-AF65-F5344CB8AC3E}">
        <p14:creationId xmlns:p14="http://schemas.microsoft.com/office/powerpoint/2010/main" val="99802274"/>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7B2AA8-3439-4CF9-8D3C-651824B1AD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2895600"/>
          </a:xfrm>
        </p:spPr>
        <p:txBody>
          <a:bodyPr/>
          <a:lstStyle/>
          <a:p>
            <a:pPr algn="ctr">
              <a:spcBef>
                <a:spcPts val="0"/>
              </a:spcBef>
              <a:spcAft>
                <a:spcPts val="1200"/>
              </a:spcAft>
              <a:buNone/>
              <a:defRPr/>
            </a:pPr>
            <a:r>
              <a:rPr lang="en-US" sz="3600" dirty="0"/>
              <a:t>	</a:t>
            </a:r>
            <a:r>
              <a:rPr lang="en-US" sz="4000" kern="1200" dirty="0">
                <a:solidFill>
                  <a:schemeClr val="tx2"/>
                </a:solidFill>
                <a:ea typeface="+mj-ea"/>
                <a:cs typeface="Calibri" panose="020F0502020204030204" pitchFamily="34" charset="0"/>
              </a:rPr>
              <a:t>Ezekiel</a:t>
            </a:r>
            <a:r>
              <a:rPr lang="en-US" altLang="en-US" sz="4000" kern="1200" dirty="0">
                <a:solidFill>
                  <a:schemeClr val="tx2"/>
                </a:solidFill>
                <a:ea typeface="+mj-ea"/>
                <a:cs typeface="Calibri" panose="020F0502020204030204" pitchFamily="34" charset="0"/>
              </a:rPr>
              <a:t> 38:12</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dirty="0"/>
              <a:t>“to capture </a:t>
            </a:r>
            <a:r>
              <a:rPr lang="en-US" b="1" u="sng" dirty="0">
                <a:solidFill>
                  <a:srgbClr val="FFFFCC"/>
                </a:solidFill>
              </a:rPr>
              <a:t>spoil</a:t>
            </a:r>
            <a:r>
              <a:rPr lang="en-US" dirty="0"/>
              <a:t> and to seize </a:t>
            </a:r>
            <a:r>
              <a:rPr lang="en-US" b="1" u="sng" dirty="0">
                <a:solidFill>
                  <a:srgbClr val="FFFFCC"/>
                </a:solidFill>
              </a:rPr>
              <a:t>plunder</a:t>
            </a:r>
            <a:r>
              <a:rPr lang="en-US" dirty="0"/>
              <a:t>, to turn your hand against the waste places which are </a:t>
            </a:r>
            <a:r>
              <a:rPr lang="en-US" i="1" dirty="0"/>
              <a:t>now</a:t>
            </a:r>
            <a:r>
              <a:rPr lang="en-US" dirty="0"/>
              <a:t> inhabited, and against the people who are gathered from the nations, who have acquired </a:t>
            </a:r>
            <a:r>
              <a:rPr lang="en-US" b="1" u="sng" dirty="0">
                <a:solidFill>
                  <a:srgbClr val="FFFFCC"/>
                </a:solidFill>
              </a:rPr>
              <a:t>cattle and goods</a:t>
            </a:r>
            <a:r>
              <a:rPr lang="en-US" dirty="0"/>
              <a:t>, who live at the center of the world.”</a:t>
            </a:r>
          </a:p>
        </p:txBody>
      </p:sp>
      <p:pic>
        <p:nvPicPr>
          <p:cNvPr id="6" name="Picture 5">
            <a:extLst>
              <a:ext uri="{FF2B5EF4-FFF2-40B4-BE49-F238E27FC236}">
                <a16:creationId xmlns:a16="http://schemas.microsoft.com/office/drawing/2014/main" id="{36EC256F-18FA-46B4-A946-3BE0E5F0E7FB}"/>
              </a:ext>
            </a:extLst>
          </p:cNvPr>
          <p:cNvPicPr>
            <a:picLocks noChangeAspect="1"/>
          </p:cNvPicPr>
          <p:nvPr/>
        </p:nvPicPr>
        <p:blipFill>
          <a:blip r:embed="rId3"/>
          <a:stretch>
            <a:fillRect/>
          </a:stretch>
        </p:blipFill>
        <p:spPr>
          <a:xfrm>
            <a:off x="4471275" y="2971641"/>
            <a:ext cx="3249450" cy="1828959"/>
          </a:xfrm>
          <a:prstGeom prst="rect">
            <a:avLst/>
          </a:prstGeom>
          <a:ln w="28575">
            <a:solidFill>
              <a:schemeClr val="tx1"/>
            </a:solidFill>
          </a:ln>
        </p:spPr>
      </p:pic>
    </p:spTree>
    <p:extLst>
      <p:ext uri="{BB962C8B-B14F-4D97-AF65-F5344CB8AC3E}">
        <p14:creationId xmlns:p14="http://schemas.microsoft.com/office/powerpoint/2010/main" val="196725360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7B2AA8-3439-4CF9-8D3C-651824B1AD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3352800"/>
          </a:xfrm>
        </p:spPr>
        <p:txBody>
          <a:bodyPr/>
          <a:lstStyle/>
          <a:p>
            <a:pPr algn="ctr">
              <a:spcBef>
                <a:spcPts val="0"/>
              </a:spcBef>
              <a:spcAft>
                <a:spcPts val="1200"/>
              </a:spcAft>
              <a:buNone/>
              <a:defRPr/>
            </a:pPr>
            <a:r>
              <a:rPr lang="en-US" sz="3600" dirty="0"/>
              <a:t>	</a:t>
            </a:r>
            <a:r>
              <a:rPr lang="en-US" sz="4000" dirty="0">
                <a:solidFill>
                  <a:schemeClr val="tx2"/>
                </a:solidFill>
                <a:ea typeface="+mj-ea"/>
                <a:cs typeface="+mj-cs"/>
              </a:rPr>
              <a:t>Ezekiel</a:t>
            </a:r>
            <a:r>
              <a:rPr lang="en-US" altLang="en-US" sz="4000" dirty="0">
                <a:solidFill>
                  <a:schemeClr val="tx2"/>
                </a:solidFill>
                <a:ea typeface="+mj-ea"/>
                <a:cs typeface="+mj-cs"/>
              </a:rPr>
              <a:t> 38:13</a:t>
            </a:r>
            <a:endParaRPr lang="en-US" sz="4000" dirty="0">
              <a:solidFill>
                <a:schemeClr val="tx2"/>
              </a:solidFill>
              <a:ea typeface="+mj-ea"/>
              <a:cs typeface="+mj-cs"/>
            </a:endParaRPr>
          </a:p>
          <a:p>
            <a:pPr marL="0" indent="0" algn="just">
              <a:spcBef>
                <a:spcPts val="0"/>
              </a:spcBef>
              <a:buNone/>
              <a:defRPr/>
            </a:pPr>
            <a:r>
              <a:rPr lang="en-US" dirty="0">
                <a:cs typeface="Calibri" panose="020F0502020204030204" pitchFamily="34" charset="0"/>
              </a:rPr>
              <a:t>“Sheba and Dedan and the merchants of Tarshish with all its villages will say to you, ‘Have you come to capture spoil? Have you assembled your company to seize plunder, to carry away </a:t>
            </a:r>
            <a:r>
              <a:rPr lang="en-US" b="1" u="sng" dirty="0">
                <a:solidFill>
                  <a:srgbClr val="FFFFCC"/>
                </a:solidFill>
                <a:cs typeface="Calibri" panose="020F0502020204030204" pitchFamily="34" charset="0"/>
              </a:rPr>
              <a:t>silver and gold</a:t>
            </a:r>
            <a:r>
              <a:rPr lang="en-US" dirty="0">
                <a:cs typeface="Calibri" panose="020F0502020204030204" pitchFamily="34" charset="0"/>
              </a:rPr>
              <a:t>, to take away </a:t>
            </a:r>
            <a:r>
              <a:rPr lang="en-US" b="1" u="sng" dirty="0">
                <a:solidFill>
                  <a:srgbClr val="FFFFCC"/>
                </a:solidFill>
                <a:cs typeface="Calibri" panose="020F0502020204030204" pitchFamily="34" charset="0"/>
              </a:rPr>
              <a:t>cattle and goods</a:t>
            </a:r>
            <a:r>
              <a:rPr lang="en-US" dirty="0">
                <a:cs typeface="Calibri" panose="020F0502020204030204" pitchFamily="34" charset="0"/>
              </a:rPr>
              <a:t>, to capture </a:t>
            </a:r>
            <a:r>
              <a:rPr lang="en-US" b="1" u="sng" dirty="0">
                <a:solidFill>
                  <a:srgbClr val="FFFFCC"/>
                </a:solidFill>
                <a:cs typeface="Calibri" panose="020F0502020204030204" pitchFamily="34" charset="0"/>
              </a:rPr>
              <a:t>great spoil</a:t>
            </a:r>
            <a:r>
              <a:rPr lang="en-US" dirty="0">
                <a:cs typeface="Calibri" panose="020F0502020204030204" pitchFamily="34" charset="0"/>
              </a:rPr>
              <a:t>?’</a:t>
            </a:r>
            <a:r>
              <a:rPr lang="en-US" dirty="0">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B5E75558-B91E-078B-107A-EABEC247216F}"/>
              </a:ext>
            </a:extLst>
          </p:cNvPr>
          <p:cNvPicPr>
            <a:picLocks noChangeAspect="1"/>
          </p:cNvPicPr>
          <p:nvPr/>
        </p:nvPicPr>
        <p:blipFill>
          <a:blip r:embed="rId3"/>
          <a:stretch>
            <a:fillRect/>
          </a:stretch>
        </p:blipFill>
        <p:spPr>
          <a:xfrm>
            <a:off x="4471275" y="2971641"/>
            <a:ext cx="3249450" cy="1828959"/>
          </a:xfrm>
          <a:prstGeom prst="rect">
            <a:avLst/>
          </a:prstGeom>
          <a:ln w="28575">
            <a:solidFill>
              <a:schemeClr val="tx1"/>
            </a:solidFill>
          </a:ln>
        </p:spPr>
      </p:pic>
    </p:spTree>
    <p:extLst>
      <p:ext uri="{BB962C8B-B14F-4D97-AF65-F5344CB8AC3E}">
        <p14:creationId xmlns:p14="http://schemas.microsoft.com/office/powerpoint/2010/main" val="1138028963"/>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828800"/>
            <a:ext cx="6476998" cy="2971800"/>
          </a:xfrm>
        </p:spPr>
        <p:txBody>
          <a:bodyPr/>
          <a:lstStyle/>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Plague (12)</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Panic (13)</a:t>
            </a:r>
          </a:p>
          <a:p>
            <a:pPr marL="914400" lvl="1" indent="-514350">
              <a:spcBef>
                <a:spcPts val="0"/>
              </a:spcBef>
              <a:spcAft>
                <a:spcPts val="36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Plunder (14)</a:t>
            </a:r>
          </a:p>
          <a:p>
            <a:pPr marL="914400" lvl="1" indent="-514350">
              <a:spcBef>
                <a:spcPts val="0"/>
              </a:spcBef>
              <a:spcAft>
                <a:spcPts val="3600"/>
              </a:spcAft>
              <a:buSzPct val="100000"/>
              <a:buFont typeface="Wingdings" panose="05000000000000000000" pitchFamily="2" charset="2"/>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Pets (15)</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III. Enemies’ Judgment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14:12-15)</a:t>
            </a:r>
          </a:p>
        </p:txBody>
      </p:sp>
      <p:pic>
        <p:nvPicPr>
          <p:cNvPr id="2" name="Picture 1">
            <a:extLst>
              <a:ext uri="{FF2B5EF4-FFF2-40B4-BE49-F238E27FC236}">
                <a16:creationId xmlns:a16="http://schemas.microsoft.com/office/drawing/2014/main" id="{2D28DE97-9320-9F1E-3A08-1C29469DE212}"/>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4188045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5413" y="137160"/>
            <a:ext cx="886117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81149863"/>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3429000" y="1661702"/>
            <a:ext cx="8153400" cy="3064470"/>
          </a:xfrm>
        </p:spPr>
        <p:txBody>
          <a:bodyPr/>
          <a:lstStyle/>
          <a:p>
            <a:pPr marL="0" indent="0" algn="just">
              <a:buNone/>
            </a:pPr>
            <a:r>
              <a:rPr lang="en-US" sz="3400" dirty="0"/>
              <a:t>“Interestingly, these prophesied military instruments though centuries old have not been made obsolete. The horse, for instance, is still used in warfare on certain kinds of terrain.”</a:t>
            </a:r>
          </a:p>
        </p:txBody>
      </p:sp>
      <p:sp>
        <p:nvSpPr>
          <p:cNvPr id="68613" name="Text Box 5"/>
          <p:cNvSpPr txBox="1">
            <a:spLocks noChangeArrowheads="1"/>
          </p:cNvSpPr>
          <p:nvPr/>
        </p:nvSpPr>
        <p:spPr bwMode="auto">
          <a:xfrm>
            <a:off x="2019300" y="295870"/>
            <a:ext cx="81534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Paul Lee Tan</a:t>
            </a:r>
          </a:p>
          <a:p>
            <a:pPr algn="ctr"/>
            <a:r>
              <a:rPr lang="en-US" altLang="en-US" sz="1800" i="1" dirty="0">
                <a:effectLst>
                  <a:outerShdw blurRad="38100" dist="38100" dir="2700000" algn="tl">
                    <a:srgbClr val="000000"/>
                  </a:outerShdw>
                </a:effectLst>
                <a:latin typeface="Calibri" panose="020F0502020204030204" pitchFamily="34" charset="0"/>
                <a:cs typeface="+mn-cs"/>
              </a:rPr>
              <a:t>The Interpretation of Prophecy, 223-24</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1828800"/>
            <a:ext cx="2409026" cy="3657600"/>
          </a:xfrm>
          <a:prstGeom prst="rect">
            <a:avLst/>
          </a:prstGeom>
        </p:spPr>
      </p:pic>
    </p:spTree>
    <p:extLst>
      <p:ext uri="{BB962C8B-B14F-4D97-AF65-F5344CB8AC3E}">
        <p14:creationId xmlns:p14="http://schemas.microsoft.com/office/powerpoint/2010/main" val="408494594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762000" y="1828800"/>
            <a:ext cx="6705597" cy="2133600"/>
          </a:xfrm>
        </p:spPr>
        <p:txBody>
          <a:bodyPr/>
          <a:lstStyle/>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Jerusalem’s deliverance (14:1-7)</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Kingdom conditions (14:8-11)</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Enemies’ judgment (12-15)</a:t>
            </a:r>
          </a:p>
          <a:p>
            <a:pPr marL="457200" indent="-457200">
              <a:spcBef>
                <a:spcPts val="0"/>
              </a:spcBef>
              <a:spcAft>
                <a:spcPts val="4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Kingdom worship (16-21)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14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Kingdom)</a:t>
            </a:r>
          </a:p>
        </p:txBody>
      </p:sp>
      <p:pic>
        <p:nvPicPr>
          <p:cNvPr id="2" name="Picture 1">
            <a:extLst>
              <a:ext uri="{FF2B5EF4-FFF2-40B4-BE49-F238E27FC236}">
                <a16:creationId xmlns:a16="http://schemas.microsoft.com/office/drawing/2014/main" id="{0982BBE8-F258-24A1-6961-16FF23AFE4C4}"/>
              </a:ext>
            </a:extLst>
          </p:cNvPr>
          <p:cNvPicPr>
            <a:picLocks noChangeAspect="1"/>
          </p:cNvPicPr>
          <p:nvPr/>
        </p:nvPicPr>
        <p:blipFill>
          <a:blip r:embed="rId2"/>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3556885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950983"/>
            <a:ext cx="6476998" cy="2971800"/>
          </a:xfrm>
        </p:spPr>
        <p:txBody>
          <a:bodyPr/>
          <a:lstStyle/>
          <a:p>
            <a:pPr marL="914400" lvl="1" indent="-514350">
              <a:spcBef>
                <a:spcPts val="0"/>
              </a:spcBef>
              <a:spcAft>
                <a:spcPts val="42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pilgrimage (16)</a:t>
            </a:r>
          </a:p>
          <a:p>
            <a:pPr marL="914400" lvl="1" indent="-514350">
              <a:spcBef>
                <a:spcPts val="0"/>
              </a:spcBef>
              <a:spcAft>
                <a:spcPts val="42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punishment (17-19)</a:t>
            </a:r>
          </a:p>
          <a:p>
            <a:pPr marL="914400" lvl="1" indent="-514350">
              <a:spcBef>
                <a:spcPts val="0"/>
              </a:spcBef>
              <a:spcAft>
                <a:spcPts val="42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purity (20-21)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IV. Kingdom Worship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14:16-21)</a:t>
            </a:r>
          </a:p>
        </p:txBody>
      </p:sp>
      <p:pic>
        <p:nvPicPr>
          <p:cNvPr id="2" name="Picture 1">
            <a:extLst>
              <a:ext uri="{FF2B5EF4-FFF2-40B4-BE49-F238E27FC236}">
                <a16:creationId xmlns:a16="http://schemas.microsoft.com/office/drawing/2014/main" id="{61ED4AE2-6A1F-92DC-DFB6-101B7A60F284}"/>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3217878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950983"/>
            <a:ext cx="6476998" cy="2971800"/>
          </a:xfrm>
        </p:spPr>
        <p:txBody>
          <a:bodyPr/>
          <a:lstStyle/>
          <a:p>
            <a:pPr marL="914400" lvl="1" indent="-514350">
              <a:spcBef>
                <a:spcPts val="0"/>
              </a:spcBef>
              <a:spcAft>
                <a:spcPts val="4200"/>
              </a:spcAft>
              <a:buSzPct val="100000"/>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pilgrimage (16)</a:t>
            </a:r>
          </a:p>
          <a:p>
            <a:pPr marL="914400" lvl="1" indent="-514350">
              <a:spcBef>
                <a:spcPts val="0"/>
              </a:spcBef>
              <a:spcAft>
                <a:spcPts val="42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punishment (17-19)</a:t>
            </a:r>
          </a:p>
          <a:p>
            <a:pPr marL="914400" lvl="1" indent="-514350">
              <a:spcBef>
                <a:spcPts val="0"/>
              </a:spcBef>
              <a:spcAft>
                <a:spcPts val="42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purity (20-21)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IV. Kingdom Worship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14:16-21)</a:t>
            </a:r>
          </a:p>
        </p:txBody>
      </p:sp>
      <p:pic>
        <p:nvPicPr>
          <p:cNvPr id="2" name="Picture 1">
            <a:extLst>
              <a:ext uri="{FF2B5EF4-FFF2-40B4-BE49-F238E27FC236}">
                <a16:creationId xmlns:a16="http://schemas.microsoft.com/office/drawing/2014/main" id="{9E3F584C-8649-E298-4180-C2B450C58C9B}"/>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3221283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EE89-7B42-401C-8B48-BA2DB447AB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marL="342900" indent="-342900" algn="ctr" defTabSz="685800">
              <a:spcBef>
                <a:spcPts val="0"/>
              </a:spcBef>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Zechariah 14:16-18</a:t>
            </a:r>
          </a:p>
          <a:p>
            <a:pPr algn="just">
              <a:spcBef>
                <a:spcPts val="0"/>
              </a:spcBef>
              <a:spcAft>
                <a:spcPts val="0"/>
              </a:spcAft>
            </a:pP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it will come about that any who are left of all the nations that went against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go up from year to year to worship the King,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and to celebrate the Feast of Booths. </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it will be that whichever of the families of the earth does not go up to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worship the King,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there will be no rain on them. </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the family of Egypt does not go up or enter, then no </a:t>
            </a:r>
            <a:r>
              <a:rPr lang="en-US" sz="31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rain will fall</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them; it will be the plague with which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smites the nations who do not go up to celebrate the Feast of Booths.”</a:t>
            </a:r>
            <a:endParaRPr lang="en-US" altLang="en-US" sz="31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916080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7659269-5B65-4701-A078-3A9A2D747756}"/>
              </a:ext>
            </a:extLst>
          </p:cNvPr>
          <p:cNvGraphicFramePr>
            <a:graphicFrameLocks noGrp="1"/>
          </p:cNvGraphicFramePr>
          <p:nvPr>
            <p:extLst>
              <p:ext uri="{D42A27DB-BD31-4B8C-83A1-F6EECF244321}">
                <p14:modId xmlns:p14="http://schemas.microsoft.com/office/powerpoint/2010/main" val="3772767520"/>
              </p:ext>
            </p:extLst>
          </p:nvPr>
        </p:nvGraphicFramePr>
        <p:xfrm>
          <a:off x="609600" y="235374"/>
          <a:ext cx="10972800" cy="6387252"/>
        </p:xfrm>
        <a:graphic>
          <a:graphicData uri="http://schemas.openxmlformats.org/drawingml/2006/table">
            <a:tbl>
              <a:tblPr firstRow="1" bandRow="1">
                <a:tableStyleId>{D7AC3CCA-C797-4891-BE02-D94E43425B78}</a:tableStyleId>
              </a:tblPr>
              <a:tblGrid>
                <a:gridCol w="4754880">
                  <a:extLst>
                    <a:ext uri="{9D8B030D-6E8A-4147-A177-3AD203B41FA5}">
                      <a16:colId xmlns:a16="http://schemas.microsoft.com/office/drawing/2014/main" val="3136538324"/>
                    </a:ext>
                  </a:extLst>
                </a:gridCol>
                <a:gridCol w="1463040">
                  <a:extLst>
                    <a:ext uri="{9D8B030D-6E8A-4147-A177-3AD203B41FA5}">
                      <a16:colId xmlns:a16="http://schemas.microsoft.com/office/drawing/2014/main" val="2194749658"/>
                    </a:ext>
                  </a:extLst>
                </a:gridCol>
                <a:gridCol w="4754880">
                  <a:extLst>
                    <a:ext uri="{9D8B030D-6E8A-4147-A177-3AD203B41FA5}">
                      <a16:colId xmlns:a16="http://schemas.microsoft.com/office/drawing/2014/main" val="1322261007"/>
                    </a:ext>
                  </a:extLst>
                </a:gridCol>
              </a:tblGrid>
              <a:tr h="545253">
                <a:tc gridSpan="3">
                  <a:txBody>
                    <a:bodyPr/>
                    <a:lstStyle/>
                    <a:p>
                      <a:pPr algn="ctr"/>
                      <a:r>
                        <a:rPr lang="en-US" sz="2800" dirty="0">
                          <a:latin typeface="Calibri" panose="020F0502020204030204" pitchFamily="34" charset="0"/>
                          <a:cs typeface="Calibri" panose="020F0502020204030204" pitchFamily="34" charset="0"/>
                        </a:rPr>
                        <a:t>ZECHARIAH’S EIGHT NIGHT VISIONS</a:t>
                      </a:r>
                    </a:p>
                  </a:txBody>
                  <a:tcPr anchor="ctr">
                    <a:solidFill>
                      <a:schemeClr val="tx1"/>
                    </a:solidFill>
                  </a:tcPr>
                </a:tc>
                <a:tc hMerge="1">
                  <a:txBody>
                    <a:bodyPr/>
                    <a:lstStyle/>
                    <a:p>
                      <a:endParaRPr lang="en-US" dirty="0"/>
                    </a:p>
                  </a:txBody>
                  <a:tcPr>
                    <a:solidFill>
                      <a:schemeClr val="tx1"/>
                    </a:solidFill>
                  </a:tcPr>
                </a:tc>
                <a:tc hMerge="1">
                  <a:txBody>
                    <a:bodyPr/>
                    <a:lstStyle/>
                    <a:p>
                      <a:endParaRPr lang="en-US" dirty="0"/>
                    </a:p>
                  </a:txBody>
                  <a:tcPr>
                    <a:solidFill>
                      <a:schemeClr val="tx1"/>
                    </a:solidFill>
                  </a:tcPr>
                </a:tc>
                <a:extLst>
                  <a:ext uri="{0D108BD9-81ED-4DB2-BD59-A6C34878D82A}">
                    <a16:rowId xmlns:a16="http://schemas.microsoft.com/office/drawing/2014/main" val="787305106"/>
                  </a:ext>
                </a:extLst>
              </a:tr>
              <a:tr h="545253">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Vision</a:t>
                      </a:r>
                    </a:p>
                  </a:txBody>
                  <a:tcPr anchor="ctr">
                    <a:solidFill>
                      <a:schemeClr val="tx1"/>
                    </a:solidFill>
                  </a:tcPr>
                </a:tc>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Reference</a:t>
                      </a:r>
                    </a:p>
                  </a:txBody>
                  <a:tcPr anchor="ctr">
                    <a:solidFill>
                      <a:schemeClr val="tx1"/>
                    </a:solidFill>
                  </a:tcPr>
                </a:tc>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Meaning</a:t>
                      </a:r>
                    </a:p>
                  </a:txBody>
                  <a:tcPr anchor="ctr">
                    <a:solidFill>
                      <a:schemeClr val="tx1"/>
                    </a:solidFill>
                  </a:tcPr>
                </a:tc>
                <a:extLst>
                  <a:ext uri="{0D108BD9-81ED-4DB2-BD59-A6C34878D82A}">
                    <a16:rowId xmlns:a16="http://schemas.microsoft.com/office/drawing/2014/main" val="3061896758"/>
                  </a:ext>
                </a:extLst>
              </a:tr>
              <a:tr h="545253">
                <a:tc>
                  <a:txBody>
                    <a:bodyPr/>
                    <a:lstStyle/>
                    <a:p>
                      <a:r>
                        <a:rPr lang="en-US" sz="2000" dirty="0">
                          <a:latin typeface="Calibri" panose="020F0502020204030204" pitchFamily="34" charset="0"/>
                          <a:cs typeface="Calibri" panose="020F0502020204030204" pitchFamily="34" charset="0"/>
                        </a:rPr>
                        <a:t>The Red-horse Rider among the Myrtles</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1:7-17</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anger against the nations &amp; blessing on restored Israel.</a:t>
                      </a:r>
                    </a:p>
                  </a:txBody>
                  <a:tcPr anchor="ctr">
                    <a:solidFill>
                      <a:schemeClr val="tx1"/>
                    </a:solidFill>
                  </a:tcPr>
                </a:tc>
                <a:extLst>
                  <a:ext uri="{0D108BD9-81ED-4DB2-BD59-A6C34878D82A}">
                    <a16:rowId xmlns:a16="http://schemas.microsoft.com/office/drawing/2014/main" val="308484198"/>
                  </a:ext>
                </a:extLst>
              </a:tr>
              <a:tr h="545253">
                <a:tc>
                  <a:txBody>
                    <a:bodyPr/>
                    <a:lstStyle/>
                    <a:p>
                      <a:r>
                        <a:rPr lang="en-US" sz="2000" dirty="0">
                          <a:latin typeface="Calibri" panose="020F0502020204030204" pitchFamily="34" charset="0"/>
                          <a:cs typeface="Calibri" panose="020F0502020204030204" pitchFamily="34" charset="0"/>
                        </a:rPr>
                        <a:t>The Four Horns &amp; the Four Craftsmen</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1:18-21</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judgment on the nations that afflict Israel.</a:t>
                      </a:r>
                    </a:p>
                  </a:txBody>
                  <a:tcPr anchor="ctr">
                    <a:solidFill>
                      <a:schemeClr val="tx1"/>
                    </a:solidFill>
                  </a:tcPr>
                </a:tc>
                <a:extLst>
                  <a:ext uri="{0D108BD9-81ED-4DB2-BD59-A6C34878D82A}">
                    <a16:rowId xmlns:a16="http://schemas.microsoft.com/office/drawing/2014/main" val="1801932628"/>
                  </a:ext>
                </a:extLst>
              </a:tr>
              <a:tr h="545253">
                <a:tc>
                  <a:txBody>
                    <a:bodyPr/>
                    <a:lstStyle/>
                    <a:p>
                      <a:r>
                        <a:rPr lang="en-US" sz="2000" dirty="0">
                          <a:latin typeface="Calibri" panose="020F0502020204030204" pitchFamily="34" charset="0"/>
                          <a:cs typeface="Calibri" panose="020F0502020204030204" pitchFamily="34" charset="0"/>
                        </a:rPr>
                        <a:t>The Surveyor with a Measuring Line</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Chapter 2</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future blessing on restored Israel.</a:t>
                      </a:r>
                    </a:p>
                  </a:txBody>
                  <a:tcPr anchor="ctr">
                    <a:solidFill>
                      <a:schemeClr val="tx1"/>
                    </a:solidFill>
                  </a:tcPr>
                </a:tc>
                <a:extLst>
                  <a:ext uri="{0D108BD9-81ED-4DB2-BD59-A6C34878D82A}">
                    <a16:rowId xmlns:a16="http://schemas.microsoft.com/office/drawing/2014/main" val="4259588334"/>
                  </a:ext>
                </a:extLst>
              </a:tr>
              <a:tr h="545253">
                <a:tc>
                  <a:txBody>
                    <a:bodyPr/>
                    <a:lstStyle/>
                    <a:p>
                      <a:r>
                        <a:rPr lang="en-US" sz="2000" dirty="0">
                          <a:latin typeface="Calibri" panose="020F0502020204030204" pitchFamily="34" charset="0"/>
                          <a:cs typeface="Calibri" panose="020F0502020204030204" pitchFamily="34" charset="0"/>
                        </a:rPr>
                        <a:t>The Cleansing &amp; Crowning of Joshua the Hight Priest.</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Chapter 3</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Israel’s future cleansing from sin &amp; reinstatement as a priestly nation.</a:t>
                      </a:r>
                    </a:p>
                  </a:txBody>
                  <a:tcPr anchor="ctr">
                    <a:solidFill>
                      <a:schemeClr val="tx1"/>
                    </a:solidFill>
                  </a:tcPr>
                </a:tc>
                <a:extLst>
                  <a:ext uri="{0D108BD9-81ED-4DB2-BD59-A6C34878D82A}">
                    <a16:rowId xmlns:a16="http://schemas.microsoft.com/office/drawing/2014/main" val="1011314601"/>
                  </a:ext>
                </a:extLst>
              </a:tr>
              <a:tr h="545253">
                <a:tc>
                  <a:txBody>
                    <a:bodyPr/>
                    <a:lstStyle/>
                    <a:p>
                      <a:r>
                        <a:rPr lang="en-US" sz="2000" dirty="0">
                          <a:latin typeface="Calibri" panose="020F0502020204030204" pitchFamily="34" charset="0"/>
                          <a:cs typeface="Calibri" panose="020F0502020204030204" pitchFamily="34" charset="0"/>
                        </a:rPr>
                        <a:t>The Golden Lampstand &amp; the Two Olive Trees</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Chapter 4</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Israel as the light to the nations under Messiah, the King-Priest.</a:t>
                      </a:r>
                    </a:p>
                  </a:txBody>
                  <a:tcPr anchor="ctr">
                    <a:solidFill>
                      <a:schemeClr val="tx1"/>
                    </a:solidFill>
                  </a:tcPr>
                </a:tc>
                <a:extLst>
                  <a:ext uri="{0D108BD9-81ED-4DB2-BD59-A6C34878D82A}">
                    <a16:rowId xmlns:a16="http://schemas.microsoft.com/office/drawing/2014/main" val="887607491"/>
                  </a:ext>
                </a:extLst>
              </a:tr>
              <a:tr h="545253">
                <a:tc>
                  <a:txBody>
                    <a:bodyPr/>
                    <a:lstStyle/>
                    <a:p>
                      <a:r>
                        <a:rPr lang="en-US" sz="2000" dirty="0">
                          <a:latin typeface="Calibri" panose="020F0502020204030204" pitchFamily="34" charset="0"/>
                          <a:cs typeface="Calibri" panose="020F0502020204030204" pitchFamily="34" charset="0"/>
                        </a:rPr>
                        <a:t>The Flying Scroll</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5:1-4</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The severity &amp; totality of divine judgment on individual Israelites.</a:t>
                      </a:r>
                    </a:p>
                  </a:txBody>
                  <a:tcPr anchor="ctr">
                    <a:solidFill>
                      <a:schemeClr val="tx1"/>
                    </a:solidFill>
                  </a:tcPr>
                </a:tc>
                <a:extLst>
                  <a:ext uri="{0D108BD9-81ED-4DB2-BD59-A6C34878D82A}">
                    <a16:rowId xmlns:a16="http://schemas.microsoft.com/office/drawing/2014/main" val="4128324461"/>
                  </a:ext>
                </a:extLst>
              </a:tr>
              <a:tr h="545253">
                <a:tc>
                  <a:txBody>
                    <a:bodyPr/>
                    <a:lstStyle/>
                    <a:p>
                      <a:r>
                        <a:rPr lang="en-US" sz="2000" dirty="0">
                          <a:latin typeface="Calibri" panose="020F0502020204030204" pitchFamily="34" charset="0"/>
                          <a:cs typeface="Calibri" panose="020F0502020204030204" pitchFamily="34" charset="0"/>
                        </a:rPr>
                        <a:t>The Woman in the Ephah</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5:5-11</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The removal of national Israel’s sin of rebellion against God.</a:t>
                      </a:r>
                    </a:p>
                  </a:txBody>
                  <a:tcPr anchor="ctr">
                    <a:solidFill>
                      <a:schemeClr val="tx1"/>
                    </a:solidFill>
                  </a:tcPr>
                </a:tc>
                <a:extLst>
                  <a:ext uri="{0D108BD9-81ED-4DB2-BD59-A6C34878D82A}">
                    <a16:rowId xmlns:a16="http://schemas.microsoft.com/office/drawing/2014/main" val="2385179686"/>
                  </a:ext>
                </a:extLst>
              </a:tr>
              <a:tr h="545253">
                <a:tc>
                  <a:txBody>
                    <a:bodyPr/>
                    <a:lstStyle/>
                    <a:p>
                      <a:r>
                        <a:rPr lang="en-US" sz="2000" dirty="0">
                          <a:latin typeface="Calibri" panose="020F0502020204030204" pitchFamily="34" charset="0"/>
                          <a:cs typeface="Calibri" panose="020F0502020204030204" pitchFamily="34" charset="0"/>
                        </a:rPr>
                        <a:t>The Four Chariots</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6:1-8</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Divine judgment on Gentile nations.</a:t>
                      </a:r>
                    </a:p>
                  </a:txBody>
                  <a:tcPr anchor="ctr">
                    <a:solidFill>
                      <a:schemeClr val="tx1"/>
                    </a:solidFill>
                  </a:tcPr>
                </a:tc>
                <a:extLst>
                  <a:ext uri="{0D108BD9-81ED-4DB2-BD59-A6C34878D82A}">
                    <a16:rowId xmlns:a16="http://schemas.microsoft.com/office/drawing/2014/main" val="2529794026"/>
                  </a:ext>
                </a:extLst>
              </a:tr>
            </a:tbl>
          </a:graphicData>
        </a:graphic>
      </p:graphicFrame>
    </p:spTree>
    <p:extLst>
      <p:ext uri="{BB962C8B-B14F-4D97-AF65-F5344CB8AC3E}">
        <p14:creationId xmlns:p14="http://schemas.microsoft.com/office/powerpoint/2010/main" val="2223168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609600" y="316858"/>
          <a:ext cx="10972800" cy="6068219"/>
        </p:xfrm>
        <a:graphic>
          <a:graphicData uri="http://schemas.openxmlformats.org/drawingml/2006/table">
            <a:tbl>
              <a:tblPr firstRow="1" bandRow="1">
                <a:tableStyleId>{5C22544A-7EE6-4342-B048-85BDC9FD1C3A}</a:tableStyleId>
              </a:tblPr>
              <a:tblGrid>
                <a:gridCol w="146304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651760">
                  <a:extLst>
                    <a:ext uri="{9D8B030D-6E8A-4147-A177-3AD203B41FA5}">
                      <a16:colId xmlns:a16="http://schemas.microsoft.com/office/drawing/2014/main" val="20002"/>
                    </a:ext>
                  </a:extLst>
                </a:gridCol>
                <a:gridCol w="2194560">
                  <a:extLst>
                    <a:ext uri="{9D8B030D-6E8A-4147-A177-3AD203B41FA5}">
                      <a16:colId xmlns:a16="http://schemas.microsoft.com/office/drawing/2014/main" val="20003"/>
                    </a:ext>
                  </a:extLst>
                </a:gridCol>
                <a:gridCol w="2377440">
                  <a:extLst>
                    <a:ext uri="{9D8B030D-6E8A-4147-A177-3AD203B41FA5}">
                      <a16:colId xmlns:a16="http://schemas.microsoft.com/office/drawing/2014/main" val="20004"/>
                    </a:ext>
                  </a:extLst>
                </a:gridCol>
              </a:tblGrid>
              <a:tr h="794830">
                <a:tc gridSpan="5">
                  <a:txBody>
                    <a:bodyPr/>
                    <a:lstStyle/>
                    <a:p>
                      <a:pPr algn="ctr"/>
                      <a:r>
                        <a:rPr kumimoji="0" lang="en-US" sz="3600" b="1" i="0" u="none" strike="noStrike" kern="0" cap="none" spc="0" normalizeH="0" baseline="0" noProof="0" dirty="0">
                          <a:ln>
                            <a:noFill/>
                          </a:ln>
                          <a:solidFill>
                            <a:schemeClr val="bg2"/>
                          </a:solidFill>
                          <a:effectLst/>
                          <a:uLnTx/>
                          <a:uFillTx/>
                          <a:latin typeface="Calibri" panose="020F0502020204030204" pitchFamily="34" charset="0"/>
                          <a:ea typeface="+mj-ea"/>
                          <a:cs typeface="+mj-cs"/>
                        </a:rPr>
                        <a:t>Scripture’s Four Judgments</a:t>
                      </a:r>
                      <a:endParaRPr lang="en-US" sz="1400" b="1" dirty="0">
                        <a:solidFill>
                          <a:schemeClr val="bg2"/>
                        </a:solidFill>
                        <a:latin typeface="Calibri" panose="020F0502020204030204" pitchFamily="34" charset="0"/>
                      </a:endParaRPr>
                    </a:p>
                  </a:txBody>
                  <a:tcPr marT="45717" marB="45717" anchor="ctr"/>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94830">
                <a:tc>
                  <a:txBody>
                    <a:bodyPr/>
                    <a:lstStyle/>
                    <a:p>
                      <a:pPr algn="l"/>
                      <a:r>
                        <a:rPr lang="en-US" sz="1800" b="1" dirty="0">
                          <a:latin typeface="Calibri" panose="020F0502020204030204" pitchFamily="34" charset="0"/>
                        </a:rPr>
                        <a:t>NAME</a:t>
                      </a:r>
                    </a:p>
                  </a:txBody>
                  <a:tcPr marT="45717" marB="45717" anchor="ctr"/>
                </a:tc>
                <a:tc>
                  <a:txBody>
                    <a:bodyPr/>
                    <a:lstStyle/>
                    <a:p>
                      <a:pPr marL="0" algn="ctr" defTabSz="914400" rtl="0" eaLnBrk="1" latinLnBrk="0" hangingPunct="1"/>
                      <a:r>
                        <a:rPr lang="en-US" sz="1800" b="1" kern="1200" dirty="0">
                          <a:solidFill>
                            <a:schemeClr val="dk1"/>
                          </a:solidFill>
                          <a:latin typeface="Calibri" panose="020F0502020204030204" pitchFamily="34" charset="0"/>
                          <a:ea typeface="+mn-ea"/>
                          <a:cs typeface="+mn-cs"/>
                        </a:rPr>
                        <a:t>SHEEP AND GOAT</a:t>
                      </a:r>
                    </a:p>
                  </a:txBody>
                  <a:tcPr marT="45717" marB="45717" anchor="ctr">
                    <a:solidFill>
                      <a:schemeClr val="tx2">
                        <a:lumMod val="20000"/>
                        <a:lumOff val="80000"/>
                      </a:schemeClr>
                    </a:solidFill>
                  </a:tcPr>
                </a:tc>
                <a:tc>
                  <a:txBody>
                    <a:bodyPr/>
                    <a:lstStyle/>
                    <a:p>
                      <a:pPr algn="ctr"/>
                      <a:r>
                        <a:rPr lang="en-US" sz="1800" b="1" dirty="0">
                          <a:latin typeface="Calibri" panose="020F0502020204030204" pitchFamily="34" charset="0"/>
                        </a:rPr>
                        <a:t>JUDGMENT OF THE JEWS</a:t>
                      </a:r>
                    </a:p>
                  </a:txBody>
                  <a:tcPr marT="45717" marB="45717" anchor="ctr"/>
                </a:tc>
                <a:tc>
                  <a:txBody>
                    <a:bodyPr/>
                    <a:lstStyle/>
                    <a:p>
                      <a:pPr marL="0" algn="ctr" defTabSz="914400" rtl="0" eaLnBrk="1" latinLnBrk="0" hangingPunct="1"/>
                      <a:r>
                        <a:rPr lang="en-US" sz="1800" b="1" kern="1200" dirty="0">
                          <a:solidFill>
                            <a:schemeClr val="dk1"/>
                          </a:solidFill>
                          <a:latin typeface="Calibri" panose="020F0502020204030204" pitchFamily="34" charset="0"/>
                          <a:ea typeface="+mn-ea"/>
                          <a:cs typeface="+mn-cs"/>
                        </a:rPr>
                        <a:t>BEMA SEAT</a:t>
                      </a:r>
                    </a:p>
                  </a:txBody>
                  <a:tcPr marT="45717" marB="45717" anchor="ctr">
                    <a:solidFill>
                      <a:schemeClr val="accent5">
                        <a:lumMod val="60000"/>
                        <a:lumOff val="40000"/>
                      </a:schemeClr>
                    </a:solidFill>
                  </a:tcPr>
                </a:tc>
                <a:tc>
                  <a:txBody>
                    <a:bodyPr/>
                    <a:lstStyle/>
                    <a:p>
                      <a:pPr algn="ctr"/>
                      <a:r>
                        <a:rPr lang="en-US" sz="1800" b="1" dirty="0">
                          <a:latin typeface="Calibri" panose="020F0502020204030204" pitchFamily="34" charset="0"/>
                        </a:rPr>
                        <a:t>GREAT WHITE THRONE</a:t>
                      </a:r>
                    </a:p>
                  </a:txBody>
                  <a:tcPr marT="45717" marB="45717" anchor="ctr"/>
                </a:tc>
                <a:extLst>
                  <a:ext uri="{0D108BD9-81ED-4DB2-BD59-A6C34878D82A}">
                    <a16:rowId xmlns:a16="http://schemas.microsoft.com/office/drawing/2014/main" val="10000"/>
                  </a:ext>
                </a:extLst>
              </a:tr>
              <a:tr h="371120">
                <a:tc>
                  <a:txBody>
                    <a:bodyPr/>
                    <a:lstStyle/>
                    <a:p>
                      <a:r>
                        <a:rPr lang="en-US" sz="1800" b="1" dirty="0">
                          <a:latin typeface="Calibri" panose="020F0502020204030204" pitchFamily="34" charset="0"/>
                        </a:rPr>
                        <a:t>SCRIPTURE</a:t>
                      </a:r>
                    </a:p>
                  </a:txBody>
                  <a:tcPr marT="45717" marB="45717" anchor="ctr"/>
                </a:tc>
                <a:tc>
                  <a:txBody>
                    <a:bodyPr/>
                    <a:lstStyle/>
                    <a:p>
                      <a:pPr marL="0" algn="l" defTabSz="914400" rtl="0" eaLnBrk="1" latinLnBrk="0" hangingPunct="1"/>
                      <a:r>
                        <a:rPr lang="en-US" sz="2000" b="1" kern="1200" dirty="0">
                          <a:solidFill>
                            <a:schemeClr val="dk1"/>
                          </a:solidFill>
                          <a:latin typeface="Calibri" panose="020F0502020204030204" pitchFamily="34" charset="0"/>
                          <a:ea typeface="+mn-ea"/>
                          <a:cs typeface="+mn-cs"/>
                        </a:rPr>
                        <a:t>Matt 25:31-46</a:t>
                      </a:r>
                    </a:p>
                  </a:txBody>
                  <a:tcPr marT="45717" marB="45717" anchor="ctr">
                    <a:solidFill>
                      <a:schemeClr val="accent5">
                        <a:lumMod val="20000"/>
                        <a:lumOff val="80000"/>
                      </a:schemeClr>
                    </a:solidFill>
                  </a:tcPr>
                </a:tc>
                <a:tc>
                  <a:txBody>
                    <a:bodyPr/>
                    <a:lstStyle/>
                    <a:p>
                      <a:r>
                        <a:rPr lang="en-US" sz="2000" b="1" dirty="0">
                          <a:latin typeface="Calibri" panose="020F0502020204030204" pitchFamily="34" charset="0"/>
                        </a:rPr>
                        <a:t>Ezek 20:33-44</a:t>
                      </a:r>
                    </a:p>
                  </a:txBody>
                  <a:tcPr marT="45717" marB="45717" anchor="ctr"/>
                </a:tc>
                <a:tc>
                  <a:txBody>
                    <a:bodyPr/>
                    <a:lstStyle/>
                    <a:p>
                      <a:pPr marL="0" algn="l" defTabSz="914400" rtl="0" eaLnBrk="1" latinLnBrk="0" hangingPunct="1"/>
                      <a:r>
                        <a:rPr lang="en-US" sz="2000" b="1" kern="1200" dirty="0">
                          <a:solidFill>
                            <a:schemeClr val="dk1"/>
                          </a:solidFill>
                          <a:latin typeface="Calibri" panose="020F0502020204030204" pitchFamily="34" charset="0"/>
                          <a:ea typeface="+mn-ea"/>
                          <a:cs typeface="+mn-cs"/>
                        </a:rPr>
                        <a:t>1 Cor 3:10-15</a:t>
                      </a:r>
                    </a:p>
                  </a:txBody>
                  <a:tcPr marT="45717" marB="45717" anchor="ctr">
                    <a:solidFill>
                      <a:schemeClr val="accent5">
                        <a:lumMod val="20000"/>
                        <a:lumOff val="80000"/>
                      </a:schemeClr>
                    </a:solidFill>
                  </a:tcPr>
                </a:tc>
                <a:tc>
                  <a:txBody>
                    <a:bodyPr/>
                    <a:lstStyle/>
                    <a:p>
                      <a:r>
                        <a:rPr lang="en-US" sz="2000" b="1" dirty="0">
                          <a:latin typeface="Calibri" panose="020F0502020204030204" pitchFamily="34" charset="0"/>
                        </a:rPr>
                        <a:t>Rev 20:11-15</a:t>
                      </a:r>
                    </a:p>
                  </a:txBody>
                  <a:tcPr marT="45717" marB="45717" anchor="ctr"/>
                </a:tc>
                <a:extLst>
                  <a:ext uri="{0D108BD9-81ED-4DB2-BD59-A6C34878D82A}">
                    <a16:rowId xmlns:a16="http://schemas.microsoft.com/office/drawing/2014/main" val="10001"/>
                  </a:ext>
                </a:extLst>
              </a:tr>
              <a:tr h="649461">
                <a:tc>
                  <a:txBody>
                    <a:bodyPr/>
                    <a:lstStyle/>
                    <a:p>
                      <a:r>
                        <a:rPr lang="en-US" sz="1800" b="1" dirty="0">
                          <a:latin typeface="Calibri" panose="020F0502020204030204" pitchFamily="34" charset="0"/>
                        </a:rPr>
                        <a:t>PLACE</a:t>
                      </a:r>
                    </a:p>
                  </a:txBody>
                  <a:tcPr marT="45717" marB="45717" anchor="ctr"/>
                </a:tc>
                <a:tc>
                  <a:txBody>
                    <a:bodyPr/>
                    <a:lstStyle/>
                    <a:p>
                      <a:pPr marL="0" algn="l" defTabSz="914400" rtl="0" eaLnBrk="1" latinLnBrk="0" hangingPunct="1"/>
                      <a:r>
                        <a:rPr lang="en-US" sz="2000" b="1" kern="1200" dirty="0">
                          <a:solidFill>
                            <a:schemeClr val="dk1"/>
                          </a:solidFill>
                          <a:latin typeface="Calibri" panose="020F0502020204030204" pitchFamily="34" charset="0"/>
                          <a:ea typeface="+mn-ea"/>
                          <a:cs typeface="+mn-cs"/>
                        </a:rPr>
                        <a:t>Earth, Jerusalem</a:t>
                      </a:r>
                    </a:p>
                  </a:txBody>
                  <a:tcPr marT="45717" marB="45717" anchor="ctr">
                    <a:solidFill>
                      <a:schemeClr val="tx2">
                        <a:lumMod val="20000"/>
                        <a:lumOff val="80000"/>
                      </a:schemeClr>
                    </a:solidFill>
                  </a:tcPr>
                </a:tc>
                <a:tc>
                  <a:txBody>
                    <a:bodyPr/>
                    <a:lstStyle/>
                    <a:p>
                      <a:r>
                        <a:rPr lang="en-US" sz="2000" b="1" dirty="0">
                          <a:latin typeface="Calibri" panose="020F0502020204030204" pitchFamily="34" charset="0"/>
                        </a:rPr>
                        <a:t>Earth, wilderness</a:t>
                      </a:r>
                    </a:p>
                  </a:txBody>
                  <a:tcPr marT="45717" marB="45717" anchor="ctr"/>
                </a:tc>
                <a:tc>
                  <a:txBody>
                    <a:bodyPr/>
                    <a:lstStyle/>
                    <a:p>
                      <a:pPr marL="0" algn="l" defTabSz="914400" rtl="0" eaLnBrk="1" latinLnBrk="0" hangingPunct="1"/>
                      <a:r>
                        <a:rPr lang="en-US" sz="2000" b="1" kern="1200" dirty="0">
                          <a:solidFill>
                            <a:schemeClr val="dk1"/>
                          </a:solidFill>
                          <a:latin typeface="Calibri" panose="020F0502020204030204" pitchFamily="34" charset="0"/>
                          <a:ea typeface="+mn-ea"/>
                          <a:cs typeface="+mn-cs"/>
                        </a:rPr>
                        <a:t>Heaven</a:t>
                      </a:r>
                    </a:p>
                  </a:txBody>
                  <a:tcPr marT="45717" marB="45717" anchor="ctr">
                    <a:solidFill>
                      <a:schemeClr val="accent5">
                        <a:lumMod val="60000"/>
                        <a:lumOff val="40000"/>
                      </a:schemeClr>
                    </a:solidFill>
                  </a:tcPr>
                </a:tc>
                <a:tc>
                  <a:txBody>
                    <a:bodyPr/>
                    <a:lstStyle/>
                    <a:p>
                      <a:r>
                        <a:rPr lang="en-US" sz="2000" b="1" dirty="0">
                          <a:latin typeface="Calibri" panose="020F0502020204030204" pitchFamily="34" charset="0"/>
                        </a:rPr>
                        <a:t>Earth</a:t>
                      </a:r>
                    </a:p>
                  </a:txBody>
                  <a:tcPr marT="45717" marB="45717" anchor="ctr"/>
                </a:tc>
                <a:extLst>
                  <a:ext uri="{0D108BD9-81ED-4DB2-BD59-A6C34878D82A}">
                    <a16:rowId xmlns:a16="http://schemas.microsoft.com/office/drawing/2014/main" val="10002"/>
                  </a:ext>
                </a:extLst>
              </a:tr>
              <a:tr h="927801">
                <a:tc>
                  <a:txBody>
                    <a:bodyPr/>
                    <a:lstStyle/>
                    <a:p>
                      <a:r>
                        <a:rPr lang="en-US" sz="1800" b="1" dirty="0">
                          <a:latin typeface="Calibri" panose="020F0502020204030204" pitchFamily="34" charset="0"/>
                        </a:rPr>
                        <a:t>AUDIENCE</a:t>
                      </a:r>
                    </a:p>
                  </a:txBody>
                  <a:tcPr marT="45717" marB="45717" anchor="ctr"/>
                </a:tc>
                <a:tc>
                  <a:txBody>
                    <a:bodyPr/>
                    <a:lstStyle/>
                    <a:p>
                      <a:pPr marL="0" algn="l" defTabSz="914400" rtl="0" eaLnBrk="1" latinLnBrk="0" hangingPunct="1"/>
                      <a:r>
                        <a:rPr lang="en-US" sz="2000" b="1" kern="1200" dirty="0">
                          <a:solidFill>
                            <a:schemeClr val="dk1"/>
                          </a:solidFill>
                          <a:latin typeface="Calibri" panose="020F0502020204030204" pitchFamily="34" charset="0"/>
                          <a:ea typeface="+mn-ea"/>
                          <a:cs typeface="+mn-cs"/>
                        </a:rPr>
                        <a:t>Gentile Tribulation survivors</a:t>
                      </a:r>
                    </a:p>
                  </a:txBody>
                  <a:tcPr marT="45717" marB="45717" anchor="ctr">
                    <a:solidFill>
                      <a:schemeClr val="accent5">
                        <a:lumMod val="20000"/>
                        <a:lumOff val="80000"/>
                      </a:schemeClr>
                    </a:solidFill>
                  </a:tcPr>
                </a:tc>
                <a:tc>
                  <a:txBody>
                    <a:bodyPr/>
                    <a:lstStyle/>
                    <a:p>
                      <a:r>
                        <a:rPr lang="en-US" sz="2000" b="1" dirty="0">
                          <a:latin typeface="Calibri" panose="020F0502020204030204" pitchFamily="34" charset="0"/>
                        </a:rPr>
                        <a:t>Jewish Tribulation survivors</a:t>
                      </a:r>
                    </a:p>
                  </a:txBody>
                  <a:tcPr marT="45717" marB="45717" anchor="ctr"/>
                </a:tc>
                <a:tc>
                  <a:txBody>
                    <a:bodyPr/>
                    <a:lstStyle/>
                    <a:p>
                      <a:pPr marL="0" algn="l" defTabSz="914400" rtl="0" eaLnBrk="1" latinLnBrk="0" hangingPunct="1"/>
                      <a:r>
                        <a:rPr lang="en-US" sz="2000" b="1" kern="1200" dirty="0">
                          <a:solidFill>
                            <a:schemeClr val="dk1"/>
                          </a:solidFill>
                          <a:latin typeface="Calibri" panose="020F0502020204030204" pitchFamily="34" charset="0"/>
                          <a:ea typeface="+mn-ea"/>
                          <a:cs typeface="+mn-cs"/>
                        </a:rPr>
                        <a:t>Church Age believers</a:t>
                      </a:r>
                    </a:p>
                  </a:txBody>
                  <a:tcPr marT="45717" marB="45717" anchor="ctr">
                    <a:solidFill>
                      <a:schemeClr val="accent5">
                        <a:lumMod val="20000"/>
                        <a:lumOff val="80000"/>
                      </a:schemeClr>
                    </a:solidFill>
                  </a:tcPr>
                </a:tc>
                <a:tc>
                  <a:txBody>
                    <a:bodyPr/>
                    <a:lstStyle/>
                    <a:p>
                      <a:r>
                        <a:rPr lang="en-US" sz="2000" b="1" dirty="0">
                          <a:latin typeface="Calibri" panose="020F0502020204030204" pitchFamily="34" charset="0"/>
                        </a:rPr>
                        <a:t>All unsaved</a:t>
                      </a:r>
                    </a:p>
                  </a:txBody>
                  <a:tcPr marT="45717" marB="45717" anchor="ctr"/>
                </a:tc>
                <a:extLst>
                  <a:ext uri="{0D108BD9-81ED-4DB2-BD59-A6C34878D82A}">
                    <a16:rowId xmlns:a16="http://schemas.microsoft.com/office/drawing/2014/main" val="10003"/>
                  </a:ext>
                </a:extLst>
              </a:tr>
              <a:tr h="649461">
                <a:tc>
                  <a:txBody>
                    <a:bodyPr/>
                    <a:lstStyle/>
                    <a:p>
                      <a:r>
                        <a:rPr lang="en-US" sz="1800" b="1" dirty="0">
                          <a:latin typeface="Calibri" panose="020F0502020204030204" pitchFamily="34" charset="0"/>
                        </a:rPr>
                        <a:t>WHEN</a:t>
                      </a:r>
                    </a:p>
                  </a:txBody>
                  <a:tcPr marT="45717" marB="45717" anchor="ctr"/>
                </a:tc>
                <a:tc>
                  <a:txBody>
                    <a:bodyPr/>
                    <a:lstStyle/>
                    <a:p>
                      <a:pPr marL="0" algn="l" defTabSz="914400" rtl="0" eaLnBrk="1" latinLnBrk="0" hangingPunct="1"/>
                      <a:r>
                        <a:rPr lang="en-US" sz="2000" b="1" kern="1200" dirty="0">
                          <a:solidFill>
                            <a:schemeClr val="dk1"/>
                          </a:solidFill>
                          <a:latin typeface="Calibri" panose="020F0502020204030204" pitchFamily="34" charset="0"/>
                          <a:ea typeface="+mn-ea"/>
                          <a:cs typeface="+mn-cs"/>
                        </a:rPr>
                        <a:t>After Tribulation</a:t>
                      </a:r>
                    </a:p>
                  </a:txBody>
                  <a:tcPr marT="45717" marB="45717" anchor="ctr">
                    <a:solidFill>
                      <a:schemeClr val="tx2">
                        <a:lumMod val="20000"/>
                        <a:lumOff val="80000"/>
                      </a:schemeClr>
                    </a:solidFill>
                  </a:tcPr>
                </a:tc>
                <a:tc>
                  <a:txBody>
                    <a:bodyPr/>
                    <a:lstStyle/>
                    <a:p>
                      <a:r>
                        <a:rPr lang="en-US" sz="2000" b="1" dirty="0">
                          <a:latin typeface="Calibri" panose="020F0502020204030204" pitchFamily="34" charset="0"/>
                        </a:rPr>
                        <a:t>After Tribulation</a:t>
                      </a:r>
                    </a:p>
                  </a:txBody>
                  <a:tcPr marT="45717" marB="45717" anchor="ctr"/>
                </a:tc>
                <a:tc>
                  <a:txBody>
                    <a:bodyPr/>
                    <a:lstStyle/>
                    <a:p>
                      <a:pPr marL="0" algn="l" defTabSz="914400" rtl="0" eaLnBrk="1" latinLnBrk="0" hangingPunct="1"/>
                      <a:r>
                        <a:rPr lang="en-US" sz="2000" b="1" kern="1200" dirty="0">
                          <a:solidFill>
                            <a:schemeClr val="dk1"/>
                          </a:solidFill>
                          <a:latin typeface="Calibri" panose="020F0502020204030204" pitchFamily="34" charset="0"/>
                          <a:ea typeface="+mn-ea"/>
                          <a:cs typeface="+mn-cs"/>
                        </a:rPr>
                        <a:t>After rapture</a:t>
                      </a:r>
                    </a:p>
                  </a:txBody>
                  <a:tcPr marT="45717" marB="45717" anchor="ctr">
                    <a:solidFill>
                      <a:schemeClr val="accent5">
                        <a:lumMod val="60000"/>
                        <a:lumOff val="40000"/>
                      </a:schemeClr>
                    </a:solidFill>
                  </a:tcPr>
                </a:tc>
                <a:tc>
                  <a:txBody>
                    <a:bodyPr/>
                    <a:lstStyle/>
                    <a:p>
                      <a:r>
                        <a:rPr lang="en-US" sz="2000" b="1" dirty="0">
                          <a:latin typeface="Calibri" panose="020F0502020204030204" pitchFamily="34" charset="0"/>
                        </a:rPr>
                        <a:t>After Millennium</a:t>
                      </a:r>
                    </a:p>
                  </a:txBody>
                  <a:tcPr marT="45717" marB="45717" anchor="ctr"/>
                </a:tc>
                <a:extLst>
                  <a:ext uri="{0D108BD9-81ED-4DB2-BD59-A6C34878D82A}">
                    <a16:rowId xmlns:a16="http://schemas.microsoft.com/office/drawing/2014/main" val="10004"/>
                  </a:ext>
                </a:extLst>
              </a:tr>
              <a:tr h="927801">
                <a:tc>
                  <a:txBody>
                    <a:bodyPr/>
                    <a:lstStyle/>
                    <a:p>
                      <a:r>
                        <a:rPr lang="en-US" sz="1800" b="1" dirty="0">
                          <a:latin typeface="Calibri" panose="020F0502020204030204" pitchFamily="34" charset="0"/>
                        </a:rPr>
                        <a:t>PURPOSE</a:t>
                      </a:r>
                    </a:p>
                  </a:txBody>
                  <a:tcPr marT="45717" marB="45717" anchor="ctr"/>
                </a:tc>
                <a:tc>
                  <a:txBody>
                    <a:bodyPr/>
                    <a:lstStyle/>
                    <a:p>
                      <a:pPr marL="0" algn="l" defTabSz="914400" rtl="0" eaLnBrk="1" latinLnBrk="0" hangingPunct="1"/>
                      <a:r>
                        <a:rPr lang="en-US" sz="2000" b="1" kern="1200" dirty="0">
                          <a:solidFill>
                            <a:schemeClr val="dk1"/>
                          </a:solidFill>
                          <a:latin typeface="Calibri" panose="020F0502020204030204" pitchFamily="34" charset="0"/>
                          <a:ea typeface="+mn-ea"/>
                          <a:cs typeface="+mn-cs"/>
                        </a:rPr>
                        <a:t>Saved Gentiles enter kingdom</a:t>
                      </a:r>
                    </a:p>
                  </a:txBody>
                  <a:tcPr marT="45717" marB="45717" anchor="ctr">
                    <a:solidFill>
                      <a:schemeClr val="accent5">
                        <a:lumMod val="20000"/>
                        <a:lumOff val="80000"/>
                      </a:schemeClr>
                    </a:solidFill>
                  </a:tcPr>
                </a:tc>
                <a:tc>
                  <a:txBody>
                    <a:bodyPr/>
                    <a:lstStyle/>
                    <a:p>
                      <a:r>
                        <a:rPr lang="en-US" sz="2000" b="1" dirty="0">
                          <a:latin typeface="Calibri" panose="020F0502020204030204" pitchFamily="34" charset="0"/>
                        </a:rPr>
                        <a:t>Saved Jews enter kingdom</a:t>
                      </a:r>
                    </a:p>
                  </a:txBody>
                  <a:tcPr marT="45717" marB="45717" anchor="ctr"/>
                </a:tc>
                <a:tc>
                  <a:txBody>
                    <a:bodyPr/>
                    <a:lstStyle/>
                    <a:p>
                      <a:pPr marL="0" algn="l" defTabSz="914400" rtl="0" eaLnBrk="1" latinLnBrk="0" hangingPunct="1"/>
                      <a:r>
                        <a:rPr lang="en-US" sz="2000" b="1" kern="1200" dirty="0">
                          <a:solidFill>
                            <a:schemeClr val="dk1"/>
                          </a:solidFill>
                          <a:latin typeface="Calibri" panose="020F0502020204030204" pitchFamily="34" charset="0"/>
                          <a:ea typeface="+mn-ea"/>
                          <a:cs typeface="+mn-cs"/>
                        </a:rPr>
                        <a:t>Reward believers</a:t>
                      </a:r>
                    </a:p>
                  </a:txBody>
                  <a:tcPr marT="45717" marB="45717" anchor="ctr">
                    <a:solidFill>
                      <a:schemeClr val="accent5">
                        <a:lumMod val="20000"/>
                        <a:lumOff val="80000"/>
                      </a:schemeClr>
                    </a:solidFill>
                  </a:tcPr>
                </a:tc>
                <a:tc>
                  <a:txBody>
                    <a:bodyPr/>
                    <a:lstStyle/>
                    <a:p>
                      <a:r>
                        <a:rPr lang="en-US" sz="2000" b="1" dirty="0">
                          <a:latin typeface="Calibri" panose="020F0502020204030204" pitchFamily="34" charset="0"/>
                        </a:rPr>
                        <a:t>Degree of punishment in hell</a:t>
                      </a:r>
                    </a:p>
                  </a:txBody>
                  <a:tcPr marT="45717" marB="45717" anchor="ctr"/>
                </a:tc>
                <a:extLst>
                  <a:ext uri="{0D108BD9-81ED-4DB2-BD59-A6C34878D82A}">
                    <a16:rowId xmlns:a16="http://schemas.microsoft.com/office/drawing/2014/main" val="10005"/>
                  </a:ext>
                </a:extLst>
              </a:tr>
              <a:tr h="927801">
                <a:tc>
                  <a:txBody>
                    <a:bodyPr/>
                    <a:lstStyle/>
                    <a:p>
                      <a:r>
                        <a:rPr lang="en-US" sz="1800" b="1" dirty="0">
                          <a:latin typeface="Calibri" panose="020F0502020204030204" pitchFamily="34" charset="0"/>
                        </a:rPr>
                        <a:t>EVALUATION</a:t>
                      </a:r>
                    </a:p>
                  </a:txBody>
                  <a:tcPr marT="45717" marB="45717" anchor="ctr"/>
                </a:tc>
                <a:tc>
                  <a:txBody>
                    <a:bodyPr/>
                    <a:lstStyle/>
                    <a:p>
                      <a:pPr marL="0" algn="l" defTabSz="914400" rtl="0" eaLnBrk="1" latinLnBrk="0" hangingPunct="1"/>
                      <a:r>
                        <a:rPr lang="en-US" sz="2000" b="1" kern="1200" dirty="0">
                          <a:solidFill>
                            <a:schemeClr val="dk1"/>
                          </a:solidFill>
                          <a:latin typeface="Calibri" panose="020F0502020204030204" pitchFamily="34" charset="0"/>
                          <a:ea typeface="+mn-ea"/>
                          <a:cs typeface="+mn-cs"/>
                        </a:rPr>
                        <a:t>Treatment of Christ’s brethren</a:t>
                      </a:r>
                    </a:p>
                  </a:txBody>
                  <a:tcPr marT="45717" marB="45717" anchor="ctr">
                    <a:solidFill>
                      <a:schemeClr val="tx2">
                        <a:lumMod val="20000"/>
                        <a:lumOff val="80000"/>
                      </a:schemeClr>
                    </a:solidFill>
                  </a:tcPr>
                </a:tc>
                <a:tc>
                  <a:txBody>
                    <a:bodyPr/>
                    <a:lstStyle/>
                    <a:p>
                      <a:r>
                        <a:rPr lang="en-US" sz="2000" b="1" dirty="0">
                          <a:latin typeface="Calibri" panose="020F0502020204030204" pitchFamily="34" charset="0"/>
                        </a:rPr>
                        <a:t>Passing under shepherd’s rod</a:t>
                      </a:r>
                    </a:p>
                  </a:txBody>
                  <a:tcPr marT="45717" marB="45717" anchor="ctr"/>
                </a:tc>
                <a:tc>
                  <a:txBody>
                    <a:bodyPr/>
                    <a:lstStyle/>
                    <a:p>
                      <a:pPr marL="0" algn="l" defTabSz="914400" rtl="0" eaLnBrk="1" latinLnBrk="0" hangingPunct="1"/>
                      <a:r>
                        <a:rPr lang="en-US" sz="2000" b="1" kern="1200" dirty="0">
                          <a:solidFill>
                            <a:schemeClr val="dk1"/>
                          </a:solidFill>
                          <a:latin typeface="Calibri" panose="020F0502020204030204" pitchFamily="34" charset="0"/>
                          <a:ea typeface="+mn-ea"/>
                          <a:cs typeface="+mn-cs"/>
                        </a:rPr>
                        <a:t>Works taken through fire</a:t>
                      </a:r>
                    </a:p>
                  </a:txBody>
                  <a:tcPr marT="45717" marB="45717" anchor="ctr">
                    <a:solidFill>
                      <a:schemeClr val="accent5">
                        <a:lumMod val="60000"/>
                        <a:lumOff val="40000"/>
                      </a:schemeClr>
                    </a:solidFill>
                  </a:tcPr>
                </a:tc>
                <a:tc>
                  <a:txBody>
                    <a:bodyPr/>
                    <a:lstStyle/>
                    <a:p>
                      <a:r>
                        <a:rPr lang="en-US" sz="2000" b="1" dirty="0">
                          <a:latin typeface="Calibri" panose="020F0502020204030204" pitchFamily="34" charset="0"/>
                        </a:rPr>
                        <a:t>Not in the book; judged by books</a:t>
                      </a:r>
                    </a:p>
                  </a:txBody>
                  <a:tcPr marT="45717" marB="45717"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101649973"/>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7FC177D-2BBB-5E74-56A0-FAB8251A0E02}"/>
              </a:ext>
            </a:extLst>
          </p:cNvPr>
          <p:cNvSpPr>
            <a:spLocks noGrp="1" noChangeArrowheads="1"/>
          </p:cNvSpPr>
          <p:nvPr>
            <p:ph type="title"/>
          </p:nvPr>
        </p:nvSpPr>
        <p:spPr>
          <a:xfrm>
            <a:off x="1143528" y="225425"/>
            <a:ext cx="10363200" cy="1143000"/>
          </a:xfrm>
        </p:spPr>
        <p:txBody>
          <a:bodyPr/>
          <a:lstStyle/>
          <a:p>
            <a:pPr algn="ctr"/>
            <a:r>
              <a:rPr lang="en-US" altLang="en-US" sz="4000" dirty="0"/>
              <a:t>Christ’s Three Offices</a:t>
            </a:r>
          </a:p>
        </p:txBody>
      </p:sp>
      <p:sp>
        <p:nvSpPr>
          <p:cNvPr id="27651" name="Rectangle 3">
            <a:extLst>
              <a:ext uri="{FF2B5EF4-FFF2-40B4-BE49-F238E27FC236}">
                <a16:creationId xmlns:a16="http://schemas.microsoft.com/office/drawing/2014/main" id="{3D708FA2-A4F0-88AE-CC2A-12B3192F2FF5}"/>
              </a:ext>
            </a:extLst>
          </p:cNvPr>
          <p:cNvSpPr>
            <a:spLocks noGrp="1" noChangeArrowheads="1"/>
          </p:cNvSpPr>
          <p:nvPr>
            <p:ph type="body" idx="1"/>
          </p:nvPr>
        </p:nvSpPr>
        <p:spPr>
          <a:xfrm>
            <a:off x="1066800" y="1946275"/>
            <a:ext cx="7772400" cy="3082925"/>
          </a:xfrm>
          <a:noFill/>
          <a:extLst>
            <a:ext uri="{909E8E84-426E-40DD-AFC4-6F175D3DCCD1}">
              <a14:hiddenFill xmlns:a14="http://schemas.microsoft.com/office/drawing/2010/main">
                <a:solidFill>
                  <a:srgbClr val="FFFFFF"/>
                </a:solidFill>
              </a14:hiddenFill>
            </a:ext>
          </a:extLst>
        </p:spPr>
        <p:txBody>
          <a:bodyPr/>
          <a:lstStyle/>
          <a:p>
            <a:pPr marL="457200" indent="-457200">
              <a:spcBef>
                <a:spcPts val="0"/>
              </a:spcBef>
              <a:spcAft>
                <a:spcPts val="3600"/>
              </a:spcAft>
            </a:pPr>
            <a:r>
              <a:rPr lang="en-US" altLang="en-US" dirty="0">
                <a:effectLst/>
              </a:rPr>
              <a:t>Prophet (First Coming)</a:t>
            </a:r>
          </a:p>
          <a:p>
            <a:pPr marL="457200" indent="-457200">
              <a:spcBef>
                <a:spcPts val="0"/>
              </a:spcBef>
              <a:spcAft>
                <a:spcPts val="3600"/>
              </a:spcAft>
            </a:pPr>
            <a:r>
              <a:rPr lang="en-US" altLang="en-US" dirty="0">
                <a:effectLst/>
              </a:rPr>
              <a:t>Priest (Present Session</a:t>
            </a:r>
            <a:r>
              <a:rPr lang="en-US" altLang="en-US" dirty="0">
                <a:effectLst/>
                <a:cs typeface="Times New Roman" panose="02020603050405020304" pitchFamily="18" charset="0"/>
              </a:rPr>
              <a:t>)</a:t>
            </a:r>
          </a:p>
          <a:p>
            <a:pPr marL="457200" indent="-457200">
              <a:spcBef>
                <a:spcPts val="0"/>
              </a:spcBef>
              <a:spcAft>
                <a:spcPts val="3600"/>
              </a:spcAft>
            </a:pPr>
            <a:r>
              <a:rPr lang="en-US" altLang="en-US" dirty="0">
                <a:effectLst/>
              </a:rPr>
              <a:t>King (Second Coming</a:t>
            </a:r>
            <a:r>
              <a:rPr lang="en-US" altLang="en-US" dirty="0">
                <a:effectLst/>
                <a:cs typeface="Times New Roman" panose="02020603050405020304" pitchFamily="18" charset="0"/>
              </a:rPr>
              <a:t>)</a:t>
            </a:r>
          </a:p>
        </p:txBody>
      </p:sp>
      <p:pic>
        <p:nvPicPr>
          <p:cNvPr id="27652" name="Picture 4" descr="C:\Users\awoods\AppData\Local\Microsoft\Windows\Temporary Internet Files\Content.IE5\Q1EAF2DI\MCj01939740000[1].wmf">
            <a:extLst>
              <a:ext uri="{FF2B5EF4-FFF2-40B4-BE49-F238E27FC236}">
                <a16:creationId xmlns:a16="http://schemas.microsoft.com/office/drawing/2014/main" id="{906C6947-9983-D64F-42FD-231BA1CFCE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30129" y="1524000"/>
            <a:ext cx="1676928" cy="4528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397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95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Isaiah 2:1-4</a:t>
            </a:r>
          </a:p>
          <a:p>
            <a:pPr marL="0" indent="0" algn="just">
              <a:spcBef>
                <a:spcPts val="0"/>
              </a:spcBef>
              <a:buClr>
                <a:srgbClr val="00FFFF"/>
              </a:buClr>
              <a:buNone/>
              <a:defRPr/>
            </a:pPr>
            <a:r>
              <a:rPr lang="en-US" sz="3400" baseline="30000" dirty="0">
                <a:effectLst>
                  <a:outerShdw blurRad="38100" dist="38100" dir="2700000" algn="tl">
                    <a:srgbClr val="000000">
                      <a:alpha val="43137"/>
                    </a:srgbClr>
                  </a:outerShdw>
                </a:effectLst>
              </a:rPr>
              <a:t>1 </a:t>
            </a:r>
            <a:r>
              <a:rPr lang="en-US" sz="3400" kern="0" dirty="0">
                <a:solidFill>
                  <a:srgbClr val="FFFFFF"/>
                </a:solidFill>
                <a:effectLst>
                  <a:outerShdw blurRad="38100" dist="38100" dir="2700000" algn="tl">
                    <a:srgbClr val="000000">
                      <a:alpha val="43137"/>
                    </a:srgbClr>
                  </a:outerShdw>
                </a:effectLst>
              </a:rPr>
              <a:t>“</a:t>
            </a:r>
            <a:r>
              <a:rPr lang="en-US" sz="3400" dirty="0">
                <a:effectLst>
                  <a:outerShdw blurRad="38100" dist="38100" dir="2700000" algn="tl">
                    <a:srgbClr val="000000">
                      <a:alpha val="43137"/>
                    </a:srgbClr>
                  </a:outerShdw>
                </a:effectLst>
              </a:rPr>
              <a:t>The word which Isaiah the son of </a:t>
            </a:r>
            <a:r>
              <a:rPr lang="en-US" sz="3400" dirty="0" err="1">
                <a:effectLst>
                  <a:outerShdw blurRad="38100" dist="38100" dir="2700000" algn="tl">
                    <a:srgbClr val="000000">
                      <a:alpha val="43137"/>
                    </a:srgbClr>
                  </a:outerShdw>
                </a:effectLst>
              </a:rPr>
              <a:t>Amoz</a:t>
            </a:r>
            <a:r>
              <a:rPr lang="en-US" sz="3400" dirty="0">
                <a:effectLst>
                  <a:outerShdw blurRad="38100" dist="38100" dir="2700000" algn="tl">
                    <a:srgbClr val="000000">
                      <a:alpha val="43137"/>
                    </a:srgbClr>
                  </a:outerShdw>
                </a:effectLst>
              </a:rPr>
              <a:t> saw concerning Judah and Jerusalem.</a:t>
            </a:r>
            <a:r>
              <a:rPr lang="en-US" sz="3400" baseline="30000" dirty="0">
                <a:effectLst>
                  <a:outerShdw blurRad="38100" dist="38100" dir="2700000" algn="tl">
                    <a:srgbClr val="000000">
                      <a:alpha val="43137"/>
                    </a:srgbClr>
                  </a:outerShdw>
                </a:effectLst>
              </a:rPr>
              <a:t>2 </a:t>
            </a:r>
            <a:r>
              <a:rPr lang="en-US" sz="3400" dirty="0">
                <a:effectLst>
                  <a:outerShdw blurRad="38100" dist="38100" dir="2700000" algn="tl">
                    <a:srgbClr val="000000">
                      <a:alpha val="43137"/>
                    </a:srgbClr>
                  </a:outerShdw>
                </a:effectLst>
              </a:rPr>
              <a:t>Now it will come about that In the last days The mountain of the house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Will be established as the chief of the mountains, And will be raised </a:t>
            </a:r>
            <a:r>
              <a:rPr lang="en-US" sz="3400" b="1" u="sng" dirty="0">
                <a:solidFill>
                  <a:srgbClr val="FFFFCC"/>
                </a:solidFill>
                <a:effectLst>
                  <a:outerShdw blurRad="38100" dist="38100" dir="2700000" algn="tl">
                    <a:srgbClr val="000000">
                      <a:alpha val="43137"/>
                    </a:srgbClr>
                  </a:outerShdw>
                </a:effectLst>
              </a:rPr>
              <a:t>above</a:t>
            </a:r>
            <a:r>
              <a:rPr lang="en-US" sz="3400" dirty="0">
                <a:effectLst>
                  <a:outerShdw blurRad="38100" dist="38100" dir="2700000" algn="tl">
                    <a:srgbClr val="000000">
                      <a:alpha val="43137"/>
                    </a:srgbClr>
                  </a:outerShdw>
                </a:effectLst>
              </a:rPr>
              <a:t> the hills; And all the nations will stream to it.</a:t>
            </a:r>
            <a:r>
              <a:rPr lang="en-US" sz="3400" baseline="30000" dirty="0">
                <a:effectLst>
                  <a:outerShdw blurRad="38100" dist="38100" dir="2700000" algn="tl">
                    <a:srgbClr val="000000">
                      <a:alpha val="43137"/>
                    </a:srgbClr>
                  </a:outerShdw>
                </a:effectLst>
              </a:rPr>
              <a:t>3 </a:t>
            </a:r>
            <a:r>
              <a:rPr lang="en-US" sz="3400" dirty="0">
                <a:effectLst>
                  <a:outerShdw blurRad="38100" dist="38100" dir="2700000" algn="tl">
                    <a:srgbClr val="000000">
                      <a:alpha val="43137"/>
                    </a:srgbClr>
                  </a:outerShdw>
                </a:effectLst>
              </a:rPr>
              <a:t>And many peoples will come and say, “Come, let us go up to the mountain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To the house of the God of Jacob; That He may teach us concerning His ways And that we may . . .</a:t>
            </a:r>
            <a:endParaRPr lang="en-US" sz="3400" kern="0"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6217962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7A89E0-9A07-4FE4-ACFA-563092457A18}"/>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6481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Isaiah 2:1-4</a:t>
            </a:r>
          </a:p>
          <a:p>
            <a:pPr marL="0" indent="0" algn="just">
              <a:spcBef>
                <a:spcPts val="0"/>
              </a:spcBef>
              <a:buClr>
                <a:srgbClr val="00FFFF"/>
              </a:buClr>
              <a:buNone/>
              <a:defRPr/>
            </a:pPr>
            <a:r>
              <a:rPr lang="en-US" sz="3400" dirty="0">
                <a:effectLst>
                  <a:outerShdw blurRad="38100" dist="38100" dir="2700000" algn="tl">
                    <a:srgbClr val="000000">
                      <a:alpha val="43137"/>
                    </a:srgbClr>
                  </a:outerShdw>
                </a:effectLst>
              </a:rPr>
              <a:t>. . . walk in His paths.” For the law will go forth from </a:t>
            </a:r>
            <a:r>
              <a:rPr lang="en-US" sz="3400" b="1" u="sng" dirty="0">
                <a:solidFill>
                  <a:srgbClr val="FFFFCC"/>
                </a:solidFill>
                <a:effectLst>
                  <a:outerShdw blurRad="38100" dist="38100" dir="2700000" algn="tl">
                    <a:srgbClr val="000000">
                      <a:alpha val="43137"/>
                    </a:srgbClr>
                  </a:outerShdw>
                </a:effectLst>
              </a:rPr>
              <a:t>Zion</a:t>
            </a:r>
            <a:r>
              <a:rPr lang="en-US" sz="3400" dirty="0">
                <a:effectLst>
                  <a:outerShdw blurRad="38100" dist="38100" dir="2700000" algn="tl">
                    <a:srgbClr val="000000">
                      <a:alpha val="43137"/>
                    </a:srgbClr>
                  </a:outerShdw>
                </a:effectLst>
              </a:rPr>
              <a:t> And the word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from </a:t>
            </a:r>
            <a:r>
              <a:rPr lang="en-US" sz="3400" b="1" u="sng" dirty="0">
                <a:solidFill>
                  <a:srgbClr val="FFFFCC"/>
                </a:solidFill>
                <a:effectLst>
                  <a:outerShdw blurRad="38100" dist="38100" dir="2700000" algn="tl">
                    <a:srgbClr val="000000">
                      <a:alpha val="43137"/>
                    </a:srgbClr>
                  </a:outerShdw>
                </a:effectLst>
              </a:rPr>
              <a:t>Jerusalem</a:t>
            </a:r>
            <a:r>
              <a:rPr lang="en-US" sz="3400" dirty="0">
                <a:effectLst>
                  <a:outerShdw blurRad="38100" dist="38100" dir="2700000" algn="tl">
                    <a:srgbClr val="000000">
                      <a:alpha val="43137"/>
                    </a:srgbClr>
                  </a:outerShdw>
                </a:effectLst>
              </a:rPr>
              <a:t>.</a:t>
            </a:r>
            <a:r>
              <a:rPr lang="en-US" sz="3400" baseline="30000" dirty="0">
                <a:effectLst>
                  <a:outerShdw blurRad="38100" dist="38100" dir="2700000" algn="tl">
                    <a:srgbClr val="000000">
                      <a:alpha val="43137"/>
                    </a:srgbClr>
                  </a:outerShdw>
                </a:effectLst>
              </a:rPr>
              <a:t>4 </a:t>
            </a:r>
            <a:r>
              <a:rPr lang="en-US" sz="3400" dirty="0">
                <a:effectLst>
                  <a:outerShdw blurRad="38100" dist="38100" dir="2700000" algn="tl">
                    <a:srgbClr val="000000">
                      <a:alpha val="43137"/>
                    </a:srgbClr>
                  </a:outerShdw>
                </a:effectLst>
              </a:rPr>
              <a:t>And He will judge between the nations, And will render decisions for many peoples; And they will hammer their swords into plowshares and their spears into pruning hooks. Nation will not lift up sword against nation, And never again will they learn war</a:t>
            </a:r>
            <a:r>
              <a:rPr lang="en-US" sz="3400" kern="0" dirty="0">
                <a:solidFill>
                  <a:srgbClr val="FFFFFF"/>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674049801"/>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24CD7B-EFB6-4E4D-B7F4-CD16829CAC7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739759"/>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20:7-9</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thousand years are completed [</a:t>
            </a:r>
            <a:r>
              <a:rPr lang="en-US" sz="32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teleō</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Satan will be released from his prison,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 which are in the four corners of the earth, Gog and Magog, to gather them together for the war; the number of them is like the sand of the seashore.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beloved city</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fire came down from heaven and devoured them.”</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1337856"/>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3276600" y="1828800"/>
            <a:ext cx="8305800" cy="2286000"/>
          </a:xfrm>
        </p:spPr>
        <p:txBody>
          <a:bodyPr/>
          <a:lstStyle/>
          <a:p>
            <a:pPr marL="0" indent="0" algn="just">
              <a:buNone/>
              <a:defRPr/>
            </a:pPr>
            <a:r>
              <a:rPr lang="en-US" sz="3600" dirty="0">
                <a:effectLst>
                  <a:outerShdw blurRad="38100" dist="38100" dir="2700000" algn="tl">
                    <a:srgbClr val="000000">
                      <a:alpha val="43137"/>
                    </a:srgbClr>
                  </a:outerShdw>
                </a:effectLst>
              </a:rPr>
              <a:t>“At the end of the Millennium that city will be Satan’s prime objective with his rebel army, because Israel will be a leader among the nations.”</a:t>
            </a:r>
          </a:p>
        </p:txBody>
      </p:sp>
      <p:pic>
        <p:nvPicPr>
          <p:cNvPr id="40964" name="Picture 4" descr="SY01462_"/>
          <p:cNvPicPr>
            <a:picLocks noChangeAspect="1" noChangeArrowheads="1"/>
          </p:cNvPicPr>
          <p:nvPr/>
        </p:nvPicPr>
        <p:blipFill>
          <a:blip r:embed="rId2" cstate="print"/>
          <a:srcRect/>
          <a:stretch>
            <a:fillRect/>
          </a:stretch>
        </p:blipFill>
        <p:spPr bwMode="auto">
          <a:xfrm>
            <a:off x="5064381" y="4191000"/>
            <a:ext cx="2063238" cy="2286000"/>
          </a:xfrm>
          <a:prstGeom prst="rect">
            <a:avLst/>
          </a:prstGeom>
          <a:noFill/>
          <a:ln w="9525">
            <a:noFill/>
            <a:miter lim="800000"/>
            <a:headEnd/>
            <a:tailEnd/>
          </a:ln>
        </p:spPr>
      </p:pic>
      <p:sp>
        <p:nvSpPr>
          <p:cNvPr id="3" name="Rectangle 2">
            <a:extLst>
              <a:ext uri="{FF2B5EF4-FFF2-40B4-BE49-F238E27FC236}">
                <a16:creationId xmlns:a16="http://schemas.microsoft.com/office/drawing/2014/main" id="{EDE51803-7ADD-424A-BDB1-C654B61259E4}"/>
              </a:ext>
            </a:extLst>
          </p:cNvPr>
          <p:cNvSpPr/>
          <p:nvPr/>
        </p:nvSpPr>
        <p:spPr>
          <a:xfrm>
            <a:off x="1066800" y="247471"/>
            <a:ext cx="10058400" cy="1215717"/>
          </a:xfrm>
          <a:prstGeom prst="rect">
            <a:avLst/>
          </a:prstGeom>
        </p:spPr>
        <p:txBody>
          <a:bodyPr wrap="square">
            <a:spAutoFit/>
          </a:bodyPr>
          <a:lstStyle/>
          <a:p>
            <a:pPr algn="ctr">
              <a:spcAft>
                <a:spcPts val="6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Robert Thomas</a:t>
            </a:r>
          </a:p>
          <a:p>
            <a:pPr algn="ctr"/>
            <a:r>
              <a:rPr lang="en-US" sz="2800" i="1" dirty="0">
                <a:effectLst>
                  <a:outerShdw blurRad="38100" dist="38100" dir="2700000" algn="tl">
                    <a:srgbClr val="000000">
                      <a:alpha val="43137"/>
                    </a:srgbClr>
                  </a:outerShdw>
                </a:effectLst>
                <a:latin typeface="Calibri" panose="020F0502020204030204" pitchFamily="34" charset="0"/>
                <a:ea typeface="+mj-ea"/>
                <a:cs typeface="+mj-cs"/>
              </a:rPr>
              <a:t>Four Views on the Book of Revelation</a:t>
            </a:r>
            <a:r>
              <a:rPr lang="en-US" sz="2800" dirty="0">
                <a:effectLst>
                  <a:outerShdw blurRad="38100" dist="38100" dir="2700000" algn="tl">
                    <a:srgbClr val="000000">
                      <a:alpha val="43137"/>
                    </a:srgbClr>
                  </a:outerShdw>
                </a:effectLst>
                <a:latin typeface="Calibri" panose="020F0502020204030204" pitchFamily="34" charset="0"/>
                <a:ea typeface="+mj-ea"/>
                <a:cs typeface="+mj-cs"/>
              </a:rPr>
              <a:t>, page 207.</a:t>
            </a:r>
          </a:p>
        </p:txBody>
      </p:sp>
      <p:pic>
        <p:nvPicPr>
          <p:cNvPr id="4" name="Picture 3">
            <a:extLst>
              <a:ext uri="{FF2B5EF4-FFF2-40B4-BE49-F238E27FC236}">
                <a16:creationId xmlns:a16="http://schemas.microsoft.com/office/drawing/2014/main" id="{04EDD258-0BFA-4956-BA11-4BC53D53A8BA}"/>
              </a:ext>
            </a:extLst>
          </p:cNvPr>
          <p:cNvPicPr>
            <a:picLocks noChangeAspect="1"/>
          </p:cNvPicPr>
          <p:nvPr/>
        </p:nvPicPr>
        <p:blipFill>
          <a:blip r:embed="rId3"/>
          <a:stretch>
            <a:fillRect/>
          </a:stretch>
        </p:blipFill>
        <p:spPr>
          <a:xfrm>
            <a:off x="685800" y="2057400"/>
            <a:ext cx="2277000" cy="3200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67" name="Group 59"/>
          <p:cNvGraphicFramePr>
            <a:graphicFrameLocks noGrp="1"/>
          </p:cNvGraphicFramePr>
          <p:nvPr>
            <p:ph type="tbl" idx="4294967295"/>
          </p:nvPr>
        </p:nvGraphicFramePr>
        <p:xfrm>
          <a:off x="609600" y="806609"/>
          <a:ext cx="10972800" cy="5244783"/>
        </p:xfrm>
        <a:graphic>
          <a:graphicData uri="http://schemas.openxmlformats.org/drawingml/2006/table">
            <a:tbl>
              <a:tblPr/>
              <a:tblGrid>
                <a:gridCol w="3728018">
                  <a:extLst>
                    <a:ext uri="{9D8B030D-6E8A-4147-A177-3AD203B41FA5}">
                      <a16:colId xmlns:a16="http://schemas.microsoft.com/office/drawing/2014/main" val="20000"/>
                    </a:ext>
                  </a:extLst>
                </a:gridCol>
                <a:gridCol w="1631008">
                  <a:extLst>
                    <a:ext uri="{9D8B030D-6E8A-4147-A177-3AD203B41FA5}">
                      <a16:colId xmlns:a16="http://schemas.microsoft.com/office/drawing/2014/main" val="20001"/>
                    </a:ext>
                  </a:extLst>
                </a:gridCol>
                <a:gridCol w="2702814">
                  <a:extLst>
                    <a:ext uri="{9D8B030D-6E8A-4147-A177-3AD203B41FA5}">
                      <a16:colId xmlns:a16="http://schemas.microsoft.com/office/drawing/2014/main" val="20002"/>
                    </a:ext>
                  </a:extLst>
                </a:gridCol>
                <a:gridCol w="2910960">
                  <a:extLst>
                    <a:ext uri="{9D8B030D-6E8A-4147-A177-3AD203B41FA5}">
                      <a16:colId xmlns:a16="http://schemas.microsoft.com/office/drawing/2014/main" val="20003"/>
                    </a:ext>
                  </a:extLst>
                </a:gridCol>
              </a:tblGrid>
              <a:tr h="51435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Levitical Feasts (Leviticus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Purpose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Type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Redemption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Separation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John 6:35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1st fruits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1 Cor 15:20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550863">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Acts 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24:31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5"/>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12:10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51435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14:16-18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98406853"/>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4800600"/>
          </a:xfrm>
        </p:spPr>
        <p:txBody>
          <a:bodyPr/>
          <a:lstStyle/>
          <a:p>
            <a:pPr marL="0" indent="0" algn="just">
              <a:spcBef>
                <a:spcPts val="0"/>
              </a:spcBef>
              <a:spcAft>
                <a:spcPts val="0"/>
              </a:spcAft>
              <a:buNone/>
            </a:pPr>
            <a:r>
              <a:rPr lang="en-US" sz="2800" dirty="0">
                <a:effectLst>
                  <a:outerShdw blurRad="38100" dist="38100" dir="2700000" algn="tl">
                    <a:srgbClr val="000000">
                      <a:alpha val="43137"/>
                    </a:srgbClr>
                  </a:outerShdw>
                </a:effectLst>
              </a:rPr>
              <a:t>“There are usually three main objections to taking these sacrifices literally. </a:t>
            </a:r>
            <a:r>
              <a:rPr lang="en-US" sz="2800" i="1" dirty="0">
                <a:effectLst>
                  <a:outerShdw blurRad="38100" dist="38100" dir="2700000" algn="tl">
                    <a:srgbClr val="000000">
                      <a:alpha val="43137"/>
                    </a:srgbClr>
                  </a:outerShdw>
                </a:effectLst>
              </a:rPr>
              <a:t>First objection</a:t>
            </a:r>
            <a:r>
              <a:rPr lang="en-US" sz="2800" dirty="0">
                <a:effectLst>
                  <a:outerShdw blurRad="38100" dist="38100" dir="2700000" algn="tl">
                    <a:srgbClr val="000000">
                      <a:alpha val="43137"/>
                    </a:srgbClr>
                  </a:outerShdw>
                </a:effectLst>
              </a:rPr>
              <a:t>: This would mean a return to the sacrificial system of the Mosaic Law which ended when Messiah died and therefore violates all that the New Testament teaches about the termination of the Law as a rule of life. </a:t>
            </a:r>
            <a:r>
              <a:rPr lang="en-US" sz="2800" i="1" dirty="0">
                <a:effectLst>
                  <a:outerShdw blurRad="38100" dist="38100" dir="2700000" algn="tl">
                    <a:srgbClr val="000000">
                      <a:alpha val="43137"/>
                    </a:srgbClr>
                  </a:outerShdw>
                </a:effectLst>
              </a:rPr>
              <a:t>Answer</a:t>
            </a:r>
            <a:r>
              <a:rPr lang="en-US" sz="2800" dirty="0">
                <a:effectLst>
                  <a:outerShdw blurRad="38100" dist="38100" dir="2700000" algn="tl">
                    <a:srgbClr val="000000">
                      <a:alpha val="43137"/>
                    </a:srgbClr>
                  </a:outerShdw>
                </a:effectLst>
              </a:rPr>
              <a:t>: While there are many similarities with the sacrifices of the Mosaic Law, as there are between the sacrifices of Noah and Moses, the differences show they are not the same. It was these very differences that kept the rabbis from accepting Ezekiel into the Hebrew Canon for some time. These differences include the following…All these differences show that this is not a return to the Law of Moses, but it is a new system under Kingdom Law and so it does not violate what the New Testament teaches concerning the termination of the Law with Messiah’s death.</a:t>
            </a:r>
            <a:r>
              <a:rPr lang="en-US" altLang="en-US" sz="2800" dirty="0">
                <a:effectLst>
                  <a:outerShdw blurRad="38100" dist="38100" dir="2700000" algn="tl">
                    <a:srgbClr val="000000">
                      <a:alpha val="43137"/>
                    </a:srgbClr>
                  </a:outerShdw>
                </a:effectLst>
                <a:cs typeface="Calibri" panose="020F0502020204030204" pitchFamily="34" charset="0"/>
              </a:rPr>
              <a:t>”</a:t>
            </a:r>
            <a:endParaRPr lang="en-US" altLang="en-US" sz="28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Footsteps of the Messiah, </a:t>
            </a:r>
            <a:r>
              <a:rPr lang="en-US" altLang="en-US" sz="1800" dirty="0">
                <a:effectLst>
                  <a:outerShdw blurRad="38100" dist="38100" dir="2700000" algn="tl">
                    <a:srgbClr val="000000"/>
                  </a:outerShdw>
                </a:effectLst>
                <a:latin typeface="Calibri" panose="020F0502020204030204" pitchFamily="34" charset="0"/>
                <a:cs typeface="+mn-cs"/>
              </a:rPr>
              <a:t>456-57</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014932537"/>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950983"/>
            <a:ext cx="6476998" cy="2971800"/>
          </a:xfrm>
        </p:spPr>
        <p:txBody>
          <a:bodyPr/>
          <a:lstStyle/>
          <a:p>
            <a:pPr marL="914400" lvl="1" indent="-514350">
              <a:spcBef>
                <a:spcPts val="0"/>
              </a:spcBef>
              <a:spcAft>
                <a:spcPts val="42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pilgrimage (16)</a:t>
            </a:r>
          </a:p>
          <a:p>
            <a:pPr marL="914400" lvl="1" indent="-514350">
              <a:spcBef>
                <a:spcPts val="0"/>
              </a:spcBef>
              <a:spcAft>
                <a:spcPts val="4200"/>
              </a:spcAft>
              <a:buSzPct val="100000"/>
              <a:buFont typeface="Wingdings" panose="05000000000000000000" pitchFamily="2" charset="2"/>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punishment (17-19)</a:t>
            </a:r>
          </a:p>
          <a:p>
            <a:pPr marL="914400" lvl="1" indent="-514350">
              <a:spcBef>
                <a:spcPts val="0"/>
              </a:spcBef>
              <a:spcAft>
                <a:spcPts val="42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purity (20-21)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IV. Kingdom Worship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14:16-21)</a:t>
            </a:r>
          </a:p>
        </p:txBody>
      </p:sp>
      <p:pic>
        <p:nvPicPr>
          <p:cNvPr id="2" name="Picture 1">
            <a:extLst>
              <a:ext uri="{FF2B5EF4-FFF2-40B4-BE49-F238E27FC236}">
                <a16:creationId xmlns:a16="http://schemas.microsoft.com/office/drawing/2014/main" id="{5B11AE1F-6A9E-CDD4-AAF3-5F1814300640}"/>
              </a:ext>
            </a:extLst>
          </p:cNvPr>
          <p:cNvPicPr>
            <a:picLocks noChangeAspect="1"/>
          </p:cNvPicPr>
          <p:nvPr/>
        </p:nvPicPr>
        <p:blipFill>
          <a:blip r:embed="rId3"/>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1958047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45703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II. Eight Night Visions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(1:7</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‒6:15)</a:t>
            </a:r>
            <a:endParaRPr lang="en-US" sz="2800" dirty="0">
              <a:solidFill>
                <a:schemeClr val="tx1"/>
              </a:solidFill>
              <a:effectLst>
                <a:outerShdw blurRad="38100" dist="38100" dir="2700000" algn="tl">
                  <a:srgbClr val="000000">
                    <a:alpha val="43137"/>
                  </a:srgbClr>
                </a:outerShdw>
              </a:effectLst>
            </a:endParaRPr>
          </a:p>
        </p:txBody>
      </p:sp>
      <p:sp>
        <p:nvSpPr>
          <p:cNvPr id="92163" name="Rectangle 2051"/>
          <p:cNvSpPr>
            <a:spLocks noGrp="1" noChangeArrowheads="1"/>
          </p:cNvSpPr>
          <p:nvPr>
            <p:ph type="body" idx="1"/>
          </p:nvPr>
        </p:nvSpPr>
        <p:spPr>
          <a:xfrm>
            <a:off x="594360" y="1371600"/>
            <a:ext cx="8244840" cy="5181600"/>
          </a:xfrm>
        </p:spPr>
        <p:txBody>
          <a:bodyPr/>
          <a:lstStyle/>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Riders &amp; horses among the myrtle trees (1:7-17)</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horns &amp; four craftsmen (1:18-21)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Man with the measuring line (2)</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Cleansing of the High Priest Joshua (3)</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Lampstand &amp; olive tree (4)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Flying scroll (5:1-4)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Woman in the basket (5:5-11)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chariots (6:1-8)</a:t>
            </a:r>
          </a:p>
          <a:p>
            <a:pPr marL="457200" lvl="1" indent="-457200" eaLnBrk="1" hangingPunct="1">
              <a:spcBef>
                <a:spcPts val="0"/>
              </a:spcBef>
              <a:spcAft>
                <a:spcPts val="900"/>
              </a:spcAft>
              <a:buClr>
                <a:srgbClr val="FF66FF"/>
              </a:buClr>
              <a:buSzPct val="100000"/>
              <a:buFont typeface="Arial" panose="020B0604020202020204" pitchFamily="34" charset="0"/>
              <a:buChar char="•"/>
              <a:defRPr/>
            </a:pPr>
            <a:r>
              <a:rPr lang="en-US" sz="3000" dirty="0">
                <a:effectLst>
                  <a:outerShdw blurRad="38100" dist="38100" dir="2700000" algn="tl">
                    <a:srgbClr val="000000">
                      <a:alpha val="43137"/>
                    </a:srgbClr>
                  </a:outerShdw>
                </a:effectLst>
                <a:cs typeface="Calibri" panose="020F0502020204030204" pitchFamily="34" charset="0"/>
              </a:rPr>
              <a:t>Conclusion: crowning of Joshua (6:9-15)</a:t>
            </a:r>
          </a:p>
        </p:txBody>
      </p:sp>
      <p:pic>
        <p:nvPicPr>
          <p:cNvPr id="5" name="Picture 2" descr="Zechariah - davidould.net">
            <a:extLst>
              <a:ext uri="{FF2B5EF4-FFF2-40B4-BE49-F238E27FC236}">
                <a16:creationId xmlns:a16="http://schemas.microsoft.com/office/drawing/2014/main" id="{EF38A2B5-3432-4BA7-9A6D-0F1EC345E8F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069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2209800" y="228600"/>
            <a:ext cx="7772400" cy="762000"/>
          </a:xfrm>
        </p:spPr>
        <p:txBody>
          <a:bodyPr/>
          <a:lstStyle/>
          <a:p>
            <a:pPr algn="ctr" eaLnBrk="1" hangingPunct="1"/>
            <a:r>
              <a:rPr lang="en-US" altLang="en-US" sz="3600" b="0" dirty="0">
                <a:solidFill>
                  <a:srgbClr val="00FFFF"/>
                </a:solidFill>
                <a:effectLst>
                  <a:outerShdw blurRad="38100" dist="38100" dir="2700000" algn="tl">
                    <a:srgbClr val="000000">
                      <a:alpha val="43137"/>
                    </a:srgbClr>
                  </a:outerShdw>
                </a:effectLst>
              </a:rPr>
              <a:t>Eternal State is Future</a:t>
            </a:r>
          </a:p>
        </p:txBody>
      </p:sp>
      <p:sp>
        <p:nvSpPr>
          <p:cNvPr id="76803" name="Rectangle 3"/>
          <p:cNvSpPr>
            <a:spLocks noGrp="1" noChangeArrowheads="1"/>
          </p:cNvSpPr>
          <p:nvPr>
            <p:ph type="body" idx="1"/>
          </p:nvPr>
        </p:nvSpPr>
        <p:spPr>
          <a:xfrm>
            <a:off x="609600" y="1143000"/>
            <a:ext cx="6629400" cy="5486400"/>
          </a:xfrm>
        </p:spPr>
        <p:txBody>
          <a:bodyPr/>
          <a:lstStyle/>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Satan (Rev 20:10)</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sea (Rev 21:1)</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death, crying, or pain (Rev 21:4)</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Sun (Rev 22:5)</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Moon (Rev 21:23)</a:t>
            </a:r>
          </a:p>
          <a:p>
            <a:pPr marL="514350" indent="-514350" eaLnBrk="1" hangingPunct="1">
              <a:spcBef>
                <a:spcPts val="0"/>
              </a:spcBef>
              <a:spcAft>
                <a:spcPts val="900"/>
              </a:spcAft>
              <a:buClr>
                <a:srgbClr val="66FFFF"/>
              </a:buClr>
              <a:buSzPct val="100000"/>
              <a:buFont typeface="+mj-lt"/>
              <a:buAutoNum type="arabicPeriod"/>
              <a:defRPr/>
            </a:pPr>
            <a:r>
              <a:rPr lang="en-US" dirty="0">
                <a:effectLst>
                  <a:outerShdw blurRad="38100" dist="38100" dir="2700000" algn="tl">
                    <a:srgbClr val="000000">
                      <a:alpha val="43137"/>
                    </a:srgbClr>
                  </a:outerShdw>
                </a:effectLst>
              </a:rPr>
              <a:t>No temple (Rev. 21:22)</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night (Rev 21:25)</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evil (Rev 21:27)</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curse (Rev 22:3)</a:t>
            </a:r>
          </a:p>
        </p:txBody>
      </p:sp>
      <p:pic>
        <p:nvPicPr>
          <p:cNvPr id="2" name="Picture 1"/>
          <p:cNvPicPr>
            <a:picLocks noChangeAspect="1"/>
          </p:cNvPicPr>
          <p:nvPr/>
        </p:nvPicPr>
        <p:blipFill>
          <a:blip r:embed="rId2"/>
          <a:stretch>
            <a:fillRect/>
          </a:stretch>
        </p:blipFill>
        <p:spPr>
          <a:xfrm>
            <a:off x="7772400" y="1600200"/>
            <a:ext cx="3781353" cy="4572000"/>
          </a:xfrm>
          <a:prstGeom prst="rect">
            <a:avLst/>
          </a:prstGeom>
        </p:spPr>
      </p:pic>
    </p:spTree>
    <p:extLst>
      <p:ext uri="{BB962C8B-B14F-4D97-AF65-F5344CB8AC3E}">
        <p14:creationId xmlns:p14="http://schemas.microsoft.com/office/powerpoint/2010/main" val="1113796282"/>
      </p:ext>
    </p:extLst>
  </p:cSld>
  <p:clrMapOvr>
    <a:masterClrMapping/>
  </p:clrMapOvr>
  <p:transition advTm="91680"/>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3B48D-3BC9-9802-D0AA-6DBF9FB0FE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154710"/>
          </a:xfrm>
          <a:prstGeom prst="rect">
            <a:avLst/>
          </a:prstGeom>
          <a:noFill/>
          <a:ln w="28575">
            <a:noFill/>
            <a:miter lim="800000"/>
            <a:headEnd/>
            <a:tailEnd/>
          </a:ln>
        </p:spPr>
        <p:txBody>
          <a:bodyPr wrap="square">
            <a:spAutoFit/>
          </a:bodyPr>
          <a:lstStyle/>
          <a:p>
            <a:pPr marL="342900" indent="-342900" algn="ctr" defTabSz="685800">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Revelation 21:4</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He will wipe away every tear from their eyes; and there will no longer be any death; there will no longer be any mourning, or crying, or pain; the first things have passed away.”</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54BC647C-30C8-E7E1-EE8B-59479E9BD7AA}"/>
              </a:ext>
            </a:extLst>
          </p:cNvPr>
          <p:cNvPicPr>
            <a:picLocks noChangeAspect="1"/>
          </p:cNvPicPr>
          <p:nvPr/>
        </p:nvPicPr>
        <p:blipFill rotWithShape="1">
          <a:blip r:embed="rId3"/>
          <a:srcRect r="22222" b="15145"/>
          <a:stretch/>
        </p:blipFill>
        <p:spPr>
          <a:xfrm>
            <a:off x="4844010" y="3048000"/>
            <a:ext cx="2503981"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46833659"/>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70" name="Group 102"/>
          <p:cNvGraphicFramePr>
            <a:graphicFrameLocks noGrp="1"/>
          </p:cNvGraphicFramePr>
          <p:nvPr>
            <p:ph type="tbl" idx="1"/>
          </p:nvPr>
        </p:nvGraphicFramePr>
        <p:xfrm>
          <a:off x="609600" y="213372"/>
          <a:ext cx="10972800" cy="6187428"/>
        </p:xfrm>
        <a:graphic>
          <a:graphicData uri="http://schemas.openxmlformats.org/drawingml/2006/table">
            <a:tbl>
              <a:tblPr>
                <a:tableStyleId>{8A107856-5554-42FB-B03E-39F5DBC370BA}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728126">
                <a:tc>
                  <a:txBody>
                    <a:bodyPr/>
                    <a:lstStyle/>
                    <a:p>
                      <a:pPr marL="0" marR="0" lvl="0" indent="0" algn="ctr" defTabSz="914400" rtl="0" eaLnBrk="0" fontAlgn="base" latinLnBrk="0" hangingPunct="0">
                        <a:lnSpc>
                          <a:spcPct val="100000"/>
                        </a:lnSpc>
                        <a:spcBef>
                          <a:spcPts val="0"/>
                        </a:spcBef>
                        <a:spcAft>
                          <a:spcPct val="0"/>
                        </a:spcAft>
                        <a:buClr>
                          <a:schemeClr val="tx1"/>
                        </a:buClr>
                        <a:buSzTx/>
                        <a:buFontTx/>
                        <a:buNone/>
                        <a:tabLst/>
                      </a:pPr>
                      <a:r>
                        <a:rPr lang="en-US" alt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Millennium </a:t>
                      </a:r>
                    </a:p>
                    <a:p>
                      <a:pPr marL="0" marR="0" lvl="0" indent="0" algn="ctr" defTabSz="914400" rtl="0" eaLnBrk="0" fontAlgn="base" latinLnBrk="0" hangingPunct="0">
                        <a:lnSpc>
                          <a:spcPct val="100000"/>
                        </a:lnSpc>
                        <a:spcBef>
                          <a:spcPts val="0"/>
                        </a:spcBef>
                        <a:spcAft>
                          <a:spcPct val="0"/>
                        </a:spcAft>
                        <a:buClr>
                          <a:schemeClr val="tx1"/>
                        </a:buClr>
                        <a:buSzTx/>
                        <a:buFontTx/>
                        <a:buNone/>
                        <a:tabLst/>
                      </a:pPr>
                      <a:r>
                        <a:rPr lang="en-US" alt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Rev.20</a:t>
                      </a:r>
                      <a:endPar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T="45714" marB="45714" anchor="ctr" horzOverflow="overflow">
                    <a:solidFill>
                      <a:schemeClr val="bg2">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1"/>
                        </a:buClr>
                        <a:buSzTx/>
                        <a:buFontTx/>
                        <a:buNone/>
                        <a:tabLst/>
                        <a:defRPr/>
                      </a:pPr>
                      <a:r>
                        <a:rPr lang="en-US" alt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Eternal State </a:t>
                      </a:r>
                    </a:p>
                    <a:p>
                      <a:pPr marL="0" marR="0" lvl="0" indent="0" algn="ctr" defTabSz="914400" rtl="0" eaLnBrk="0" fontAlgn="base" latinLnBrk="0" hangingPunct="0">
                        <a:lnSpc>
                          <a:spcPct val="100000"/>
                        </a:lnSpc>
                        <a:spcBef>
                          <a:spcPts val="0"/>
                        </a:spcBef>
                        <a:spcAft>
                          <a:spcPct val="0"/>
                        </a:spcAft>
                        <a:buClr>
                          <a:schemeClr val="tx1"/>
                        </a:buClr>
                        <a:buSzTx/>
                        <a:buFontTx/>
                        <a:buNone/>
                        <a:tabLst/>
                        <a:defRPr/>
                      </a:pPr>
                      <a:r>
                        <a:rPr lang="en-US" alt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Rev.21-22</a:t>
                      </a:r>
                    </a:p>
                  </a:txBody>
                  <a:tcPr marT="45714" marB="45714" anchor="ctr" horzOverflow="overflow">
                    <a:solidFill>
                      <a:schemeClr val="bg2">
                        <a:lumMod val="95000"/>
                        <a:lumOff val="5000"/>
                      </a:schemeClr>
                    </a:solidFill>
                  </a:tcPr>
                </a:tc>
                <a:extLst>
                  <a:ext uri="{0D108BD9-81ED-4DB2-BD59-A6C34878D82A}">
                    <a16:rowId xmlns:a16="http://schemas.microsoft.com/office/drawing/2014/main" val="1524377864"/>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cap="none" normalizeH="0" baseline="0" dirty="0">
                          <a:ln>
                            <a:noFill/>
                          </a:ln>
                          <a:effectLst/>
                          <a:latin typeface="Calibri" panose="020F0502020204030204" pitchFamily="34" charset="0"/>
                          <a:cs typeface="Calibri" panose="020F0502020204030204" pitchFamily="34" charset="0"/>
                        </a:rPr>
                        <a:t>Sin restrained</a:t>
                      </a:r>
                      <a:endParaRPr kumimoji="0" lang="en-US" sz="3000" b="1" i="0" u="none" strike="noStrike" cap="none" normalizeH="0" baseline="0" dirty="0">
                        <a:ln>
                          <a:noFill/>
                        </a:ln>
                        <a:solidFill>
                          <a:schemeClr val="tx2">
                            <a:lumMod val="75000"/>
                          </a:schemeClr>
                        </a:solidFill>
                        <a:effectLst/>
                        <a:latin typeface="Calibri" panose="020F0502020204030204" pitchFamily="34" charset="0"/>
                        <a:cs typeface="Calibri" panose="020F0502020204030204" pitchFamily="34" charset="0"/>
                      </a:endParaRP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Sin removed</a:t>
                      </a:r>
                      <a:endParaRPr kumimoji="0" lang="en-US" sz="3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4" marB="45714" anchor="ctr" horzOverflow="overflow"/>
                </a:tc>
                <a:extLst>
                  <a:ext uri="{0D108BD9-81ED-4DB2-BD59-A6C34878D82A}">
                    <a16:rowId xmlns:a16="http://schemas.microsoft.com/office/drawing/2014/main" val="10000"/>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Curse restrained</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Curse removed</a:t>
                      </a:r>
                    </a:p>
                  </a:txBody>
                  <a:tcPr marT="45714" marB="45714" anchor="ctr" horzOverflow="overflow"/>
                </a:tc>
                <a:extLst>
                  <a:ext uri="{0D108BD9-81ED-4DB2-BD59-A6C34878D82A}">
                    <a16:rowId xmlns:a16="http://schemas.microsoft.com/office/drawing/2014/main" val="10001"/>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Death</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No death</a:t>
                      </a:r>
                    </a:p>
                  </a:txBody>
                  <a:tcPr marT="45714" marB="45714" anchor="ctr" horzOverflow="overflow"/>
                </a:tc>
                <a:extLst>
                  <a:ext uri="{0D108BD9-81ED-4DB2-BD59-A6C34878D82A}">
                    <a16:rowId xmlns:a16="http://schemas.microsoft.com/office/drawing/2014/main" val="10002"/>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Mortals / resurrected</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Resurrected only</a:t>
                      </a:r>
                    </a:p>
                  </a:txBody>
                  <a:tcPr marT="45714" marB="45714" anchor="ctr" horzOverflow="overflow"/>
                </a:tc>
                <a:extLst>
                  <a:ext uri="{0D108BD9-81ED-4DB2-BD59-A6C34878D82A}">
                    <a16:rowId xmlns:a16="http://schemas.microsoft.com/office/drawing/2014/main" val="10003"/>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Mortals Destinies undecided</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All Destinies sealed</a:t>
                      </a:r>
                    </a:p>
                  </a:txBody>
                  <a:tcPr marT="45714" marB="45714" anchor="ctr" horzOverflow="overflow"/>
                </a:tc>
                <a:extLst>
                  <a:ext uri="{0D108BD9-81ED-4DB2-BD59-A6C34878D82A}">
                    <a16:rowId xmlns:a16="http://schemas.microsoft.com/office/drawing/2014/main" val="10004"/>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Renovation</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Recreation</a:t>
                      </a:r>
                    </a:p>
                  </a:txBody>
                  <a:tcPr marT="45714" marB="45714" anchor="ctr" horzOverflow="overflow"/>
                </a:tc>
                <a:extLst>
                  <a:ext uri="{0D108BD9-81ED-4DB2-BD59-A6C34878D82A}">
                    <a16:rowId xmlns:a16="http://schemas.microsoft.com/office/drawing/2014/main" val="10005"/>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Temporary</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Eternal</a:t>
                      </a:r>
                    </a:p>
                  </a:txBody>
                  <a:tcPr marT="45714" marB="45714" anchor="ctr" horzOverflow="overflow"/>
                </a:tc>
                <a:extLst>
                  <a:ext uri="{0D108BD9-81ED-4DB2-BD59-A6C34878D82A}">
                    <a16:rowId xmlns:a16="http://schemas.microsoft.com/office/drawing/2014/main" val="10006"/>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Transitional </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Non-transitional</a:t>
                      </a:r>
                    </a:p>
                  </a:txBody>
                  <a:tcPr marT="45714" marB="45714" anchor="ctr" horzOverflow="overflow"/>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80517913"/>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70" name="Group 102"/>
          <p:cNvGraphicFramePr>
            <a:graphicFrameLocks noGrp="1"/>
          </p:cNvGraphicFramePr>
          <p:nvPr>
            <p:ph type="tbl" idx="1"/>
          </p:nvPr>
        </p:nvGraphicFramePr>
        <p:xfrm>
          <a:off x="609600" y="516496"/>
          <a:ext cx="10972800" cy="5825008"/>
        </p:xfrm>
        <a:graphic>
          <a:graphicData uri="http://schemas.openxmlformats.org/drawingml/2006/table">
            <a:tbl>
              <a:tblPr>
                <a:tableStyleId>{8A107856-5554-42FB-B03E-39F5DBC370BA}</a:tableStyleId>
              </a:tblPr>
              <a:tblGrid>
                <a:gridCol w="3657600">
                  <a:extLst>
                    <a:ext uri="{9D8B030D-6E8A-4147-A177-3AD203B41FA5}">
                      <a16:colId xmlns:a16="http://schemas.microsoft.com/office/drawing/2014/main" val="836798824"/>
                    </a:ext>
                  </a:extLst>
                </a:gridCol>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28126">
                <a:tc gridSpan="3">
                  <a:txBody>
                    <a:bodyPr/>
                    <a:lstStyle/>
                    <a:p>
                      <a:pPr marL="0" marR="0" lvl="0" indent="0" algn="ctr" defTabSz="914400" rtl="0" eaLnBrk="0" fontAlgn="base" latinLnBrk="0" hangingPunct="0">
                        <a:lnSpc>
                          <a:spcPct val="100000"/>
                        </a:lnSpc>
                        <a:spcBef>
                          <a:spcPct val="20000"/>
                        </a:spcBef>
                        <a:spcAft>
                          <a:spcPct val="0"/>
                        </a:spcAft>
                        <a:buClr>
                          <a:schemeClr val="tx1"/>
                        </a:buClr>
                        <a:buSzTx/>
                        <a:buFontTx/>
                        <a:buNone/>
                        <a:tabLst/>
                      </a:pPr>
                      <a:r>
                        <a:rPr lang="en-US" sz="360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Millennium and Eternal State</a:t>
                      </a:r>
                    </a:p>
                  </a:txBody>
                  <a:tcPr marT="45714" marB="45714" anchor="ctr" horzOverflow="overflow">
                    <a:solidFill>
                      <a:schemeClr val="bg2">
                        <a:lumMod val="95000"/>
                        <a:lumOff val="5000"/>
                      </a:schemeClr>
                    </a:solidFill>
                  </a:tcPr>
                </a:tc>
                <a:tc hMerge="1">
                  <a:txBody>
                    <a:bodyPr/>
                    <a:lstStyle/>
                    <a:p>
                      <a:endParaRPr lang="en-US" dirty="0"/>
                    </a:p>
                  </a:txBody>
                  <a:tcPr horzOverflow="overflow">
                    <a:solidFill>
                      <a:srgbClr val="66FFFF"/>
                    </a:solidFill>
                  </a:tcPr>
                </a:tc>
                <a:tc hMerge="1">
                  <a:txBody>
                    <a:bodyPr/>
                    <a:lstStyle/>
                    <a:p>
                      <a:endParaRPr lang="en-US" dirty="0"/>
                    </a:p>
                  </a:txBody>
                  <a:tcPr horzOverflow="overflow">
                    <a:solidFill>
                      <a:srgbClr val="66FFFF"/>
                    </a:solidFill>
                  </a:tcPr>
                </a:tc>
                <a:extLst>
                  <a:ext uri="{0D108BD9-81ED-4DB2-BD59-A6C34878D82A}">
                    <a16:rowId xmlns:a16="http://schemas.microsoft.com/office/drawing/2014/main" val="1524377864"/>
                  </a:ext>
                </a:extLst>
              </a:tr>
              <a:tr h="728126">
                <a:tc>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3200"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Rev 20:1-10</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Rev 21–22</a:t>
                      </a:r>
                    </a:p>
                  </a:txBody>
                  <a:tcPr anchor="ctr" horzOverflow="overflow"/>
                </a:tc>
                <a:extLst>
                  <a:ext uri="{0D108BD9-81ED-4DB2-BD59-A6C34878D82A}">
                    <a16:rowId xmlns:a16="http://schemas.microsoft.com/office/drawing/2014/main" val="1045901084"/>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Time</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20:4</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22:5</a:t>
                      </a:r>
                    </a:p>
                  </a:txBody>
                  <a:tcPr anchor="ctr" horzOverflow="overflow"/>
                </a:tc>
                <a:extLst>
                  <a:ext uri="{0D108BD9-81ED-4DB2-BD59-A6C34878D82A}">
                    <a16:rowId xmlns:a16="http://schemas.microsoft.com/office/drawing/2014/main" val="10000"/>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Luminaries</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Isa 30:26</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21:23; 22:5</a:t>
                      </a:r>
                    </a:p>
                  </a:txBody>
                  <a:tcPr anchor="ctr" horzOverflow="overflow"/>
                </a:tc>
                <a:extLst>
                  <a:ext uri="{0D108BD9-81ED-4DB2-BD59-A6C34878D82A}">
                    <a16:rowId xmlns:a16="http://schemas.microsoft.com/office/drawing/2014/main" val="10001"/>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Temple</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err="1">
                          <a:ln>
                            <a:noFill/>
                          </a:ln>
                          <a:solidFill>
                            <a:schemeClr val="dk1"/>
                          </a:solidFill>
                          <a:effectLst/>
                          <a:latin typeface="Calibri" panose="020F0502020204030204" pitchFamily="34" charset="0"/>
                          <a:ea typeface="+mn-ea"/>
                          <a:cs typeface="Calibri" panose="020F0502020204030204" pitchFamily="34" charset="0"/>
                        </a:rPr>
                        <a:t>Ezek</a:t>
                      </a: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 40–48</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21:22</a:t>
                      </a:r>
                    </a:p>
                  </a:txBody>
                  <a:tcPr anchor="ctr" horzOverflow="overflow"/>
                </a:tc>
                <a:extLst>
                  <a:ext uri="{0D108BD9-81ED-4DB2-BD59-A6C34878D82A}">
                    <a16:rowId xmlns:a16="http://schemas.microsoft.com/office/drawing/2014/main" val="10002"/>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Death</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Isa 65:20</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21:4</a:t>
                      </a:r>
                    </a:p>
                  </a:txBody>
                  <a:tcPr anchor="ctr" horzOverflow="overflow"/>
                </a:tc>
                <a:extLst>
                  <a:ext uri="{0D108BD9-81ED-4DB2-BD59-A6C34878D82A}">
                    <a16:rowId xmlns:a16="http://schemas.microsoft.com/office/drawing/2014/main" val="10003"/>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Satanic activity</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20:7</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20:10</a:t>
                      </a:r>
                    </a:p>
                  </a:txBody>
                  <a:tcPr anchor="ctr" horzOverflow="overflow"/>
                </a:tc>
                <a:extLst>
                  <a:ext uri="{0D108BD9-81ED-4DB2-BD59-A6C34878D82A}">
                    <a16:rowId xmlns:a16="http://schemas.microsoft.com/office/drawing/2014/main" val="10004"/>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Rebellion</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20:8-9</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21:27</a:t>
                      </a:r>
                    </a:p>
                  </a:txBody>
                  <a:tcPr anchor="ctr" horzOverflow="overflow"/>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055480341"/>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8C499D-0B99-4D9E-A8CB-8E7F8057E1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500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Ezekiel 20:33-38</a:t>
            </a:r>
          </a:p>
          <a:p>
            <a:pPr algn="just">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rPr>
              <a:t>33 </a:t>
            </a:r>
            <a:r>
              <a:rPr lang="en-US" sz="3400" dirty="0">
                <a:effectLst>
                  <a:outerShdw blurRad="38100" dist="38100" dir="2700000" algn="tl">
                    <a:srgbClr val="000000">
                      <a:alpha val="43137"/>
                    </a:srgbClr>
                  </a:outerShdw>
                </a:effectLst>
                <a:latin typeface="Calibri" panose="020F0502020204030204" pitchFamily="34" charset="0"/>
              </a:rPr>
              <a:t>“As I live,” declares the Lord </a:t>
            </a:r>
            <a:r>
              <a:rPr lang="en-US" sz="3400" cap="small" dirty="0">
                <a:effectLst>
                  <a:outerShdw blurRad="38100" dist="38100" dir="2700000" algn="tl">
                    <a:srgbClr val="000000">
                      <a:alpha val="43137"/>
                    </a:srgbClr>
                  </a:outerShdw>
                </a:effectLst>
                <a:latin typeface="Calibri" panose="020F0502020204030204" pitchFamily="34" charset="0"/>
              </a:rPr>
              <a:t>God</a:t>
            </a:r>
            <a:r>
              <a:rPr lang="en-US" sz="3400" dirty="0">
                <a:effectLst>
                  <a:outerShdw blurRad="38100" dist="38100" dir="2700000" algn="tl">
                    <a:srgbClr val="000000">
                      <a:alpha val="43137"/>
                    </a:srgbClr>
                  </a:outerShdw>
                </a:effectLst>
                <a:latin typeface="Calibri" panose="020F0502020204030204" pitchFamily="34" charset="0"/>
              </a:rPr>
              <a:t>, “surely with a mighty hand and with an outstretched arm and with wrath poured out, I shall be king over you. </a:t>
            </a:r>
            <a:r>
              <a:rPr lang="en-US" sz="3400" baseline="30000" dirty="0">
                <a:effectLst>
                  <a:outerShdw blurRad="38100" dist="38100" dir="2700000" algn="tl">
                    <a:srgbClr val="000000">
                      <a:alpha val="43137"/>
                    </a:srgbClr>
                  </a:outerShdw>
                </a:effectLst>
                <a:latin typeface="Calibri" panose="020F0502020204030204" pitchFamily="34" charset="0"/>
              </a:rPr>
              <a:t>34 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I will bring you out from the peoples and gather you from the lands where you are scattered</a:t>
            </a:r>
            <a:r>
              <a:rPr lang="en-US" sz="3400" dirty="0">
                <a:effectLst>
                  <a:outerShdw blurRad="38100" dist="38100" dir="2700000" algn="tl">
                    <a:srgbClr val="000000">
                      <a:alpha val="43137"/>
                    </a:srgbClr>
                  </a:outerShdw>
                </a:effectLst>
                <a:latin typeface="Calibri" panose="020F0502020204030204" pitchFamily="34" charset="0"/>
              </a:rPr>
              <a:t>, with a mighty hand and with an outstretched arm and with wrath poured out; </a:t>
            </a:r>
            <a:r>
              <a:rPr lang="en-US" sz="3400" baseline="30000" dirty="0">
                <a:effectLst>
                  <a:outerShdw blurRad="38100" dist="38100" dir="2700000" algn="tl">
                    <a:srgbClr val="000000">
                      <a:alpha val="43137"/>
                    </a:srgbClr>
                  </a:outerShdw>
                </a:effectLst>
                <a:latin typeface="Calibri" panose="020F0502020204030204" pitchFamily="34" charset="0"/>
              </a:rPr>
              <a:t>35 </a:t>
            </a:r>
            <a:r>
              <a:rPr lang="en-US" sz="3400" dirty="0">
                <a:effectLst>
                  <a:outerShdw blurRad="38100" dist="38100" dir="2700000" algn="tl">
                    <a:srgbClr val="000000">
                      <a:alpha val="43137"/>
                    </a:srgbClr>
                  </a:outerShdw>
                </a:effectLst>
                <a:latin typeface="Calibri" panose="020F0502020204030204" pitchFamily="34" charset="0"/>
              </a:rPr>
              <a:t>and I will bring you into the wilderness of the peoples, and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there I will enter into judgment with you face to face</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36</a:t>
            </a:r>
            <a:r>
              <a:rPr lang="en-US" sz="3400" dirty="0">
                <a:effectLst>
                  <a:outerShdw blurRad="38100" dist="38100" dir="2700000" algn="tl">
                    <a:srgbClr val="000000">
                      <a:alpha val="43137"/>
                    </a:srgbClr>
                  </a:outerShdw>
                </a:effectLst>
                <a:latin typeface="Calibri" panose="020F0502020204030204" pitchFamily="34" charset="0"/>
              </a:rPr>
              <a:t> As I entered into . . .</a:t>
            </a:r>
          </a:p>
        </p:txBody>
      </p:sp>
    </p:spTree>
    <p:extLst>
      <p:ext uri="{BB962C8B-B14F-4D97-AF65-F5344CB8AC3E}">
        <p14:creationId xmlns:p14="http://schemas.microsoft.com/office/powerpoint/2010/main" val="3533915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BC80AA-FBBD-46D9-AD08-02FBEEE0A1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1" y="1"/>
            <a:ext cx="10972800" cy="500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Ezekiel 20:33-38</a:t>
            </a:r>
          </a:p>
          <a:p>
            <a:pPr algn="just">
              <a:spcAft>
                <a:spcPts val="0"/>
              </a:spcAft>
            </a:pPr>
            <a:r>
              <a:rPr lang="en-US" sz="3400" dirty="0">
                <a:effectLst>
                  <a:outerShdw blurRad="38100" dist="38100" dir="2700000" algn="tl">
                    <a:srgbClr val="000000">
                      <a:alpha val="43137"/>
                    </a:srgbClr>
                  </a:outerShdw>
                </a:effectLst>
                <a:latin typeface="Calibri" panose="020F0502020204030204" pitchFamily="34" charset="0"/>
              </a:rPr>
              <a:t>. . . judgment with your fathers in the in the wilderness of the land of Egypt, so I will enter into judgment with you,” declares the Lord </a:t>
            </a:r>
            <a:r>
              <a:rPr lang="en-US" sz="3400" cap="small" dirty="0">
                <a:effectLst>
                  <a:outerShdw blurRad="38100" dist="38100" dir="2700000" algn="tl">
                    <a:srgbClr val="000000">
                      <a:alpha val="43137"/>
                    </a:srgbClr>
                  </a:outerShdw>
                </a:effectLst>
                <a:latin typeface="Calibri" panose="020F0502020204030204" pitchFamily="34" charset="0"/>
              </a:rPr>
              <a:t>God.</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37 </a:t>
            </a:r>
            <a:r>
              <a:rPr lang="en-US" sz="3400" dirty="0">
                <a:effectLst>
                  <a:outerShdw blurRad="38100" dist="38100" dir="2700000" algn="tl">
                    <a:srgbClr val="000000">
                      <a:alpha val="43137"/>
                    </a:srgbClr>
                  </a:outerShdw>
                </a:effectLst>
                <a:latin typeface="Calibri" panose="020F0502020204030204" pitchFamily="34" charset="0"/>
              </a:rPr>
              <a:t>“I will make you pass under the rod, and I will bring you into the bond of the covenant; </a:t>
            </a:r>
            <a:r>
              <a:rPr lang="en-US" sz="3400" baseline="30000" dirty="0">
                <a:effectLst>
                  <a:outerShdw blurRad="38100" dist="38100" dir="2700000" algn="tl">
                    <a:srgbClr val="000000">
                      <a:alpha val="43137"/>
                    </a:srgbClr>
                  </a:outerShdw>
                </a:effectLst>
                <a:latin typeface="Calibri" panose="020F0502020204030204" pitchFamily="34" charset="0"/>
              </a:rPr>
              <a:t>38 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and I will purge from you the rebels and those who transgress against Me</a:t>
            </a:r>
            <a:r>
              <a:rPr lang="en-US" sz="3400" dirty="0">
                <a:effectLst>
                  <a:outerShdw blurRad="38100" dist="38100" dir="2700000" algn="tl">
                    <a:srgbClr val="000000">
                      <a:alpha val="43137"/>
                    </a:srgbClr>
                  </a:outerShdw>
                </a:effectLst>
                <a:latin typeface="Calibri" panose="020F0502020204030204" pitchFamily="34" charset="0"/>
              </a:rPr>
              <a:t>; I will bring them out of the land where they sojourn, but they will not enter the land of Israel. Thus you will know that I am the </a:t>
            </a:r>
            <a:r>
              <a:rPr lang="en-US" sz="3400" cap="small" dirty="0">
                <a:effectLst>
                  <a:outerShdw blurRad="38100" dist="38100" dir="2700000" algn="tl">
                    <a:srgbClr val="000000">
                      <a:alpha val="43137"/>
                    </a:srgbClr>
                  </a:outerShdw>
                </a:effectLst>
                <a:latin typeface="Calibri" panose="020F0502020204030204" pitchFamily="34" charset="0"/>
              </a:rPr>
              <a:t>Lord</a:t>
            </a:r>
            <a:r>
              <a:rPr lang="en-US" sz="34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1786096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7FC177D-2BBB-5E74-56A0-FAB8251A0E02}"/>
              </a:ext>
            </a:extLst>
          </p:cNvPr>
          <p:cNvSpPr>
            <a:spLocks noGrp="1" noChangeArrowheads="1"/>
          </p:cNvSpPr>
          <p:nvPr>
            <p:ph type="title"/>
          </p:nvPr>
        </p:nvSpPr>
        <p:spPr>
          <a:xfrm>
            <a:off x="1143528" y="225425"/>
            <a:ext cx="10363200" cy="1143000"/>
          </a:xfrm>
        </p:spPr>
        <p:txBody>
          <a:bodyPr/>
          <a:lstStyle/>
          <a:p>
            <a:pPr algn="ctr"/>
            <a:r>
              <a:rPr lang="en-US" altLang="en-US" sz="4000" dirty="0"/>
              <a:t>Christ’s Three Offices</a:t>
            </a:r>
          </a:p>
        </p:txBody>
      </p:sp>
      <p:sp>
        <p:nvSpPr>
          <p:cNvPr id="27651" name="Rectangle 3">
            <a:extLst>
              <a:ext uri="{FF2B5EF4-FFF2-40B4-BE49-F238E27FC236}">
                <a16:creationId xmlns:a16="http://schemas.microsoft.com/office/drawing/2014/main" id="{3D708FA2-A4F0-88AE-CC2A-12B3192F2FF5}"/>
              </a:ext>
            </a:extLst>
          </p:cNvPr>
          <p:cNvSpPr>
            <a:spLocks noGrp="1" noChangeArrowheads="1"/>
          </p:cNvSpPr>
          <p:nvPr>
            <p:ph type="body" idx="1"/>
          </p:nvPr>
        </p:nvSpPr>
        <p:spPr>
          <a:xfrm>
            <a:off x="1066800" y="1946275"/>
            <a:ext cx="7772400" cy="3082925"/>
          </a:xfrm>
          <a:noFill/>
          <a:extLst>
            <a:ext uri="{909E8E84-426E-40DD-AFC4-6F175D3DCCD1}">
              <a14:hiddenFill xmlns:a14="http://schemas.microsoft.com/office/drawing/2010/main">
                <a:solidFill>
                  <a:srgbClr val="FFFFFF"/>
                </a:solidFill>
              </a14:hiddenFill>
            </a:ext>
          </a:extLst>
        </p:spPr>
        <p:txBody>
          <a:bodyPr/>
          <a:lstStyle/>
          <a:p>
            <a:pPr marL="457200" indent="-457200">
              <a:spcBef>
                <a:spcPts val="0"/>
              </a:spcBef>
              <a:spcAft>
                <a:spcPts val="3600"/>
              </a:spcAft>
            </a:pPr>
            <a:r>
              <a:rPr lang="en-US" altLang="en-US" dirty="0">
                <a:effectLst/>
              </a:rPr>
              <a:t>Prophet (First Coming)</a:t>
            </a:r>
          </a:p>
          <a:p>
            <a:pPr marL="457200" indent="-457200">
              <a:spcBef>
                <a:spcPts val="0"/>
              </a:spcBef>
              <a:spcAft>
                <a:spcPts val="3600"/>
              </a:spcAft>
            </a:pPr>
            <a:r>
              <a:rPr lang="en-US" altLang="en-US" dirty="0">
                <a:effectLst/>
              </a:rPr>
              <a:t>Priest (Present Session</a:t>
            </a:r>
            <a:r>
              <a:rPr lang="en-US" altLang="en-US" dirty="0">
                <a:effectLst/>
                <a:cs typeface="Times New Roman" panose="02020603050405020304" pitchFamily="18" charset="0"/>
              </a:rPr>
              <a:t>)</a:t>
            </a:r>
          </a:p>
          <a:p>
            <a:pPr marL="457200" indent="-457200">
              <a:spcBef>
                <a:spcPts val="0"/>
              </a:spcBef>
              <a:spcAft>
                <a:spcPts val="3600"/>
              </a:spcAft>
            </a:pPr>
            <a:r>
              <a:rPr lang="en-US" altLang="en-US" dirty="0">
                <a:effectLst/>
              </a:rPr>
              <a:t>King (Second Coming</a:t>
            </a:r>
            <a:r>
              <a:rPr lang="en-US" altLang="en-US" dirty="0">
                <a:effectLst/>
                <a:cs typeface="Times New Roman" panose="02020603050405020304" pitchFamily="18" charset="0"/>
              </a:rPr>
              <a:t>)</a:t>
            </a:r>
          </a:p>
        </p:txBody>
      </p:sp>
      <p:pic>
        <p:nvPicPr>
          <p:cNvPr id="27652" name="Picture 4" descr="C:\Users\awoods\AppData\Local\Microsoft\Windows\Temporary Internet Files\Content.IE5\Q1EAF2DI\MCj01939740000[1].wmf">
            <a:extLst>
              <a:ext uri="{FF2B5EF4-FFF2-40B4-BE49-F238E27FC236}">
                <a16:creationId xmlns:a16="http://schemas.microsoft.com/office/drawing/2014/main" id="{906C6947-9983-D64F-42FD-231BA1CFCE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30129" y="1524000"/>
            <a:ext cx="1676928" cy="4528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4030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EE89-7B42-401C-8B48-BA2DB447AB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marL="342900" indent="-342900" algn="ctr" defTabSz="685800">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Zechariah 14:16-18</a:t>
            </a:r>
          </a:p>
          <a:p>
            <a:pPr algn="just">
              <a:spcBef>
                <a:spcPts val="0"/>
              </a:spcBef>
              <a:spcAft>
                <a:spcPts val="0"/>
              </a:spcAft>
            </a:pP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it will come about that any who are left of all the nations that went against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go up from year to year to worship the King,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and to celebrate the Feast of Booths. </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it will be that whichever of the families of the earth does not go up to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worship the King,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there will be no rain on them. </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the family of Egypt does not go up or enter, then no </a:t>
            </a:r>
            <a:r>
              <a:rPr lang="en-US" sz="31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rain will fall</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them; it will be the plague with which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smites the nations who do not go up to celebrate the Feast of Booths.”</a:t>
            </a:r>
            <a:endParaRPr lang="en-US" altLang="en-US" sz="31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02621780"/>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24CD7B-EFB6-4E4D-B7F4-CD16829CAC7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739759"/>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20:7-9</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thousand years are completed [</a:t>
            </a:r>
            <a:r>
              <a:rPr lang="en-US" sz="3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teleō</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Satan will be released from his prison,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 which are in the four corners of the earth, Gog and Magog, to gather them together for the war; the number of them is like the sand of the seashore.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the beloved city,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fire came down from heaven and devoured them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27183383"/>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2362200" y="38862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6781800" y="6858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55384098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b="1" u="sng" dirty="0">
                <a:solidFill>
                  <a:srgbClr val="FFFFCC"/>
                </a:solidFill>
                <a:effectLst>
                  <a:outerShdw blurRad="38100" dist="38100" dir="2700000" algn="tl">
                    <a:srgbClr val="000000">
                      <a:alpha val="43137"/>
                    </a:srgbClr>
                  </a:outerShdw>
                </a:effectLst>
              </a:rPr>
              <a:t>7</a:t>
            </a: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584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09602" y="1950983"/>
            <a:ext cx="6476998" cy="2971800"/>
          </a:xfrm>
        </p:spPr>
        <p:txBody>
          <a:bodyPr/>
          <a:lstStyle/>
          <a:p>
            <a:pPr marL="914400" lvl="1" indent="-514350">
              <a:spcBef>
                <a:spcPts val="0"/>
              </a:spcBef>
              <a:spcAft>
                <a:spcPts val="42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pilgrimage (16)</a:t>
            </a:r>
          </a:p>
          <a:p>
            <a:pPr marL="914400" lvl="1" indent="-514350">
              <a:spcBef>
                <a:spcPts val="0"/>
              </a:spcBef>
              <a:spcAft>
                <a:spcPts val="4200"/>
              </a:spcAft>
              <a:buSzPct val="100000"/>
              <a:buAutoNum type="alphaUcPeriod"/>
              <a:defRPr/>
            </a:pPr>
            <a:r>
              <a:rPr lang="en-US" dirty="0">
                <a:effectLst>
                  <a:outerShdw blurRad="38100" dist="38100" dir="2700000" algn="tl">
                    <a:srgbClr val="000000">
                      <a:alpha val="43137"/>
                    </a:srgbClr>
                  </a:outerShdw>
                </a:effectLst>
                <a:cs typeface="Calibri" panose="020F0502020204030204" pitchFamily="34" charset="0"/>
              </a:rPr>
              <a:t>The punishment (17-19)</a:t>
            </a:r>
          </a:p>
          <a:p>
            <a:pPr marL="914400" lvl="1" indent="-514350">
              <a:spcBef>
                <a:spcPts val="0"/>
              </a:spcBef>
              <a:spcAft>
                <a:spcPts val="4200"/>
              </a:spcAft>
              <a:buSzPct val="100000"/>
              <a:buFont typeface="Wingdings" panose="05000000000000000000" pitchFamily="2" charset="2"/>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purity (20-21)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IV. Kingdom Worship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(Zechariah 14:16-21)</a:t>
            </a:r>
          </a:p>
        </p:txBody>
      </p:sp>
      <p:pic>
        <p:nvPicPr>
          <p:cNvPr id="6" name="Picture 5">
            <a:extLst>
              <a:ext uri="{FF2B5EF4-FFF2-40B4-BE49-F238E27FC236}">
                <a16:creationId xmlns:a16="http://schemas.microsoft.com/office/drawing/2014/main" id="{AD98B011-66D3-5D1A-E59D-8B3DC4DCDD2E}"/>
              </a:ext>
            </a:extLst>
          </p:cNvPr>
          <p:cNvPicPr>
            <a:picLocks noChangeAspect="1"/>
          </p:cNvPicPr>
          <p:nvPr/>
        </p:nvPicPr>
        <p:blipFill>
          <a:blip r:embed="rId3"/>
          <a:stretch>
            <a:fillRect/>
          </a:stretch>
        </p:blipFill>
        <p:spPr>
          <a:xfrm>
            <a:off x="8597500" y="2286000"/>
            <a:ext cx="2984898" cy="2301766"/>
          </a:xfrm>
          <a:prstGeom prst="rect">
            <a:avLst/>
          </a:prstGeom>
        </p:spPr>
      </p:pic>
    </p:spTree>
    <p:extLst>
      <p:ext uri="{BB962C8B-B14F-4D97-AF65-F5344CB8AC3E}">
        <p14:creationId xmlns:p14="http://schemas.microsoft.com/office/powerpoint/2010/main" val="817183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4529320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2209800" y="228600"/>
            <a:ext cx="7772400" cy="762000"/>
          </a:xfrm>
        </p:spPr>
        <p:txBody>
          <a:bodyPr/>
          <a:lstStyle/>
          <a:p>
            <a:pPr algn="ctr" eaLnBrk="1" hangingPunct="1"/>
            <a:r>
              <a:rPr lang="en-US" altLang="en-US" sz="3600" b="0" dirty="0">
                <a:solidFill>
                  <a:srgbClr val="00FFFF"/>
                </a:solidFill>
                <a:effectLst>
                  <a:outerShdw blurRad="38100" dist="38100" dir="2700000" algn="tl">
                    <a:srgbClr val="000000">
                      <a:alpha val="43137"/>
                    </a:srgbClr>
                  </a:outerShdw>
                </a:effectLst>
              </a:rPr>
              <a:t>Eternal State is Future</a:t>
            </a:r>
          </a:p>
        </p:txBody>
      </p:sp>
      <p:sp>
        <p:nvSpPr>
          <p:cNvPr id="76803" name="Rectangle 3"/>
          <p:cNvSpPr>
            <a:spLocks noGrp="1" noChangeArrowheads="1"/>
          </p:cNvSpPr>
          <p:nvPr>
            <p:ph type="body" idx="1"/>
          </p:nvPr>
        </p:nvSpPr>
        <p:spPr>
          <a:xfrm>
            <a:off x="609600" y="1143000"/>
            <a:ext cx="6629400" cy="5486400"/>
          </a:xfrm>
        </p:spPr>
        <p:txBody>
          <a:bodyPr/>
          <a:lstStyle/>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Satan (Rev 20:10)</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sea (Rev 21:1)</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death, crying, or pain (Rev 21:4)</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Sun (Rev 22:5)</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Moon (Rev 21:23)</a:t>
            </a:r>
          </a:p>
          <a:p>
            <a:pPr marL="514350" indent="-514350" eaLnBrk="1" hangingPunct="1">
              <a:spcBef>
                <a:spcPts val="0"/>
              </a:spcBef>
              <a:spcAft>
                <a:spcPts val="900"/>
              </a:spcAft>
              <a:buClr>
                <a:srgbClr val="66FF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No temple (Rev. 21:22)</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night (Rev 21:25)</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evil (Rev 21:27)</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curse (Rev 22:3)</a:t>
            </a:r>
          </a:p>
        </p:txBody>
      </p:sp>
      <p:pic>
        <p:nvPicPr>
          <p:cNvPr id="2" name="Picture 1"/>
          <p:cNvPicPr>
            <a:picLocks noChangeAspect="1"/>
          </p:cNvPicPr>
          <p:nvPr/>
        </p:nvPicPr>
        <p:blipFill>
          <a:blip r:embed="rId2"/>
          <a:stretch>
            <a:fillRect/>
          </a:stretch>
        </p:blipFill>
        <p:spPr>
          <a:xfrm>
            <a:off x="7772400" y="1600200"/>
            <a:ext cx="3781353" cy="4572000"/>
          </a:xfrm>
          <a:prstGeom prst="rect">
            <a:avLst/>
          </a:prstGeom>
        </p:spPr>
      </p:pic>
    </p:spTree>
    <p:extLst>
      <p:ext uri="{BB962C8B-B14F-4D97-AF65-F5344CB8AC3E}">
        <p14:creationId xmlns:p14="http://schemas.microsoft.com/office/powerpoint/2010/main" val="632456889"/>
      </p:ext>
    </p:extLst>
  </p:cSld>
  <p:clrMapOvr>
    <a:masterClrMapping/>
  </p:clrMapOvr>
  <p:transition advTm="91680"/>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4D328E8-DDB8-4F8A-8C65-5022407DF850}"/>
              </a:ext>
            </a:extLst>
          </p:cNvPr>
          <p:cNvSpPr>
            <a:spLocks noGrp="1" noChangeArrowheads="1"/>
          </p:cNvSpPr>
          <p:nvPr>
            <p:ph type="title"/>
          </p:nvPr>
        </p:nvSpPr>
        <p:spPr>
          <a:xfrm>
            <a:off x="3467100" y="304800"/>
            <a:ext cx="5257800" cy="838200"/>
          </a:xfrm>
        </p:spPr>
        <p:txBody>
          <a:bodyPr>
            <a:normAutofit/>
          </a:bodyPr>
          <a:lstStyle/>
          <a:p>
            <a:pPr algn="ctr" eaLnBrk="1" hangingPunct="1"/>
            <a:r>
              <a:rPr lang="en-US" altLang="en-US" sz="3600" dirty="0">
                <a:solidFill>
                  <a:srgbClr val="00FFFF"/>
                </a:solidFill>
                <a:effectLst>
                  <a:outerShdw blurRad="38100" dist="38100" dir="2700000" algn="tl">
                    <a:srgbClr val="000000">
                      <a:alpha val="43137"/>
                    </a:srgbClr>
                  </a:outerShdw>
                </a:effectLst>
              </a:rPr>
              <a:t>ISRAEL’S FOUR TEMPLES</a:t>
            </a:r>
          </a:p>
        </p:txBody>
      </p:sp>
      <p:sp>
        <p:nvSpPr>
          <p:cNvPr id="47107" name="Rectangle 3">
            <a:extLst>
              <a:ext uri="{FF2B5EF4-FFF2-40B4-BE49-F238E27FC236}">
                <a16:creationId xmlns:a16="http://schemas.microsoft.com/office/drawing/2014/main" id="{095B9FCF-E2CF-4F35-BD43-10128E30BA0D}"/>
              </a:ext>
            </a:extLst>
          </p:cNvPr>
          <p:cNvSpPr>
            <a:spLocks noGrp="1" noChangeArrowheads="1"/>
          </p:cNvSpPr>
          <p:nvPr>
            <p:ph idx="1"/>
          </p:nvPr>
        </p:nvSpPr>
        <p:spPr>
          <a:xfrm>
            <a:off x="1028700" y="1524000"/>
            <a:ext cx="10134600" cy="3810000"/>
          </a:xfrm>
        </p:spPr>
        <p:txBody>
          <a:bodyPr/>
          <a:lstStyle/>
          <a:p>
            <a:pPr marL="571500" indent="-571500">
              <a:spcBef>
                <a:spcPts val="0"/>
              </a:spcBef>
              <a:spcAft>
                <a:spcPts val="3600"/>
              </a:spcAft>
              <a:buClr>
                <a:srgbClr val="FF99FF"/>
              </a:buClr>
              <a:buSzPct val="100000"/>
              <a:buFont typeface="+mj-lt"/>
              <a:buAutoNum type="arabicPeriod"/>
            </a:pPr>
            <a:r>
              <a:rPr lang="en-US" altLang="en-US" dirty="0">
                <a:solidFill>
                  <a:srgbClr val="FFFFFF"/>
                </a:solidFill>
              </a:rPr>
              <a:t>Solomon’s pre-exilic temple (Kings and Chronicles)</a:t>
            </a:r>
          </a:p>
          <a:p>
            <a:pPr marL="571500" indent="-571500">
              <a:spcBef>
                <a:spcPts val="0"/>
              </a:spcBef>
              <a:spcAft>
                <a:spcPts val="3600"/>
              </a:spcAft>
              <a:buClr>
                <a:srgbClr val="FF99FF"/>
              </a:buClr>
              <a:buSzPct val="100000"/>
              <a:buFont typeface="+mj-lt"/>
              <a:buAutoNum type="arabicPeriod"/>
            </a:pPr>
            <a:r>
              <a:rPr lang="en-US" altLang="en-US" dirty="0">
                <a:solidFill>
                  <a:srgbClr val="FFFFFF"/>
                </a:solidFill>
              </a:rPr>
              <a:t>Zerubbabel’s post exilic temple (Ezra 1-6; John 2:20)</a:t>
            </a:r>
          </a:p>
          <a:p>
            <a:pPr marL="571500" indent="-571500">
              <a:spcBef>
                <a:spcPts val="0"/>
              </a:spcBef>
              <a:spcAft>
                <a:spcPts val="3600"/>
              </a:spcAft>
              <a:buClr>
                <a:srgbClr val="FF99FF"/>
              </a:buClr>
              <a:buSzPct val="100000"/>
              <a:buFont typeface="+mj-lt"/>
              <a:buAutoNum type="arabicPeriod"/>
            </a:pPr>
            <a:r>
              <a:rPr lang="en-US" altLang="en-US" dirty="0">
                <a:solidFill>
                  <a:srgbClr val="FFFFFF"/>
                </a:solidFill>
              </a:rPr>
              <a:t>Antichrist's temple (Dan. 9:27; Matt. 24:15; 2 Thess. 2:4; Rev. 11:1-2)</a:t>
            </a:r>
          </a:p>
          <a:p>
            <a:pPr marL="571500" indent="-571500">
              <a:spcBef>
                <a:spcPts val="0"/>
              </a:spcBef>
              <a:spcAft>
                <a:spcPts val="3600"/>
              </a:spcAft>
              <a:buClr>
                <a:srgbClr val="FF99FF"/>
              </a:buClr>
              <a:buSzPct val="100000"/>
              <a:buFont typeface="+mj-lt"/>
              <a:buAutoNum type="arabicPeriod"/>
            </a:pPr>
            <a:r>
              <a:rPr lang="en-US" altLang="en-US" dirty="0">
                <a:solidFill>
                  <a:srgbClr val="FFFFFF"/>
                </a:solidFill>
              </a:rPr>
              <a:t> </a:t>
            </a:r>
            <a:r>
              <a:rPr lang="en-US" altLang="en-US" b="1" u="sng" dirty="0">
                <a:solidFill>
                  <a:srgbClr val="FFFFCC"/>
                </a:solidFill>
              </a:rPr>
              <a:t>Millennial temple (Ezek. 40-48)</a:t>
            </a:r>
          </a:p>
        </p:txBody>
      </p:sp>
    </p:spTree>
    <p:extLst>
      <p:ext uri="{BB962C8B-B14F-4D97-AF65-F5344CB8AC3E}">
        <p14:creationId xmlns:p14="http://schemas.microsoft.com/office/powerpoint/2010/main" val="3245096991"/>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C:\Users\HP Desktop\Pictures\Gabe's images\TheMellenniumTempl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09585" y="228600"/>
            <a:ext cx="657283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9342303"/>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C:\Users\HP Desktop\Pictures\Gabe's images\TempleComparison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85950" y="595314"/>
            <a:ext cx="8420100"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3582279"/>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03AF2E-C7F2-07A0-A14A-44D0492BF5BF}"/>
              </a:ext>
            </a:extLst>
          </p:cNvPr>
          <p:cNvPicPr>
            <a:picLocks noChangeAspect="1"/>
          </p:cNvPicPr>
          <p:nvPr/>
        </p:nvPicPr>
        <p:blipFill>
          <a:blip r:embed="rId2"/>
          <a:stretch>
            <a:fillRect/>
          </a:stretch>
        </p:blipFill>
        <p:spPr>
          <a:xfrm>
            <a:off x="1641526" y="228600"/>
            <a:ext cx="8908949" cy="6400800"/>
          </a:xfrm>
          <a:prstGeom prst="rect">
            <a:avLst/>
          </a:prstGeom>
        </p:spPr>
      </p:pic>
    </p:spTree>
    <p:extLst>
      <p:ext uri="{BB962C8B-B14F-4D97-AF65-F5344CB8AC3E}">
        <p14:creationId xmlns:p14="http://schemas.microsoft.com/office/powerpoint/2010/main" val="2639493239"/>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762000" y="1828800"/>
            <a:ext cx="6705597" cy="3962400"/>
          </a:xfrm>
        </p:spPr>
        <p:txBody>
          <a:bodyPr/>
          <a:lstStyle/>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Jerusalem’s deliverance (14:1-7)</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Kingdom conditions (14:8-11)</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Enemies’ judgment (12-15)</a:t>
            </a:r>
          </a:p>
          <a:p>
            <a:pPr marL="457200" indent="-457200">
              <a:spcBef>
                <a:spcPts val="0"/>
              </a:spcBef>
              <a:spcAft>
                <a:spcPts val="4800"/>
              </a:spcAft>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Kingdom worship (16-21)</a:t>
            </a:r>
          </a:p>
        </p:txBody>
      </p:sp>
      <p:sp>
        <p:nvSpPr>
          <p:cNvPr id="5" name="Rectangle 4">
            <a:extLst>
              <a:ext uri="{FF2B5EF4-FFF2-40B4-BE49-F238E27FC236}">
                <a16:creationId xmlns:a16="http://schemas.microsoft.com/office/drawing/2014/main" id="{11DA3F4E-5E20-4363-945B-0DD1994CA9C7}"/>
              </a:ext>
            </a:extLst>
          </p:cNvPr>
          <p:cNvSpPr/>
          <p:nvPr/>
        </p:nvSpPr>
        <p:spPr>
          <a:xfrm>
            <a:off x="2896779" y="243751"/>
            <a:ext cx="6398443"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Zechariah 14 </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Kingdom)</a:t>
            </a:r>
          </a:p>
        </p:txBody>
      </p:sp>
      <p:pic>
        <p:nvPicPr>
          <p:cNvPr id="2" name="Picture 1">
            <a:extLst>
              <a:ext uri="{FF2B5EF4-FFF2-40B4-BE49-F238E27FC236}">
                <a16:creationId xmlns:a16="http://schemas.microsoft.com/office/drawing/2014/main" id="{4CDD64BC-7B79-4665-4ECE-BEEC6D1B350F}"/>
              </a:ext>
            </a:extLst>
          </p:cNvPr>
          <p:cNvPicPr>
            <a:picLocks noChangeAspect="1"/>
          </p:cNvPicPr>
          <p:nvPr/>
        </p:nvPicPr>
        <p:blipFill>
          <a:blip r:embed="rId2"/>
          <a:stretch>
            <a:fillRect/>
          </a:stretch>
        </p:blipFill>
        <p:spPr>
          <a:xfrm>
            <a:off x="8617944" y="2286000"/>
            <a:ext cx="2964453" cy="2286000"/>
          </a:xfrm>
          <a:prstGeom prst="rect">
            <a:avLst/>
          </a:prstGeom>
        </p:spPr>
      </p:pic>
    </p:spTree>
    <p:extLst>
      <p:ext uri="{BB962C8B-B14F-4D97-AF65-F5344CB8AC3E}">
        <p14:creationId xmlns:p14="http://schemas.microsoft.com/office/powerpoint/2010/main" val="1490168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8670"/>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23819</TotalTime>
  <Words>4020</Words>
  <Application>Microsoft Office PowerPoint</Application>
  <PresentationFormat>Widescreen</PresentationFormat>
  <Paragraphs>524</Paragraphs>
  <Slides>98</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98</vt:i4>
      </vt:variant>
    </vt:vector>
  </HeadingPairs>
  <TitlesOfParts>
    <vt:vector size="103" baseType="lpstr">
      <vt:lpstr>Arial</vt:lpstr>
      <vt:lpstr>Calibri</vt:lpstr>
      <vt:lpstr>Times New Roman</vt:lpstr>
      <vt:lpstr>Wingdings</vt:lpstr>
      <vt:lpstr>Azure</vt:lpstr>
      <vt:lpstr>PowerPoint Presentation</vt:lpstr>
      <vt:lpstr>Occasion</vt:lpstr>
      <vt:lpstr>Purposes</vt:lpstr>
      <vt:lpstr>Structure</vt:lpstr>
      <vt:lpstr>Structure</vt:lpstr>
      <vt:lpstr>Structure</vt:lpstr>
      <vt:lpstr>PowerPoint Presentation</vt:lpstr>
      <vt:lpstr>II. Eight Night Visions  (1:7‒6:15)</vt:lpstr>
      <vt:lpstr>Structure</vt:lpstr>
      <vt:lpstr>III. Questions &amp; Answers Concerning Fasting  (7‒8)</vt:lpstr>
      <vt:lpstr>Structure</vt:lpstr>
      <vt:lpstr>IV. Two Burdens  (9‒14)</vt:lpstr>
      <vt:lpstr>IV. Two Burdens  (9‒14)</vt:lpstr>
      <vt:lpstr>PowerPoint Presentation</vt:lpstr>
      <vt:lpstr>IV. Two Burdens  (9‒14)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DEAD SEA</vt:lpstr>
      <vt:lpstr>PowerPoint Presentation</vt:lpstr>
      <vt:lpstr>PowerPoint Presentation</vt:lpstr>
      <vt:lpstr>PowerPoint Presentation</vt:lpstr>
      <vt:lpstr>PowerPoint Presentation</vt:lpstr>
      <vt:lpstr>Christ’s Three Offices</vt:lpstr>
      <vt:lpstr>PowerPoint Presentation</vt:lpstr>
      <vt:lpstr>Eternal State is Future</vt:lpstr>
      <vt:lpstr>PowerPoint Presentation</vt:lpstr>
      <vt:lpstr>PowerPoint Presentation</vt:lpstr>
      <vt:lpstr>PowerPoint Presentation</vt:lpstr>
      <vt:lpstr>Topographical Changes  (Ezek. 47:1-12)</vt:lpstr>
      <vt:lpstr>PowerPoint Presentation</vt:lpstr>
      <vt:lpstr>PowerPoint Presentation</vt:lpstr>
      <vt:lpstr>PowerPoint Presentation</vt:lpstr>
      <vt:lpstr>Charles Ryrie The Ryrie Study Bible, page 1143</vt:lpstr>
      <vt:lpstr>PowerPoint Presentation</vt:lpstr>
      <vt:lpstr>PowerPoint Presentation</vt:lpstr>
      <vt:lpstr>PowerPoint Presentation</vt:lpstr>
      <vt:lpstr>PowerPoint Presentation</vt:lpstr>
      <vt:lpstr>PowerPoint Presentation</vt:lpstr>
      <vt:lpstr>1st Six Seals (Revelation 6)</vt:lpstr>
      <vt:lpstr>PowerPoint Presentation</vt:lpstr>
      <vt:lpstr>PowerPoint Presentation</vt:lpstr>
      <vt:lpstr>PowerPoint Presentation</vt:lpstr>
      <vt:lpstr>PowerPoint Presentation</vt:lpstr>
      <vt:lpstr>PowerPoint Presentation</vt:lpstr>
      <vt:lpstr>Signs of the Second Coming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Christ’s Three Offices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Eternal State is Future</vt:lpstr>
      <vt:lpstr>PowerPoint Presentation</vt:lpstr>
      <vt:lpstr>PowerPoint Presentation</vt:lpstr>
      <vt:lpstr>PowerPoint Presentation</vt:lpstr>
      <vt:lpstr>PowerPoint Presentation</vt:lpstr>
      <vt:lpstr>PowerPoint Presentation</vt:lpstr>
      <vt:lpstr>Christ’s Three Offices</vt:lpstr>
      <vt:lpstr>PowerPoint Presentation</vt:lpstr>
      <vt:lpstr>PowerPoint Presentation</vt:lpstr>
      <vt:lpstr>PowerPoint Presentation</vt:lpstr>
      <vt:lpstr>PowerPoint Presentation</vt:lpstr>
      <vt:lpstr>PowerPoint Presentation</vt:lpstr>
      <vt:lpstr>Eternal State is Future</vt:lpstr>
      <vt:lpstr>ISRAEL’S FOUR TEMPLES</vt:lpstr>
      <vt:lpstr>PowerPoint Presentation</vt:lpstr>
      <vt:lpstr>PowerPoint Presentation</vt:lpstr>
      <vt:lpstr>PowerPoint Presentation</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Zechariah 033-14v8-21 - MODIFIED</dc:title>
  <dc:subject>Zechariah</dc:subject>
  <dc:creator>A. Woods</dc:creator>
  <dc:description>Modified by Jim McGowan</dc:description>
  <cp:lastModifiedBy>Jim McGowan</cp:lastModifiedBy>
  <cp:revision>2486</cp:revision>
  <cp:lastPrinted>2022-09-14T16:47:21Z</cp:lastPrinted>
  <dcterms:created xsi:type="dcterms:W3CDTF">2009-03-17T12:21:13Z</dcterms:created>
  <dcterms:modified xsi:type="dcterms:W3CDTF">2022-10-10T14:40:29Z</dcterms:modified>
</cp:coreProperties>
</file>