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2094" r:id="rId2"/>
    <p:sldId id="2064" r:id="rId3"/>
    <p:sldId id="1984" r:id="rId4"/>
    <p:sldId id="7886" r:id="rId5"/>
    <p:sldId id="7802" r:id="rId6"/>
    <p:sldId id="1985" r:id="rId7"/>
    <p:sldId id="2039" r:id="rId8"/>
    <p:sldId id="7909" r:id="rId9"/>
    <p:sldId id="8899" r:id="rId10"/>
    <p:sldId id="8920" r:id="rId11"/>
    <p:sldId id="9020" r:id="rId12"/>
    <p:sldId id="8998" r:id="rId13"/>
    <p:sldId id="8999" r:id="rId14"/>
    <p:sldId id="9003" r:id="rId15"/>
    <p:sldId id="9021" r:id="rId16"/>
    <p:sldId id="9000" r:id="rId17"/>
    <p:sldId id="9002" r:id="rId18"/>
    <p:sldId id="9006" r:id="rId19"/>
    <p:sldId id="7329" r:id="rId20"/>
    <p:sldId id="7513" r:id="rId21"/>
    <p:sldId id="7552" r:id="rId22"/>
    <p:sldId id="7515" r:id="rId23"/>
    <p:sldId id="2307" r:id="rId24"/>
    <p:sldId id="9007" r:id="rId25"/>
    <p:sldId id="9022" r:id="rId26"/>
    <p:sldId id="9008" r:id="rId27"/>
    <p:sldId id="9009" r:id="rId28"/>
    <p:sldId id="9023" r:id="rId29"/>
    <p:sldId id="9010" r:id="rId30"/>
    <p:sldId id="9011" r:id="rId31"/>
    <p:sldId id="9032" r:id="rId32"/>
    <p:sldId id="9033" r:id="rId33"/>
    <p:sldId id="9012" r:id="rId34"/>
    <p:sldId id="2054" r:id="rId35"/>
    <p:sldId id="9013" r:id="rId36"/>
    <p:sldId id="9024" r:id="rId37"/>
    <p:sldId id="9025" r:id="rId38"/>
    <p:sldId id="9001" r:id="rId39"/>
    <p:sldId id="9014" r:id="rId40"/>
    <p:sldId id="9028" r:id="rId41"/>
    <p:sldId id="9029" r:id="rId42"/>
    <p:sldId id="9030" r:id="rId43"/>
    <p:sldId id="9031" r:id="rId44"/>
    <p:sldId id="8993" r:id="rId45"/>
    <p:sldId id="9027" r:id="rId46"/>
    <p:sldId id="9026" r:id="rId47"/>
    <p:sldId id="8695" r:id="rId48"/>
    <p:sldId id="8986" r:id="rId49"/>
    <p:sldId id="9018" r:id="rId50"/>
    <p:sldId id="9019" r:id="rId51"/>
    <p:sldId id="7975" r:id="rId52"/>
  </p:sldIdLst>
  <p:sldSz cx="12192000" cy="6858000"/>
  <p:notesSz cx="7315200" cy="9601200"/>
  <p:custDataLst>
    <p:tags r:id="rId55"/>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5428" autoAdjust="0"/>
  </p:normalViewPr>
  <p:slideViewPr>
    <p:cSldViewPr>
      <p:cViewPr varScale="1">
        <p:scale>
          <a:sx n="110" d="100"/>
          <a:sy n="110" d="100"/>
        </p:scale>
        <p:origin x="264"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4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090 - 23v3-20 </a:t>
            </a:r>
          </a:p>
          <a:p>
            <a:pPr>
              <a:defRPr/>
            </a:pPr>
            <a:r>
              <a:rPr lang="en-US" sz="1600" dirty="0"/>
              <a:t>08-28-2022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8/28/2022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28</a:t>
            </a:fld>
            <a:endParaRPr lang="en-US" altLang="en-US" dirty="0"/>
          </a:p>
        </p:txBody>
      </p:sp>
    </p:spTree>
    <p:extLst>
      <p:ext uri="{BB962C8B-B14F-4D97-AF65-F5344CB8AC3E}">
        <p14:creationId xmlns:p14="http://schemas.microsoft.com/office/powerpoint/2010/main" val="51629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31</a:t>
            </a:fld>
            <a:endParaRPr lang="en-US" altLang="en-US" dirty="0"/>
          </a:p>
        </p:txBody>
      </p:sp>
    </p:spTree>
    <p:extLst>
      <p:ext uri="{BB962C8B-B14F-4D97-AF65-F5344CB8AC3E}">
        <p14:creationId xmlns:p14="http://schemas.microsoft.com/office/powerpoint/2010/main" val="302365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32</a:t>
            </a:fld>
            <a:endParaRPr lang="en-US" altLang="en-US" dirty="0"/>
          </a:p>
        </p:txBody>
      </p:sp>
    </p:spTree>
    <p:extLst>
      <p:ext uri="{BB962C8B-B14F-4D97-AF65-F5344CB8AC3E}">
        <p14:creationId xmlns:p14="http://schemas.microsoft.com/office/powerpoint/2010/main" val="178262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36</a:t>
            </a:fld>
            <a:endParaRPr lang="en-US" altLang="en-US" dirty="0"/>
          </a:p>
        </p:txBody>
      </p:sp>
    </p:spTree>
    <p:extLst>
      <p:ext uri="{BB962C8B-B14F-4D97-AF65-F5344CB8AC3E}">
        <p14:creationId xmlns:p14="http://schemas.microsoft.com/office/powerpoint/2010/main" val="128261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119167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51</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223904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3"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Nahor’s</a:t>
            </a:r>
            <a:r>
              <a:rPr lang="en-US" dirty="0">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Milcah</a:t>
            </a:r>
            <a:r>
              <a:rPr lang="en-US" dirty="0">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9073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‒23</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37464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Sarah’s death (23)</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pic>
        <p:nvPicPr>
          <p:cNvPr id="2" name="Picture 1">
            <a:extLst>
              <a:ext uri="{FF2B5EF4-FFF2-40B4-BE49-F238E27FC236}">
                <a16:creationId xmlns:a16="http://schemas.microsoft.com/office/drawing/2014/main" id="{16831659-5DDB-C514-F3AE-1144137C3E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617310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1828800"/>
            <a:ext cx="7010400" cy="36576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death (1-2)</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site (3-18)</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(19-20)</a:t>
            </a:r>
          </a:p>
        </p:txBody>
      </p:sp>
      <p:pic>
        <p:nvPicPr>
          <p:cNvPr id="2" name="Picture 1">
            <a:extLst>
              <a:ext uri="{FF2B5EF4-FFF2-40B4-BE49-F238E27FC236}">
                <a16:creationId xmlns:a16="http://schemas.microsoft.com/office/drawing/2014/main" id="{D661E98D-BEA8-F1ED-10FF-DE54FA5D8A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054537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1828800"/>
            <a:ext cx="7010400" cy="36576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Sarah’s death (1-2)</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site (3-18)</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(19-20)</a:t>
            </a:r>
          </a:p>
        </p:txBody>
      </p:sp>
      <p:pic>
        <p:nvPicPr>
          <p:cNvPr id="2" name="Picture 1">
            <a:extLst>
              <a:ext uri="{FF2B5EF4-FFF2-40B4-BE49-F238E27FC236}">
                <a16:creationId xmlns:a16="http://schemas.microsoft.com/office/drawing/2014/main" id="{49F0816F-4FFB-DE85-A257-63BDCD5662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84310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20574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age (1)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death (2)</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1334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AD4ED04-9FC1-38BE-B904-18D8FF1F3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464" y="137160"/>
            <a:ext cx="7171072"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7067836A-DC3D-A431-130F-B3E0B2DE1E96}"/>
              </a:ext>
            </a:extLst>
          </p:cNvPr>
          <p:cNvSpPr>
            <a:spLocks noChangeArrowheads="1"/>
          </p:cNvSpPr>
          <p:nvPr/>
        </p:nvSpPr>
        <p:spPr bwMode="auto">
          <a:xfrm>
            <a:off x="3124200" y="4343400"/>
            <a:ext cx="1981200" cy="706821"/>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83244993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1828800"/>
            <a:ext cx="7010400" cy="36576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death (1-2)</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Sarah’s burial site (3-18)</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(19-20)</a:t>
            </a:r>
          </a:p>
        </p:txBody>
      </p:sp>
      <p:pic>
        <p:nvPicPr>
          <p:cNvPr id="2" name="Picture 1">
            <a:extLst>
              <a:ext uri="{FF2B5EF4-FFF2-40B4-BE49-F238E27FC236}">
                <a16:creationId xmlns:a16="http://schemas.microsoft.com/office/drawing/2014/main" id="{5F95F8E8-37D0-57D3-22FE-90643A000B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84965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585217" y="1447800"/>
            <a:ext cx="7339583"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124852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585217" y="1447800"/>
            <a:ext cx="7339583"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82768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1" y="1600200"/>
            <a:ext cx="4423719"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Conclusion (32)</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595789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0" y="1600200"/>
            <a:ext cx="3200400" cy="3200400"/>
          </a:xfrm>
        </p:spPr>
        <p:txBody>
          <a:bodyPr/>
          <a:lstStyle/>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Cush</a:t>
            </a: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Mizraim</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Put</a:t>
            </a:r>
          </a:p>
          <a:p>
            <a:pPr lvl="1" indent="-742950" eaLnBrk="1" hangingPunct="1">
              <a:spcBef>
                <a:spcPts val="0"/>
              </a:spcBef>
              <a:spcAft>
                <a:spcPts val="36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Canaan</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Ham’s Sons (vs. 6)</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9" name="Picture 4" descr="5 Bible Lessons to Learn From the Book of Genesis | Jack Wellman">
            <a:extLst>
              <a:ext uri="{FF2B5EF4-FFF2-40B4-BE49-F238E27FC236}">
                <a16:creationId xmlns:a16="http://schemas.microsoft.com/office/drawing/2014/main" id="{75B57554-ADD2-4E02-BD73-9E7147C663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205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D34B6927-886D-4BCB-82AC-18D26A977967}"/>
              </a:ext>
            </a:extLst>
          </p:cNvPr>
          <p:cNvSpPr>
            <a:spLocks noChangeArrowheads="1"/>
          </p:cNvSpPr>
          <p:nvPr/>
        </p:nvSpPr>
        <p:spPr bwMode="auto">
          <a:xfrm>
            <a:off x="5334000" y="1295400"/>
            <a:ext cx="609600" cy="1066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072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905000"/>
            <a:ext cx="2476500" cy="3810000"/>
          </a:xfrm>
        </p:spPr>
        <p:txBody>
          <a:bodyPr/>
          <a:lstStyle/>
          <a:p>
            <a:pPr marL="457200" lvl="1" indent="-457200" eaLnBrk="1" hangingPunct="1">
              <a:spcBef>
                <a:spcPts val="0"/>
              </a:spcBef>
              <a:spcAft>
                <a:spcPts val="12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Sidon</a:t>
            </a:r>
          </a:p>
          <a:p>
            <a:pPr marL="457200" lvl="1" indent="-457200" eaLnBrk="1" hangingPunct="1">
              <a:spcBef>
                <a:spcPts val="0"/>
              </a:spcBef>
              <a:spcAft>
                <a:spcPts val="1200"/>
              </a:spcAft>
              <a:buClr>
                <a:srgbClr val="FF99FF"/>
              </a:buClr>
              <a:buSzPct val="100000"/>
              <a:buFont typeface="+mj-lt"/>
              <a:buAutoNum type="alphaUcPeriod"/>
              <a:defRPr/>
            </a:pPr>
            <a:r>
              <a:rPr lang="en-US" b="1" u="sng" dirty="0" err="1">
                <a:solidFill>
                  <a:srgbClr val="FFFFCC"/>
                </a:solidFill>
                <a:effectLst>
                  <a:outerShdw blurRad="38100" dist="38100" dir="2700000" algn="tl">
                    <a:srgbClr val="000000">
                      <a:alpha val="43137"/>
                    </a:srgbClr>
                  </a:outerShdw>
                </a:effectLst>
              </a:rPr>
              <a:t>Heth</a:t>
            </a:r>
            <a:endParaRPr lang="en-US" b="1" u="sng" dirty="0">
              <a:solidFill>
                <a:srgbClr val="FFFFCC"/>
              </a:solidFill>
              <a:effectLst>
                <a:outerShdw blurRad="38100" dist="38100" dir="2700000" algn="tl">
                  <a:srgbClr val="000000">
                    <a:alpha val="43137"/>
                  </a:srgbClr>
                </a:outerShdw>
              </a:effectLst>
            </a:endParaRPr>
          </a:p>
          <a:p>
            <a:pPr marL="457200" lvl="1" indent="-457200" eaLnBrk="1" hangingPunct="1">
              <a:spcBef>
                <a:spcPts val="0"/>
              </a:spcBef>
              <a:spcAft>
                <a:spcPts val="12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Jebusite</a:t>
            </a:r>
          </a:p>
          <a:p>
            <a:pPr marL="457200" lvl="1" indent="-457200" eaLnBrk="1" hangingPunct="1">
              <a:spcBef>
                <a:spcPts val="0"/>
              </a:spcBef>
              <a:spcAft>
                <a:spcPts val="12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Amorite</a:t>
            </a:r>
          </a:p>
          <a:p>
            <a:pPr marL="457200" lvl="1" indent="-457200" eaLnBrk="1" hangingPunct="1">
              <a:spcBef>
                <a:spcPts val="0"/>
              </a:spcBef>
              <a:spcAft>
                <a:spcPts val="1200"/>
              </a:spcAft>
              <a:buClr>
                <a:srgbClr val="FF99FF"/>
              </a:buClr>
              <a:buSzPct val="100000"/>
              <a:buFont typeface="+mj-lt"/>
              <a:buAutoNum type="alphaUcPeriod"/>
              <a:defRPr/>
            </a:pPr>
            <a:r>
              <a:rPr lang="en-US" dirty="0" err="1">
                <a:effectLst>
                  <a:outerShdw blurRad="38100" dist="38100" dir="2700000" algn="tl">
                    <a:srgbClr val="000000">
                      <a:alpha val="43137"/>
                    </a:srgbClr>
                  </a:outerShdw>
                </a:effectLst>
              </a:rPr>
              <a:t>Girgashite</a:t>
            </a:r>
            <a:endParaRPr lang="en-US" dirty="0">
              <a:effectLst>
                <a:outerShdw blurRad="38100" dist="38100" dir="2700000" algn="tl">
                  <a:srgbClr val="000000">
                    <a:alpha val="43137"/>
                  </a:srgbClr>
                </a:outerShdw>
              </a:effectLst>
            </a:endParaRPr>
          </a:p>
          <a:p>
            <a:pPr marL="457200" lvl="1" indent="-457200" eaLnBrk="1" hangingPunct="1">
              <a:spcBef>
                <a:spcPts val="0"/>
              </a:spcBef>
              <a:spcAft>
                <a:spcPts val="12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Hivite</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409950" y="228600"/>
            <a:ext cx="5372100" cy="914400"/>
          </a:xfrm>
        </p:spPr>
        <p:txBody>
          <a:bodyPr/>
          <a:lstStyle/>
          <a:p>
            <a:pPr algn="ctr" eaLnBrk="1" hangingPunct="1"/>
            <a:r>
              <a:rPr lang="en-US" sz="3600" dirty="0">
                <a:effectLst>
                  <a:outerShdw blurRad="38100" dist="38100" dir="2700000" algn="tl">
                    <a:srgbClr val="000000">
                      <a:alpha val="43137"/>
                    </a:srgbClr>
                  </a:outerShdw>
                </a:effectLst>
              </a:rPr>
              <a:t>Canaan’s Sons (vs. 15-18)</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8" name="Picture 4" descr="5 Bible Lessons to Learn From the Book of Genesis | Jack Wellman">
            <a:extLst>
              <a:ext uri="{FF2B5EF4-FFF2-40B4-BE49-F238E27FC236}">
                <a16:creationId xmlns:a16="http://schemas.microsoft.com/office/drawing/2014/main" id="{DEAC3B32-A254-4F8E-939C-624F54B939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08C36FC-EA30-4D3E-BADE-C7A9D3D052E4}"/>
              </a:ext>
            </a:extLst>
          </p:cNvPr>
          <p:cNvSpPr txBox="1">
            <a:spLocks noChangeArrowheads="1"/>
          </p:cNvSpPr>
          <p:nvPr/>
        </p:nvSpPr>
        <p:spPr bwMode="auto">
          <a:xfrm>
            <a:off x="3924300" y="1905000"/>
            <a:ext cx="24765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1" indent="-514350" eaLnBrk="1" hangingPunct="1">
              <a:spcBef>
                <a:spcPts val="0"/>
              </a:spcBef>
              <a:spcAft>
                <a:spcPts val="1200"/>
              </a:spcAft>
              <a:buClr>
                <a:srgbClr val="FF99FF"/>
              </a:buClr>
              <a:buSzPct val="100000"/>
              <a:buFont typeface="+mj-lt"/>
              <a:buAutoNum type="alphaUcPeriod" startAt="7"/>
              <a:defRPr/>
            </a:pPr>
            <a:r>
              <a:rPr lang="en-US" kern="0" dirty="0">
                <a:effectLst>
                  <a:outerShdw blurRad="38100" dist="38100" dir="2700000" algn="tl">
                    <a:srgbClr val="000000">
                      <a:alpha val="43137"/>
                    </a:srgbClr>
                  </a:outerShdw>
                </a:effectLst>
              </a:rPr>
              <a:t>Arkite</a:t>
            </a:r>
          </a:p>
          <a:p>
            <a:pPr marL="457200" lvl="1" indent="-457200" eaLnBrk="1" hangingPunct="1">
              <a:spcBef>
                <a:spcPts val="0"/>
              </a:spcBef>
              <a:spcAft>
                <a:spcPts val="1200"/>
              </a:spcAft>
              <a:buClr>
                <a:srgbClr val="FF99FF"/>
              </a:buClr>
              <a:buSzPct val="100000"/>
              <a:buFont typeface="+mj-lt"/>
              <a:buAutoNum type="alphaUcPeriod" startAt="7"/>
              <a:defRPr/>
            </a:pPr>
            <a:r>
              <a:rPr lang="en-US" kern="0" dirty="0" err="1">
                <a:effectLst>
                  <a:outerShdw blurRad="38100" dist="38100" dir="2700000" algn="tl">
                    <a:srgbClr val="000000">
                      <a:alpha val="43137"/>
                    </a:srgbClr>
                  </a:outerShdw>
                </a:effectLst>
              </a:rPr>
              <a:t>Sinite</a:t>
            </a:r>
            <a:endParaRPr lang="en-US" kern="0" dirty="0">
              <a:effectLst>
                <a:outerShdw blurRad="38100" dist="38100" dir="2700000" algn="tl">
                  <a:srgbClr val="000000">
                    <a:alpha val="43137"/>
                  </a:srgbClr>
                </a:outerShdw>
              </a:effectLst>
            </a:endParaRPr>
          </a:p>
          <a:p>
            <a:pPr marL="457200" lvl="1" indent="-457200" eaLnBrk="1" hangingPunct="1">
              <a:spcBef>
                <a:spcPts val="0"/>
              </a:spcBef>
              <a:spcAft>
                <a:spcPts val="1200"/>
              </a:spcAft>
              <a:buClr>
                <a:srgbClr val="FF99FF"/>
              </a:buClr>
              <a:buSzPct val="100000"/>
              <a:buFont typeface="+mj-lt"/>
              <a:buAutoNum type="alphaUcPeriod" startAt="7"/>
              <a:defRPr/>
            </a:pPr>
            <a:r>
              <a:rPr lang="en-US" kern="0" dirty="0" err="1">
                <a:effectLst>
                  <a:outerShdw blurRad="38100" dist="38100" dir="2700000" algn="tl">
                    <a:srgbClr val="000000">
                      <a:alpha val="43137"/>
                    </a:srgbClr>
                  </a:outerShdw>
                </a:effectLst>
              </a:rPr>
              <a:t>Arvadite</a:t>
            </a:r>
            <a:endParaRPr lang="en-US" kern="0" dirty="0">
              <a:effectLst>
                <a:outerShdw blurRad="38100" dist="38100" dir="2700000" algn="tl">
                  <a:srgbClr val="000000">
                    <a:alpha val="43137"/>
                  </a:srgbClr>
                </a:outerShdw>
              </a:effectLst>
            </a:endParaRPr>
          </a:p>
          <a:p>
            <a:pPr marL="457200" lvl="1" indent="-457200" eaLnBrk="1" hangingPunct="1">
              <a:spcBef>
                <a:spcPts val="0"/>
              </a:spcBef>
              <a:spcAft>
                <a:spcPts val="1200"/>
              </a:spcAft>
              <a:buClr>
                <a:srgbClr val="FF99FF"/>
              </a:buClr>
              <a:buSzPct val="100000"/>
              <a:buFont typeface="+mj-lt"/>
              <a:buAutoNum type="alphaUcPeriod" startAt="7"/>
              <a:defRPr/>
            </a:pPr>
            <a:r>
              <a:rPr lang="en-US" kern="0" dirty="0" err="1">
                <a:effectLst>
                  <a:outerShdw blurRad="38100" dist="38100" dir="2700000" algn="tl">
                    <a:srgbClr val="000000">
                      <a:alpha val="43137"/>
                    </a:srgbClr>
                  </a:outerShdw>
                </a:effectLst>
              </a:rPr>
              <a:t>Zemarite</a:t>
            </a:r>
            <a:endParaRPr lang="en-US" kern="0" dirty="0">
              <a:effectLst>
                <a:outerShdw blurRad="38100" dist="38100" dir="2700000" algn="tl">
                  <a:srgbClr val="000000">
                    <a:alpha val="43137"/>
                  </a:srgbClr>
                </a:outerShdw>
              </a:effectLst>
            </a:endParaRPr>
          </a:p>
          <a:p>
            <a:pPr marL="457200" lvl="1" indent="-457200" eaLnBrk="1" hangingPunct="1">
              <a:spcBef>
                <a:spcPts val="0"/>
              </a:spcBef>
              <a:spcAft>
                <a:spcPts val="1200"/>
              </a:spcAft>
              <a:buClr>
                <a:srgbClr val="FF99FF"/>
              </a:buClr>
              <a:buSzPct val="100000"/>
              <a:buFont typeface="+mj-lt"/>
              <a:buAutoNum type="alphaUcPeriod" startAt="7"/>
              <a:defRPr/>
            </a:pPr>
            <a:r>
              <a:rPr lang="en-US" kern="0" dirty="0" err="1">
                <a:effectLst>
                  <a:outerShdw blurRad="38100" dist="38100" dir="2700000" algn="tl">
                    <a:srgbClr val="000000">
                      <a:alpha val="43137"/>
                    </a:srgbClr>
                  </a:outerShdw>
                </a:effectLst>
              </a:rPr>
              <a:t>Hamathite</a:t>
            </a:r>
            <a:endParaRPr lang="en-US"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082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86100" y="228600"/>
            <a:ext cx="6019800" cy="1447800"/>
          </a:xfrm>
        </p:spPr>
        <p:txBody>
          <a:bodyPr/>
          <a:lstStyle/>
          <a:p>
            <a:pPr algn="ctr" eaLnBrk="1" hangingPunct="1"/>
            <a:r>
              <a:rPr lang="en-US" sz="3200" dirty="0"/>
              <a:t>Names &amp; Titles Demonstrating Satan’s Post-Fall, Earthly Authority </a:t>
            </a:r>
            <a:br>
              <a:rPr lang="en-US" sz="2800" dirty="0"/>
            </a:br>
            <a:r>
              <a:rPr lang="en-US" sz="2400" dirty="0"/>
              <a:t>(Job 1:7; 2:2; Luke 4:5-8; Rom. 8:19-22)</a:t>
            </a:r>
            <a:endParaRPr lang="en-US" sz="2800" dirty="0"/>
          </a:p>
        </p:txBody>
      </p:sp>
      <p:sp>
        <p:nvSpPr>
          <p:cNvPr id="6147" name="Rectangle 3"/>
          <p:cNvSpPr>
            <a:spLocks noGrp="1" noChangeArrowheads="1"/>
          </p:cNvSpPr>
          <p:nvPr>
            <p:ph type="body" idx="1"/>
          </p:nvPr>
        </p:nvSpPr>
        <p:spPr>
          <a:xfrm>
            <a:off x="2362200" y="1905000"/>
            <a:ext cx="9144000" cy="4114801"/>
          </a:xfrm>
        </p:spPr>
        <p:txBody>
          <a:bodyPr/>
          <a:lstStyle/>
          <a:p>
            <a:pPr marL="461963" indent="-461963">
              <a:spcBef>
                <a:spcPts val="0"/>
              </a:spcBef>
              <a:spcAft>
                <a:spcPts val="2400"/>
              </a:spcAft>
              <a:defRPr/>
            </a:pPr>
            <a:r>
              <a:rPr lang="en-US" dirty="0">
                <a:effectLst/>
              </a:rPr>
              <a:t>Prince of this world (John 12:31; 14:30; 16:11)</a:t>
            </a:r>
          </a:p>
          <a:p>
            <a:pPr marL="461963" indent="-461963">
              <a:spcBef>
                <a:spcPts val="0"/>
              </a:spcBef>
              <a:spcAft>
                <a:spcPts val="2400"/>
              </a:spcAft>
              <a:defRPr/>
            </a:pPr>
            <a:r>
              <a:rPr lang="en-US" dirty="0">
                <a:effectLst/>
              </a:rPr>
              <a:t>God of this age (2 Cor. 4:4)</a:t>
            </a:r>
          </a:p>
          <a:p>
            <a:pPr marL="461963" indent="-461963">
              <a:spcBef>
                <a:spcPts val="0"/>
              </a:spcBef>
              <a:spcAft>
                <a:spcPts val="2400"/>
              </a:spcAft>
              <a:defRPr/>
            </a:pPr>
            <a:r>
              <a:rPr lang="en-US" dirty="0">
                <a:effectLst/>
              </a:rPr>
              <a:t>Prince and power of the air (Eph. 2:2)</a:t>
            </a:r>
          </a:p>
          <a:p>
            <a:pPr marL="461963" indent="-461963">
              <a:spcBef>
                <a:spcPts val="0"/>
              </a:spcBef>
              <a:spcAft>
                <a:spcPts val="2400"/>
              </a:spcAft>
              <a:defRPr/>
            </a:pPr>
            <a:r>
              <a:rPr lang="en-US" dirty="0">
                <a:effectLst/>
              </a:rPr>
              <a:t>Who the believer wrestles with (Eph. 6:12)</a:t>
            </a:r>
          </a:p>
          <a:p>
            <a:pPr marL="461963" indent="-461963">
              <a:spcBef>
                <a:spcPts val="0"/>
              </a:spcBef>
              <a:spcAft>
                <a:spcPts val="2400"/>
              </a:spcAft>
              <a:defRPr/>
            </a:pPr>
            <a:r>
              <a:rPr lang="en-US" dirty="0">
                <a:effectLst/>
              </a:rPr>
              <a:t>Roaring lion (1 Pet. 5:8)</a:t>
            </a:r>
          </a:p>
          <a:p>
            <a:pPr marL="461963" indent="-461963">
              <a:spcBef>
                <a:spcPts val="0"/>
              </a:spcBef>
              <a:spcAft>
                <a:spcPts val="2400"/>
              </a:spcAft>
              <a:defRPr/>
            </a:pPr>
            <a:r>
              <a:rPr lang="en-US" dirty="0">
                <a:effectLst/>
              </a:rPr>
              <a:t>Whole world lies in his power (1 John 5:19)</a:t>
            </a:r>
            <a:endParaRPr lang="en-US" dirty="0"/>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2209800"/>
            <a:ext cx="1479176" cy="19050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585217" y="1447800"/>
            <a:ext cx="7339583"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973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4478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091971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585217" y="1447800"/>
            <a:ext cx="7339583"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65530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585217" y="1447800"/>
            <a:ext cx="7339583"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749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“Verse 11 gives the offer: </a:t>
            </a:r>
            <a:r>
              <a:rPr lang="en-US" i="1" dirty="0">
                <a:effectLst>
                  <a:outerShdw blurRad="38100" dist="38100" dir="2700000" algn="tl">
                    <a:srgbClr val="000000">
                      <a:alpha val="43137"/>
                    </a:srgbClr>
                  </a:outerShdw>
                </a:effectLst>
              </a:rPr>
              <a:t>Nay, my lord, hear me: the field give I you, and the cave that is therein, I give it [to] you; in the presence of the children of my people give I it to you: bury your dead</a:t>
            </a:r>
            <a:r>
              <a:rPr lang="en-US" dirty="0">
                <a:effectLst>
                  <a:outerShdw blurRad="38100" dist="38100" dir="2700000" algn="tl">
                    <a:srgbClr val="000000">
                      <a:alpha val="43137"/>
                    </a:srgbClr>
                  </a:outerShdw>
                </a:effectLst>
              </a:rPr>
              <a:t>. Here again is what appears to be an offer of a free place to bury, but the free offer was not intended to be taken seriously because that was just the way things were done in the ancient Middle East. Abraham understood that he was not to accept the offer as given.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368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0009859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585217" y="1447800"/>
            <a:ext cx="7339583"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06884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3048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585217" y="1447800"/>
            <a:ext cx="7339583"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6820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76800"/>
          </a:xfrm>
        </p:spPr>
        <p:txBody>
          <a:bodyPr/>
          <a:lstStyle/>
          <a:p>
            <a:pPr marL="0" indent="0" algn="just">
              <a:spcBef>
                <a:spcPts val="0"/>
              </a:spcBef>
              <a:spcAft>
                <a:spcPts val="0"/>
              </a:spcAft>
              <a:buNone/>
            </a:pPr>
            <a:r>
              <a:rPr lang="en-US" sz="3400" dirty="0">
                <a:effectLst>
                  <a:outerShdw blurRad="38100" dist="38100" dir="2700000" algn="tl">
                    <a:srgbClr val="000000">
                      <a:alpha val="43137"/>
                    </a:srgbClr>
                  </a:outerShdw>
                </a:effectLst>
              </a:rPr>
              <a:t>“Then came Ephron’s asking price in 23:14–15: </a:t>
            </a:r>
            <a:r>
              <a:rPr lang="en-US" sz="3400" i="1" dirty="0">
                <a:effectLst>
                  <a:outerShdw blurRad="38100" dist="38100" dir="2700000" algn="tl">
                    <a:srgbClr val="000000">
                      <a:alpha val="43137"/>
                    </a:srgbClr>
                  </a:outerShdw>
                </a:effectLst>
              </a:rPr>
              <a:t>And Ephron answered Abraham, saying unto him, My lord, hearken unto me: a piece of the land worth four hundred shekels of silver, what is that between me and you?</a:t>
            </a:r>
            <a:r>
              <a:rPr lang="en-US" sz="3400" dirty="0">
                <a:effectLst>
                  <a:outerShdw blurRad="38100" dist="38100" dir="2700000" algn="tl">
                    <a:srgbClr val="000000">
                      <a:alpha val="43137"/>
                    </a:srgbClr>
                  </a:outerShdw>
                </a:effectLst>
              </a:rPr>
              <a:t> Yes, he was willing to sell the land and the cave for </a:t>
            </a:r>
            <a:r>
              <a:rPr lang="en-US" sz="3400" i="1" dirty="0">
                <a:effectLst>
                  <a:outerShdw blurRad="38100" dist="38100" dir="2700000" algn="tl">
                    <a:srgbClr val="000000">
                      <a:alpha val="43137"/>
                    </a:srgbClr>
                  </a:outerShdw>
                </a:effectLst>
              </a:rPr>
              <a:t>four hundred shekels of silver</a:t>
            </a:r>
            <a:r>
              <a:rPr lang="en-US" sz="3400" dirty="0">
                <a:effectLst>
                  <a:outerShdw blurRad="38100" dist="38100" dir="2700000" algn="tl">
                    <a:srgbClr val="000000">
                      <a:alpha val="43137"/>
                    </a:srgbClr>
                  </a:outerShdw>
                </a:effectLst>
              </a:rPr>
              <a:t>. Then, with the question: </a:t>
            </a:r>
            <a:r>
              <a:rPr lang="en-US" sz="3400" i="1" dirty="0">
                <a:effectLst>
                  <a:outerShdw blurRad="38100" dist="38100" dir="2700000" algn="tl">
                    <a:srgbClr val="000000">
                      <a:alpha val="43137"/>
                    </a:srgbClr>
                  </a:outerShdw>
                </a:effectLst>
              </a:rPr>
              <a:t>What is that betwixt me and you</a:t>
            </a:r>
            <a:r>
              <a:rPr lang="en-US" sz="3400" dirty="0">
                <a:effectLst>
                  <a:outerShdw blurRad="38100" dist="38100" dir="2700000" algn="tl">
                    <a:srgbClr val="000000">
                      <a:alpha val="43137"/>
                    </a:srgbClr>
                  </a:outerShdw>
                </a:effectLst>
              </a:rPr>
              <a:t>, he implied that this was not too high a price. In fact, this was a highly inflated price because the average cost then was four </a:t>
            </a:r>
            <a:r>
              <a:rPr lang="en-US" sz="3400" i="1" dirty="0">
                <a:effectLst>
                  <a:outerShdw blurRad="38100" dist="38100" dir="2700000" algn="tl">
                    <a:srgbClr val="000000">
                      <a:alpha val="43137"/>
                    </a:srgbClr>
                  </a:outerShdw>
                </a:effectLst>
              </a:rPr>
              <a:t>shekels</a:t>
            </a:r>
            <a:r>
              <a:rPr lang="en-US" sz="3400" dirty="0">
                <a:effectLst>
                  <a:outerShdw blurRad="38100" dist="38100" dir="2700000" algn="tl">
                    <a:srgbClr val="000000">
                      <a:alpha val="43137"/>
                    </a:srgbClr>
                  </a:outerShdw>
                </a:effectLst>
              </a:rPr>
              <a:t> per acre; but Abraham, at this price, will be paying about forty </a:t>
            </a:r>
            <a:r>
              <a:rPr lang="en-US" sz="3400" i="1" dirty="0">
                <a:effectLst>
                  <a:outerShdw blurRad="38100" dist="38100" dir="2700000" algn="tl">
                    <a:srgbClr val="000000">
                      <a:alpha val="43137"/>
                    </a:srgbClr>
                  </a:outerShdw>
                </a:effectLst>
              </a:rPr>
              <a:t>shekels</a:t>
            </a:r>
            <a:r>
              <a:rPr lang="en-US" sz="3400" dirty="0">
                <a:effectLst>
                  <a:outerShdw blurRad="38100" dist="38100" dir="2700000" algn="tl">
                    <a:srgbClr val="000000">
                      <a:alpha val="43137"/>
                    </a:srgbClr>
                  </a:outerShdw>
                </a:effectLst>
              </a:rPr>
              <a:t> per acre. Again, this followed a Middle. . .</a:t>
            </a:r>
            <a:endParaRPr lang="en-US" altLang="en-US" sz="34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368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7139167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724400"/>
          </a:xfrm>
        </p:spPr>
        <p:txBody>
          <a:bodyPr/>
          <a:lstStyle/>
          <a:p>
            <a:pPr marL="0" indent="0" algn="just">
              <a:spcBef>
                <a:spcPts val="0"/>
              </a:spcBef>
              <a:spcAft>
                <a:spcPts val="0"/>
              </a:spcAft>
              <a:buNone/>
            </a:pPr>
            <a:r>
              <a:rPr lang="en-US" sz="3400" dirty="0">
                <a:effectLst>
                  <a:outerShdw blurRad="38100" dist="38100" dir="2700000" algn="tl">
                    <a:srgbClr val="000000">
                      <a:alpha val="43137"/>
                    </a:srgbClr>
                  </a:outerShdw>
                </a:effectLst>
              </a:rPr>
              <a:t>. . .East custom in that the initial asking price was intended to be deliberately a high price, and then they would begin negotiating downward. So the offer was at a very high price, and then Abraham could: </a:t>
            </a:r>
            <a:r>
              <a:rPr lang="en-US" sz="3400" i="1" dirty="0">
                <a:effectLst>
                  <a:outerShdw blurRad="38100" dist="38100" dir="2700000" algn="tl">
                    <a:srgbClr val="000000">
                      <a:alpha val="43137"/>
                    </a:srgbClr>
                  </a:outerShdw>
                </a:effectLst>
              </a:rPr>
              <a:t>Bury therefore [his] dead</a:t>
            </a:r>
            <a:r>
              <a:rPr lang="en-US" sz="3400" dirty="0">
                <a:effectLst>
                  <a:outerShdw blurRad="38100" dist="38100" dir="2700000" algn="tl">
                    <a:srgbClr val="000000">
                      <a:alpha val="43137"/>
                    </a:srgbClr>
                  </a:outerShdw>
                </a:effectLst>
              </a:rPr>
              <a:t>.</a:t>
            </a:r>
            <a:r>
              <a:rPr lang="en-US" altLang="en-US" sz="3400" dirty="0">
                <a:effectLst>
                  <a:outerShdw blurRad="38100" dist="38100" dir="2700000" algn="tl">
                    <a:srgbClr val="000000">
                      <a:alpha val="43137"/>
                    </a:srgbClr>
                  </a:outerShdw>
                </a:effectLst>
                <a:cs typeface="Calibri" panose="020F0502020204030204" pitchFamily="34" charset="0"/>
              </a:rPr>
              <a:t>”</a:t>
            </a:r>
            <a:endParaRPr lang="en-US" altLang="en-US" sz="34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368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977627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585217" y="1447800"/>
            <a:ext cx="7339583"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92217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f/f6/Timeimmemorial.jpeg"/>
          <p:cNvPicPr>
            <a:picLocks noChangeAspect="1" noChangeArrowheads="1"/>
          </p:cNvPicPr>
          <p:nvPr/>
        </p:nvPicPr>
        <p:blipFill>
          <a:blip r:embed="rId2" cstate="print"/>
          <a:srcRect/>
          <a:stretch>
            <a:fillRect/>
          </a:stretch>
        </p:blipFill>
        <p:spPr bwMode="auto">
          <a:xfrm>
            <a:off x="609600" y="347937"/>
            <a:ext cx="3924300" cy="6126269"/>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Image result for jacques paul gauthi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780" b="6780"/>
          <a:stretch/>
        </p:blipFill>
        <p:spPr bwMode="auto">
          <a:xfrm>
            <a:off x="5562600" y="1084160"/>
            <a:ext cx="5994398"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BF3C2BE2-2B95-4880-B91E-B58F68FFA08B}"/>
              </a:ext>
            </a:extLst>
          </p:cNvPr>
          <p:cNvSpPr txBox="1"/>
          <p:nvPr/>
        </p:nvSpPr>
        <p:spPr>
          <a:xfrm>
            <a:off x="5486400" y="5281136"/>
            <a:ext cx="6172200" cy="738664"/>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Jacques Paul Gauthier, “Sovereignty Over The Old City of Jerusalem: A Study of the Historical, Religious, Political and Legal Aspects of the Question of the Old City,” </a:t>
            </a:r>
          </a:p>
          <a:p>
            <a:pPr algn="ctr"/>
            <a:r>
              <a:rPr lang="en-US" sz="1400" dirty="0">
                <a:latin typeface="Calibri" panose="020F0502020204030204" pitchFamily="34" charset="0"/>
                <a:cs typeface="Calibri" panose="020F0502020204030204" pitchFamily="34" charset="0"/>
              </a:rPr>
              <a:t>PhD Thesis, University of Geneva International Law School, 2007).</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585217" y="1447800"/>
            <a:ext cx="7339583"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9825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447800"/>
            <a:ext cx="11019253" cy="4800600"/>
          </a:xfrm>
        </p:spPr>
        <p:txBody>
          <a:bodyPr/>
          <a:lstStyle/>
          <a:p>
            <a:pPr marL="0" indent="0" algn="just">
              <a:spcBef>
                <a:spcPts val="0"/>
              </a:spcBef>
              <a:spcAft>
                <a:spcPts val="0"/>
              </a:spcAft>
              <a:buNone/>
            </a:pPr>
            <a:r>
              <a:rPr lang="en-US" sz="3400" dirty="0">
                <a:effectLst>
                  <a:outerShdw blurRad="38100" dist="38100" dir="2700000" algn="tl">
                    <a:srgbClr val="000000">
                      <a:alpha val="43137"/>
                    </a:srgbClr>
                  </a:outerShdw>
                </a:effectLst>
              </a:rPr>
              <a:t>“The reason was that Hittite law included feudal responsibilities for landowners, in that service to be rendered to kings by landowners fell only if one purchased a complete lot but not on someone who purchased only part of the lot. Therefore, if Abraham purchased only the cave, then Ephron would still have feudal responsibilities to the king regarding it. The Hittite Law Code required the owner of a complete unit of the land to perform the king’s </a:t>
            </a:r>
            <a:r>
              <a:rPr lang="en-US" sz="3400" i="1" dirty="0" err="1">
                <a:effectLst>
                  <a:outerShdw blurRad="38100" dist="38100" dir="2700000" algn="tl">
                    <a:srgbClr val="000000">
                      <a:alpha val="43137"/>
                    </a:srgbClr>
                  </a:outerShdw>
                </a:effectLst>
              </a:rPr>
              <a:t>ilku</a:t>
            </a:r>
            <a:r>
              <a:rPr lang="en-US" sz="3400" dirty="0">
                <a:effectLst>
                  <a:outerShdw blurRad="38100" dist="38100" dir="2700000" algn="tl">
                    <a:srgbClr val="000000">
                      <a:alpha val="43137"/>
                    </a:srgbClr>
                  </a:outerShdw>
                </a:effectLst>
              </a:rPr>
              <a:t> or feudal services The reason Ephron did not want to sell only the cave is . . . </a:t>
            </a:r>
            <a:r>
              <a:rPr lang="en-US" altLang="en-US" sz="3400" dirty="0">
                <a:effectLst>
                  <a:outerShdw blurRad="38100" dist="38100" dir="2700000" algn="tl">
                    <a:srgbClr val="000000">
                      <a:alpha val="43137"/>
                    </a:srgbClr>
                  </a:outerShdw>
                </a:effectLst>
                <a:cs typeface="Calibri" panose="020F0502020204030204" pitchFamily="34" charset="0"/>
              </a:rPr>
              <a:t>”</a:t>
            </a:r>
            <a:endParaRPr lang="en-US" altLang="en-US" sz="34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369-70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06514662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447800"/>
            <a:ext cx="11019253" cy="4800600"/>
          </a:xfrm>
        </p:spPr>
        <p:txBody>
          <a:bodyPr/>
          <a:lstStyle/>
          <a:p>
            <a:pPr marL="0" indent="0" algn="just">
              <a:spcBef>
                <a:spcPts val="0"/>
              </a:spcBef>
              <a:spcAft>
                <a:spcPts val="0"/>
              </a:spcAft>
              <a:buNone/>
            </a:pPr>
            <a:r>
              <a:rPr lang="en-US" sz="3400" dirty="0">
                <a:effectLst>
                  <a:outerShdw blurRad="38100" dist="38100" dir="2700000" algn="tl">
                    <a:srgbClr val="000000">
                      <a:alpha val="43137"/>
                    </a:srgbClr>
                  </a:outerShdw>
                </a:effectLst>
              </a:rPr>
              <a:t>“…is that he would still be obligated to render feudal services. Therefore, by getting rid of all of it, the whole unit, that would free him from paying feudal responsibilities to the king for that section. As part of the deed, he also mentioned the trees, and the mention of trees is characteristic of Hittite business documents. It all fits well into the second millennium </a:t>
            </a:r>
            <a:r>
              <a:rPr lang="en-US" sz="3400" dirty="0" err="1">
                <a:effectLst>
                  <a:outerShdw blurRad="38100" dist="38100" dir="2700000" algn="tl">
                    <a:srgbClr val="000000">
                      <a:alpha val="43137"/>
                    </a:srgbClr>
                  </a:outerShdw>
                </a:effectLst>
              </a:rPr>
              <a:t>b.c.</a:t>
            </a:r>
            <a:r>
              <a:rPr lang="en-US" altLang="en-US" sz="3400" dirty="0">
                <a:effectLst>
                  <a:outerShdw blurRad="38100" dist="38100" dir="2700000" algn="tl">
                    <a:srgbClr val="000000">
                      <a:alpha val="43137"/>
                    </a:srgbClr>
                  </a:outerShdw>
                </a:effectLst>
                <a:cs typeface="Calibri" panose="020F0502020204030204" pitchFamily="34" charset="0"/>
              </a:rPr>
              <a:t>”</a:t>
            </a:r>
            <a:endParaRPr lang="en-US" altLang="en-US" sz="34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369-70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80411900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1828800"/>
            <a:ext cx="7010400" cy="36576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death (1-2)</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site (3-18)</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Sarah’s burial (19-20)</a:t>
            </a:r>
          </a:p>
        </p:txBody>
      </p:sp>
      <p:pic>
        <p:nvPicPr>
          <p:cNvPr id="2" name="Picture 1">
            <a:extLst>
              <a:ext uri="{FF2B5EF4-FFF2-40B4-BE49-F238E27FC236}">
                <a16:creationId xmlns:a16="http://schemas.microsoft.com/office/drawing/2014/main" id="{F802F4E9-A81A-55BA-4783-0ADE64B505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6384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a:t>
            </a:r>
          </a:p>
        </p:txBody>
      </p:sp>
      <p:sp>
        <p:nvSpPr>
          <p:cNvPr id="161795" name="Rectangle 3"/>
          <p:cNvSpPr>
            <a:spLocks noGrp="1" noChangeArrowheads="1"/>
          </p:cNvSpPr>
          <p:nvPr>
            <p:ph type="body" idx="1"/>
          </p:nvPr>
        </p:nvSpPr>
        <p:spPr>
          <a:xfrm>
            <a:off x="1066800" y="1828800"/>
            <a:ext cx="68580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timing (19a)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act (19b)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only land possession (20)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1749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a:t>
            </a:r>
          </a:p>
        </p:txBody>
      </p:sp>
      <p:sp>
        <p:nvSpPr>
          <p:cNvPr id="161795" name="Rectangle 3"/>
          <p:cNvSpPr>
            <a:spLocks noGrp="1" noChangeArrowheads="1"/>
          </p:cNvSpPr>
          <p:nvPr>
            <p:ph type="body" idx="1"/>
          </p:nvPr>
        </p:nvSpPr>
        <p:spPr>
          <a:xfrm>
            <a:off x="1066800" y="1828800"/>
            <a:ext cx="68580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timing (19a)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act (19b)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only land possession (20)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3209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a:t>
            </a:r>
          </a:p>
        </p:txBody>
      </p:sp>
      <p:sp>
        <p:nvSpPr>
          <p:cNvPr id="161795" name="Rectangle 3"/>
          <p:cNvSpPr>
            <a:spLocks noGrp="1" noChangeArrowheads="1"/>
          </p:cNvSpPr>
          <p:nvPr>
            <p:ph type="body" idx="1"/>
          </p:nvPr>
        </p:nvSpPr>
        <p:spPr>
          <a:xfrm>
            <a:off x="1066800" y="1828800"/>
            <a:ext cx="68580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timing (19a)</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act (19b)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only land possession (20)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511515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a:t>
            </a:r>
          </a:p>
        </p:txBody>
      </p:sp>
      <p:sp>
        <p:nvSpPr>
          <p:cNvPr id="161795" name="Rectangle 3"/>
          <p:cNvSpPr>
            <a:spLocks noGrp="1" noChangeArrowheads="1"/>
          </p:cNvSpPr>
          <p:nvPr>
            <p:ph type="body" idx="1"/>
          </p:nvPr>
        </p:nvSpPr>
        <p:spPr>
          <a:xfrm>
            <a:off x="1066800" y="1828800"/>
            <a:ext cx="68580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timing (19a)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act (19b)</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Abraham’s only land possession (20)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31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348575-7764-A419-5DCD-6206F92EE560}"/>
              </a:ext>
            </a:extLst>
          </p:cNvPr>
          <p:cNvPicPr>
            <a:picLocks noChangeAspect="1"/>
          </p:cNvPicPr>
          <p:nvPr/>
        </p:nvPicPr>
        <p:blipFill>
          <a:blip r:embed="rId2"/>
          <a:stretch>
            <a:fillRect/>
          </a:stretch>
        </p:blipFill>
        <p:spPr>
          <a:xfrm>
            <a:off x="1685577" y="228600"/>
            <a:ext cx="882084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9943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22:19</a:t>
            </a:r>
            <a:r>
              <a:rPr lang="en-US" dirty="0">
                <a:effectLst>
                  <a:outerShdw blurRad="38100" dist="38100" dir="2700000" algn="tl">
                    <a:srgbClr val="000000">
                      <a:alpha val="43137"/>
                    </a:srgbClr>
                  </a:outerShdw>
                </a:effectLst>
              </a:rPr>
              <a:t>: “Not only Sarah, but Abraham, Isaac, Rebekah, Leah, and Jacob were buried there (see 25:9; 49:31; 50:13).”﻿</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B35A2161-C72B-09E8-C49C-72B46FC12BE5}"/>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err="1">
                <a:solidFill>
                  <a:schemeClr val="tx1"/>
                </a:solidFill>
              </a:rPr>
              <a:t>Ryrie</a:t>
            </a:r>
            <a:r>
              <a:rPr lang="en-US" sz="2000" i="1" dirty="0">
                <a:solidFill>
                  <a:schemeClr val="tx1"/>
                </a:solidFill>
              </a:rPr>
              <a:t> Study Bible, </a:t>
            </a:r>
            <a:r>
              <a:rPr lang="en-US" sz="2000" dirty="0">
                <a:solidFill>
                  <a:schemeClr val="tx1"/>
                </a:solidFill>
              </a:rPr>
              <a:t>page 30</a:t>
            </a:r>
          </a:p>
        </p:txBody>
      </p:sp>
      <p:pic>
        <p:nvPicPr>
          <p:cNvPr id="2" name="Picture 1">
            <a:extLst>
              <a:ext uri="{FF2B5EF4-FFF2-40B4-BE49-F238E27FC236}">
                <a16:creationId xmlns:a16="http://schemas.microsoft.com/office/drawing/2014/main" id="{36DF4F24-D7E2-1006-818A-1B97197C7D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3609" y="3122886"/>
            <a:ext cx="3224783" cy="2743200"/>
          </a:xfrm>
          <a:prstGeom prst="rect">
            <a:avLst/>
          </a:prstGeom>
        </p:spPr>
      </p:pic>
    </p:spTree>
    <p:extLst>
      <p:ext uri="{BB962C8B-B14F-4D97-AF65-F5344CB8AC3E}">
        <p14:creationId xmlns:p14="http://schemas.microsoft.com/office/powerpoint/2010/main" val="197465036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245428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581463" y="868680"/>
            <a:ext cx="11029074"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442076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‒23</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37464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Sarah’s death (23)</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89140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1895803"/>
            <a:ext cx="7010400" cy="3590597"/>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death (1-2)</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site (3-18)</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(19-20)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1895803"/>
            <a:ext cx="3224783" cy="2743200"/>
          </a:xfrm>
          <a:prstGeom prst="rect">
            <a:avLst/>
          </a:prstGeom>
        </p:spPr>
      </p:pic>
    </p:spTree>
    <p:extLst>
      <p:ext uri="{BB962C8B-B14F-4D97-AF65-F5344CB8AC3E}">
        <p14:creationId xmlns:p14="http://schemas.microsoft.com/office/powerpoint/2010/main" val="42581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a:effectLst>
                  <a:outerShdw blurRad="38100" dist="38100" dir="2700000" algn="tl">
                    <a:srgbClr val="000000">
                      <a:alpha val="43137"/>
                    </a:srgbClr>
                  </a:outerShdw>
                </a:effectLst>
              </a:rPr>
              <a:t>Genesis 12</a:t>
            </a:r>
            <a:r>
              <a:rPr lang="en-US" sz="320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819771705"/>
              </p:ext>
            </p:extLst>
          </p:nvPr>
        </p:nvGraphicFramePr>
        <p:xfrm>
          <a:off x="609600" y="1351280"/>
          <a:ext cx="11353800" cy="537464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13758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2057400"/>
            <a:ext cx="6934200" cy="35052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8867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27820</TotalTime>
  <Words>2198</Words>
  <Application>Microsoft Office PowerPoint</Application>
  <PresentationFormat>Widescreen</PresentationFormat>
  <Paragraphs>286</Paragraphs>
  <Slides>51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22 Abraham Sacrifices Isaac</vt:lpstr>
      <vt:lpstr>Genesis 22:20-24 Rebekah’s Lineage</vt:lpstr>
      <vt:lpstr>Genesis 12‒23 Abraham’s Early Journeys</vt:lpstr>
      <vt:lpstr>Genesis 23 Sarah’s Death</vt:lpstr>
      <vt:lpstr>Genesis 23 Sarah’s Death</vt:lpstr>
      <vt:lpstr>Genesis 23:1-2 Sarah’s Death</vt:lpstr>
      <vt:lpstr>PowerPoint Presentation</vt:lpstr>
      <vt:lpstr>Genesis 23 Sarah’s Death</vt:lpstr>
      <vt:lpstr>Genesis 23:3-18 Sarah’s Burial Site</vt:lpstr>
      <vt:lpstr>Genesis 23:3-18 Sarah’s Burial Site</vt:lpstr>
      <vt:lpstr>GENESIS 10  Outline</vt:lpstr>
      <vt:lpstr>Ham’s Sons (vs. 6)</vt:lpstr>
      <vt:lpstr>PowerPoint Presentation</vt:lpstr>
      <vt:lpstr>Canaan’s Sons (vs. 15-18)</vt:lpstr>
      <vt:lpstr>Names &amp; Titles Demonstrating Satan’s Post-Fall, Earthly Authority  (Job 1:7; 2:2; Luke 4:5-8; Rom. 8:19-22)</vt:lpstr>
      <vt:lpstr>Genesis 23:3-18 Sarah’s Burial Site</vt:lpstr>
      <vt:lpstr>8 New Promises Genesis 12:1-3</vt:lpstr>
      <vt:lpstr>Genesis 23:3-18 Sarah’s Burial Site</vt:lpstr>
      <vt:lpstr>Genesis 23:3-18 Sarah’s Burial Site</vt:lpstr>
      <vt:lpstr>PowerPoint Presentation</vt:lpstr>
      <vt:lpstr>Genesis 23:3-18 Sarah’s Burial Site</vt:lpstr>
      <vt:lpstr>Genesis 23:3-18 Sarah’s Burial Site</vt:lpstr>
      <vt:lpstr>PowerPoint Presentation</vt:lpstr>
      <vt:lpstr>PowerPoint Presentation</vt:lpstr>
      <vt:lpstr>Genesis 23:3-18 Sarah’s Burial Site</vt:lpstr>
      <vt:lpstr>PowerPoint Presentation</vt:lpstr>
      <vt:lpstr>Genesis 23:3-18 Sarah’s Burial Site</vt:lpstr>
      <vt:lpstr>PowerPoint Presentation</vt:lpstr>
      <vt:lpstr>PowerPoint Presentation</vt:lpstr>
      <vt:lpstr>Genesis 23 Sarah’s Death</vt:lpstr>
      <vt:lpstr>Genesis 23:19-20 Sarah’s Burial</vt:lpstr>
      <vt:lpstr>Genesis 23:19-20 Sarah’s Burial</vt:lpstr>
      <vt:lpstr>Genesis 23:19-20 Sarah’s Burial</vt:lpstr>
      <vt:lpstr>Genesis 23:19-20 Sarah’s Burial</vt:lpstr>
      <vt:lpstr>PowerPoint Presentation</vt:lpstr>
      <vt:lpstr>Charles Ryrie Ryrie Study Bible, page 30</vt:lpstr>
      <vt:lpstr>PowerPoint Presentation</vt:lpstr>
      <vt:lpstr>PowerPoint Presentation</vt:lpstr>
      <vt:lpstr>Conclusion</vt:lpstr>
      <vt:lpstr>Genesis 12‒23 Abraham’s Early Journeys</vt:lpstr>
      <vt:lpstr>Genesis 23 Sarah’s Death</vt:lpstr>
      <vt:lpstr>Genesis 12‒24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090 - 23v3-20 - 16x9</dc:title>
  <dc:subject>Genesis 23</dc:subject>
  <dc:creator>A. Woods</dc:creator>
  <dc:description>Modified by Jim McGowan</dc:description>
  <cp:lastModifiedBy>Jim McGowan</cp:lastModifiedBy>
  <cp:revision>2811</cp:revision>
  <cp:lastPrinted>2022-08-28T12:52:36Z</cp:lastPrinted>
  <dcterms:created xsi:type="dcterms:W3CDTF">2009-03-17T12:21:13Z</dcterms:created>
  <dcterms:modified xsi:type="dcterms:W3CDTF">2022-08-28T12:52:44Z</dcterms:modified>
</cp:coreProperties>
</file>