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0" r:id="rId2"/>
  </p:sldMasterIdLst>
  <p:notesMasterIdLst>
    <p:notesMasterId r:id="rId52"/>
  </p:notesMasterIdLst>
  <p:handoutMasterIdLst>
    <p:handoutMasterId r:id="rId53"/>
  </p:handoutMasterIdLst>
  <p:sldIdLst>
    <p:sldId id="2067" r:id="rId3"/>
    <p:sldId id="7306" r:id="rId4"/>
    <p:sldId id="1544" r:id="rId5"/>
    <p:sldId id="7293" r:id="rId6"/>
    <p:sldId id="5384" r:id="rId7"/>
    <p:sldId id="7421" r:id="rId8"/>
    <p:sldId id="5367" r:id="rId9"/>
    <p:sldId id="5368" r:id="rId10"/>
    <p:sldId id="5372" r:id="rId11"/>
    <p:sldId id="2968" r:id="rId12"/>
    <p:sldId id="3018" r:id="rId13"/>
    <p:sldId id="5369" r:id="rId14"/>
    <p:sldId id="8595" r:id="rId15"/>
    <p:sldId id="5373" r:id="rId16"/>
    <p:sldId id="7314" r:id="rId17"/>
    <p:sldId id="7474" r:id="rId18"/>
    <p:sldId id="8587" r:id="rId19"/>
    <p:sldId id="7316" r:id="rId20"/>
    <p:sldId id="7485" r:id="rId21"/>
    <p:sldId id="8589" r:id="rId22"/>
    <p:sldId id="8591" r:id="rId23"/>
    <p:sldId id="7486" r:id="rId24"/>
    <p:sldId id="7410" r:id="rId25"/>
    <p:sldId id="8590" r:id="rId26"/>
    <p:sldId id="295" r:id="rId27"/>
    <p:sldId id="3716" r:id="rId28"/>
    <p:sldId id="2241" r:id="rId29"/>
    <p:sldId id="3985" r:id="rId30"/>
    <p:sldId id="7487" r:id="rId31"/>
    <p:sldId id="7488" r:id="rId32"/>
    <p:sldId id="8588" r:id="rId33"/>
    <p:sldId id="8592" r:id="rId34"/>
    <p:sldId id="2496" r:id="rId35"/>
    <p:sldId id="8593" r:id="rId36"/>
    <p:sldId id="7412" r:id="rId37"/>
    <p:sldId id="3081" r:id="rId38"/>
    <p:sldId id="7998" r:id="rId39"/>
    <p:sldId id="7999" r:id="rId40"/>
    <p:sldId id="8000" r:id="rId41"/>
    <p:sldId id="1324" r:id="rId42"/>
    <p:sldId id="7356" r:id="rId43"/>
    <p:sldId id="7357" r:id="rId44"/>
    <p:sldId id="8594" r:id="rId45"/>
    <p:sldId id="7358" r:id="rId46"/>
    <p:sldId id="7411" r:id="rId47"/>
    <p:sldId id="7467" r:id="rId48"/>
    <p:sldId id="8235" r:id="rId49"/>
    <p:sldId id="5371" r:id="rId50"/>
    <p:sldId id="5374" r:id="rId51"/>
  </p:sldIdLst>
  <p:sldSz cx="12192000" cy="6858000"/>
  <p:notesSz cx="7315200" cy="9601200"/>
  <p:custDataLst>
    <p:tags r:id="rId5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CC"/>
    <a:srgbClr val="00FF00"/>
    <a:srgbClr val="000066"/>
    <a:srgbClr val="0000FF"/>
    <a:srgbClr val="0000CC"/>
    <a:srgbClr val="006600"/>
    <a:srgbClr val="FFFF99"/>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96110" autoAdjust="0"/>
  </p:normalViewPr>
  <p:slideViewPr>
    <p:cSldViewPr>
      <p:cViewPr varScale="1">
        <p:scale>
          <a:sx n="73" d="100"/>
          <a:sy n="73" d="100"/>
        </p:scale>
        <p:origin x="42" y="2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416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4144438"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0BC7D7AA-E7C3-412B-B336-6B5EF3586CD0}"/>
              </a:ext>
            </a:extLst>
          </p:cNvPr>
          <p:cNvSpPr>
            <a:spLocks noGrp="1"/>
          </p:cNvSpPr>
          <p:nvPr>
            <p:ph type="hdr" sz="quarter"/>
          </p:nvPr>
        </p:nvSpPr>
        <p:spPr>
          <a:xfrm>
            <a:off x="1714403" y="124353"/>
            <a:ext cx="4347077" cy="820028"/>
          </a:xfrm>
          <a:prstGeom prst="rect">
            <a:avLst/>
          </a:prstGeom>
        </p:spPr>
        <p:txBody>
          <a:bodyPr vert="horz" lIns="123620" tIns="61810" rIns="123620" bIns="61810" rtlCol="0"/>
          <a:lstStyle>
            <a:lvl1pPr algn="ctr">
              <a:defRPr sz="1700" dirty="0">
                <a:latin typeface="Calibri" panose="020F0502020204030204" pitchFamily="34" charset="0"/>
                <a:cs typeface="Calibri" panose="020F0502020204030204" pitchFamily="34" charset="0"/>
              </a:defRPr>
            </a:lvl1pPr>
          </a:lstStyle>
          <a:p>
            <a:pPr>
              <a:defRPr/>
            </a:pPr>
            <a:r>
              <a:rPr lang="en-US" dirty="0"/>
              <a:t>Dr. Andy Woods</a:t>
            </a:r>
          </a:p>
          <a:p>
            <a:pPr>
              <a:defRPr/>
            </a:pPr>
            <a:r>
              <a:rPr lang="en-US" dirty="0"/>
              <a:t>Middle East Meltdown 016 - </a:t>
            </a:r>
            <a:r>
              <a:rPr lang="en-US" dirty="0" err="1"/>
              <a:t>Ezek</a:t>
            </a:r>
            <a:r>
              <a:rPr lang="en-US" dirty="0"/>
              <a:t> 39v8-16</a:t>
            </a:r>
          </a:p>
          <a:p>
            <a:pPr>
              <a:defRPr/>
            </a:pPr>
            <a:r>
              <a:rPr lang="en-US" dirty="0"/>
              <a:t>05-08-2022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defTabSz="920864"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algn="r" defTabSz="920864"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5/21/22</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101027" tIns="50513" rIns="101027" bIns="50513" rtlCol="0" anchor="ctr"/>
          <a:lstStyle/>
          <a:p>
            <a:pPr lvl="0"/>
            <a:endParaRPr lang="en-US" noProof="0" dirty="0"/>
          </a:p>
        </p:txBody>
      </p:sp>
      <p:sp>
        <p:nvSpPr>
          <p:cNvPr id="5" name="Notes Placeholder 4"/>
          <p:cNvSpPr>
            <a:spLocks noGrp="1"/>
          </p:cNvSpPr>
          <p:nvPr>
            <p:ph type="body" sz="quarter" idx="3"/>
          </p:nvPr>
        </p:nvSpPr>
        <p:spPr bwMode="auto">
          <a:xfrm>
            <a:off x="732364" y="4561227"/>
            <a:ext cx="5850473" cy="4318573"/>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4"/>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4"/>
            <a:ext cx="3170763"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26</a:t>
            </a:fld>
            <a:endParaRPr lang="en-US" altLang="en-US" dirty="0"/>
          </a:p>
        </p:txBody>
      </p:sp>
    </p:spTree>
    <p:extLst>
      <p:ext uri="{BB962C8B-B14F-4D97-AF65-F5344CB8AC3E}">
        <p14:creationId xmlns:p14="http://schemas.microsoft.com/office/powerpoint/2010/main" val="48879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11052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38</a:t>
            </a:fld>
            <a:endParaRPr lang="en-US" altLang="en-US" dirty="0"/>
          </a:p>
        </p:txBody>
      </p:sp>
    </p:spTree>
    <p:extLst>
      <p:ext uri="{BB962C8B-B14F-4D97-AF65-F5344CB8AC3E}">
        <p14:creationId xmlns:p14="http://schemas.microsoft.com/office/powerpoint/2010/main" val="415517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39</a:t>
            </a:fld>
            <a:endParaRPr lang="en-US" altLang="en-US" dirty="0"/>
          </a:p>
        </p:txBody>
      </p:sp>
    </p:spTree>
    <p:extLst>
      <p:ext uri="{BB962C8B-B14F-4D97-AF65-F5344CB8AC3E}">
        <p14:creationId xmlns:p14="http://schemas.microsoft.com/office/powerpoint/2010/main" val="344344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5/21/22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187860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9665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4086154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736411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5/21/22</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41" r:id="rId12"/>
    <p:sldLayoutId id="2147488942" r:id="rId13"/>
    <p:sldLayoutId id="2147488943"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2" r:id="rId12"/>
    <p:sldLayoutId id="2147488934" r:id="rId13"/>
    <p:sldLayoutId id="214748893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10.png"/><Relationship Id="rId5" Type="http://schemas.openxmlformats.org/officeDocument/2006/relationships/customXml" Target="../ink/ink2.xml"/><Relationship Id="rId4" Type="http://schemas.openxmlformats.org/officeDocument/2006/relationships/image" Target="../media/image1000.png"/><Relationship Id="rId9"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eaLnBrk="1" hangingPunct="1"/>
            <a:r>
              <a:rPr lang="en-US">
                <a:solidFill>
                  <a:srgbClr val="00FFFF"/>
                </a:solidFill>
              </a:rPr>
              <a:t>Ezekiel 36</a:t>
            </a:r>
            <a:r>
              <a:rPr lang="en-US">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East Meltdown </a:t>
            </a:r>
            <a:r>
              <a:rPr lang="en-US" sz="3600" kern="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01534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FA5D38-2F1F-48BD-9715-92E2419E87F5}"/>
              </a:ext>
            </a:extLst>
          </p:cNvPr>
          <p:cNvGraphicFramePr>
            <a:graphicFrameLocks noGrp="1"/>
          </p:cNvGraphicFramePr>
          <p:nvPr/>
        </p:nvGraphicFramePr>
        <p:xfrm>
          <a:off x="609600" y="304800"/>
          <a:ext cx="10972800" cy="6248400"/>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3051601499"/>
                    </a:ext>
                  </a:extLst>
                </a:gridCol>
                <a:gridCol w="5486400">
                  <a:extLst>
                    <a:ext uri="{9D8B030D-6E8A-4147-A177-3AD203B41FA5}">
                      <a16:colId xmlns:a16="http://schemas.microsoft.com/office/drawing/2014/main" val="1072708087"/>
                    </a:ext>
                  </a:extLst>
                </a:gridCol>
              </a:tblGrid>
              <a:tr h="683858">
                <a:tc gridSpan="2">
                  <a:txBody>
                    <a:bodyPr/>
                    <a:lstStyle/>
                    <a:p>
                      <a:pPr algn="ctr"/>
                      <a:r>
                        <a:rPr lang="en-US" sz="3600" b="0" dirty="0">
                          <a:solidFill>
                            <a:schemeClr val="tx2"/>
                          </a:solidFill>
                          <a:latin typeface="Calibri" panose="020F0502020204030204" pitchFamily="34" charset="0"/>
                          <a:ea typeface="+mj-ea"/>
                          <a:cs typeface="Calibri" panose="020F0502020204030204" pitchFamily="34" charset="0"/>
                        </a:rPr>
                        <a:t>Ancient Names From Ezekiel 38:1-9</a:t>
                      </a:r>
                    </a:p>
                  </a:txBody>
                  <a:tcPr/>
                </a:tc>
                <a:tc hMerge="1">
                  <a:txBody>
                    <a:bodyPr/>
                    <a:lstStyle/>
                    <a:p>
                      <a:endParaRPr lang="en-US" dirty="0"/>
                    </a:p>
                  </a:txBody>
                  <a:tcPr/>
                </a:tc>
                <a:extLst>
                  <a:ext uri="{0D108BD9-81ED-4DB2-BD59-A6C34878D82A}">
                    <a16:rowId xmlns:a16="http://schemas.microsoft.com/office/drawing/2014/main" val="1444934580"/>
                  </a:ext>
                </a:extLst>
              </a:tr>
              <a:tr h="5564542">
                <a:tc>
                  <a:txBody>
                    <a:bodyPr/>
                    <a:lstStyle/>
                    <a:p>
                      <a:pPr marL="461963" indent="-461963" eaLnBrk="1"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Magog (Central Asia),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Rosh (Russia), </a:t>
                      </a:r>
                    </a:p>
                    <a:p>
                      <a:pPr marL="461963" indent="-461963" algn="l" defTabSz="914400" rtl="0" eaLnBrk="1" latinLnBrk="0" hangingPunct="1">
                        <a:spcAft>
                          <a:spcPts val="600"/>
                        </a:spcAft>
                        <a:buClr>
                          <a:srgbClr val="000099"/>
                        </a:buClr>
                        <a:buFontTx/>
                        <a:buAutoNum type="arabicPeriod"/>
                      </a:pPr>
                      <a:r>
                        <a:rPr lang="en-US" altLang="en-US" sz="3000" kern="1200" dirty="0" err="1">
                          <a:solidFill>
                            <a:schemeClr val="dk1"/>
                          </a:solidFill>
                          <a:latin typeface="Calibri" panose="020F0502020204030204" pitchFamily="34" charset="0"/>
                          <a:ea typeface="+mn-ea"/>
                          <a:cs typeface="Calibri" panose="020F0502020204030204" pitchFamily="34" charset="0"/>
                        </a:rPr>
                        <a:t>Meshec</a:t>
                      </a:r>
                      <a:r>
                        <a:rPr lang="en-US" altLang="en-US" sz="3000" kern="1200" dirty="0">
                          <a:solidFill>
                            <a:schemeClr val="dk1"/>
                          </a:solidFill>
                          <a:latin typeface="Calibri" panose="020F0502020204030204" pitchFamily="34" charset="0"/>
                          <a:ea typeface="+mn-ea"/>
                          <a:cs typeface="Calibri" panose="020F0502020204030204" pitchFamily="34" charset="0"/>
                        </a:rPr>
                        <a:t> (Turkey),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Tubal (Turkey),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Persia (Iran),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Put (Libya),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Cush (Sudan), </a:t>
                      </a:r>
                    </a:p>
                    <a:p>
                      <a:pPr marL="461963" indent="-461963" algn="l" defTabSz="914400" rtl="0" eaLnBrk="1" latinLnBrk="0" hangingPunct="1">
                        <a:spcAft>
                          <a:spcPts val="600"/>
                        </a:spcAft>
                        <a:buClr>
                          <a:srgbClr val="000099"/>
                        </a:buClr>
                        <a:buFontTx/>
                        <a:buAutoNum type="arabicPeriod"/>
                      </a:pPr>
                      <a:r>
                        <a:rPr lang="en-US" altLang="en-US" sz="3000" kern="1200" dirty="0">
                          <a:solidFill>
                            <a:schemeClr val="dk1"/>
                          </a:solidFill>
                          <a:latin typeface="Calibri" panose="020F0502020204030204" pitchFamily="34" charset="0"/>
                          <a:ea typeface="+mn-ea"/>
                          <a:cs typeface="Calibri" panose="020F0502020204030204" pitchFamily="34" charset="0"/>
                        </a:rPr>
                        <a:t>Gomer (Turkey),</a:t>
                      </a:r>
                    </a:p>
                  </a:txBody>
                  <a:tcPr/>
                </a:tc>
                <a:tc>
                  <a:txBody>
                    <a:bodyPr/>
                    <a:lstStyle/>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err="1">
                          <a:solidFill>
                            <a:schemeClr val="dk1"/>
                          </a:solidFill>
                          <a:latin typeface="Calibri" panose="020F0502020204030204" pitchFamily="34" charset="0"/>
                          <a:ea typeface="+mn-ea"/>
                          <a:cs typeface="Calibri" panose="020F0502020204030204" pitchFamily="34" charset="0"/>
                        </a:rPr>
                        <a:t>Togarmah</a:t>
                      </a:r>
                      <a:r>
                        <a:rPr lang="en-US" altLang="en-US" sz="3000" kern="1200" dirty="0">
                          <a:solidFill>
                            <a:schemeClr val="dk1"/>
                          </a:solidFill>
                          <a:latin typeface="Calibri" panose="020F0502020204030204" pitchFamily="34" charset="0"/>
                          <a:ea typeface="+mn-ea"/>
                          <a:cs typeface="Calibri" panose="020F0502020204030204" pitchFamily="34" charset="0"/>
                        </a:rPr>
                        <a:t> (Turkey) </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Sheba (Saudi Arabia)</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err="1">
                          <a:solidFill>
                            <a:schemeClr val="dk1"/>
                          </a:solidFill>
                          <a:latin typeface="Calibri" panose="020F0502020204030204" pitchFamily="34" charset="0"/>
                          <a:ea typeface="+mn-ea"/>
                          <a:cs typeface="Calibri" panose="020F0502020204030204" pitchFamily="34" charset="0"/>
                        </a:rPr>
                        <a:t>Dedan</a:t>
                      </a:r>
                      <a:r>
                        <a:rPr lang="en-US" altLang="en-US" sz="3000" kern="1200" dirty="0">
                          <a:solidFill>
                            <a:schemeClr val="dk1"/>
                          </a:solidFill>
                          <a:latin typeface="Calibri" panose="020F0502020204030204" pitchFamily="34" charset="0"/>
                          <a:ea typeface="+mn-ea"/>
                          <a:cs typeface="Calibri" panose="020F0502020204030204" pitchFamily="34" charset="0"/>
                        </a:rPr>
                        <a:t> (Saudi Arabia or Yemen)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Tarshish (Spain)</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Merchants of Tarshish (Conglomeration of Western powers including Europe)</a:t>
                      </a:r>
                    </a:p>
                    <a:p>
                      <a:pPr marL="569913" marR="0" lvl="0" indent="-569913" algn="l" defTabSz="914400" rtl="0" eaLnBrk="1" fontAlgn="auto" latinLnBrk="0" hangingPunct="1">
                        <a:lnSpc>
                          <a:spcPct val="100000"/>
                        </a:lnSpc>
                        <a:spcBef>
                          <a:spcPts val="0"/>
                        </a:spcBef>
                        <a:spcAft>
                          <a:spcPts val="600"/>
                        </a:spcAft>
                        <a:buClr>
                          <a:srgbClr val="000099"/>
                        </a:buClr>
                        <a:buSzTx/>
                        <a:buFont typeface="+mj-lt"/>
                        <a:buAutoNum type="arabicPeriod" startAt="9"/>
                        <a:tabLst/>
                        <a:defRPr/>
                      </a:pPr>
                      <a:r>
                        <a:rPr lang="en-US" altLang="en-US" sz="3000" kern="1200" dirty="0">
                          <a:solidFill>
                            <a:schemeClr val="dk1"/>
                          </a:solidFill>
                          <a:latin typeface="Calibri" panose="020F0502020204030204" pitchFamily="34" charset="0"/>
                          <a:ea typeface="+mn-ea"/>
                          <a:cs typeface="Calibri" panose="020F0502020204030204" pitchFamily="34" charset="0"/>
                        </a:rPr>
                        <a:t>Israel</a:t>
                      </a:r>
                    </a:p>
                  </a:txBody>
                  <a:tcPr/>
                </a:tc>
                <a:extLst>
                  <a:ext uri="{0D108BD9-81ED-4DB2-BD59-A6C34878D82A}">
                    <a16:rowId xmlns:a16="http://schemas.microsoft.com/office/drawing/2014/main" val="598634879"/>
                  </a:ext>
                </a:extLst>
              </a:tr>
            </a:tbl>
          </a:graphicData>
        </a:graphic>
      </p:graphicFrame>
      <p:pic>
        <p:nvPicPr>
          <p:cNvPr id="5" name="Picture 4">
            <a:extLst>
              <a:ext uri="{FF2B5EF4-FFF2-40B4-BE49-F238E27FC236}">
                <a16:creationId xmlns:a16="http://schemas.microsoft.com/office/drawing/2014/main" id="{8654AF7A-9B80-4B3D-B964-B08EFDD07B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8172" y="5486400"/>
            <a:ext cx="1612828" cy="914400"/>
          </a:xfrm>
          <a:prstGeom prst="rect">
            <a:avLst/>
          </a:prstGeom>
        </p:spPr>
      </p:pic>
    </p:spTree>
    <p:extLst>
      <p:ext uri="{BB962C8B-B14F-4D97-AF65-F5344CB8AC3E}">
        <p14:creationId xmlns:p14="http://schemas.microsoft.com/office/powerpoint/2010/main" val="291206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124200"/>
          </a:xfrm>
        </p:spPr>
        <p:txBody>
          <a:bodyPr/>
          <a:lstStyle/>
          <a:p>
            <a:pPr marL="627063" indent="-6270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planned (38:1-13)</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40767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124200"/>
          </a:xfrm>
        </p:spPr>
        <p:txBody>
          <a:bodyPr/>
          <a:lstStyle/>
          <a:p>
            <a:pPr marL="627063" indent="-6270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planned (38:1-13)</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executed (38:14-16) </a:t>
            </a:r>
            <a:r>
              <a:rPr lang="en-US" sz="3600" b="1" u="sng" dirty="0">
                <a:solidFill>
                  <a:srgbClr val="FFFFCC"/>
                </a:solidFill>
                <a:effectLst>
                  <a:outerShdw blurRad="38100" dist="38100" dir="2700000" algn="tl">
                    <a:srgbClr val="000000">
                      <a:alpha val="43137"/>
                    </a:srgbClr>
                  </a:outerShdw>
                </a:effectLst>
                <a:cs typeface="Calibri" pitchFamily="34" charset="0"/>
              </a:rPr>
              <a:t> </a:t>
            </a:r>
          </a:p>
          <a:p>
            <a:pPr marL="576263" indent="-576263">
              <a:spcBef>
                <a:spcPts val="1800"/>
              </a:spcBef>
              <a:spcAft>
                <a:spcPts val="18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565211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a:t>
            </a:r>
            <a:r>
              <a:rPr lang="en-US" sz="3600" dirty="0">
                <a:effectLst>
                  <a:outerShdw blurRad="38100" dist="38100" dir="2700000" algn="tl">
                    <a:srgbClr val="000000">
                      <a:alpha val="43137"/>
                    </a:srgbClr>
                  </a:outerShdw>
                </a:effectLst>
                <a:latin typeface="Calibri" pitchFamily="34" charset="0"/>
                <a:cs typeface="Calibri" pitchFamily="34" charset="0"/>
              </a:rPr>
              <a:t> (38:17</a:t>
            </a:r>
            <a:r>
              <a:rPr lang="en-US" sz="3600" dirty="0">
                <a:effectLst>
                  <a:outerShdw blurRad="38100" dist="38100" dir="2700000" algn="tl">
                    <a:srgbClr val="000000">
                      <a:alpha val="43137"/>
                    </a:srgbClr>
                  </a:outerShdw>
                </a:effectLst>
                <a:cs typeface="Calibri" pitchFamily="34" charset="0"/>
              </a:rPr>
              <a:t>‒39:8</a:t>
            </a:r>
            <a:r>
              <a:rPr lang="en-US" sz="3600" dirty="0">
                <a:effectLst>
                  <a:outerShdw blurRad="38100" dist="38100" dir="2700000" algn="tl">
                    <a:srgbClr val="000000">
                      <a:alpha val="43137"/>
                    </a:srgbClr>
                  </a:outerShdw>
                </a:effectLst>
                <a:latin typeface="Calibri" pitchFamily="34" charset="0"/>
                <a:cs typeface="Calibri" pitchFamily="34" charset="0"/>
              </a:rPr>
              <a:t>)</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02A30334-C241-4875-85DD-B5E4742B86E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3019331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56D50410-EF2F-4596-A7C4-D654347158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3516349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b="1" u="sng" dirty="0">
                <a:solidFill>
                  <a:srgbClr val="FFFFCC"/>
                </a:solidFill>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D7C7B2DA-C7C4-4E63-80B8-3B44E64B073C}"/>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395463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2126" y="1933652"/>
            <a:ext cx="2910506" cy="2990695"/>
          </a:xfrm>
          <a:prstGeom prst="rect">
            <a:avLst/>
          </a:prstGeom>
          <a:noFill/>
          <a:ln w="9525">
            <a:noFill/>
            <a:miter lim="800000"/>
            <a:headEnd/>
            <a:tailEnd/>
          </a:ln>
        </p:spPr>
      </p:pic>
    </p:spTree>
    <p:extLst>
      <p:ext uri="{BB962C8B-B14F-4D97-AF65-F5344CB8AC3E}">
        <p14:creationId xmlns:p14="http://schemas.microsoft.com/office/powerpoint/2010/main" val="2621046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Soldiers buried (39:11-16)</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eaten (39:17-20)</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2126" y="1933652"/>
            <a:ext cx="2910506" cy="2990695"/>
          </a:xfrm>
          <a:prstGeom prst="rect">
            <a:avLst/>
          </a:prstGeom>
          <a:noFill/>
          <a:ln w="9525">
            <a:noFill/>
            <a:miter lim="800000"/>
            <a:headEnd/>
            <a:tailEnd/>
          </a:ln>
        </p:spPr>
      </p:pic>
    </p:spTree>
    <p:extLst>
      <p:ext uri="{BB962C8B-B14F-4D97-AF65-F5344CB8AC3E}">
        <p14:creationId xmlns:p14="http://schemas.microsoft.com/office/powerpoint/2010/main" val="253711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A15199-FBEA-473E-BFD1-D63836756E7E}"/>
              </a:ext>
            </a:extLst>
          </p:cNvPr>
          <p:cNvPicPr>
            <a:picLocks noChangeAspect="1"/>
          </p:cNvPicPr>
          <p:nvPr/>
        </p:nvPicPr>
        <p:blipFill>
          <a:blip r:embed="rId2"/>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0E5790DE-B5B0-4BCE-9355-9836451790BE}"/>
              </a:ext>
            </a:extLst>
          </p:cNvPr>
          <p:cNvSpPr txBox="1"/>
          <p:nvPr/>
        </p:nvSpPr>
        <p:spPr>
          <a:xfrm>
            <a:off x="609600" y="0"/>
            <a:ext cx="10972800" cy="2523768"/>
          </a:xfrm>
          <a:prstGeom prst="rect">
            <a:avLst/>
          </a:prstGeom>
          <a:noFill/>
        </p:spPr>
        <p:txBody>
          <a:bodyPr wrap="square">
            <a:spAutoFit/>
          </a:bodyPr>
          <a:lstStyle/>
          <a:p>
            <a:pPr marL="342900" marR="0" lvl="0" indent="-342900" algn="ctr" defTabSz="914400" rtl="0" eaLnBrk="0" fontAlgn="base" latinLnBrk="0" hangingPunct="0">
              <a:lnSpc>
                <a:spcPct val="100000"/>
              </a:lnSpc>
              <a:spcBef>
                <a:spcPts val="0"/>
              </a:spcBef>
              <a:spcAft>
                <a:spcPts val="1200"/>
              </a:spcAft>
              <a:buClr>
                <a:srgbClr val="00FFFF"/>
              </a:buClr>
              <a:buSzPct val="75000"/>
              <a:buFont typeface="Wingdings" panose="05000000000000000000" pitchFamily="2" charset="2"/>
              <a:buNone/>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eaLnBrk="0" hangingPunct="0">
              <a:spcBef>
                <a:spcPts val="0"/>
              </a:spcBef>
              <a:buClr>
                <a:srgbClr val="00FFFF"/>
              </a:buClr>
              <a:buSzPct val="75000"/>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4" name="Picture 3">
            <a:extLst>
              <a:ext uri="{FF2B5EF4-FFF2-40B4-BE49-F238E27FC236}">
                <a16:creationId xmlns:a16="http://schemas.microsoft.com/office/drawing/2014/main" id="{0653F6EC-E00E-46A4-B108-D1D073F00A8D}"/>
              </a:ext>
            </a:extLst>
          </p:cNvPr>
          <p:cNvPicPr>
            <a:picLocks noChangeAspect="1"/>
          </p:cNvPicPr>
          <p:nvPr/>
        </p:nvPicPr>
        <p:blipFill rotWithShape="1">
          <a:blip r:embed="rId3"/>
          <a:srcRect l="7778" t="2222" r="3333" b="8889"/>
          <a:stretch/>
        </p:blipFill>
        <p:spPr>
          <a:xfrm>
            <a:off x="4724400" y="2514600"/>
            <a:ext cx="2286000" cy="2286000"/>
          </a:xfrm>
          <a:prstGeom prst="rect">
            <a:avLst/>
          </a:prstGeom>
        </p:spPr>
      </p:pic>
    </p:spTree>
    <p:extLst>
      <p:ext uri="{BB962C8B-B14F-4D97-AF65-F5344CB8AC3E}">
        <p14:creationId xmlns:p14="http://schemas.microsoft.com/office/powerpoint/2010/main" val="9897619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C5FDC39-3698-3AF3-34E5-D5F1B275C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862" y="137160"/>
            <a:ext cx="573627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7">
            <a:extLst>
              <a:ext uri="{FF2B5EF4-FFF2-40B4-BE49-F238E27FC236}">
                <a16:creationId xmlns:a16="http://schemas.microsoft.com/office/drawing/2014/main" id="{AAB490D0-B322-E2A9-6BB5-27CB884A9BAE}"/>
              </a:ext>
            </a:extLst>
          </p:cNvPr>
          <p:cNvSpPr>
            <a:spLocks noChangeArrowheads="1"/>
          </p:cNvSpPr>
          <p:nvPr/>
        </p:nvSpPr>
        <p:spPr bwMode="auto">
          <a:xfrm>
            <a:off x="6858000" y="1752600"/>
            <a:ext cx="1447800" cy="990600"/>
          </a:xfrm>
          <a:prstGeom prst="ellipse">
            <a:avLst/>
          </a:prstGeom>
          <a:noFill/>
          <a:ln w="76200" algn="ctr">
            <a:solidFill>
              <a:srgbClr val="C00000"/>
            </a:solidFill>
            <a:round/>
            <a:headEnd/>
            <a:tailEnd/>
          </a:ln>
        </p:spPr>
        <p:txBody>
          <a:bodyPr wrap="none"/>
          <a:lstStyle/>
          <a:p>
            <a:endParaRPr lang="en-US" dirty="0"/>
          </a:p>
        </p:txBody>
      </p:sp>
    </p:spTree>
    <p:extLst>
      <p:ext uri="{BB962C8B-B14F-4D97-AF65-F5344CB8AC3E}">
        <p14:creationId xmlns:p14="http://schemas.microsoft.com/office/powerpoint/2010/main" val="38546049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3F153DF-D5A8-0985-D686-54BDA2DE7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98" y="137160"/>
            <a:ext cx="902360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41449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52800" y="228600"/>
            <a:ext cx="5486400" cy="914400"/>
          </a:xfrm>
        </p:spPr>
        <p:txBody>
          <a:bodyPr/>
          <a:lstStyle/>
          <a:p>
            <a:pPr algn="ctr" eaLnBrk="1" hangingPunct="1"/>
            <a:r>
              <a:rPr lang="en-US" altLang="en-US" sz="4000"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371600"/>
            <a:ext cx="9525000" cy="44196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29867968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1160" y="190500"/>
            <a:ext cx="8869680" cy="6477000"/>
          </a:xfrm>
          <a:prstGeom prst="rect">
            <a:avLst/>
          </a:prstGeom>
          <a:ln w="28575">
            <a:solidFill>
              <a:srgbClr val="FFFFCC"/>
            </a:solidFill>
          </a:ln>
        </p:spPr>
      </p:pic>
    </p:spTree>
    <p:extLst>
      <p:ext uri="{BB962C8B-B14F-4D97-AF65-F5344CB8AC3E}">
        <p14:creationId xmlns:p14="http://schemas.microsoft.com/office/powerpoint/2010/main" val="32332528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C24E-D313-45CA-81CB-C386ACB5E40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12:11-12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mn-cs"/>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time that the regular sacrifice is abolished and the abomination of desolation is set up, there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1,290 days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mn-cs"/>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he who keeps waiting and attains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1,335 days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4" name="Rectangle 37">
            <a:extLst>
              <a:ext uri="{FF2B5EF4-FFF2-40B4-BE49-F238E27FC236}">
                <a16:creationId xmlns:a16="http://schemas.microsoft.com/office/drawing/2014/main" id="{5343BE77-3B54-468D-BF46-4928955DB4AA}"/>
              </a:ext>
            </a:extLst>
          </p:cNvPr>
          <p:cNvSpPr txBox="1">
            <a:spLocks noChangeArrowheads="1"/>
          </p:cNvSpPr>
          <p:nvPr/>
        </p:nvSpPr>
        <p:spPr>
          <a:xfrm>
            <a:off x="10668000" y="6248400"/>
            <a:ext cx="914400" cy="457200"/>
          </a:xfrm>
          <a:prstGeom prst="rect">
            <a:avLst/>
          </a:prstGeom>
        </p:spPr>
        <p:txBody>
          <a:bodyPr/>
          <a:lstStyle>
            <a:defPPr>
              <a:defRPr lang="en-US"/>
            </a:defPPr>
            <a:lvl1pPr algn="l" rtl="0" eaLnBrk="0" fontAlgn="base" hangingPunct="0">
              <a:spcBef>
                <a:spcPct val="0"/>
              </a:spcBef>
              <a:spcAft>
                <a:spcPct val="0"/>
              </a:spcAft>
              <a:defRPr sz="2400" kern="1200" smtClean="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pPr algn="r">
                <a:defRPr/>
              </a:pPr>
              <a:t>24</a:t>
            </a:fld>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4713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EA4C29-0DD7-4AA1-BB49-0585939499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6305" y="228600"/>
            <a:ext cx="9539391" cy="6400800"/>
          </a:xfrm>
          <a:prstGeom prst="rect">
            <a:avLst/>
          </a:prstGeom>
          <a:ln>
            <a:solidFill>
              <a:schemeClr val="tx1"/>
            </a:solidFill>
          </a:ln>
        </p:spPr>
      </p:pic>
    </p:spTree>
    <p:extLst>
      <p:ext uri="{BB962C8B-B14F-4D97-AF65-F5344CB8AC3E}">
        <p14:creationId xmlns:p14="http://schemas.microsoft.com/office/powerpoint/2010/main" val="3547499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94260" y="228600"/>
            <a:ext cx="7203483" cy="1066800"/>
          </a:xfrm>
        </p:spPr>
        <p:txBody>
          <a:bodyPr/>
          <a:lstStyle/>
          <a:p>
            <a:pPr algn="ctr">
              <a:spcAft>
                <a:spcPts val="6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t>
            </a:r>
            <a:r>
              <a:rPr lang="en-US" sz="3600" dirty="0">
                <a:effectLst>
                  <a:outerShdw blurRad="38100" dist="38100" dir="2700000" algn="tl">
                    <a:srgbClr val="000000">
                      <a:alpha val="43137"/>
                    </a:srgbClr>
                  </a:outerShdw>
                </a:effectLst>
              </a:rPr>
              <a:t>Arnold Fruchtenbaum</a:t>
            </a:r>
            <a:br>
              <a:rPr lang="en-US" sz="28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Footsteps of the Messiah, </a:t>
            </a:r>
            <a:r>
              <a:rPr lang="en-US" sz="1800" dirty="0">
                <a:solidFill>
                  <a:schemeClr val="tx1"/>
                </a:solidFill>
                <a:effectLst>
                  <a:outerShdw blurRad="38100" dist="38100" dir="2700000" algn="tl">
                    <a:srgbClr val="000000">
                      <a:alpha val="43137"/>
                    </a:srgbClr>
                  </a:outerShdw>
                </a:effectLst>
              </a:rPr>
              <a:t>355.</a:t>
            </a:r>
            <a:endParaRPr lang="en-US" altLang="en-US" sz="24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1" y="1905000"/>
            <a:ext cx="10972800" cy="37201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Millennium will not begin the day immediately following the last day of the Great Tribulation because there will be a seventy-five day interval. During this time between the Great Tribulation and the start of the Messianic Age, a number of events will occur. The existence of this interval is demonstrated in Daniel 12:11-12.”</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9600" y="74908"/>
            <a:ext cx="820011" cy="1097280"/>
          </a:xfrm>
          <a:prstGeom prst="rect">
            <a:avLst/>
          </a:prstGeom>
          <a:ln>
            <a:solidFill>
              <a:schemeClr val="tx1"/>
            </a:solidFill>
          </a:ln>
        </p:spPr>
      </p:pic>
    </p:spTree>
    <p:extLst>
      <p:ext uri="{BB962C8B-B14F-4D97-AF65-F5344CB8AC3E}">
        <p14:creationId xmlns:p14="http://schemas.microsoft.com/office/powerpoint/2010/main" val="11980873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48150" y="228600"/>
            <a:ext cx="3695700" cy="1143000"/>
          </a:xfrm>
        </p:spPr>
        <p:txBody>
          <a:bodyPr/>
          <a:lstStyle/>
          <a:p>
            <a:pPr algn="ctr"/>
            <a:r>
              <a:rPr lang="en-US" altLang="en-US" sz="3200" dirty="0">
                <a:effectLst>
                  <a:outerShdw blurRad="38100" dist="38100" dir="2700000" algn="tl">
                    <a:srgbClr val="000000">
                      <a:alpha val="43137"/>
                    </a:srgbClr>
                  </a:outerShdw>
                </a:effectLst>
              </a:rPr>
              <a:t>The 75 DAY Interval</a:t>
            </a:r>
            <a:br>
              <a:rPr lang="en-US" altLang="en-US" sz="28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Daniel 12:11-12</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5843" name="Rectangle 3"/>
          <p:cNvSpPr>
            <a:spLocks noGrp="1" noChangeArrowheads="1"/>
          </p:cNvSpPr>
          <p:nvPr>
            <p:ph type="body" idx="1"/>
          </p:nvPr>
        </p:nvSpPr>
        <p:spPr>
          <a:xfrm>
            <a:off x="609600" y="1541992"/>
            <a:ext cx="10972800" cy="4460875"/>
          </a:xfrm>
        </p:spPr>
        <p:txBody>
          <a:bodyPr/>
          <a:lstStyle/>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Beast cast into the Lake of Fire (Rev. 19:20)</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False Prophet cast into the Lake of Fire (Rev. 19:20)</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binding of Satan (Rev. 20:1-3)</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Judgment of the Jews (Ezek. 20:33-44)</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Judgment of the Gentiles (Matt. 25:31-46)</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Resurrection of OT saints (Dan. 12:2) &amp; Tribulation martyrs (Rev. 20:4-5)</a:t>
            </a:r>
          </a:p>
          <a:p>
            <a:pPr marL="460375" indent="-460375">
              <a:lnSpc>
                <a:spcPct val="90000"/>
              </a:lnSpc>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Rewarding of OT saints &amp; Tribulation martyrs (Dan. 12:3)</a:t>
            </a:r>
          </a:p>
        </p:txBody>
      </p:sp>
      <p:sp>
        <p:nvSpPr>
          <p:cNvPr id="32772" name="Text Box 4"/>
          <p:cNvSpPr txBox="1">
            <a:spLocks noChangeArrowheads="1"/>
          </p:cNvSpPr>
          <p:nvPr/>
        </p:nvSpPr>
        <p:spPr bwMode="auto">
          <a:xfrm>
            <a:off x="3314700" y="64008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Fruchtenbaum, </a:t>
            </a:r>
            <a:r>
              <a:rPr lang="en-US" sz="2000" i="1" dirty="0">
                <a:effectLst>
                  <a:outerShdw blurRad="38100" dist="38100" dir="2700000" algn="tl">
                    <a:srgbClr val="000000">
                      <a:alpha val="43137"/>
                    </a:srgbClr>
                  </a:outerShdw>
                </a:effectLst>
                <a:latin typeface="Calibri" panose="020F0502020204030204" pitchFamily="34" charset="0"/>
              </a:rPr>
              <a:t>Footsteps of the Messiah</a:t>
            </a:r>
            <a:r>
              <a:rPr lang="en-US" sz="2000" dirty="0">
                <a:effectLst>
                  <a:outerShdw blurRad="38100" dist="38100" dir="2700000" algn="tl">
                    <a:srgbClr val="000000">
                      <a:alpha val="43137"/>
                    </a:srgbClr>
                  </a:outerShdw>
                </a:effectLst>
                <a:latin typeface="Calibri" panose="020F0502020204030204" pitchFamily="34" charset="0"/>
              </a:rPr>
              <a:t>, 356-66</a:t>
            </a:r>
          </a:p>
        </p:txBody>
      </p:sp>
      <p:pic>
        <p:nvPicPr>
          <p:cNvPr id="7" name="Picture 6">
            <a:extLst>
              <a:ext uri="{FF2B5EF4-FFF2-40B4-BE49-F238E27FC236}">
                <a16:creationId xmlns:a16="http://schemas.microsoft.com/office/drawing/2014/main" id="{C918131B-6B79-47F8-89FF-AEED6E8E3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4908"/>
            <a:ext cx="820011" cy="1097280"/>
          </a:xfrm>
          <a:prstGeom prst="rect">
            <a:avLst/>
          </a:prstGeom>
          <a:ln>
            <a:solidFill>
              <a:schemeClr val="tx1"/>
            </a:solidFill>
          </a:ln>
        </p:spPr>
      </p:pic>
    </p:spTree>
    <p:extLst>
      <p:ext uri="{BB962C8B-B14F-4D97-AF65-F5344CB8AC3E}">
        <p14:creationId xmlns:p14="http://schemas.microsoft.com/office/powerpoint/2010/main" val="20652928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609600" y="426726"/>
          <a:ext cx="10972800" cy="6004548"/>
        </p:xfrm>
        <a:graphic>
          <a:graphicData uri="http://schemas.openxmlformats.org/drawingml/2006/table">
            <a:tbl>
              <a:tblPr>
                <a:tableStyleId>{8A107856-5554-42FB-B03E-39F5DBC370BA}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0">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t>
                      </a:r>
                    </a:p>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Rev.20</a:t>
                      </a:r>
                      <a:endPar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4" marB="45714" anchor="ctr" horzOverflow="overflow">
                    <a:solidFill>
                      <a:schemeClr val="bg2">
                        <a:lumMod val="95000"/>
                        <a:lumOff val="5000"/>
                      </a:schemeClr>
                    </a:solidFill>
                  </a:tcPr>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Eternal State </a:t>
                      </a:r>
                    </a:p>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Rev.21-22</a:t>
                      </a:r>
                    </a:p>
                  </a:txBody>
                  <a:tcPr marT="45714" marB="45714" anchor="ctr" horzOverflow="overflow">
                    <a:solidFill>
                      <a:schemeClr val="bg2">
                        <a:lumMod val="95000"/>
                        <a:lumOff val="5000"/>
                      </a:schemeClr>
                    </a:solidFill>
                  </a:tcPr>
                </a:tc>
                <a:extLst>
                  <a:ext uri="{0D108BD9-81ED-4DB2-BD59-A6C34878D82A}">
                    <a16:rowId xmlns:a16="http://schemas.microsoft.com/office/drawing/2014/main" val="1524377864"/>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effectLst/>
                          <a:latin typeface="Calibri" panose="020F0502020204030204" pitchFamily="34" charset="0"/>
                          <a:cs typeface="Calibri" panose="020F0502020204030204" pitchFamily="34" charset="0"/>
                        </a:rPr>
                        <a:t>Sin restrained</a:t>
                      </a:r>
                      <a:endParaRPr kumimoji="0" lang="en-US" sz="3000" b="1" i="0" u="none" strike="noStrike" cap="none" normalizeH="0" baseline="0" dirty="0">
                        <a:ln>
                          <a:noFill/>
                        </a:ln>
                        <a:solidFill>
                          <a:schemeClr val="tx2">
                            <a:lumMod val="75000"/>
                          </a:schemeClr>
                        </a:solidFill>
                        <a:effectLst/>
                        <a:latin typeface="Calibri" panose="020F0502020204030204" pitchFamily="34" charset="0"/>
                        <a:cs typeface="Calibri" panose="020F0502020204030204" pitchFamily="34" charset="0"/>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tc>
                <a:extLst>
                  <a:ext uri="{0D108BD9-81ED-4DB2-BD59-A6C34878D82A}">
                    <a16:rowId xmlns:a16="http://schemas.microsoft.com/office/drawing/2014/main" val="10000"/>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tc>
                <a:extLst>
                  <a:ext uri="{0D108BD9-81ED-4DB2-BD59-A6C34878D82A}">
                    <a16:rowId xmlns:a16="http://schemas.microsoft.com/office/drawing/2014/main" val="10001"/>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tc>
                <a:extLst>
                  <a:ext uri="{0D108BD9-81ED-4DB2-BD59-A6C34878D82A}">
                    <a16:rowId xmlns:a16="http://schemas.microsoft.com/office/drawing/2014/main" val="10002"/>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tc>
                <a:extLst>
                  <a:ext uri="{0D108BD9-81ED-4DB2-BD59-A6C34878D82A}">
                    <a16:rowId xmlns:a16="http://schemas.microsoft.com/office/drawing/2014/main" val="10003"/>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Mortals Destinies undecided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All Destinies sealed</a:t>
                      </a:r>
                    </a:p>
                  </a:txBody>
                  <a:tcPr marT="45714" marB="45714" anchor="ctr" horzOverflow="overflow"/>
                </a:tc>
                <a:extLst>
                  <a:ext uri="{0D108BD9-81ED-4DB2-BD59-A6C34878D82A}">
                    <a16:rowId xmlns:a16="http://schemas.microsoft.com/office/drawing/2014/main" val="10004"/>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Renovation</a:t>
                      </a:r>
                    </a:p>
                  </a:txBody>
                  <a:tcPr marT="45714" marB="45714" anchor="ctr" horzOverflow="overflow">
                    <a:solidFill>
                      <a:srgbClr val="FFFFCC"/>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tc>
                <a:extLst>
                  <a:ext uri="{0D108BD9-81ED-4DB2-BD59-A6C34878D82A}">
                    <a16:rowId xmlns:a16="http://schemas.microsoft.com/office/drawing/2014/main" val="10005"/>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Temporary</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tc>
                <a:extLst>
                  <a:ext uri="{0D108BD9-81ED-4DB2-BD59-A6C34878D82A}">
                    <a16:rowId xmlns:a16="http://schemas.microsoft.com/office/drawing/2014/main" val="10006"/>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Transitional </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tc>
                <a:extLst>
                  <a:ext uri="{0D108BD9-81ED-4DB2-BD59-A6C34878D82A}">
                    <a16:rowId xmlns:a16="http://schemas.microsoft.com/office/drawing/2014/main" val="10007"/>
                  </a:ext>
                </a:extLst>
              </a:tr>
              <a:tr h="54864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Dispensation</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Not a dispensation</a:t>
                      </a:r>
                    </a:p>
                  </a:txBody>
                  <a:tcPr marT="45714" marB="45714" anchor="ctr" horzOverflow="overflow"/>
                </a:tc>
                <a:extLst>
                  <a:ext uri="{0D108BD9-81ED-4DB2-BD59-A6C34878D82A}">
                    <a16:rowId xmlns:a16="http://schemas.microsoft.com/office/drawing/2014/main" val="504363005"/>
                  </a:ext>
                </a:extLst>
              </a:tr>
            </a:tbl>
          </a:graphicData>
        </a:graphic>
      </p:graphicFrame>
    </p:spTree>
    <p:extLst>
      <p:ext uri="{BB962C8B-B14F-4D97-AF65-F5344CB8AC3E}">
        <p14:creationId xmlns:p14="http://schemas.microsoft.com/office/powerpoint/2010/main" val="38127008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85901" y="228600"/>
            <a:ext cx="9220198" cy="9144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System of Theology</a:t>
            </a:r>
          </a:p>
        </p:txBody>
      </p:sp>
      <p:sp>
        <p:nvSpPr>
          <p:cNvPr id="183299" name="Rectangle 3"/>
          <p:cNvSpPr>
            <a:spLocks noChangeArrowheads="1"/>
          </p:cNvSpPr>
          <p:nvPr/>
        </p:nvSpPr>
        <p:spPr bwMode="auto">
          <a:xfrm>
            <a:off x="609600" y="1371600"/>
            <a:ext cx="10972799"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2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200" b="1" dirty="0">
                <a:solidFill>
                  <a:srgbClr val="FFFFCC"/>
                </a:solidFill>
                <a:latin typeface="Calibri" panose="020F0502020204030204" pitchFamily="34" charset="0"/>
                <a:cs typeface="Calibri" panose="020F0502020204030204" pitchFamily="34" charset="0"/>
              </a:rPr>
              <a:t>sine qua non </a:t>
            </a:r>
            <a:r>
              <a:rPr lang="en-US" sz="3200" dirty="0">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The </a:t>
            </a:r>
            <a:r>
              <a:rPr lang="en-US" sz="3200" b="1" dirty="0">
                <a:solidFill>
                  <a:srgbClr val="FFFFCC"/>
                </a:solidFill>
                <a:latin typeface="Calibri" panose="020F0502020204030204" pitchFamily="34" charset="0"/>
                <a:cs typeface="Calibri" panose="020F0502020204030204" pitchFamily="34" charset="0"/>
              </a:rPr>
              <a:t>consistent</a:t>
            </a:r>
            <a:r>
              <a:rPr lang="en-US" sz="3200" dirty="0">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Which reveals that the </a:t>
            </a:r>
            <a:r>
              <a:rPr lang="en-US" sz="3200" b="1" dirty="0">
                <a:solidFill>
                  <a:srgbClr val="FFFFCC"/>
                </a:solidFill>
                <a:latin typeface="Calibri" panose="020F0502020204030204" pitchFamily="34" charset="0"/>
                <a:cs typeface="Calibri" panose="020F0502020204030204" pitchFamily="34" charset="0"/>
              </a:rPr>
              <a:t>Church is distinct from Israel</a:t>
            </a:r>
            <a:r>
              <a:rPr lang="en-US" sz="32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3200" dirty="0">
                <a:latin typeface="Calibri" panose="020F0502020204030204" pitchFamily="34" charset="0"/>
                <a:cs typeface="Calibri" panose="020F0502020204030204" pitchFamily="34" charset="0"/>
              </a:rPr>
              <a:t>God’s overall purpose is to bring </a:t>
            </a:r>
            <a:r>
              <a:rPr lang="en-US" sz="3200" b="1" dirty="0">
                <a:solidFill>
                  <a:srgbClr val="FFFFCC"/>
                </a:solidFill>
                <a:latin typeface="Calibri" panose="020F0502020204030204" pitchFamily="34" charset="0"/>
                <a:cs typeface="Calibri" panose="020F0502020204030204" pitchFamily="34" charset="0"/>
              </a:rPr>
              <a:t>glory to Himself </a:t>
            </a:r>
            <a:r>
              <a:rPr lang="en-US" sz="32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77000"/>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14148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36</a:t>
            </a:r>
          </a:p>
        </p:txBody>
      </p:sp>
      <p:sp>
        <p:nvSpPr>
          <p:cNvPr id="3" name="Content Placeholder 2"/>
          <p:cNvSpPr>
            <a:spLocks noGrp="1"/>
          </p:cNvSpPr>
          <p:nvPr>
            <p:ph idx="1"/>
          </p:nvPr>
        </p:nvSpPr>
        <p:spPr>
          <a:xfrm>
            <a:off x="670894" y="1600200"/>
            <a:ext cx="8473106" cy="31242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 to prosper again (1-15)</a:t>
            </a:r>
            <a:endParaRPr lang="en-US" dirty="0">
              <a:effectLst>
                <a:outerShdw blurRad="38100" dist="38100" dir="2700000" algn="tl">
                  <a:srgbClr val="000000">
                    <a:alpha val="43137"/>
                  </a:srgbClr>
                </a:outerShdw>
              </a:effectLst>
              <a:latin typeface="Calibri" pitchFamily="34" charset="0"/>
              <a:cs typeface="Calibri" pitchFamily="34" charset="0"/>
            </a:endParaRP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sins inhibiting prosperity (16-21)  </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 to be restored: physically &amp; spiritually (22-38)</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103689" y="228600"/>
            <a:ext cx="3984625" cy="685800"/>
          </a:xfrm>
        </p:spPr>
        <p:txBody>
          <a:bodyPr/>
          <a:lstStyle/>
          <a:p>
            <a:pPr algn="ctr">
              <a:lnSpc>
                <a:spcPct val="100000"/>
              </a:lnSpc>
              <a:defRPr/>
            </a:pPr>
            <a:r>
              <a:rPr lang="en-US" sz="3600" dirty="0">
                <a:solidFill>
                  <a:srgbClr val="00FFFF"/>
                </a:solidFill>
                <a:effectLst>
                  <a:outerShdw blurRad="38100" dist="38100" dir="2700000" algn="tl">
                    <a:srgbClr val="000000">
                      <a:alpha val="43137"/>
                    </a:srgbClr>
                  </a:outerShdw>
                </a:effectLst>
              </a:rPr>
              <a:t>Doxological Purpose</a:t>
            </a:r>
          </a:p>
        </p:txBody>
      </p:sp>
      <p:sp>
        <p:nvSpPr>
          <p:cNvPr id="31747" name="Text Box 3"/>
          <p:cNvSpPr txBox="1">
            <a:spLocks noChangeArrowheads="1"/>
          </p:cNvSpPr>
          <p:nvPr/>
        </p:nvSpPr>
        <p:spPr bwMode="auto">
          <a:xfrm>
            <a:off x="3593306" y="64770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Dictionary of Premillennial Theology</a:t>
            </a:r>
            <a:r>
              <a:rPr lang="en-US" altLang="en-US" sz="1600" dirty="0">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609600" y="1143000"/>
            <a:ext cx="109728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n-US" altLang="en-US" sz="3200" dirty="0">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marL="457200" indent="-457200" algn="just" eaLnBrk="1" hangingPunct="1">
              <a:spcBef>
                <a:spcPts val="0"/>
              </a:spcBef>
              <a:spcAft>
                <a:spcPts val="2400"/>
              </a:spcAft>
              <a:buClr>
                <a:srgbClr val="00FFFF"/>
              </a:buClr>
              <a:buFont typeface="+mj-lt"/>
              <a:buAutoNum type="alphaUcPeriod"/>
            </a:pPr>
            <a:r>
              <a:rPr lang="en-US" altLang="en-US" sz="3200" dirty="0">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6574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7270" y="80702"/>
            <a:ext cx="7797460" cy="6657409"/>
          </a:xfrm>
          <a:prstGeom prst="rect">
            <a:avLst/>
          </a:prstGeom>
          <a:solidFill>
            <a:schemeClr val="bg2"/>
          </a:solidFill>
          <a:ln>
            <a:solidFill>
              <a:schemeClr val="tx1"/>
            </a:solidFill>
          </a:ln>
        </p:spPr>
      </p:pic>
    </p:spTree>
    <p:extLst>
      <p:ext uri="{BB962C8B-B14F-4D97-AF65-F5344CB8AC3E}">
        <p14:creationId xmlns:p14="http://schemas.microsoft.com/office/powerpoint/2010/main" val="38333247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BA53B3C-08DF-5A90-0CC5-B29D7404E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160" y="137160"/>
            <a:ext cx="658368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95522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81314"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56730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71600" y="228600"/>
            <a:ext cx="94488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III. Invasion Defeated (Ezekiel 38:17‒39:20)</a:t>
            </a:r>
          </a:p>
        </p:txBody>
      </p:sp>
      <p:sp>
        <p:nvSpPr>
          <p:cNvPr id="3" name="Content Placeholder 2"/>
          <p:cNvSpPr>
            <a:spLocks noGrp="1"/>
          </p:cNvSpPr>
          <p:nvPr>
            <p:ph idx="1"/>
          </p:nvPr>
        </p:nvSpPr>
        <p:spPr>
          <a:xfrm>
            <a:off x="1066799" y="1600200"/>
            <a:ext cx="7969161" cy="3810000"/>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Armies destroyed (38:17‒39:8)</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Weapons burned (39:9-10)</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Soldiers buried (39:11-16)</a:t>
            </a:r>
          </a:p>
          <a:p>
            <a:pPr marL="744538" lvl="1" indent="-742950">
              <a:spcBef>
                <a:spcPts val="0"/>
              </a:spcBef>
              <a:spcAft>
                <a:spcPts val="3600"/>
              </a:spcAft>
              <a:buSzPct val="100000"/>
              <a:buAutoNum type="alpha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Soldiers eaten (39:17-20)</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2126" y="1933652"/>
            <a:ext cx="2910506" cy="2990695"/>
          </a:xfrm>
          <a:prstGeom prst="rect">
            <a:avLst/>
          </a:prstGeom>
          <a:noFill/>
          <a:ln w="9525">
            <a:noFill/>
            <a:miter lim="800000"/>
            <a:headEnd/>
            <a:tailEnd/>
          </a:ln>
        </p:spPr>
      </p:pic>
    </p:spTree>
    <p:extLst>
      <p:ext uri="{BB962C8B-B14F-4D97-AF65-F5344CB8AC3E}">
        <p14:creationId xmlns:p14="http://schemas.microsoft.com/office/powerpoint/2010/main" val="297881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181600" y="228600"/>
            <a:ext cx="1828800" cy="685800"/>
          </a:xfrm>
        </p:spPr>
        <p:txBody>
          <a:bodyPr/>
          <a:lstStyle/>
          <a:p>
            <a:pPr algn="ctr" eaLnBrk="1" hangingPunct="1"/>
            <a:r>
              <a:rPr lang="en-US" altLang="en-US"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219200"/>
            <a:ext cx="9525000" cy="45720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400628372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6583" y="1986552"/>
            <a:ext cx="1097581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According to Ezekiel 39:2, 4, Israel must possess the ‘mountains of Israel’ when this invasion occurs...The famous Six Day war in Israel in 1967 helped set the stage for this to be fulfilled. Before the Six Day War, all the mountains of Israel, with the exception of a small strip of west Jerusalem, were in the hands of the Jordanian Arabs. Only since 1967 have the mountains of Israel been in Israel, thus setting the stage for the fulfillment of this prophecy.”</a:t>
            </a:r>
          </a:p>
        </p:txBody>
      </p:sp>
      <p:sp>
        <p:nvSpPr>
          <p:cNvPr id="26627" name="TextBox 2"/>
          <p:cNvSpPr txBox="1">
            <a:spLocks noChangeArrowheads="1"/>
          </p:cNvSpPr>
          <p:nvPr/>
        </p:nvSpPr>
        <p:spPr bwMode="auto">
          <a:xfrm>
            <a:off x="2133600" y="381000"/>
            <a:ext cx="8229599"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Mountains of Israel?</a:t>
            </a:r>
          </a:p>
          <a:p>
            <a:pPr algn="ctr" eaLnBrk="1" hangingPunct="1">
              <a:spcBef>
                <a:spcPct val="0"/>
              </a:spcBef>
              <a:buClrTx/>
              <a:buSzTx/>
              <a:buNone/>
            </a:pPr>
            <a:r>
              <a:rPr lang="en-US" sz="1800" dirty="0">
                <a:effectLst>
                  <a:outerShdw blurRad="38100" dist="38100" dir="2700000" algn="tl">
                    <a:srgbClr val="000000">
                      <a:alpha val="43137"/>
                    </a:srgbClr>
                  </a:outerShdw>
                </a:effectLst>
                <a:cs typeface="Calibri" panose="020F0502020204030204" pitchFamily="34" charset="0"/>
              </a:rPr>
              <a:t>Mark Hitchcock, </a:t>
            </a:r>
            <a:r>
              <a:rPr lang="en-US" sz="1800" i="1" dirty="0">
                <a:effectLst>
                  <a:outerShdw blurRad="38100" dist="38100" dir="2700000" algn="tl">
                    <a:srgbClr val="000000">
                      <a:alpha val="43137"/>
                    </a:srgbClr>
                  </a:outerShdw>
                </a:effectLst>
                <a:cs typeface="Calibri" panose="020F0502020204030204" pitchFamily="34" charset="0"/>
              </a:rPr>
              <a:t>The Amazing Claims of Bible Prophecy: What You Need to Know in These Uncertain Times</a:t>
            </a:r>
            <a:r>
              <a:rPr lang="en-US" sz="1800" dirty="0">
                <a:effectLst>
                  <a:outerShdw blurRad="38100" dist="38100" dir="2700000" algn="tl">
                    <a:srgbClr val="000000">
                      <a:alpha val="43137"/>
                    </a:srgbClr>
                  </a:outerShdw>
                </a:effectLst>
                <a:cs typeface="Calibri" panose="020F0502020204030204" pitchFamily="34" charset="0"/>
              </a:rPr>
              <a:t> (Harvest House: Eugene, OR, 2010), 211. </a:t>
            </a:r>
            <a:r>
              <a:rPr lang="en-US" altLang="en-US" sz="1800" dirty="0">
                <a:effectLst>
                  <a:outerShdw blurRad="38100" dist="38100" dir="2700000" algn="tl">
                    <a:srgbClr val="000000">
                      <a:alpha val="43137"/>
                    </a:srgbClr>
                  </a:outerShdw>
                </a:effectLst>
                <a:cs typeface="Calibri" panose="020F0502020204030204" pitchFamily="34" charset="0"/>
              </a:rPr>
              <a:t> </a:t>
            </a:r>
          </a:p>
        </p:txBody>
      </p:sp>
      <p:pic>
        <p:nvPicPr>
          <p:cNvPr id="5" name="Picture 4">
            <a:extLst>
              <a:ext uri="{FF2B5EF4-FFF2-40B4-BE49-F238E27FC236}">
                <a16:creationId xmlns:a16="http://schemas.microsoft.com/office/drawing/2014/main" id="{290DF509-3E6B-4883-B07D-2A762DAE8EC7}"/>
              </a:ext>
            </a:extLst>
          </p:cNvPr>
          <p:cNvPicPr>
            <a:picLocks noChangeAspect="1"/>
          </p:cNvPicPr>
          <p:nvPr/>
        </p:nvPicPr>
        <p:blipFill>
          <a:blip r:embed="rId2"/>
          <a:stretch>
            <a:fillRect/>
          </a:stretch>
        </p:blipFill>
        <p:spPr>
          <a:xfrm>
            <a:off x="606582" y="76200"/>
            <a:ext cx="1286692" cy="1097280"/>
          </a:xfrm>
          <a:prstGeom prst="rect">
            <a:avLst/>
          </a:prstGeom>
        </p:spPr>
      </p:pic>
    </p:spTree>
    <p:extLst>
      <p:ext uri="{BB962C8B-B14F-4D97-AF65-F5344CB8AC3E}">
        <p14:creationId xmlns:p14="http://schemas.microsoft.com/office/powerpoint/2010/main" val="16380226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28600" y="1524000"/>
            <a:ext cx="11734800" cy="4800600"/>
          </a:xfrm>
        </p:spPr>
        <p:txBody>
          <a:bodyPr/>
          <a:lstStyle/>
          <a:p>
            <a:pPr marL="0" indent="0" algn="just">
              <a:spcBef>
                <a:spcPts val="0"/>
              </a:spcBef>
              <a:spcAft>
                <a:spcPts val="0"/>
              </a:spcAft>
              <a:buNone/>
            </a:pPr>
            <a:r>
              <a:rPr lang="en-US" sz="2800" dirty="0">
                <a:effectLst>
                  <a:outerShdw blurRad="38100" dist="38100" dir="2700000" algn="tl">
                    <a:srgbClr val="000000">
                      <a:alpha val="43137"/>
                    </a:srgbClr>
                  </a:outerShdw>
                </a:effectLst>
              </a:rPr>
              <a:t>“But where in the Land of Israel will the invading armies be destroyed? The exact location is revealed in Ezekiel 39:2 and 4a: ‘and I will turn you about, and will lead you on, and will cause you to come up from the uttermost parts of the north; and I will bring you upon the mountains of Israel…you shall fall upon the mountains of Israel.’ The phrase ‘the mountains of Israel’ refers to the central mountain range that makes up the backbone of the country. In the Hebrew Scriptures, these mountains were known as the Hill Country of Ephraim and the Hill Country of Judah. Some of the famous biblical cities that lie within these mountains include Dothan, Shechem, Samaria, Shiloh, Bethel, Ai, Ramah, Bethlehem, Hebron, </a:t>
            </a:r>
            <a:r>
              <a:rPr lang="en-US" sz="2800" dirty="0" err="1">
                <a:effectLst>
                  <a:outerShdw blurRad="38100" dist="38100" dir="2700000" algn="tl">
                    <a:srgbClr val="000000">
                      <a:alpha val="43137"/>
                    </a:srgbClr>
                  </a:outerShdw>
                </a:effectLst>
              </a:rPr>
              <a:t>Debir</a:t>
            </a:r>
            <a:r>
              <a:rPr lang="en-US" sz="2800" dirty="0">
                <a:effectLst>
                  <a:outerShdw blurRad="38100" dist="38100" dir="2700000" algn="tl">
                    <a:srgbClr val="000000">
                      <a:alpha val="43137"/>
                    </a:srgbClr>
                  </a:outerShdw>
                </a:effectLst>
              </a:rPr>
              <a:t>, and most importantly, Jerusalem, which seems to be the target of the invading army. However, from 1948 until the Six-Day War in 1967, these mountains were not in Israel, but in Jordan.</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THE MODERN STATE OF ISRAEL IN BIBLE PROPHECY</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Paper presented to the PTSG on 12-7-21</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a:t>
            </a:r>
          </a:p>
          <a:p>
            <a:pPr algn="ctr"/>
            <a:r>
              <a:rPr lang="en-US" sz="1800" dirty="0" err="1">
                <a:effectLst>
                  <a:outerShdw blurRad="38100" dist="38100" dir="2700000" algn="tl">
                    <a:srgbClr val="000000"/>
                  </a:outerShdw>
                </a:effectLst>
                <a:latin typeface="Calibri" panose="020F0502020204030204" pitchFamily="34" charset="0"/>
                <a:ea typeface="Calibri" panose="020F0502020204030204" pitchFamily="34" charset="0"/>
                <a:cs typeface="+mn-cs"/>
              </a:rPr>
              <a:t>pps</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18-19</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498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28600" y="1524000"/>
            <a:ext cx="11734800" cy="4800600"/>
          </a:xfrm>
        </p:spPr>
        <p:txBody>
          <a:bodyPr/>
          <a:lstStyle/>
          <a:p>
            <a:pPr marL="0" indent="0" algn="just">
              <a:spcBef>
                <a:spcPts val="0"/>
              </a:spcBef>
              <a:spcAft>
                <a:spcPts val="0"/>
              </a:spcAft>
              <a:buNone/>
            </a:pPr>
            <a:r>
              <a:rPr lang="en-US" sz="2800" dirty="0">
                <a:effectLst>
                  <a:outerShdw blurRad="38100" dist="38100" dir="2700000" algn="tl">
                    <a:srgbClr val="000000">
                      <a:alpha val="43137"/>
                    </a:srgbClr>
                  </a:outerShdw>
                </a:effectLst>
              </a:rPr>
              <a:t>“They are now referred to politically as the West Bank. In 1948, Jordanian forces took over these mountains and annexed them as part of Jordan. All Israel had was a small corridor leading west to Jerusalem. The border between Israel and Jordan ran down the foot of these mountains, then cut into the mountains, dividing Jerusalem in two, and then went out again and continued along the foot of these mountains. Israel had maybe five percent or less of the mountains, while the rest belonged to Jordan. Only since 1967 have the mountains of Israel been in Israel. Besides the Temple compound falling into Jewish hands, another by-product of the Six-Day War was that these mountains also fell under Israeli sovereignty. Therefore, not only could this prophecy not have been fulfilled before 1948, but it could also not have been fulfilled before 1967.</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THE MODERN STATE OF ISRAEL IN BIBLE PROPHECY</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Paper presented to the PTSG on 12-7-21</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a:t>
            </a:r>
          </a:p>
          <a:p>
            <a:pPr algn="ctr"/>
            <a:r>
              <a:rPr lang="en-US" sz="1800" dirty="0" err="1">
                <a:effectLst>
                  <a:outerShdw blurRad="38100" dist="38100" dir="2700000" algn="tl">
                    <a:srgbClr val="000000"/>
                  </a:outerShdw>
                </a:effectLst>
                <a:latin typeface="Calibri" panose="020F0502020204030204" pitchFamily="34" charset="0"/>
                <a:ea typeface="Calibri" panose="020F0502020204030204" pitchFamily="34" charset="0"/>
                <a:cs typeface="+mn-cs"/>
              </a:rPr>
              <a:t>pps</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18-19</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25740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28600" y="1854663"/>
            <a:ext cx="11734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mountains of Israel (the West Bank) are yet to have a very important and relevant role in Bible prophecy. As for the present State of Israel, they became part of Israel in 1967. This is yet another way the modern Jewish State fits within Bible prophecy.</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THE MODERN STATE OF ISRAEL IN BIBLE PROPHECY</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Paper presented to the PTSG on 12-7-21</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a:t>
            </a:r>
          </a:p>
          <a:p>
            <a:pPr algn="ctr"/>
            <a:r>
              <a:rPr lang="en-US" sz="1800" dirty="0" err="1">
                <a:effectLst>
                  <a:outerShdw blurRad="38100" dist="38100" dir="2700000" algn="tl">
                    <a:srgbClr val="000000"/>
                  </a:outerShdw>
                </a:effectLst>
                <a:latin typeface="Calibri" panose="020F0502020204030204" pitchFamily="34" charset="0"/>
                <a:ea typeface="Calibri" panose="020F0502020204030204" pitchFamily="34" charset="0"/>
                <a:cs typeface="+mn-cs"/>
              </a:rPr>
              <a:t>pps</a:t>
            </a:r>
            <a:r>
              <a:rPr lang="en-US" sz="1800" dirty="0">
                <a:effectLst>
                  <a:outerShdw blurRad="38100" dist="38100" dir="2700000" algn="tl">
                    <a:srgbClr val="000000"/>
                  </a:outerShdw>
                </a:effectLst>
                <a:latin typeface="Calibri" panose="020F0502020204030204" pitchFamily="34" charset="0"/>
                <a:ea typeface="Calibri" panose="020F0502020204030204" pitchFamily="34" charset="0"/>
                <a:cs typeface="+mn-cs"/>
              </a:rPr>
              <a:t>. 18-19</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6792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
        <p:nvSpPr>
          <p:cNvPr id="3" name="Content Placeholder 2"/>
          <p:cNvSpPr>
            <a:spLocks noGrp="1"/>
          </p:cNvSpPr>
          <p:nvPr>
            <p:ph idx="1"/>
          </p:nvPr>
        </p:nvSpPr>
        <p:spPr>
          <a:xfrm>
            <a:off x="609599" y="1058402"/>
            <a:ext cx="10972801" cy="56471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627063" indent="-6270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DCF871D5-2BF5-482D-97F2-DAB6C78F8E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417963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udea and samari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1" y="152400"/>
            <a:ext cx="3686175" cy="661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91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954BA4-E059-44F2-8166-85FBB53D139A}"/>
              </a:ext>
            </a:extLst>
          </p:cNvPr>
          <p:cNvPicPr>
            <a:picLocks noChangeAspect="1"/>
          </p:cNvPicPr>
          <p:nvPr/>
        </p:nvPicPr>
        <p:blipFill>
          <a:blip r:embed="rId2"/>
          <a:stretch>
            <a:fillRect/>
          </a:stretch>
        </p:blipFill>
        <p:spPr>
          <a:xfrm>
            <a:off x="2998963" y="112488"/>
            <a:ext cx="6194073" cy="6633023"/>
          </a:xfrm>
          <a:prstGeom prst="rect">
            <a:avLst/>
          </a:prstGeom>
        </p:spPr>
      </p:pic>
    </p:spTree>
    <p:extLst>
      <p:ext uri="{BB962C8B-B14F-4D97-AF65-F5344CB8AC3E}">
        <p14:creationId xmlns:p14="http://schemas.microsoft.com/office/powerpoint/2010/main" val="352253240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BE71E-AD57-4738-97AA-DEB171072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672902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844219"/>
            <a:ext cx="10972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3600">
                <a:effectLst>
                  <a:outerShdw blurRad="38100" dist="38100" dir="2700000" algn="tl">
                    <a:srgbClr val="000000">
                      <a:alpha val="43137"/>
                    </a:srgbClr>
                  </a:outerShdw>
                </a:effectLst>
                <a:cs typeface="Calibri" panose="020F0502020204030204" pitchFamily="34" charset="0"/>
              </a:rPr>
              <a:t>“</a:t>
            </a:r>
            <a:r>
              <a:rPr lang="en-US" sz="3600"/>
              <a:t>In verse </a:t>
            </a:r>
            <a:r>
              <a:rPr lang="en-US" sz="3600" dirty="0"/>
              <a:t>18 the actual or literal passes over into the figurative with the reference to princes, then rams. </a:t>
            </a:r>
            <a:r>
              <a:rPr lang="en-US" sz="3600" dirty="0" err="1"/>
              <a:t>Bashan</a:t>
            </a:r>
            <a:r>
              <a:rPr lang="en-US" sz="3600" dirty="0"/>
              <a:t> was famous for its fine pastures and well-fed cattle (cf. </a:t>
            </a:r>
            <a:r>
              <a:rPr lang="en-US" sz="3600" dirty="0" err="1"/>
              <a:t>Deut</a:t>
            </a:r>
            <a:r>
              <a:rPr lang="en-US" sz="3600" dirty="0"/>
              <a:t>. 32:14; Ps. 22:12; Amos 4:1)…It is a vivid figure to bring out the idea of vast carnage, deserved judgment and irrevocable doom.</a:t>
            </a:r>
            <a:r>
              <a:rPr lang="en-US" altLang="en-US" sz="3600"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231.</a:t>
            </a:r>
          </a:p>
        </p:txBody>
      </p:sp>
      <p:pic>
        <p:nvPicPr>
          <p:cNvPr id="5" name="Picture 4">
            <a:extLst>
              <a:ext uri="{FF2B5EF4-FFF2-40B4-BE49-F238E27FC236}">
                <a16:creationId xmlns:a16="http://schemas.microsoft.com/office/drawing/2014/main" id="{FA53875A-199E-4181-B92B-F032E49D52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spTree>
    <p:extLst>
      <p:ext uri="{BB962C8B-B14F-4D97-AF65-F5344CB8AC3E}">
        <p14:creationId xmlns:p14="http://schemas.microsoft.com/office/powerpoint/2010/main" val="42662302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844219"/>
            <a:ext cx="1097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Now there is presented the third emphasis of the greatness of the invasion and the subsequent slaughter at the hand of the Lord. Incidentally, the figure gives a clue as to the time setting for the entire passage. It is the same scene as that a Revelation 19, the great supper of God, and the chronology is clear. The events will transpire at the end of the great tribulation and just before the millennial reign of the Messiah of Israel</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230-31.</a:t>
            </a:r>
          </a:p>
        </p:txBody>
      </p:sp>
      <p:pic>
        <p:nvPicPr>
          <p:cNvPr id="5" name="Picture 4">
            <a:extLst>
              <a:ext uri="{FF2B5EF4-FFF2-40B4-BE49-F238E27FC236}">
                <a16:creationId xmlns:a16="http://schemas.microsoft.com/office/drawing/2014/main" id="{FA53875A-199E-4181-B92B-F032E49D52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p:spPr>
      </p:pic>
    </p:spTree>
    <p:extLst>
      <p:ext uri="{BB962C8B-B14F-4D97-AF65-F5344CB8AC3E}">
        <p14:creationId xmlns:p14="http://schemas.microsoft.com/office/powerpoint/2010/main" val="352091304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4000" dirty="0">
                <a:effectLst>
                  <a:outerShdw blurRad="38100" dist="38100" dir="2700000" algn="tl">
                    <a:srgbClr val="000000">
                      <a:alpha val="43137"/>
                    </a:srgbClr>
                  </a:outerShdw>
                </a:effectLst>
              </a:rPr>
              <a:t>When?  </a:t>
            </a:r>
          </a:p>
        </p:txBody>
      </p:sp>
      <p:sp>
        <p:nvSpPr>
          <p:cNvPr id="7171" name="Rectangle 3"/>
          <p:cNvSpPr>
            <a:spLocks noGrp="1" noChangeArrowheads="1"/>
          </p:cNvSpPr>
          <p:nvPr>
            <p:ph type="body" idx="1"/>
          </p:nvPr>
        </p:nvSpPr>
        <p:spPr>
          <a:xfrm>
            <a:off x="1676400" y="2286000"/>
            <a:ext cx="7391400" cy="4114800"/>
          </a:xfrm>
        </p:spPr>
        <p:txBody>
          <a:bodyPr/>
          <a:lstStyle/>
          <a:p>
            <a:pPr marL="461963" indent="-461963" eaLnBrk="1" hangingPunct="1">
              <a:defRPr/>
            </a:pPr>
            <a:r>
              <a:rPr lang="en-US" sz="3600" dirty="0">
                <a:effectLst>
                  <a:outerShdw blurRad="38100" dist="38100" dir="2700000" algn="tl">
                    <a:srgbClr val="000000">
                      <a:alpha val="43137"/>
                    </a:srgbClr>
                  </a:outerShdw>
                </a:effectLst>
              </a:rPr>
              <a:t>Beginning of the Millennium</a:t>
            </a:r>
          </a:p>
          <a:p>
            <a:pPr marL="461963" indent="-461963" eaLnBrk="1" hangingPunct="1">
              <a:defRPr/>
            </a:pPr>
            <a:r>
              <a:rPr lang="en-US" sz="3600" dirty="0">
                <a:effectLst>
                  <a:outerShdw blurRad="38100" dist="38100" dir="2700000" algn="tl">
                    <a:srgbClr val="000000">
                      <a:alpha val="43137"/>
                    </a:srgbClr>
                  </a:outerShdw>
                </a:effectLst>
              </a:rPr>
              <a:t>End of the Millennium</a:t>
            </a:r>
          </a:p>
          <a:p>
            <a:pPr marL="461963" indent="-461963" eaLnBrk="1" hangingPunct="1">
              <a:defRPr/>
            </a:pPr>
            <a:r>
              <a:rPr lang="en-US" sz="3600" dirty="0">
                <a:effectLst>
                  <a:outerShdw blurRad="38100" dist="38100" dir="2700000" algn="tl">
                    <a:srgbClr val="000000">
                      <a:alpha val="43137"/>
                    </a:srgbClr>
                  </a:outerShdw>
                </a:effectLst>
              </a:rPr>
              <a:t>End of the Tribulation</a:t>
            </a:r>
          </a:p>
          <a:p>
            <a:pPr marL="461963" indent="-461963" eaLnBrk="1" hangingPunct="1">
              <a:defRPr/>
            </a:pPr>
            <a:r>
              <a:rPr lang="en-US" sz="3600" dirty="0">
                <a:effectLst>
                  <a:outerShdw blurRad="38100" dist="38100" dir="2700000" algn="tl">
                    <a:srgbClr val="000000">
                      <a:alpha val="43137"/>
                    </a:srgbClr>
                  </a:outerShdw>
                </a:effectLst>
              </a:rPr>
              <a:t>Before the Tribulation</a:t>
            </a:r>
          </a:p>
          <a:p>
            <a:pPr marL="461963" indent="-461963" eaLnBrk="1" hangingPunct="1">
              <a:defRPr/>
            </a:pPr>
            <a:r>
              <a:rPr lang="en-US" sz="3600" dirty="0">
                <a:effectLst>
                  <a:outerShdw blurRad="38100" dist="38100" dir="2700000" algn="tl">
                    <a:srgbClr val="000000">
                      <a:alpha val="43137"/>
                    </a:srgbClr>
                  </a:outerShdw>
                </a:effectLst>
              </a:rPr>
              <a:t>First half of the Tribulation</a:t>
            </a:r>
          </a:p>
          <a:p>
            <a:pPr marL="461963" indent="-461963" eaLnBrk="1" hangingPunct="1">
              <a:defRPr/>
            </a:pPr>
            <a:r>
              <a:rPr lang="en-US" sz="3600" b="1" u="sng" dirty="0">
                <a:solidFill>
                  <a:srgbClr val="FFFFCC"/>
                </a:solidFill>
                <a:effectLst>
                  <a:outerShdw blurRad="38100" dist="38100" dir="2700000" algn="tl">
                    <a:srgbClr val="000000">
                      <a:alpha val="43137"/>
                    </a:srgbClr>
                  </a:outerShdw>
                </a:effectLst>
              </a:rPr>
              <a:t>Two phase view</a:t>
            </a:r>
          </a:p>
        </p:txBody>
      </p:sp>
      <p:pic>
        <p:nvPicPr>
          <p:cNvPr id="29700" name="Picture 4" descr="C:\Program Files\Common Files\Microsoft Shared\Clipart\cagcat50\BS00559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2787" y="241300"/>
            <a:ext cx="36052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52255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A07EA-E3C1-46BB-8716-9C13A97A7F2B}"/>
              </a:ext>
            </a:extLst>
          </p:cNvPr>
          <p:cNvPicPr>
            <a:picLocks noChangeAspect="1"/>
          </p:cNvPicPr>
          <p:nvPr/>
        </p:nvPicPr>
        <p:blipFill>
          <a:blip r:embed="rId2"/>
          <a:stretch>
            <a:fillRect/>
          </a:stretch>
        </p:blipFill>
        <p:spPr>
          <a:xfrm>
            <a:off x="1669920" y="158212"/>
            <a:ext cx="8852159" cy="6541575"/>
          </a:xfrm>
          <a:prstGeom prst="rect">
            <a:avLst/>
          </a:prstGeom>
        </p:spPr>
      </p:pic>
    </p:spTree>
    <p:extLst>
      <p:ext uri="{BB962C8B-B14F-4D97-AF65-F5344CB8AC3E}">
        <p14:creationId xmlns:p14="http://schemas.microsoft.com/office/powerpoint/2010/main" val="590280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638F-E2E0-4A8C-A93C-0206B86F8027}"/>
              </a:ext>
            </a:extLst>
          </p:cNvPr>
          <p:cNvSpPr txBox="1">
            <a:spLocks/>
          </p:cNvSpPr>
          <p:nvPr/>
        </p:nvSpPr>
        <p:spPr>
          <a:xfrm>
            <a:off x="1828800" y="29718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6000" kern="0" dirty="0">
                <a:effectLst>
                  <a:outerShdw blurRad="38100" dist="38100" dir="2700000" algn="tl">
                    <a:srgbClr val="000000">
                      <a:alpha val="43137"/>
                    </a:srgbClr>
                  </a:outerShdw>
                </a:effectLst>
                <a:ea typeface="Calibri" pitchFamily="34" charset="0"/>
                <a:cs typeface="Calibri" pitchFamily="34" charset="0"/>
              </a:rPr>
              <a:t>CONCLUSION</a:t>
            </a:r>
          </a:p>
        </p:txBody>
      </p:sp>
    </p:spTree>
    <p:extLst>
      <p:ext uri="{BB962C8B-B14F-4D97-AF65-F5344CB8AC3E}">
        <p14:creationId xmlns:p14="http://schemas.microsoft.com/office/powerpoint/2010/main" val="425771492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124200"/>
          </a:xfrm>
        </p:spPr>
        <p:txBody>
          <a:bodyPr/>
          <a:lstStyle/>
          <a:p>
            <a:pPr marL="627063" indent="-6270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planned (38:1-13)</a:t>
            </a:r>
            <a:endParaRPr lang="en-US" sz="3600"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sz="3600"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sz="3600" b="1" u="sng" dirty="0">
                <a:solidFill>
                  <a:srgbClr val="FFFFCC"/>
                </a:solidFill>
                <a:effectLst>
                  <a:outerShdw blurRad="38100" dist="38100" dir="2700000" algn="tl">
                    <a:srgbClr val="000000">
                      <a:alpha val="43137"/>
                    </a:srgbClr>
                  </a:outerShdw>
                </a:effectLst>
                <a:cs typeface="Calibri" pitchFamily="34" charset="0"/>
              </a:rPr>
              <a:t>Invasion’s results (39:21-29)</a:t>
            </a: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1715198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IV. Invasion’s Results (Ezekiel 39:21-29)</a:t>
            </a:r>
          </a:p>
        </p:txBody>
      </p:sp>
      <p:sp>
        <p:nvSpPr>
          <p:cNvPr id="3" name="Content Placeholder 2"/>
          <p:cNvSpPr>
            <a:spLocks noGrp="1"/>
          </p:cNvSpPr>
          <p:nvPr>
            <p:ph idx="1"/>
          </p:nvPr>
        </p:nvSpPr>
        <p:spPr>
          <a:xfrm>
            <a:off x="1061555" y="2438400"/>
            <a:ext cx="6939446" cy="1981201"/>
          </a:xfrm>
        </p:spPr>
        <p:txBody>
          <a:bodyPr/>
          <a:lstStyle/>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latin typeface="Calibri" pitchFamily="34" charset="0"/>
                <a:cs typeface="Calibri" pitchFamily="34" charset="0"/>
              </a:rPr>
              <a:t>God’s </a:t>
            </a:r>
            <a:r>
              <a:rPr lang="en-US" sz="3600" dirty="0">
                <a:effectLst>
                  <a:outerShdw blurRad="38100" dist="38100" dir="2700000" algn="tl">
                    <a:srgbClr val="000000">
                      <a:alpha val="43137"/>
                    </a:srgbClr>
                  </a:outerShdw>
                </a:effectLst>
                <a:cs typeface="Calibri" pitchFamily="34" charset="0"/>
              </a:rPr>
              <a:t>glory manifested</a:t>
            </a:r>
            <a:r>
              <a:rPr lang="en-US" sz="3600" dirty="0">
                <a:effectLst>
                  <a:outerShdw blurRad="38100" dist="38100" dir="2700000" algn="tl">
                    <a:srgbClr val="000000">
                      <a:alpha val="43137"/>
                    </a:srgbClr>
                  </a:outerShdw>
                </a:effectLst>
                <a:latin typeface="Calibri" pitchFamily="34" charset="0"/>
                <a:cs typeface="Calibri" pitchFamily="34" charset="0"/>
              </a:rPr>
              <a:t> (21-24)</a:t>
            </a:r>
          </a:p>
          <a:p>
            <a:pPr marL="744538" lvl="1" indent="-742950">
              <a:spcBef>
                <a:spcPts val="0"/>
              </a:spcBef>
              <a:spcAft>
                <a:spcPts val="3600"/>
              </a:spcAft>
              <a:buSzPct val="100000"/>
              <a:buAutoNum type="alphaUcPeriod"/>
              <a:defRPr/>
            </a:pPr>
            <a:r>
              <a:rPr lang="en-US" sz="3600" dirty="0">
                <a:effectLst>
                  <a:outerShdw blurRad="38100" dist="38100" dir="2700000" algn="tl">
                    <a:srgbClr val="000000">
                      <a:alpha val="43137"/>
                    </a:srgbClr>
                  </a:outerShdw>
                </a:effectLst>
                <a:cs typeface="Calibri" pitchFamily="34" charset="0"/>
              </a:rPr>
              <a:t>Israel restored (25-29)</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6" descr="C:\Documents and Settings\Owner\Application Data\Microsoft\Media Catalog\Downloaded Clips\cl0\SY01462_.wmf">
            <a:extLst>
              <a:ext uri="{FF2B5EF4-FFF2-40B4-BE49-F238E27FC236}">
                <a16:creationId xmlns:a16="http://schemas.microsoft.com/office/drawing/2014/main" id="{2A9BE79D-C69B-4CFA-A8F3-B76D5E346C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1972802"/>
            <a:ext cx="2834306" cy="2912395"/>
          </a:xfrm>
          <a:prstGeom prst="rect">
            <a:avLst/>
          </a:prstGeom>
          <a:noFill/>
          <a:ln w="9525">
            <a:noFill/>
            <a:miter lim="800000"/>
            <a:headEnd/>
            <a:tailEnd/>
          </a:ln>
        </p:spPr>
      </p:pic>
    </p:spTree>
    <p:extLst>
      <p:ext uri="{BB962C8B-B14F-4D97-AF65-F5344CB8AC3E}">
        <p14:creationId xmlns:p14="http://schemas.microsoft.com/office/powerpoint/2010/main" val="2892063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37</a:t>
            </a:r>
          </a:p>
        </p:txBody>
      </p:sp>
      <p:sp>
        <p:nvSpPr>
          <p:cNvPr id="3" name="Content Placeholder 2"/>
          <p:cNvSpPr>
            <a:spLocks noGrp="1"/>
          </p:cNvSpPr>
          <p:nvPr>
            <p:ph idx="1"/>
          </p:nvPr>
        </p:nvSpPr>
        <p:spPr>
          <a:xfrm>
            <a:off x="772494" y="1267058"/>
            <a:ext cx="8229600" cy="4600341"/>
          </a:xfrm>
        </p:spPr>
        <p:txBody>
          <a:bodyPr/>
          <a:lstStyle/>
          <a:p>
            <a:pPr marL="627063" indent="-6270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Vision: Valley of the Dry Bones (1-14)</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Vision</a:t>
            </a:r>
            <a:r>
              <a:rPr lang="en-US" dirty="0">
                <a:effectLst>
                  <a:outerShdw blurRad="38100" dist="38100" dir="2700000" algn="tl">
                    <a:srgbClr val="000000">
                      <a:alpha val="43137"/>
                    </a:srgbClr>
                  </a:outerShdw>
                </a:effectLst>
                <a:latin typeface="Calibri" pitchFamily="34" charset="0"/>
                <a:cs typeface="Calibri" pitchFamily="34" charset="0"/>
              </a:rPr>
              <a:t> (1-10)</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Interpretation (11-14)</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20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Sign: Two Sticks (15-28)  </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cs typeface="Calibri" pitchFamily="34" charset="0"/>
              </a:rPr>
              <a:t>Sign (15-17)</a:t>
            </a:r>
          </a:p>
          <a:p>
            <a:pPr marL="1143000" lvl="1" indent="-742950">
              <a:spcBef>
                <a:spcPts val="1200"/>
              </a:spcBef>
              <a:spcAft>
                <a:spcPts val="12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Interpretation (18-28)</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03B990E7-DCB3-4D33-AA25-F50361E817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21283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D7C7B2DA-C7C4-4E63-80B8-3B44E64B073C}"/>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E42724B5-8A43-427F-9799-710570368C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57676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5814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planned (38:1-13)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2EE03EEB-D343-411D-AE6E-20CC2C064F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26285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8229600" cy="3581400"/>
          </a:xfrm>
        </p:spPr>
        <p:txBody>
          <a:bodyPr/>
          <a:lstStyle/>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Invasion planned (38:1-13)</a:t>
            </a:r>
            <a:endPar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sp>
        <p:nvSpPr>
          <p:cNvPr id="6" name="Title 1">
            <a:extLst>
              <a:ext uri="{FF2B5EF4-FFF2-40B4-BE49-F238E27FC236}">
                <a16:creationId xmlns:a16="http://schemas.microsoft.com/office/drawing/2014/main" id="{BCC71FFE-C60B-490A-9A77-293720E09C72}"/>
              </a:ext>
            </a:extLst>
          </p:cNvPr>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92C922FF-A1A9-4B44-848F-75A24F758D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12687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I. Invasion Planned (Ezekiel 38:1-13)</a:t>
            </a:r>
          </a:p>
        </p:txBody>
      </p:sp>
      <p:sp>
        <p:nvSpPr>
          <p:cNvPr id="3" name="Content Placeholder 2"/>
          <p:cNvSpPr>
            <a:spLocks noGrp="1"/>
          </p:cNvSpPr>
          <p:nvPr>
            <p:ph idx="1"/>
          </p:nvPr>
        </p:nvSpPr>
        <p:spPr>
          <a:xfrm>
            <a:off x="1524000" y="2057400"/>
            <a:ext cx="5334000" cy="1981200"/>
          </a:xfrm>
        </p:spPr>
        <p:txBody>
          <a:bodyPr/>
          <a:lstStyle/>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latin typeface="Calibri" pitchFamily="34" charset="0"/>
                <a:cs typeface="Calibri" pitchFamily="34" charset="0"/>
              </a:rPr>
              <a:t>God’s int</a:t>
            </a:r>
            <a:r>
              <a:rPr lang="en-US" dirty="0">
                <a:effectLst>
                  <a:outerShdw blurRad="38100" dist="38100" dir="2700000" algn="tl">
                    <a:srgbClr val="000000">
                      <a:alpha val="43137"/>
                    </a:srgbClr>
                  </a:outerShdw>
                </a:effectLst>
                <a:cs typeface="Calibri" pitchFamily="34" charset="0"/>
              </a:rPr>
              <a:t>ention</a:t>
            </a:r>
            <a:r>
              <a:rPr lang="en-US" dirty="0">
                <a:effectLst>
                  <a:outerShdw blurRad="38100" dist="38100" dir="2700000" algn="tl">
                    <a:srgbClr val="000000">
                      <a:alpha val="43137"/>
                    </a:srgbClr>
                  </a:outerShdw>
                </a:effectLst>
                <a:latin typeface="Calibri" pitchFamily="34" charset="0"/>
                <a:cs typeface="Calibri" pitchFamily="34" charset="0"/>
              </a:rPr>
              <a:t> (1-9)</a:t>
            </a:r>
          </a:p>
          <a:p>
            <a:pPr marL="744538" lvl="1" indent="-742950">
              <a:spcBef>
                <a:spcPts val="0"/>
              </a:spcBef>
              <a:spcAft>
                <a:spcPts val="4800"/>
              </a:spcAft>
              <a:buSzPct val="100000"/>
              <a:buAutoNum type="alphaUcPeriod"/>
              <a:defRPr/>
            </a:pPr>
            <a:r>
              <a:rPr lang="en-US" dirty="0">
                <a:effectLst>
                  <a:outerShdw blurRad="38100" dist="38100" dir="2700000" algn="tl">
                    <a:srgbClr val="000000">
                      <a:alpha val="43137"/>
                    </a:srgbClr>
                  </a:outerShdw>
                </a:effectLst>
                <a:cs typeface="Calibri" pitchFamily="34" charset="0"/>
              </a:rPr>
              <a:t>Gog’s intention (10-13)</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59050C82-5F97-4D79-BE19-38A289A3D6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2241716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31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11105</TotalTime>
  <Words>1627</Words>
  <Application>Microsoft Office PowerPoint</Application>
  <PresentationFormat>Widescreen</PresentationFormat>
  <Paragraphs>232</Paragraphs>
  <Slides>49</Slides>
  <Notes>4</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Azure</vt:lpstr>
      <vt:lpstr>1_Azure</vt:lpstr>
      <vt:lpstr>Ezekiel 36‒39 The Middle East Meltdown 2022</vt:lpstr>
      <vt:lpstr>Ezekiel 33‒48</vt:lpstr>
      <vt:lpstr>Ezekiel 36</vt:lpstr>
      <vt:lpstr>Ezekiel 33‒48</vt:lpstr>
      <vt:lpstr>Ezekiel 37</vt:lpstr>
      <vt:lpstr>Ezekiel 33‒48</vt:lpstr>
      <vt:lpstr>Ezekiel 38‒39</vt:lpstr>
      <vt:lpstr>Ezekiel 38‒39</vt:lpstr>
      <vt:lpstr>I. Invasion Planned (Ezekiel 38:1-13)</vt:lpstr>
      <vt:lpstr>PowerPoint Presentation</vt:lpstr>
      <vt:lpstr>PowerPoint Presentation</vt:lpstr>
      <vt:lpstr>Ezekiel 38‒39</vt:lpstr>
      <vt:lpstr>Ezekiel 38‒39</vt:lpstr>
      <vt:lpstr>III. Invasion Defeated (Ezekiel 38:17‒39:20)</vt:lpstr>
      <vt:lpstr>III. Invasion Defeated (Ezekiel 38:17‒39:20)</vt:lpstr>
      <vt:lpstr>Ezekiel 33‒48</vt:lpstr>
      <vt:lpstr>III. Invasion Defeated (Ezekiel 38:17‒39:20)</vt:lpstr>
      <vt:lpstr>III. Invasion Defeated (Ezekiel 38:17‒39:20)</vt:lpstr>
      <vt:lpstr>PowerPoint Presentation</vt:lpstr>
      <vt:lpstr>PowerPoint Presentation</vt:lpstr>
      <vt:lpstr>PowerPoint Presentation</vt:lpstr>
      <vt:lpstr>What?</vt:lpstr>
      <vt:lpstr>PowerPoint Presentation</vt:lpstr>
      <vt:lpstr>PowerPoint Presentation</vt:lpstr>
      <vt:lpstr>PowerPoint Presentation</vt:lpstr>
      <vt:lpstr>Dr. Arnold Fruchtenbaum Footsteps of the Messiah, 355.</vt:lpstr>
      <vt:lpstr>The 75 DAY Interval Daniel 12:11-12</vt:lpstr>
      <vt:lpstr>PowerPoint Presentation</vt:lpstr>
      <vt:lpstr>Dispensational Theology is a System of Theology</vt:lpstr>
      <vt:lpstr>Doxological Purpose</vt:lpstr>
      <vt:lpstr>PowerPoint Presentation</vt:lpstr>
      <vt:lpstr>PowerPoint Presentation</vt:lpstr>
      <vt:lpstr>PowerPoint Presentation</vt:lpstr>
      <vt:lpstr>III. Invasion Defeated (Ezekiel 38:17‒39:20)</vt:lpstr>
      <vt:lpstr>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vt:lpstr>
      <vt:lpstr>PowerPoint Presentation</vt:lpstr>
      <vt:lpstr>PowerPoint Presentation</vt:lpstr>
      <vt:lpstr>Ezekiel 38‒39</vt:lpstr>
      <vt:lpstr>IV. Invasion’s Results (Ezekiel 39:21-29)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017 - Ezek 39v11-24</dc:title>
  <dc:subject>Ezek 36-39</dc:subject>
  <dc:creator>A. Woods</dc:creator>
  <dc:description>Modified by Jim McGowan</dc:description>
  <cp:lastModifiedBy>anne woods</cp:lastModifiedBy>
  <cp:revision>1287</cp:revision>
  <cp:lastPrinted>2022-04-03T12:23:39Z</cp:lastPrinted>
  <dcterms:created xsi:type="dcterms:W3CDTF">2009-03-17T12:21:13Z</dcterms:created>
  <dcterms:modified xsi:type="dcterms:W3CDTF">2022-05-21T18:11:20Z</dcterms:modified>
</cp:coreProperties>
</file>