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7"/>
  </p:notesMasterIdLst>
  <p:handoutMasterIdLst>
    <p:handoutMasterId r:id="rId58"/>
  </p:handoutMasterIdLst>
  <p:sldIdLst>
    <p:sldId id="2094" r:id="rId2"/>
    <p:sldId id="7754" r:id="rId3"/>
    <p:sldId id="8468" r:id="rId4"/>
    <p:sldId id="8221" r:id="rId5"/>
    <p:sldId id="8220" r:id="rId6"/>
    <p:sldId id="8255" r:id="rId7"/>
    <p:sldId id="7729" r:id="rId8"/>
    <p:sldId id="8390" r:id="rId9"/>
    <p:sldId id="8574" r:id="rId10"/>
    <p:sldId id="5155" r:id="rId11"/>
    <p:sldId id="8609" r:id="rId12"/>
    <p:sldId id="8626" r:id="rId13"/>
    <p:sldId id="8612" r:id="rId14"/>
    <p:sldId id="8613" r:id="rId15"/>
    <p:sldId id="5221" r:id="rId16"/>
    <p:sldId id="1266" r:id="rId17"/>
    <p:sldId id="3200" r:id="rId18"/>
    <p:sldId id="8622" r:id="rId19"/>
    <p:sldId id="8627" r:id="rId20"/>
    <p:sldId id="8333" r:id="rId21"/>
    <p:sldId id="8623" r:id="rId22"/>
    <p:sldId id="8334" r:id="rId23"/>
    <p:sldId id="8564" r:id="rId24"/>
    <p:sldId id="8628" r:id="rId25"/>
    <p:sldId id="8590" r:id="rId26"/>
    <p:sldId id="5244" r:id="rId27"/>
    <p:sldId id="8041" r:id="rId28"/>
    <p:sldId id="8629" r:id="rId29"/>
    <p:sldId id="8620" r:id="rId30"/>
    <p:sldId id="8616" r:id="rId31"/>
    <p:sldId id="8624" r:id="rId32"/>
    <p:sldId id="2320" r:id="rId33"/>
    <p:sldId id="1232" r:id="rId34"/>
    <p:sldId id="8617" r:id="rId35"/>
    <p:sldId id="7380" r:id="rId36"/>
    <p:sldId id="8618" r:id="rId37"/>
    <p:sldId id="819" r:id="rId38"/>
    <p:sldId id="3694" r:id="rId39"/>
    <p:sldId id="8619" r:id="rId40"/>
    <p:sldId id="342" r:id="rId41"/>
    <p:sldId id="536" r:id="rId42"/>
    <p:sldId id="3668" r:id="rId43"/>
    <p:sldId id="3692" r:id="rId44"/>
    <p:sldId id="2278" r:id="rId45"/>
    <p:sldId id="8630" r:id="rId46"/>
    <p:sldId id="8191" r:id="rId47"/>
    <p:sldId id="4393" r:id="rId48"/>
    <p:sldId id="3569" r:id="rId49"/>
    <p:sldId id="3571" r:id="rId50"/>
    <p:sldId id="3570" r:id="rId51"/>
    <p:sldId id="3572" r:id="rId52"/>
    <p:sldId id="8625" r:id="rId53"/>
    <p:sldId id="8583" r:id="rId54"/>
    <p:sldId id="2248" r:id="rId55"/>
    <p:sldId id="8631" r:id="rId56"/>
  </p:sldIdLst>
  <p:sldSz cx="12192000" cy="6858000"/>
  <p:notesSz cx="7315200" cy="9601200"/>
  <p:custDataLst>
    <p:tags r:id="rId5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A96C3-32B6-4D11-AFAE-6B0FE71EB09C}" v="1" dt="2022-05-05T00:55:48.23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96778" autoAdjust="0"/>
  </p:normalViewPr>
  <p:slideViewPr>
    <p:cSldViewPr>
      <p:cViewPr>
        <p:scale>
          <a:sx n="100" d="100"/>
          <a:sy n="100" d="100"/>
        </p:scale>
        <p:origin x="763"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BAA96C3-32B6-4D11-AFAE-6B0FE71EB09C}"/>
    <pc:docChg chg="addSld modSld">
      <pc:chgData name="Jim McGowan" userId="e2c7446dd3aca506" providerId="LiveId" clId="{7BAA96C3-32B6-4D11-AFAE-6B0FE71EB09C}" dt="2022-05-05T00:56:17.978" v="20" actId="12789"/>
      <pc:docMkLst>
        <pc:docMk/>
      </pc:docMkLst>
      <pc:sldChg chg="addSp modSp new mod">
        <pc:chgData name="Jim McGowan" userId="e2c7446dd3aca506" providerId="LiveId" clId="{7BAA96C3-32B6-4D11-AFAE-6B0FE71EB09C}" dt="2022-05-05T00:56:17.978" v="20" actId="12789"/>
        <pc:sldMkLst>
          <pc:docMk/>
          <pc:sldMk cId="3227991558" sldId="8609"/>
        </pc:sldMkLst>
        <pc:spChg chg="add mod">
          <ac:chgData name="Jim McGowan" userId="e2c7446dd3aca506" providerId="LiveId" clId="{7BAA96C3-32B6-4D11-AFAE-6B0FE71EB09C}" dt="2022-05-05T00:56:17.978" v="20" actId="12789"/>
          <ac:spMkLst>
            <pc:docMk/>
            <pc:sldMk cId="3227991558" sldId="8609"/>
            <ac:spMk id="2" creationId="{A7B1E12D-D51E-C87E-FEBA-F9945918158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030-13v1-9</a:t>
            </a:r>
          </a:p>
          <a:p>
            <a:pPr>
              <a:defRPr/>
            </a:pPr>
            <a:r>
              <a:rPr lang="en-US" sz="1600" dirty="0"/>
              <a:t>05-08-2022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5/7/2022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258867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55464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137164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55051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242241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417796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401102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26</a:t>
            </a:fld>
            <a:endParaRPr lang="en-US" altLang="en-US" dirty="0"/>
          </a:p>
        </p:txBody>
      </p:sp>
    </p:spTree>
    <p:extLst>
      <p:ext uri="{BB962C8B-B14F-4D97-AF65-F5344CB8AC3E}">
        <p14:creationId xmlns:p14="http://schemas.microsoft.com/office/powerpoint/2010/main" val="198403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283017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172317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53860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388417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5/7/2022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42961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21" r:id="rId13"/>
    <p:sldLayoutId id="2147488922"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22860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A6793134-114B-9365-EC82-C3BDB6899928}"/>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090860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185643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2286000"/>
            <a:ext cx="6476998" cy="2971800"/>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Fountain (1)</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Idolatry removed (2a)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False prophets removed (2b-5)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AD98B011-66D3-5D1A-E59D-8B3DC4DCDD2E}"/>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6348678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6781798" cy="43282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Spiritual cleansing (13:1-5)</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Fountain (1)</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Idolatry removed (2a)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False prophets removed (2b-5)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803DB4D2-157F-F737-3E73-D88D186AF1F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460505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6246" y="1524000"/>
            <a:ext cx="762335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connection between chapters 12 and 13 is so close that a chapter division is really uncalled for. The same people, the same subject, and the same time are in view in both chapters. The relationship between 12:10-14 and 13:1-6 is not only logical but chronological as well. Once Israel is brought to a penitent condition and is brought face to face with her crucified Messiah, then the provision of God for cleansing will be appropriate.’</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03762418-FCA9-4A53-A0B6-EE81D11E7DDF}"/>
              </a:ext>
            </a:extLst>
          </p:cNvPr>
          <p:cNvSpPr txBox="1">
            <a:spLocks noChangeArrowheads="1"/>
          </p:cNvSpPr>
          <p:nvPr/>
        </p:nvSpPr>
        <p:spPr bwMode="auto">
          <a:xfrm>
            <a:off x="2362200" y="228600"/>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1200"/>
              </a:spcAft>
              <a:buClrTx/>
              <a:buSzTx/>
              <a:buNone/>
            </a:pPr>
            <a:r>
              <a:rPr lang="en-US" altLang="en-US" sz="3600" dirty="0">
                <a:solidFill>
                  <a:schemeClr val="tx2"/>
                </a:solidFill>
                <a:effectLst>
                  <a:outerShdw blurRad="38100" dist="38100" dir="2700000" algn="tl">
                    <a:srgbClr val="000000"/>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233.</a:t>
            </a:r>
          </a:p>
        </p:txBody>
      </p:sp>
      <p:pic>
        <p:nvPicPr>
          <p:cNvPr id="8" name="Picture 7">
            <a:extLst>
              <a:ext uri="{FF2B5EF4-FFF2-40B4-BE49-F238E27FC236}">
                <a16:creationId xmlns:a16="http://schemas.microsoft.com/office/drawing/2014/main" id="{6A7F60E0-8D2C-4C26-BF42-53859ED45C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9" name="Picture 8">
            <a:extLst>
              <a:ext uri="{FF2B5EF4-FFF2-40B4-BE49-F238E27FC236}">
                <a16:creationId xmlns:a16="http://schemas.microsoft.com/office/drawing/2014/main" id="{12E2C9AE-7C8A-4DB9-9010-AADA5EDCD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676400"/>
            <a:ext cx="2822753" cy="4114800"/>
          </a:xfrm>
          <a:prstGeom prst="rect">
            <a:avLst/>
          </a:prstGeom>
        </p:spPr>
      </p:pic>
    </p:spTree>
    <p:extLst>
      <p:ext uri="{BB962C8B-B14F-4D97-AF65-F5344CB8AC3E}">
        <p14:creationId xmlns:p14="http://schemas.microsoft.com/office/powerpoint/2010/main" val="10548848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75"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75"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75" b="1" baseline="30000" dirty="0">
                <a:effectLst>
                  <a:outerShdw blurRad="38100" dist="38100" dir="2700000" algn="tl">
                    <a:srgbClr val="000000">
                      <a:alpha val="43137"/>
                    </a:srgbClr>
                  </a:outerShdw>
                </a:effectLst>
                <a:latin typeface="Calibri" panose="020F0502020204030204" pitchFamily="34" charset="0"/>
              </a:rPr>
              <a:t>25 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75"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75" baseline="30000" dirty="0">
                <a:effectLst>
                  <a:outerShdw blurRad="38100" dist="38100" dir="2700000" algn="tl">
                    <a:srgbClr val="000000">
                      <a:alpha val="43137"/>
                    </a:srgbClr>
                  </a:outerShdw>
                </a:effectLst>
                <a:latin typeface="Calibri" panose="020F0502020204030204" pitchFamily="34" charset="0"/>
              </a:rPr>
              <a:t>26 </a:t>
            </a:r>
            <a:r>
              <a:rPr lang="en-US" sz="3075"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75"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75" baseline="30000" dirty="0">
                <a:effectLst>
                  <a:outerShdw blurRad="38100" dist="38100" dir="2700000" algn="tl">
                    <a:srgbClr val="000000">
                      <a:alpha val="43137"/>
                    </a:srgbClr>
                  </a:outerShdw>
                </a:effectLst>
                <a:latin typeface="Calibri" panose="020F0502020204030204" pitchFamily="34" charset="0"/>
              </a:rPr>
              <a:t>27 </a:t>
            </a:r>
            <a:r>
              <a:rPr lang="en-US" sz="3075"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75" baseline="30000" dirty="0">
                <a:effectLst>
                  <a:outerShdw blurRad="38100" dist="38100" dir="2700000" algn="tl">
                    <a:srgbClr val="000000">
                      <a:alpha val="43137"/>
                    </a:srgbClr>
                  </a:outerShdw>
                </a:effectLst>
                <a:latin typeface="Calibri" panose="020F0502020204030204" pitchFamily="34" charset="0"/>
              </a:rPr>
              <a:t>28 </a:t>
            </a:r>
            <a:r>
              <a:rPr lang="en-US" sz="3075"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75"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0271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P Desktop\Pictures\Gabe's images\TheMellenniumTemple.jpg">
            <a:extLst>
              <a:ext uri="{FF2B5EF4-FFF2-40B4-BE49-F238E27FC236}">
                <a16:creationId xmlns:a16="http://schemas.microsoft.com/office/drawing/2014/main" id="{2A273F80-B7A3-4A9C-9FEF-6F6EC50AC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1314" y="298450"/>
            <a:ext cx="642937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625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352800" y="2397949"/>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rPr>
              <a:t>“</a:t>
            </a:r>
            <a:r>
              <a:rPr lang="en-US" dirty="0"/>
              <a:t>I have repeatedly found wells closed up tight and the mouth plastered over with mortar. Such wells are reserved until times of greatest need, when all other sources of supply have failed</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03762418-FCA9-4A53-A0B6-EE81D11E7DDF}"/>
              </a:ext>
            </a:extLst>
          </p:cNvPr>
          <p:cNvSpPr txBox="1">
            <a:spLocks noChangeArrowheads="1"/>
          </p:cNvSpPr>
          <p:nvPr/>
        </p:nvSpPr>
        <p:spPr bwMode="auto">
          <a:xfrm>
            <a:off x="2362200" y="2286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1200"/>
              </a:spcAft>
              <a:buClrTx/>
              <a:buSzTx/>
              <a:buNone/>
            </a:pPr>
            <a:r>
              <a:rPr lang="en-US" sz="2000" dirty="0"/>
              <a:t>Thomson, W. M. </a:t>
            </a:r>
            <a:r>
              <a:rPr lang="en-US" sz="2000" i="1" dirty="0"/>
              <a:t>The Land and the Book</a:t>
            </a:r>
            <a:r>
              <a:rPr lang="en-US" sz="2000" dirty="0"/>
              <a:t>. 2 vols. New York: Harper &amp; Brothers Publishers, 1873</a:t>
            </a:r>
            <a:r>
              <a:rPr lang="en-US" altLang="en-US" sz="1800" dirty="0">
                <a:effectLst>
                  <a:outerShdw blurRad="38100" dist="38100" dir="2700000" algn="tl">
                    <a:srgbClr val="000000">
                      <a:alpha val="43137"/>
                    </a:srgbClr>
                  </a:outerShdw>
                </a:effectLst>
                <a:cs typeface="Calibri" panose="020F0502020204030204" pitchFamily="34" charset="0"/>
              </a:rPr>
              <a:t>, Vol. 2, p. 240.</a:t>
            </a:r>
          </a:p>
        </p:txBody>
      </p:sp>
      <p:pic>
        <p:nvPicPr>
          <p:cNvPr id="4" name="Picture 3">
            <a:extLst>
              <a:ext uri="{FF2B5EF4-FFF2-40B4-BE49-F238E27FC236}">
                <a16:creationId xmlns:a16="http://schemas.microsoft.com/office/drawing/2014/main" id="{5AF6720F-3448-65AF-9396-B1AC85F548AE}"/>
              </a:ext>
            </a:extLst>
          </p:cNvPr>
          <p:cNvPicPr>
            <a:picLocks noChangeAspect="1"/>
          </p:cNvPicPr>
          <p:nvPr/>
        </p:nvPicPr>
        <p:blipFill>
          <a:blip r:embed="rId2"/>
          <a:stretch>
            <a:fillRect/>
          </a:stretch>
        </p:blipFill>
        <p:spPr>
          <a:xfrm>
            <a:off x="609600" y="1613203"/>
            <a:ext cx="2589904" cy="4114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2306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6781798" cy="43282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Spiritual cleansing (13:1-5)</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Fountain (1)</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Idolatry removed (2a)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False prophets removed (2b-5)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803DB4D2-157F-F737-3E73-D88D186AF1F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931333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b="1" i="1" u="sng" dirty="0">
                <a:solidFill>
                  <a:srgbClr val="FFFFCC"/>
                </a:solidFill>
                <a:effectLst/>
              </a:rPr>
              <a:t>Covenant obligations (5–26)</a:t>
            </a: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dirty="0">
                <a:effectLst/>
              </a:rPr>
              <a:t>Blessings and curses (28)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04142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Calibri" panose="020F0502020204030204" pitchFamily="34" charset="0"/>
                <a:cs typeface="Calibri" panose="020F0502020204030204" pitchFamily="34" charset="0"/>
              </a:rPr>
              <a:t>Deuteronomy 28:49-50</a:t>
            </a:r>
          </a:p>
          <a:p>
            <a:pPr marL="0" indent="0" algn="just">
              <a:spcBef>
                <a:spcPts val="0"/>
              </a:spcBef>
              <a:buNone/>
              <a:defRPr/>
            </a:pPr>
            <a:r>
              <a:rPr lang="en-US" sz="3600" baseline="30000" dirty="0">
                <a:effectLst/>
                <a:ea typeface="Calibri" panose="020F0502020204030204" pitchFamily="34" charset="0"/>
                <a:cs typeface="Calibri" panose="020F0502020204030204" pitchFamily="34" charset="0"/>
              </a:rPr>
              <a:t>49</a:t>
            </a:r>
            <a:r>
              <a:rPr lang="en-US" sz="3600" b="1" baseline="30000" dirty="0">
                <a:effectLst/>
                <a:ea typeface="Calibri" panose="020F0502020204030204" pitchFamily="34" charset="0"/>
                <a:cs typeface="Calibri" panose="020F0502020204030204" pitchFamily="34" charset="0"/>
              </a:rPr>
              <a:t> </a:t>
            </a:r>
            <a:r>
              <a:rPr lang="en-US" sz="3600" dirty="0">
                <a:effectLst/>
                <a:ea typeface="Calibri" panose="020F0502020204030204" pitchFamily="34" charset="0"/>
                <a:cs typeface="Calibri" panose="020F0502020204030204" pitchFamily="34" charset="0"/>
              </a:rPr>
              <a:t>“The </a:t>
            </a:r>
            <a:r>
              <a:rPr lang="en-US" sz="3600" cap="small" dirty="0">
                <a:effectLst/>
                <a:ea typeface="Calibri" panose="020F0502020204030204" pitchFamily="34" charset="0"/>
                <a:cs typeface="Calibri" panose="020F0502020204030204" pitchFamily="34" charset="0"/>
              </a:rPr>
              <a:t>Lord</a:t>
            </a:r>
            <a:r>
              <a:rPr lang="en-US" sz="3600" dirty="0">
                <a:effectLst/>
                <a:ea typeface="Calibri" panose="020F0502020204030204" pitchFamily="34" charset="0"/>
                <a:cs typeface="Calibri" panose="020F0502020204030204" pitchFamily="34" charset="0"/>
              </a:rPr>
              <a:t> will bring a nation against you from far away, from the end of the earth, as the eagle swoops down; a nation whose language you will not understand, </a:t>
            </a:r>
            <a:r>
              <a:rPr lang="en-US" sz="3600" baseline="30000" dirty="0">
                <a:effectLst/>
                <a:ea typeface="Calibri" panose="020F0502020204030204" pitchFamily="34" charset="0"/>
                <a:cs typeface="Calibri" panose="020F0502020204030204" pitchFamily="34" charset="0"/>
              </a:rPr>
              <a:t>50</a:t>
            </a:r>
            <a:r>
              <a:rPr lang="en-US" sz="3600" b="1" baseline="30000" dirty="0">
                <a:effectLst/>
                <a:ea typeface="Calibri" panose="020F0502020204030204" pitchFamily="34" charset="0"/>
                <a:cs typeface="Calibri" panose="020F0502020204030204" pitchFamily="34" charset="0"/>
              </a:rPr>
              <a:t> </a:t>
            </a:r>
            <a:r>
              <a:rPr lang="en-US" sz="3600" dirty="0">
                <a:effectLst/>
                <a:ea typeface="Calibri" panose="020F0502020204030204" pitchFamily="34" charset="0"/>
                <a:cs typeface="Calibri" panose="020F0502020204030204" pitchFamily="34" charset="0"/>
              </a:rPr>
              <a:t>a nation with a defiant attitude, who will have no respect for the old, nor show favor to the young</a:t>
            </a:r>
            <a:r>
              <a:rPr lang="en-US" sz="3600" kern="12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020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6781798" cy="43282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Spiritual cleansing (13:1-5)</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Fountain (1)</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Idolatry removed (2a)</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prophets removed (2b-5)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803DB4D2-157F-F737-3E73-D88D186AF1F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843989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198120"/>
          <a:ext cx="10698480" cy="646176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91440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914400">
                <a:tc>
                  <a:txBody>
                    <a:bodyPr/>
                    <a:lstStyle/>
                    <a:p>
                      <a:r>
                        <a:rPr lang="en-US" sz="29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900" dirty="0">
                          <a:latin typeface="Calibri" panose="020F0502020204030204" pitchFamily="34" charset="0"/>
                          <a:cs typeface="Calibri" panose="020F0502020204030204" pitchFamily="34" charset="0"/>
                        </a:rPr>
                        <a:t>Isaiah 7:14</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914400">
                <a:tc>
                  <a:txBody>
                    <a:bodyPr/>
                    <a:lstStyle/>
                    <a:p>
                      <a:r>
                        <a:rPr lang="en-US" sz="29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900" dirty="0">
                          <a:latin typeface="Calibri" panose="020F0502020204030204" pitchFamily="34" charset="0"/>
                          <a:cs typeface="Calibri" panose="020F0502020204030204" pitchFamily="34" charset="0"/>
                        </a:rPr>
                        <a:t>Micah 5:2</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914400">
                <a:tc>
                  <a:txBody>
                    <a:bodyPr/>
                    <a:lstStyle/>
                    <a:p>
                      <a:r>
                        <a:rPr lang="en-US" sz="29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914400">
                <a:tc>
                  <a:txBody>
                    <a:bodyPr/>
                    <a:lstStyle/>
                    <a:p>
                      <a:r>
                        <a:rPr lang="en-US" sz="2900" b="1" dirty="0">
                          <a:latin typeface="Calibri" panose="020F0502020204030204" pitchFamily="34" charset="0"/>
                          <a:cs typeface="Calibri" panose="020F0502020204030204" pitchFamily="34" charset="0"/>
                        </a:rPr>
                        <a:t>Tribe</a:t>
                      </a:r>
                    </a:p>
                  </a:txBody>
                  <a:tcPr anchor="ctr"/>
                </a:tc>
                <a:tc>
                  <a:txBody>
                    <a:bodyPr/>
                    <a:lstStyle/>
                    <a:p>
                      <a:pPr algn="ctr"/>
                      <a:r>
                        <a:rPr lang="en-US" sz="2900" dirty="0">
                          <a:latin typeface="Calibri" panose="020F0502020204030204" pitchFamily="34" charset="0"/>
                          <a:cs typeface="Calibri" panose="020F0502020204030204" pitchFamily="34" charset="0"/>
                        </a:rPr>
                        <a:t>Genesis 49:10</a:t>
                      </a:r>
                    </a:p>
                  </a:txBody>
                  <a:tcPr anchor="ctr"/>
                </a:tc>
                <a:tc>
                  <a:txBody>
                    <a:bodyPr/>
                    <a:lstStyle/>
                    <a:p>
                      <a:pPr algn="ctr"/>
                      <a:r>
                        <a:rPr lang="en-US" sz="2900"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914400">
                <a:tc>
                  <a:txBody>
                    <a:bodyPr/>
                    <a:lstStyle/>
                    <a:p>
                      <a:r>
                        <a:rPr lang="en-US" sz="2900" b="1"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900" dirty="0">
                          <a:latin typeface="Calibri" panose="020F0502020204030204" pitchFamily="34" charset="0"/>
                          <a:cs typeface="Calibri" panose="020F0502020204030204" pitchFamily="34" charset="0"/>
                        </a:rPr>
                        <a:t>Dan. 9:25-26</a:t>
                      </a:r>
                    </a:p>
                  </a:txBody>
                  <a:tcPr anchor="ctr"/>
                </a:tc>
                <a:tc>
                  <a:txBody>
                    <a:bodyPr/>
                    <a:lstStyle/>
                    <a:p>
                      <a:pPr algn="ctr"/>
                      <a:r>
                        <a:rPr lang="en-US" sz="2900"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099530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228600"/>
          <a:ext cx="10698480" cy="640080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91440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914400">
                <a:tc>
                  <a:txBody>
                    <a:bodyPr/>
                    <a:lstStyle/>
                    <a:p>
                      <a:r>
                        <a:rPr lang="en-US" sz="29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914400">
                <a:tc>
                  <a:txBody>
                    <a:bodyPr/>
                    <a:lstStyle/>
                    <a:p>
                      <a:r>
                        <a:rPr lang="en-US" sz="2900" b="1" dirty="0">
                          <a:latin typeface="Calibri" panose="020F0502020204030204" pitchFamily="34" charset="0"/>
                          <a:cs typeface="Calibri" panose="020F0502020204030204" pitchFamily="34" charset="0"/>
                        </a:rPr>
                        <a:t>Pierced</a:t>
                      </a:r>
                    </a:p>
                  </a:txBody>
                  <a:tcPr anchor="ctr"/>
                </a:tc>
                <a:tc>
                  <a:txBody>
                    <a:bodyPr/>
                    <a:lstStyle/>
                    <a:p>
                      <a:pPr algn="ctr"/>
                      <a:r>
                        <a:rPr lang="en-US" sz="2900" dirty="0">
                          <a:latin typeface="Calibri" panose="020F0502020204030204" pitchFamily="34" charset="0"/>
                          <a:cs typeface="Calibri" panose="020F0502020204030204" pitchFamily="34" charset="0"/>
                        </a:rPr>
                        <a:t>Isaiah 53:5</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914400">
                <a:tc>
                  <a:txBody>
                    <a:bodyPr/>
                    <a:lstStyle/>
                    <a:p>
                      <a:r>
                        <a:rPr lang="en-US" sz="29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914400">
                <a:tc>
                  <a:txBody>
                    <a:bodyPr/>
                    <a:lstStyle/>
                    <a:p>
                      <a:r>
                        <a:rPr lang="en-US" sz="29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900" dirty="0">
                          <a:latin typeface="Calibri" panose="020F0502020204030204" pitchFamily="34" charset="0"/>
                          <a:cs typeface="Calibri" panose="020F0502020204030204" pitchFamily="34" charset="0"/>
                        </a:rPr>
                        <a:t>Psalm 22:18</a:t>
                      </a:r>
                    </a:p>
                  </a:txBody>
                  <a:tcPr anchor="ctr"/>
                </a:tc>
                <a:tc>
                  <a:txBody>
                    <a:bodyPr/>
                    <a:lstStyle/>
                    <a:p>
                      <a:pPr algn="ct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914400">
                <a:tc>
                  <a:txBody>
                    <a:bodyPr/>
                    <a:lstStyle/>
                    <a:p>
                      <a:r>
                        <a:rPr lang="en-US" sz="29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7943149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t>This dangerous situation for the false prophets will lead them to hide their identity as prophets. They will not identify themselves in traditional ways (cf. 2 Kings 1:8), but will deny that they are prophets, in order to avoid punishment. They will go so far as claiming to have been sold into slavery as field hands when they were only boys, so they could not possibly be prophets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124.</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583592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05224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752600"/>
            <a:ext cx="7010398" cy="4861648"/>
          </a:xfrm>
        </p:spPr>
        <p:txBody>
          <a:bodyPr/>
          <a:lstStyle/>
          <a:p>
            <a:pPr marL="571500" indent="-571500">
              <a:spcBef>
                <a:spcPts val="0"/>
              </a:spcBef>
              <a:spcAft>
                <a:spcPts val="2400"/>
              </a:spcAft>
              <a:buSzPct val="100000"/>
              <a:buFont typeface="+mj-lt"/>
              <a:buAutoNum type="romanUcPeriod" startAt="2"/>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Shepherd struck (6-7a)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Sheep scattered (7b)</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Two-thirds perish (8a)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One-third rescued &amp; refined (8b-9)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97A631C9-ED22-C0B6-3E6D-E58548BABA1E}"/>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053855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752600"/>
            <a:ext cx="9772648" cy="4861648"/>
          </a:xfrm>
        </p:spPr>
        <p:txBody>
          <a:bodyPr/>
          <a:lstStyle/>
          <a:p>
            <a:pPr marL="571500" indent="-571500">
              <a:spcBef>
                <a:spcPts val="0"/>
              </a:spcBef>
              <a:spcAft>
                <a:spcPts val="2400"/>
              </a:spcAft>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Comprehensive deliverance (13:6-9)</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Shepherd struck (6-7a)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Sheep scattered (7b)</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Two-thirds perish (8a)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One-third rescued &amp; refined (8b-9)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3F4C6BFA-FE77-5F21-BF71-AD09A4D1F211}"/>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673574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0008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273764"/>
            <a:ext cx="9244231" cy="6310471"/>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752600"/>
            <a:ext cx="9772648" cy="4861648"/>
          </a:xfrm>
        </p:spPr>
        <p:txBody>
          <a:bodyPr/>
          <a:lstStyle/>
          <a:p>
            <a:pPr marL="571500" indent="-571500">
              <a:spcBef>
                <a:spcPts val="0"/>
              </a:spcBef>
              <a:spcAft>
                <a:spcPts val="2400"/>
              </a:spcAft>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Comprehensive deliverance (13:6-9)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Shepherd struck (6-7a)</a:t>
            </a:r>
          </a:p>
          <a:p>
            <a:pPr marL="914400" lvl="1" indent="-514350">
              <a:spcBef>
                <a:spcPts val="0"/>
              </a:spcBef>
              <a:spcAft>
                <a:spcPts val="24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Sheep scattered (7b)</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Two-thirds perish (8a)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One-third rescued &amp; refined (8b-9)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964B03B9-4CFA-827B-A7AA-90D3E21C514D}"/>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42743910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752601"/>
            <a:ext cx="8229600" cy="3352799"/>
          </a:xfrm>
        </p:spPr>
        <p:txBody>
          <a:bodyPr/>
          <a:lstStyle/>
          <a:p>
            <a:pPr marL="457200" indent="-457200">
              <a:spcBef>
                <a:spcPts val="0"/>
              </a:spcBef>
              <a:spcAft>
                <a:spcPts val="48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48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48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48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589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4139868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752600"/>
            <a:ext cx="9772648" cy="4861648"/>
          </a:xfrm>
        </p:spPr>
        <p:txBody>
          <a:bodyPr/>
          <a:lstStyle/>
          <a:p>
            <a:pPr marL="571500" indent="-571500">
              <a:spcBef>
                <a:spcPts val="0"/>
              </a:spcBef>
              <a:spcAft>
                <a:spcPts val="2400"/>
              </a:spcAft>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Comprehensive deliverance (13:6-9)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Shepherd struck (6-7a)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Sheep scattered (7b)</a:t>
            </a:r>
          </a:p>
          <a:p>
            <a:pPr marL="914400" lvl="1" indent="-514350">
              <a:spcBef>
                <a:spcPts val="0"/>
              </a:spcBef>
              <a:spcAft>
                <a:spcPts val="24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Two-thirds perish (8a)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One-third rescued &amp; refined (8b-9)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54169B42-04F9-F63B-1449-60C49DC0869E}"/>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1958517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a:spcBef>
                <a:spcPct val="0"/>
              </a:spcBef>
              <a:spcAft>
                <a:spcPts val="1200"/>
              </a:spcAft>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490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752600"/>
            <a:ext cx="9772648" cy="4861648"/>
          </a:xfrm>
        </p:spPr>
        <p:txBody>
          <a:bodyPr/>
          <a:lstStyle/>
          <a:p>
            <a:pPr marL="571500" indent="-571500">
              <a:spcBef>
                <a:spcPts val="0"/>
              </a:spcBef>
              <a:spcAft>
                <a:spcPts val="2400"/>
              </a:spcAft>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Comprehensive deliverance (13:6-9)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Shepherd struck (6-7a)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Sheep scattered (7b)</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Two-thirds perish (8a)</a:t>
            </a:r>
          </a:p>
          <a:p>
            <a:pPr marL="914400" lvl="1" indent="-514350">
              <a:spcBef>
                <a:spcPts val="0"/>
              </a:spcBef>
              <a:spcAft>
                <a:spcPts val="24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One-third rescued &amp; refined (8b-9)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6BDA8D8D-4380-A793-510E-6BB373A3F49A}"/>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845614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A9262-D80B-B80F-221D-A42D49D63C9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Jerusalem,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dirty="0"/>
              <a:t>Sovereignty (Rom 9</a:t>
            </a:r>
            <a:r>
              <a:rPr lang="en-US" altLang="en-US" dirty="0">
                <a:cs typeface="Times New Roman" panose="02020603050405020304" pitchFamily="18" charset="0"/>
              </a:rPr>
              <a:t>–11)</a:t>
            </a:r>
            <a:endParaRPr lang="en-US" altLang="en-US" dirty="0"/>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r>
              <a:rPr lang="en-US" altLang="en-US" dirty="0">
                <a:effectLst/>
              </a:rPr>
              <a:t>Israel in the past: elected (Rom 9)</a:t>
            </a:r>
          </a:p>
          <a:p>
            <a:pPr>
              <a:buFont typeface="Wingdings" panose="05000000000000000000" pitchFamily="2" charset="2"/>
              <a:buNone/>
            </a:pPr>
            <a:endParaRPr lang="en-US" altLang="en-US" dirty="0">
              <a:effectLst/>
            </a:endParaRPr>
          </a:p>
          <a:p>
            <a:r>
              <a:rPr lang="en-US" altLang="en-US" dirty="0">
                <a:effectLst/>
              </a:rPr>
              <a:t>Israel in the present: rejected (Rom 10</a:t>
            </a:r>
            <a:r>
              <a:rPr lang="en-US" altLang="en-US" dirty="0">
                <a:effectLst/>
                <a:cs typeface="Times New Roman" panose="02020603050405020304" pitchFamily="18" charset="0"/>
              </a:rPr>
              <a:t>)</a:t>
            </a:r>
          </a:p>
          <a:p>
            <a:pPr>
              <a:buFont typeface="Wingdings" panose="05000000000000000000" pitchFamily="2" charset="2"/>
              <a:buNone/>
            </a:pPr>
            <a:endParaRPr lang="en-US" altLang="en-US" dirty="0">
              <a:effectLst/>
            </a:endParaRPr>
          </a:p>
          <a:p>
            <a:r>
              <a:rPr lang="en-US" altLang="en-US" dirty="0">
                <a:effectLst/>
              </a:rPr>
              <a:t>Israel in the future: accepted (Rom </a:t>
            </a:r>
            <a:r>
              <a:rPr lang="en-US" altLang="en-US" dirty="0">
                <a:effectLst/>
                <a:cs typeface="Times New Roman" panose="02020603050405020304" pitchFamily="18" charset="0"/>
              </a:rPr>
              <a:t>11)</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457200" y="1"/>
            <a:ext cx="113538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33 </a:t>
            </a:r>
            <a:r>
              <a:rPr lang="en-US" sz="3200" dirty="0">
                <a:effectLst>
                  <a:outerShdw blurRad="38100" dist="38100" dir="2700000" algn="tl">
                    <a:srgbClr val="000000">
                      <a:alpha val="43137"/>
                    </a:srgbClr>
                  </a:outerShdw>
                </a:effectLst>
                <a:latin typeface="Calibri" panose="020F0502020204030204" pitchFamily="34" charset="0"/>
              </a:rPr>
              <a:t>“As I live,” declares the Lord </a:t>
            </a:r>
            <a:r>
              <a:rPr lang="en-US" sz="3200" cap="small" dirty="0">
                <a:effectLst>
                  <a:outerShdw blurRad="38100" dist="38100" dir="2700000" algn="tl">
                    <a:srgbClr val="000000">
                      <a:alpha val="43137"/>
                    </a:srgbClr>
                  </a:outerShdw>
                </a:effectLst>
                <a:latin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200" baseline="30000" dirty="0">
                <a:effectLst>
                  <a:outerShdw blurRad="38100" dist="38100" dir="2700000" algn="tl">
                    <a:srgbClr val="000000">
                      <a:alpha val="43137"/>
                    </a:srgbClr>
                  </a:outerShdw>
                </a:effectLst>
                <a:latin typeface="Calibri" panose="020F0502020204030204" pitchFamily="34" charset="0"/>
              </a:rPr>
              <a:t>34 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2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200" baseline="30000" dirty="0">
                <a:effectLst>
                  <a:outerShdw blurRad="38100" dist="38100" dir="2700000" algn="tl">
                    <a:srgbClr val="000000">
                      <a:alpha val="43137"/>
                    </a:srgbClr>
                  </a:outerShdw>
                </a:effectLst>
                <a:latin typeface="Calibri" panose="020F0502020204030204" pitchFamily="34" charset="0"/>
              </a:rPr>
              <a:t>35 </a:t>
            </a:r>
            <a:r>
              <a:rPr lang="en-US" sz="32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 . .</a:t>
            </a:r>
          </a:p>
        </p:txBody>
      </p:sp>
    </p:spTree>
    <p:extLst>
      <p:ext uri="{BB962C8B-B14F-4D97-AF65-F5344CB8AC3E}">
        <p14:creationId xmlns:p14="http://schemas.microsoft.com/office/powerpoint/2010/main" val="2484644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304800" y="1"/>
            <a:ext cx="11658599"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0"/>
              </a:spcAft>
            </a:pPr>
            <a:r>
              <a:rPr lang="en-US" sz="3200" dirty="0">
                <a:effectLst>
                  <a:outerShdw blurRad="38100" dist="38100" dir="2700000" algn="tl">
                    <a:srgbClr val="000000">
                      <a:alpha val="43137"/>
                    </a:srgbClr>
                  </a:outerShdw>
                </a:effectLst>
                <a:latin typeface="Calibri" panose="020F0502020204030204" pitchFamily="34" charset="0"/>
              </a:rPr>
              <a:t>. .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face to face</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36</a:t>
            </a:r>
            <a:r>
              <a:rPr lang="en-US" sz="3200" dirty="0">
                <a:effectLst>
                  <a:outerShdw blurRad="38100" dist="38100" dir="2700000" algn="tl">
                    <a:srgbClr val="000000">
                      <a:alpha val="43137"/>
                    </a:srgbClr>
                  </a:outerShdw>
                </a:effectLst>
                <a:latin typeface="Calibri" panose="020F0502020204030204" pitchFamily="34" charset="0"/>
              </a:rPr>
              <a:t> As I entered into judgment with your fathers in the wilderness of the land of Egypt, so I will enter into judgment with you,” declares the Lord </a:t>
            </a:r>
            <a:r>
              <a:rPr lang="en-US" sz="3200" cap="small" dirty="0">
                <a:effectLst>
                  <a:outerShdw blurRad="38100" dist="38100" dir="2700000" algn="tl">
                    <a:srgbClr val="000000">
                      <a:alpha val="43137"/>
                    </a:srgbClr>
                  </a:outerShdw>
                </a:effectLst>
                <a:latin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37 </a:t>
            </a:r>
            <a:r>
              <a:rPr lang="en-US" sz="32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2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8124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E9F46-A871-0324-B9C1-5B528D47E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685800">
              <a:spcBef>
                <a:spcPct val="0"/>
              </a:spcBef>
              <a:spcAft>
                <a:spcPts val="1200"/>
              </a:spcAft>
              <a:buNone/>
              <a:defRPr/>
            </a:pPr>
            <a:r>
              <a:rPr lang="en-US" sz="4000" kern="1200" dirty="0">
                <a:solidFill>
                  <a:srgbClr val="00FFFF"/>
                </a:solidFill>
                <a:effectLst>
                  <a:outerShdw blurRad="38100" dist="38100" dir="2700000" algn="tl">
                    <a:srgbClr val="000000">
                      <a:alpha val="43137"/>
                    </a:srgbClr>
                  </a:outerShdw>
                </a:effectLst>
                <a:ea typeface="+mj-ea"/>
                <a:cs typeface="+mj-cs"/>
              </a:rPr>
              <a:t>Jeremiah 31:31-34</a:t>
            </a:r>
          </a:p>
          <a:p>
            <a:pPr marL="0" indent="0" algn="just">
              <a:spcBef>
                <a:spcPts val="0"/>
              </a:spcBef>
              <a:buNone/>
              <a:defRPr/>
            </a:pPr>
            <a:r>
              <a:rPr lang="en-US" dirty="0">
                <a:effectLst>
                  <a:outerShdw blurRad="38100" dist="38100" dir="2700000" algn="tl">
                    <a:srgbClr val="000000">
                      <a:alpha val="43137"/>
                    </a:srgbClr>
                  </a:outerShdw>
                </a:effectLst>
              </a:rPr>
              <a:t>“Behold, days are coming,” declares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“when I will make a new covenant with the house of Israel and with the house of Judah, </a:t>
            </a:r>
            <a:r>
              <a:rPr lang="en-US" baseline="30000" dirty="0">
                <a:effectLst>
                  <a:outerShdw blurRad="38100" dist="38100" dir="2700000" algn="tl">
                    <a:srgbClr val="000000">
                      <a:alpha val="43137"/>
                    </a:srgbClr>
                  </a:outerShdw>
                </a:effectLst>
              </a:rPr>
              <a:t>32 </a:t>
            </a:r>
            <a:r>
              <a:rPr lang="en-US" dirty="0">
                <a:effectLst>
                  <a:outerShdw blurRad="38100" dist="38100" dir="2700000" algn="tl">
                    <a:srgbClr val="000000">
                      <a:alpha val="43137"/>
                    </a:srgbClr>
                  </a:outerShdw>
                </a:effectLst>
              </a:rPr>
              <a:t>not like the covenant which I made with their fathers in the day I took them by the hand to bring them out of the land of Egypt, My covenant which they broke, although I was a husband to them,” declares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33 </a:t>
            </a:r>
            <a:r>
              <a:rPr lang="en-US" dirty="0">
                <a:effectLst>
                  <a:outerShdw blurRad="38100" dist="38100" dir="2700000" algn="tl">
                    <a:srgbClr val="000000">
                      <a:alpha val="43137"/>
                    </a:srgbClr>
                  </a:outerShdw>
                </a:effectLst>
              </a:rPr>
              <a:t>“But this is the covenant which I will make with the house of Israel after those days,” declares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“I will put My law within them and on their heart I will . . .</a:t>
            </a:r>
            <a:endParaRPr lang="en-US"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944810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E9F46-A871-0324-B9C1-5B528D47E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685800">
              <a:spcBef>
                <a:spcPct val="0"/>
              </a:spcBef>
              <a:spcAft>
                <a:spcPts val="1200"/>
              </a:spcAft>
              <a:buNone/>
              <a:defRPr/>
            </a:pPr>
            <a:r>
              <a:rPr lang="en-US" sz="4000" kern="1200" dirty="0">
                <a:solidFill>
                  <a:srgbClr val="00FFFF"/>
                </a:solidFill>
                <a:effectLst>
                  <a:outerShdw blurRad="38100" dist="38100" dir="2700000" algn="tl">
                    <a:srgbClr val="000000">
                      <a:alpha val="43137"/>
                    </a:srgbClr>
                  </a:outerShdw>
                </a:effectLst>
                <a:ea typeface="+mj-ea"/>
                <a:cs typeface="+mj-cs"/>
              </a:rPr>
              <a:t>Jeremiah 31:31-34</a:t>
            </a:r>
          </a:p>
          <a:p>
            <a:pPr marL="0" indent="0" algn="just">
              <a:spcBef>
                <a:spcPts val="0"/>
              </a:spcBef>
              <a:buNone/>
              <a:defRPr/>
            </a:pPr>
            <a:r>
              <a:rPr lang="en-US" dirty="0">
                <a:effectLst>
                  <a:outerShdw blurRad="38100" dist="38100" dir="2700000" algn="tl">
                    <a:srgbClr val="000000">
                      <a:alpha val="43137"/>
                    </a:srgbClr>
                  </a:outerShdw>
                </a:effectLst>
              </a:rPr>
              <a:t>. . .write it; and I will be their God, and they shall be My people. </a:t>
            </a:r>
            <a:r>
              <a:rPr lang="en-US" baseline="30000" dirty="0">
                <a:effectLst>
                  <a:outerShdw blurRad="38100" dist="38100" dir="2700000" algn="tl">
                    <a:srgbClr val="000000">
                      <a:alpha val="43137"/>
                    </a:srgbClr>
                  </a:outerShdw>
                </a:effectLst>
              </a:rPr>
              <a:t>34 </a:t>
            </a:r>
            <a:r>
              <a:rPr lang="en-US" dirty="0">
                <a:effectLst>
                  <a:outerShdw blurRad="38100" dist="38100" dir="2700000" algn="tl">
                    <a:srgbClr val="000000">
                      <a:alpha val="43137"/>
                    </a:srgbClr>
                  </a:outerShdw>
                </a:effectLst>
              </a:rPr>
              <a:t>They will not teach again, each man his neighbor and each man his brother, saying, ‘Know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for they will all know Me, from the least of them to the greatest of them,” declares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“for I will forgive their iniquity, and their sin I will remember no more.”</a:t>
            </a:r>
            <a:endParaRPr lang="en-US"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6300015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475482"/>
            <a:ext cx="5867400" cy="5907041"/>
          </a:xfrm>
          <a:prstGeom prst="rect">
            <a:avLst/>
          </a:prstGeom>
        </p:spPr>
      </p:pic>
    </p:spTree>
    <p:extLst>
      <p:ext uri="{BB962C8B-B14F-4D97-AF65-F5344CB8AC3E}">
        <p14:creationId xmlns:p14="http://schemas.microsoft.com/office/powerpoint/2010/main" val="3185334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FB58-3710-4305-BAE3-43A55FA3B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do not suppose that you can say to yourselves, ‘We have Abraham for our father’; for I say to you that from these stones God is able to raise up children to Abraham.”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25FBDE-5E65-4C2E-B4C4-1CB6D4DA5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3154680"/>
            <a:ext cx="2194560" cy="1645920"/>
          </a:xfrm>
          <a:prstGeom prst="rect">
            <a:avLst/>
          </a:prstGeom>
        </p:spPr>
      </p:pic>
    </p:spTree>
    <p:extLst>
      <p:ext uri="{BB962C8B-B14F-4D97-AF65-F5344CB8AC3E}">
        <p14:creationId xmlns:p14="http://schemas.microsoft.com/office/powerpoint/2010/main" val="1751611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586C6-05E6-873F-DEAE-0A0BAEE6C6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Romans 2:28-29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is not a Jew who is one outwardly, nor is circumcision that which is outward in the flesh.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is a Jew who is one inwardly; and circumcision is that which is of the heart, by the Spirit, not by the letter; and his praise is not from men, but from God.”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36316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9A0E3-80B7-E078-FCF1-955D7438C4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914400" y="0"/>
            <a:ext cx="10363200" cy="2046714"/>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Romans 9:6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not as though the word of God has failed. For they are not all Israel who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Israel.”</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3B9215-4832-441A-8E38-145B9DBC1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603" y="2089485"/>
            <a:ext cx="2724791" cy="2743200"/>
          </a:xfrm>
          <a:prstGeom prst="rect">
            <a:avLst/>
          </a:prstGeom>
        </p:spPr>
      </p:pic>
    </p:spTree>
    <p:extLst>
      <p:ext uri="{BB962C8B-B14F-4D97-AF65-F5344CB8AC3E}">
        <p14:creationId xmlns:p14="http://schemas.microsoft.com/office/powerpoint/2010/main" val="29939693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64C73-6F53-348E-9BB0-6495115BAE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2:9</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457" y="3048000"/>
            <a:ext cx="3135086" cy="1828800"/>
          </a:xfrm>
          <a:prstGeom prst="rect">
            <a:avLst/>
          </a:prstGeom>
        </p:spPr>
      </p:pic>
    </p:spTree>
    <p:extLst>
      <p:ext uri="{BB962C8B-B14F-4D97-AF65-F5344CB8AC3E}">
        <p14:creationId xmlns:p14="http://schemas.microsoft.com/office/powerpoint/2010/main" val="572574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1CDCE-C844-B93A-95CF-05F1F34A30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will 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of the synagogue of Satan, who say that they are Jews and are not</a:t>
            </a:r>
            <a:r>
              <a:rPr lang="en-US" sz="3600" dirty="0">
                <a:effectLst>
                  <a:outerShdw blurRad="38100" dist="38100" dir="2700000" algn="tl">
                    <a:srgbClr val="000000">
                      <a:alpha val="43137"/>
                    </a:srgbClr>
                  </a:outerShdw>
                </a:effectLst>
                <a:latin typeface="Calibri" panose="020F0502020204030204" pitchFamily="34" charset="0"/>
              </a:rPr>
              <a:t>, but lie—I will make them come and bow down at your feet, and make them know that I have loved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40149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third shall be left therein' refers to the same remnant that shall ask, 'What are these wounds in thine hands?' [v. 6]. They will have come through the horrors of the Great Tribulation Period in which two-thirds of their people have perished</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 Vernon McGee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McGee, J. Vernon. Thru the Bible with J. Vernon McGee. 5 vols. Pasadena, Calif.: Thru The Bible Radio; and Nashville: Thomas Nelson, Inc., 1983. P. 3:983.</a:t>
            </a:r>
          </a:p>
        </p:txBody>
      </p:sp>
      <p:pic>
        <p:nvPicPr>
          <p:cNvPr id="4" name="Picture 4" descr="SY01462_">
            <a:extLst>
              <a:ext uri="{FF2B5EF4-FFF2-40B4-BE49-F238E27FC236}">
                <a16:creationId xmlns:a16="http://schemas.microsoft.com/office/drawing/2014/main" id="{6473F365-6166-448B-8256-48B045E93A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64381" y="4343400"/>
            <a:ext cx="2063238" cy="2286000"/>
          </a:xfrm>
          <a:prstGeom prst="rect">
            <a:avLst/>
          </a:prstGeom>
          <a:noFill/>
          <a:ln w="9525">
            <a:noFill/>
            <a:miter lim="800000"/>
            <a:headEnd/>
            <a:tailEnd/>
          </a:ln>
        </p:spPr>
      </p:pic>
    </p:spTree>
    <p:extLst>
      <p:ext uri="{BB962C8B-B14F-4D97-AF65-F5344CB8AC3E}">
        <p14:creationId xmlns:p14="http://schemas.microsoft.com/office/powerpoint/2010/main" val="3784884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22860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5">
            <a:extLst>
              <a:ext uri="{FF2B5EF4-FFF2-40B4-BE49-F238E27FC236}">
                <a16:creationId xmlns:a16="http://schemas.microsoft.com/office/drawing/2014/main" id="{A6793134-114B-9365-EC82-C3BDB6899928}"/>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636557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23260</TotalTime>
  <Words>2757</Words>
  <Application>Microsoft Office PowerPoint</Application>
  <PresentationFormat>Widescreen</PresentationFormat>
  <Paragraphs>287</Paragraphs>
  <Slides>55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Times New Roman</vt:lpstr>
      <vt:lpstr>UICTFontTextStyleTallBody</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Israel's Judgments</vt:lpstr>
      <vt:lpstr>PowerPoint Presentation</vt:lpstr>
      <vt:lpstr>PowerPoint Presentation</vt:lpstr>
      <vt:lpstr>PowerPoint Presentation</vt:lpstr>
      <vt:lpstr>PowerPoint Presentation</vt:lpstr>
      <vt:lpstr>PowerPoint Presentation</vt:lpstr>
      <vt:lpstr>Sovereignty (Rom 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030-13v1-9</dc:title>
  <dc:subject>Zechariah</dc:subject>
  <dc:creator>A. Woods</dc:creator>
  <dc:description>Modified by Jim McGowan</dc:description>
  <cp:lastModifiedBy>Jim McGowan</cp:lastModifiedBy>
  <cp:revision>2428</cp:revision>
  <cp:lastPrinted>2022-04-27T14:36:31Z</cp:lastPrinted>
  <dcterms:created xsi:type="dcterms:W3CDTF">2009-03-17T12:21:13Z</dcterms:created>
  <dcterms:modified xsi:type="dcterms:W3CDTF">2022-05-08T02:04:43Z</dcterms:modified>
</cp:coreProperties>
</file>