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60"/>
  </p:notesMasterIdLst>
  <p:handoutMasterIdLst>
    <p:handoutMasterId r:id="rId61"/>
  </p:handoutMasterIdLst>
  <p:sldIdLst>
    <p:sldId id="2067" r:id="rId3"/>
    <p:sldId id="7306" r:id="rId4"/>
    <p:sldId id="1544" r:id="rId5"/>
    <p:sldId id="7293" r:id="rId6"/>
    <p:sldId id="5384" r:id="rId7"/>
    <p:sldId id="7421" r:id="rId8"/>
    <p:sldId id="5367" r:id="rId9"/>
    <p:sldId id="5368" r:id="rId10"/>
    <p:sldId id="5372" r:id="rId11"/>
    <p:sldId id="2968" r:id="rId12"/>
    <p:sldId id="3018" r:id="rId13"/>
    <p:sldId id="5369" r:id="rId14"/>
    <p:sldId id="5370" r:id="rId15"/>
    <p:sldId id="5373" r:id="rId16"/>
    <p:sldId id="7314" r:id="rId17"/>
    <p:sldId id="7474" r:id="rId18"/>
    <p:sldId id="7479" r:id="rId19"/>
    <p:sldId id="7451" r:id="rId20"/>
    <p:sldId id="7460" r:id="rId21"/>
    <p:sldId id="8596" r:id="rId22"/>
    <p:sldId id="8607" r:id="rId23"/>
    <p:sldId id="7478" r:id="rId24"/>
    <p:sldId id="7353" r:id="rId25"/>
    <p:sldId id="7998" r:id="rId26"/>
    <p:sldId id="7999" r:id="rId27"/>
    <p:sldId id="8000" r:id="rId28"/>
    <p:sldId id="7356" r:id="rId29"/>
    <p:sldId id="7357" r:id="rId30"/>
    <p:sldId id="8582" r:id="rId31"/>
    <p:sldId id="2969" r:id="rId32"/>
    <p:sldId id="8585" r:id="rId33"/>
    <p:sldId id="8005" r:id="rId34"/>
    <p:sldId id="8586" r:id="rId35"/>
    <p:sldId id="7471" r:id="rId36"/>
    <p:sldId id="7472" r:id="rId37"/>
    <p:sldId id="7473" r:id="rId38"/>
    <p:sldId id="7351" r:id="rId39"/>
    <p:sldId id="8587" r:id="rId40"/>
    <p:sldId id="7481" r:id="rId41"/>
    <p:sldId id="7483" r:id="rId42"/>
    <p:sldId id="7482" r:id="rId43"/>
    <p:sldId id="7407" r:id="rId44"/>
    <p:sldId id="8004" r:id="rId45"/>
    <p:sldId id="3985" r:id="rId46"/>
    <p:sldId id="3986" r:id="rId47"/>
    <p:sldId id="7316" r:id="rId48"/>
    <p:sldId id="7485" r:id="rId49"/>
    <p:sldId id="7486" r:id="rId50"/>
    <p:sldId id="7410" r:id="rId51"/>
    <p:sldId id="295" r:id="rId52"/>
    <p:sldId id="3716" r:id="rId53"/>
    <p:sldId id="2241" r:id="rId54"/>
    <p:sldId id="7487" r:id="rId55"/>
    <p:sldId id="7488" r:id="rId56"/>
    <p:sldId id="8588" r:id="rId57"/>
    <p:sldId id="8235" r:id="rId58"/>
    <p:sldId id="7317" r:id="rId59"/>
  </p:sldIdLst>
  <p:sldSz cx="12192000" cy="6858000"/>
  <p:notesSz cx="7315200" cy="9601200"/>
  <p:custDataLst>
    <p:tags r:id="rId6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00FF00"/>
    <a:srgbClr val="000066"/>
    <a:srgbClr val="0000FF"/>
    <a:srgbClr val="0000CC"/>
    <a:srgbClr val="006600"/>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4E467-76AC-45D2-B55C-33352296153E}" v="23" dt="2022-04-24T15:39:00.01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96110" autoAdjust="0"/>
  </p:normalViewPr>
  <p:slideViewPr>
    <p:cSldViewPr>
      <p:cViewPr varScale="1">
        <p:scale>
          <a:sx n="57" d="100"/>
          <a:sy n="57" d="100"/>
        </p:scale>
        <p:origin x="10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714403" y="124353"/>
            <a:ext cx="4347077" cy="820028"/>
          </a:xfrm>
          <a:prstGeom prst="rect">
            <a:avLst/>
          </a:prstGeom>
        </p:spPr>
        <p:txBody>
          <a:bodyPr vert="horz" lIns="123620" tIns="61810" rIns="123620" bIns="61810"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Middle East Meltdown 014 - </a:t>
            </a:r>
            <a:r>
              <a:rPr lang="en-US" dirty="0" err="1"/>
              <a:t>Ezek</a:t>
            </a:r>
            <a:r>
              <a:rPr lang="en-US" dirty="0"/>
              <a:t> 38v17b-23</a:t>
            </a:r>
          </a:p>
          <a:p>
            <a:pPr>
              <a:defRPr/>
            </a:pPr>
            <a:r>
              <a:rPr lang="en-US" dirty="0"/>
              <a:t>04-24-2022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4/30/2022</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4155175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344344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51</a:t>
            </a:fld>
            <a:endParaRPr lang="en-US" altLang="en-US" dirty="0"/>
          </a:p>
        </p:txBody>
      </p:sp>
    </p:spTree>
    <p:extLst>
      <p:ext uri="{BB962C8B-B14F-4D97-AF65-F5344CB8AC3E}">
        <p14:creationId xmlns:p14="http://schemas.microsoft.com/office/powerpoint/2010/main" val="488794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4/30/2022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87860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96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40861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4/30/2022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41" r:id="rId12"/>
    <p:sldLayoutId id="2147488942" r:id="rId13"/>
    <p:sldLayoutId id="214748894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010.png"/><Relationship Id="rId5" Type="http://schemas.openxmlformats.org/officeDocument/2006/relationships/customXml" Target="../ink/ink2.xml"/><Relationship Id="rId4" Type="http://schemas.openxmlformats.org/officeDocument/2006/relationships/image" Target="../media/image1000.png"/><Relationship Id="rId9" Type="http://schemas.openxmlformats.org/officeDocument/2006/relationships/image" Target="../media/image25.jpeg"/></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a:solidFill>
                  <a:srgbClr val="00FFFF"/>
                </a:solidFill>
              </a:rPr>
              <a:t>Ezekiel 36</a:t>
            </a:r>
            <a:r>
              <a:rPr lang="en-US">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627063" indent="-6270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planned (38:1-13)</a:t>
            </a:r>
            <a:endParaRPr lang="en-US" sz="3600"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2407675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627063" indent="-6270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planned (38:1-13)</a:t>
            </a:r>
            <a:endParaRPr lang="en-US" sz="3600"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51672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Armies destroyed</a:t>
            </a:r>
            <a:r>
              <a:rPr lang="en-US" sz="3600" dirty="0">
                <a:effectLst>
                  <a:outerShdw blurRad="38100" dist="38100" dir="2700000" algn="tl">
                    <a:srgbClr val="000000">
                      <a:alpha val="43137"/>
                    </a:srgbClr>
                  </a:outerShdw>
                </a:effectLst>
                <a:latin typeface="Calibri" pitchFamily="34" charset="0"/>
                <a:cs typeface="Calibri" pitchFamily="34" charset="0"/>
              </a:rPr>
              <a:t> (38:17</a:t>
            </a:r>
            <a:r>
              <a:rPr lang="en-US" sz="3600" dirty="0">
                <a:effectLst>
                  <a:outerShdw blurRad="38100" dist="38100" dir="2700000" algn="tl">
                    <a:srgbClr val="000000">
                      <a:alpha val="43137"/>
                    </a:srgbClr>
                  </a:outerShdw>
                </a:effectLst>
                <a:cs typeface="Calibri" pitchFamily="34" charset="0"/>
              </a:rPr>
              <a:t>‒39:8</a:t>
            </a:r>
            <a:r>
              <a:rPr lang="en-US" sz="3600" dirty="0">
                <a:effectLst>
                  <a:outerShdw blurRad="38100" dist="38100" dir="2700000" algn="tl">
                    <a:srgbClr val="000000">
                      <a:alpha val="43137"/>
                    </a:srgbClr>
                  </a:outerShdw>
                </a:effectLst>
                <a:latin typeface="Calibri" pitchFamily="34" charset="0"/>
                <a:cs typeface="Calibri" pitchFamily="34" charset="0"/>
              </a:rPr>
              <a:t>)</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02A30334-C241-4875-85DD-B5E4742B86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01933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Armies destroyed (38:17‒39:8)</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56D50410-EF2F-4596-A7C4-D654347158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51634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52894" y="1752600"/>
            <a:ext cx="2529506" cy="2599198"/>
          </a:xfrm>
          <a:prstGeom prst="rect">
            <a:avLst/>
          </a:prstGeom>
          <a:noFill/>
          <a:ln w="9525">
            <a:noFill/>
            <a:miter lim="800000"/>
            <a:headEnd/>
            <a:tailEnd/>
          </a:ln>
        </p:spPr>
      </p:pic>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Tree>
    <p:extLst>
      <p:ext uri="{BB962C8B-B14F-4D97-AF65-F5344CB8AC3E}">
        <p14:creationId xmlns:p14="http://schemas.microsoft.com/office/powerpoint/2010/main" val="395463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a:t>
            </a:r>
            <a:r>
              <a:rPr lang="en-US" sz="3600" b="1" u="sng" dirty="0">
                <a:solidFill>
                  <a:srgbClr val="FFFFCC"/>
                </a:solidFill>
                <a:effectLst>
                  <a:outerShdw blurRad="38100" dist="38100" dir="2700000" algn="tl">
                    <a:srgbClr val="000000">
                      <a:alpha val="43137"/>
                    </a:srgbClr>
                  </a:outerShdw>
                </a:effectLst>
              </a:rPr>
              <a:t>turn you around</a:t>
            </a:r>
            <a:r>
              <a:rPr lang="en-US" sz="3600" dirty="0">
                <a:effectLst>
                  <a:outerShdw blurRad="38100" dist="38100" dir="2700000" algn="tl">
                    <a:srgbClr val="000000">
                      <a:alpha val="43137"/>
                    </a:srgbClr>
                  </a:outerShdw>
                </a:effectLst>
              </a:rPr>
              <a:t>,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31567291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6" name="Picture 5">
            <a:extLst>
              <a:ext uri="{FF2B5EF4-FFF2-40B4-BE49-F238E27FC236}">
                <a16:creationId xmlns:a16="http://schemas.microsoft.com/office/drawing/2014/main" id="{36EC256F-18FA-46B4-A946-3BE0E5F0E7FB}"/>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21768993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sz="3600" b="1" u="sng" dirty="0">
                <a:solidFill>
                  <a:srgbClr val="FFFFCC"/>
                </a:solidFill>
                <a:cs typeface="Calibri" panose="020F0502020204030204" pitchFamily="34" charset="0"/>
              </a:rPr>
              <a:t>silver and gold</a:t>
            </a:r>
            <a:r>
              <a:rPr lang="en-US" sz="3600" dirty="0">
                <a:cs typeface="Calibri" panose="020F0502020204030204" pitchFamily="34" charset="0"/>
              </a:rPr>
              <a:t>,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587961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A88734A-C18F-47EF-8FE6-B365A07829F1}"/>
              </a:ext>
            </a:extLst>
          </p:cNvPr>
          <p:cNvPicPr>
            <a:picLocks noChangeAspect="1"/>
          </p:cNvPicPr>
          <p:nvPr/>
        </p:nvPicPr>
        <p:blipFill rotWithShape="1">
          <a:blip r:embed="rId2">
            <a:extLst>
              <a:ext uri="{28A0092B-C50C-407E-A947-70E740481C1C}">
                <a14:useLocalDpi xmlns:a14="http://schemas.microsoft.com/office/drawing/2010/main" val="0"/>
              </a:ext>
            </a:extLst>
          </a:blip>
          <a:srcRect t="3333" b="3333"/>
          <a:stretch/>
        </p:blipFill>
        <p:spPr>
          <a:xfrm>
            <a:off x="2869490" y="228600"/>
            <a:ext cx="6453021" cy="6400800"/>
          </a:xfrm>
          <a:prstGeom prst="rect">
            <a:avLst/>
          </a:prstGeom>
        </p:spPr>
      </p:pic>
      <p:sp>
        <p:nvSpPr>
          <p:cNvPr id="4" name="Rectangle 37">
            <a:extLst>
              <a:ext uri="{FF2B5EF4-FFF2-40B4-BE49-F238E27FC236}">
                <a16:creationId xmlns:a16="http://schemas.microsoft.com/office/drawing/2014/main" id="{16606444-99D6-44DF-8A7A-A4935385F95E}"/>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20</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9167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eard and glasses&#10;&#10;Description automatically generated with low confidence">
            <a:extLst>
              <a:ext uri="{FF2B5EF4-FFF2-40B4-BE49-F238E27FC236}">
                <a16:creationId xmlns:a16="http://schemas.microsoft.com/office/drawing/2014/main" id="{475EBAB8-95A7-9DFC-953F-A88AA47AD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139359"/>
            <a:ext cx="5943600" cy="5501662"/>
          </a:xfrm>
          <a:prstGeom prst="rect">
            <a:avLst/>
          </a:prstGeom>
        </p:spPr>
      </p:pic>
      <p:pic>
        <p:nvPicPr>
          <p:cNvPr id="5" name="Picture 4" descr="Logo&#10;&#10;Description automatically generated">
            <a:extLst>
              <a:ext uri="{FF2B5EF4-FFF2-40B4-BE49-F238E27FC236}">
                <a16:creationId xmlns:a16="http://schemas.microsoft.com/office/drawing/2014/main" id="{57BE75BE-F5A8-CE14-0FD9-7F3F9F617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23167"/>
            <a:ext cx="5943600" cy="816192"/>
          </a:xfrm>
          <a:prstGeom prst="rect">
            <a:avLst/>
          </a:prstGeom>
        </p:spPr>
      </p:pic>
    </p:spTree>
    <p:extLst>
      <p:ext uri="{BB962C8B-B14F-4D97-AF65-F5344CB8AC3E}">
        <p14:creationId xmlns:p14="http://schemas.microsoft.com/office/powerpoint/2010/main" val="942291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38756426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According to Ezekiel 39:2, 4, Israel must possess the ‘mountains of Israel’ when this invasion occurs...The famous Six Day war in Israel in 1967 helped set the stage for this to be fulfilled. Before the Six Day War, all the mountains of Israel, with the exception of a small strip of west Jerusalem, were in the hands of the Jordanian Arabs. Only since 1967 have the mountains of Israel been in Israel, thus setting the stage for the fulfillment of this prophecy.”</a:t>
            </a:r>
          </a:p>
        </p:txBody>
      </p:sp>
      <p:sp>
        <p:nvSpPr>
          <p:cNvPr id="26627" name="TextBox 2"/>
          <p:cNvSpPr txBox="1">
            <a:spLocks noChangeArrowheads="1"/>
          </p:cNvSpPr>
          <p:nvPr/>
        </p:nvSpPr>
        <p:spPr bwMode="auto">
          <a:xfrm>
            <a:off x="2133600" y="381000"/>
            <a:ext cx="8229599"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Mountains of Israel?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Amazing Claims of Bible Prophecy: What You Need to Know in These Uncertain Times</a:t>
            </a:r>
            <a:r>
              <a:rPr lang="en-US" sz="1800" dirty="0">
                <a:effectLst>
                  <a:outerShdw blurRad="38100" dist="38100" dir="2700000" algn="tl">
                    <a:srgbClr val="000000">
                      <a:alpha val="43137"/>
                    </a:srgbClr>
                  </a:outerShdw>
                </a:effectLst>
                <a:cs typeface="Calibri" panose="020F0502020204030204" pitchFamily="34" charset="0"/>
              </a:rPr>
              <a:t> (Harvest House: Eugene, OR, 2010), 211.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1FF54592-51CB-452B-A919-61D578C62DD8}"/>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028249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“But where in the Land of Israel will the invading armies be destroyed? The exact location is revealed in Ezekiel 39:2 and 4a: ‘and I will turn you about, and will lead you on, and will cause you to come up from the uttermost parts of the north; and I will bring you upon the mountains of Israel…you shall fall upon the mountains of Israel.’ The phrase ‘the mountains of Israel’ refers to the central mountain range that makes up the backbone of the country. In the Hebrew Scriptures, these mountains were known as the Hill Country of Ephraim and the Hill Country of Judah. Some of the famous biblical cities that lie within these mountains include Dothan, Shechem, Samaria, Shiloh, Bethel, Ai, Ramah, Bethlehem, Hebron, </a:t>
            </a:r>
            <a:r>
              <a:rPr lang="en-US" sz="2700" dirty="0" err="1">
                <a:effectLst>
                  <a:outerShdw blurRad="38100" dist="38100" dir="2700000" algn="tl">
                    <a:srgbClr val="000000">
                      <a:alpha val="43137"/>
                    </a:srgbClr>
                  </a:outerShdw>
                </a:effectLst>
              </a:rPr>
              <a:t>Debir</a:t>
            </a:r>
            <a:r>
              <a:rPr lang="en-US" sz="2700" dirty="0">
                <a:effectLst>
                  <a:outerShdw blurRad="38100" dist="38100" dir="2700000" algn="tl">
                    <a:srgbClr val="000000">
                      <a:alpha val="43137"/>
                    </a:srgbClr>
                  </a:outerShdw>
                </a:effectLst>
              </a:rPr>
              <a:t>, and most importantly, Jerusalem, which seems to be the target of the invading army. However, from 1948 until the Six-Day War in 1967, these mountains were not in Israel, but in Jordan.</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986088" y="219670"/>
            <a:ext cx="6219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“They are now referred to politically as the West Bank. In 1948, Jordanian forces took over these mountains and annexed them as part of Jordan. All Israel had was a small corridor leading west to Jerusalem. The border between Israel and Jordan ran down the foot of these mountains, then cut into the mountains, dividing Jerusalem in two, and then went out again and continued along the foot of these mountains. Israel had maybe five percent or less of the mountains, while the rest belonged to Jordan. Only since 1967 have the mountains of Israel been in Israel. Besides the Temple compound falling into Jewish hands,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5740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2945937"/>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…another by-product of the Six-Day War was that these mountains also fell under Israeli sovereignty. Therefore, not only could this prophecy not have been fulfilled before 1948, but it could also not have been fulfilled before 1967…“The mountains of Israel (the West Bank) are yet to have a very important and relevant role in Bible prophecy. As for the present State of Israel, they became part of Israel in 1967. This is yet another way the modern Jewish State fits within Bible prophecy.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7928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54BA4-E059-44F2-8166-85FBB53D139A}"/>
              </a:ext>
            </a:extLst>
          </p:cNvPr>
          <p:cNvPicPr>
            <a:picLocks noChangeAspect="1"/>
          </p:cNvPicPr>
          <p:nvPr/>
        </p:nvPicPr>
        <p:blipFill>
          <a:blip r:embed="rId2"/>
          <a:stretch>
            <a:fillRect/>
          </a:stretch>
        </p:blipFill>
        <p:spPr>
          <a:xfrm>
            <a:off x="2998963" y="112488"/>
            <a:ext cx="6194073" cy="6633023"/>
          </a:xfrm>
          <a:prstGeom prst="rect">
            <a:avLst/>
          </a:prstGeom>
        </p:spPr>
      </p:pic>
    </p:spTree>
    <p:extLst>
      <p:ext uri="{BB962C8B-B14F-4D97-AF65-F5344CB8AC3E}">
        <p14:creationId xmlns:p14="http://schemas.microsoft.com/office/powerpoint/2010/main" val="35225324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672902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You will fall on the mountains of Israel, you and all your troops and </a:t>
            </a:r>
            <a:r>
              <a:rPr lang="en-US" sz="3600" b="1" u="sng" dirty="0">
                <a:solidFill>
                  <a:srgbClr val="FFFFCC"/>
                </a:solidFill>
                <a:effectLst>
                  <a:outerShdw blurRad="38100" dist="38100" dir="2700000" algn="tl">
                    <a:srgbClr val="000000">
                      <a:alpha val="43137"/>
                    </a:srgbClr>
                  </a:outerShdw>
                </a:effectLst>
              </a:rPr>
              <a:t>the peoples who are with you</a:t>
            </a:r>
            <a:r>
              <a:rPr lang="en-US" sz="3600" dirty="0">
                <a:effectLst>
                  <a:outerShdw blurRad="38100" dist="38100" dir="2700000" algn="tl">
                    <a:srgbClr val="000000">
                      <a:alpha val="43137"/>
                    </a:srgbClr>
                  </a:outerShdw>
                </a:effectLst>
              </a:rPr>
              <a:t>; I will give you as food to every kind of predatory bird and beast of the field.”</a:t>
            </a:r>
          </a:p>
        </p:txBody>
      </p:sp>
    </p:spTree>
    <p:extLst>
      <p:ext uri="{BB962C8B-B14F-4D97-AF65-F5344CB8AC3E}">
        <p14:creationId xmlns:p14="http://schemas.microsoft.com/office/powerpoint/2010/main" val="16781132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8473106" cy="31242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199974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4440974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1162537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C18D4C6-A25C-4986-9346-A2E33E29373E}"/>
              </a:ext>
            </a:extLst>
          </p:cNvPr>
          <p:cNvSpPr>
            <a:spLocks noChangeArrowheads="1"/>
          </p:cNvSpPr>
          <p:nvPr/>
        </p:nvSpPr>
        <p:spPr bwMode="auto">
          <a:xfrm>
            <a:off x="8458200" y="120227"/>
            <a:ext cx="2068387" cy="2089573"/>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71853241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ChangeArrowheads="1"/>
          </p:cNvSpPr>
          <p:nvPr/>
        </p:nvSpPr>
        <p:spPr bwMode="auto">
          <a:xfrm>
            <a:off x="609600" y="1600200"/>
            <a:ext cx="10972799" cy="5029200"/>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latin typeface="Calibri" panose="020F0502020204030204" pitchFamily="34" charset="0"/>
                <a:cs typeface="Calibri" panose="020F0502020204030204" pitchFamily="34" charset="0"/>
              </a:rPr>
              <a:t>sine qua non </a:t>
            </a:r>
            <a:r>
              <a:rPr lang="en-US" sz="3200" dirty="0">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The </a:t>
            </a:r>
            <a:r>
              <a:rPr lang="en-US" sz="3200" b="1" dirty="0">
                <a:solidFill>
                  <a:srgbClr val="FFFFCC"/>
                </a:solidFill>
                <a:latin typeface="Calibri" panose="020F0502020204030204" pitchFamily="34" charset="0"/>
                <a:cs typeface="Calibri" panose="020F0502020204030204" pitchFamily="34" charset="0"/>
              </a:rPr>
              <a:t>consistent</a:t>
            </a:r>
            <a:r>
              <a:rPr lang="en-US" sz="3200" dirty="0">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Which reveals that the </a:t>
            </a:r>
            <a:r>
              <a:rPr lang="en-US" sz="3200" b="1" dirty="0">
                <a:solidFill>
                  <a:srgbClr val="FFFFCC"/>
                </a:solidFill>
                <a:latin typeface="Calibri" panose="020F0502020204030204" pitchFamily="34" charset="0"/>
                <a:cs typeface="Calibri" panose="020F0502020204030204" pitchFamily="34" charset="0"/>
              </a:rPr>
              <a:t>Church is distinct from Israel</a:t>
            </a:r>
            <a:r>
              <a:rPr lang="en-US" sz="32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God’s overall purpose is to bring </a:t>
            </a:r>
            <a:r>
              <a:rPr lang="en-US" sz="3200" b="1" dirty="0">
                <a:solidFill>
                  <a:srgbClr val="FFFFCC"/>
                </a:solidFill>
                <a:latin typeface="Calibri" panose="020F0502020204030204" pitchFamily="34" charset="0"/>
                <a:cs typeface="Calibri" panose="020F0502020204030204" pitchFamily="34" charset="0"/>
              </a:rPr>
              <a:t>glory to Himself </a:t>
            </a:r>
            <a:r>
              <a:rPr lang="en-US" sz="3200" dirty="0">
                <a:latin typeface="Calibri" panose="020F0502020204030204" pitchFamily="34" charset="0"/>
                <a:cs typeface="Calibri" panose="020F0502020204030204" pitchFamily="34" charset="0"/>
              </a:rPr>
              <a:t>(Eph. 1:6, 12, 14).</a:t>
            </a:r>
          </a:p>
        </p:txBody>
      </p:sp>
      <p:sp>
        <p:nvSpPr>
          <p:cNvPr id="6" name="TextBox 5">
            <a:extLst>
              <a:ext uri="{FF2B5EF4-FFF2-40B4-BE49-F238E27FC236}">
                <a16:creationId xmlns:a16="http://schemas.microsoft.com/office/drawing/2014/main" id="{429F4632-F017-4985-AE9C-E182EA6D3E4E}"/>
              </a:ext>
            </a:extLst>
          </p:cNvPr>
          <p:cNvSpPr txBox="1"/>
          <p:nvPr/>
        </p:nvSpPr>
        <p:spPr>
          <a:xfrm>
            <a:off x="609600" y="323671"/>
            <a:ext cx="10972798" cy="1031051"/>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Dispensational Theology is a System of Theology</a:t>
            </a:r>
          </a:p>
          <a:p>
            <a:pPr algn="ctr"/>
            <a:r>
              <a:rPr lang="en-US" sz="2000" dirty="0">
                <a:latin typeface="Calibri" panose="020F0502020204030204" pitchFamily="34" charset="0"/>
                <a:ea typeface="Calibri" panose="020F0502020204030204" pitchFamily="34" charset="0"/>
                <a:cs typeface="Calibri" panose="020F0502020204030204" pitchFamily="34" charset="0"/>
              </a:rPr>
              <a:t>Dr. Charles Ryrie, </a:t>
            </a:r>
            <a:r>
              <a:rPr lang="en-US" sz="2000" i="1" dirty="0">
                <a:latin typeface="Calibri" panose="020F0502020204030204" pitchFamily="34" charset="0"/>
                <a:ea typeface="Calibri" panose="020F0502020204030204" pitchFamily="34" charset="0"/>
                <a:cs typeface="Calibri" panose="020F0502020204030204" pitchFamily="34" charset="0"/>
              </a:rPr>
              <a:t>Dispensationalism</a:t>
            </a:r>
            <a:r>
              <a:rPr lang="en-US" sz="2000" dirty="0">
                <a:latin typeface="Calibri" panose="020F0502020204030204" pitchFamily="34" charset="0"/>
                <a:ea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837782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1" name="Rectangle 5"/>
          <p:cNvSpPr>
            <a:spLocks noChangeArrowheads="1"/>
          </p:cNvSpPr>
          <p:nvPr/>
        </p:nvSpPr>
        <p:spPr bwMode="auto">
          <a:xfrm>
            <a:off x="609600" y="1447800"/>
            <a:ext cx="10972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18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18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
        <p:nvSpPr>
          <p:cNvPr id="5" name="TextBox 4">
            <a:extLst>
              <a:ext uri="{FF2B5EF4-FFF2-40B4-BE49-F238E27FC236}">
                <a16:creationId xmlns:a16="http://schemas.microsoft.com/office/drawing/2014/main" id="{EC150580-257C-4B23-8999-F33DD3C73C18}"/>
              </a:ext>
            </a:extLst>
          </p:cNvPr>
          <p:cNvSpPr txBox="1"/>
          <p:nvPr/>
        </p:nvSpPr>
        <p:spPr>
          <a:xfrm>
            <a:off x="609600" y="323671"/>
            <a:ext cx="10972798" cy="1031051"/>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Doxological Purpose </a:t>
            </a:r>
          </a:p>
          <a:p>
            <a:pPr algn="ctr">
              <a:spcAft>
                <a:spcPts val="600"/>
              </a:spcAft>
            </a:pPr>
            <a:r>
              <a:rPr lang="en-US" altLang="en-US" sz="2000" i="1" dirty="0">
                <a:latin typeface="Calibri" panose="020F0502020204030204" pitchFamily="34" charset="0"/>
                <a:cs typeface="Calibri" panose="020F0502020204030204" pitchFamily="34" charset="0"/>
              </a:rPr>
              <a:t>Dictionary of Premillennial Theology</a:t>
            </a:r>
            <a:r>
              <a:rPr lang="en-US" altLang="en-US" sz="2000" dirty="0">
                <a:latin typeface="Calibri" panose="020F0502020204030204" pitchFamily="34" charset="0"/>
                <a:cs typeface="Calibri" panose="020F0502020204030204" pitchFamily="34" charset="0"/>
              </a:rPr>
              <a:t>, Charles Ryrie, p. 94</a:t>
            </a:r>
          </a:p>
        </p:txBody>
      </p:sp>
    </p:spTree>
    <p:extLst>
      <p:ext uri="{BB962C8B-B14F-4D97-AF65-F5344CB8AC3E}">
        <p14:creationId xmlns:p14="http://schemas.microsoft.com/office/powerpoint/2010/main" val="2154243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80702"/>
            <a:ext cx="7797460" cy="6657409"/>
          </a:xfrm>
          <a:prstGeom prst="rect">
            <a:avLst/>
          </a:prstGeom>
          <a:solidFill>
            <a:schemeClr val="bg2"/>
          </a:solidFill>
          <a:ln>
            <a:solidFill>
              <a:schemeClr val="tx1"/>
            </a:solidFill>
          </a:ln>
        </p:spPr>
      </p:pic>
    </p:spTree>
    <p:extLst>
      <p:ext uri="{BB962C8B-B14F-4D97-AF65-F5344CB8AC3E}">
        <p14:creationId xmlns:p14="http://schemas.microsoft.com/office/powerpoint/2010/main" val="17220913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2900" dirty="0">
                <a:effectLst>
                  <a:outerShdw blurRad="38100" dist="38100" dir="2700000" algn="tl">
                    <a:srgbClr val="000000">
                      <a:alpha val="43137"/>
                    </a:srgbClr>
                  </a:outerShdw>
                </a:effectLst>
                <a:cs typeface="Calibri" panose="020F0502020204030204" pitchFamily="34" charset="0"/>
              </a:rPr>
              <a:t>“</a:t>
            </a:r>
            <a:r>
              <a:rPr lang="en-US" sz="2900" dirty="0">
                <a:effectLst>
                  <a:outerShdw blurRad="38100" dist="38100" dir="2700000" algn="tl">
                    <a:srgbClr val="000000">
                      <a:alpha val="43137"/>
                    </a:srgbClr>
                  </a:outerShdw>
                </a:effectLst>
                <a:cs typeface="Calibri" panose="020F0502020204030204" pitchFamily="34" charset="0"/>
              </a:rPr>
              <a:t>Though the judgment on the enemies will occur in Israel, the catastrophe will extend far beyond to the ends of the earth to accomplish the purpose of God. Once more the Lord will relate His purpose in Israel to that for all the world. It is the concept of concentric circles where that which is accomplished at the very center reaches out irresistibly to the farthest confines of the circumference. God is the Lord of the nations. His true character will appear in its proper light as both righteous and mighty. Such emphasis is made of this thought throughout the book of Ezekiel because this is the design of God in all history, and there is no more important concept in all the universe</a:t>
            </a:r>
            <a:r>
              <a:rPr lang="en-US" altLang="en-US" sz="29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228.</a:t>
            </a:r>
          </a:p>
        </p:txBody>
      </p:sp>
      <p:pic>
        <p:nvPicPr>
          <p:cNvPr id="5" name="Picture 4">
            <a:extLst>
              <a:ext uri="{FF2B5EF4-FFF2-40B4-BE49-F238E27FC236}">
                <a16:creationId xmlns:a16="http://schemas.microsoft.com/office/drawing/2014/main" id="{6F361969-4FF9-4038-997B-322BADC098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spTree>
    <p:extLst>
      <p:ext uri="{BB962C8B-B14F-4D97-AF65-F5344CB8AC3E}">
        <p14:creationId xmlns:p14="http://schemas.microsoft.com/office/powerpoint/2010/main" val="42422990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Armies destroyed (38:17‒39:8)</a:t>
            </a:r>
          </a:p>
          <a:p>
            <a:pPr marL="744538" lvl="1" indent="-742950">
              <a:spcBef>
                <a:spcPts val="0"/>
              </a:spcBef>
              <a:spcAft>
                <a:spcPts val="36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2126" y="1933652"/>
            <a:ext cx="2910506" cy="2990695"/>
          </a:xfrm>
          <a:prstGeom prst="rect">
            <a:avLst/>
          </a:prstGeom>
          <a:noFill/>
          <a:ln w="9525">
            <a:noFill/>
            <a:miter lim="800000"/>
            <a:headEnd/>
            <a:tailEnd/>
          </a:ln>
        </p:spPr>
      </p:pic>
    </p:spTree>
    <p:extLst>
      <p:ext uri="{BB962C8B-B14F-4D97-AF65-F5344CB8AC3E}">
        <p14:creationId xmlns:p14="http://schemas.microsoft.com/office/powerpoint/2010/main" val="2621046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EBA8D089-49BE-4177-A55A-F7864D7C6FB3}"/>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8561622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
        <p:nvSpPr>
          <p:cNvPr id="3" name="Content Placeholder 2"/>
          <p:cNvSpPr>
            <a:spLocks noGrp="1"/>
          </p:cNvSpPr>
          <p:nvPr>
            <p:ph idx="1"/>
          </p:nvPr>
        </p:nvSpPr>
        <p:spPr>
          <a:xfrm>
            <a:off x="609599" y="1058402"/>
            <a:ext cx="10972801" cy="56471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a:t>
            </a:r>
            <a:r>
              <a:rPr lang="en-US" dirty="0">
                <a:effectLst>
                  <a:outerShdw blurRad="38100" dist="38100" dir="2700000" algn="tl">
                    <a:srgbClr val="000000">
                      <a:alpha val="43137"/>
                    </a:srgbClr>
                  </a:outerShdw>
                </a:effectLst>
                <a:latin typeface="Calibri" pitchFamily="34" charset="0"/>
                <a:cs typeface="Calibri" pitchFamily="34" charset="0"/>
              </a:rPr>
              <a:t>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627063" indent="-6270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DCF871D5-2BF5-482D-97F2-DAB6C78F8E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96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365053075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4000" dirty="0">
                <a:effectLst>
                  <a:outerShdw blurRad="38100" dist="38100" dir="2700000" algn="tl">
                    <a:srgbClr val="000000">
                      <a:alpha val="43137"/>
                    </a:srgbClr>
                  </a:outerShdw>
                </a:effectLst>
              </a:rPr>
              <a:t>When?  </a:t>
            </a:r>
          </a:p>
        </p:txBody>
      </p:sp>
      <p:sp>
        <p:nvSpPr>
          <p:cNvPr id="7171" name="Rectangle 3"/>
          <p:cNvSpPr>
            <a:spLocks noGrp="1" noChangeArrowheads="1"/>
          </p:cNvSpPr>
          <p:nvPr>
            <p:ph type="body" idx="1"/>
          </p:nvPr>
        </p:nvSpPr>
        <p:spPr>
          <a:xfrm>
            <a:off x="1676400" y="2286000"/>
            <a:ext cx="7391400" cy="4114800"/>
          </a:xfrm>
        </p:spPr>
        <p:txBody>
          <a:bodyPr/>
          <a:lstStyle/>
          <a:p>
            <a:pPr marL="461963" indent="-461963" eaLnBrk="1" hangingPunct="1">
              <a:defRPr/>
            </a:pPr>
            <a:r>
              <a:rPr lang="en-US" sz="3600" dirty="0">
                <a:effectLst>
                  <a:outerShdw blurRad="38100" dist="38100" dir="2700000" algn="tl">
                    <a:srgbClr val="000000">
                      <a:alpha val="43137"/>
                    </a:srgbClr>
                  </a:outerShdw>
                </a:effectLst>
              </a:rPr>
              <a:t>Beginning of the Millennium</a:t>
            </a:r>
          </a:p>
          <a:p>
            <a:pPr marL="461963" indent="-461963" eaLnBrk="1" hangingPunct="1">
              <a:defRPr/>
            </a:pPr>
            <a:r>
              <a:rPr lang="en-US" sz="3600" dirty="0">
                <a:effectLst>
                  <a:outerShdw blurRad="38100" dist="38100" dir="2700000" algn="tl">
                    <a:srgbClr val="000000">
                      <a:alpha val="43137"/>
                    </a:srgbClr>
                  </a:outerShdw>
                </a:effectLst>
              </a:rPr>
              <a:t>End of the Millennium</a:t>
            </a:r>
          </a:p>
          <a:p>
            <a:pPr marL="461963" indent="-461963" eaLnBrk="1" hangingPunct="1">
              <a:defRPr/>
            </a:pPr>
            <a:r>
              <a:rPr lang="en-US" sz="3600" dirty="0">
                <a:effectLst>
                  <a:outerShdw blurRad="38100" dist="38100" dir="2700000" algn="tl">
                    <a:srgbClr val="000000">
                      <a:alpha val="43137"/>
                    </a:srgbClr>
                  </a:outerShdw>
                </a:effectLst>
              </a:rPr>
              <a:t>End of the Tribulation</a:t>
            </a:r>
          </a:p>
          <a:p>
            <a:pPr marL="461963" indent="-461963" eaLnBrk="1" hangingPunct="1">
              <a:defRPr/>
            </a:pPr>
            <a:r>
              <a:rPr lang="en-US" sz="3600" dirty="0">
                <a:effectLst>
                  <a:outerShdw blurRad="38100" dist="38100" dir="2700000" algn="tl">
                    <a:srgbClr val="000000">
                      <a:alpha val="43137"/>
                    </a:srgbClr>
                  </a:outerShdw>
                </a:effectLst>
              </a:rPr>
              <a:t>Before the Tribulation</a:t>
            </a:r>
          </a:p>
          <a:p>
            <a:pPr marL="461963" indent="-461963" eaLnBrk="1" hangingPunct="1">
              <a:defRPr/>
            </a:pPr>
            <a:r>
              <a:rPr lang="en-US" sz="3600" dirty="0">
                <a:effectLst>
                  <a:outerShdw blurRad="38100" dist="38100" dir="2700000" algn="tl">
                    <a:srgbClr val="000000">
                      <a:alpha val="43137"/>
                    </a:srgbClr>
                  </a:outerShdw>
                </a:effectLst>
              </a:rPr>
              <a:t>First half of the Tribulation</a:t>
            </a:r>
          </a:p>
          <a:p>
            <a:pPr marL="461963" indent="-461963" eaLnBrk="1" hangingPunct="1">
              <a:defRPr/>
            </a:pPr>
            <a:r>
              <a:rPr lang="en-US" sz="3600" dirty="0">
                <a:effectLst>
                  <a:outerShdw blurRad="38100" dist="38100" dir="2700000" algn="tl">
                    <a:srgbClr val="000000">
                      <a:alpha val="43137"/>
                    </a:srgbClr>
                  </a:outerShdw>
                </a:effectLst>
              </a:rPr>
              <a:t>Two phase view</a:t>
            </a:r>
          </a:p>
        </p:txBody>
      </p:sp>
      <p:pic>
        <p:nvPicPr>
          <p:cNvPr id="29700" name="Picture 4" descr="C:\Program Files\Common Files\Microsoft Shared\Clipart\cagcat50\BS00559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62787" y="2413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64115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4000" dirty="0">
                <a:effectLst>
                  <a:outerShdw blurRad="38100" dist="38100" dir="2700000" algn="tl">
                    <a:srgbClr val="000000">
                      <a:alpha val="43137"/>
                    </a:srgbClr>
                  </a:outerShdw>
                </a:effectLst>
              </a:rPr>
              <a:t>When?  </a:t>
            </a:r>
          </a:p>
        </p:txBody>
      </p:sp>
      <p:sp>
        <p:nvSpPr>
          <p:cNvPr id="7171" name="Rectangle 3"/>
          <p:cNvSpPr>
            <a:spLocks noGrp="1" noChangeArrowheads="1"/>
          </p:cNvSpPr>
          <p:nvPr>
            <p:ph type="body" idx="1"/>
          </p:nvPr>
        </p:nvSpPr>
        <p:spPr>
          <a:xfrm>
            <a:off x="1676400" y="2286000"/>
            <a:ext cx="7391400" cy="4114800"/>
          </a:xfrm>
        </p:spPr>
        <p:txBody>
          <a:bodyPr/>
          <a:lstStyle/>
          <a:p>
            <a:pPr marL="461963" indent="-461963" eaLnBrk="1" hangingPunct="1">
              <a:defRPr/>
            </a:pPr>
            <a:r>
              <a:rPr lang="en-US" sz="3600" dirty="0">
                <a:effectLst>
                  <a:outerShdw blurRad="38100" dist="38100" dir="2700000" algn="tl">
                    <a:srgbClr val="000000">
                      <a:alpha val="43137"/>
                    </a:srgbClr>
                  </a:outerShdw>
                </a:effectLst>
              </a:rPr>
              <a:t>Beginning of the Millennium</a:t>
            </a:r>
          </a:p>
          <a:p>
            <a:pPr marL="461963" indent="-461963" eaLnBrk="1" hangingPunct="1">
              <a:defRPr/>
            </a:pPr>
            <a:r>
              <a:rPr lang="en-US" sz="3600" dirty="0">
                <a:effectLst>
                  <a:outerShdw blurRad="38100" dist="38100" dir="2700000" algn="tl">
                    <a:srgbClr val="000000">
                      <a:alpha val="43137"/>
                    </a:srgbClr>
                  </a:outerShdw>
                </a:effectLst>
              </a:rPr>
              <a:t>End of the Millennium</a:t>
            </a:r>
          </a:p>
          <a:p>
            <a:pPr marL="461963" indent="-461963" eaLnBrk="1" hangingPunct="1">
              <a:defRPr/>
            </a:pPr>
            <a:r>
              <a:rPr lang="en-US" sz="3600" dirty="0">
                <a:effectLst>
                  <a:outerShdw blurRad="38100" dist="38100" dir="2700000" algn="tl">
                    <a:srgbClr val="000000">
                      <a:alpha val="43137"/>
                    </a:srgbClr>
                  </a:outerShdw>
                </a:effectLst>
              </a:rPr>
              <a:t>End of the Tribulation</a:t>
            </a:r>
          </a:p>
          <a:p>
            <a:pPr marL="461963" indent="-461963" eaLnBrk="1" hangingPunct="1">
              <a:defRPr/>
            </a:pPr>
            <a:r>
              <a:rPr lang="en-US" sz="3600" b="1" u="sng" dirty="0">
                <a:solidFill>
                  <a:srgbClr val="FFFFCC"/>
                </a:solidFill>
                <a:effectLst>
                  <a:outerShdw blurRad="38100" dist="38100" dir="2700000" algn="tl">
                    <a:srgbClr val="000000">
                      <a:alpha val="43137"/>
                    </a:srgbClr>
                  </a:outerShdw>
                </a:effectLst>
              </a:rPr>
              <a:t>Before the Tribulation</a:t>
            </a:r>
          </a:p>
          <a:p>
            <a:pPr marL="461963" indent="-461963" eaLnBrk="1" hangingPunct="1">
              <a:defRPr/>
            </a:pPr>
            <a:r>
              <a:rPr lang="en-US" sz="3600" dirty="0">
                <a:effectLst>
                  <a:outerShdw blurRad="38100" dist="38100" dir="2700000" algn="tl">
                    <a:srgbClr val="000000">
                      <a:alpha val="43137"/>
                    </a:srgbClr>
                  </a:outerShdw>
                </a:effectLst>
              </a:rPr>
              <a:t>First half of the Tribulation</a:t>
            </a:r>
          </a:p>
          <a:p>
            <a:pPr marL="461963" indent="-461963" eaLnBrk="1" hangingPunct="1">
              <a:defRPr/>
            </a:pPr>
            <a:r>
              <a:rPr lang="en-US" sz="3600" dirty="0">
                <a:effectLst>
                  <a:outerShdw blurRad="38100" dist="38100" dir="2700000" algn="tl">
                    <a:srgbClr val="000000">
                      <a:alpha val="43137"/>
                    </a:srgbClr>
                  </a:outerShdw>
                </a:effectLst>
              </a:rPr>
              <a:t>Two phase view</a:t>
            </a:r>
          </a:p>
        </p:txBody>
      </p:sp>
      <p:pic>
        <p:nvPicPr>
          <p:cNvPr id="29700" name="Picture 4" descr="C:\Program Files\Common Files\Microsoft Shared\Clipart\cagcat50\BS00559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62787" y="2413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97963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6003" y="137160"/>
            <a:ext cx="9919994" cy="6583680"/>
          </a:xfrm>
          <a:prstGeom prst="rect">
            <a:avLst/>
          </a:prstGeom>
          <a:ln>
            <a:solidFill>
              <a:srgbClr val="FFFFCC"/>
            </a:solidFill>
          </a:ln>
        </p:spPr>
      </p:pic>
    </p:spTree>
    <p:extLst>
      <p:ext uri="{BB962C8B-B14F-4D97-AF65-F5344CB8AC3E}">
        <p14:creationId xmlns:p14="http://schemas.microsoft.com/office/powerpoint/2010/main" val="2441141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213372"/>
          <a:ext cx="10972800" cy="618742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1270084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885726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Armies destroyed (38:17‒39:8)</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2126" y="1933652"/>
            <a:ext cx="2910506" cy="2990695"/>
          </a:xfrm>
          <a:prstGeom prst="rect">
            <a:avLst/>
          </a:prstGeom>
          <a:noFill/>
          <a:ln w="9525">
            <a:noFill/>
            <a:miter lim="800000"/>
            <a:headEnd/>
            <a:tailEnd/>
          </a:ln>
        </p:spPr>
      </p:pic>
    </p:spTree>
    <p:extLst>
      <p:ext uri="{BB962C8B-B14F-4D97-AF65-F5344CB8AC3E}">
        <p14:creationId xmlns:p14="http://schemas.microsoft.com/office/powerpoint/2010/main" val="253711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0653F6EC-E00E-46A4-B108-D1D073F00A8D}"/>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98976192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98679685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32332528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600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03B990E7-DCB3-4D33-AA25-F50361E81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128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A4C29-0DD7-4AA1-BB49-058593949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6305" y="228600"/>
            <a:ext cx="9539391" cy="6400800"/>
          </a:xfrm>
          <a:prstGeom prst="rect">
            <a:avLst/>
          </a:prstGeom>
          <a:ln>
            <a:solidFill>
              <a:schemeClr val="tx1"/>
            </a:solidFill>
          </a:ln>
        </p:spPr>
      </p:pic>
    </p:spTree>
    <p:extLst>
      <p:ext uri="{BB962C8B-B14F-4D97-AF65-F5344CB8AC3E}">
        <p14:creationId xmlns:p14="http://schemas.microsoft.com/office/powerpoint/2010/main" val="35474996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94260" y="228600"/>
            <a:ext cx="7203483" cy="106680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8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(2003). </a:t>
            </a:r>
            <a:r>
              <a:rPr lang="en-US" sz="1800" i="1" dirty="0">
                <a:solidFill>
                  <a:schemeClr val="tx1"/>
                </a:solidFill>
                <a:effectLst>
                  <a:outerShdw blurRad="38100" dist="38100" dir="2700000" algn="tl">
                    <a:srgbClr val="000000">
                      <a:alpha val="43137"/>
                    </a:srgbClr>
                  </a:outerShdw>
                </a:effectLst>
              </a:rPr>
              <a:t>The Footsteps of the Messiah: a study of the sequence of prophetic events </a:t>
            </a:r>
            <a:r>
              <a:rPr lang="en-US" sz="1800" dirty="0">
                <a:solidFill>
                  <a:schemeClr val="tx1"/>
                </a:solidFill>
                <a:effectLst>
                  <a:outerShdw blurRad="38100" dist="38100" dir="2700000" algn="tl">
                    <a:srgbClr val="000000">
                      <a:alpha val="43137"/>
                    </a:srgbClr>
                  </a:outerShdw>
                </a:effectLst>
              </a:rPr>
              <a:t>(Rev. ed., p. 367). Tustin, CA: Ariel Ministries.</a:t>
            </a:r>
            <a:endParaRPr lang="en-US" altLang="en-US" sz="24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1" y="1905000"/>
            <a:ext cx="10972800" cy="37201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Millennium will not begin the day immediately following the last day of the Great Tribulation because there will be a seventy-five day interval. During this time between the Great Tribulation and the start of the Messianic Age, a number of events will occur. The existence of this interval is demonstrated in Daniel 12:11-12.”</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74908"/>
            <a:ext cx="820011" cy="1097280"/>
          </a:xfrm>
          <a:prstGeom prst="rect">
            <a:avLst/>
          </a:prstGeom>
        </p:spPr>
      </p:pic>
    </p:spTree>
    <p:extLst>
      <p:ext uri="{BB962C8B-B14F-4D97-AF65-F5344CB8AC3E}">
        <p14:creationId xmlns:p14="http://schemas.microsoft.com/office/powerpoint/2010/main" val="119808735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248150" y="228600"/>
            <a:ext cx="3695700" cy="1143000"/>
          </a:xfrm>
        </p:spPr>
        <p:txBody>
          <a:bodyPr/>
          <a:lstStyle/>
          <a:p>
            <a:pPr algn="ctr"/>
            <a:r>
              <a:rPr lang="en-US" altLang="en-US" sz="3200" dirty="0">
                <a:effectLst>
                  <a:outerShdw blurRad="38100" dist="38100" dir="2700000" algn="tl">
                    <a:srgbClr val="000000">
                      <a:alpha val="43137"/>
                    </a:srgbClr>
                  </a:outerShdw>
                </a:effectLst>
              </a:rPr>
              <a:t>The 75 DAY Interval</a:t>
            </a:r>
            <a:br>
              <a:rPr lang="en-US" altLang="en-US" sz="28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ea typeface="+mn-ea"/>
                <a:cs typeface="+mn-cs"/>
              </a:rPr>
              <a:t>Daniel 12:11-12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5843" name="Rectangle 3"/>
          <p:cNvSpPr>
            <a:spLocks noGrp="1" noChangeArrowheads="1"/>
          </p:cNvSpPr>
          <p:nvPr>
            <p:ph type="body" idx="1"/>
          </p:nvPr>
        </p:nvSpPr>
        <p:spPr>
          <a:xfrm>
            <a:off x="609600" y="1541992"/>
            <a:ext cx="10972800" cy="4460875"/>
          </a:xfrm>
        </p:spPr>
        <p:txBody>
          <a:bodyPr/>
          <a:lstStyle/>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Beast cast into the Lake of Fire (Rev. 19:20)</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False Prophet cast into the Lake of Fire (Rev. 19:20)</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binding of Satan (Rev. 20:1-3)</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Judgment of the Jews (Ezek. 20:33-44)</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Judgment of the Gentiles (Matt. 25:31-46)</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Resurrection of OT saints (Dan. 12:2) &amp; Tribulation martyrs (Rev. 20:4-5)</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Rewarding of OT saints &amp; Tribulation martyrs (Dan. 12:3)</a:t>
            </a:r>
          </a:p>
        </p:txBody>
      </p:sp>
      <p:sp>
        <p:nvSpPr>
          <p:cNvPr id="32772" name="Text Box 4"/>
          <p:cNvSpPr txBox="1">
            <a:spLocks noChangeArrowheads="1"/>
          </p:cNvSpPr>
          <p:nvPr/>
        </p:nvSpPr>
        <p:spPr bwMode="auto">
          <a:xfrm>
            <a:off x="3314700" y="6400800"/>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effectLst>
                  <a:outerShdw blurRad="38100" dist="38100" dir="2700000" algn="tl">
                    <a:srgbClr val="000000">
                      <a:alpha val="43137"/>
                    </a:srgbClr>
                  </a:outerShdw>
                </a:effectLst>
                <a:latin typeface="Calibri" panose="020F0502020204030204" pitchFamily="34" charset="0"/>
              </a:rPr>
              <a:t>Fruchtenbaum</a:t>
            </a:r>
            <a:r>
              <a:rPr lang="en-US" sz="2000" dirty="0">
                <a:effectLst>
                  <a:outerShdw blurRad="38100" dist="38100" dir="2700000" algn="tl">
                    <a:srgbClr val="000000">
                      <a:alpha val="43137"/>
                    </a:srgbClr>
                  </a:outerShdw>
                </a:effectLst>
                <a:latin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rPr>
              <a:t>Footsteps of the Messiah</a:t>
            </a:r>
            <a:r>
              <a:rPr lang="en-US" sz="2000" dirty="0">
                <a:effectLst>
                  <a:outerShdw blurRad="38100" dist="38100" dir="2700000" algn="tl">
                    <a:srgbClr val="000000">
                      <a:alpha val="43137"/>
                    </a:srgbClr>
                  </a:outerShdw>
                </a:effectLst>
                <a:latin typeface="Calibri" panose="020F0502020204030204" pitchFamily="34" charset="0"/>
              </a:rPr>
              <a:t>, 367-78</a:t>
            </a:r>
          </a:p>
        </p:txBody>
      </p:sp>
      <p:pic>
        <p:nvPicPr>
          <p:cNvPr id="7" name="Picture 6">
            <a:extLst>
              <a:ext uri="{FF2B5EF4-FFF2-40B4-BE49-F238E27FC236}">
                <a16:creationId xmlns:a16="http://schemas.microsoft.com/office/drawing/2014/main" id="{C918131B-6B79-47F8-89FF-AEED6E8E34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4908"/>
            <a:ext cx="820011" cy="1097280"/>
          </a:xfrm>
          <a:prstGeom prst="rect">
            <a:avLst/>
          </a:prstGeom>
        </p:spPr>
      </p:pic>
    </p:spTree>
    <p:extLst>
      <p:ext uri="{BB962C8B-B14F-4D97-AF65-F5344CB8AC3E}">
        <p14:creationId xmlns:p14="http://schemas.microsoft.com/office/powerpoint/2010/main" val="206529289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85901" y="228600"/>
            <a:ext cx="9220198"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p:cNvSpPr>
            <a:spLocks noChangeArrowheads="1"/>
          </p:cNvSpPr>
          <p:nvPr/>
        </p:nvSpPr>
        <p:spPr bwMode="auto">
          <a:xfrm>
            <a:off x="609600" y="13716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latin typeface="Calibri" panose="020F0502020204030204" pitchFamily="34" charset="0"/>
                <a:cs typeface="Calibri" panose="020F0502020204030204" pitchFamily="34" charset="0"/>
              </a:rPr>
              <a:t>sine qua non </a:t>
            </a:r>
            <a:r>
              <a:rPr lang="en-US" sz="3200" dirty="0">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The </a:t>
            </a:r>
            <a:r>
              <a:rPr lang="en-US" sz="3200" b="1" dirty="0">
                <a:solidFill>
                  <a:srgbClr val="FFFFCC"/>
                </a:solidFill>
                <a:latin typeface="Calibri" panose="020F0502020204030204" pitchFamily="34" charset="0"/>
                <a:cs typeface="Calibri" panose="020F0502020204030204" pitchFamily="34" charset="0"/>
              </a:rPr>
              <a:t>consistent</a:t>
            </a:r>
            <a:r>
              <a:rPr lang="en-US" sz="3200" dirty="0">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Which reveals that the </a:t>
            </a:r>
            <a:r>
              <a:rPr lang="en-US" sz="3200" b="1" dirty="0">
                <a:solidFill>
                  <a:srgbClr val="FFFFCC"/>
                </a:solidFill>
                <a:latin typeface="Calibri" panose="020F0502020204030204" pitchFamily="34" charset="0"/>
                <a:cs typeface="Calibri" panose="020F0502020204030204" pitchFamily="34" charset="0"/>
              </a:rPr>
              <a:t>Church is distinct from Israel</a:t>
            </a:r>
            <a:r>
              <a:rPr lang="en-US" sz="32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God’s overall purpose is to bring </a:t>
            </a:r>
            <a:r>
              <a:rPr lang="en-US" sz="3200" b="1" dirty="0">
                <a:solidFill>
                  <a:srgbClr val="FFFFCC"/>
                </a:solidFill>
                <a:latin typeface="Calibri" panose="020F0502020204030204" pitchFamily="34" charset="0"/>
                <a:cs typeface="Calibri" panose="020F0502020204030204" pitchFamily="34" charset="0"/>
              </a:rPr>
              <a:t>glory to Himself </a:t>
            </a:r>
            <a:r>
              <a:rPr lang="en-US" sz="32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41486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03689" y="228600"/>
            <a:ext cx="3984625" cy="6858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6574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80702"/>
            <a:ext cx="7797460" cy="6657409"/>
          </a:xfrm>
          <a:prstGeom prst="rect">
            <a:avLst/>
          </a:prstGeom>
          <a:solidFill>
            <a:schemeClr val="bg2"/>
          </a:solidFill>
          <a:ln>
            <a:solidFill>
              <a:schemeClr val="tx1"/>
            </a:solidFill>
          </a:ln>
        </p:spPr>
      </p:pic>
    </p:spTree>
    <p:extLst>
      <p:ext uri="{BB962C8B-B14F-4D97-AF65-F5344CB8AC3E}">
        <p14:creationId xmlns:p14="http://schemas.microsoft.com/office/powerpoint/2010/main" val="383332473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425771492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Armies destroyed (38:17‒39:8)</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buried (39:11-16)</a:t>
            </a:r>
          </a:p>
          <a:p>
            <a:pPr marL="744538" lvl="1" indent="-742950">
              <a:spcBef>
                <a:spcPts val="0"/>
              </a:spcBef>
              <a:spcAft>
                <a:spcPts val="36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Soldiers eaten (39:17-20)</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2126" y="1933652"/>
            <a:ext cx="2910506" cy="2990695"/>
          </a:xfrm>
          <a:prstGeom prst="rect">
            <a:avLst/>
          </a:prstGeom>
          <a:noFill/>
          <a:ln w="9525">
            <a:noFill/>
            <a:miter lim="800000"/>
            <a:headEnd/>
            <a:tailEnd/>
          </a:ln>
        </p:spPr>
      </p:pic>
    </p:spTree>
    <p:extLst>
      <p:ext uri="{BB962C8B-B14F-4D97-AF65-F5344CB8AC3E}">
        <p14:creationId xmlns:p14="http://schemas.microsoft.com/office/powerpoint/2010/main" val="390976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E42724B5-8A43-427F-9799-710570368C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576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sp>
        <p:nvSpPr>
          <p:cNvPr id="6" name="Title 1">
            <a:extLst>
              <a:ext uri="{FF2B5EF4-FFF2-40B4-BE49-F238E27FC236}">
                <a16:creationId xmlns:a16="http://schemas.microsoft.com/office/drawing/2014/main" id="{BCC71FFE-C60B-490A-9A77-293720E09C72}"/>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92C922FF-A1A9-4B44-848F-75A24F758D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268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59050C82-5F97-4D79-BE19-38A289A3D6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417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6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10883</TotalTime>
  <Words>2714</Words>
  <Application>Microsoft Office PowerPoint</Application>
  <PresentationFormat>Widescreen</PresentationFormat>
  <Paragraphs>263</Paragraphs>
  <Slides>57</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57</vt:i4>
      </vt:variant>
    </vt:vector>
  </HeadingPairs>
  <TitlesOfParts>
    <vt:vector size="62" baseType="lpstr">
      <vt:lpstr>Calibri</vt:lpstr>
      <vt:lpstr>Times New Roman</vt:lpstr>
      <vt:lpstr>Wingdings</vt:lpstr>
      <vt:lpstr>Azure</vt:lpstr>
      <vt:lpstr>1_Azure</vt:lpstr>
      <vt:lpstr>Ezekiel 36‒39 The Middle East Meltdown 2022</vt:lpstr>
      <vt:lpstr>Ezekiel 33‒48</vt:lpstr>
      <vt:lpstr>Ezekiel 36</vt:lpstr>
      <vt:lpstr>Ezekiel 33‒48</vt:lpstr>
      <vt:lpstr>Ezekiel 37</vt:lpstr>
      <vt:lpstr>Ezekiel 33‒48</vt:lpstr>
      <vt:lpstr>Ezekiel 38‒39</vt:lpstr>
      <vt:lpstr>Ezekiel 38‒39</vt:lpstr>
      <vt:lpstr>I. Invasion Planned (Ezekiel 38:1-13)</vt:lpstr>
      <vt:lpstr>PowerPoint Presentation</vt:lpstr>
      <vt:lpstr>PowerPoint Presentation</vt:lpstr>
      <vt:lpstr>Ezekiel 38‒39</vt:lpstr>
      <vt:lpstr>Ezekiel 38‒39</vt:lpstr>
      <vt:lpstr>III. Invasion Defeated (Ezekiel 38:17‒39:20)</vt:lpstr>
      <vt:lpstr>III. Invasion Defeated (Ezekiel 38:17‒39:20)</vt:lpstr>
      <vt:lpstr>Ezekiel 33‒48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vt:lpstr>
      <vt:lpstr>PowerPoint Presentation</vt:lpstr>
      <vt:lpstr>PowerPoint Presentation</vt:lpstr>
      <vt:lpstr>PowerPoint Presentation</vt:lpstr>
      <vt:lpstr>PowerPoint Presentation</vt:lpstr>
      <vt:lpstr>PowerPoint Presentation</vt:lpstr>
      <vt:lpstr>PowerPoint Presentation</vt:lpstr>
      <vt:lpstr>III. Invasion Defeated (Ezekiel 38:17‒39:20)</vt:lpstr>
      <vt:lpstr>PowerPoint Presentation</vt:lpstr>
      <vt:lpstr>What?</vt:lpstr>
      <vt:lpstr>When?  </vt:lpstr>
      <vt:lpstr>When?  </vt:lpstr>
      <vt:lpstr>PowerPoint Presentation</vt:lpstr>
      <vt:lpstr>PowerPoint Presentation</vt:lpstr>
      <vt:lpstr>PowerPoint Presentation</vt:lpstr>
      <vt:lpstr>III. Invasion Defeated (Ezekiel 38:17‒39:20)</vt:lpstr>
      <vt:lpstr>PowerPoint Presentation</vt:lpstr>
      <vt:lpstr>What?</vt:lpstr>
      <vt:lpstr>PowerPoint Presentation</vt:lpstr>
      <vt:lpstr>PowerPoint Presentation</vt:lpstr>
      <vt:lpstr>Arnold Fruchtenbaum (2003). The Footsteps of the Messiah: a study of the sequence of prophetic events (Rev. ed., p. 367). Tustin, CA: Ariel Ministries.</vt:lpstr>
      <vt:lpstr>The 75 DAY Interval Daniel 12:11-12</vt:lpstr>
      <vt:lpstr>Dispensational Theology is a System of Theology</vt:lpstr>
      <vt:lpstr>Doxological Purpose</vt:lpstr>
      <vt:lpstr>PowerPoint Presentation</vt:lpstr>
      <vt:lpstr>PowerPoint Presentation</vt:lpstr>
      <vt:lpstr>III. Invasion Defeated (Ezekiel 38:17‒39:20)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015 - Ezek 39v2-23</dc:title>
  <dc:subject>Ezek 36-39</dc:subject>
  <dc:creator>A. Woods</dc:creator>
  <dc:description>Modified by Jim McGowan</dc:description>
  <cp:lastModifiedBy>anne woods</cp:lastModifiedBy>
  <cp:revision>1255</cp:revision>
  <cp:lastPrinted>2022-04-03T12:23:39Z</cp:lastPrinted>
  <dcterms:created xsi:type="dcterms:W3CDTF">2009-03-17T12:21:13Z</dcterms:created>
  <dcterms:modified xsi:type="dcterms:W3CDTF">2022-05-01T00:59:38Z</dcterms:modified>
</cp:coreProperties>
</file>