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6"/>
  </p:notesMasterIdLst>
  <p:handoutMasterIdLst>
    <p:handoutMasterId r:id="rId97"/>
  </p:handoutMasterIdLst>
  <p:sldIdLst>
    <p:sldId id="2094" r:id="rId2"/>
    <p:sldId id="7754" r:id="rId3"/>
    <p:sldId id="8468" r:id="rId4"/>
    <p:sldId id="8221" r:id="rId5"/>
    <p:sldId id="8220" r:id="rId6"/>
    <p:sldId id="8255" r:id="rId7"/>
    <p:sldId id="7729" r:id="rId8"/>
    <p:sldId id="8390" r:id="rId9"/>
    <p:sldId id="7730" r:id="rId10"/>
    <p:sldId id="8395" r:id="rId11"/>
    <p:sldId id="8391" r:id="rId12"/>
    <p:sldId id="8436" r:id="rId13"/>
    <p:sldId id="8397" r:id="rId14"/>
    <p:sldId id="8464" r:id="rId15"/>
    <p:sldId id="8474" r:id="rId16"/>
    <p:sldId id="8516" r:id="rId17"/>
    <p:sldId id="8500" r:id="rId18"/>
    <p:sldId id="8501" r:id="rId19"/>
    <p:sldId id="8504" r:id="rId20"/>
    <p:sldId id="8502" r:id="rId21"/>
    <p:sldId id="8508" r:id="rId22"/>
    <p:sldId id="8599" r:id="rId23"/>
    <p:sldId id="8600" r:id="rId24"/>
    <p:sldId id="8579" r:id="rId25"/>
    <p:sldId id="8580" r:id="rId26"/>
    <p:sldId id="8568" r:id="rId27"/>
    <p:sldId id="3221" r:id="rId28"/>
    <p:sldId id="8569" r:id="rId29"/>
    <p:sldId id="8503" r:id="rId30"/>
    <p:sldId id="8513" r:id="rId31"/>
    <p:sldId id="8514" r:id="rId32"/>
    <p:sldId id="8570" r:id="rId33"/>
    <p:sldId id="943" r:id="rId34"/>
    <p:sldId id="8571" r:id="rId35"/>
    <p:sldId id="8515" r:id="rId36"/>
    <p:sldId id="8572" r:id="rId37"/>
    <p:sldId id="8573" r:id="rId38"/>
    <p:sldId id="8575" r:id="rId39"/>
    <p:sldId id="8574" r:id="rId40"/>
    <p:sldId id="5231" r:id="rId41"/>
    <p:sldId id="5155" r:id="rId42"/>
    <p:sldId id="5223" r:id="rId43"/>
    <p:sldId id="5224" r:id="rId44"/>
    <p:sldId id="2817" r:id="rId45"/>
    <p:sldId id="6498" r:id="rId46"/>
    <p:sldId id="340" r:id="rId47"/>
    <p:sldId id="2985" r:id="rId48"/>
    <p:sldId id="2040" r:id="rId49"/>
    <p:sldId id="6722" r:id="rId50"/>
    <p:sldId id="7342" r:id="rId51"/>
    <p:sldId id="8602" r:id="rId52"/>
    <p:sldId id="8588" r:id="rId53"/>
    <p:sldId id="8587" r:id="rId54"/>
    <p:sldId id="8586" r:id="rId55"/>
    <p:sldId id="2331" r:id="rId56"/>
    <p:sldId id="5217" r:id="rId57"/>
    <p:sldId id="5234" r:id="rId58"/>
    <p:sldId id="8589" r:id="rId59"/>
    <p:sldId id="5215" r:id="rId60"/>
    <p:sldId id="5216" r:id="rId61"/>
    <p:sldId id="5225" r:id="rId62"/>
    <p:sldId id="5218" r:id="rId63"/>
    <p:sldId id="5219" r:id="rId64"/>
    <p:sldId id="5116" r:id="rId65"/>
    <p:sldId id="2839" r:id="rId66"/>
    <p:sldId id="3004" r:id="rId67"/>
    <p:sldId id="8002" r:id="rId68"/>
    <p:sldId id="2950" r:id="rId69"/>
    <p:sldId id="2952" r:id="rId70"/>
    <p:sldId id="5220" r:id="rId71"/>
    <p:sldId id="5226" r:id="rId72"/>
    <p:sldId id="5227" r:id="rId73"/>
    <p:sldId id="1266" r:id="rId74"/>
    <p:sldId id="1267" r:id="rId75"/>
    <p:sldId id="8603" r:id="rId76"/>
    <p:sldId id="2011" r:id="rId77"/>
    <p:sldId id="8590" r:id="rId78"/>
    <p:sldId id="5244" r:id="rId79"/>
    <p:sldId id="5228" r:id="rId80"/>
    <p:sldId id="5221" r:id="rId81"/>
    <p:sldId id="5232" r:id="rId82"/>
    <p:sldId id="8598" r:id="rId83"/>
    <p:sldId id="8604" r:id="rId84"/>
    <p:sldId id="8605" r:id="rId85"/>
    <p:sldId id="8606" r:id="rId86"/>
    <p:sldId id="8607" r:id="rId87"/>
    <p:sldId id="8608" r:id="rId88"/>
    <p:sldId id="8596" r:id="rId89"/>
    <p:sldId id="4440" r:id="rId90"/>
    <p:sldId id="5222" r:id="rId91"/>
    <p:sldId id="819" r:id="rId92"/>
    <p:sldId id="3694" r:id="rId93"/>
    <p:sldId id="2248" r:id="rId94"/>
    <p:sldId id="5229" r:id="rId95"/>
  </p:sldIdLst>
  <p:sldSz cx="12192000" cy="6858000"/>
  <p:notesSz cx="7315200" cy="9601200"/>
  <p:custDataLst>
    <p:tags r:id="rId98"/>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FF66"/>
    <a:srgbClr val="FFCCFF"/>
    <a:srgbClr val="009900"/>
    <a:srgbClr val="003300"/>
    <a:srgbClr val="0000CC"/>
    <a:srgbClr val="00CCFF"/>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034B4-8BAA-4625-A2F3-80DB6E543370}" v="1" dt="2022-04-14T00:59:03.947"/>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6778" autoAdjust="0"/>
  </p:normalViewPr>
  <p:slideViewPr>
    <p:cSldViewPr>
      <p:cViewPr varScale="1">
        <p:scale>
          <a:sx n="105" d="100"/>
          <a:sy n="105" d="100"/>
        </p:scale>
        <p:origin x="403" y="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720" y="8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handoutMaster" Target="handoutMasters/handoutMaster1.xml"/><Relationship Id="rId104"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gs" Target="tags/tag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786" tIns="53895" rIns="107786" bIns="53895" numCol="1" anchor="b" anchorCtr="0" compatLnSpc="1">
            <a:prstTxWarp prst="textNoShape">
              <a:avLst/>
            </a:prstTxWarp>
          </a:bodyPr>
          <a:lstStyle>
            <a:lvl1pPr defTabSz="101926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6"/>
            <a:ext cx="4089536" cy="793995"/>
          </a:xfrm>
          <a:prstGeom prst="rect">
            <a:avLst/>
          </a:prstGeom>
        </p:spPr>
        <p:txBody>
          <a:bodyPr vert="horz" lIns="118225" tIns="59113" rIns="118225" bIns="59113"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026 - 11v14-17 - 12v14</a:t>
            </a:r>
          </a:p>
          <a:p>
            <a:pPr>
              <a:defRPr/>
            </a:pPr>
            <a:r>
              <a:rPr lang="en-US" sz="1600" dirty="0"/>
              <a:t>04-20-2022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Arial" charset="0"/>
              </a:defRPr>
            </a:lvl1pPr>
          </a:lstStyle>
          <a:p>
            <a:pPr>
              <a:defRPr/>
            </a:pPr>
            <a:fld id="{5800389A-3474-4B41-9CB2-F1B2DAE08F62}" type="datetimeFigureOut">
              <a:rPr lang="en-US" smtClean="0"/>
              <a:pPr>
                <a:defRPr/>
              </a:pPr>
              <a:t>4/20/2022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32</a:t>
            </a:fld>
            <a:endParaRPr lang="en-US" altLang="en-US" dirty="0"/>
          </a:p>
        </p:txBody>
      </p:sp>
    </p:spTree>
    <p:extLst>
      <p:ext uri="{BB962C8B-B14F-4D97-AF65-F5344CB8AC3E}">
        <p14:creationId xmlns:p14="http://schemas.microsoft.com/office/powerpoint/2010/main" val="3012088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34</a:t>
            </a:fld>
            <a:endParaRPr lang="en-US" altLang="en-US" dirty="0"/>
          </a:p>
        </p:txBody>
      </p:sp>
    </p:spTree>
    <p:extLst>
      <p:ext uri="{BB962C8B-B14F-4D97-AF65-F5344CB8AC3E}">
        <p14:creationId xmlns:p14="http://schemas.microsoft.com/office/powerpoint/2010/main" val="462103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36</a:t>
            </a:fld>
            <a:endParaRPr lang="en-US" altLang="en-US" dirty="0"/>
          </a:p>
        </p:txBody>
      </p:sp>
    </p:spTree>
    <p:extLst>
      <p:ext uri="{BB962C8B-B14F-4D97-AF65-F5344CB8AC3E}">
        <p14:creationId xmlns:p14="http://schemas.microsoft.com/office/powerpoint/2010/main" val="3738604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37</a:t>
            </a:fld>
            <a:endParaRPr lang="en-US" altLang="en-US" dirty="0"/>
          </a:p>
        </p:txBody>
      </p:sp>
    </p:spTree>
    <p:extLst>
      <p:ext uri="{BB962C8B-B14F-4D97-AF65-F5344CB8AC3E}">
        <p14:creationId xmlns:p14="http://schemas.microsoft.com/office/powerpoint/2010/main" val="550516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78</a:t>
            </a:fld>
            <a:endParaRPr lang="en-US" altLang="en-US" dirty="0"/>
          </a:p>
        </p:txBody>
      </p:sp>
    </p:spTree>
    <p:extLst>
      <p:ext uri="{BB962C8B-B14F-4D97-AF65-F5344CB8AC3E}">
        <p14:creationId xmlns:p14="http://schemas.microsoft.com/office/powerpoint/2010/main" val="2482077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89</a:t>
            </a:fld>
            <a:endParaRPr lang="en-US" dirty="0"/>
          </a:p>
        </p:txBody>
      </p:sp>
    </p:spTree>
    <p:extLst>
      <p:ext uri="{BB962C8B-B14F-4D97-AF65-F5344CB8AC3E}">
        <p14:creationId xmlns:p14="http://schemas.microsoft.com/office/powerpoint/2010/main" val="3590912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922004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4/20/2022</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852294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CF6F08E4-FBDB-4063-9915-5CAA4DF9CEED}"/>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0E3C4D4F-2F51-48D6-8A06-AD6693FF1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B3B3DC69-6AAD-4019-B1C6-A524EDF75207}"/>
              </a:ext>
            </a:extLst>
          </p:cNvPr>
          <p:cNvSpPr>
            <a:spLocks noGrp="1" noChangeArrowheads="1"/>
          </p:cNvSpPr>
          <p:nvPr>
            <p:ph type="sldNum" sz="quarter" idx="12"/>
          </p:nvPr>
        </p:nvSpPr>
        <p:spPr/>
        <p:txBody>
          <a:bodyPr/>
          <a:lstStyle>
            <a:lvl1pPr>
              <a:defRPr/>
            </a:lvl1pPr>
          </a:lstStyle>
          <a:p>
            <a:fld id="{02BB36EF-F806-48AE-84E0-A41FE0586832}" type="slidenum">
              <a:rPr lang="en-US" altLang="en-US"/>
              <a:pPr/>
              <a:t>‹#›</a:t>
            </a:fld>
            <a:endParaRPr lang="en-US" altLang="en-US"/>
          </a:p>
        </p:txBody>
      </p:sp>
    </p:spTree>
    <p:extLst>
      <p:ext uri="{BB962C8B-B14F-4D97-AF65-F5344CB8AC3E}">
        <p14:creationId xmlns:p14="http://schemas.microsoft.com/office/powerpoint/2010/main" val="3498867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39828793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F2E9F1B2-FB85-4A8F-B31C-36DE9999AEE6}" type="slidenum">
              <a:rPr lang="en-US"/>
              <a:pPr>
                <a:defRPr/>
              </a:pPr>
              <a:t>‹#›</a:t>
            </a:fld>
            <a:endParaRPr lang="en-US"/>
          </a:p>
        </p:txBody>
      </p:sp>
    </p:spTree>
    <p:extLst>
      <p:ext uri="{BB962C8B-B14F-4D97-AF65-F5344CB8AC3E}">
        <p14:creationId xmlns:p14="http://schemas.microsoft.com/office/powerpoint/2010/main" val="2042498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8" r:id="rId12"/>
    <p:sldLayoutId id="2147488919" r:id="rId13"/>
    <p:sldLayoutId id="2147488920" r:id="rId14"/>
    <p:sldLayoutId id="2147488921" r:id="rId15"/>
    <p:sldLayoutId id="2147488922"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a:effectLst>
                  <a:outerShdw blurRad="38100" dist="38100" dir="2700000" algn="tl">
                    <a:srgbClr val="000000">
                      <a:alpha val="43137"/>
                    </a:srgbClr>
                  </a:outerShdw>
                </a:effectLst>
                <a:sym typeface="Symbol" pitchFamily="18" charset="2"/>
              </a:rPr>
              <a:t>Zechariah</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solidFill>
                  <a:srgbClr val="FFFFCC"/>
                </a:solidFill>
                <a:effectLst>
                  <a:outerShdw blurRad="38100" dist="38100" dir="2700000" algn="tl">
                    <a:srgbClr val="000000">
                      <a:alpha val="43137"/>
                    </a:srgbClr>
                  </a:outerShdw>
                </a:effectLst>
                <a:sym typeface="Symbol" pitchFamily="18" charset="2"/>
              </a:rPr>
              <a:t>God Remembers!</a:t>
            </a: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1098043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False shepherd (11)</a:t>
            </a:r>
          </a:p>
        </p:txBody>
      </p:sp>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7" name="Picture 2" descr="Zechariah - davidould.net">
            <a:extLst>
              <a:ext uri="{FF2B5EF4-FFF2-40B4-BE49-F238E27FC236}">
                <a16:creationId xmlns:a16="http://schemas.microsoft.com/office/drawing/2014/main" id="{011DBB66-7DD6-42B6-A86C-1DCA969C230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02388"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08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False shepherd (11)</a:t>
            </a:r>
          </a:p>
        </p:txBody>
      </p:sp>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7" name="Picture 2" descr="Zechariah - davidould.net">
            <a:extLst>
              <a:ext uri="{FF2B5EF4-FFF2-40B4-BE49-F238E27FC236}">
                <a16:creationId xmlns:a16="http://schemas.microsoft.com/office/drawing/2014/main" id="{E23CEEC0-86F8-4BE0-8C7D-7A535A95D8C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02388"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131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514350" indent="-514350" algn="ctr">
              <a:buClr>
                <a:srgbClr val="66FF66"/>
              </a:buClr>
              <a:buFont typeface="+mj-lt"/>
              <a:buAutoNum type="arabicPeriod"/>
            </a:pPr>
            <a:r>
              <a:rPr lang="en-US" altLang="en-US" sz="3600" dirty="0">
                <a:effectLst>
                  <a:outerShdw blurRad="38100" dist="38100" dir="2700000" algn="tl">
                    <a:srgbClr val="000000">
                      <a:alpha val="43137"/>
                    </a:srgbClr>
                  </a:outerShdw>
                </a:effectLst>
              </a:rPr>
              <a:t>Divine Warrior Hymn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(9:1-17)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795077" cy="3196954"/>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Judgment on the oppressing nations (1-8)</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Messiah (9-10)</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Covenant protection (11-17)</a:t>
            </a:r>
          </a:p>
        </p:txBody>
      </p:sp>
      <p:pic>
        <p:nvPicPr>
          <p:cNvPr id="5" name="Picture 2" descr="Zechariah - davidould.net">
            <a:extLst>
              <a:ext uri="{FF2B5EF4-FFF2-40B4-BE49-F238E27FC236}">
                <a16:creationId xmlns:a16="http://schemas.microsoft.com/office/drawing/2014/main" id="{AE4D9B7D-FDB2-4A5D-B7CC-40224602E81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02388"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46765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False shepherd (11)</a:t>
            </a:r>
          </a:p>
        </p:txBody>
      </p:sp>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7" name="Picture 2" descr="Zechariah - davidould.net">
            <a:extLst>
              <a:ext uri="{FF2B5EF4-FFF2-40B4-BE49-F238E27FC236}">
                <a16:creationId xmlns:a16="http://schemas.microsoft.com/office/drawing/2014/main" id="{65DEF44D-76E7-491A-8631-3B8A8B540B0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02388"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608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742950" indent="-742950" algn="ctr">
              <a:buClr>
                <a:srgbClr val="66FF66"/>
              </a:buClr>
              <a:buFont typeface="+mj-lt"/>
              <a:buAutoNum type="arabicPeriod" startAt="2"/>
            </a:pPr>
            <a:r>
              <a:rPr lang="en-US" altLang="en-US" sz="3600" dirty="0">
                <a:effectLst>
                  <a:outerShdw blurRad="38100" dist="38100" dir="2700000" algn="tl">
                    <a:srgbClr val="000000">
                      <a:alpha val="43137"/>
                    </a:srgbClr>
                  </a:outerShdw>
                </a:effectLst>
              </a:rPr>
              <a:t>True Shepherd</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(10:1-12)</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867400" cy="3196954"/>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Messianic prosperity (1-3)</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Restoration of the Northern &amp; Southern kingdoms (4-7)</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Messianic regathering (8-12)</a:t>
            </a:r>
          </a:p>
        </p:txBody>
      </p:sp>
      <p:pic>
        <p:nvPicPr>
          <p:cNvPr id="5" name="Picture 2" descr="Zechariah - davidould.net">
            <a:extLst>
              <a:ext uri="{FF2B5EF4-FFF2-40B4-BE49-F238E27FC236}">
                <a16:creationId xmlns:a16="http://schemas.microsoft.com/office/drawing/2014/main" id="{42639AB8-91EE-479B-BCF5-E0625D1B579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02388"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58554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False shepherd (11)</a:t>
            </a:r>
          </a:p>
        </p:txBody>
      </p:sp>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7" name="Picture 2" descr="Zechariah - davidould.net">
            <a:extLst>
              <a:ext uri="{FF2B5EF4-FFF2-40B4-BE49-F238E27FC236}">
                <a16:creationId xmlns:a16="http://schemas.microsoft.com/office/drawing/2014/main" id="{EE9A8FB4-9F09-41BF-9E71-DAE1F175968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02388"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662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742950" indent="-742950" algn="ctr">
              <a:buClr>
                <a:srgbClr val="66FF66"/>
              </a:buClr>
              <a:buFont typeface="+mj-lt"/>
              <a:buAutoNum type="arabicPeriod" startAt="3"/>
            </a:pPr>
            <a:r>
              <a:rPr lang="en-US" altLang="en-US" sz="3600" dirty="0">
                <a:effectLst>
                  <a:outerShdw blurRad="38100" dist="38100" dir="2700000" algn="tl">
                    <a:srgbClr val="000000">
                      <a:alpha val="43137"/>
                    </a:srgbClr>
                  </a:outerShdw>
                </a:effectLst>
              </a:rPr>
              <a:t>False Shepherd</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(11:1-17)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6705600" cy="3196954"/>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The wailing land (1-3)</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Reasons for the wailing (4-14)</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The coming false shepherd (15-17)</a:t>
            </a:r>
          </a:p>
        </p:txBody>
      </p:sp>
      <p:pic>
        <p:nvPicPr>
          <p:cNvPr id="6" name="Picture 2" descr="Zechariah - davidould.net">
            <a:extLst>
              <a:ext uri="{FF2B5EF4-FFF2-40B4-BE49-F238E27FC236}">
                <a16:creationId xmlns:a16="http://schemas.microsoft.com/office/drawing/2014/main" id="{46FF0D7A-E261-4721-8F1F-5443F29415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02388"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53135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742950" indent="-742950" algn="ctr">
              <a:buClr>
                <a:srgbClr val="66FF66"/>
              </a:buClr>
              <a:buFont typeface="+mj-lt"/>
              <a:buAutoNum type="arabicPeriod" startAt="3"/>
            </a:pPr>
            <a:r>
              <a:rPr lang="en-US" altLang="en-US" sz="3600" dirty="0">
                <a:effectLst>
                  <a:outerShdw blurRad="38100" dist="38100" dir="2700000" algn="tl">
                    <a:srgbClr val="000000">
                      <a:alpha val="43137"/>
                    </a:srgbClr>
                  </a:outerShdw>
                </a:effectLst>
              </a:rPr>
              <a:t>False Shepherd</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(11:1-17)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6629400" cy="3196954"/>
          </a:xfrm>
        </p:spPr>
        <p:txBody>
          <a:bodyPr/>
          <a:lstStyle/>
          <a:p>
            <a:pPr marL="684213" indent="-684213">
              <a:spcBef>
                <a:spcPts val="0"/>
              </a:spcBef>
              <a:spcAft>
                <a:spcPts val="4200"/>
              </a:spcAft>
              <a:buClr>
                <a:srgbClr val="FF9900"/>
              </a:buClr>
              <a:buSzPct val="100000"/>
              <a:buFont typeface="+mj-lt"/>
              <a:buAutoNum type="alphaLcParenR"/>
            </a:pPr>
            <a:r>
              <a:rPr lang="en-US" altLang="en-US" b="1" u="sng" dirty="0">
                <a:solidFill>
                  <a:srgbClr val="FFFFCC"/>
                </a:solidFill>
                <a:effectLst>
                  <a:outerShdw blurRad="38100" dist="38100" dir="2700000" algn="tl">
                    <a:srgbClr val="000000">
                      <a:alpha val="43137"/>
                    </a:srgbClr>
                  </a:outerShdw>
                </a:effectLst>
              </a:rPr>
              <a:t>The wailing land (1-3)</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Reasons for the wailing (4-14)</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The coming false shepherd (15-17)</a:t>
            </a:r>
          </a:p>
        </p:txBody>
      </p:sp>
      <p:pic>
        <p:nvPicPr>
          <p:cNvPr id="5" name="Picture 2" descr="Zechariah - davidould.net">
            <a:extLst>
              <a:ext uri="{FF2B5EF4-FFF2-40B4-BE49-F238E27FC236}">
                <a16:creationId xmlns:a16="http://schemas.microsoft.com/office/drawing/2014/main" id="{B613160C-C397-4CF4-89FB-E919AF54CD5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02388"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38779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742950" indent="-742950" algn="ctr">
              <a:buClr>
                <a:srgbClr val="FFC000"/>
              </a:buClr>
              <a:buFont typeface="+mj-lt"/>
              <a:buAutoNum type="alphaLcParenR"/>
            </a:pPr>
            <a:r>
              <a:rPr lang="en-US" altLang="en-US" sz="3600" dirty="0">
                <a:effectLst>
                  <a:outerShdw blurRad="38100" dist="38100" dir="2700000" algn="tl">
                    <a:srgbClr val="000000">
                      <a:alpha val="43137"/>
                    </a:srgbClr>
                  </a:outerShdw>
                </a:effectLst>
              </a:rPr>
              <a:t>The Wailing Land</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(11:1-3)</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Cedars of Lebanon (1)</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Cypress &amp; Oaks of Bashan (2)</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Shepherds &amp; Lions (3)</a:t>
            </a:r>
          </a:p>
        </p:txBody>
      </p:sp>
      <p:pic>
        <p:nvPicPr>
          <p:cNvPr id="5" name="Picture 2" descr="Zechariah - davidould.net">
            <a:extLst>
              <a:ext uri="{FF2B5EF4-FFF2-40B4-BE49-F238E27FC236}">
                <a16:creationId xmlns:a16="http://schemas.microsoft.com/office/drawing/2014/main" id="{493E1190-9784-4A74-9712-B12F2BB3545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02388"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70359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0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742950" indent="-742950" algn="ctr">
              <a:buClr>
                <a:srgbClr val="66FF66"/>
              </a:buClr>
              <a:buFont typeface="+mj-lt"/>
              <a:buAutoNum type="arabicPeriod" startAt="3"/>
            </a:pPr>
            <a:r>
              <a:rPr lang="en-US" altLang="en-US" sz="3600" dirty="0">
                <a:effectLst>
                  <a:outerShdw blurRad="38100" dist="38100" dir="2700000" algn="tl">
                    <a:srgbClr val="000000">
                      <a:alpha val="43137"/>
                    </a:srgbClr>
                  </a:outerShdw>
                </a:effectLst>
              </a:rPr>
              <a:t>False Shepherd</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(11:1-17)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6629400" cy="3196954"/>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The wailing land (1-3)</a:t>
            </a:r>
          </a:p>
          <a:p>
            <a:pPr marL="684213" indent="-684213">
              <a:spcBef>
                <a:spcPts val="0"/>
              </a:spcBef>
              <a:spcAft>
                <a:spcPts val="4200"/>
              </a:spcAft>
              <a:buClr>
                <a:srgbClr val="FF9900"/>
              </a:buClr>
              <a:buSzPct val="100000"/>
              <a:buFont typeface="+mj-lt"/>
              <a:buAutoNum type="alphaLcParenR"/>
            </a:pPr>
            <a:r>
              <a:rPr lang="en-US" altLang="en-US" b="1" u="sng" dirty="0">
                <a:solidFill>
                  <a:srgbClr val="FFFFCC"/>
                </a:solidFill>
                <a:effectLst>
                  <a:outerShdw blurRad="38100" dist="38100" dir="2700000" algn="tl">
                    <a:srgbClr val="000000">
                      <a:alpha val="43137"/>
                    </a:srgbClr>
                  </a:outerShdw>
                </a:effectLst>
              </a:rPr>
              <a:t>Reasons for the wailing (4-14)</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The coming false shepherd (15-17)</a:t>
            </a:r>
          </a:p>
        </p:txBody>
      </p:sp>
      <p:pic>
        <p:nvPicPr>
          <p:cNvPr id="5" name="Picture 2" descr="Zechariah - davidould.net">
            <a:extLst>
              <a:ext uri="{FF2B5EF4-FFF2-40B4-BE49-F238E27FC236}">
                <a16:creationId xmlns:a16="http://schemas.microsoft.com/office/drawing/2014/main" id="{F0425D00-4862-4009-B89B-BB4139F4ADD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02388"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26172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742950" indent="-742950" algn="ctr">
              <a:buClr>
                <a:srgbClr val="FFC000"/>
              </a:buClr>
              <a:buFont typeface="+mj-lt"/>
              <a:buAutoNum type="alphaLcParenR" startAt="2"/>
            </a:pPr>
            <a:r>
              <a:rPr lang="en-US" altLang="en-US" sz="3600" dirty="0">
                <a:effectLst>
                  <a:outerShdw blurRad="38100" dist="38100" dir="2700000" algn="tl">
                    <a:srgbClr val="000000">
                      <a:alpha val="43137"/>
                    </a:srgbClr>
                  </a:outerShdw>
                </a:effectLst>
              </a:rPr>
              <a:t>Reasons for the Wailing</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(11:4-14)</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7239000" cy="3733800"/>
          </a:xfrm>
        </p:spPr>
        <p:txBody>
          <a:bodyPr/>
          <a:lstStyle/>
          <a:p>
            <a:pPr marL="569913" lvl="2" indent="-569913">
              <a:spcBef>
                <a:spcPts val="0"/>
              </a:spcBef>
              <a:spcAft>
                <a:spcPts val="4200"/>
              </a:spcAft>
              <a:buSzPct val="100000"/>
              <a:buFont typeface="+mj-lt"/>
              <a:buAutoNum type="arabicParenR"/>
              <a:defRPr/>
            </a:pPr>
            <a:r>
              <a:rPr lang="en-US" altLang="en-US" sz="3000" dirty="0">
                <a:effectLst>
                  <a:outerShdw blurRad="38100" dist="38100" dir="2700000" algn="tl">
                    <a:srgbClr val="000000">
                      <a:alpha val="43137"/>
                    </a:srgbClr>
                  </a:outerShdw>
                </a:effectLst>
                <a:ea typeface="+mn-ea"/>
                <a:cs typeface="+mn-cs"/>
              </a:rPr>
              <a:t>Zechariah pastors the doomed flock (4-7)</a:t>
            </a:r>
          </a:p>
          <a:p>
            <a:pPr marL="569913" lvl="2" indent="-569913">
              <a:spcBef>
                <a:spcPts val="0"/>
              </a:spcBef>
              <a:spcAft>
                <a:spcPts val="4200"/>
              </a:spcAft>
              <a:buSzPct val="100000"/>
              <a:buFont typeface="+mj-lt"/>
              <a:buAutoNum type="arabicParenR"/>
              <a:defRPr/>
            </a:pPr>
            <a:r>
              <a:rPr lang="en-US" altLang="en-US" sz="3000" dirty="0">
                <a:effectLst>
                  <a:outerShdw blurRad="38100" dist="38100" dir="2700000" algn="tl">
                    <a:srgbClr val="000000">
                      <a:alpha val="43137"/>
                    </a:srgbClr>
                  </a:outerShdw>
                </a:effectLst>
                <a:ea typeface="+mn-ea"/>
                <a:cs typeface="+mn-cs"/>
              </a:rPr>
              <a:t>God no longer favors the flock (8-11)</a:t>
            </a:r>
          </a:p>
          <a:p>
            <a:pPr marL="569913" lvl="2" indent="-569913">
              <a:spcBef>
                <a:spcPts val="0"/>
              </a:spcBef>
              <a:spcAft>
                <a:spcPts val="4200"/>
              </a:spcAft>
              <a:buSzPct val="100000"/>
              <a:buFont typeface="+mj-lt"/>
              <a:buAutoNum type="arabicParenR"/>
              <a:defRPr/>
            </a:pPr>
            <a:r>
              <a:rPr lang="en-US" altLang="en-US" sz="3000" dirty="0">
                <a:effectLst>
                  <a:outerShdw blurRad="38100" dist="38100" dir="2700000" algn="tl">
                    <a:srgbClr val="000000">
                      <a:alpha val="43137"/>
                    </a:srgbClr>
                  </a:outerShdw>
                </a:effectLst>
                <a:ea typeface="+mn-ea"/>
                <a:cs typeface="+mn-cs"/>
              </a:rPr>
              <a:t>Israel to reject her Messiah (12-13)</a:t>
            </a:r>
          </a:p>
          <a:p>
            <a:pPr marL="569913" lvl="2" indent="-569913">
              <a:spcBef>
                <a:spcPts val="0"/>
              </a:spcBef>
              <a:spcAft>
                <a:spcPts val="4200"/>
              </a:spcAft>
              <a:buSzPct val="100000"/>
              <a:buFont typeface="+mj-lt"/>
              <a:buAutoNum type="arabicParenR"/>
              <a:defRPr/>
            </a:pPr>
            <a:r>
              <a:rPr lang="en-US" altLang="en-US" sz="3000" dirty="0">
                <a:effectLst>
                  <a:outerShdw blurRad="38100" dist="38100" dir="2700000" algn="tl">
                    <a:srgbClr val="000000">
                      <a:alpha val="43137"/>
                    </a:srgbClr>
                  </a:outerShdw>
                </a:effectLst>
                <a:ea typeface="+mn-ea"/>
                <a:cs typeface="+mn-cs"/>
              </a:rPr>
              <a:t>Cessation of the nation’s unity (14)</a:t>
            </a:r>
          </a:p>
        </p:txBody>
      </p:sp>
      <p:pic>
        <p:nvPicPr>
          <p:cNvPr id="6" name="Picture 2" descr="Zechariah - davidould.net">
            <a:extLst>
              <a:ext uri="{FF2B5EF4-FFF2-40B4-BE49-F238E27FC236}">
                <a16:creationId xmlns:a16="http://schemas.microsoft.com/office/drawing/2014/main" id="{84E08728-EF00-4975-82BB-4C20A3B398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772400" y="2362200"/>
            <a:ext cx="3760435" cy="2895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01957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742950" indent="-742950" algn="ctr">
              <a:buClr>
                <a:srgbClr val="FFC000"/>
              </a:buClr>
              <a:buFont typeface="+mj-lt"/>
              <a:buAutoNum type="alphaLcParenR" startAt="2"/>
            </a:pPr>
            <a:r>
              <a:rPr lang="en-US" altLang="en-US" sz="3600" dirty="0">
                <a:effectLst>
                  <a:outerShdw blurRad="38100" dist="38100" dir="2700000" algn="tl">
                    <a:srgbClr val="000000">
                      <a:alpha val="43137"/>
                    </a:srgbClr>
                  </a:outerShdw>
                </a:effectLst>
              </a:rPr>
              <a:t>Reasons for the Wailing</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(11:4-14)</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7848600" cy="3733800"/>
          </a:xfrm>
        </p:spPr>
        <p:txBody>
          <a:bodyPr/>
          <a:lstStyle/>
          <a:p>
            <a:pPr marL="569913" lvl="2" indent="-569913">
              <a:spcBef>
                <a:spcPts val="0"/>
              </a:spcBef>
              <a:spcAft>
                <a:spcPts val="4200"/>
              </a:spcAft>
              <a:buSzPct val="100000"/>
              <a:buFont typeface="+mj-lt"/>
              <a:buAutoNum type="arabicParenR"/>
              <a:defRPr/>
            </a:pPr>
            <a:r>
              <a:rPr lang="en-US" altLang="en-US" sz="3000" b="1" u="sng" dirty="0">
                <a:solidFill>
                  <a:srgbClr val="FFFFCC"/>
                </a:solidFill>
                <a:effectLst>
                  <a:outerShdw blurRad="38100" dist="38100" dir="2700000" algn="tl">
                    <a:srgbClr val="000000">
                      <a:alpha val="43137"/>
                    </a:srgbClr>
                  </a:outerShdw>
                </a:effectLst>
                <a:ea typeface="+mn-ea"/>
                <a:cs typeface="+mn-cs"/>
              </a:rPr>
              <a:t>Zechariah pastors the doomed flock (4-7)</a:t>
            </a:r>
          </a:p>
          <a:p>
            <a:pPr marL="569913" lvl="2" indent="-569913">
              <a:spcBef>
                <a:spcPts val="0"/>
              </a:spcBef>
              <a:spcAft>
                <a:spcPts val="4200"/>
              </a:spcAft>
              <a:buSzPct val="100000"/>
              <a:buFont typeface="+mj-lt"/>
              <a:buAutoNum type="arabicParenR"/>
              <a:defRPr/>
            </a:pPr>
            <a:r>
              <a:rPr lang="en-US" altLang="en-US" sz="3000" dirty="0">
                <a:effectLst>
                  <a:outerShdw blurRad="38100" dist="38100" dir="2700000" algn="tl">
                    <a:srgbClr val="000000">
                      <a:alpha val="43137"/>
                    </a:srgbClr>
                  </a:outerShdw>
                </a:effectLst>
                <a:ea typeface="+mn-ea"/>
                <a:cs typeface="+mn-cs"/>
              </a:rPr>
              <a:t>God no longer favors the flock (8-11)</a:t>
            </a:r>
          </a:p>
          <a:p>
            <a:pPr marL="569913" lvl="2" indent="-569913">
              <a:spcBef>
                <a:spcPts val="0"/>
              </a:spcBef>
              <a:spcAft>
                <a:spcPts val="4200"/>
              </a:spcAft>
              <a:buSzPct val="100000"/>
              <a:buFont typeface="+mj-lt"/>
              <a:buAutoNum type="arabicParenR"/>
              <a:defRPr/>
            </a:pPr>
            <a:r>
              <a:rPr lang="en-US" altLang="en-US" sz="3000" dirty="0">
                <a:effectLst>
                  <a:outerShdw blurRad="38100" dist="38100" dir="2700000" algn="tl">
                    <a:srgbClr val="000000">
                      <a:alpha val="43137"/>
                    </a:srgbClr>
                  </a:outerShdw>
                </a:effectLst>
                <a:ea typeface="+mn-ea"/>
                <a:cs typeface="+mn-cs"/>
              </a:rPr>
              <a:t>Israel to reject her Messiah (12-13)</a:t>
            </a:r>
          </a:p>
          <a:p>
            <a:pPr marL="569913" lvl="2" indent="-569913">
              <a:spcBef>
                <a:spcPts val="0"/>
              </a:spcBef>
              <a:spcAft>
                <a:spcPts val="4200"/>
              </a:spcAft>
              <a:buSzPct val="100000"/>
              <a:buFont typeface="+mj-lt"/>
              <a:buAutoNum type="arabicParenR"/>
              <a:defRPr/>
            </a:pPr>
            <a:r>
              <a:rPr lang="en-US" altLang="en-US" sz="3000" dirty="0">
                <a:effectLst>
                  <a:outerShdw blurRad="38100" dist="38100" dir="2700000" algn="tl">
                    <a:srgbClr val="000000">
                      <a:alpha val="43137"/>
                    </a:srgbClr>
                  </a:outerShdw>
                </a:effectLst>
                <a:ea typeface="+mn-ea"/>
                <a:cs typeface="+mn-cs"/>
              </a:rPr>
              <a:t>Cessation of the nation’s unity (14)</a:t>
            </a:r>
          </a:p>
        </p:txBody>
      </p:sp>
      <p:pic>
        <p:nvPicPr>
          <p:cNvPr id="6" name="Picture 2" descr="Zechariah - davidould.net">
            <a:extLst>
              <a:ext uri="{FF2B5EF4-FFF2-40B4-BE49-F238E27FC236}">
                <a16:creationId xmlns:a16="http://schemas.microsoft.com/office/drawing/2014/main" id="{84E08728-EF00-4975-82BB-4C20A3B398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772400" y="2362200"/>
            <a:ext cx="3760435" cy="2895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79779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742950" indent="-742950" algn="ctr">
              <a:buClr>
                <a:srgbClr val="FFC000"/>
              </a:buClr>
              <a:buFont typeface="+mj-lt"/>
              <a:buAutoNum type="alphaLcParenR" startAt="2"/>
            </a:pPr>
            <a:r>
              <a:rPr lang="en-US" altLang="en-US" sz="3600" dirty="0">
                <a:effectLst>
                  <a:outerShdw blurRad="38100" dist="38100" dir="2700000" algn="tl">
                    <a:srgbClr val="000000">
                      <a:alpha val="43137"/>
                    </a:srgbClr>
                  </a:outerShdw>
                </a:effectLst>
              </a:rPr>
              <a:t>Reasons for the Wailing</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(11:4-14)</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7239000" cy="3733800"/>
          </a:xfrm>
        </p:spPr>
        <p:txBody>
          <a:bodyPr/>
          <a:lstStyle/>
          <a:p>
            <a:pPr marL="569913" lvl="2" indent="-569913">
              <a:spcBef>
                <a:spcPts val="0"/>
              </a:spcBef>
              <a:spcAft>
                <a:spcPts val="4200"/>
              </a:spcAft>
              <a:buSzPct val="100000"/>
              <a:buFont typeface="+mj-lt"/>
              <a:buAutoNum type="arabicParenR"/>
              <a:defRPr/>
            </a:pPr>
            <a:r>
              <a:rPr lang="en-US" altLang="en-US" sz="3000" dirty="0">
                <a:effectLst>
                  <a:outerShdw blurRad="38100" dist="38100" dir="2700000" algn="tl">
                    <a:srgbClr val="000000">
                      <a:alpha val="43137"/>
                    </a:srgbClr>
                  </a:outerShdw>
                </a:effectLst>
                <a:ea typeface="+mn-ea"/>
                <a:cs typeface="+mn-cs"/>
              </a:rPr>
              <a:t>Zechariah pastors the doomed flock (4-7)</a:t>
            </a:r>
          </a:p>
          <a:p>
            <a:pPr marL="569913" lvl="2" indent="-569913">
              <a:spcBef>
                <a:spcPts val="0"/>
              </a:spcBef>
              <a:spcAft>
                <a:spcPts val="4200"/>
              </a:spcAft>
              <a:buSzPct val="100000"/>
              <a:buFont typeface="+mj-lt"/>
              <a:buAutoNum type="arabicParenR"/>
              <a:defRPr/>
            </a:pPr>
            <a:r>
              <a:rPr lang="en-US" altLang="en-US" sz="3000" b="1" u="sng" dirty="0">
                <a:solidFill>
                  <a:srgbClr val="FFFFCC"/>
                </a:solidFill>
                <a:effectLst>
                  <a:outerShdw blurRad="38100" dist="38100" dir="2700000" algn="tl">
                    <a:srgbClr val="000000">
                      <a:alpha val="43137"/>
                    </a:srgbClr>
                  </a:outerShdw>
                </a:effectLst>
                <a:ea typeface="+mn-ea"/>
                <a:cs typeface="+mn-cs"/>
              </a:rPr>
              <a:t>God no longer favors the flock (8-11)</a:t>
            </a:r>
          </a:p>
          <a:p>
            <a:pPr marL="569913" lvl="2" indent="-569913">
              <a:spcBef>
                <a:spcPts val="0"/>
              </a:spcBef>
              <a:spcAft>
                <a:spcPts val="4200"/>
              </a:spcAft>
              <a:buSzPct val="100000"/>
              <a:buFont typeface="+mj-lt"/>
              <a:buAutoNum type="arabicParenR"/>
              <a:defRPr/>
            </a:pPr>
            <a:r>
              <a:rPr lang="en-US" altLang="en-US" sz="3000" dirty="0">
                <a:effectLst>
                  <a:outerShdw blurRad="38100" dist="38100" dir="2700000" algn="tl">
                    <a:srgbClr val="000000">
                      <a:alpha val="43137"/>
                    </a:srgbClr>
                  </a:outerShdw>
                </a:effectLst>
                <a:ea typeface="+mn-ea"/>
                <a:cs typeface="+mn-cs"/>
              </a:rPr>
              <a:t>Israel to reject her Messiah (12-13)</a:t>
            </a:r>
          </a:p>
          <a:p>
            <a:pPr marL="569913" lvl="2" indent="-569913">
              <a:spcBef>
                <a:spcPts val="0"/>
              </a:spcBef>
              <a:spcAft>
                <a:spcPts val="4200"/>
              </a:spcAft>
              <a:buSzPct val="100000"/>
              <a:buFont typeface="+mj-lt"/>
              <a:buAutoNum type="arabicParenR"/>
              <a:defRPr/>
            </a:pPr>
            <a:r>
              <a:rPr lang="en-US" altLang="en-US" sz="3000" dirty="0">
                <a:effectLst>
                  <a:outerShdw blurRad="38100" dist="38100" dir="2700000" algn="tl">
                    <a:srgbClr val="000000">
                      <a:alpha val="43137"/>
                    </a:srgbClr>
                  </a:outerShdw>
                </a:effectLst>
                <a:ea typeface="+mn-ea"/>
                <a:cs typeface="+mn-cs"/>
              </a:rPr>
              <a:t>Cessation of the nation’s unity (14)</a:t>
            </a:r>
          </a:p>
        </p:txBody>
      </p:sp>
      <p:pic>
        <p:nvPicPr>
          <p:cNvPr id="6" name="Picture 2" descr="Zechariah - davidould.net">
            <a:extLst>
              <a:ext uri="{FF2B5EF4-FFF2-40B4-BE49-F238E27FC236}">
                <a16:creationId xmlns:a16="http://schemas.microsoft.com/office/drawing/2014/main" id="{84E08728-EF00-4975-82BB-4C20A3B398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772400" y="2362200"/>
            <a:ext cx="3760435" cy="2895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68679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742950" indent="-742950" algn="ctr">
              <a:buClr>
                <a:srgbClr val="FFC000"/>
              </a:buClr>
              <a:buFont typeface="+mj-lt"/>
              <a:buAutoNum type="alphaLcParenR" startAt="2"/>
            </a:pPr>
            <a:r>
              <a:rPr lang="en-US" altLang="en-US" sz="3600" dirty="0">
                <a:effectLst>
                  <a:outerShdw blurRad="38100" dist="38100" dir="2700000" algn="tl">
                    <a:srgbClr val="000000">
                      <a:alpha val="43137"/>
                    </a:srgbClr>
                  </a:outerShdw>
                </a:effectLst>
              </a:rPr>
              <a:t>Reasons for the Wailing</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(11:4-14)</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7848600" cy="3048000"/>
          </a:xfrm>
        </p:spPr>
        <p:txBody>
          <a:bodyPr/>
          <a:lstStyle/>
          <a:p>
            <a:pPr marL="569913" lvl="2" indent="-569913">
              <a:spcBef>
                <a:spcPts val="0"/>
              </a:spcBef>
              <a:spcAft>
                <a:spcPts val="4200"/>
              </a:spcAft>
              <a:buSzPct val="100000"/>
              <a:buFont typeface="+mj-lt"/>
              <a:buAutoNum type="arabicParenR"/>
              <a:defRPr/>
            </a:pPr>
            <a:r>
              <a:rPr lang="en-US" altLang="en-US" sz="3000" dirty="0">
                <a:effectLst>
                  <a:outerShdw blurRad="38100" dist="38100" dir="2700000" algn="tl">
                    <a:srgbClr val="000000">
                      <a:alpha val="43137"/>
                    </a:srgbClr>
                  </a:outerShdw>
                </a:effectLst>
                <a:ea typeface="+mn-ea"/>
                <a:cs typeface="+mn-cs"/>
              </a:rPr>
              <a:t>Zechariah pastors the doomed flock (4-7)</a:t>
            </a:r>
          </a:p>
          <a:p>
            <a:pPr marL="569913" lvl="2" indent="-569913">
              <a:spcBef>
                <a:spcPts val="0"/>
              </a:spcBef>
              <a:spcAft>
                <a:spcPts val="4200"/>
              </a:spcAft>
              <a:buSzPct val="100000"/>
              <a:buFont typeface="+mj-lt"/>
              <a:buAutoNum type="arabicParenR"/>
              <a:defRPr/>
            </a:pPr>
            <a:r>
              <a:rPr lang="en-US" altLang="en-US" sz="3000" dirty="0">
                <a:effectLst>
                  <a:outerShdw blurRad="38100" dist="38100" dir="2700000" algn="tl">
                    <a:srgbClr val="000000">
                      <a:alpha val="43137"/>
                    </a:srgbClr>
                  </a:outerShdw>
                </a:effectLst>
                <a:ea typeface="+mn-ea"/>
                <a:cs typeface="+mn-cs"/>
              </a:rPr>
              <a:t>God no longer favors the flock (8-11)</a:t>
            </a:r>
          </a:p>
          <a:p>
            <a:pPr marL="569913" lvl="2" indent="-569913">
              <a:spcBef>
                <a:spcPts val="0"/>
              </a:spcBef>
              <a:spcAft>
                <a:spcPts val="4200"/>
              </a:spcAft>
              <a:buSzPct val="100000"/>
              <a:buFont typeface="+mj-lt"/>
              <a:buAutoNum type="arabicParenR"/>
              <a:defRPr/>
            </a:pPr>
            <a:r>
              <a:rPr lang="en-US" altLang="en-US" sz="3000" b="1" u="sng" dirty="0">
                <a:solidFill>
                  <a:srgbClr val="FFFFCC"/>
                </a:solidFill>
                <a:effectLst>
                  <a:outerShdw blurRad="38100" dist="38100" dir="2700000" algn="tl">
                    <a:srgbClr val="000000">
                      <a:alpha val="43137"/>
                    </a:srgbClr>
                  </a:outerShdw>
                </a:effectLst>
                <a:ea typeface="+mn-ea"/>
                <a:cs typeface="+mn-cs"/>
              </a:rPr>
              <a:t>Israel to reject her Messiah (12-13)</a:t>
            </a:r>
          </a:p>
          <a:p>
            <a:pPr marL="569913" lvl="2" indent="-569913">
              <a:spcBef>
                <a:spcPts val="0"/>
              </a:spcBef>
              <a:spcAft>
                <a:spcPts val="4200"/>
              </a:spcAft>
              <a:buSzPct val="100000"/>
              <a:buFont typeface="+mj-lt"/>
              <a:buAutoNum type="arabicParenR"/>
              <a:defRPr/>
            </a:pPr>
            <a:r>
              <a:rPr lang="en-US" altLang="en-US" sz="3000" dirty="0">
                <a:effectLst>
                  <a:outerShdw blurRad="38100" dist="38100" dir="2700000" algn="tl">
                    <a:srgbClr val="000000">
                      <a:alpha val="43137"/>
                    </a:srgbClr>
                  </a:outerShdw>
                </a:effectLst>
                <a:ea typeface="+mn-ea"/>
                <a:cs typeface="+mn-cs"/>
              </a:rPr>
              <a:t>Cessation of the nation’s unity (14)</a:t>
            </a:r>
          </a:p>
        </p:txBody>
      </p:sp>
      <p:pic>
        <p:nvPicPr>
          <p:cNvPr id="5" name="Picture 2" descr="Zechariah - davidould.net">
            <a:extLst>
              <a:ext uri="{FF2B5EF4-FFF2-40B4-BE49-F238E27FC236}">
                <a16:creationId xmlns:a16="http://schemas.microsoft.com/office/drawing/2014/main" id="{E1226251-10CF-4839-9107-052ECA0B009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772400" y="2362200"/>
            <a:ext cx="3760435" cy="2895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39578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742950" indent="-742950" algn="ctr">
              <a:buClr>
                <a:srgbClr val="FFC000"/>
              </a:buClr>
              <a:buFont typeface="+mj-lt"/>
              <a:buAutoNum type="alphaLcParenR" startAt="2"/>
            </a:pPr>
            <a:r>
              <a:rPr lang="en-US" altLang="en-US" sz="3600" dirty="0">
                <a:effectLst>
                  <a:outerShdw blurRad="38100" dist="38100" dir="2700000" algn="tl">
                    <a:srgbClr val="000000">
                      <a:alpha val="43137"/>
                    </a:srgbClr>
                  </a:outerShdw>
                </a:effectLst>
              </a:rPr>
              <a:t>Reasons for the Wailing</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(11:4-14)</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7848600" cy="3048000"/>
          </a:xfrm>
        </p:spPr>
        <p:txBody>
          <a:bodyPr/>
          <a:lstStyle/>
          <a:p>
            <a:pPr marL="569913" lvl="2" indent="-569913">
              <a:spcBef>
                <a:spcPts val="0"/>
              </a:spcBef>
              <a:spcAft>
                <a:spcPts val="4200"/>
              </a:spcAft>
              <a:buSzPct val="100000"/>
              <a:buFont typeface="+mj-lt"/>
              <a:buAutoNum type="arabicParenR"/>
              <a:defRPr/>
            </a:pPr>
            <a:r>
              <a:rPr lang="en-US" altLang="en-US" sz="3000" dirty="0">
                <a:effectLst>
                  <a:outerShdw blurRad="38100" dist="38100" dir="2700000" algn="tl">
                    <a:srgbClr val="000000">
                      <a:alpha val="43137"/>
                    </a:srgbClr>
                  </a:outerShdw>
                </a:effectLst>
                <a:ea typeface="+mn-ea"/>
                <a:cs typeface="+mn-cs"/>
              </a:rPr>
              <a:t>Zechariah pastors the doomed flock (4-7)</a:t>
            </a:r>
          </a:p>
          <a:p>
            <a:pPr marL="569913" lvl="2" indent="-569913">
              <a:spcBef>
                <a:spcPts val="0"/>
              </a:spcBef>
              <a:spcAft>
                <a:spcPts val="4200"/>
              </a:spcAft>
              <a:buSzPct val="100000"/>
              <a:buFont typeface="+mj-lt"/>
              <a:buAutoNum type="arabicParenR"/>
              <a:defRPr/>
            </a:pPr>
            <a:r>
              <a:rPr lang="en-US" altLang="en-US" sz="3000" dirty="0">
                <a:effectLst>
                  <a:outerShdw blurRad="38100" dist="38100" dir="2700000" algn="tl">
                    <a:srgbClr val="000000">
                      <a:alpha val="43137"/>
                    </a:srgbClr>
                  </a:outerShdw>
                </a:effectLst>
                <a:ea typeface="+mn-ea"/>
                <a:cs typeface="+mn-cs"/>
              </a:rPr>
              <a:t>God no longer favors the flock (8-11)</a:t>
            </a:r>
          </a:p>
          <a:p>
            <a:pPr marL="569913" lvl="2" indent="-569913">
              <a:spcBef>
                <a:spcPts val="0"/>
              </a:spcBef>
              <a:spcAft>
                <a:spcPts val="4200"/>
              </a:spcAft>
              <a:buSzPct val="100000"/>
              <a:buFont typeface="+mj-lt"/>
              <a:buAutoNum type="arabicParenR"/>
              <a:defRPr/>
            </a:pPr>
            <a:r>
              <a:rPr lang="en-US" altLang="en-US" sz="3000" dirty="0">
                <a:effectLst>
                  <a:outerShdw blurRad="38100" dist="38100" dir="2700000" algn="tl">
                    <a:srgbClr val="000000">
                      <a:alpha val="43137"/>
                    </a:srgbClr>
                  </a:outerShdw>
                </a:effectLst>
                <a:ea typeface="+mn-ea"/>
                <a:cs typeface="+mn-cs"/>
              </a:rPr>
              <a:t>Israel to reject her Messiah (12-13)</a:t>
            </a:r>
          </a:p>
          <a:p>
            <a:pPr marL="569913" lvl="2" indent="-569913">
              <a:spcBef>
                <a:spcPts val="0"/>
              </a:spcBef>
              <a:spcAft>
                <a:spcPts val="4200"/>
              </a:spcAft>
              <a:buSzPct val="100000"/>
              <a:buFont typeface="+mj-lt"/>
              <a:buAutoNum type="arabicParenR"/>
              <a:defRPr/>
            </a:pPr>
            <a:r>
              <a:rPr lang="en-US" altLang="en-US" sz="3000" b="1" u="sng" dirty="0">
                <a:solidFill>
                  <a:srgbClr val="FFFFCC"/>
                </a:solidFill>
                <a:effectLst>
                  <a:outerShdw blurRad="38100" dist="38100" dir="2700000" algn="tl">
                    <a:srgbClr val="000000">
                      <a:alpha val="43137"/>
                    </a:srgbClr>
                  </a:outerShdw>
                </a:effectLst>
                <a:ea typeface="+mn-ea"/>
                <a:cs typeface="+mn-cs"/>
              </a:rPr>
              <a:t>Cessation of the nation’s unity (14)</a:t>
            </a:r>
          </a:p>
        </p:txBody>
      </p:sp>
      <p:pic>
        <p:nvPicPr>
          <p:cNvPr id="5" name="Picture 2" descr="Zechariah - davidould.net">
            <a:extLst>
              <a:ext uri="{FF2B5EF4-FFF2-40B4-BE49-F238E27FC236}">
                <a16:creationId xmlns:a16="http://schemas.microsoft.com/office/drawing/2014/main" id="{E1226251-10CF-4839-9107-052ECA0B009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772400" y="2362200"/>
            <a:ext cx="3760435" cy="2895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72312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11430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9825D003-B993-470B-A500-6031542269F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57694" y="2019300"/>
            <a:ext cx="2224706" cy="2286000"/>
          </a:xfrm>
          <a:prstGeom prst="rect">
            <a:avLst/>
          </a:prstGeom>
          <a:noFill/>
          <a:ln w="9525">
            <a:noFill/>
            <a:miter lim="800000"/>
            <a:headEnd/>
            <a:tailEnd/>
          </a:ln>
        </p:spPr>
      </p:pic>
      <p:sp>
        <p:nvSpPr>
          <p:cNvPr id="5" name="Rectangle 3">
            <a:extLst>
              <a:ext uri="{FF2B5EF4-FFF2-40B4-BE49-F238E27FC236}">
                <a16:creationId xmlns:a16="http://schemas.microsoft.com/office/drawing/2014/main" id="{FB498547-DF51-461B-8294-E1FBC954A9CB}"/>
              </a:ext>
            </a:extLst>
          </p:cNvPr>
          <p:cNvSpPr txBox="1">
            <a:spLocks noChangeArrowheads="1"/>
          </p:cNvSpPr>
          <p:nvPr/>
        </p:nvSpPr>
        <p:spPr bwMode="auto">
          <a:xfrm>
            <a:off x="609600" y="1752600"/>
            <a:ext cx="8915400" cy="3352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indent="-457200">
              <a:spcBef>
                <a:spcPts val="0"/>
              </a:spcBef>
              <a:spcAft>
                <a:spcPts val="3600"/>
              </a:spcAft>
              <a:defRPr/>
            </a:pPr>
            <a:r>
              <a:rPr lang="en-US" b="1" u="sng" kern="0" dirty="0">
                <a:solidFill>
                  <a:srgbClr val="FFFFCC"/>
                </a:solidFill>
                <a:effectLst>
                  <a:outerShdw blurRad="38100" dist="38100" dir="2700000" algn="tl">
                    <a:srgbClr val="000000">
                      <a:alpha val="43137"/>
                    </a:srgbClr>
                  </a:outerShdw>
                </a:effectLst>
              </a:rPr>
              <a:t>Division of the kingdom in 931 B.C. (1 Kgs. 12)</a:t>
            </a:r>
          </a:p>
          <a:p>
            <a:pPr marL="457200" indent="-457200">
              <a:spcBef>
                <a:spcPts val="0"/>
              </a:spcBef>
              <a:spcAft>
                <a:spcPts val="3600"/>
              </a:spcAft>
              <a:defRPr/>
            </a:pPr>
            <a:r>
              <a:rPr lang="en-US" kern="0" dirty="0">
                <a:effectLst>
                  <a:outerShdw blurRad="38100" dist="38100" dir="2700000" algn="tl">
                    <a:srgbClr val="000000">
                      <a:alpha val="43137"/>
                    </a:srgbClr>
                  </a:outerShdw>
                </a:effectLst>
              </a:rPr>
              <a:t>Assyrian judgment in 722 B.C. (2 Kgs. 17)</a:t>
            </a:r>
          </a:p>
          <a:p>
            <a:pPr marL="457200" indent="-457200">
              <a:spcBef>
                <a:spcPts val="0"/>
              </a:spcBef>
              <a:spcAft>
                <a:spcPts val="3600"/>
              </a:spcAft>
              <a:defRPr/>
            </a:pPr>
            <a:r>
              <a:rPr lang="en-US" kern="0" dirty="0">
                <a:effectLst>
                  <a:outerShdw blurRad="38100" dist="38100" dir="2700000" algn="tl">
                    <a:srgbClr val="000000">
                      <a:alpha val="43137"/>
                    </a:srgbClr>
                  </a:outerShdw>
                </a:effectLst>
              </a:rPr>
              <a:t>Babylonian captivity in 586 B.C. (2 Kgs. 25)</a:t>
            </a:r>
          </a:p>
          <a:p>
            <a:pPr marL="457200" indent="-457200">
              <a:spcBef>
                <a:spcPts val="0"/>
              </a:spcBef>
              <a:spcAft>
                <a:spcPts val="3600"/>
              </a:spcAft>
              <a:defRPr/>
            </a:pPr>
            <a:r>
              <a:rPr lang="en-US" kern="0" dirty="0">
                <a:effectLst>
                  <a:outerShdw blurRad="38100" dist="38100" dir="2700000" algn="tl">
                    <a:srgbClr val="000000">
                      <a:alpha val="43137"/>
                    </a:srgbClr>
                  </a:outerShdw>
                </a:effectLst>
              </a:rPr>
              <a:t>Rome </a:t>
            </a:r>
            <a:r>
              <a:rPr lang="en-US" i="1" kern="0" dirty="0">
                <a:effectLst>
                  <a:outerShdw blurRad="38100" dist="38100" dir="2700000" algn="tl">
                    <a:srgbClr val="000000">
                      <a:alpha val="43137"/>
                    </a:srgbClr>
                  </a:outerShdw>
                </a:effectLst>
              </a:rPr>
              <a:t>Diaspora</a:t>
            </a:r>
            <a:r>
              <a:rPr lang="en-US" kern="0" dirty="0">
                <a:effectLst>
                  <a:outerShdw blurRad="38100" dist="38100" dir="2700000" algn="tl">
                    <a:srgbClr val="000000">
                      <a:alpha val="43137"/>
                    </a:srgbClr>
                  </a:outerShdw>
                </a:effectLst>
              </a:rPr>
              <a:t> in A.D. 70   (Luke 19:41-44)</a:t>
            </a:r>
          </a:p>
        </p:txBody>
      </p:sp>
    </p:spTree>
    <p:extLst>
      <p:ext uri="{BB962C8B-B14F-4D97-AF65-F5344CB8AC3E}">
        <p14:creationId xmlns:p14="http://schemas.microsoft.com/office/powerpoint/2010/main" val="397361853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1828800" y="228600"/>
            <a:ext cx="8534400" cy="6400800"/>
          </a:xfrm>
          <a:prstGeom prst="rect">
            <a:avLst/>
          </a:prstGeom>
          <a:noFill/>
          <a:ln w="9525">
            <a:noFill/>
            <a:miter lim="800000"/>
            <a:headEnd/>
            <a:tailEnd/>
          </a:ln>
        </p:spPr>
      </p:pic>
    </p:spTree>
    <p:extLst>
      <p:ext uri="{BB962C8B-B14F-4D97-AF65-F5344CB8AC3E}">
        <p14:creationId xmlns:p14="http://schemas.microsoft.com/office/powerpoint/2010/main" val="330641622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37</a:t>
            </a:r>
          </a:p>
        </p:txBody>
      </p:sp>
      <p:sp>
        <p:nvSpPr>
          <p:cNvPr id="3" name="Content Placeholder 2"/>
          <p:cNvSpPr>
            <a:spLocks noGrp="1"/>
          </p:cNvSpPr>
          <p:nvPr>
            <p:ph idx="1"/>
          </p:nvPr>
        </p:nvSpPr>
        <p:spPr>
          <a:xfrm>
            <a:off x="772494" y="1267058"/>
            <a:ext cx="8229600" cy="4981341"/>
          </a:xfrm>
        </p:spPr>
        <p:txBody>
          <a:bodyPr/>
          <a:lstStyle/>
          <a:p>
            <a:pPr marL="627063" indent="-627063">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Vision: Valley of the Dry Bones (1-14)</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Vision</a:t>
            </a:r>
            <a:r>
              <a:rPr lang="en-US" dirty="0">
                <a:effectLst>
                  <a:outerShdw blurRad="38100" dist="38100" dir="2700000" algn="tl">
                    <a:srgbClr val="000000">
                      <a:alpha val="43137"/>
                    </a:srgbClr>
                  </a:outerShdw>
                </a:effectLst>
                <a:latin typeface="Calibri" pitchFamily="34" charset="0"/>
                <a:cs typeface="Calibri" pitchFamily="34" charset="0"/>
              </a:rPr>
              <a:t> (1-10)</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Interpretation (11-14)</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200"/>
              </a:spcBef>
              <a:spcAft>
                <a:spcPts val="12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Sign: Two Sticks (15-28)</a:t>
            </a:r>
            <a:r>
              <a:rPr lang="en-US" b="1" dirty="0">
                <a:solidFill>
                  <a:srgbClr val="FFFFCC"/>
                </a:solidFill>
                <a:effectLst>
                  <a:outerShdw blurRad="38100" dist="38100" dir="2700000" algn="tl">
                    <a:srgbClr val="000000">
                      <a:alpha val="43137"/>
                    </a:srgbClr>
                  </a:outerShdw>
                </a:effectLst>
                <a:cs typeface="Calibri" pitchFamily="34" charset="0"/>
              </a:rPr>
              <a:t>  </a:t>
            </a:r>
          </a:p>
          <a:p>
            <a:pPr marL="1143000" lvl="1" indent="-742950">
              <a:spcBef>
                <a:spcPts val="1200"/>
              </a:spcBef>
              <a:spcAft>
                <a:spcPts val="1200"/>
              </a:spcAft>
              <a:buSzPct val="100000"/>
              <a:buFont typeface="Wingdings" panose="05000000000000000000" pitchFamily="2" charset="2"/>
              <a:buAutoNum type="alphaUcPeriod"/>
              <a:defRPr/>
            </a:pPr>
            <a:r>
              <a:rPr lang="en-US" dirty="0">
                <a:effectLst>
                  <a:outerShdw blurRad="38100" dist="38100" dir="2700000" algn="tl">
                    <a:srgbClr val="000000">
                      <a:alpha val="43137"/>
                    </a:srgbClr>
                  </a:outerShdw>
                </a:effectLst>
                <a:cs typeface="Calibri" pitchFamily="34" charset="0"/>
              </a:rPr>
              <a:t>Sign (15-17)</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Interpretation (18-28)</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F48AB631-637B-41B5-BD96-634970737C1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57694"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2795152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742950" indent="-742950" algn="ctr">
              <a:buClr>
                <a:srgbClr val="66FF66"/>
              </a:buClr>
              <a:buFont typeface="+mj-lt"/>
              <a:buAutoNum type="arabicPeriod" startAt="3"/>
            </a:pPr>
            <a:r>
              <a:rPr lang="en-US" altLang="en-US" sz="3600" dirty="0">
                <a:effectLst>
                  <a:outerShdw blurRad="38100" dist="38100" dir="2700000" algn="tl">
                    <a:srgbClr val="000000">
                      <a:alpha val="43137"/>
                    </a:srgbClr>
                  </a:outerShdw>
                </a:effectLst>
              </a:rPr>
              <a:t>False Shepherd</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(11:1-17)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6692788" cy="3196954"/>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The wailing land (1-3)</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Reasons for the wailing (4-14)</a:t>
            </a:r>
          </a:p>
          <a:p>
            <a:pPr marL="684213" indent="-684213">
              <a:spcBef>
                <a:spcPts val="0"/>
              </a:spcBef>
              <a:spcAft>
                <a:spcPts val="4200"/>
              </a:spcAft>
              <a:buClr>
                <a:srgbClr val="FF9900"/>
              </a:buClr>
              <a:buSzPct val="100000"/>
              <a:buFont typeface="+mj-lt"/>
              <a:buAutoNum type="alphaLcParenR"/>
            </a:pPr>
            <a:r>
              <a:rPr lang="en-US" altLang="en-US" b="1" u="sng" dirty="0">
                <a:solidFill>
                  <a:srgbClr val="FFFFCC"/>
                </a:solidFill>
                <a:effectLst>
                  <a:outerShdw blurRad="38100" dist="38100" dir="2700000" algn="tl">
                    <a:srgbClr val="000000">
                      <a:alpha val="43137"/>
                    </a:srgbClr>
                  </a:outerShdw>
                </a:effectLst>
              </a:rPr>
              <a:t>The coming false shepherd (15-17)</a:t>
            </a:r>
          </a:p>
        </p:txBody>
      </p:sp>
      <p:pic>
        <p:nvPicPr>
          <p:cNvPr id="5" name="Picture 2" descr="Zechariah - davidould.net">
            <a:extLst>
              <a:ext uri="{FF2B5EF4-FFF2-40B4-BE49-F238E27FC236}">
                <a16:creationId xmlns:a16="http://schemas.microsoft.com/office/drawing/2014/main" id="{5AB6FB88-C3E2-4DDF-BB15-0783267EF37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02388"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41715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370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742950" indent="-742950" algn="ctr">
              <a:buClr>
                <a:srgbClr val="FFC000"/>
              </a:buClr>
              <a:buFont typeface="+mj-lt"/>
              <a:buAutoNum type="alphaLcParenR" startAt="3"/>
            </a:pPr>
            <a:r>
              <a:rPr lang="en-US" altLang="en-US" sz="3600" dirty="0">
                <a:effectLst>
                  <a:outerShdw blurRad="38100" dist="38100" dir="2700000" algn="tl">
                    <a:srgbClr val="000000">
                      <a:alpha val="43137"/>
                    </a:srgbClr>
                  </a:outerShdw>
                </a:effectLst>
              </a:rPr>
              <a:t>The Coming False Shepherd</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(11:15-17)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Raised up (15-16)</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Destroyed (17)</a:t>
            </a:r>
          </a:p>
        </p:txBody>
      </p:sp>
      <p:pic>
        <p:nvPicPr>
          <p:cNvPr id="5" name="Picture 2" descr="Zechariah - davidould.net">
            <a:extLst>
              <a:ext uri="{FF2B5EF4-FFF2-40B4-BE49-F238E27FC236}">
                <a16:creationId xmlns:a16="http://schemas.microsoft.com/office/drawing/2014/main" id="{13622CEC-81B3-46A0-A716-3C73E23925F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02388"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7226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742950" indent="-742950" algn="ctr">
              <a:buClr>
                <a:srgbClr val="FFC000"/>
              </a:buClr>
              <a:buFont typeface="+mj-lt"/>
              <a:buAutoNum type="alphaLcParenR" startAt="3"/>
            </a:pPr>
            <a:r>
              <a:rPr lang="en-US" altLang="en-US" sz="3600" dirty="0">
                <a:effectLst>
                  <a:outerShdw blurRad="38100" dist="38100" dir="2700000" algn="tl">
                    <a:srgbClr val="000000">
                      <a:alpha val="43137"/>
                    </a:srgbClr>
                  </a:outerShdw>
                </a:effectLst>
              </a:rPr>
              <a:t>The Coming False Shepherd</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(11:15-17)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ea typeface="+mn-ea"/>
                <a:cs typeface="+mn-cs"/>
              </a:rPr>
              <a:t>Raised up (15-16)</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Destroyed (17)</a:t>
            </a:r>
          </a:p>
        </p:txBody>
      </p:sp>
      <p:pic>
        <p:nvPicPr>
          <p:cNvPr id="5" name="Picture 2" descr="Zechariah - davidould.net">
            <a:extLst>
              <a:ext uri="{FF2B5EF4-FFF2-40B4-BE49-F238E27FC236}">
                <a16:creationId xmlns:a16="http://schemas.microsoft.com/office/drawing/2014/main" id="{7374B829-6FC1-41A9-A86D-1C036BC1445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02388"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46991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1" y="1600200"/>
            <a:ext cx="1098011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Lord next directed Zechariah to present himself as a ‘foolish’ (worthless, v. 17, i.e., morally deficient, cf. Prov. 1:7) ‘shepherd,’ since his flock had rejected the Good Shepherd (cf. Ezek. 34:3-4).</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Zechariah, </a:t>
            </a:r>
            <a:r>
              <a:rPr lang="en-US" altLang="en-US" sz="1800" dirty="0">
                <a:effectLst>
                  <a:outerShdw blurRad="38100" dist="38100" dir="2700000" algn="tl">
                    <a:srgbClr val="000000">
                      <a:alpha val="43137"/>
                    </a:srgbClr>
                  </a:outerShdw>
                </a:effectLst>
                <a:cs typeface="Calibri" panose="020F0502020204030204" pitchFamily="34" charset="0"/>
              </a:rPr>
              <a:t>p. 112.</a:t>
            </a:r>
          </a:p>
        </p:txBody>
      </p:sp>
      <p:pic>
        <p:nvPicPr>
          <p:cNvPr id="1026" name="Picture 2" descr="Paperback Thomas Constables Notes on the Bible: Vol IV Isaiah- Daniel Book">
            <a:extLst>
              <a:ext uri="{FF2B5EF4-FFF2-40B4-BE49-F238E27FC236}">
                <a16:creationId xmlns:a16="http://schemas.microsoft.com/office/drawing/2014/main" id="{ADF52D5F-A915-49BE-B84F-E1C63E7C39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0" y="121920"/>
            <a:ext cx="92171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2E9AB3-11A8-468A-8C14-7B27B86B7D8B}"/>
              </a:ext>
            </a:extLst>
          </p:cNvPr>
          <p:cNvPicPr>
            <a:picLocks noChangeAspect="1"/>
          </p:cNvPicPr>
          <p:nvPr/>
        </p:nvPicPr>
        <p:blipFill rotWithShape="1">
          <a:blip r:embed="rId4"/>
          <a:srcRect l="29001" r="21999"/>
          <a:stretch/>
        </p:blipFill>
        <p:spPr>
          <a:xfrm>
            <a:off x="609600" y="100273"/>
            <a:ext cx="947431" cy="1097280"/>
          </a:xfrm>
          <a:prstGeom prst="rect">
            <a:avLst/>
          </a:prstGeom>
          <a:ln>
            <a:solidFill>
              <a:schemeClr val="tx1"/>
            </a:solidFill>
          </a:ln>
        </p:spPr>
      </p:pic>
    </p:spTree>
    <p:extLst>
      <p:ext uri="{BB962C8B-B14F-4D97-AF65-F5344CB8AC3E}">
        <p14:creationId xmlns:p14="http://schemas.microsoft.com/office/powerpoint/2010/main" val="66328290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C9C47275-8591-4DFD-938A-70E787412C3D}"/>
              </a:ext>
            </a:extLst>
          </p:cNvPr>
          <p:cNvSpPr>
            <a:spLocks noGrp="1" noChangeArrowheads="1"/>
          </p:cNvSpPr>
          <p:nvPr>
            <p:ph type="title"/>
          </p:nvPr>
        </p:nvSpPr>
        <p:spPr>
          <a:xfrm>
            <a:off x="3162300" y="228600"/>
            <a:ext cx="5867400" cy="609600"/>
          </a:xfrm>
        </p:spPr>
        <p:txBody>
          <a:bodyPr/>
          <a:lstStyle/>
          <a:p>
            <a:pPr>
              <a:defRPr/>
            </a:pPr>
            <a:r>
              <a:rPr lang="en-US" sz="3600" dirty="0">
                <a:effectLst>
                  <a:outerShdw blurRad="38100" dist="38100" dir="2700000" algn="tl">
                    <a:srgbClr val="000000">
                      <a:alpha val="43137"/>
                    </a:srgbClr>
                  </a:outerShdw>
                </a:effectLst>
                <a:latin typeface="Arial" pitchFamily="34" charset="0"/>
                <a:cs typeface="Arial" pitchFamily="34" charset="0"/>
              </a:rPr>
              <a:t>7 “I AM” statements in John</a:t>
            </a:r>
          </a:p>
        </p:txBody>
      </p:sp>
      <p:graphicFrame>
        <p:nvGraphicFramePr>
          <p:cNvPr id="16416" name="Group 32">
            <a:extLst>
              <a:ext uri="{FF2B5EF4-FFF2-40B4-BE49-F238E27FC236}">
                <a16:creationId xmlns:a16="http://schemas.microsoft.com/office/drawing/2014/main" id="{9F6A8BDB-22DD-42A7-8B2B-463514055AF8}"/>
              </a:ext>
            </a:extLst>
          </p:cNvPr>
          <p:cNvGraphicFramePr>
            <a:graphicFrameLocks noGrp="1"/>
          </p:cNvGraphicFramePr>
          <p:nvPr/>
        </p:nvGraphicFramePr>
        <p:xfrm>
          <a:off x="3124200" y="990601"/>
          <a:ext cx="7391400" cy="5476877"/>
        </p:xfrm>
        <a:graphic>
          <a:graphicData uri="http://schemas.openxmlformats.org/drawingml/2006/table">
            <a:tbl>
              <a:tblPr/>
              <a:tblGrid>
                <a:gridCol w="5543550">
                  <a:extLst>
                    <a:ext uri="{9D8B030D-6E8A-4147-A177-3AD203B41FA5}">
                      <a16:colId xmlns:a16="http://schemas.microsoft.com/office/drawing/2014/main" val="20000"/>
                    </a:ext>
                  </a:extLst>
                </a:gridCol>
                <a:gridCol w="1847850">
                  <a:extLst>
                    <a:ext uri="{9D8B030D-6E8A-4147-A177-3AD203B41FA5}">
                      <a16:colId xmlns:a16="http://schemas.microsoft.com/office/drawing/2014/main" val="20001"/>
                    </a:ext>
                  </a:extLst>
                </a:gridCol>
              </a:tblGrid>
              <a:tr h="60861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I am the Bread of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6:35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60693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I am the Light of the world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8:12</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I am the Gate for the sheep</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10:7; cf. v.9</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77506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I am the Good Shepherd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10:11,14</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I am the Resurrection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11:25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4"/>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I am the Way and the Truth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14:6</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5"/>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I am the true Vine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15:1; cf. v.5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6"/>
                  </a:ext>
                </a:extLst>
              </a:tr>
            </a:tbl>
          </a:graphicData>
        </a:graphic>
      </p:graphicFrame>
      <p:pic>
        <p:nvPicPr>
          <p:cNvPr id="90142" name="Picture 2">
            <a:extLst>
              <a:ext uri="{FF2B5EF4-FFF2-40B4-BE49-F238E27FC236}">
                <a16:creationId xmlns:a16="http://schemas.microsoft.com/office/drawing/2014/main" id="{E007884C-B633-4B19-9329-08E07C25C5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90600"/>
            <a:ext cx="1447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1" y="1600200"/>
            <a:ext cx="1098011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Tearing off the hoofs of the sheep probably represents the avaricious shepherd, searching for the last edible morsel that he can extract from his charges whom he has consumed.</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Zechariah, </a:t>
            </a:r>
            <a:r>
              <a:rPr lang="en-US" altLang="en-US" sz="1800" dirty="0">
                <a:effectLst>
                  <a:outerShdw blurRad="38100" dist="38100" dir="2700000" algn="tl">
                    <a:srgbClr val="000000">
                      <a:alpha val="43137"/>
                    </a:srgbClr>
                  </a:outerShdw>
                </a:effectLst>
                <a:cs typeface="Calibri" panose="020F0502020204030204" pitchFamily="34" charset="0"/>
              </a:rPr>
              <a:t>p. 112.</a:t>
            </a:r>
          </a:p>
        </p:txBody>
      </p:sp>
      <p:pic>
        <p:nvPicPr>
          <p:cNvPr id="1026" name="Picture 2" descr="Paperback Thomas Constables Notes on the Bible: Vol IV Isaiah- Daniel Book">
            <a:extLst>
              <a:ext uri="{FF2B5EF4-FFF2-40B4-BE49-F238E27FC236}">
                <a16:creationId xmlns:a16="http://schemas.microsoft.com/office/drawing/2014/main" id="{ADF52D5F-A915-49BE-B84F-E1C63E7C39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0" y="121920"/>
            <a:ext cx="92171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2E9AB3-11A8-468A-8C14-7B27B86B7D8B}"/>
              </a:ext>
            </a:extLst>
          </p:cNvPr>
          <p:cNvPicPr>
            <a:picLocks noChangeAspect="1"/>
          </p:cNvPicPr>
          <p:nvPr/>
        </p:nvPicPr>
        <p:blipFill rotWithShape="1">
          <a:blip r:embed="rId4"/>
          <a:srcRect l="29001" r="21999"/>
          <a:stretch/>
        </p:blipFill>
        <p:spPr>
          <a:xfrm>
            <a:off x="609600" y="100273"/>
            <a:ext cx="947431" cy="1097280"/>
          </a:xfrm>
          <a:prstGeom prst="rect">
            <a:avLst/>
          </a:prstGeom>
          <a:ln>
            <a:solidFill>
              <a:schemeClr val="tx1"/>
            </a:solidFill>
          </a:ln>
        </p:spPr>
      </p:pic>
    </p:spTree>
    <p:extLst>
      <p:ext uri="{BB962C8B-B14F-4D97-AF65-F5344CB8AC3E}">
        <p14:creationId xmlns:p14="http://schemas.microsoft.com/office/powerpoint/2010/main" val="358005827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742950" indent="-742950" algn="ctr">
              <a:buClr>
                <a:srgbClr val="FFC000"/>
              </a:buClr>
              <a:buFont typeface="+mj-lt"/>
              <a:buAutoNum type="alphaLcParenR" startAt="3"/>
            </a:pPr>
            <a:r>
              <a:rPr lang="en-US" altLang="en-US" sz="3600" dirty="0">
                <a:effectLst>
                  <a:outerShdw blurRad="38100" dist="38100" dir="2700000" algn="tl">
                    <a:srgbClr val="000000">
                      <a:alpha val="43137"/>
                    </a:srgbClr>
                  </a:outerShdw>
                </a:effectLst>
              </a:rPr>
              <a:t>The Coming False Shepherd</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(11:15-17)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Raised up (15-16)</a:t>
            </a:r>
          </a:p>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ea typeface="+mn-ea"/>
                <a:cs typeface="+mn-cs"/>
              </a:rPr>
              <a:t>Destroyed (17)</a:t>
            </a:r>
          </a:p>
        </p:txBody>
      </p:sp>
      <p:pic>
        <p:nvPicPr>
          <p:cNvPr id="7" name="Picture 2" descr="Zechariah - davidould.net">
            <a:extLst>
              <a:ext uri="{FF2B5EF4-FFF2-40B4-BE49-F238E27FC236}">
                <a16:creationId xmlns:a16="http://schemas.microsoft.com/office/drawing/2014/main" id="{74788FA8-B7C0-4217-BF96-4D6E936C28B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02388"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99993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1399916"/>
            <a:ext cx="1098011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However, the ultimate fulfillment must be the Antichrist, who will make a covenant with Israel—but then break it and proceed to persecute the Jews (Ezek. 34:2-4; Dan. 9:27; 11:36-39; John 5:43; 2 Thess. 2:3-10; Rev. 13:1-8). Perhaps the whole collective leadership of Israel, from Zechariah's time forward— culminating in Antichrist—is in view.</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Eugene Merrill</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Commentary on Zechariah, </a:t>
            </a:r>
            <a:r>
              <a:rPr lang="en-US" altLang="en-US" sz="1800" dirty="0">
                <a:effectLst>
                  <a:outerShdw blurRad="38100" dist="38100" dir="2700000" algn="tl">
                    <a:srgbClr val="000000">
                      <a:alpha val="43137"/>
                    </a:srgbClr>
                  </a:outerShdw>
                </a:effectLst>
                <a:cs typeface="Calibri" panose="020F0502020204030204" pitchFamily="34" charset="0"/>
              </a:rPr>
              <a:t>p. 303.</a:t>
            </a:r>
          </a:p>
        </p:txBody>
      </p:sp>
      <p:pic>
        <p:nvPicPr>
          <p:cNvPr id="3" name="Picture 2">
            <a:extLst>
              <a:ext uri="{FF2B5EF4-FFF2-40B4-BE49-F238E27FC236}">
                <a16:creationId xmlns:a16="http://schemas.microsoft.com/office/drawing/2014/main" id="{A7134C7C-6D75-402E-8988-5B8FB426DBDD}"/>
              </a:ext>
            </a:extLst>
          </p:cNvPr>
          <p:cNvPicPr>
            <a:picLocks noChangeAspect="1"/>
          </p:cNvPicPr>
          <p:nvPr/>
        </p:nvPicPr>
        <p:blipFill>
          <a:blip r:embed="rId3"/>
          <a:stretch>
            <a:fillRect/>
          </a:stretch>
        </p:blipFill>
        <p:spPr>
          <a:xfrm>
            <a:off x="5130452" y="4343399"/>
            <a:ext cx="1931096"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135635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1156" y="1600200"/>
            <a:ext cx="1098968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With this climactic scene the first prophetic burden describing the first advent and rejection of Messiah, the Shepherd-King (chapters 9—11) comes to a close. The way is thus opened for the second burden and the second advent and acceptance of Messiah, the King (chapters 12—14)</a:t>
            </a:r>
            <a:r>
              <a:rPr lang="en-US" b="0" i="0" u="none" strike="noStrike" dirty="0">
                <a:effectLst/>
                <a:latin typeface="UICTFontTextStyleTallBody"/>
              </a:rPr>
              <a:t>.”</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1650070" y="228600"/>
            <a:ext cx="8891861"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Merrill F. Unger</a:t>
            </a:r>
          </a:p>
          <a:p>
            <a:pPr algn="ctr" eaLnBrk="1" hangingPunct="1">
              <a:spcBef>
                <a:spcPct val="0"/>
              </a:spcBef>
              <a:buClrTx/>
              <a:buSzTx/>
              <a:buFontTx/>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Unger, Merrill F.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Zechariah</a:t>
            </a:r>
            <a:r>
              <a:rPr lang="en-US" sz="1800" dirty="0">
                <a:effectLst/>
                <a:latin typeface="Calibri" panose="020F0502020204030204" pitchFamily="34" charset="0"/>
                <a:ea typeface="Calibri" panose="020F0502020204030204" pitchFamily="34" charset="0"/>
                <a:cs typeface="Times New Roman" panose="02020603050405020304" pitchFamily="18" charset="0"/>
              </a:rPr>
              <a:t>. Grand Rapids: Zondervan Publishing House, 1963. </a:t>
            </a:r>
            <a:r>
              <a:rPr lang="en-US" altLang="en-US" sz="1800" dirty="0">
                <a:effectLst>
                  <a:outerShdw blurRad="38100" dist="38100" dir="2700000" algn="tl">
                    <a:srgbClr val="000000">
                      <a:alpha val="43137"/>
                    </a:srgbClr>
                  </a:outerShdw>
                </a:effectLst>
                <a:cs typeface="Calibri" panose="020F0502020204030204" pitchFamily="34" charset="0"/>
              </a:rPr>
              <a:t>p. 205.</a:t>
            </a:r>
            <a:endParaRPr lang="en-US" altLang="en-US" sz="1600" dirty="0">
              <a:effectLst>
                <a:outerShdw blurRad="38100" dist="38100" dir="2700000" algn="tl">
                  <a:srgbClr val="000000">
                    <a:alpha val="43137"/>
                  </a:srgbClr>
                </a:outerShdw>
              </a:effectLst>
              <a:cs typeface="Calibri" panose="020F0502020204030204" pitchFamily="34" charset="0"/>
            </a:endParaRPr>
          </a:p>
        </p:txBody>
      </p:sp>
      <p:pic>
        <p:nvPicPr>
          <p:cNvPr id="5" name="Picture 4" descr="SY01462_">
            <a:extLst>
              <a:ext uri="{FF2B5EF4-FFF2-40B4-BE49-F238E27FC236}">
                <a16:creationId xmlns:a16="http://schemas.microsoft.com/office/drawing/2014/main" id="{0CCB9D05-0022-49A4-9B27-E918A9AFF07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64380" y="4267200"/>
            <a:ext cx="2063241" cy="2286000"/>
          </a:xfrm>
          <a:prstGeom prst="rect">
            <a:avLst/>
          </a:prstGeom>
          <a:noFill/>
          <a:ln w="9525">
            <a:noFill/>
            <a:miter lim="800000"/>
            <a:headEnd/>
            <a:tailEnd/>
          </a:ln>
        </p:spPr>
      </p:pic>
    </p:spTree>
    <p:extLst>
      <p:ext uri="{BB962C8B-B14F-4D97-AF65-F5344CB8AC3E}">
        <p14:creationId xmlns:p14="http://schemas.microsoft.com/office/powerpoint/2010/main" val="2228955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3669807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29041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659269-5B65-4701-A078-3A9A2D747756}"/>
              </a:ext>
            </a:extLst>
          </p:cNvPr>
          <p:cNvGraphicFramePr>
            <a:graphicFrameLocks noGrp="1"/>
          </p:cNvGraphicFramePr>
          <p:nvPr>
            <p:extLst>
              <p:ext uri="{D42A27DB-BD31-4B8C-83A1-F6EECF244321}">
                <p14:modId xmlns:p14="http://schemas.microsoft.com/office/powerpoint/2010/main" val="653251062"/>
              </p:ext>
            </p:extLst>
          </p:nvPr>
        </p:nvGraphicFramePr>
        <p:xfrm>
          <a:off x="609600" y="235374"/>
          <a:ext cx="10972800" cy="6387252"/>
        </p:xfrm>
        <a:graphic>
          <a:graphicData uri="http://schemas.openxmlformats.org/drawingml/2006/table">
            <a:tbl>
              <a:tblPr firstRow="1" bandRow="1">
                <a:tableStyleId>{D7AC3CCA-C797-4891-BE02-D94E43425B78}</a:tableStyleId>
              </a:tblPr>
              <a:tblGrid>
                <a:gridCol w="4754880">
                  <a:extLst>
                    <a:ext uri="{9D8B030D-6E8A-4147-A177-3AD203B41FA5}">
                      <a16:colId xmlns:a16="http://schemas.microsoft.com/office/drawing/2014/main" val="3136538324"/>
                    </a:ext>
                  </a:extLst>
                </a:gridCol>
                <a:gridCol w="1463040">
                  <a:extLst>
                    <a:ext uri="{9D8B030D-6E8A-4147-A177-3AD203B41FA5}">
                      <a16:colId xmlns:a16="http://schemas.microsoft.com/office/drawing/2014/main" val="2194749658"/>
                    </a:ext>
                  </a:extLst>
                </a:gridCol>
                <a:gridCol w="4754880">
                  <a:extLst>
                    <a:ext uri="{9D8B030D-6E8A-4147-A177-3AD203B41FA5}">
                      <a16:colId xmlns:a16="http://schemas.microsoft.com/office/drawing/2014/main" val="1322261007"/>
                    </a:ext>
                  </a:extLst>
                </a:gridCol>
              </a:tblGrid>
              <a:tr h="545253">
                <a:tc gridSpan="3">
                  <a:txBody>
                    <a:bodyPr/>
                    <a:lstStyle/>
                    <a:p>
                      <a:pPr algn="ctr"/>
                      <a:r>
                        <a:rPr lang="en-US" sz="2800" dirty="0">
                          <a:latin typeface="Calibri" panose="020F0502020204030204" pitchFamily="34" charset="0"/>
                          <a:cs typeface="Calibri" panose="020F0502020204030204" pitchFamily="34" charset="0"/>
                        </a:rPr>
                        <a:t>ZECHARIAH’S EIGHT NIGHT VISIONS</a:t>
                      </a:r>
                    </a:p>
                  </a:txBody>
                  <a:tcPr anchor="ctr">
                    <a:solidFill>
                      <a:schemeClr val="tx1"/>
                    </a:solidFill>
                  </a:tcPr>
                </a:tc>
                <a:tc hMerge="1">
                  <a:txBody>
                    <a:bodyPr/>
                    <a:lstStyle/>
                    <a:p>
                      <a:endParaRPr lang="en-US" dirty="0"/>
                    </a:p>
                  </a:txBody>
                  <a:tcP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787305106"/>
                  </a:ext>
                </a:extLst>
              </a:tr>
              <a:tr h="545253">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Vision</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Reference</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Meaning</a:t>
                      </a:r>
                    </a:p>
                  </a:txBody>
                  <a:tcPr anchor="ctr">
                    <a:solidFill>
                      <a:schemeClr val="tx1"/>
                    </a:solidFill>
                  </a:tcPr>
                </a:tc>
                <a:extLst>
                  <a:ext uri="{0D108BD9-81ED-4DB2-BD59-A6C34878D82A}">
                    <a16:rowId xmlns:a16="http://schemas.microsoft.com/office/drawing/2014/main" val="3061896758"/>
                  </a:ext>
                </a:extLst>
              </a:tr>
              <a:tr h="545253">
                <a:tc>
                  <a:txBody>
                    <a:bodyPr/>
                    <a:lstStyle/>
                    <a:p>
                      <a:r>
                        <a:rPr lang="en-US" sz="2000" dirty="0">
                          <a:latin typeface="Calibri" panose="020F0502020204030204" pitchFamily="34" charset="0"/>
                          <a:cs typeface="Calibri" panose="020F0502020204030204" pitchFamily="34" charset="0"/>
                        </a:rPr>
                        <a:t>The Red-horse Rider among the Myrtles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1:7-17</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anger against the nations &amp; blessing on restored Israel.</a:t>
                      </a:r>
                    </a:p>
                  </a:txBody>
                  <a:tcPr anchor="ctr">
                    <a:solidFill>
                      <a:schemeClr val="tx1"/>
                    </a:solidFill>
                  </a:tcPr>
                </a:tc>
                <a:extLst>
                  <a:ext uri="{0D108BD9-81ED-4DB2-BD59-A6C34878D82A}">
                    <a16:rowId xmlns:a16="http://schemas.microsoft.com/office/drawing/2014/main" val="308484198"/>
                  </a:ext>
                </a:extLst>
              </a:tr>
              <a:tr h="545253">
                <a:tc>
                  <a:txBody>
                    <a:bodyPr/>
                    <a:lstStyle/>
                    <a:p>
                      <a:r>
                        <a:rPr lang="en-US" sz="2000" dirty="0">
                          <a:latin typeface="Calibri" panose="020F0502020204030204" pitchFamily="34" charset="0"/>
                          <a:cs typeface="Calibri" panose="020F0502020204030204" pitchFamily="34" charset="0"/>
                        </a:rPr>
                        <a:t>The Four Horns &amp; the Four Craftsmen</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1:18-21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judgment on the nations that afflict Israel.</a:t>
                      </a:r>
                    </a:p>
                  </a:txBody>
                  <a:tcPr anchor="ctr">
                    <a:solidFill>
                      <a:schemeClr val="tx1"/>
                    </a:solidFill>
                  </a:tcPr>
                </a:tc>
                <a:extLst>
                  <a:ext uri="{0D108BD9-81ED-4DB2-BD59-A6C34878D82A}">
                    <a16:rowId xmlns:a16="http://schemas.microsoft.com/office/drawing/2014/main" val="1801932628"/>
                  </a:ext>
                </a:extLst>
              </a:tr>
              <a:tr h="545253">
                <a:tc>
                  <a:txBody>
                    <a:bodyPr/>
                    <a:lstStyle/>
                    <a:p>
                      <a:r>
                        <a:rPr lang="en-US" sz="2000" dirty="0">
                          <a:latin typeface="Calibri" panose="020F0502020204030204" pitchFamily="34" charset="0"/>
                          <a:cs typeface="Calibri" panose="020F0502020204030204" pitchFamily="34" charset="0"/>
                        </a:rPr>
                        <a:t>The Surveyor with a Measuring Line</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Chapter 2</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future blessing on restored Israel.</a:t>
                      </a:r>
                    </a:p>
                  </a:txBody>
                  <a:tcPr anchor="ctr">
                    <a:solidFill>
                      <a:schemeClr val="tx1"/>
                    </a:solidFill>
                  </a:tcPr>
                </a:tc>
                <a:extLst>
                  <a:ext uri="{0D108BD9-81ED-4DB2-BD59-A6C34878D82A}">
                    <a16:rowId xmlns:a16="http://schemas.microsoft.com/office/drawing/2014/main" val="4259588334"/>
                  </a:ext>
                </a:extLst>
              </a:tr>
              <a:tr h="545253">
                <a:tc>
                  <a:txBody>
                    <a:bodyPr/>
                    <a:lstStyle/>
                    <a:p>
                      <a:r>
                        <a:rPr lang="en-US" sz="2000" dirty="0">
                          <a:latin typeface="Calibri" panose="020F0502020204030204" pitchFamily="34" charset="0"/>
                          <a:cs typeface="Calibri" panose="020F0502020204030204" pitchFamily="34" charset="0"/>
                        </a:rPr>
                        <a:t>The Cleansing &amp; Crowning of Joshua the Hight Priest.</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3</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Israel’s future cleansing from sin &amp; reinstatement as a priestly nation.</a:t>
                      </a:r>
                    </a:p>
                  </a:txBody>
                  <a:tcPr anchor="ctr">
                    <a:solidFill>
                      <a:schemeClr val="tx1"/>
                    </a:solidFill>
                  </a:tcPr>
                </a:tc>
                <a:extLst>
                  <a:ext uri="{0D108BD9-81ED-4DB2-BD59-A6C34878D82A}">
                    <a16:rowId xmlns:a16="http://schemas.microsoft.com/office/drawing/2014/main" val="1011314601"/>
                  </a:ext>
                </a:extLst>
              </a:tr>
              <a:tr h="545253">
                <a:tc>
                  <a:txBody>
                    <a:bodyPr/>
                    <a:lstStyle/>
                    <a:p>
                      <a:r>
                        <a:rPr lang="en-US" sz="2000" dirty="0">
                          <a:latin typeface="Calibri" panose="020F0502020204030204" pitchFamily="34" charset="0"/>
                          <a:cs typeface="Calibri" panose="020F0502020204030204" pitchFamily="34" charset="0"/>
                        </a:rPr>
                        <a:t>The Golden Lampstand &amp; the Two Olive Trees</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 as the light to the nations under Messiah, the King-Priest.</a:t>
                      </a:r>
                    </a:p>
                  </a:txBody>
                  <a:tcPr anchor="ctr">
                    <a:solidFill>
                      <a:schemeClr val="tx1"/>
                    </a:solidFill>
                  </a:tcPr>
                </a:tc>
                <a:extLst>
                  <a:ext uri="{0D108BD9-81ED-4DB2-BD59-A6C34878D82A}">
                    <a16:rowId xmlns:a16="http://schemas.microsoft.com/office/drawing/2014/main" val="887607491"/>
                  </a:ext>
                </a:extLst>
              </a:tr>
              <a:tr h="545253">
                <a:tc>
                  <a:txBody>
                    <a:bodyPr/>
                    <a:lstStyle/>
                    <a:p>
                      <a:r>
                        <a:rPr lang="en-US" sz="2000" dirty="0">
                          <a:latin typeface="Calibri" panose="020F0502020204030204" pitchFamily="34" charset="0"/>
                          <a:cs typeface="Calibri" panose="020F0502020204030204" pitchFamily="34" charset="0"/>
                        </a:rPr>
                        <a:t>The Flying Scroll</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5:1-4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severity &amp; totality of divine judgment on individual Israelites.</a:t>
                      </a:r>
                    </a:p>
                  </a:txBody>
                  <a:tcPr anchor="ctr">
                    <a:solidFill>
                      <a:schemeClr val="tx1"/>
                    </a:solidFill>
                  </a:tcPr>
                </a:tc>
                <a:extLst>
                  <a:ext uri="{0D108BD9-81ED-4DB2-BD59-A6C34878D82A}">
                    <a16:rowId xmlns:a16="http://schemas.microsoft.com/office/drawing/2014/main" val="4128324461"/>
                  </a:ext>
                </a:extLst>
              </a:tr>
              <a:tr h="545253">
                <a:tc>
                  <a:txBody>
                    <a:bodyPr/>
                    <a:lstStyle/>
                    <a:p>
                      <a:r>
                        <a:rPr lang="en-US" sz="2000" dirty="0">
                          <a:latin typeface="Calibri" panose="020F0502020204030204" pitchFamily="34" charset="0"/>
                          <a:cs typeface="Calibri" panose="020F0502020204030204" pitchFamily="34" charset="0"/>
                        </a:rPr>
                        <a:t>The Woman in the Ephah</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5:5-11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removal of national Israel’s sin of rebellion against God.</a:t>
                      </a:r>
                    </a:p>
                  </a:txBody>
                  <a:tcPr anchor="ctr">
                    <a:solidFill>
                      <a:schemeClr val="tx1"/>
                    </a:solidFill>
                  </a:tcPr>
                </a:tc>
                <a:extLst>
                  <a:ext uri="{0D108BD9-81ED-4DB2-BD59-A6C34878D82A}">
                    <a16:rowId xmlns:a16="http://schemas.microsoft.com/office/drawing/2014/main" val="2385179686"/>
                  </a:ext>
                </a:extLst>
              </a:tr>
              <a:tr h="545253">
                <a:tc>
                  <a:txBody>
                    <a:bodyPr/>
                    <a:lstStyle/>
                    <a:p>
                      <a:r>
                        <a:rPr lang="en-US" sz="2000" dirty="0">
                          <a:latin typeface="Calibri" panose="020F0502020204030204" pitchFamily="34" charset="0"/>
                          <a:cs typeface="Calibri" panose="020F0502020204030204" pitchFamily="34" charset="0"/>
                        </a:rPr>
                        <a:t>The Four Chariots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6:1-8</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Divine judgment on Gentile nations.</a:t>
                      </a:r>
                    </a:p>
                  </a:txBody>
                  <a:tcPr anchor="ctr">
                    <a:solidFill>
                      <a:schemeClr val="tx1"/>
                    </a:solidFill>
                  </a:tcPr>
                </a:tc>
                <a:extLst>
                  <a:ext uri="{0D108BD9-81ED-4DB2-BD59-A6C34878D82A}">
                    <a16:rowId xmlns:a16="http://schemas.microsoft.com/office/drawing/2014/main" val="2529794026"/>
                  </a:ext>
                </a:extLst>
              </a:tr>
            </a:tbl>
          </a:graphicData>
        </a:graphic>
      </p:graphicFrame>
    </p:spTree>
    <p:extLst>
      <p:ext uri="{BB962C8B-B14F-4D97-AF65-F5344CB8AC3E}">
        <p14:creationId xmlns:p14="http://schemas.microsoft.com/office/powerpoint/2010/main" val="2223168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812A91-F634-4665-AF68-6BFE8168F29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09600" y="190500"/>
            <a:ext cx="10972800" cy="6477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26A6A850-1652-40C5-974F-9B8D5BB4AAB3}"/>
              </a:ext>
            </a:extLst>
          </p:cNvPr>
          <p:cNvSpPr/>
          <p:nvPr/>
        </p:nvSpPr>
        <p:spPr>
          <a:xfrm>
            <a:off x="4953000" y="552228"/>
            <a:ext cx="6477000" cy="3754874"/>
          </a:xfrm>
          <a:prstGeom prst="rect">
            <a:avLst/>
          </a:prstGeom>
        </p:spPr>
        <p:txBody>
          <a:bodyPr wrap="square">
            <a:spAutoFit/>
          </a:bodyPr>
          <a:lstStyle/>
          <a:p>
            <a:pPr algn="ctr">
              <a:spcAft>
                <a:spcPts val="1200"/>
              </a:spcAft>
            </a:pPr>
            <a:r>
              <a:rPr lang="en-US" sz="3600" b="1" dirty="0">
                <a:ln w="3175">
                  <a:solidFill>
                    <a:sysClr val="windowText" lastClr="000000"/>
                  </a:solidFill>
                </a:ln>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12:3 </a:t>
            </a:r>
          </a:p>
          <a:p>
            <a:pPr algn="just"/>
            <a:r>
              <a:rPr lang="en-US" sz="3200" b="1" dirty="0">
                <a:ln w="3175">
                  <a:solidFill>
                    <a:sysClr val="windowText" lastClr="000000"/>
                  </a:solidFill>
                </a:ln>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that day will I make Jerusalem a burdensome stone for all people: All that burden themselves with it shall be cut in pieces, Though all the people of the earth be gathered together against it.</a:t>
            </a:r>
          </a:p>
        </p:txBody>
      </p:sp>
    </p:spTree>
    <p:extLst>
      <p:ext uri="{BB962C8B-B14F-4D97-AF65-F5344CB8AC3E}">
        <p14:creationId xmlns:p14="http://schemas.microsoft.com/office/powerpoint/2010/main" val="921190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1809750" y="1752600"/>
            <a:ext cx="8572500" cy="4861648"/>
          </a:xfrm>
        </p:spPr>
        <p:txBody>
          <a:bodyPr/>
          <a:lstStyle/>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physical deliverance (12:1-9)</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nations that will attack Israel (1-3)</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God who will protect Israel (4-9)</a:t>
            </a:r>
          </a:p>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spiritual deliverance (12:10-14)</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God’s Spirit: the cause of revival (10a)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remorse: the result of revival (11-14)</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12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2052" name="Picture 4" descr="Image result for zechariah 12">
            <a:extLst>
              <a:ext uri="{FF2B5EF4-FFF2-40B4-BE49-F238E27FC236}">
                <a16:creationId xmlns:a16="http://schemas.microsoft.com/office/drawing/2014/main" id="{A6C30304-849E-4566-91CA-4B0E436222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4748" y="121920"/>
            <a:ext cx="1267652"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Image result for zechariah 12">
            <a:extLst>
              <a:ext uri="{FF2B5EF4-FFF2-40B4-BE49-F238E27FC236}">
                <a16:creationId xmlns:a16="http://schemas.microsoft.com/office/drawing/2014/main" id="{26330CDD-01C6-4BAE-8BE7-A138F4263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2" y="121920"/>
            <a:ext cx="146492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8926464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1809750" y="1752600"/>
            <a:ext cx="8572500" cy="4861648"/>
          </a:xfrm>
        </p:spPr>
        <p:txBody>
          <a:bodyPr/>
          <a:lstStyle/>
          <a:p>
            <a:pPr marL="457200" indent="-4572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physical deliverance (12:1-9)</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nations that will attack Israel (1-3)</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God who will protect Israel (4-9)</a:t>
            </a:r>
          </a:p>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spiritual deliverance (12:10-14)</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God’s Spirit: the cause of revival (10a)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remorse: the result of revival (11-14)</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12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4" descr="Image result for zechariah 12">
            <a:extLst>
              <a:ext uri="{FF2B5EF4-FFF2-40B4-BE49-F238E27FC236}">
                <a16:creationId xmlns:a16="http://schemas.microsoft.com/office/drawing/2014/main" id="{2B7527D1-38FE-4E77-A6F8-221AC3CF15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4748" y="121920"/>
            <a:ext cx="1267652"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Image result for zechariah 12">
            <a:extLst>
              <a:ext uri="{FF2B5EF4-FFF2-40B4-BE49-F238E27FC236}">
                <a16:creationId xmlns:a16="http://schemas.microsoft.com/office/drawing/2014/main" id="{70A21F9E-C940-40AD-ADE7-A3BB5AF15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2" y="121920"/>
            <a:ext cx="146492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174753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1809750" y="1752600"/>
            <a:ext cx="8572500" cy="4861648"/>
          </a:xfrm>
        </p:spPr>
        <p:txBody>
          <a:bodyPr/>
          <a:lstStyle/>
          <a:p>
            <a:pPr marL="457200" indent="-457200">
              <a:spcBef>
                <a:spcPts val="0"/>
              </a:spcBef>
              <a:spcAft>
                <a:spcPts val="2400"/>
              </a:spcAft>
              <a:buSzPct val="100000"/>
              <a:buFont typeface="+mj-lt"/>
              <a:buAutoNum type="romanUcPeriod"/>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Israel’s physical deliverance (12:1-9)</a:t>
            </a:r>
          </a:p>
          <a:p>
            <a:pPr marL="914400" lvl="1" indent="-514350">
              <a:spcBef>
                <a:spcPts val="0"/>
              </a:spcBef>
              <a:spcAft>
                <a:spcPts val="2400"/>
              </a:spcAft>
              <a:buSzPct val="100000"/>
              <a:buAutoNum type="alphaUcPeriod"/>
              <a:defRPr/>
            </a:pP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The nations who will attack Israel (1-3)</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God who will protect Israel (4-9)</a:t>
            </a:r>
          </a:p>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spiritual deliverance (12:10-14)</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God’s Spirit: the cause of revival (10a)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remorse: the result of revival (11-14)</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12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4" descr="Image result for zechariah 12">
            <a:extLst>
              <a:ext uri="{FF2B5EF4-FFF2-40B4-BE49-F238E27FC236}">
                <a16:creationId xmlns:a16="http://schemas.microsoft.com/office/drawing/2014/main" id="{70AD2F02-64CF-46F3-9E6A-5334632D52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4748" y="121920"/>
            <a:ext cx="1267652"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Image result for zechariah 12">
            <a:extLst>
              <a:ext uri="{FF2B5EF4-FFF2-40B4-BE49-F238E27FC236}">
                <a16:creationId xmlns:a16="http://schemas.microsoft.com/office/drawing/2014/main" id="{31E325CB-B8D6-4ABF-88E5-67FED4AAB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2" y="121920"/>
            <a:ext cx="146492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185907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371600"/>
            <a:ext cx="109728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The last section of the latter part of Zechariah’s prophecy deals with events in the distant future…As a portion of the prophetic Scriptures it is </a:t>
            </a:r>
            <a:r>
              <a:rPr lang="en-US" b="1" u="sng" dirty="0">
                <a:solidFill>
                  <a:srgbClr val="FFFFCC"/>
                </a:solidFill>
                <a:effectLst>
                  <a:outerShdw blurRad="38100" dist="38100" dir="2700000" algn="tl">
                    <a:srgbClr val="000000">
                      <a:alpha val="43137"/>
                    </a:srgbClr>
                  </a:outerShdw>
                </a:effectLst>
              </a:rPr>
              <a:t>second to none in importance</a:t>
            </a:r>
            <a:r>
              <a:rPr lang="en-US" dirty="0">
                <a:effectLst>
                  <a:outerShdw blurRad="38100" dist="38100" dir="2700000" algn="tl">
                    <a:srgbClr val="000000">
                      <a:alpha val="43137"/>
                    </a:srgbClr>
                  </a:outerShdw>
                </a:effectLst>
              </a:rPr>
              <a:t> in this book or any other Old Testament book. It is </a:t>
            </a:r>
            <a:r>
              <a:rPr lang="en-US" b="1" u="sng" dirty="0">
                <a:solidFill>
                  <a:srgbClr val="FFFFCC"/>
                </a:solidFill>
                <a:effectLst>
                  <a:outerShdw blurRad="38100" dist="38100" dir="2700000" algn="tl">
                    <a:srgbClr val="000000">
                      <a:alpha val="43137"/>
                    </a:srgbClr>
                  </a:outerShdw>
                </a:effectLst>
              </a:rPr>
              <a:t>indispensable</a:t>
            </a:r>
            <a:r>
              <a:rPr lang="en-US" dirty="0">
                <a:effectLst>
                  <a:outerShdw blurRad="38100" dist="38100" dir="2700000" algn="tl">
                    <a:srgbClr val="000000">
                      <a:alpha val="43137"/>
                    </a:srgbClr>
                  </a:outerShdw>
                </a:effectLst>
              </a:rPr>
              <a:t> to an understanding of the events of the last days for Israel</a:t>
            </a:r>
            <a:r>
              <a:rPr 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the time of the Great Tribulation and the establishment of God’s kingdom on earth...In the time of our passage </a:t>
            </a:r>
            <a:r>
              <a:rPr lang="en-US" b="1" u="sng" dirty="0">
                <a:solidFill>
                  <a:srgbClr val="FFFFCC"/>
                </a:solidFill>
                <a:effectLst>
                  <a:outerShdw blurRad="38100" dist="38100" dir="2700000" algn="tl">
                    <a:srgbClr val="000000">
                      <a:alpha val="43137"/>
                    </a:srgbClr>
                  </a:outerShdw>
                </a:effectLst>
              </a:rPr>
              <a:t>all the nations of earth will be bitten by the virus of anti-Semitism</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019300" y="228600"/>
            <a:ext cx="8153400" cy="97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a:t>
            </a:r>
            <a:r>
              <a:rPr lang="en-US" altLang="en-US" sz="1800" dirty="0">
                <a:effectLst>
                  <a:outerShdw blurRad="38100" dist="38100" dir="2700000" algn="tl">
                    <a:srgbClr val="000000">
                      <a:alpha val="43137"/>
                    </a:srgbClr>
                  </a:outerShdw>
                </a:effectLst>
                <a:cs typeface="Calibri" panose="020F0502020204030204" pitchFamily="34" charset="0"/>
              </a:rPr>
              <a:t>: A Study of Zechariah (Wheaton: Van Kampen, 1950, p. 218, 222.</a:t>
            </a: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9600" y="121920"/>
            <a:ext cx="890463" cy="1097280"/>
          </a:xfrm>
          <a:prstGeom prst="rect">
            <a:avLst/>
          </a:prstGeom>
          <a:ln>
            <a:solidFill>
              <a:schemeClr val="tx1"/>
            </a:solidFill>
          </a:ln>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was formless and void, and darkness was over the surface of the deep, and the Spirit of God was moving over the surface of the waters.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there be light’; and there was light.”</a:t>
            </a:r>
          </a:p>
        </p:txBody>
      </p:sp>
    </p:spTree>
    <p:extLst>
      <p:ext uri="{BB962C8B-B14F-4D97-AF65-F5344CB8AC3E}">
        <p14:creationId xmlns:p14="http://schemas.microsoft.com/office/powerpoint/2010/main" val="3290413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DB049A-C61D-425A-92BE-5EF256373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835" y="685800"/>
            <a:ext cx="1100433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peech Bubble: Rectangle with Corners Rounded 2">
            <a:extLst>
              <a:ext uri="{FF2B5EF4-FFF2-40B4-BE49-F238E27FC236}">
                <a16:creationId xmlns:a16="http://schemas.microsoft.com/office/drawing/2014/main" id="{71E99279-E05E-4F7F-B47C-A771541C3DD8}"/>
              </a:ext>
            </a:extLst>
          </p:cNvPr>
          <p:cNvSpPr/>
          <p:nvPr/>
        </p:nvSpPr>
        <p:spPr bwMode="auto">
          <a:xfrm>
            <a:off x="6105525" y="4267200"/>
            <a:ext cx="1187777" cy="533400"/>
          </a:xfrm>
          <a:prstGeom prst="wedgeRoundRectCallout">
            <a:avLst>
              <a:gd name="adj1" fmla="val -165328"/>
              <a:gd name="adj2" fmla="val -293805"/>
              <a:gd name="adj3" fmla="val 16667"/>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92E82C-4E65-4EB4-B434-11168BCAC8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1712" y="457200"/>
            <a:ext cx="9908577" cy="5943600"/>
          </a:xfrm>
          <a:prstGeom prst="rect">
            <a:avLst/>
          </a:prstGeom>
        </p:spPr>
      </p:pic>
    </p:spTree>
    <p:extLst>
      <p:ext uri="{BB962C8B-B14F-4D97-AF65-F5344CB8AC3E}">
        <p14:creationId xmlns:p14="http://schemas.microsoft.com/office/powerpoint/2010/main" val="64227688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C8AF2-43EB-4D55-B040-53D9DB31DD4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marL="342900" indent="-342900" algn="ctr" eaLnBrk="0" hangingPunct="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5:5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Lord God, ‘This is Jerusalem; I have set her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center of the nations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lands around her.'”</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B7314D9-403C-4BC2-A005-4F29D1AD9821}"/>
              </a:ext>
            </a:extLst>
          </p:cNvPr>
          <p:cNvPicPr>
            <a:picLocks noChangeAspect="1"/>
          </p:cNvPicPr>
          <p:nvPr/>
        </p:nvPicPr>
        <p:blipFill>
          <a:blip r:embed="rId3"/>
          <a:stretch>
            <a:fillRect/>
          </a:stretch>
        </p:blipFill>
        <p:spPr>
          <a:xfrm>
            <a:off x="4495800" y="2438400"/>
            <a:ext cx="3200400" cy="2286000"/>
          </a:xfrm>
          <a:prstGeom prst="rect">
            <a:avLst/>
          </a:prstGeom>
        </p:spPr>
      </p:pic>
    </p:spTree>
    <p:extLst>
      <p:ext uri="{BB962C8B-B14F-4D97-AF65-F5344CB8AC3E}">
        <p14:creationId xmlns:p14="http://schemas.microsoft.com/office/powerpoint/2010/main" val="5983697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657600"/>
          </a:xfrm>
        </p:spPr>
        <p:txBody>
          <a:bodyPr/>
          <a:lstStyle/>
          <a:p>
            <a:pPr algn="ctr">
              <a:spcBef>
                <a:spcPts val="0"/>
              </a:spcBef>
              <a:spcAft>
                <a:spcPts val="1200"/>
              </a:spcAft>
              <a:buNone/>
              <a:defRPr/>
            </a:pP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latin typeface="Calibri" panose="020F0502020204030204" pitchFamily="34" charset="0"/>
                <a:cs typeface="Calibri" panose="020F0502020204030204" pitchFamily="34" charset="0"/>
              </a:rPr>
              <a:t>“to capture spoil and to seize plunder, to turn your hand against the waste places which are </a:t>
            </a:r>
            <a:r>
              <a:rPr lang="en-US" sz="3600" i="1" dirty="0">
                <a:latin typeface="Calibri" panose="020F0502020204030204" pitchFamily="34" charset="0"/>
                <a:cs typeface="Calibri" panose="020F0502020204030204" pitchFamily="34" charset="0"/>
              </a:rPr>
              <a:t>now</a:t>
            </a:r>
            <a:r>
              <a:rPr lang="en-US" sz="3600" dirty="0">
                <a:latin typeface="Calibri" panose="020F0502020204030204" pitchFamily="34" charset="0"/>
                <a:cs typeface="Calibri" panose="020F0502020204030204" pitchFamily="34" charset="0"/>
              </a:rPr>
              <a:t> inhabited, and against the people who are gathered from the nations, who have acquired cattle and goods, </a:t>
            </a:r>
            <a:r>
              <a:rPr lang="en-US" sz="3600" b="1" u="sng" dirty="0">
                <a:solidFill>
                  <a:srgbClr val="FFFFCC"/>
                </a:solidFill>
                <a:latin typeface="Calibri" panose="020F0502020204030204" pitchFamily="34" charset="0"/>
                <a:cs typeface="Calibri" panose="020F0502020204030204" pitchFamily="34" charset="0"/>
              </a:rPr>
              <a:t>who live at the center of the world</a:t>
            </a:r>
            <a:r>
              <a:rPr lang="en-US" sz="3600" dirty="0">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072318F2-387D-458B-9961-9290A2E36151}"/>
              </a:ext>
            </a:extLst>
          </p:cNvPr>
          <p:cNvPicPr>
            <a:picLocks noChangeAspect="1"/>
          </p:cNvPicPr>
          <p:nvPr/>
        </p:nvPicPr>
        <p:blipFill>
          <a:blip r:embed="rId3"/>
          <a:stretch>
            <a:fillRect/>
          </a:stretch>
        </p:blipFill>
        <p:spPr>
          <a:xfrm>
            <a:off x="5135880" y="3505200"/>
            <a:ext cx="1920240" cy="1371600"/>
          </a:xfrm>
          <a:prstGeom prst="rect">
            <a:avLst/>
          </a:prstGeom>
        </p:spPr>
      </p:pic>
    </p:spTree>
    <p:extLst>
      <p:ext uri="{BB962C8B-B14F-4D97-AF65-F5344CB8AC3E}">
        <p14:creationId xmlns:p14="http://schemas.microsoft.com/office/powerpoint/2010/main" val="103231575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effectLst>
                  <a:outerShdw blurRad="38100" dist="38100" dir="2700000" algn="tl">
                    <a:srgbClr val="000000">
                      <a:alpha val="43137"/>
                    </a:srgbClr>
                  </a:outerShdw>
                </a:effectLst>
                <a:cs typeface="Calibri" panose="020F0502020204030204" pitchFamily="34" charset="0"/>
              </a:rPr>
              <a:t>Conclusion: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069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600200"/>
            <a:ext cx="10972800" cy="500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sz="2900" dirty="0">
                <a:effectLst>
                  <a:outerShdw blurRad="38100" dist="38100" dir="2700000" algn="tl">
                    <a:srgbClr val="000000">
                      <a:alpha val="43137"/>
                    </a:srgbClr>
                  </a:outerShdw>
                </a:effectLst>
                <a:cs typeface="Calibri" panose="020F0502020204030204" pitchFamily="34" charset="0"/>
              </a:rPr>
              <a:t>“</a:t>
            </a:r>
            <a:r>
              <a:rPr lang="en-US" sz="2900" dirty="0">
                <a:effectLst>
                  <a:outerShdw blurRad="38100" dist="38100" dir="2700000" algn="tl">
                    <a:srgbClr val="000000">
                      <a:alpha val="43137"/>
                    </a:srgbClr>
                  </a:outerShdw>
                </a:effectLst>
                <a:cs typeface="Calibri" panose="020F0502020204030204" pitchFamily="34" charset="0"/>
              </a:rPr>
              <a:t>An interesting phrase is employed to define the place where God’s people will be dwelling. It is called the middle (literally, the navel) of the earth as explained in 5:5. </a:t>
            </a:r>
            <a:r>
              <a:rPr lang="en-US" sz="2900" b="1" u="sng" dirty="0">
                <a:solidFill>
                  <a:srgbClr val="FFFFCC"/>
                </a:solidFill>
                <a:effectLst>
                  <a:outerShdw blurRad="38100" dist="38100" dir="2700000" algn="tl">
                    <a:srgbClr val="000000">
                      <a:alpha val="43137"/>
                    </a:srgbClr>
                  </a:outerShdw>
                </a:effectLst>
                <a:cs typeface="Calibri" panose="020F0502020204030204" pitchFamily="34" charset="0"/>
              </a:rPr>
              <a:t>The land of Israel is in the center of the earth as far as God’s purposes for the world are concerned (cf. Deut. 32:8)</a:t>
            </a:r>
            <a:r>
              <a:rPr lang="en-US" sz="2900" dirty="0">
                <a:effectLst>
                  <a:outerShdw blurRad="38100" dist="38100" dir="2700000" algn="tl">
                    <a:srgbClr val="000000">
                      <a:alpha val="43137"/>
                    </a:srgbClr>
                  </a:outerShdw>
                </a:effectLst>
                <a:cs typeface="Calibri" panose="020F0502020204030204" pitchFamily="34" charset="0"/>
              </a:rPr>
              <a:t>. Rabbinic literature states: ‘As the navel is set in the center of the human body, so the land of Israel is the navel of the world…Situated in the center of the world, in Jerusalem in the center of the land of Israel, and the sanctuary in the center of Jerusalem, and the holy place in the center of the sanctuary, and the ark in the center of the holy place, and the foundation stone before the holy place, because from it the world was founded.’ Midrash, </a:t>
            </a:r>
            <a:r>
              <a:rPr lang="en-US" sz="2900" dirty="0" err="1">
                <a:effectLst>
                  <a:outerShdw blurRad="38100" dist="38100" dir="2700000" algn="tl">
                    <a:srgbClr val="000000">
                      <a:alpha val="43137"/>
                    </a:srgbClr>
                  </a:outerShdw>
                </a:effectLst>
                <a:cs typeface="Calibri" panose="020F0502020204030204" pitchFamily="34" charset="0"/>
              </a:rPr>
              <a:t>Tanachma</a:t>
            </a:r>
            <a:r>
              <a:rPr lang="en-US" sz="2900" dirty="0">
                <a:effectLst>
                  <a:outerShdw blurRad="38100" dist="38100" dir="2700000" algn="tl">
                    <a:srgbClr val="000000">
                      <a:alpha val="43137"/>
                    </a:srgbClr>
                  </a:outerShdw>
                </a:effectLst>
                <a:cs typeface="Calibri" panose="020F0502020204030204" pitchFamily="34" charset="0"/>
              </a:rPr>
              <a:t>, </a:t>
            </a:r>
            <a:r>
              <a:rPr lang="en-US" sz="2900" i="1" dirty="0" err="1">
                <a:effectLst>
                  <a:outerShdw blurRad="38100" dist="38100" dir="2700000" algn="tl">
                    <a:srgbClr val="000000">
                      <a:alpha val="43137"/>
                    </a:srgbClr>
                  </a:outerShdw>
                </a:effectLst>
                <a:cs typeface="Calibri" panose="020F0502020204030204" pitchFamily="34" charset="0"/>
              </a:rPr>
              <a:t>Qedoshim</a:t>
            </a:r>
            <a:r>
              <a:rPr lang="en-US" altLang="en-US" sz="29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819400" y="228601"/>
            <a:ext cx="65532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223.</a:t>
            </a:r>
          </a:p>
        </p:txBody>
      </p:sp>
      <p:pic>
        <p:nvPicPr>
          <p:cNvPr id="6" name="Picture 5">
            <a:extLst>
              <a:ext uri="{FF2B5EF4-FFF2-40B4-BE49-F238E27FC236}">
                <a16:creationId xmlns:a16="http://schemas.microsoft.com/office/drawing/2014/main" id="{3F5C6F37-43D9-4158-9D2B-7AEF31139D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a:ln>
            <a:solidFill>
              <a:schemeClr val="tx1"/>
            </a:solidFill>
          </a:ln>
        </p:spPr>
      </p:pic>
    </p:spTree>
    <p:extLst>
      <p:ext uri="{BB962C8B-B14F-4D97-AF65-F5344CB8AC3E}">
        <p14:creationId xmlns:p14="http://schemas.microsoft.com/office/powerpoint/2010/main" val="362958508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91D0EF-F0E8-4111-B86B-63A463147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Content Placeholder 2"/>
          <p:cNvSpPr>
            <a:spLocks noGrp="1"/>
          </p:cNvSpPr>
          <p:nvPr>
            <p:ph idx="1"/>
          </p:nvPr>
        </p:nvSpPr>
        <p:spPr>
          <a:xfrm>
            <a:off x="609600" y="0"/>
            <a:ext cx="10972799" cy="3086100"/>
          </a:xfrm>
        </p:spPr>
        <p:txBody>
          <a:bodyPr/>
          <a:lstStyle/>
          <a:p>
            <a:pPr algn="ctr">
              <a:spcBef>
                <a:spcPts val="0"/>
              </a:spcBef>
              <a:spcAft>
                <a:spcPts val="1200"/>
              </a:spcAft>
              <a:buNone/>
              <a:defRPr/>
            </a:pPr>
            <a:r>
              <a:rPr lang="en-US" altLang="en-US" sz="4000" kern="1200" dirty="0">
                <a:solidFill>
                  <a:schemeClr val="tx2"/>
                </a:solidFill>
                <a:ea typeface="+mj-ea"/>
                <a:cs typeface="Calibri" panose="020F0502020204030204" pitchFamily="34" charset="0"/>
              </a:rPr>
              <a:t>Zechariah 12:3</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3 </a:t>
            </a:r>
            <a:r>
              <a:rPr lang="en-US" sz="3600" dirty="0">
                <a:effectLst>
                  <a:outerShdw blurRad="38100" dist="38100" dir="2700000" algn="tl">
                    <a:srgbClr val="000000">
                      <a:alpha val="43137"/>
                    </a:srgbClr>
                  </a:outerShdw>
                </a:effectLst>
              </a:rPr>
              <a:t>It will come about in that day that I will make Jerusalem a heavy stone for all the peoples; all who lift it will be severely injured. And all the nations of the earth will be gathered against it.”</a:t>
            </a:r>
          </a:p>
        </p:txBody>
      </p:sp>
      <p:pic>
        <p:nvPicPr>
          <p:cNvPr id="7" name="Picture 6">
            <a:extLst>
              <a:ext uri="{FF2B5EF4-FFF2-40B4-BE49-F238E27FC236}">
                <a16:creationId xmlns:a16="http://schemas.microsoft.com/office/drawing/2014/main" id="{A0BD27B9-BE21-4F7F-B459-287740505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377" y="2971800"/>
            <a:ext cx="5889246" cy="2133785"/>
          </a:xfrm>
          <a:prstGeom prst="rect">
            <a:avLst/>
          </a:prstGeom>
        </p:spPr>
      </p:pic>
    </p:spTree>
    <p:extLst>
      <p:ext uri="{BB962C8B-B14F-4D97-AF65-F5344CB8AC3E}">
        <p14:creationId xmlns:p14="http://schemas.microsoft.com/office/powerpoint/2010/main" val="134656979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marL="342900" indent="-342900" algn="ctr" eaLnBrk="0"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2791998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marL="342900" indent="-342900" algn="ctr" eaLnBrk="0"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855745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5452396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B3B903-3D83-4380-A407-5F4D6CBA5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953" y="95667"/>
            <a:ext cx="8838095" cy="6666667"/>
          </a:xfrm>
          <a:prstGeom prst="rect">
            <a:avLst/>
          </a:prstGeom>
        </p:spPr>
      </p:pic>
    </p:spTree>
    <p:extLst>
      <p:ext uri="{BB962C8B-B14F-4D97-AF65-F5344CB8AC3E}">
        <p14:creationId xmlns:p14="http://schemas.microsoft.com/office/powerpoint/2010/main" val="20392851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5AE49B-A9A2-4138-98FD-6FAAFC07E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457200" y="1"/>
            <a:ext cx="11430000" cy="2831544"/>
          </a:xfrm>
          <a:prstGeom prst="rect">
            <a:avLst/>
          </a:prstGeom>
          <a:noFill/>
          <a:ln w="28575">
            <a:noFill/>
            <a:miter lim="800000"/>
            <a:headEnd/>
            <a:tailEnd/>
          </a:ln>
        </p:spPr>
        <p:txBody>
          <a:bodyPr wrap="square">
            <a:spAutoFit/>
          </a:bodyPr>
          <a:lstStyle/>
          <a:p>
            <a:pPr marL="342900" indent="-342900" algn="ctr" eaLnBrk="0"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Joel 3:2</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all the nations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bring them down to the valley of Jehoshaphat. Then I will enter into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judgment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them there On behalf of My people and My inheritance, Israel, Whom they have scattered among the nations;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have divided up My land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CD873379-6FF1-4673-9C05-B784F38F6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377" y="2971800"/>
            <a:ext cx="5889246" cy="2133785"/>
          </a:xfrm>
          <a:prstGeom prst="rect">
            <a:avLst/>
          </a:prstGeom>
        </p:spPr>
      </p:pic>
    </p:spTree>
    <p:extLst>
      <p:ext uri="{BB962C8B-B14F-4D97-AF65-F5344CB8AC3E}">
        <p14:creationId xmlns:p14="http://schemas.microsoft.com/office/powerpoint/2010/main" val="429235573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srael judea samaria map">
            <a:extLst>
              <a:ext uri="{FF2B5EF4-FFF2-40B4-BE49-F238E27FC236}">
                <a16:creationId xmlns:a16="http://schemas.microsoft.com/office/drawing/2014/main" id="{F75FE331-EB3E-4E03-B0D8-D5E2C8F8E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817" y="137160"/>
            <a:ext cx="93323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948773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2252AD-CC99-4587-94F6-749019561561}"/>
              </a:ext>
            </a:extLst>
          </p:cNvPr>
          <p:cNvPicPr>
            <a:picLocks noChangeAspect="1"/>
          </p:cNvPicPr>
          <p:nvPr/>
        </p:nvPicPr>
        <p:blipFill>
          <a:blip r:embed="rId2"/>
          <a:stretch>
            <a:fillRect/>
          </a:stretch>
        </p:blipFill>
        <p:spPr>
          <a:xfrm>
            <a:off x="4086679" y="137160"/>
            <a:ext cx="4018643"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201125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91D0EF-F0E8-4111-B86B-63A463147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Content Placeholder 2"/>
          <p:cNvSpPr>
            <a:spLocks noGrp="1"/>
          </p:cNvSpPr>
          <p:nvPr>
            <p:ph idx="1"/>
          </p:nvPr>
        </p:nvSpPr>
        <p:spPr>
          <a:xfrm>
            <a:off x="609600" y="0"/>
            <a:ext cx="10972799" cy="3086100"/>
          </a:xfrm>
        </p:spPr>
        <p:txBody>
          <a:bodyPr/>
          <a:lstStyle/>
          <a:p>
            <a:pPr algn="ctr">
              <a:spcBef>
                <a:spcPts val="0"/>
              </a:spcBef>
              <a:spcAft>
                <a:spcPts val="1200"/>
              </a:spcAft>
              <a:buNone/>
              <a:defRPr/>
            </a:pPr>
            <a:r>
              <a:rPr lang="en-US" altLang="en-US" sz="4000" kern="1200" dirty="0">
                <a:solidFill>
                  <a:schemeClr val="tx2"/>
                </a:solidFill>
                <a:ea typeface="+mj-ea"/>
                <a:cs typeface="Calibri" panose="020F0502020204030204" pitchFamily="34" charset="0"/>
              </a:rPr>
              <a:t>Zechariah 12:3</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3 </a:t>
            </a:r>
            <a:r>
              <a:rPr lang="en-US" sz="3600" dirty="0">
                <a:effectLst>
                  <a:outerShdw blurRad="38100" dist="38100" dir="2700000" algn="tl">
                    <a:srgbClr val="000000">
                      <a:alpha val="43137"/>
                    </a:srgbClr>
                  </a:outerShdw>
                </a:effectLst>
              </a:rPr>
              <a:t>It will come about in that day that I will make </a:t>
            </a:r>
            <a:r>
              <a:rPr lang="en-US" sz="3600" b="1" u="sng" dirty="0">
                <a:solidFill>
                  <a:srgbClr val="FFFFCC"/>
                </a:solidFill>
                <a:effectLst>
                  <a:outerShdw blurRad="38100" dist="38100" dir="2700000" algn="tl">
                    <a:srgbClr val="000000">
                      <a:alpha val="43137"/>
                    </a:srgbClr>
                  </a:outerShdw>
                </a:effectLst>
              </a:rPr>
              <a:t>Jerusalem</a:t>
            </a:r>
            <a:r>
              <a:rPr lang="en-US" sz="3600" dirty="0">
                <a:effectLst>
                  <a:outerShdw blurRad="38100" dist="38100" dir="2700000" algn="tl">
                    <a:srgbClr val="000000">
                      <a:alpha val="43137"/>
                    </a:srgbClr>
                  </a:outerShdw>
                </a:effectLst>
              </a:rPr>
              <a:t> a heavy stone for </a:t>
            </a:r>
            <a:r>
              <a:rPr lang="en-US" sz="3600" b="1" u="sng" dirty="0">
                <a:solidFill>
                  <a:srgbClr val="FFFFCC"/>
                </a:solidFill>
                <a:effectLst>
                  <a:outerShdw blurRad="38100" dist="38100" dir="2700000" algn="tl">
                    <a:srgbClr val="000000">
                      <a:alpha val="43137"/>
                    </a:srgbClr>
                  </a:outerShdw>
                </a:effectLst>
              </a:rPr>
              <a:t>all the peoples</a:t>
            </a:r>
            <a:r>
              <a:rPr lang="en-US" sz="3600" dirty="0">
                <a:effectLst>
                  <a:outerShdw blurRad="38100" dist="38100" dir="2700000" algn="tl">
                    <a:srgbClr val="000000">
                      <a:alpha val="43137"/>
                    </a:srgbClr>
                  </a:outerShdw>
                </a:effectLst>
              </a:rPr>
              <a:t>; all who lift it will be severely injured. And </a:t>
            </a:r>
            <a:r>
              <a:rPr lang="en-US" sz="3600" b="1" u="sng" dirty="0">
                <a:solidFill>
                  <a:srgbClr val="FFFFCC"/>
                </a:solidFill>
                <a:effectLst>
                  <a:outerShdw blurRad="38100" dist="38100" dir="2700000" algn="tl">
                    <a:srgbClr val="000000">
                      <a:alpha val="43137"/>
                    </a:srgbClr>
                  </a:outerShdw>
                </a:effectLst>
              </a:rPr>
              <a:t>all the nations</a:t>
            </a:r>
            <a:r>
              <a:rPr lang="en-US" sz="3600" dirty="0">
                <a:effectLst>
                  <a:outerShdw blurRad="38100" dist="38100" dir="2700000" algn="tl">
                    <a:srgbClr val="000000">
                      <a:alpha val="43137"/>
                    </a:srgbClr>
                  </a:outerShdw>
                </a:effectLst>
              </a:rPr>
              <a:t> of the earth will be gathered against it.”</a:t>
            </a:r>
          </a:p>
        </p:txBody>
      </p:sp>
      <p:pic>
        <p:nvPicPr>
          <p:cNvPr id="7" name="Picture 6">
            <a:extLst>
              <a:ext uri="{FF2B5EF4-FFF2-40B4-BE49-F238E27FC236}">
                <a16:creationId xmlns:a16="http://schemas.microsoft.com/office/drawing/2014/main" id="{A0BD27B9-BE21-4F7F-B459-287740505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377" y="2971800"/>
            <a:ext cx="5889246" cy="2133785"/>
          </a:xfrm>
          <a:prstGeom prst="rect">
            <a:avLst/>
          </a:prstGeom>
        </p:spPr>
      </p:pic>
    </p:spTree>
    <p:extLst>
      <p:ext uri="{BB962C8B-B14F-4D97-AF65-F5344CB8AC3E}">
        <p14:creationId xmlns:p14="http://schemas.microsoft.com/office/powerpoint/2010/main" val="261566673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b="1" u="sng" dirty="0">
                <a:solidFill>
                  <a:srgbClr val="FFFFCC"/>
                </a:solidFill>
                <a:effectLst>
                  <a:outerShdw blurRad="38100" dist="38100" dir="2700000" algn="tl">
                    <a:srgbClr val="000000">
                      <a:alpha val="43137"/>
                    </a:srgbClr>
                  </a:outerShdw>
                </a:effectLst>
              </a:rPr>
              <a:t>7</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584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2BC065-56D5-43C1-B755-C3412844A8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Content Placeholder 2"/>
          <p:cNvSpPr>
            <a:spLocks noGrp="1"/>
          </p:cNvSpPr>
          <p:nvPr>
            <p:ph idx="1"/>
          </p:nvPr>
        </p:nvSpPr>
        <p:spPr>
          <a:xfrm>
            <a:off x="609600" y="0"/>
            <a:ext cx="10972800" cy="3086100"/>
          </a:xfrm>
        </p:spPr>
        <p:txBody>
          <a:bodyPr/>
          <a:lstStyle/>
          <a:p>
            <a:pPr algn="ctr">
              <a:spcBef>
                <a:spcPts val="0"/>
              </a:spcBef>
              <a:spcAft>
                <a:spcPts val="1200"/>
              </a:spcAft>
              <a:buNone/>
              <a:defRPr/>
            </a:pPr>
            <a:r>
              <a:rPr lang="en-US" altLang="en-US" sz="4000" kern="1200" dirty="0">
                <a:solidFill>
                  <a:schemeClr val="tx2"/>
                </a:solidFill>
                <a:ea typeface="+mj-ea"/>
                <a:cs typeface="Calibri" panose="020F0502020204030204" pitchFamily="34" charset="0"/>
              </a:rPr>
              <a:t>Zechariah 14:2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500" dirty="0">
                <a:effectLst>
                  <a:outerShdw blurRad="38100" dist="38100" dir="2700000" algn="tl">
                    <a:srgbClr val="000000">
                      <a:alpha val="43137"/>
                    </a:srgbClr>
                  </a:outerShdw>
                </a:effectLst>
              </a:rPr>
              <a:t>“</a:t>
            </a:r>
            <a:r>
              <a:rPr lang="en-US" sz="3500" baseline="30000" dirty="0">
                <a:effectLst>
                  <a:outerShdw blurRad="38100" dist="38100" dir="2700000" algn="tl">
                    <a:srgbClr val="000000">
                      <a:alpha val="43137"/>
                    </a:srgbClr>
                  </a:outerShdw>
                </a:effectLst>
              </a:rPr>
              <a:t>2</a:t>
            </a:r>
            <a:r>
              <a:rPr lang="en-US" sz="3500" dirty="0">
                <a:effectLst>
                  <a:outerShdw blurRad="38100" dist="38100" dir="2700000" algn="tl">
                    <a:srgbClr val="000000">
                      <a:alpha val="43137"/>
                    </a:srgbClr>
                  </a:outerShdw>
                </a:effectLst>
              </a:rPr>
              <a:t> For I will gather </a:t>
            </a:r>
            <a:r>
              <a:rPr lang="en-US" sz="3500" b="1" u="sng" dirty="0">
                <a:solidFill>
                  <a:srgbClr val="FFFFCC"/>
                </a:solidFill>
                <a:effectLst>
                  <a:outerShdw blurRad="38100" dist="38100" dir="2700000" algn="tl">
                    <a:srgbClr val="000000">
                      <a:alpha val="43137"/>
                    </a:srgbClr>
                  </a:outerShdw>
                </a:effectLst>
              </a:rPr>
              <a:t>all the nations</a:t>
            </a:r>
            <a:r>
              <a:rPr lang="en-US" sz="3500" dirty="0">
                <a:effectLst>
                  <a:outerShdw blurRad="38100" dist="38100" dir="2700000" algn="tl">
                    <a:srgbClr val="000000">
                      <a:alpha val="43137"/>
                    </a:srgbClr>
                  </a:outerShdw>
                </a:effectLst>
              </a:rPr>
              <a:t> against </a:t>
            </a:r>
            <a:r>
              <a:rPr lang="en-US" sz="3500" b="1" u="sng" dirty="0">
                <a:solidFill>
                  <a:srgbClr val="FFFFCC"/>
                </a:solidFill>
                <a:effectLst>
                  <a:outerShdw blurRad="38100" dist="38100" dir="2700000" algn="tl">
                    <a:srgbClr val="000000">
                      <a:alpha val="43137"/>
                    </a:srgbClr>
                  </a:outerShdw>
                </a:effectLst>
              </a:rPr>
              <a:t>Jerusalem</a:t>
            </a:r>
            <a:r>
              <a:rPr lang="en-US" sz="3500" dirty="0">
                <a:effectLst>
                  <a:outerShdw blurRad="38100" dist="38100" dir="2700000" algn="tl">
                    <a:srgbClr val="000000">
                      <a:alpha val="43137"/>
                    </a:srgbClr>
                  </a:outerShdw>
                </a:effectLst>
              </a:rPr>
              <a:t> to battle, and the city will be captured, the houses plundered, the women ravished and half of the city exiled, but the rest of the people will not be cut off from the city.”</a:t>
            </a:r>
          </a:p>
        </p:txBody>
      </p:sp>
      <p:pic>
        <p:nvPicPr>
          <p:cNvPr id="8" name="Picture 7">
            <a:extLst>
              <a:ext uri="{FF2B5EF4-FFF2-40B4-BE49-F238E27FC236}">
                <a16:creationId xmlns:a16="http://schemas.microsoft.com/office/drawing/2014/main" id="{1D5D63A0-FA17-40E0-BA55-FF3E3C0C5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377" y="2971800"/>
            <a:ext cx="5889246" cy="2133785"/>
          </a:xfrm>
          <a:prstGeom prst="rect">
            <a:avLst/>
          </a:prstGeom>
        </p:spPr>
      </p:pic>
    </p:spTree>
    <p:extLst>
      <p:ext uri="{BB962C8B-B14F-4D97-AF65-F5344CB8AC3E}">
        <p14:creationId xmlns:p14="http://schemas.microsoft.com/office/powerpoint/2010/main" val="347509199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1809750" y="1752600"/>
            <a:ext cx="8572500" cy="4861648"/>
          </a:xfrm>
        </p:spPr>
        <p:txBody>
          <a:bodyPr/>
          <a:lstStyle/>
          <a:p>
            <a:pPr marL="457200" indent="-457200">
              <a:spcBef>
                <a:spcPts val="0"/>
              </a:spcBef>
              <a:spcAft>
                <a:spcPts val="2400"/>
              </a:spcAft>
              <a:buSzPct val="100000"/>
              <a:buFont typeface="+mj-lt"/>
              <a:buAutoNum type="romanUcPeriod"/>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Israel’s physical deliverance (12:1-9)</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ea typeface="+mn-ea"/>
                <a:cs typeface="Calibri" panose="020F0502020204030204" pitchFamily="34" charset="0"/>
              </a:rPr>
              <a:t>The nations that will attack Israel (1-3)</a:t>
            </a:r>
          </a:p>
          <a:p>
            <a:pPr marL="914400" lvl="1" indent="-514350">
              <a:spcBef>
                <a:spcPts val="0"/>
              </a:spcBef>
              <a:spcAft>
                <a:spcPts val="2400"/>
              </a:spcAft>
              <a:buSzPct val="100000"/>
              <a:buAutoNum type="alphaUcPeriod"/>
              <a:defRPr/>
            </a:pP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The God who will protect Israel (4-9)</a:t>
            </a:r>
          </a:p>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spiritual deliverance (12:10-14)</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God’s Spirit: the cause of revival (10a)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remorse: the result of revival (11-14)</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12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4" descr="Image result for zechariah 12">
            <a:extLst>
              <a:ext uri="{FF2B5EF4-FFF2-40B4-BE49-F238E27FC236}">
                <a16:creationId xmlns:a16="http://schemas.microsoft.com/office/drawing/2014/main" id="{CC4D706B-B36A-4EDD-969C-E2ED9D1F30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4748" y="121920"/>
            <a:ext cx="1267652"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Image result for zechariah 12">
            <a:extLst>
              <a:ext uri="{FF2B5EF4-FFF2-40B4-BE49-F238E27FC236}">
                <a16:creationId xmlns:a16="http://schemas.microsoft.com/office/drawing/2014/main" id="{3A71E01D-3141-4808-8D51-115A34824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2" y="121920"/>
            <a:ext cx="146492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989065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467971"/>
            <a:ext cx="76962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The seriousness of this blow to the armies of the enemy will be readily understood when it is remembered that Calvary held a large place in Eastern warfare. Imagine the confusion in the ranks of the beleaguering armies when their horses are thrown into deadly freight and are blinded, and the horsemen are smitten with madness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200" y="228600"/>
            <a:ext cx="7467600"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223.</a:t>
            </a: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9600" y="132735"/>
            <a:ext cx="943524" cy="1162665"/>
          </a:xfrm>
          <a:prstGeom prst="rect">
            <a:avLst/>
          </a:prstGeom>
          <a:ln>
            <a:solidFill>
              <a:schemeClr val="tx1"/>
            </a:solidFill>
          </a:ln>
        </p:spPr>
      </p:pic>
      <p:pic>
        <p:nvPicPr>
          <p:cNvPr id="2" name="Picture 1">
            <a:extLst>
              <a:ext uri="{FF2B5EF4-FFF2-40B4-BE49-F238E27FC236}">
                <a16:creationId xmlns:a16="http://schemas.microsoft.com/office/drawing/2014/main" id="{98B29F3A-FA60-42AD-9569-D9E24F67C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6008" y="1676400"/>
            <a:ext cx="3136392" cy="4572000"/>
          </a:xfrm>
          <a:prstGeom prst="rect">
            <a:avLst/>
          </a:prstGeom>
        </p:spPr>
      </p:pic>
    </p:spTree>
    <p:extLst>
      <p:ext uri="{BB962C8B-B14F-4D97-AF65-F5344CB8AC3E}">
        <p14:creationId xmlns:p14="http://schemas.microsoft.com/office/powerpoint/2010/main" val="2754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DA87EF-528E-4495-986E-66903D09947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575560" y="228600"/>
            <a:ext cx="704088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144085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58B95B-AECA-4A6C-9C4D-B487B1C25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381000" y="0"/>
            <a:ext cx="11582399" cy="2523768"/>
          </a:xfrm>
          <a:prstGeom prst="rect">
            <a:avLst/>
          </a:prstGeom>
          <a:noFill/>
          <a:ln w="28575">
            <a:noFill/>
            <a:miter lim="800000"/>
            <a:headEnd/>
            <a:tailEnd/>
          </a:ln>
        </p:spPr>
        <p:txBody>
          <a:bodyPr wrap="square">
            <a:spAutoFit/>
          </a:bodyPr>
          <a:lstStyle/>
          <a:p>
            <a:pPr marL="342900" indent="-342900" algn="ctr" eaLnBrk="0"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11:8</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their dead bodies will lie in the street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city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mystically is called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Sodom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Egypt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where also their Lord was crucified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D8520A05-F0F8-4318-9D80-C3E925E8009E}"/>
              </a:ext>
            </a:extLst>
          </p:cNvPr>
          <p:cNvPicPr>
            <a:picLocks noChangeAspect="1"/>
          </p:cNvPicPr>
          <p:nvPr/>
        </p:nvPicPr>
        <p:blipFill>
          <a:blip r:embed="rId3"/>
          <a:stretch>
            <a:fillRect/>
          </a:stretch>
        </p:blipFill>
        <p:spPr>
          <a:xfrm>
            <a:off x="4740674" y="2788920"/>
            <a:ext cx="2710653" cy="2011680"/>
          </a:xfrm>
          <a:prstGeom prst="rect">
            <a:avLst/>
          </a:prstGeom>
          <a:ln w="19050">
            <a:solidFill>
              <a:schemeClr val="tx1"/>
            </a:solidFill>
          </a:ln>
        </p:spPr>
      </p:pic>
    </p:spTree>
    <p:extLst>
      <p:ext uri="{BB962C8B-B14F-4D97-AF65-F5344CB8AC3E}">
        <p14:creationId xmlns:p14="http://schemas.microsoft.com/office/powerpoint/2010/main" val="3531087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752600"/>
            <a:ext cx="10972800" cy="4191000"/>
          </a:xfrm>
        </p:spPr>
        <p:txBody>
          <a:bodyPr/>
          <a:lstStyle/>
          <a:p>
            <a:pPr marL="0" indent="0" algn="just">
              <a:buNone/>
              <a:defRPr/>
            </a:pPr>
            <a:r>
              <a:rPr lang="en-US" dirty="0">
                <a:effectLst>
                  <a:outerShdw blurRad="38100" dist="38100" dir="2700000" algn="tl">
                    <a:srgbClr val="000000">
                      <a:alpha val="43137"/>
                    </a:srgbClr>
                  </a:outerShdw>
                </a:effectLst>
              </a:rPr>
              <a:t>“... A desolate country whose soil is rich enough, but is given over wholly to weeds… a silent mournful expanse…. a desolation is here that not even imagination can grace with the pomp of life and action…. we never saw a human being on the whole route…. there was hardly a tree or shrub anywhere. Even the olive tree and the cactus, those fast friends of a worthless soil, had almost deserted the country.”</a:t>
            </a:r>
          </a:p>
        </p:txBody>
      </p:sp>
      <p:sp>
        <p:nvSpPr>
          <p:cNvPr id="61443" name="TextBox 3"/>
          <p:cNvSpPr txBox="1">
            <a:spLocks noChangeArrowheads="1"/>
          </p:cNvSpPr>
          <p:nvPr/>
        </p:nvSpPr>
        <p:spPr bwMode="auto">
          <a:xfrm>
            <a:off x="3009900" y="278249"/>
            <a:ext cx="61722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Mark Twain</a:t>
            </a:r>
          </a:p>
          <a:p>
            <a:pPr algn="ctr" eaLnBrk="1" hangingPunct="1">
              <a:spcBef>
                <a:spcPct val="0"/>
              </a:spcBef>
              <a:buClrTx/>
              <a:buSzTx/>
              <a:buFontTx/>
              <a:buNone/>
            </a:pPr>
            <a:r>
              <a:rPr lang="en-US" altLang="en-US" sz="1600" i="1" dirty="0">
                <a:effectLst>
                  <a:outerShdw blurRad="38100" dist="38100" dir="2700000" algn="tl">
                    <a:srgbClr val="000000">
                      <a:alpha val="43137"/>
                    </a:srgbClr>
                  </a:outerShdw>
                </a:effectLst>
                <a:cs typeface="Calibri" panose="020F0502020204030204" pitchFamily="34" charset="0"/>
              </a:rPr>
              <a:t>The Innocents Abroad, Complete</a:t>
            </a:r>
            <a:r>
              <a:rPr lang="en-US" altLang="en-US" sz="1600" dirty="0">
                <a:effectLst>
                  <a:outerShdw blurRad="38100" dist="38100" dir="2700000" algn="tl">
                    <a:srgbClr val="000000">
                      <a:alpha val="43137"/>
                    </a:srgbClr>
                  </a:outerShdw>
                </a:effectLst>
                <a:cs typeface="Calibri" panose="020F0502020204030204" pitchFamily="34" charset="0"/>
              </a:rPr>
              <a:t>, 1st ed. (A Public Domain Book, 1869), 267, 285, 302. These quotes can be found in chapters 47, 49, 52.</a:t>
            </a:r>
          </a:p>
        </p:txBody>
      </p:sp>
      <p:pic>
        <p:nvPicPr>
          <p:cNvPr id="61444" name="Picture 2" descr="http://a4.files.biography.com/image/upload/c_fill,cs_srgb,dpr_1.0,g_face,h_300,q_80,w_300/MTE5NDg0MDU1MTUzNTA5OTAz.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1219200" cy="1219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943641-EE04-41F9-B89F-F842D0662505}"/>
              </a:ext>
            </a:extLst>
          </p:cNvPr>
          <p:cNvGraphicFramePr>
            <a:graphicFrameLocks noGrp="1"/>
          </p:cNvGraphicFramePr>
          <p:nvPr/>
        </p:nvGraphicFramePr>
        <p:xfrm>
          <a:off x="2133599" y="228600"/>
          <a:ext cx="7924802" cy="5951973"/>
        </p:xfrm>
        <a:graphic>
          <a:graphicData uri="http://schemas.openxmlformats.org/drawingml/2006/table">
            <a:tbl>
              <a:tblPr firstRow="1" bandRow="1">
                <a:tableStyleId>{073A0DAA-6AF3-43AB-8588-CEC1D06C72B9}</a:tableStyleId>
              </a:tblPr>
              <a:tblGrid>
                <a:gridCol w="3962401">
                  <a:extLst>
                    <a:ext uri="{9D8B030D-6E8A-4147-A177-3AD203B41FA5}">
                      <a16:colId xmlns:a16="http://schemas.microsoft.com/office/drawing/2014/main" val="362686256"/>
                    </a:ext>
                  </a:extLst>
                </a:gridCol>
                <a:gridCol w="3962401">
                  <a:extLst>
                    <a:ext uri="{9D8B030D-6E8A-4147-A177-3AD203B41FA5}">
                      <a16:colId xmlns:a16="http://schemas.microsoft.com/office/drawing/2014/main" val="2253723059"/>
                    </a:ext>
                  </a:extLst>
                </a:gridCol>
              </a:tblGrid>
              <a:tr h="10457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4000" b="0" i="0" u="none" strike="noStrike" kern="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Why?</a:t>
                      </a:r>
                      <a:endParaRPr kumimoji="0" lang="en-US" sz="20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63653040"/>
                  </a:ext>
                </a:extLst>
              </a:tr>
              <a:tr h="100584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990000"/>
                          </a:solidFill>
                          <a:effectLst/>
                          <a:uLnTx/>
                          <a:uFillTx/>
                          <a:latin typeface="Calibri" panose="020F0502020204030204" pitchFamily="34" charset="0"/>
                          <a:ea typeface="+mj-ea"/>
                          <a:cs typeface="Calibri" panose="020F0502020204030204" pitchFamily="34" charset="0"/>
                        </a:rPr>
                        <a:t>COUNTRY</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GROSS DOMESTIC PRODUCT</a:t>
                      </a:r>
                    </a:p>
                  </a:txBody>
                  <a:tcPr anchor="ctr" horzOverflow="overflow"/>
                </a:tc>
                <a:extLst>
                  <a:ext uri="{0D108BD9-81ED-4DB2-BD59-A6C34878D82A}">
                    <a16:rowId xmlns:a16="http://schemas.microsoft.com/office/drawing/2014/main" val="434935637"/>
                  </a:ext>
                </a:extLst>
              </a:tr>
              <a:tr h="9144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ISRAEL</a:t>
                      </a: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$123 BILLION</a:t>
                      </a:r>
                    </a:p>
                  </a:txBody>
                  <a:tcPr anchor="ctr" horzOverflow="overflow">
                    <a:solidFill>
                      <a:srgbClr val="FFFFCC"/>
                    </a:solidFill>
                  </a:tcPr>
                </a:tc>
                <a:extLst>
                  <a:ext uri="{0D108BD9-81ED-4DB2-BD59-A6C34878D82A}">
                    <a16:rowId xmlns:a16="http://schemas.microsoft.com/office/drawing/2014/main" val="2723549850"/>
                  </a:ext>
                </a:extLst>
              </a:tr>
              <a:tr h="54864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Egypt</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$81 billion</a:t>
                      </a:r>
                    </a:p>
                  </a:txBody>
                  <a:tcPr anchor="ctr" horzOverflow="overflow"/>
                </a:tc>
                <a:extLst>
                  <a:ext uri="{0D108BD9-81ED-4DB2-BD59-A6C34878D82A}">
                    <a16:rowId xmlns:a16="http://schemas.microsoft.com/office/drawing/2014/main" val="1242291419"/>
                  </a:ext>
                </a:extLst>
              </a:tr>
              <a:tr h="54864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Syria</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$26 billion</a:t>
                      </a:r>
                    </a:p>
                  </a:txBody>
                  <a:tcPr anchor="ctr" horzOverflow="overflow"/>
                </a:tc>
                <a:extLst>
                  <a:ext uri="{0D108BD9-81ED-4DB2-BD59-A6C34878D82A}">
                    <a16:rowId xmlns:a16="http://schemas.microsoft.com/office/drawing/2014/main" val="3530976444"/>
                  </a:ext>
                </a:extLst>
              </a:tr>
              <a:tr h="54864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Lebanon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$21 billion</a:t>
                      </a:r>
                    </a:p>
                  </a:txBody>
                  <a:tcPr anchor="ctr" horzOverflow="overflow"/>
                </a:tc>
                <a:extLst>
                  <a:ext uri="{0D108BD9-81ED-4DB2-BD59-A6C34878D82A}">
                    <a16:rowId xmlns:a16="http://schemas.microsoft.com/office/drawing/2014/main" val="2120563316"/>
                  </a:ext>
                </a:extLst>
              </a:tr>
              <a:tr h="54864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Jordan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$12 billion</a:t>
                      </a:r>
                    </a:p>
                  </a:txBody>
                  <a:tcPr anchor="ctr" horzOverflow="overflow"/>
                </a:tc>
                <a:extLst>
                  <a:ext uri="{0D108BD9-81ED-4DB2-BD59-A6C34878D82A}">
                    <a16:rowId xmlns:a16="http://schemas.microsoft.com/office/drawing/2014/main" val="4235103372"/>
                  </a:ext>
                </a:extLst>
              </a:tr>
              <a:tr h="608528">
                <a:tc gridSpan="2">
                  <a:txBody>
                    <a:bodyPr/>
                    <a:lstStyle/>
                    <a:p>
                      <a:pPr marL="457200" marR="0" lvl="1"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Source: CIA World Fact Book, 2005 </a:t>
                      </a:r>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endParaRPr>
                    </a:p>
                  </a:txBody>
                  <a:tcPr anchor="ctr" horzOverflow="overflow"/>
                </a:tc>
                <a:extLst>
                  <a:ext uri="{0D108BD9-81ED-4DB2-BD59-A6C34878D82A}">
                    <a16:rowId xmlns:a16="http://schemas.microsoft.com/office/drawing/2014/main" val="2969579988"/>
                  </a:ext>
                </a:extLst>
              </a:tr>
            </a:tbl>
          </a:graphicData>
        </a:graphic>
      </p:graphicFrame>
    </p:spTree>
    <p:extLst>
      <p:ext uri="{BB962C8B-B14F-4D97-AF65-F5344CB8AC3E}">
        <p14:creationId xmlns:p14="http://schemas.microsoft.com/office/powerpoint/2010/main" val="9187649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943641-EE04-41F9-B89F-F842D0662505}"/>
              </a:ext>
            </a:extLst>
          </p:cNvPr>
          <p:cNvGraphicFramePr>
            <a:graphicFrameLocks noGrp="1"/>
          </p:cNvGraphicFramePr>
          <p:nvPr/>
        </p:nvGraphicFramePr>
        <p:xfrm>
          <a:off x="609600" y="247424"/>
          <a:ext cx="10942320" cy="6363152"/>
        </p:xfrm>
        <a:graphic>
          <a:graphicData uri="http://schemas.openxmlformats.org/drawingml/2006/table">
            <a:tbl>
              <a:tblPr firstRow="1" bandRow="1">
                <a:tableStyleId>{073A0DAA-6AF3-43AB-8588-CEC1D06C72B9}</a:tableStyleId>
              </a:tblPr>
              <a:tblGrid>
                <a:gridCol w="3474720">
                  <a:extLst>
                    <a:ext uri="{9D8B030D-6E8A-4147-A177-3AD203B41FA5}">
                      <a16:colId xmlns:a16="http://schemas.microsoft.com/office/drawing/2014/main" val="362686256"/>
                    </a:ext>
                  </a:extLst>
                </a:gridCol>
                <a:gridCol w="7467600">
                  <a:extLst>
                    <a:ext uri="{9D8B030D-6E8A-4147-A177-3AD203B41FA5}">
                      <a16:colId xmlns:a16="http://schemas.microsoft.com/office/drawing/2014/main" val="2253723059"/>
                    </a:ext>
                  </a:extLst>
                </a:gridCol>
              </a:tblGrid>
              <a:tr h="91440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4000" b="0" i="0" u="none" strike="noStrike" kern="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Why?</a:t>
                      </a:r>
                      <a:endParaRPr kumimoji="0" lang="en-US" sz="4000" b="0" i="0" u="none" strike="noStrike" kern="0" cap="none" spc="0" normalizeH="0" baseline="0" dirty="0">
                        <a:ln>
                          <a:noFill/>
                        </a:ln>
                        <a:solidFill>
                          <a:srgbClr val="00FFFF"/>
                        </a:solidFill>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63653040"/>
                  </a:ext>
                </a:extLst>
              </a:tr>
              <a:tr h="70408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990000"/>
                          </a:solidFill>
                          <a:effectLst/>
                          <a:uLnTx/>
                          <a:uFillTx/>
                          <a:latin typeface="Calibri" panose="020F0502020204030204" pitchFamily="34" charset="0"/>
                          <a:ea typeface="+mj-ea"/>
                          <a:cs typeface="Calibri" panose="020F0502020204030204" pitchFamily="34" charset="0"/>
                        </a:rPr>
                        <a:t>COUNTRY</a:t>
                      </a: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GROSS DOMESTIC PRODUCT </a:t>
                      </a:r>
                    </a:p>
                    <a:p>
                      <a:pPr marL="0" marR="0" lvl="0" indent="0" algn="ctr" defTabSz="914400" rtl="0" eaLnBrk="1" fontAlgn="base" latinLnBrk="0" hangingPunct="1">
                        <a:lnSpc>
                          <a:spcPct val="100000"/>
                        </a:lnSpc>
                        <a:spcBef>
                          <a:spcPts val="0"/>
                        </a:spcBef>
                        <a:spcAft>
                          <a:spcPct val="0"/>
                        </a:spcAft>
                        <a:buClr>
                          <a:schemeClr val="tx2"/>
                        </a:buClr>
                        <a:buSzPct val="75000"/>
                        <a:buFont typeface="Wingdings" pitchFamily="2" charset="2"/>
                        <a:buNone/>
                        <a:tabLst/>
                      </a:pPr>
                      <a:r>
                        <a:rPr kumimoji="0" lang="en-US" sz="24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(in U.S. $)</a:t>
                      </a:r>
                    </a:p>
                  </a:txBody>
                  <a:tcPr anchor="ctr" horzOverflow="overflow"/>
                </a:tc>
                <a:extLst>
                  <a:ext uri="{0D108BD9-81ED-4DB2-BD59-A6C34878D82A}">
                    <a16:rowId xmlns:a16="http://schemas.microsoft.com/office/drawing/2014/main" val="434935637"/>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ISRAEL</a:t>
                      </a: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$467 BILLION</a:t>
                      </a:r>
                    </a:p>
                  </a:txBody>
                  <a:tcPr anchor="ctr" horzOverflow="overflow">
                    <a:solidFill>
                      <a:srgbClr val="FFFFCC"/>
                    </a:solidFill>
                  </a:tcPr>
                </a:tc>
                <a:extLst>
                  <a:ext uri="{0D108BD9-81ED-4DB2-BD59-A6C34878D82A}">
                    <a16:rowId xmlns:a16="http://schemas.microsoft.com/office/drawing/2014/main" val="2723549850"/>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Egypt</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$396 billion</a:t>
                      </a:r>
                    </a:p>
                  </a:txBody>
                  <a:tcPr anchor="ctr" horzOverflow="overflow"/>
                </a:tc>
                <a:extLst>
                  <a:ext uri="{0D108BD9-81ED-4DB2-BD59-A6C34878D82A}">
                    <a16:rowId xmlns:a16="http://schemas.microsoft.com/office/drawing/2014/main" val="1242291419"/>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Jordan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$45 billion</a:t>
                      </a:r>
                    </a:p>
                  </a:txBody>
                  <a:tcPr anchor="ctr" horzOverflow="overflow"/>
                </a:tc>
                <a:extLst>
                  <a:ext uri="{0D108BD9-81ED-4DB2-BD59-A6C34878D82A}">
                    <a16:rowId xmlns:a16="http://schemas.microsoft.com/office/drawing/2014/main" val="548977369"/>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Lebanon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$19 billion</a:t>
                      </a:r>
                    </a:p>
                  </a:txBody>
                  <a:tcPr anchor="ctr" horzOverflow="overflow"/>
                </a:tc>
                <a:extLst>
                  <a:ext uri="{0D108BD9-81ED-4DB2-BD59-A6C34878D82A}">
                    <a16:rowId xmlns:a16="http://schemas.microsoft.com/office/drawing/2014/main" val="83959817"/>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Syria</a:t>
                      </a:r>
                    </a:p>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1"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(no data </a:t>
                      </a:r>
                      <a:r>
                        <a:rPr kumimoji="0" lang="en-US" sz="2400" b="0" i="1" u="sng"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after</a:t>
                      </a:r>
                      <a:r>
                        <a:rPr kumimoji="0" lang="en-US" sz="2400" b="0" i="1"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 2010)</a:t>
                      </a:r>
                      <a:endParaRPr kumimoji="0" lang="en-US" sz="3200" b="0" i="1"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1"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$60 billion (est. 2010)</a:t>
                      </a:r>
                    </a:p>
                  </a:txBody>
                  <a:tcPr anchor="ctr" horzOverflow="overflow"/>
                </a:tc>
                <a:extLst>
                  <a:ext uri="{0D108BD9-81ED-4DB2-BD59-A6C34878D82A}">
                    <a16:rowId xmlns:a16="http://schemas.microsoft.com/office/drawing/2014/main" val="2120563316"/>
                  </a:ext>
                </a:extLst>
              </a:tr>
              <a:tr h="608528">
                <a:tc gridSpan="2">
                  <a:txBody>
                    <a:bodyPr/>
                    <a:lstStyle/>
                    <a:p>
                      <a:pPr marL="457200" marR="0" lvl="1"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Source: I.M.F., 2021</a:t>
                      </a:r>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endParaRPr>
                    </a:p>
                  </a:txBody>
                  <a:tcPr anchor="ctr" horzOverflow="overflow"/>
                </a:tc>
                <a:extLst>
                  <a:ext uri="{0D108BD9-81ED-4DB2-BD59-A6C34878D82A}">
                    <a16:rowId xmlns:a16="http://schemas.microsoft.com/office/drawing/2014/main" val="2969579988"/>
                  </a:ext>
                </a:extLst>
              </a:tr>
            </a:tbl>
          </a:graphicData>
        </a:graphic>
      </p:graphicFrame>
    </p:spTree>
    <p:extLst>
      <p:ext uri="{BB962C8B-B14F-4D97-AF65-F5344CB8AC3E}">
        <p14:creationId xmlns:p14="http://schemas.microsoft.com/office/powerpoint/2010/main" val="36043163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F237C2-2A12-467E-BEF6-B4537F4AE35D}"/>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5814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t>“to capture </a:t>
            </a:r>
            <a:r>
              <a:rPr lang="en-US" sz="3600" b="1" u="sng" dirty="0">
                <a:solidFill>
                  <a:srgbClr val="FFFFCC"/>
                </a:solidFill>
              </a:rPr>
              <a:t>spoil</a:t>
            </a:r>
            <a:r>
              <a:rPr lang="en-US" sz="3600" dirty="0"/>
              <a:t> and to seize </a:t>
            </a:r>
            <a:r>
              <a:rPr lang="en-US" sz="3600" b="1" u="sng" dirty="0">
                <a:solidFill>
                  <a:srgbClr val="FFFFCC"/>
                </a:solidFill>
              </a:rPr>
              <a:t>plunder</a:t>
            </a:r>
            <a:r>
              <a:rPr lang="en-US" sz="3600" dirty="0"/>
              <a:t>, to turn your hand against </a:t>
            </a:r>
            <a:r>
              <a:rPr lang="en-US" sz="3600" b="1" u="sng" dirty="0">
                <a:solidFill>
                  <a:srgbClr val="FFFFCC"/>
                </a:solidFill>
              </a:rPr>
              <a:t>the waste places which are now inhabited, and against the people who are gathered from the nations, who have acquired cattle and goods</a:t>
            </a:r>
            <a:r>
              <a:rPr lang="en-US" sz="3600" dirty="0"/>
              <a:t>, who live at the center of the world.”</a:t>
            </a:r>
          </a:p>
        </p:txBody>
      </p:sp>
    </p:spTree>
    <p:extLst>
      <p:ext uri="{BB962C8B-B14F-4D97-AF65-F5344CB8AC3E}">
        <p14:creationId xmlns:p14="http://schemas.microsoft.com/office/powerpoint/2010/main" val="63432996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33602-31E9-450B-ABA4-46D0D0A544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6582" y="0"/>
            <a:ext cx="10975818" cy="4739759"/>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36:24-26</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24</a:t>
            </a:r>
            <a:r>
              <a:rPr lang="en-US" sz="3600" dirty="0">
                <a:effectLst>
                  <a:outerShdw blurRad="38100" dist="38100" dir="2700000" algn="tl">
                    <a:srgbClr val="000000">
                      <a:alpha val="43137"/>
                    </a:srgbClr>
                  </a:outerShdw>
                </a:effectLst>
                <a:latin typeface="Calibri" panose="020F0502020204030204" pitchFamily="34" charset="0"/>
              </a:rPr>
              <a:t> “For I will take you from the nations,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bring you into your own land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3600" dirty="0">
                <a:effectLst>
                  <a:outerShdw blurRad="38100" dist="38100" dir="2700000" algn="tl">
                    <a:srgbClr val="000000">
                      <a:alpha val="43137"/>
                    </a:srgbClr>
                  </a:outerShdw>
                </a:effectLst>
                <a:latin typeface="Calibri" panose="020F0502020204030204" pitchFamily="34" charset="0"/>
              </a:rPr>
              <a:t>; I will cleanse you from all your filthiness and from all your idols. </a:t>
            </a:r>
            <a:r>
              <a:rPr lang="en-US" sz="3600" baseline="30000" dirty="0">
                <a:effectLst>
                  <a:outerShdw blurRad="38100" dist="38100" dir="2700000" algn="tl">
                    <a:srgbClr val="000000">
                      <a:alpha val="43137"/>
                    </a:srgbClr>
                  </a:outerShdw>
                </a:effectLst>
                <a:latin typeface="Calibri" panose="020F0502020204030204" pitchFamily="34" charset="0"/>
              </a:rPr>
              <a:t>26 </a:t>
            </a:r>
            <a:r>
              <a:rPr lang="en-US" sz="3600" dirty="0">
                <a:effectLst>
                  <a:outerShdw blurRad="38100" dist="38100" dir="2700000" algn="tl">
                    <a:srgbClr val="000000">
                      <a:alpha val="43137"/>
                    </a:srgbClr>
                  </a:outerShdw>
                </a:effectLst>
                <a:latin typeface="Calibri" panose="020F0502020204030204" pitchFamily="34" charset="0"/>
              </a:rPr>
              <a:t>Moreover, I will give you a new heart and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put a new spirit within you</a:t>
            </a:r>
            <a:r>
              <a:rPr lang="en-US" sz="3600" dirty="0">
                <a:effectLst>
                  <a:outerShdw blurRad="38100" dist="38100" dir="2700000" algn="tl">
                    <a:srgbClr val="000000">
                      <a:alpha val="43137"/>
                    </a:srgbClr>
                  </a:outerShdw>
                </a:effectLst>
                <a:latin typeface="Calibri" panose="020F0502020204030204" pitchFamily="34" charset="0"/>
              </a:rPr>
              <a:t>; and I will remove the heart of stone from your flesh and give you a heart of flesh.”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295660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7467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sz="3000"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sz="3000" dirty="0">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5" name="Picture 2" descr="Zechariah - davidould.net">
            <a:extLst>
              <a:ext uri="{FF2B5EF4-FFF2-40B4-BE49-F238E27FC236}">
                <a16:creationId xmlns:a16="http://schemas.microsoft.com/office/drawing/2014/main" id="{8855F510-B50C-4FB6-A0CA-D215DD23261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09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1113876" y="1524000"/>
            <a:ext cx="7115724"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t>The tents of Judah will be saved first...[this] probably indicates their defenselessness…God will work so that human pride will not be indulged.…The Lord will deliver the defenseless country before the fortified and well defended capital, so that both may realize that the victory is of the Lord</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6" name="TextBox 2">
            <a:extLst>
              <a:ext uri="{FF2B5EF4-FFF2-40B4-BE49-F238E27FC236}">
                <a16:creationId xmlns:a16="http://schemas.microsoft.com/office/drawing/2014/main" id="{F2E0DCA4-B216-45F8-936E-9EB71DD5F74D}"/>
              </a:ext>
            </a:extLst>
          </p:cNvPr>
          <p:cNvSpPr txBox="1">
            <a:spLocks noChangeArrowheads="1"/>
          </p:cNvSpPr>
          <p:nvPr/>
        </p:nvSpPr>
        <p:spPr bwMode="auto">
          <a:xfrm>
            <a:off x="2362200" y="228600"/>
            <a:ext cx="7467600"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223.</a:t>
            </a:r>
          </a:p>
        </p:txBody>
      </p:sp>
      <p:pic>
        <p:nvPicPr>
          <p:cNvPr id="8" name="Picture 7">
            <a:extLst>
              <a:ext uri="{FF2B5EF4-FFF2-40B4-BE49-F238E27FC236}">
                <a16:creationId xmlns:a16="http://schemas.microsoft.com/office/drawing/2014/main" id="{3DDB9395-3283-4434-850C-8E68F0E74E5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9600" y="132735"/>
            <a:ext cx="943524" cy="1162665"/>
          </a:xfrm>
          <a:prstGeom prst="rect">
            <a:avLst/>
          </a:prstGeom>
          <a:ln>
            <a:solidFill>
              <a:schemeClr val="tx1"/>
            </a:solidFill>
          </a:ln>
        </p:spPr>
      </p:pic>
      <p:pic>
        <p:nvPicPr>
          <p:cNvPr id="9" name="Picture 8">
            <a:extLst>
              <a:ext uri="{FF2B5EF4-FFF2-40B4-BE49-F238E27FC236}">
                <a16:creationId xmlns:a16="http://schemas.microsoft.com/office/drawing/2014/main" id="{12743D8D-16BF-4400-9C54-594249FA1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6008" y="1676400"/>
            <a:ext cx="3136392" cy="4572000"/>
          </a:xfrm>
          <a:prstGeom prst="rect">
            <a:avLst/>
          </a:prstGeom>
        </p:spPr>
      </p:pic>
    </p:spTree>
    <p:extLst>
      <p:ext uri="{BB962C8B-B14F-4D97-AF65-F5344CB8AC3E}">
        <p14:creationId xmlns:p14="http://schemas.microsoft.com/office/powerpoint/2010/main" val="369255973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1809750" y="1752600"/>
            <a:ext cx="8572500" cy="4861648"/>
          </a:xfrm>
        </p:spPr>
        <p:txBody>
          <a:bodyPr/>
          <a:lstStyle/>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physical deliverance (12:1-9)</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ea typeface="+mn-ea"/>
                <a:cs typeface="Calibri" panose="020F0502020204030204" pitchFamily="34" charset="0"/>
              </a:rPr>
              <a:t>The nations that will attack Israel (1-3)</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ea typeface="+mn-ea"/>
                <a:cs typeface="Calibri" panose="020F0502020204030204" pitchFamily="34" charset="0"/>
              </a:rPr>
              <a:t>The God who will protect Israel (4-9)</a:t>
            </a:r>
          </a:p>
          <a:p>
            <a:pPr marL="457200" indent="-4572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spiritual deliverance (12:10-14)</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God’s Spirit: the cause of revival (10a)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remorse: the result of revival (11-14)</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12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4" descr="Image result for zechariah 12">
            <a:extLst>
              <a:ext uri="{FF2B5EF4-FFF2-40B4-BE49-F238E27FC236}">
                <a16:creationId xmlns:a16="http://schemas.microsoft.com/office/drawing/2014/main" id="{D2EAB88E-2AAD-4BC4-B03F-B6BAE91EF7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4748" y="121920"/>
            <a:ext cx="1267652"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Image result for zechariah 12">
            <a:extLst>
              <a:ext uri="{FF2B5EF4-FFF2-40B4-BE49-F238E27FC236}">
                <a16:creationId xmlns:a16="http://schemas.microsoft.com/office/drawing/2014/main" id="{0D113E4E-B7C3-4A89-9230-3B61B9745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2" y="121920"/>
            <a:ext cx="146492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038223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1809750" y="1752600"/>
            <a:ext cx="8572500" cy="4861648"/>
          </a:xfrm>
        </p:spPr>
        <p:txBody>
          <a:bodyPr/>
          <a:lstStyle/>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physical deliverance (12:1-9)</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ea typeface="+mn-ea"/>
                <a:cs typeface="Calibri" panose="020F0502020204030204" pitchFamily="34" charset="0"/>
              </a:rPr>
              <a:t>The nations that will attack Israel (1-3)</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ea typeface="+mn-ea"/>
                <a:cs typeface="Calibri" panose="020F0502020204030204" pitchFamily="34" charset="0"/>
              </a:rPr>
              <a:t>The God who will protect Israel (4-9)</a:t>
            </a:r>
          </a:p>
          <a:p>
            <a:pPr marL="457200" indent="-457200">
              <a:spcBef>
                <a:spcPts val="0"/>
              </a:spcBef>
              <a:spcAft>
                <a:spcPts val="2400"/>
              </a:spcAft>
              <a:buSzPct val="100000"/>
              <a:buFont typeface="+mj-lt"/>
              <a:buAutoNum type="romanUcPeriod"/>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Israel’s spiritual deliverance (12:10-14)</a:t>
            </a:r>
          </a:p>
          <a:p>
            <a:pPr marL="914400" lvl="1" indent="-514350">
              <a:spcBef>
                <a:spcPts val="0"/>
              </a:spcBef>
              <a:spcAft>
                <a:spcPts val="2400"/>
              </a:spcAft>
              <a:buSzPct val="100000"/>
              <a:buAutoNum type="alphaUcPeriod"/>
              <a:defRPr/>
            </a:pP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God’s Spirit: the cause of revival (10a)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remorse: the result of revival (11-14)</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12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4" descr="Image result for zechariah 12">
            <a:extLst>
              <a:ext uri="{FF2B5EF4-FFF2-40B4-BE49-F238E27FC236}">
                <a16:creationId xmlns:a16="http://schemas.microsoft.com/office/drawing/2014/main" id="{F124D7A7-7690-4C2F-AE0C-9707D4B15F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4748" y="121920"/>
            <a:ext cx="1267652"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Image result for zechariah 12">
            <a:extLst>
              <a:ext uri="{FF2B5EF4-FFF2-40B4-BE49-F238E27FC236}">
                <a16:creationId xmlns:a16="http://schemas.microsoft.com/office/drawing/2014/main" id="{BF32CE01-D72B-4161-A0F1-BA8C45101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2" y="121920"/>
            <a:ext cx="146492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885969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DFBCDC-3024-4643-8B13-C0CE2A598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570756"/>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36:24-28</a:t>
            </a:r>
          </a:p>
          <a:p>
            <a:pPr algn="just"/>
            <a:r>
              <a:rPr lang="en-US" sz="3075" dirty="0">
                <a:effectLst>
                  <a:outerShdw blurRad="38100" dist="38100" dir="2700000" algn="tl">
                    <a:srgbClr val="000000">
                      <a:alpha val="43137"/>
                    </a:srgbClr>
                  </a:outerShdw>
                </a:effectLst>
                <a:latin typeface="Calibri" panose="020F0502020204030204" pitchFamily="34" charset="0"/>
              </a:rPr>
              <a:t>“For I will take you from the nations, </a:t>
            </a:r>
            <a:r>
              <a:rPr lang="en-US" sz="3075"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bring you into your own land</a:t>
            </a:r>
            <a:r>
              <a:rPr lang="en-US" sz="3075"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75" b="1" baseline="30000" dirty="0">
                <a:effectLst>
                  <a:outerShdw blurRad="38100" dist="38100" dir="2700000" algn="tl">
                    <a:srgbClr val="000000">
                      <a:alpha val="43137"/>
                    </a:srgbClr>
                  </a:outerShdw>
                </a:effectLst>
                <a:latin typeface="Calibri" panose="020F0502020204030204" pitchFamily="34" charset="0"/>
              </a:rPr>
              <a:t>25 </a:t>
            </a:r>
            <a:r>
              <a:rPr lang="en-US" sz="3075"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3075" dirty="0">
                <a:effectLst>
                  <a:outerShdw blurRad="38100" dist="38100" dir="2700000" algn="tl">
                    <a:srgbClr val="000000">
                      <a:alpha val="43137"/>
                    </a:srgbClr>
                  </a:outerShdw>
                </a:effectLst>
                <a:latin typeface="Calibri" panose="020F0502020204030204" pitchFamily="34" charset="0"/>
              </a:rPr>
              <a:t>; I will cleanse you from all your filthiness and from all your idols. </a:t>
            </a:r>
            <a:r>
              <a:rPr lang="en-US" sz="3075" baseline="30000" dirty="0">
                <a:effectLst>
                  <a:outerShdw blurRad="38100" dist="38100" dir="2700000" algn="tl">
                    <a:srgbClr val="000000">
                      <a:alpha val="43137"/>
                    </a:srgbClr>
                  </a:outerShdw>
                </a:effectLst>
                <a:latin typeface="Calibri" panose="020F0502020204030204" pitchFamily="34" charset="0"/>
              </a:rPr>
              <a:t>26 </a:t>
            </a:r>
            <a:r>
              <a:rPr lang="en-US" sz="3075" dirty="0">
                <a:effectLst>
                  <a:outerShdw blurRad="38100" dist="38100" dir="2700000" algn="tl">
                    <a:srgbClr val="000000">
                      <a:alpha val="43137"/>
                    </a:srgbClr>
                  </a:outerShdw>
                </a:effectLst>
                <a:latin typeface="Calibri" panose="020F0502020204030204" pitchFamily="34" charset="0"/>
              </a:rPr>
              <a:t>Moreover, I will give you a new heart and </a:t>
            </a:r>
            <a:r>
              <a:rPr lang="en-US" sz="3075"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put a new spirit within you</a:t>
            </a:r>
            <a:r>
              <a:rPr lang="en-US" sz="3075" dirty="0">
                <a:effectLst>
                  <a:outerShdw blurRad="38100" dist="38100" dir="2700000" algn="tl">
                    <a:srgbClr val="000000">
                      <a:alpha val="43137"/>
                    </a:srgbClr>
                  </a:outerShdw>
                </a:effectLst>
                <a:latin typeface="Calibri" panose="020F0502020204030204" pitchFamily="34" charset="0"/>
              </a:rPr>
              <a:t>; and I will remove the heart of stone from your flesh and give you a heart of flesh. </a:t>
            </a:r>
            <a:r>
              <a:rPr lang="en-US" sz="3075" baseline="30000" dirty="0">
                <a:effectLst>
                  <a:outerShdw blurRad="38100" dist="38100" dir="2700000" algn="tl">
                    <a:srgbClr val="000000">
                      <a:alpha val="43137"/>
                    </a:srgbClr>
                  </a:outerShdw>
                </a:effectLst>
                <a:latin typeface="Calibri" panose="020F0502020204030204" pitchFamily="34" charset="0"/>
              </a:rPr>
              <a:t>27 </a:t>
            </a:r>
            <a:r>
              <a:rPr lang="en-US" sz="3075" dirty="0">
                <a:effectLst>
                  <a:outerShdw blurRad="38100" dist="38100" dir="2700000" algn="tl">
                    <a:srgbClr val="000000">
                      <a:alpha val="43137"/>
                    </a:srgbClr>
                  </a:outerShdw>
                </a:effectLst>
                <a:latin typeface="Calibri" panose="020F0502020204030204" pitchFamily="34" charset="0"/>
              </a:rPr>
              <a:t>I will put My Spirit within you and cause you to walk in My statutes, and you will be careful to observe My ordinances. </a:t>
            </a:r>
            <a:r>
              <a:rPr lang="en-US" sz="3075" baseline="30000" dirty="0">
                <a:effectLst>
                  <a:outerShdw blurRad="38100" dist="38100" dir="2700000" algn="tl">
                    <a:srgbClr val="000000">
                      <a:alpha val="43137"/>
                    </a:srgbClr>
                  </a:outerShdw>
                </a:effectLst>
                <a:latin typeface="Calibri" panose="020F0502020204030204" pitchFamily="34" charset="0"/>
              </a:rPr>
              <a:t>28 </a:t>
            </a:r>
            <a:r>
              <a:rPr lang="en-US" sz="3075" dirty="0">
                <a:effectLst>
                  <a:outerShdw blurRad="38100" dist="38100" dir="2700000" algn="tl">
                    <a:srgbClr val="000000">
                      <a:alpha val="43137"/>
                    </a:srgbClr>
                  </a:outerShdw>
                </a:effectLst>
                <a:latin typeface="Calibri" panose="020F0502020204030204" pitchFamily="34" charset="0"/>
              </a:rPr>
              <a:t>You will live in the land that I gave to your forefathers; so you will be My people, and I will be your God.”</a:t>
            </a:r>
            <a:endParaRPr lang="en-US" sz="3075"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979386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C642F-A93E-4E4F-984E-083C5A9C7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4699748"/>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37:7-11</a:t>
            </a:r>
          </a:p>
          <a:p>
            <a:pPr algn="just"/>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I prophesied as I was commanded; and as I prophesied, there was a</a:t>
            </a:r>
            <a:r>
              <a:rPr lang="en-US" sz="319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noise, and behold, a rattling; and the bones came together, bone to its bone. </a:t>
            </a:r>
            <a:r>
              <a:rPr lang="en-US" sz="319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looked, and behold, sinews were on them, and flesh grew and skin covered them; </a:t>
            </a:r>
            <a:r>
              <a:rPr lang="en-US" sz="319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there was no breath in them</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9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He said to me, “Prophesy to the breath, prophesy, son of man, and say to the breath, ‘Thus says the Lord </a:t>
            </a:r>
            <a:r>
              <a:rPr lang="en-US" sz="319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 from the four winds, O breath, and breathe on these slain, that they come to life.”’” </a:t>
            </a:r>
            <a:r>
              <a:rPr lang="en-US" sz="319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19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I prophesied as He . . .</a:t>
            </a:r>
            <a:endPar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028049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C642F-A93E-4E4F-984E-083C5A9C7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3247043"/>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37:7-11</a:t>
            </a:r>
          </a:p>
          <a:p>
            <a:pPr algn="just"/>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commanded me, and the breath came into them, and they came to life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stood on their feet, an exceedingly great army.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He said to me, “Son of man,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bones are the whole house of Israel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they say, ‘Our bones are dried up and our hope has perished. We are completely cut off’</a:t>
            </a:r>
            <a:r>
              <a:rPr lang="en-US" sz="3200" dirty="0">
                <a:effectLst>
                  <a:outerShdw blurRad="38100" dist="38100" dir="2700000" algn="tl">
                    <a:srgbClr val="000000">
                      <a:alpha val="43137"/>
                    </a:srgbClr>
                  </a:outerShdw>
                </a:effectLst>
                <a:latin typeface="Calibri" panose="020F0502020204030204" pitchFamily="34" charset="0"/>
              </a:rPr>
              <a:t>.”</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What are bone lesions? Causes and symptoms">
            <a:extLst>
              <a:ext uri="{FF2B5EF4-FFF2-40B4-BE49-F238E27FC236}">
                <a16:creationId xmlns:a16="http://schemas.microsoft.com/office/drawing/2014/main" id="{373E4499-BD40-4307-8EAF-367F111AA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306" y="3181350"/>
            <a:ext cx="2197388" cy="1645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53177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3" name="Group 3"/>
          <p:cNvGraphicFramePr>
            <a:graphicFrameLocks noGrp="1"/>
          </p:cNvGraphicFramePr>
          <p:nvPr>
            <p:ph type="tbl" idx="1"/>
          </p:nvPr>
        </p:nvGraphicFramePr>
        <p:xfrm>
          <a:off x="952500" y="228599"/>
          <a:ext cx="10287000" cy="6400801"/>
        </p:xfrm>
        <a:graphic>
          <a:graphicData uri="http://schemas.openxmlformats.org/drawingml/2006/table">
            <a:tbl>
              <a:tblPr/>
              <a:tblGrid>
                <a:gridCol w="5042649">
                  <a:extLst>
                    <a:ext uri="{9D8B030D-6E8A-4147-A177-3AD203B41FA5}">
                      <a16:colId xmlns:a16="http://schemas.microsoft.com/office/drawing/2014/main" val="20000"/>
                    </a:ext>
                  </a:extLst>
                </a:gridCol>
                <a:gridCol w="5244351">
                  <a:extLst>
                    <a:ext uri="{9D8B030D-6E8A-4147-A177-3AD203B41FA5}">
                      <a16:colId xmlns:a16="http://schemas.microsoft.com/office/drawing/2014/main" val="20001"/>
                    </a:ext>
                  </a:extLst>
                </a:gridCol>
              </a:tblGrid>
              <a:tr h="85223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4000" dirty="0">
                          <a:solidFill>
                            <a:schemeClr val="tx2"/>
                          </a:solidFill>
                          <a:latin typeface="Calibri" panose="020F0502020204030204" pitchFamily="34" charset="0"/>
                          <a:ea typeface="+mj-ea"/>
                          <a:cs typeface="Calibri" panose="020F0502020204030204" pitchFamily="34" charset="0"/>
                        </a:rPr>
                        <a:t>Israel’s Two </a:t>
                      </a:r>
                      <a:r>
                        <a:rPr lang="en-US" sz="4000" dirty="0" err="1">
                          <a:solidFill>
                            <a:schemeClr val="tx2"/>
                          </a:solidFill>
                          <a:latin typeface="Calibri" panose="020F0502020204030204" pitchFamily="34" charset="0"/>
                          <a:ea typeface="+mj-ea"/>
                          <a:cs typeface="Calibri" panose="020F0502020204030204" pitchFamily="34" charset="0"/>
                        </a:rPr>
                        <a:t>Regatherings</a:t>
                      </a:r>
                      <a:endParaRPr lang="en-US" sz="4000" dirty="0">
                        <a:solidFill>
                          <a:schemeClr val="tx2"/>
                        </a:solidFill>
                        <a:latin typeface="Calibri" panose="020F0502020204030204" pitchFamily="34" charset="0"/>
                        <a:ea typeface="+mj-ea"/>
                        <a:cs typeface="Calibri" panose="020F050202020403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1359B"/>
                    </a:solidFill>
                  </a:tcPr>
                </a:tc>
                <a:extLst>
                  <a:ext uri="{0D108BD9-81ED-4DB2-BD59-A6C34878D82A}">
                    <a16:rowId xmlns:a16="http://schemas.microsoft.com/office/drawing/2014/main" val="1791893809"/>
                  </a:ext>
                </a:extLst>
              </a:tr>
              <a:tr h="920416">
                <a:tc>
                  <a:txBody>
                    <a:bodyPr/>
                    <a:lstStyle/>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2400" b="1" i="0" u="none" strike="noStrike" cap="none" normalizeH="0" baseline="0" dirty="0">
                          <a:ln>
                            <a:noFill/>
                          </a:ln>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THE PRESENT </a:t>
                      </a:r>
                    </a:p>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2400" b="1" i="0" u="none" strike="noStrike" cap="none" normalizeH="0" baseline="0" dirty="0">
                          <a:ln>
                            <a:noFill/>
                          </a:ln>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(FIRST) REGATHERING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2400" b="1" i="0" u="none" strike="noStrike" cap="none" normalizeH="0" baseline="0" dirty="0">
                          <a:ln>
                            <a:noFill/>
                          </a:ln>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THE PERMANENT </a:t>
                      </a:r>
                    </a:p>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2400" b="1" i="0" u="none" strike="noStrike" cap="none" normalizeH="0" baseline="0" dirty="0">
                          <a:ln>
                            <a:noFill/>
                          </a:ln>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(SECOND) REGATHERING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00"/>
                    </a:solidFill>
                  </a:tcPr>
                </a:tc>
                <a:extLst>
                  <a:ext uri="{0D108BD9-81ED-4DB2-BD59-A6C34878D82A}">
                    <a16:rowId xmlns:a16="http://schemas.microsoft.com/office/drawing/2014/main" val="10000"/>
                  </a:ext>
                </a:extLst>
              </a:tr>
              <a:tr h="1042737">
                <a:tc>
                  <a:txBody>
                    <a:bodyPr/>
                    <a:lstStyle/>
                    <a:p>
                      <a:pPr marL="11430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Return to part of the land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11430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Return to all the land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00"/>
                    </a:solidFill>
                  </a:tcPr>
                </a:tc>
                <a:extLst>
                  <a:ext uri="{0D108BD9-81ED-4DB2-BD59-A6C34878D82A}">
                    <a16:rowId xmlns:a16="http://schemas.microsoft.com/office/drawing/2014/main" val="10001"/>
                  </a:ext>
                </a:extLst>
              </a:tr>
              <a:tr h="1042737">
                <a:tc>
                  <a:txBody>
                    <a:bodyPr/>
                    <a:lstStyle/>
                    <a:p>
                      <a:pPr marL="11430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Return in unbelief</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11430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Return in faith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00"/>
                    </a:solidFill>
                  </a:tcPr>
                </a:tc>
                <a:extLst>
                  <a:ext uri="{0D108BD9-81ED-4DB2-BD59-A6C34878D82A}">
                    <a16:rowId xmlns:a16="http://schemas.microsoft.com/office/drawing/2014/main" val="10002"/>
                  </a:ext>
                </a:extLst>
              </a:tr>
              <a:tr h="1042737">
                <a:tc>
                  <a:txBody>
                    <a:bodyPr/>
                    <a:lstStyle/>
                    <a:p>
                      <a:pPr marL="11430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Restored to the land only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11430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Restored to the land and the Lord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00"/>
                    </a:solidFill>
                  </a:tcPr>
                </a:tc>
                <a:extLst>
                  <a:ext uri="{0D108BD9-81ED-4DB2-BD59-A6C34878D82A}">
                    <a16:rowId xmlns:a16="http://schemas.microsoft.com/office/drawing/2014/main" val="10003"/>
                  </a:ext>
                </a:extLst>
              </a:tr>
              <a:tr h="1042737">
                <a:tc>
                  <a:txBody>
                    <a:bodyPr/>
                    <a:lstStyle/>
                    <a:p>
                      <a:pPr marL="11430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Sets the stage for Tribulation (discipline)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11430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Sets the stage for Millennium (blessing)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00"/>
                    </a:solidFill>
                  </a:tcPr>
                </a:tc>
                <a:extLst>
                  <a:ext uri="{0D108BD9-81ED-4DB2-BD59-A6C34878D82A}">
                    <a16:rowId xmlns:a16="http://schemas.microsoft.com/office/drawing/2014/main" val="10004"/>
                  </a:ext>
                </a:extLst>
              </a:tr>
              <a:tr h="457200">
                <a:tc gridSpan="2">
                  <a:txBody>
                    <a:bodyPr/>
                    <a:lstStyle/>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defRPr/>
                      </a:pPr>
                      <a:r>
                        <a:rPr lang="en-US" sz="2000" dirty="0">
                          <a:latin typeface="Calibri" panose="020F0502020204030204" pitchFamily="34" charset="0"/>
                          <a:cs typeface="Calibri" panose="020F0502020204030204" pitchFamily="34" charset="0"/>
                        </a:rPr>
                        <a:t>Adapted from: Price, </a:t>
                      </a:r>
                      <a:r>
                        <a:rPr lang="en-US" sz="2000" i="1" dirty="0">
                          <a:latin typeface="Calibri" panose="020F0502020204030204" pitchFamily="34" charset="0"/>
                          <a:cs typeface="Calibri" panose="020F0502020204030204" pitchFamily="34" charset="0"/>
                        </a:rPr>
                        <a:t>Jerusalem In Prophecy, </a:t>
                      </a:r>
                      <a:r>
                        <a:rPr lang="en-US" sz="2000" dirty="0">
                          <a:latin typeface="Calibri" panose="020F0502020204030204" pitchFamily="34" charset="0"/>
                          <a:cs typeface="Calibri" panose="020F0502020204030204" pitchFamily="34" charset="0"/>
                        </a:rPr>
                        <a:t>219</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0099"/>
                    </a:solidFill>
                  </a:tcPr>
                </a:tc>
                <a:tc hMerge="1">
                  <a:txBody>
                    <a:bodyPr/>
                    <a:lstStyle/>
                    <a:p>
                      <a:pPr marL="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66961291"/>
                  </a:ext>
                </a:extLst>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746760" y="457200"/>
          <a:ext cx="10698480" cy="5715000"/>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47238">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OT Prophecies About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57790">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Prophecy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Scripture</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Years in Advance</a:t>
                      </a:r>
                    </a:p>
                  </a:txBody>
                  <a:tcPr anchor="ctr"/>
                </a:tc>
                <a:extLst>
                  <a:ext uri="{0D108BD9-81ED-4DB2-BD59-A6C34878D82A}">
                    <a16:rowId xmlns:a16="http://schemas.microsoft.com/office/drawing/2014/main" val="1318531292"/>
                  </a:ext>
                </a:extLst>
              </a:tr>
              <a:tr h="757790">
                <a:tc>
                  <a:txBody>
                    <a:bodyPr/>
                    <a:lstStyle/>
                    <a:p>
                      <a:r>
                        <a:rPr lang="en-US" sz="2900" b="1" dirty="0">
                          <a:latin typeface="Calibri" panose="020F0502020204030204" pitchFamily="34" charset="0"/>
                          <a:cs typeface="Calibri" panose="020F0502020204030204" pitchFamily="34" charset="0"/>
                        </a:rPr>
                        <a:t>Manner of Birth</a:t>
                      </a:r>
                    </a:p>
                  </a:txBody>
                  <a:tcPr anchor="ctr"/>
                </a:tc>
                <a:tc>
                  <a:txBody>
                    <a:bodyPr/>
                    <a:lstStyle/>
                    <a:p>
                      <a:pPr algn="ctr"/>
                      <a:r>
                        <a:rPr lang="en-US" sz="2900" dirty="0">
                          <a:latin typeface="Calibri" panose="020F0502020204030204" pitchFamily="34" charset="0"/>
                          <a:cs typeface="Calibri" panose="020F0502020204030204" pitchFamily="34" charset="0"/>
                        </a:rPr>
                        <a:t>Isaiah 7:14</a:t>
                      </a:r>
                    </a:p>
                  </a:txBody>
                  <a:tcPr anchor="ctr"/>
                </a:tc>
                <a:tc>
                  <a:txBody>
                    <a:bodyPr/>
                    <a:lstStyle/>
                    <a:p>
                      <a:pPr algn="ctr"/>
                      <a:r>
                        <a:rPr lang="en-US" sz="2900"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777567912"/>
                  </a:ext>
                </a:extLst>
              </a:tr>
              <a:tr h="757790">
                <a:tc>
                  <a:txBody>
                    <a:bodyPr/>
                    <a:lstStyle/>
                    <a:p>
                      <a:r>
                        <a:rPr lang="en-US" sz="2900" b="1" dirty="0">
                          <a:latin typeface="Calibri" panose="020F0502020204030204" pitchFamily="34" charset="0"/>
                          <a:cs typeface="Calibri" panose="020F0502020204030204" pitchFamily="34" charset="0"/>
                        </a:rPr>
                        <a:t>Place of Birth</a:t>
                      </a:r>
                    </a:p>
                  </a:txBody>
                  <a:tcPr anchor="ctr"/>
                </a:tc>
                <a:tc>
                  <a:txBody>
                    <a:bodyPr/>
                    <a:lstStyle/>
                    <a:p>
                      <a:pPr algn="ctr"/>
                      <a:r>
                        <a:rPr lang="en-US" sz="2900" dirty="0">
                          <a:latin typeface="Calibri" panose="020F0502020204030204" pitchFamily="34" charset="0"/>
                          <a:cs typeface="Calibri" panose="020F0502020204030204" pitchFamily="34" charset="0"/>
                        </a:rPr>
                        <a:t>Micah 5:2</a:t>
                      </a:r>
                    </a:p>
                  </a:txBody>
                  <a:tcPr anchor="ctr"/>
                </a:tc>
                <a:tc>
                  <a:txBody>
                    <a:bodyPr/>
                    <a:lstStyle/>
                    <a:p>
                      <a:pPr algn="ctr"/>
                      <a:r>
                        <a:rPr lang="en-US" sz="2900"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2088523037"/>
                  </a:ext>
                </a:extLst>
              </a:tr>
              <a:tr h="757790">
                <a:tc>
                  <a:txBody>
                    <a:bodyPr/>
                    <a:lstStyle/>
                    <a:p>
                      <a:r>
                        <a:rPr lang="en-US" sz="2900" b="1" dirty="0">
                          <a:latin typeface="Calibri" panose="020F0502020204030204" pitchFamily="34" charset="0"/>
                          <a:cs typeface="Calibri" panose="020F0502020204030204" pitchFamily="34" charset="0"/>
                        </a:rPr>
                        <a:t>Nationality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Numbers 24:17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1400 years</a:t>
                      </a:r>
                    </a:p>
                  </a:txBody>
                  <a:tcPr anchor="ctr"/>
                </a:tc>
                <a:extLst>
                  <a:ext uri="{0D108BD9-81ED-4DB2-BD59-A6C34878D82A}">
                    <a16:rowId xmlns:a16="http://schemas.microsoft.com/office/drawing/2014/main" val="3167288718"/>
                  </a:ext>
                </a:extLst>
              </a:tr>
              <a:tr h="757790">
                <a:tc>
                  <a:txBody>
                    <a:bodyPr/>
                    <a:lstStyle/>
                    <a:p>
                      <a:r>
                        <a:rPr lang="en-US" sz="2900" b="1" dirty="0">
                          <a:latin typeface="Calibri" panose="020F0502020204030204" pitchFamily="34" charset="0"/>
                          <a:cs typeface="Calibri" panose="020F0502020204030204" pitchFamily="34" charset="0"/>
                        </a:rPr>
                        <a:t>Tribe</a:t>
                      </a:r>
                    </a:p>
                  </a:txBody>
                  <a:tcPr anchor="ctr"/>
                </a:tc>
                <a:tc>
                  <a:txBody>
                    <a:bodyPr/>
                    <a:lstStyle/>
                    <a:p>
                      <a:pPr algn="ctr"/>
                      <a:r>
                        <a:rPr lang="en-US" sz="2900" dirty="0">
                          <a:latin typeface="Calibri" panose="020F0502020204030204" pitchFamily="34" charset="0"/>
                          <a:cs typeface="Calibri" panose="020F0502020204030204" pitchFamily="34" charset="0"/>
                        </a:rPr>
                        <a:t>Genesis 49:10</a:t>
                      </a:r>
                    </a:p>
                  </a:txBody>
                  <a:tcPr anchor="ctr"/>
                </a:tc>
                <a:tc>
                  <a:txBody>
                    <a:bodyPr/>
                    <a:lstStyle/>
                    <a:p>
                      <a:pPr algn="ctr"/>
                      <a:r>
                        <a:rPr lang="en-US" sz="2900" dirty="0">
                          <a:latin typeface="Calibri" panose="020F0502020204030204" pitchFamily="34" charset="0"/>
                          <a:cs typeface="Calibri" panose="020F0502020204030204" pitchFamily="34" charset="0"/>
                        </a:rPr>
                        <a:t>1800 years</a:t>
                      </a:r>
                    </a:p>
                  </a:txBody>
                  <a:tcPr anchor="ctr"/>
                </a:tc>
                <a:extLst>
                  <a:ext uri="{0D108BD9-81ED-4DB2-BD59-A6C34878D82A}">
                    <a16:rowId xmlns:a16="http://schemas.microsoft.com/office/drawing/2014/main" val="1287159523"/>
                  </a:ext>
                </a:extLst>
              </a:tr>
              <a:tr h="978812">
                <a:tc>
                  <a:txBody>
                    <a:bodyPr/>
                    <a:lstStyle/>
                    <a:p>
                      <a:r>
                        <a:rPr lang="en-US" sz="2900" b="1" dirty="0">
                          <a:latin typeface="Calibri" panose="020F0502020204030204" pitchFamily="34" charset="0"/>
                          <a:cs typeface="Calibri" panose="020F0502020204030204" pitchFamily="34" charset="0"/>
                        </a:rPr>
                        <a:t>Time of and Response to His Messiahship</a:t>
                      </a:r>
                    </a:p>
                  </a:txBody>
                  <a:tcPr anchor="ctr"/>
                </a:tc>
                <a:tc>
                  <a:txBody>
                    <a:bodyPr/>
                    <a:lstStyle/>
                    <a:p>
                      <a:pPr algn="ctr"/>
                      <a:r>
                        <a:rPr lang="en-US" sz="2900" dirty="0">
                          <a:latin typeface="Calibri" panose="020F0502020204030204" pitchFamily="34" charset="0"/>
                          <a:cs typeface="Calibri" panose="020F0502020204030204" pitchFamily="34" charset="0"/>
                        </a:rPr>
                        <a:t>Dan. 9:25-26</a:t>
                      </a:r>
                    </a:p>
                  </a:txBody>
                  <a:tcPr anchor="ctr"/>
                </a:tc>
                <a:tc>
                  <a:txBody>
                    <a:bodyPr/>
                    <a:lstStyle/>
                    <a:p>
                      <a:pPr algn="ctr"/>
                      <a:r>
                        <a:rPr lang="en-US" sz="2900" dirty="0">
                          <a:latin typeface="Calibri" panose="020F0502020204030204" pitchFamily="34" charset="0"/>
                          <a:cs typeface="Calibri" panose="020F0502020204030204" pitchFamily="34" charset="0"/>
                        </a:rPr>
                        <a:t>600 years</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813116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746760" y="457200"/>
          <a:ext cx="10698480" cy="5715001"/>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85345">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OT Prophecies About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88276">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Prophecy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Scripture</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Years in Advance</a:t>
                      </a:r>
                    </a:p>
                  </a:txBody>
                  <a:tcPr anchor="ctr"/>
                </a:tc>
                <a:extLst>
                  <a:ext uri="{0D108BD9-81ED-4DB2-BD59-A6C34878D82A}">
                    <a16:rowId xmlns:a16="http://schemas.microsoft.com/office/drawing/2014/main" val="1318531292"/>
                  </a:ext>
                </a:extLst>
              </a:tr>
              <a:tr h="788276">
                <a:tc>
                  <a:txBody>
                    <a:bodyPr/>
                    <a:lstStyle/>
                    <a:p>
                      <a:r>
                        <a:rPr lang="en-US" sz="2900" b="1" dirty="0">
                          <a:latin typeface="Calibri" panose="020F0502020204030204" pitchFamily="34" charset="0"/>
                          <a:cs typeface="Calibri" panose="020F0502020204030204" pitchFamily="34" charset="0"/>
                        </a:rPr>
                        <a:t>Crucified Between Thieves</a:t>
                      </a:r>
                    </a:p>
                  </a:txBody>
                  <a:tcPr anchor="ctr"/>
                </a:tc>
                <a:tc>
                  <a:txBody>
                    <a:bodyPr/>
                    <a:lstStyle/>
                    <a:p>
                      <a:pPr algn="ctr"/>
                      <a:r>
                        <a:rPr lang="en-US" sz="2900" dirty="0">
                          <a:latin typeface="Calibri" panose="020F0502020204030204" pitchFamily="34" charset="0"/>
                          <a:cs typeface="Calibri" panose="020F0502020204030204" pitchFamily="34" charset="0"/>
                        </a:rPr>
                        <a:t>Isaiah 53:9</a:t>
                      </a:r>
                    </a:p>
                  </a:txBody>
                  <a:tcPr anchor="ctr"/>
                </a:tc>
                <a:tc>
                  <a:txBody>
                    <a:bodyPr/>
                    <a:lstStyle/>
                    <a:p>
                      <a:pPr algn="ctr"/>
                      <a:r>
                        <a:rPr lang="en-US" sz="2900"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777567912"/>
                  </a:ext>
                </a:extLst>
              </a:tr>
              <a:tr h="788276">
                <a:tc>
                  <a:txBody>
                    <a:bodyPr/>
                    <a:lstStyle/>
                    <a:p>
                      <a:r>
                        <a:rPr lang="en-US" sz="2900" b="1" dirty="0">
                          <a:latin typeface="Calibri" panose="020F0502020204030204" pitchFamily="34" charset="0"/>
                          <a:cs typeface="Calibri" panose="020F0502020204030204" pitchFamily="34" charset="0"/>
                        </a:rPr>
                        <a:t>Pierced</a:t>
                      </a:r>
                    </a:p>
                  </a:txBody>
                  <a:tcPr anchor="ctr"/>
                </a:tc>
                <a:tc>
                  <a:txBody>
                    <a:bodyPr/>
                    <a:lstStyle/>
                    <a:p>
                      <a:pPr algn="ctr"/>
                      <a:r>
                        <a:rPr lang="en-US" sz="2900" dirty="0">
                          <a:latin typeface="Calibri" panose="020F0502020204030204" pitchFamily="34" charset="0"/>
                          <a:cs typeface="Calibri" panose="020F0502020204030204" pitchFamily="34" charset="0"/>
                        </a:rPr>
                        <a:t>Isaiah 53:5</a:t>
                      </a:r>
                    </a:p>
                  </a:txBody>
                  <a:tcPr anchor="ctr"/>
                </a:tc>
                <a:tc>
                  <a:txBody>
                    <a:bodyPr/>
                    <a:lstStyle/>
                    <a:p>
                      <a:pPr algn="ctr"/>
                      <a:r>
                        <a:rPr lang="en-US" sz="2900"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2088523037"/>
                  </a:ext>
                </a:extLst>
              </a:tr>
              <a:tr h="788276">
                <a:tc>
                  <a:txBody>
                    <a:bodyPr/>
                    <a:lstStyle/>
                    <a:p>
                      <a:r>
                        <a:rPr lang="en-US" sz="2900" b="1" dirty="0">
                          <a:latin typeface="Calibri" panose="020F0502020204030204" pitchFamily="34" charset="0"/>
                          <a:cs typeface="Calibri" panose="020F0502020204030204" pitchFamily="34" charset="0"/>
                        </a:rPr>
                        <a:t>No Broken Bones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Psalm 22:17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1000 years</a:t>
                      </a:r>
                    </a:p>
                  </a:txBody>
                  <a:tcPr anchor="ctr"/>
                </a:tc>
                <a:extLst>
                  <a:ext uri="{0D108BD9-81ED-4DB2-BD59-A6C34878D82A}">
                    <a16:rowId xmlns:a16="http://schemas.microsoft.com/office/drawing/2014/main" val="3167288718"/>
                  </a:ext>
                </a:extLst>
              </a:tr>
              <a:tr h="788276">
                <a:tc>
                  <a:txBody>
                    <a:bodyPr/>
                    <a:lstStyle/>
                    <a:p>
                      <a:r>
                        <a:rPr lang="en-US" sz="2900" b="1" dirty="0">
                          <a:latin typeface="Calibri" panose="020F0502020204030204" pitchFamily="34" charset="0"/>
                          <a:cs typeface="Calibri" panose="020F0502020204030204" pitchFamily="34" charset="0"/>
                        </a:rPr>
                        <a:t>Gamble for His Clothing</a:t>
                      </a:r>
                    </a:p>
                  </a:txBody>
                  <a:tcPr anchor="ctr"/>
                </a:tc>
                <a:tc>
                  <a:txBody>
                    <a:bodyPr/>
                    <a:lstStyle/>
                    <a:p>
                      <a:pPr algn="ctr"/>
                      <a:r>
                        <a:rPr lang="en-US" sz="2900" dirty="0">
                          <a:latin typeface="Calibri" panose="020F0502020204030204" pitchFamily="34" charset="0"/>
                          <a:cs typeface="Calibri" panose="020F0502020204030204" pitchFamily="34" charset="0"/>
                        </a:rPr>
                        <a:t>Psalm 22:18</a:t>
                      </a:r>
                    </a:p>
                  </a:txBody>
                  <a:tcPr anchor="ctr"/>
                </a:tc>
                <a:tc>
                  <a:txBody>
                    <a:bodyPr/>
                    <a:lstStyle/>
                    <a:p>
                      <a:pPr algn="ctr"/>
                      <a:r>
                        <a:rPr lang="en-US" sz="2900" dirty="0">
                          <a:latin typeface="Calibri" panose="020F0502020204030204" pitchFamily="34" charset="0"/>
                          <a:cs typeface="Calibri" panose="020F0502020204030204" pitchFamily="34" charset="0"/>
                        </a:rPr>
                        <a:t>1000 years</a:t>
                      </a:r>
                    </a:p>
                  </a:txBody>
                  <a:tcPr anchor="ctr"/>
                </a:tc>
                <a:extLst>
                  <a:ext uri="{0D108BD9-81ED-4DB2-BD59-A6C34878D82A}">
                    <a16:rowId xmlns:a16="http://schemas.microsoft.com/office/drawing/2014/main" val="1287159523"/>
                  </a:ext>
                </a:extLst>
              </a:tr>
              <a:tr h="788276">
                <a:tc>
                  <a:txBody>
                    <a:bodyPr/>
                    <a:lstStyle/>
                    <a:p>
                      <a:r>
                        <a:rPr lang="en-US" sz="2900" b="1" dirty="0">
                          <a:latin typeface="Calibri" panose="020F0502020204030204" pitchFamily="34" charset="0"/>
                          <a:cs typeface="Calibri" panose="020F0502020204030204" pitchFamily="34" charset="0"/>
                        </a:rPr>
                        <a:t>Buried in Rich Man’s Tomb</a:t>
                      </a:r>
                    </a:p>
                  </a:txBody>
                  <a:tcPr anchor="ctr"/>
                </a:tc>
                <a:tc>
                  <a:txBody>
                    <a:bodyPr/>
                    <a:lstStyle/>
                    <a:p>
                      <a:pPr algn="ctr"/>
                      <a:r>
                        <a:rPr lang="en-US" sz="2900" dirty="0">
                          <a:latin typeface="Calibri" panose="020F0502020204030204" pitchFamily="34" charset="0"/>
                          <a:cs typeface="Calibri" panose="020F0502020204030204" pitchFamily="34" charset="0"/>
                        </a:rPr>
                        <a:t>Isaiah 53:9</a:t>
                      </a:r>
                    </a:p>
                  </a:txBody>
                  <a:tcPr anchor="ctr"/>
                </a:tc>
                <a:tc>
                  <a:txBody>
                    <a:bodyPr/>
                    <a:lstStyle/>
                    <a:p>
                      <a:pPr algn="ctr"/>
                      <a:r>
                        <a:rPr lang="en-US" sz="2900"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1457467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1809750" y="1752600"/>
            <a:ext cx="8629650" cy="4861648"/>
          </a:xfrm>
        </p:spPr>
        <p:txBody>
          <a:bodyPr/>
          <a:lstStyle/>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physical deliverance (12:1-9)</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ea typeface="+mn-ea"/>
                <a:cs typeface="Calibri" panose="020F0502020204030204" pitchFamily="34" charset="0"/>
              </a:rPr>
              <a:t>The nations that will attack Israel (1-3)</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ea typeface="+mn-ea"/>
                <a:cs typeface="Calibri" panose="020F0502020204030204" pitchFamily="34" charset="0"/>
              </a:rPr>
              <a:t>The God who will protect Israel (4-9)</a:t>
            </a:r>
          </a:p>
          <a:p>
            <a:pPr marL="457200" indent="-457200">
              <a:spcBef>
                <a:spcPts val="0"/>
              </a:spcBef>
              <a:spcAft>
                <a:spcPts val="2400"/>
              </a:spcAft>
              <a:buSzPct val="100000"/>
              <a:buFont typeface="+mj-lt"/>
              <a:buAutoNum type="romanUcPeriod"/>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Israel’s spiritual deliverance (12:10-14)</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ea typeface="+mn-ea"/>
                <a:cs typeface="Calibri" panose="020F0502020204030204" pitchFamily="34" charset="0"/>
              </a:rPr>
              <a:t>God’s Spirit: the cause of revival (10a)</a:t>
            </a:r>
          </a:p>
          <a:p>
            <a:pPr marL="914400" lvl="1" indent="-514350">
              <a:spcBef>
                <a:spcPts val="0"/>
              </a:spcBef>
              <a:spcAft>
                <a:spcPts val="2400"/>
              </a:spcAft>
              <a:buSzPct val="100000"/>
              <a:buAutoNum type="alphaUcPeriod"/>
              <a:defRPr/>
            </a:pP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Israel’s remorse: the result of revival (11-14)</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12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4" descr="Image result for zechariah 12">
            <a:extLst>
              <a:ext uri="{FF2B5EF4-FFF2-40B4-BE49-F238E27FC236}">
                <a16:creationId xmlns:a16="http://schemas.microsoft.com/office/drawing/2014/main" id="{B6A58297-A76A-4D74-B0E4-54E40DCC8D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4748" y="121920"/>
            <a:ext cx="1267652"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Image result for zechariah 12">
            <a:extLst>
              <a:ext uri="{FF2B5EF4-FFF2-40B4-BE49-F238E27FC236}">
                <a16:creationId xmlns:a16="http://schemas.microsoft.com/office/drawing/2014/main" id="{411A3764-5EF6-4D92-97AF-B29BC7FF9D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2" y="121920"/>
            <a:ext cx="146492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797855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843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524000"/>
            <a:ext cx="76200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sz="2800" dirty="0">
                <a:effectLst>
                  <a:outerShdw blurRad="38100" dist="38100" dir="2700000" algn="tl">
                    <a:srgbClr val="000000">
                      <a:alpha val="43137"/>
                    </a:srgbClr>
                  </a:outerShdw>
                </a:effectLst>
                <a:cs typeface="Calibri" panose="020F0502020204030204" pitchFamily="34" charset="0"/>
              </a:rPr>
              <a:t>“</a:t>
            </a:r>
            <a:r>
              <a:rPr lang="en-US" sz="2800" dirty="0">
                <a:effectLst>
                  <a:outerShdw blurRad="38100" dist="38100" dir="2700000" algn="tl">
                    <a:srgbClr val="000000">
                      <a:alpha val="43137"/>
                    </a:srgbClr>
                  </a:outerShdw>
                </a:effectLst>
              </a:rPr>
              <a:t>The mourning of Hadadrimmon...in the valley of Megiddo was on the occasion of the slaying of the godly King Josiah by Pharaoh-</a:t>
            </a:r>
            <a:r>
              <a:rPr lang="en-US" sz="2800" dirty="0" err="1">
                <a:effectLst>
                  <a:outerShdw blurRad="38100" dist="38100" dir="2700000" algn="tl">
                    <a:srgbClr val="000000">
                      <a:alpha val="43137"/>
                    </a:srgbClr>
                  </a:outerShdw>
                </a:effectLst>
              </a:rPr>
              <a:t>Necho</a:t>
            </a:r>
            <a:r>
              <a:rPr lang="en-US" sz="2800" dirty="0">
                <a:effectLst>
                  <a:outerShdw blurRad="38100" dist="38100" dir="2700000" algn="tl">
                    <a:srgbClr val="000000">
                      <a:alpha val="43137"/>
                    </a:srgbClr>
                  </a:outerShdw>
                </a:effectLst>
              </a:rPr>
              <a:t> of Egypt...[2 Chronicles 35:22-27]. The Chronicles passage reveals how great was the lamentation over the king. And rightly so, for ‘this was the greatest sorrow, which had fallen on Judah. Josiah was the last hope of it’s declining kingdom…In Josiah’s death the last gleam of the sunset of Judah faded into night.’</a:t>
            </a:r>
            <a:r>
              <a:rPr lang="en-US" altLang="en-US" sz="2800" dirty="0">
                <a:effectLst>
                  <a:outerShdw blurRad="38100" dist="38100" dir="2700000" algn="tl">
                    <a:srgbClr val="000000">
                      <a:alpha val="43137"/>
                    </a:srgbClr>
                  </a:outerShdw>
                </a:effectLst>
                <a:cs typeface="Calibri" panose="020F0502020204030204" pitchFamily="34" charset="0"/>
              </a:rPr>
              <a:t>”</a:t>
            </a:r>
          </a:p>
        </p:txBody>
      </p:sp>
      <p:sp>
        <p:nvSpPr>
          <p:cNvPr id="6" name="TextBox 2">
            <a:extLst>
              <a:ext uri="{FF2B5EF4-FFF2-40B4-BE49-F238E27FC236}">
                <a16:creationId xmlns:a16="http://schemas.microsoft.com/office/drawing/2014/main" id="{03762418-FCA9-4A53-A0B6-EE81D11E7DDF}"/>
              </a:ext>
            </a:extLst>
          </p:cNvPr>
          <p:cNvSpPr txBox="1">
            <a:spLocks noChangeArrowheads="1"/>
          </p:cNvSpPr>
          <p:nvPr/>
        </p:nvSpPr>
        <p:spPr bwMode="auto">
          <a:xfrm>
            <a:off x="2362200" y="228600"/>
            <a:ext cx="746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1200"/>
              </a:spcAft>
              <a:buClrTx/>
              <a:buSzTx/>
              <a:buNone/>
            </a:pPr>
            <a:r>
              <a:rPr lang="en-US" altLang="en-US" sz="3600" dirty="0">
                <a:solidFill>
                  <a:schemeClr val="tx2"/>
                </a:solidFill>
                <a:effectLst>
                  <a:outerShdw blurRad="38100" dist="38100" dir="2700000" algn="tl">
                    <a:srgbClr val="000000"/>
                  </a:outerShdw>
                </a:effectLst>
                <a:ea typeface="+mj-ea"/>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223.</a:t>
            </a:r>
          </a:p>
        </p:txBody>
      </p:sp>
      <p:pic>
        <p:nvPicPr>
          <p:cNvPr id="8" name="Picture 7">
            <a:extLst>
              <a:ext uri="{FF2B5EF4-FFF2-40B4-BE49-F238E27FC236}">
                <a16:creationId xmlns:a16="http://schemas.microsoft.com/office/drawing/2014/main" id="{6A7F60E0-8D2C-4C26-BF42-53859ED45C4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9600" y="132735"/>
            <a:ext cx="943524" cy="1162665"/>
          </a:xfrm>
          <a:prstGeom prst="rect">
            <a:avLst/>
          </a:prstGeom>
          <a:ln>
            <a:solidFill>
              <a:schemeClr val="tx1"/>
            </a:solidFill>
          </a:ln>
        </p:spPr>
      </p:pic>
      <p:pic>
        <p:nvPicPr>
          <p:cNvPr id="9" name="Picture 8">
            <a:extLst>
              <a:ext uri="{FF2B5EF4-FFF2-40B4-BE49-F238E27FC236}">
                <a16:creationId xmlns:a16="http://schemas.microsoft.com/office/drawing/2014/main" id="{12E2C9AE-7C8A-4DB9-9010-AADA5EDCD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6008" y="1676400"/>
            <a:ext cx="3136392" cy="4572000"/>
          </a:xfrm>
          <a:prstGeom prst="rect">
            <a:avLst/>
          </a:prstGeom>
        </p:spPr>
      </p:pic>
    </p:spTree>
    <p:extLst>
      <p:ext uri="{BB962C8B-B14F-4D97-AF65-F5344CB8AC3E}">
        <p14:creationId xmlns:p14="http://schemas.microsoft.com/office/powerpoint/2010/main" val="302188165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4185761"/>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land will mourn, every family by itself; the family of the house of David by itself and their wives by themselves; the family of the house of Nathan by itself and their wives by themselves;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family of the house of Levi by itself and their wives by themselves; the family of the Shimeites by itself and their wives by themselves.”</a:t>
            </a:r>
          </a:p>
        </p:txBody>
      </p:sp>
    </p:spTree>
    <p:extLst>
      <p:ext uri="{BB962C8B-B14F-4D97-AF65-F5344CB8AC3E}">
        <p14:creationId xmlns:p14="http://schemas.microsoft.com/office/powerpoint/2010/main" val="412460874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4185761"/>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land will mourn,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family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itself;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family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house of David by itself and their wives by themselves;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family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house of Nathan by itself and their wives by themselves;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family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house of Levi by itself and their wives by themselves;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family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Shimeites by itself and their wives by themselves.”</a:t>
            </a:r>
          </a:p>
        </p:txBody>
      </p:sp>
    </p:spTree>
    <p:extLst>
      <p:ext uri="{BB962C8B-B14F-4D97-AF65-F5344CB8AC3E}">
        <p14:creationId xmlns:p14="http://schemas.microsoft.com/office/powerpoint/2010/main" val="358179630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4185761"/>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land will mourn, every family by itself; the family of the house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David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itself and their wives by themselves; the family of the house of Nathan by itself and their wives by themselves;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family of the house of Levi by itself and their wives by themselves; the family of the Shimeites by itself and their wives by themselves.”</a:t>
            </a:r>
          </a:p>
        </p:txBody>
      </p:sp>
    </p:spTree>
    <p:extLst>
      <p:ext uri="{BB962C8B-B14F-4D97-AF65-F5344CB8AC3E}">
        <p14:creationId xmlns:p14="http://schemas.microsoft.com/office/powerpoint/2010/main" val="208698490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4185761"/>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land will mourn, every family by itself; the family of the house of David by itself and their wives by themselves; the family of the house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Nathan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itself and their wives by themselves;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family of the house of Levi by itself and their wives by themselves; the family of the Shimeites by itself and their wives by themselves.”</a:t>
            </a:r>
          </a:p>
        </p:txBody>
      </p:sp>
    </p:spTree>
    <p:extLst>
      <p:ext uri="{BB962C8B-B14F-4D97-AF65-F5344CB8AC3E}">
        <p14:creationId xmlns:p14="http://schemas.microsoft.com/office/powerpoint/2010/main" val="273261302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4185761"/>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land will mourn, every family by itself; the family of the house of David by itself and their wives by themselves; the family of the house of Nathan by itself and their wives by themselves;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family of the house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Levi</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itself and their wives by themselves; the family of the Shimeites by itself and their wives by themselves.”</a:t>
            </a:r>
          </a:p>
        </p:txBody>
      </p:sp>
    </p:spTree>
    <p:extLst>
      <p:ext uri="{BB962C8B-B14F-4D97-AF65-F5344CB8AC3E}">
        <p14:creationId xmlns:p14="http://schemas.microsoft.com/office/powerpoint/2010/main" val="308960602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4185761"/>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land will mourn, every family by itself; the family of the house of David by itself and their wives by themselves; the family of the house of Nathan by itself and their wives by themselves;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family of the house of Levi by itself and their wives by themselves; the family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Shimeites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itself and their wives by themselves.”</a:t>
            </a:r>
          </a:p>
        </p:txBody>
      </p:sp>
    </p:spTree>
    <p:extLst>
      <p:ext uri="{BB962C8B-B14F-4D97-AF65-F5344CB8AC3E}">
        <p14:creationId xmlns:p14="http://schemas.microsoft.com/office/powerpoint/2010/main" val="325053931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4185761"/>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land will mourn, every family by itself; the family of the house of David by itself and their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themselves; the family of the house of Nathan by itself and their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themselves;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family of the house of Levi by itself and their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themselves; the family of the Shimeites by itself and their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themselves.”</a:t>
            </a:r>
          </a:p>
        </p:txBody>
      </p:sp>
    </p:spTree>
    <p:extLst>
      <p:ext uri="{BB962C8B-B14F-4D97-AF65-F5344CB8AC3E}">
        <p14:creationId xmlns:p14="http://schemas.microsoft.com/office/powerpoint/2010/main" val="61094108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4185761"/>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land will mourn, every family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itself</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family of the house of David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itself</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their wives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themselves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family of the house of Nathan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itself</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their wives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themselves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family of the house of Levi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itself</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their wives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themselves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family of the Shimeites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itself</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their wives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themselves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9382572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3"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11:25-26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rPr>
              <a:t>25</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hardening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happened to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fullness of the Gentiles has come in;</a:t>
            </a:r>
            <a:r>
              <a:rPr lang="en-US" dirty="0">
                <a:latin typeface="Calibri" panose="020F0502020204030204" pitchFamily="34" charset="0"/>
              </a:rPr>
              <a:t> </a:t>
            </a:r>
            <a:r>
              <a:rPr lang="en-US" sz="3600" baseline="30000" dirty="0">
                <a:latin typeface="Calibri" panose="020F0502020204030204" pitchFamily="34" charset="0"/>
              </a:rPr>
              <a:t>26</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Israel will be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‘The Deliverer will come from Zion, He will remove ungodliness from Jacob.’”</a:t>
            </a:r>
          </a:p>
        </p:txBody>
      </p:sp>
    </p:spTree>
    <p:extLst>
      <p:ext uri="{BB962C8B-B14F-4D97-AF65-F5344CB8AC3E}">
        <p14:creationId xmlns:p14="http://schemas.microsoft.com/office/powerpoint/2010/main" val="79577555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4131365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1066800" y="1752600"/>
            <a:ext cx="5486400" cy="3810000"/>
          </a:xfrm>
        </p:spPr>
        <p:txBody>
          <a:bodyPr/>
          <a:lstStyle/>
          <a:p>
            <a:pPr marL="514350" indent="-514350">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David ‒ kings (13a)</a:t>
            </a:r>
          </a:p>
          <a:p>
            <a:pPr marL="514350" indent="-514350">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Nathan ‒ prophets (13b)</a:t>
            </a:r>
          </a:p>
          <a:p>
            <a:pPr marL="514350" indent="-514350">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Levi ‒ priests (14a)</a:t>
            </a:r>
          </a:p>
          <a:p>
            <a:pPr marL="514350" indent="-514350">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Shimeites ‒ ordinary Levites (Num. 3:21)-citizens (14b)</a:t>
            </a:r>
          </a:p>
        </p:txBody>
      </p:sp>
      <p:sp>
        <p:nvSpPr>
          <p:cNvPr id="5" name="Rectangle 4">
            <a:extLst>
              <a:ext uri="{FF2B5EF4-FFF2-40B4-BE49-F238E27FC236}">
                <a16:creationId xmlns:a16="http://schemas.microsoft.com/office/drawing/2014/main" id="{11DA3F4E-5E20-4363-945B-0DD1994CA9C7}"/>
              </a:ext>
            </a:extLst>
          </p:cNvPr>
          <p:cNvSpPr/>
          <p:nvPr/>
        </p:nvSpPr>
        <p:spPr>
          <a:xfrm>
            <a:off x="1752600" y="228600"/>
            <a:ext cx="8555038"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The Coming Universal Israeli National Revival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12:12-13)</a:t>
            </a:r>
          </a:p>
        </p:txBody>
      </p:sp>
      <p:pic>
        <p:nvPicPr>
          <p:cNvPr id="8" name="Picture 4" descr="C:\Documents and Settings\Owner\Application Data\Microsoft\Media Catalog\Downloaded Clips\cl0\SY01462_.wmf">
            <a:extLst>
              <a:ext uri="{FF2B5EF4-FFF2-40B4-BE49-F238E27FC236}">
                <a16:creationId xmlns:a16="http://schemas.microsoft.com/office/drawing/2014/main" id="{8D4391BE-E649-4A17-87D3-FA50DBE3878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589962" y="2126456"/>
            <a:ext cx="2535238" cy="2605088"/>
          </a:xfrm>
          <a:prstGeom prst="rect">
            <a:avLst/>
          </a:prstGeom>
          <a:noFill/>
          <a:ln w="9525">
            <a:noFill/>
            <a:miter lim="800000"/>
            <a:headEnd/>
            <a:tailEnd/>
          </a:ln>
        </p:spPr>
      </p:pic>
    </p:spTree>
    <p:extLst>
      <p:ext uri="{BB962C8B-B14F-4D97-AF65-F5344CB8AC3E}">
        <p14:creationId xmlns:p14="http://schemas.microsoft.com/office/powerpoint/2010/main" val="1158616964"/>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13:8-9</a:t>
            </a:r>
          </a:p>
          <a:p>
            <a:pPr algn="just">
              <a:spcBef>
                <a:spcPts val="0"/>
              </a:spcBef>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come about in all the land,” Declares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two parts in it will be cut off and perish; But the third will be left in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bring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third part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fire, Refine them as silver is refined, And test them as gold is tested. They will call on My name, And I will answer them; I will say, ‘They are My people,’ And they will say,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my God.’ ”</a:t>
            </a:r>
          </a:p>
        </p:txBody>
      </p:sp>
    </p:spTree>
    <p:extLst>
      <p:ext uri="{BB962C8B-B14F-4D97-AF65-F5344CB8AC3E}">
        <p14:creationId xmlns:p14="http://schemas.microsoft.com/office/powerpoint/2010/main" val="394587600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DC1E5-7937-4F3F-8612-C069304085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2590800"/>
          </a:xfrm>
        </p:spPr>
        <p:txBody>
          <a:bodyPr/>
          <a:lstStyle/>
          <a:p>
            <a:pPr marL="0" indent="0" algn="ctr">
              <a:spcBef>
                <a:spcPct val="0"/>
              </a:spcBef>
              <a:spcAft>
                <a:spcPts val="1200"/>
              </a:spcAft>
              <a:buNone/>
              <a:defRPr/>
            </a:pPr>
            <a:r>
              <a:rPr lang="en-US" altLang="en-US" sz="4000" kern="1200" dirty="0">
                <a:solidFill>
                  <a:schemeClr val="tx2"/>
                </a:solidFill>
                <a:ea typeface="+mj-ea"/>
                <a:cs typeface="Calibri" panose="020F0502020204030204" pitchFamily="34" charset="0"/>
              </a:rPr>
              <a:t>Jeremiah 30:7</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“Alas! for that day is great, There is none like it; And it is the time of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Jacob’s distress </a:t>
            </a:r>
            <a:r>
              <a:rPr lang="en-US" sz="3600" dirty="0">
                <a:effectLst>
                  <a:outerShdw blurRad="38100" dist="38100" dir="2700000" algn="tl">
                    <a:srgbClr val="000000">
                      <a:alpha val="43137"/>
                    </a:srgbClr>
                  </a:outerShdw>
                </a:effectLst>
                <a:cs typeface="Calibri" panose="020F0502020204030204" pitchFamily="34" charset="0"/>
              </a:rPr>
              <a:t>(Gen. 32:8; 35:10), But he will be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saved</a:t>
            </a:r>
            <a:r>
              <a:rPr lang="en-US" sz="3600" dirty="0">
                <a:effectLst>
                  <a:outerShdw blurRad="38100" dist="38100" dir="2700000" algn="tl">
                    <a:srgbClr val="000000">
                      <a:alpha val="43137"/>
                    </a:srgbClr>
                  </a:outerShdw>
                </a:effectLst>
                <a:cs typeface="Calibri" panose="020F0502020204030204" pitchFamily="34" charset="0"/>
              </a:rPr>
              <a:t> from</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1796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1809750" y="1752600"/>
            <a:ext cx="8572500" cy="4861648"/>
          </a:xfrm>
        </p:spPr>
        <p:txBody>
          <a:bodyPr/>
          <a:lstStyle/>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physical deliverance (12:1-9)</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ea typeface="+mn-ea"/>
                <a:cs typeface="Calibri" panose="020F0502020204030204" pitchFamily="34" charset="0"/>
              </a:rPr>
              <a:t>The nations that will attack Israel (1-3)</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ea typeface="+mn-ea"/>
                <a:cs typeface="Calibri" panose="020F0502020204030204" pitchFamily="34" charset="0"/>
              </a:rPr>
              <a:t>The God who will protect Israel (4-9)</a:t>
            </a:r>
          </a:p>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spiritual deliverance (12:10-14)</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ea typeface="+mn-ea"/>
                <a:cs typeface="Calibri" panose="020F0502020204030204" pitchFamily="34" charset="0"/>
              </a:rPr>
              <a:t>God’s Spirit: the cause of revival (10a)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remorse: the result of revival (11-14)</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12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4" descr="Image result for zechariah 12">
            <a:extLst>
              <a:ext uri="{FF2B5EF4-FFF2-40B4-BE49-F238E27FC236}">
                <a16:creationId xmlns:a16="http://schemas.microsoft.com/office/drawing/2014/main" id="{9D1F1899-1C8B-453F-9D5D-6B1318C12C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4748" y="121920"/>
            <a:ext cx="1267652"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Image result for zechariah 12">
            <a:extLst>
              <a:ext uri="{FF2B5EF4-FFF2-40B4-BE49-F238E27FC236}">
                <a16:creationId xmlns:a16="http://schemas.microsoft.com/office/drawing/2014/main" id="{167BE778-6D79-42DB-B8FB-11663CC6A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2" y="121920"/>
            <a:ext cx="146492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199215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22981</TotalTime>
  <Words>4977</Words>
  <Application>Microsoft Office PowerPoint</Application>
  <PresentationFormat>Widescreen</PresentationFormat>
  <Paragraphs>452</Paragraphs>
  <Slides>94</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94</vt:i4>
      </vt:variant>
    </vt:vector>
  </HeadingPairs>
  <TitlesOfParts>
    <vt:vector size="101" baseType="lpstr">
      <vt:lpstr>Abadi MT Condensed Light</vt:lpstr>
      <vt:lpstr>Arial</vt:lpstr>
      <vt:lpstr>Calibri</vt:lpstr>
      <vt:lpstr>Times New Roman</vt:lpstr>
      <vt:lpstr>UICTFontTextStyleTallBody</vt:lpstr>
      <vt:lpstr>Wingdings</vt:lpstr>
      <vt:lpstr>Azure</vt:lpstr>
      <vt:lpstr>PowerPoint Presentation</vt:lpstr>
      <vt:lpstr>Structure</vt:lpstr>
      <vt:lpstr>Structure</vt:lpstr>
      <vt:lpstr>PowerPoint Presentation</vt:lpstr>
      <vt:lpstr>II. Eight Night Visions  (1:7‒6:15)</vt:lpstr>
      <vt:lpstr>Structure</vt:lpstr>
      <vt:lpstr>III. Questions &amp; Answers Concerning Fasting  (7‒8)</vt:lpstr>
      <vt:lpstr>Structure</vt:lpstr>
      <vt:lpstr>IV. Two Burdens  (9‒14)</vt:lpstr>
      <vt:lpstr>IV. Two Burdens  (9‒14)</vt:lpstr>
      <vt:lpstr>PowerPoint Presentation</vt:lpstr>
      <vt:lpstr>PowerPoint Presentation</vt:lpstr>
      <vt:lpstr>Divine Warrior Hymn (9:1-17)</vt:lpstr>
      <vt:lpstr>PowerPoint Presentation</vt:lpstr>
      <vt:lpstr>True Shepherd (10:1-12)</vt:lpstr>
      <vt:lpstr>PowerPoint Presentation</vt:lpstr>
      <vt:lpstr>False Shepherd (11:1-17)</vt:lpstr>
      <vt:lpstr>False Shepherd (11:1-17)</vt:lpstr>
      <vt:lpstr>The Wailing Land (11:1-3)</vt:lpstr>
      <vt:lpstr>False Shepherd (11:1-17)</vt:lpstr>
      <vt:lpstr>Reasons for the Wailing (11:4-14)</vt:lpstr>
      <vt:lpstr>Reasons for the Wailing (11:4-14)</vt:lpstr>
      <vt:lpstr>Reasons for the Wailing (11:4-14)</vt:lpstr>
      <vt:lpstr>Reasons for the Wailing (11:4-14)</vt:lpstr>
      <vt:lpstr>Reasons for the Wailing (11:4-14)</vt:lpstr>
      <vt:lpstr>Israel's Judgments</vt:lpstr>
      <vt:lpstr>PowerPoint Presentation</vt:lpstr>
      <vt:lpstr>Ezekiel 37</vt:lpstr>
      <vt:lpstr>False Shepherd (11:1-17)</vt:lpstr>
      <vt:lpstr>The Coming False Shepherd (11:15-17)</vt:lpstr>
      <vt:lpstr>The Coming False Shepherd (11:15-17)</vt:lpstr>
      <vt:lpstr>PowerPoint Presentation</vt:lpstr>
      <vt:lpstr>7 “I AM” statements in John</vt:lpstr>
      <vt:lpstr>PowerPoint Presentation</vt:lpstr>
      <vt:lpstr>The Coming False Shepherd (11:15-17)</vt:lpstr>
      <vt:lpstr>PowerPoint Presentation</vt:lpstr>
      <vt:lpstr>PowerPoint Presentation</vt:lpstr>
      <vt:lpstr>IV. Two Burdens  (9‒14)</vt:lpstr>
      <vt:lpstr>IV. Two Burdens  (9‒14)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 8 New Promises Genesis 12:1-3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026 - 11v14-17</dc:title>
  <dc:subject>Zechariah</dc:subject>
  <dc:creator>A. Woods</dc:creator>
  <dc:description>Modified by Jim McGowan</dc:description>
  <cp:lastModifiedBy>Jim McGowan</cp:lastModifiedBy>
  <cp:revision>2390</cp:revision>
  <cp:lastPrinted>2022-04-20T12:44:26Z</cp:lastPrinted>
  <dcterms:created xsi:type="dcterms:W3CDTF">2009-03-17T12:21:13Z</dcterms:created>
  <dcterms:modified xsi:type="dcterms:W3CDTF">2022-04-20T12:44:43Z</dcterms:modified>
</cp:coreProperties>
</file>