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094" r:id="rId2"/>
    <p:sldId id="7754" r:id="rId3"/>
    <p:sldId id="8468" r:id="rId4"/>
    <p:sldId id="8221" r:id="rId5"/>
    <p:sldId id="8220" r:id="rId6"/>
    <p:sldId id="8255" r:id="rId7"/>
    <p:sldId id="7729" r:id="rId8"/>
    <p:sldId id="8390" r:id="rId9"/>
    <p:sldId id="7730" r:id="rId10"/>
    <p:sldId id="8395" r:id="rId11"/>
    <p:sldId id="8391" r:id="rId12"/>
    <p:sldId id="8436" r:id="rId13"/>
    <p:sldId id="8397" r:id="rId14"/>
    <p:sldId id="8464" r:id="rId15"/>
    <p:sldId id="8474" r:id="rId16"/>
    <p:sldId id="8516" r:id="rId17"/>
    <p:sldId id="8500" r:id="rId18"/>
    <p:sldId id="8501" r:id="rId19"/>
    <p:sldId id="8504" r:id="rId20"/>
    <p:sldId id="8505" r:id="rId21"/>
    <p:sldId id="8506" r:id="rId22"/>
    <p:sldId id="8507" r:id="rId23"/>
    <p:sldId id="8502" r:id="rId24"/>
    <p:sldId id="8508" r:id="rId25"/>
    <p:sldId id="8509" r:id="rId26"/>
    <p:sldId id="8493" r:id="rId27"/>
    <p:sldId id="7907" r:id="rId28"/>
    <p:sldId id="7915" r:id="rId29"/>
    <p:sldId id="8564" r:id="rId30"/>
    <p:sldId id="8581" r:id="rId31"/>
    <p:sldId id="8576" r:id="rId32"/>
    <p:sldId id="8492" r:id="rId33"/>
    <p:sldId id="8577" r:id="rId34"/>
    <p:sldId id="5388" r:id="rId35"/>
    <p:sldId id="8578" r:id="rId36"/>
    <p:sldId id="8491" r:id="rId37"/>
    <p:sldId id="8582" r:id="rId38"/>
    <p:sldId id="8340" r:id="rId39"/>
    <p:sldId id="4437" r:id="rId40"/>
    <p:sldId id="7324" r:id="rId41"/>
    <p:sldId id="7561" r:id="rId42"/>
    <p:sldId id="8036" r:id="rId43"/>
    <p:sldId id="8584" r:id="rId44"/>
    <p:sldId id="8566" r:id="rId45"/>
    <p:sldId id="8579" r:id="rId46"/>
    <p:sldId id="8567" r:id="rId47"/>
    <p:sldId id="8583" r:id="rId48"/>
    <p:sldId id="8580" r:id="rId49"/>
    <p:sldId id="8568" r:id="rId50"/>
    <p:sldId id="3221" r:id="rId51"/>
    <p:sldId id="8569" r:id="rId52"/>
    <p:sldId id="8503" r:id="rId53"/>
    <p:sldId id="8513" r:id="rId54"/>
    <p:sldId id="8514" r:id="rId55"/>
    <p:sldId id="8570" r:id="rId56"/>
    <p:sldId id="943" r:id="rId57"/>
    <p:sldId id="8571" r:id="rId58"/>
    <p:sldId id="8515" r:id="rId59"/>
    <p:sldId id="8572" r:id="rId60"/>
    <p:sldId id="8573" r:id="rId61"/>
    <p:sldId id="8575" r:id="rId62"/>
    <p:sldId id="8574" r:id="rId63"/>
    <p:sldId id="8329" r:id="rId64"/>
    <p:sldId id="8465" r:id="rId65"/>
    <p:sldId id="8517" r:id="rId66"/>
    <p:sldId id="8518" r:id="rId67"/>
  </p:sldIdLst>
  <p:sldSz cx="12192000" cy="6858000"/>
  <p:notesSz cx="7315200" cy="9601200"/>
  <p:custDataLst>
    <p:tags r:id="rId7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CCFF"/>
    <a:srgbClr val="009900"/>
    <a:srgbClr val="003300"/>
    <a:srgbClr val="0000CC"/>
    <a:srgbClr val="00CCFF"/>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59" d="100"/>
          <a:sy n="59" d="100"/>
        </p:scale>
        <p:origin x="9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411"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86" tIns="53895" rIns="107786" bIns="53895" numCol="1" anchor="b" anchorCtr="0" compatLnSpc="1">
            <a:prstTxWarp prst="textNoShape">
              <a:avLst/>
            </a:prstTxWarp>
          </a:bodyPr>
          <a:lstStyle>
            <a:lvl1pPr defTabSz="101926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6"/>
            <a:ext cx="4089536" cy="793995"/>
          </a:xfrm>
          <a:prstGeom prst="rect">
            <a:avLst/>
          </a:prstGeom>
        </p:spPr>
        <p:txBody>
          <a:bodyPr vert="horz" lIns="118225" tIns="59113" rIns="118225" bIns="59113"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Zechariah 025 - 11v1-17</a:t>
            </a:r>
          </a:p>
          <a:p>
            <a:pPr>
              <a:defRPr/>
            </a:pPr>
            <a:r>
              <a:rPr lang="en-US" sz="1600" dirty="0"/>
              <a:t>04-13-2022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4/13/2022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31</a:t>
            </a:fld>
            <a:endParaRPr lang="en-US" altLang="en-US" dirty="0"/>
          </a:p>
        </p:txBody>
      </p:sp>
    </p:spTree>
    <p:extLst>
      <p:ext uri="{BB962C8B-B14F-4D97-AF65-F5344CB8AC3E}">
        <p14:creationId xmlns:p14="http://schemas.microsoft.com/office/powerpoint/2010/main" val="34518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57</a:t>
            </a:fld>
            <a:endParaRPr lang="en-US" altLang="en-US" dirty="0"/>
          </a:p>
        </p:txBody>
      </p:sp>
    </p:spTree>
    <p:extLst>
      <p:ext uri="{BB962C8B-B14F-4D97-AF65-F5344CB8AC3E}">
        <p14:creationId xmlns:p14="http://schemas.microsoft.com/office/powerpoint/2010/main" val="46210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59</a:t>
            </a:fld>
            <a:endParaRPr lang="en-US" altLang="en-US" dirty="0"/>
          </a:p>
        </p:txBody>
      </p:sp>
    </p:spTree>
    <p:extLst>
      <p:ext uri="{BB962C8B-B14F-4D97-AF65-F5344CB8AC3E}">
        <p14:creationId xmlns:p14="http://schemas.microsoft.com/office/powerpoint/2010/main" val="373860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60</a:t>
            </a:fld>
            <a:endParaRPr lang="en-US" altLang="en-US" dirty="0"/>
          </a:p>
        </p:txBody>
      </p:sp>
    </p:spTree>
    <p:extLst>
      <p:ext uri="{BB962C8B-B14F-4D97-AF65-F5344CB8AC3E}">
        <p14:creationId xmlns:p14="http://schemas.microsoft.com/office/powerpoint/2010/main" val="55051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36</a:t>
            </a:fld>
            <a:endParaRPr lang="en-US" altLang="en-US" dirty="0"/>
          </a:p>
        </p:txBody>
      </p:sp>
    </p:spTree>
    <p:extLst>
      <p:ext uri="{BB962C8B-B14F-4D97-AF65-F5344CB8AC3E}">
        <p14:creationId xmlns:p14="http://schemas.microsoft.com/office/powerpoint/2010/main" val="306907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26572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55051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28341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42</a:t>
            </a:fld>
            <a:endParaRPr lang="en-US" altLang="en-US" dirty="0"/>
          </a:p>
        </p:txBody>
      </p:sp>
    </p:spTree>
    <p:extLst>
      <p:ext uri="{BB962C8B-B14F-4D97-AF65-F5344CB8AC3E}">
        <p14:creationId xmlns:p14="http://schemas.microsoft.com/office/powerpoint/2010/main" val="202501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46</a:t>
            </a:fld>
            <a:endParaRPr lang="en-US" altLang="en-US" dirty="0"/>
          </a:p>
        </p:txBody>
      </p:sp>
    </p:spTree>
    <p:extLst>
      <p:ext uri="{BB962C8B-B14F-4D97-AF65-F5344CB8AC3E}">
        <p14:creationId xmlns:p14="http://schemas.microsoft.com/office/powerpoint/2010/main" val="117306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47</a:t>
            </a:fld>
            <a:endParaRPr lang="en-US" altLang="en-US" dirty="0"/>
          </a:p>
        </p:txBody>
      </p:sp>
    </p:spTree>
    <p:extLst>
      <p:ext uri="{BB962C8B-B14F-4D97-AF65-F5344CB8AC3E}">
        <p14:creationId xmlns:p14="http://schemas.microsoft.com/office/powerpoint/2010/main" val="55051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55</a:t>
            </a:fld>
            <a:endParaRPr lang="en-US" altLang="en-US" dirty="0"/>
          </a:p>
        </p:txBody>
      </p:sp>
    </p:spTree>
    <p:extLst>
      <p:ext uri="{BB962C8B-B14F-4D97-AF65-F5344CB8AC3E}">
        <p14:creationId xmlns:p14="http://schemas.microsoft.com/office/powerpoint/2010/main" val="301208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92200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4/13/2022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852294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CF6F08E4-FBDB-4063-9915-5CAA4DF9CEED}"/>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0E3C4D4F-2F51-48D6-8A06-AD6693FF185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B3B3DC69-6AAD-4019-B1C6-A524EDF75207}"/>
              </a:ext>
            </a:extLst>
          </p:cNvPr>
          <p:cNvSpPr>
            <a:spLocks noGrp="1" noChangeArrowheads="1"/>
          </p:cNvSpPr>
          <p:nvPr>
            <p:ph type="sldNum" sz="quarter" idx="12"/>
          </p:nvPr>
        </p:nvSpPr>
        <p:spPr/>
        <p:txBody>
          <a:bodyPr/>
          <a:lstStyle>
            <a:lvl1pPr>
              <a:defRPr/>
            </a:lvl1pPr>
          </a:lstStyle>
          <a:p>
            <a:fld id="{02BB36EF-F806-48AE-84E0-A41FE0586832}" type="slidenum">
              <a:rPr lang="en-US" altLang="en-US"/>
              <a:pPr/>
              <a:t>‹#›</a:t>
            </a:fld>
            <a:endParaRPr lang="en-US" altLang="en-US"/>
          </a:p>
        </p:txBody>
      </p:sp>
    </p:spTree>
    <p:extLst>
      <p:ext uri="{BB962C8B-B14F-4D97-AF65-F5344CB8AC3E}">
        <p14:creationId xmlns:p14="http://schemas.microsoft.com/office/powerpoint/2010/main" val="349886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8" r:id="rId12"/>
    <p:sldLayoutId id="2147488919" r:id="rId13"/>
    <p:sldLayoutId id="2147488920"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sym typeface="Symbol" pitchFamily="18" charset="2"/>
              </a:rPr>
              <a:t>Zechariah</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solidFill>
                  <a:srgbClr val="FFFFCC"/>
                </a:solidFill>
                <a:effectLst>
                  <a:outerShdw blurRad="38100" dist="38100" dir="2700000" algn="tl">
                    <a:srgbClr val="000000">
                      <a:alpha val="43137"/>
                    </a:srgbClr>
                  </a:outerShdw>
                </a:effectLst>
                <a:sym typeface="Symbol" pitchFamily="18" charset="2"/>
              </a:rPr>
              <a:t>God Remembers!</a:t>
            </a:r>
          </a:p>
        </p:txBody>
      </p:sp>
      <p:pic>
        <p:nvPicPr>
          <p:cNvPr id="2" name="Picture 1">
            <a:extLst>
              <a:ext uri="{FF2B5EF4-FFF2-40B4-BE49-F238E27FC236}">
                <a16:creationId xmlns:a16="http://schemas.microsoft.com/office/drawing/2014/main" id="{FE4FBC66-70AB-4401-B987-E4D026EE7810}"/>
              </a:ext>
            </a:extLst>
          </p:cNvPr>
          <p:cNvPicPr>
            <a:picLocks noChangeAspect="1"/>
          </p:cNvPicPr>
          <p:nvPr/>
        </p:nvPicPr>
        <p:blipFill rotWithShape="1">
          <a:blip r:embed="rId3"/>
          <a:srcRect b="3333"/>
          <a:stretch/>
        </p:blipFill>
        <p:spPr>
          <a:xfrm>
            <a:off x="3648967" y="1600200"/>
            <a:ext cx="4894066" cy="3657600"/>
          </a:xfrm>
          <a:prstGeom prst="rect">
            <a:avLst/>
          </a:prstGeom>
          <a:ln>
            <a:solidFill>
              <a:schemeClr val="tx1"/>
            </a:solidFill>
          </a:ln>
        </p:spPr>
      </p:pic>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109804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False shepherd (11)</a:t>
            </a:r>
          </a:p>
        </p:txBody>
      </p:sp>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2" descr="Zechariah - davidould.net">
            <a:extLst>
              <a:ext uri="{FF2B5EF4-FFF2-40B4-BE49-F238E27FC236}">
                <a16:creationId xmlns:a16="http://schemas.microsoft.com/office/drawing/2014/main" id="{011DBB66-7DD6-42B6-A86C-1DCA969C23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0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False shepherd (11)</a:t>
            </a:r>
          </a:p>
        </p:txBody>
      </p:sp>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2" descr="Zechariah - davidould.net">
            <a:extLst>
              <a:ext uri="{FF2B5EF4-FFF2-40B4-BE49-F238E27FC236}">
                <a16:creationId xmlns:a16="http://schemas.microsoft.com/office/drawing/2014/main" id="{E23CEEC0-86F8-4BE0-8C7D-7A535A95D8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3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14350" indent="-514350" algn="ctr">
              <a:buClr>
                <a:srgbClr val="66FF66"/>
              </a:buClr>
              <a:buFont typeface="+mj-lt"/>
              <a:buAutoNum type="arabicPeriod"/>
            </a:pPr>
            <a:r>
              <a:rPr lang="en-US" altLang="en-US" sz="3600" dirty="0">
                <a:effectLst>
                  <a:outerShdw blurRad="38100" dist="38100" dir="2700000" algn="tl">
                    <a:srgbClr val="000000">
                      <a:alpha val="43137"/>
                    </a:srgbClr>
                  </a:outerShdw>
                </a:effectLst>
              </a:rPr>
              <a:t>Divine Warrior Hymn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(9:1-17)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5795077"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Judgment on the oppressing nations (1-8)</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Messiah (9-10)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protection (11-17)</a:t>
            </a:r>
          </a:p>
        </p:txBody>
      </p:sp>
      <p:pic>
        <p:nvPicPr>
          <p:cNvPr id="5" name="Picture 2" descr="Zechariah - davidould.net">
            <a:extLst>
              <a:ext uri="{FF2B5EF4-FFF2-40B4-BE49-F238E27FC236}">
                <a16:creationId xmlns:a16="http://schemas.microsoft.com/office/drawing/2014/main" id="{AE4D9B7D-FDB2-4A5D-B7CC-40224602E8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676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False shepherd (11)</a:t>
            </a:r>
          </a:p>
        </p:txBody>
      </p:sp>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2" descr="Zechariah - davidould.net">
            <a:extLst>
              <a:ext uri="{FF2B5EF4-FFF2-40B4-BE49-F238E27FC236}">
                <a16:creationId xmlns:a16="http://schemas.microsoft.com/office/drawing/2014/main" id="{65DEF44D-76E7-491A-8631-3B8A8B540B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0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True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(10:1-12)</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5867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prosperity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Restoration of the Northern &amp; Southern kingdoms (4-7)</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Messianic regathering (8-12)</a:t>
            </a:r>
          </a:p>
        </p:txBody>
      </p:sp>
      <p:pic>
        <p:nvPicPr>
          <p:cNvPr id="5" name="Picture 2" descr="Zechariah - davidould.net">
            <a:extLst>
              <a:ext uri="{FF2B5EF4-FFF2-40B4-BE49-F238E27FC236}">
                <a16:creationId xmlns:a16="http://schemas.microsoft.com/office/drawing/2014/main" id="{42639AB8-91EE-479B-BCF5-E0625D1B579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855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False shepherd (11)</a:t>
            </a:r>
          </a:p>
        </p:txBody>
      </p:sp>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2" descr="Zechariah - davidould.net">
            <a:extLst>
              <a:ext uri="{FF2B5EF4-FFF2-40B4-BE49-F238E27FC236}">
                <a16:creationId xmlns:a16="http://schemas.microsoft.com/office/drawing/2014/main" id="{EE9A8FB4-9F09-41BF-9E71-DAE1F17596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66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3"/>
            </a:pPr>
            <a:r>
              <a:rPr lang="en-US" altLang="en-US" sz="3600" dirty="0">
                <a:effectLst>
                  <a:outerShdw blurRad="38100" dist="38100" dir="2700000" algn="tl">
                    <a:srgbClr val="000000">
                      <a:alpha val="43137"/>
                    </a:srgbClr>
                  </a:outerShdw>
                </a:effectLst>
              </a:rPr>
              <a:t>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(11:1-17)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67056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wailing land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Reasons for the wailing (4-14)</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coming false shepherd (15-17)</a:t>
            </a:r>
          </a:p>
        </p:txBody>
      </p:sp>
      <p:pic>
        <p:nvPicPr>
          <p:cNvPr id="6" name="Picture 2" descr="Zechariah - davidould.net">
            <a:extLst>
              <a:ext uri="{FF2B5EF4-FFF2-40B4-BE49-F238E27FC236}">
                <a16:creationId xmlns:a16="http://schemas.microsoft.com/office/drawing/2014/main" id="{46FF0D7A-E261-4721-8F1F-5443F29415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313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3"/>
            </a:pPr>
            <a:r>
              <a:rPr lang="en-US" altLang="en-US" sz="3600" dirty="0">
                <a:effectLst>
                  <a:outerShdw blurRad="38100" dist="38100" dir="2700000" algn="tl">
                    <a:srgbClr val="000000">
                      <a:alpha val="43137"/>
                    </a:srgbClr>
                  </a:outerShdw>
                </a:effectLst>
              </a:rPr>
              <a:t>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(11:1-17)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6629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The wailing land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Reasons for the wailing (4-14)</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coming false shepherd (15-17)</a:t>
            </a:r>
          </a:p>
        </p:txBody>
      </p:sp>
      <p:pic>
        <p:nvPicPr>
          <p:cNvPr id="5" name="Picture 2" descr="Zechariah - davidould.net">
            <a:extLst>
              <a:ext uri="{FF2B5EF4-FFF2-40B4-BE49-F238E27FC236}">
                <a16:creationId xmlns:a16="http://schemas.microsoft.com/office/drawing/2014/main" id="{B613160C-C397-4CF4-89FB-E919AF54CD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877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The Waling Land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Cedars of Lebanon (1)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Cypress &amp; Oaks of Bashan (2)</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Shepherds &amp; Lions (3)</a:t>
            </a:r>
          </a:p>
        </p:txBody>
      </p:sp>
      <p:pic>
        <p:nvPicPr>
          <p:cNvPr id="5" name="Picture 2" descr="Zechariah - davidould.net">
            <a:extLst>
              <a:ext uri="{FF2B5EF4-FFF2-40B4-BE49-F238E27FC236}">
                <a16:creationId xmlns:a16="http://schemas.microsoft.com/office/drawing/2014/main" id="{493E1190-9784-4A74-9712-B12F2BB354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035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1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The Waling Land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Cedars of Lebanon (1)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Cypress &amp; Oaks of Bashan (2)</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Shepherds &amp; Lions (3)</a:t>
            </a:r>
          </a:p>
        </p:txBody>
      </p:sp>
      <p:pic>
        <p:nvPicPr>
          <p:cNvPr id="5" name="Picture 2" descr="Zechariah - davidould.net">
            <a:extLst>
              <a:ext uri="{FF2B5EF4-FFF2-40B4-BE49-F238E27FC236}">
                <a16:creationId xmlns:a16="http://schemas.microsoft.com/office/drawing/2014/main" id="{07B83BB1-79A5-4F3C-A611-9BA2661973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872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The Waling Land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Cedars of Lebanon (1)</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Cypress &amp; Oaks of Bashan (2)</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Shepherds &amp; Lions (3)</a:t>
            </a:r>
          </a:p>
        </p:txBody>
      </p:sp>
      <p:pic>
        <p:nvPicPr>
          <p:cNvPr id="5" name="Picture 2" descr="Zechariah - davidould.net">
            <a:extLst>
              <a:ext uri="{FF2B5EF4-FFF2-40B4-BE49-F238E27FC236}">
                <a16:creationId xmlns:a16="http://schemas.microsoft.com/office/drawing/2014/main" id="{59FB910B-1F37-4BED-A998-B649BC783D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020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a:pPr>
            <a:r>
              <a:rPr lang="en-US" altLang="en-US" sz="3600" dirty="0">
                <a:effectLst>
                  <a:outerShdw blurRad="38100" dist="38100" dir="2700000" algn="tl">
                    <a:srgbClr val="000000">
                      <a:alpha val="43137"/>
                    </a:srgbClr>
                  </a:outerShdw>
                </a:effectLst>
              </a:rPr>
              <a:t>The Waling Land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Cedars of Lebanon (1)</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Cypress &amp; Oaks of Bashan (2)</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Shepherds &amp; Lions (3)</a:t>
            </a:r>
          </a:p>
        </p:txBody>
      </p:sp>
      <p:pic>
        <p:nvPicPr>
          <p:cNvPr id="5" name="Picture 2" descr="Zechariah - davidould.net">
            <a:extLst>
              <a:ext uri="{FF2B5EF4-FFF2-40B4-BE49-F238E27FC236}">
                <a16:creationId xmlns:a16="http://schemas.microsoft.com/office/drawing/2014/main" id="{5D280872-C178-4E3B-9399-B1F66EC830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389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3"/>
            </a:pPr>
            <a:r>
              <a:rPr lang="en-US" altLang="en-US" sz="3600" dirty="0">
                <a:effectLst>
                  <a:outerShdw blurRad="38100" dist="38100" dir="2700000" algn="tl">
                    <a:srgbClr val="000000">
                      <a:alpha val="43137"/>
                    </a:srgbClr>
                  </a:outerShdw>
                </a:effectLst>
              </a:rPr>
              <a:t>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(11:1-17)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6629400"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wailing land (1-3)</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Reasons for the wailing (4-14)</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coming false shepherd (15-17)</a:t>
            </a:r>
          </a:p>
        </p:txBody>
      </p:sp>
      <p:pic>
        <p:nvPicPr>
          <p:cNvPr id="5" name="Picture 2" descr="Zechariah - davidould.net">
            <a:extLst>
              <a:ext uri="{FF2B5EF4-FFF2-40B4-BE49-F238E27FC236}">
                <a16:creationId xmlns:a16="http://schemas.microsoft.com/office/drawing/2014/main" id="{F0425D00-4862-4009-B89B-BB4139F4ADD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617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Reasons for the Waling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(11:4-14)</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7239000" cy="3733800"/>
          </a:xfrm>
        </p:spPr>
        <p:txBody>
          <a:bodyPr/>
          <a:lstStyle/>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Zechariah pastors the doomed flock (4-7)</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God no longer favors the flock (8-11)</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Israel to reject her Messiah (12-13)</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Cessation of the nation’s unity (14)</a:t>
            </a:r>
          </a:p>
        </p:txBody>
      </p:sp>
      <p:pic>
        <p:nvPicPr>
          <p:cNvPr id="6" name="Picture 2" descr="Zechariah - davidould.net">
            <a:extLst>
              <a:ext uri="{FF2B5EF4-FFF2-40B4-BE49-F238E27FC236}">
                <a16:creationId xmlns:a16="http://schemas.microsoft.com/office/drawing/2014/main" id="{84E08728-EF00-4975-82BB-4C20A3B398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772400" y="2362200"/>
            <a:ext cx="3760435"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0195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Reasons for the Waling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(11:4-14)</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7848600" cy="3048000"/>
          </a:xfrm>
        </p:spPr>
        <p:txBody>
          <a:bodyPr/>
          <a:lstStyle/>
          <a:p>
            <a:pPr marL="569913" lvl="2" indent="-569913">
              <a:spcBef>
                <a:spcPts val="0"/>
              </a:spcBef>
              <a:spcAft>
                <a:spcPts val="4200"/>
              </a:spcAft>
              <a:buSzPct val="100000"/>
              <a:buFont typeface="+mj-lt"/>
              <a:buAutoNum type="arabicParenR"/>
              <a:defRPr/>
            </a:pPr>
            <a:r>
              <a:rPr lang="en-US" altLang="en-US" sz="3000" b="1" u="sng" dirty="0">
                <a:solidFill>
                  <a:srgbClr val="FFFFCC"/>
                </a:solidFill>
                <a:effectLst>
                  <a:outerShdw blurRad="38100" dist="38100" dir="2700000" algn="tl">
                    <a:srgbClr val="000000">
                      <a:alpha val="43137"/>
                    </a:srgbClr>
                  </a:outerShdw>
                </a:effectLst>
                <a:ea typeface="+mn-ea"/>
                <a:cs typeface="+mn-cs"/>
              </a:rPr>
              <a:t>Zechariah pastors the doomed flock (4-7)</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God no longer favors the flock (8-11)</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Israel to reject her Messiah (12-13)</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Cessation of the nation’s unity (14)</a:t>
            </a:r>
          </a:p>
        </p:txBody>
      </p:sp>
      <p:pic>
        <p:nvPicPr>
          <p:cNvPr id="5" name="Picture 2" descr="Zechariah - davidould.net">
            <a:extLst>
              <a:ext uri="{FF2B5EF4-FFF2-40B4-BE49-F238E27FC236}">
                <a16:creationId xmlns:a16="http://schemas.microsoft.com/office/drawing/2014/main" id="{E1226251-10CF-4839-9107-052ECA0B00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772400" y="2362200"/>
            <a:ext cx="3760435"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013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B7569C95-6A61-4FB9-B05A-15050A4796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2753" y="2057400"/>
            <a:ext cx="2669647" cy="2743200"/>
          </a:xfrm>
          <a:prstGeom prst="rect">
            <a:avLst/>
          </a:prstGeom>
          <a:noFill/>
          <a:ln w="9525">
            <a:noFill/>
            <a:miter lim="800000"/>
            <a:headEnd/>
            <a:tailEnd/>
          </a:ln>
        </p:spPr>
      </p:pic>
    </p:spTree>
    <p:extLst>
      <p:ext uri="{BB962C8B-B14F-4D97-AF65-F5344CB8AC3E}">
        <p14:creationId xmlns:p14="http://schemas.microsoft.com/office/powerpoint/2010/main" val="7831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325856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a:effectLst>
                  <a:outerShdw blurRad="38100" dist="38100" dir="2700000" algn="tl">
                    <a:srgbClr val="000000">
                      <a:alpha val="43137"/>
                    </a:srgbClr>
                  </a:outerShdw>
                </a:effectLst>
              </a:rPr>
              <a:t>8 </a:t>
            </a:r>
            <a:r>
              <a:rPr lang="en-US" sz="3600" dirty="0">
                <a:effectLst>
                  <a:outerShdw blurRad="38100" dist="38100" dir="2700000" algn="tl">
                    <a:srgbClr val="000000">
                      <a:alpha val="43137"/>
                    </a:srgbClr>
                  </a:outerShdw>
                </a:effectLst>
              </a:rPr>
              <a:t>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73411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Calibri" panose="020F0502020204030204" pitchFamily="34" charset="0"/>
                <a:cs typeface="Calibri" panose="020F0502020204030204" pitchFamily="34" charset="0"/>
              </a:rPr>
              <a:t>Deuteronomy 28:49-50</a:t>
            </a:r>
          </a:p>
          <a:p>
            <a:pPr marL="0" indent="0" algn="just">
              <a:spcBef>
                <a:spcPts val="0"/>
              </a:spcBef>
              <a:buNone/>
              <a:defRPr/>
            </a:pPr>
            <a:r>
              <a:rPr lang="en-US" sz="3600" baseline="30000" dirty="0">
                <a:effectLst/>
                <a:ea typeface="Calibri" panose="020F0502020204030204" pitchFamily="34" charset="0"/>
                <a:cs typeface="Calibri" panose="020F0502020204030204" pitchFamily="34" charset="0"/>
              </a:rPr>
              <a:t>49</a:t>
            </a:r>
            <a:r>
              <a:rPr lang="en-US" sz="3600" b="1" baseline="30000" dirty="0">
                <a:effectLst/>
                <a:ea typeface="Calibri" panose="020F0502020204030204" pitchFamily="34" charset="0"/>
                <a:cs typeface="Calibri" panose="020F0502020204030204" pitchFamily="34" charset="0"/>
              </a:rPr>
              <a:t> </a:t>
            </a:r>
            <a:r>
              <a:rPr lang="en-US" sz="3600" dirty="0">
                <a:effectLst/>
                <a:ea typeface="Calibri" panose="020F0502020204030204" pitchFamily="34" charset="0"/>
                <a:cs typeface="Calibri" panose="020F0502020204030204" pitchFamily="34" charset="0"/>
              </a:rPr>
              <a:t>“The </a:t>
            </a:r>
            <a:r>
              <a:rPr lang="en-US" sz="3600" cap="small" dirty="0">
                <a:effectLst/>
                <a:ea typeface="Calibri" panose="020F0502020204030204" pitchFamily="34" charset="0"/>
                <a:cs typeface="Calibri" panose="020F0502020204030204" pitchFamily="34" charset="0"/>
              </a:rPr>
              <a:t>Lord</a:t>
            </a:r>
            <a:r>
              <a:rPr lang="en-US" sz="3600" dirty="0">
                <a:effectLst/>
                <a:ea typeface="Calibri" panose="020F0502020204030204" pitchFamily="34" charset="0"/>
                <a:cs typeface="Calibri" panose="020F0502020204030204" pitchFamily="34" charset="0"/>
              </a:rPr>
              <a:t> will bring a nation against you from far away, from the end of the earth, as the eagle swoops down; a nation whose language you will not understand, </a:t>
            </a:r>
            <a:r>
              <a:rPr lang="en-US" sz="3600" baseline="30000" dirty="0">
                <a:effectLst/>
                <a:ea typeface="Calibri" panose="020F0502020204030204" pitchFamily="34" charset="0"/>
                <a:cs typeface="Calibri" panose="020F0502020204030204" pitchFamily="34" charset="0"/>
              </a:rPr>
              <a:t>50</a:t>
            </a:r>
            <a:r>
              <a:rPr lang="en-US" sz="3600" b="1" baseline="30000" dirty="0">
                <a:effectLst/>
                <a:ea typeface="Calibri" panose="020F0502020204030204" pitchFamily="34" charset="0"/>
                <a:cs typeface="Calibri" panose="020F0502020204030204" pitchFamily="34" charset="0"/>
              </a:rPr>
              <a:t> </a:t>
            </a:r>
            <a:r>
              <a:rPr lang="en-US" sz="3600" dirty="0">
                <a:effectLst/>
                <a:ea typeface="Calibri" panose="020F0502020204030204" pitchFamily="34" charset="0"/>
                <a:cs typeface="Calibri" panose="020F0502020204030204" pitchFamily="34" charset="0"/>
              </a:rPr>
              <a:t>a nation with a defiant attitude, who will have no respect for the old, nor show favor to the young</a:t>
            </a:r>
            <a:r>
              <a:rPr lang="en-US" sz="3600" kern="12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00206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7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
        <p:nvSpPr>
          <p:cNvPr id="5" name="Rectangle 3">
            <a:extLst>
              <a:ext uri="{FF2B5EF4-FFF2-40B4-BE49-F238E27FC236}">
                <a16:creationId xmlns:a16="http://schemas.microsoft.com/office/drawing/2014/main" id="{FB498547-DF51-461B-8294-E1FBC954A9CB}"/>
              </a:ext>
            </a:extLst>
          </p:cNvPr>
          <p:cNvSpPr txBox="1">
            <a:spLocks noChangeArrowheads="1"/>
          </p:cNvSpPr>
          <p:nvPr/>
        </p:nvSpPr>
        <p:spPr bwMode="auto">
          <a:xfrm>
            <a:off x="609600" y="1752600"/>
            <a:ext cx="8915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3600"/>
              </a:spcAft>
              <a:defRPr/>
            </a:pPr>
            <a:r>
              <a:rPr lang="en-US" kern="0" dirty="0">
                <a:effectLst>
                  <a:outerShdw blurRad="38100" dist="38100" dir="2700000" algn="tl">
                    <a:srgbClr val="000000">
                      <a:alpha val="43137"/>
                    </a:srgbClr>
                  </a:outerShdw>
                </a:effectLst>
              </a:rPr>
              <a:t>Division of the kingdom in 931 B.C. (1 Kgs. 12)</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Assyrian judgment in 722 B.C. (2 Kgs. 17)</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Babylonian captivity in 586 B.C. (2 Kgs. 25)</a:t>
            </a:r>
          </a:p>
          <a:p>
            <a:pPr marL="457200" indent="-457200">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Rome </a:t>
            </a:r>
            <a:r>
              <a:rPr lang="en-US" b="1" i="1" u="sng" kern="0" dirty="0">
                <a:solidFill>
                  <a:srgbClr val="FFFFCC"/>
                </a:solidFill>
                <a:effectLst>
                  <a:outerShdw blurRad="38100" dist="38100" dir="2700000" algn="tl">
                    <a:srgbClr val="000000">
                      <a:alpha val="43137"/>
                    </a:srgbClr>
                  </a:outerShdw>
                </a:effectLst>
              </a:rPr>
              <a:t>Diaspora</a:t>
            </a:r>
            <a:r>
              <a:rPr lang="en-US" b="1" u="sng" kern="0" dirty="0">
                <a:solidFill>
                  <a:srgbClr val="FFFFCC"/>
                </a:solidFill>
                <a:effectLst>
                  <a:outerShdw blurRad="38100" dist="38100" dir="2700000" algn="tl">
                    <a:srgbClr val="000000">
                      <a:alpha val="43137"/>
                    </a:srgbClr>
                  </a:outerShdw>
                </a:effectLst>
              </a:rPr>
              <a:t> in A.D. 70   (Luke 19:41-44)</a:t>
            </a:r>
          </a:p>
        </p:txBody>
      </p:sp>
    </p:spTree>
    <p:extLst>
      <p:ext uri="{BB962C8B-B14F-4D97-AF65-F5344CB8AC3E}">
        <p14:creationId xmlns:p14="http://schemas.microsoft.com/office/powerpoint/2010/main" val="37617282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t>“</a:t>
            </a:r>
            <a:r>
              <a:rPr lang="en-US" dirty="0"/>
              <a:t>The Eastern shepherd carried a rod or stout club hewed from a tree to beat away wild beasts attacking the sheep and a crooked staff for retrieving the sheep from difficult places [cf. Ps. 23:4]</a:t>
            </a:r>
            <a:r>
              <a:rPr lang="en-US" b="0" i="0" u="none" strike="noStrike" dirty="0">
                <a:effectLst/>
                <a:latin typeface="UICTFontTextStyleTallBody"/>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1650070" y="228600"/>
            <a:ext cx="8891861"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Merrill F. Unger</a:t>
            </a:r>
          </a:p>
          <a:p>
            <a:pPr algn="ctr" eaLnBrk="1" hangingPunct="1">
              <a:spcBef>
                <a:spcPct val="0"/>
              </a:spcBef>
              <a:buClrTx/>
              <a:buSzTx/>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Unger, Merrill 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Zechariah</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Grand Rapids: Zondervan Publishing House, 1963. </a:t>
            </a:r>
            <a:r>
              <a:rPr lang="en-US" altLang="en-US" sz="1800" dirty="0">
                <a:effectLst>
                  <a:outerShdw blurRad="38100" dist="38100" dir="2700000" algn="tl">
                    <a:srgbClr val="000000">
                      <a:alpha val="43137"/>
                    </a:srgbClr>
                  </a:outerShdw>
                </a:effectLst>
                <a:cs typeface="Calibri" panose="020F0502020204030204" pitchFamily="34" charset="0"/>
              </a:rPr>
              <a:t>p. 194.</a:t>
            </a:r>
            <a:endParaRPr lang="en-US" altLang="en-US" sz="16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SY01462_">
            <a:extLst>
              <a:ext uri="{FF2B5EF4-FFF2-40B4-BE49-F238E27FC236}">
                <a16:creationId xmlns:a16="http://schemas.microsoft.com/office/drawing/2014/main" id="{0CCB9D05-0022-49A4-9B27-E918A9AFF07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81600" y="3962400"/>
            <a:ext cx="2133600" cy="2363958"/>
          </a:xfrm>
          <a:prstGeom prst="rect">
            <a:avLst/>
          </a:prstGeom>
          <a:noFill/>
          <a:ln w="9525">
            <a:noFill/>
            <a:miter lim="800000"/>
            <a:headEnd/>
            <a:tailEnd/>
          </a:ln>
        </p:spPr>
      </p:pic>
    </p:spTree>
    <p:extLst>
      <p:ext uri="{BB962C8B-B14F-4D97-AF65-F5344CB8AC3E}">
        <p14:creationId xmlns:p14="http://schemas.microsoft.com/office/powerpoint/2010/main" val="769430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
        <p:nvSpPr>
          <p:cNvPr id="5" name="Rectangle 3">
            <a:extLst>
              <a:ext uri="{FF2B5EF4-FFF2-40B4-BE49-F238E27FC236}">
                <a16:creationId xmlns:a16="http://schemas.microsoft.com/office/drawing/2014/main" id="{FB498547-DF51-461B-8294-E1FBC954A9CB}"/>
              </a:ext>
            </a:extLst>
          </p:cNvPr>
          <p:cNvSpPr txBox="1">
            <a:spLocks noChangeArrowheads="1"/>
          </p:cNvSpPr>
          <p:nvPr/>
        </p:nvSpPr>
        <p:spPr bwMode="auto">
          <a:xfrm>
            <a:off x="609600" y="1752600"/>
            <a:ext cx="8915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Division of the kingdom in 931 B.C. (1 Kgs. 12)</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Assyrian judgment in 722 B.C. (2 Kgs. 17)</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Babylonian captivity in 586 B.C. (2 Kgs. 25)</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Rome </a:t>
            </a:r>
            <a:r>
              <a:rPr lang="en-US" i="1" kern="0" dirty="0">
                <a:effectLst>
                  <a:outerShdw blurRad="38100" dist="38100" dir="2700000" algn="tl">
                    <a:srgbClr val="000000">
                      <a:alpha val="43137"/>
                    </a:srgbClr>
                  </a:outerShdw>
                </a:effectLst>
              </a:rPr>
              <a:t>Diaspora</a:t>
            </a:r>
            <a:r>
              <a:rPr lang="en-US" kern="0" dirty="0">
                <a:effectLst>
                  <a:outerShdw blurRad="38100" dist="38100" dir="2700000" algn="tl">
                    <a:srgbClr val="000000">
                      <a:alpha val="43137"/>
                    </a:srgbClr>
                  </a:outerShdw>
                </a:effectLst>
              </a:rPr>
              <a:t> in A.D. 70   (Luke 19:41-44)</a:t>
            </a:r>
          </a:p>
        </p:txBody>
      </p:sp>
    </p:spTree>
    <p:extLst>
      <p:ext uri="{BB962C8B-B14F-4D97-AF65-F5344CB8AC3E}">
        <p14:creationId xmlns:p14="http://schemas.microsoft.com/office/powerpoint/2010/main" val="2384610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8660492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Sign: Two Sticks (15-28)</a:t>
            </a:r>
            <a:r>
              <a:rPr lang="en-US" b="1" dirty="0">
                <a:solidFill>
                  <a:srgbClr val="FFFFCC"/>
                </a:solidFill>
                <a:effectLst>
                  <a:outerShdw blurRad="38100" dist="38100" dir="2700000" algn="tl">
                    <a:srgbClr val="000000">
                      <a:alpha val="43137"/>
                    </a:srgbClr>
                  </a:outerShdw>
                </a:effectLst>
                <a:cs typeface="Calibri" pitchFamily="34" charset="0"/>
              </a:rPr>
              <a:t>  </a:t>
            </a:r>
          </a:p>
          <a:p>
            <a:pPr marL="1143000" lvl="1" indent="-742950">
              <a:spcBef>
                <a:spcPts val="120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F48AB631-637B-41B5-BD96-634970737C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73300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Reasons for the Waling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(11:4-14)</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7848600" cy="3048000"/>
          </a:xfrm>
        </p:spPr>
        <p:txBody>
          <a:bodyPr/>
          <a:lstStyle/>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Zechariah pastors the doomed flock (4-7)</a:t>
            </a:r>
          </a:p>
          <a:p>
            <a:pPr marL="569913" lvl="2" indent="-569913">
              <a:spcBef>
                <a:spcPts val="0"/>
              </a:spcBef>
              <a:spcAft>
                <a:spcPts val="4200"/>
              </a:spcAft>
              <a:buSzPct val="100000"/>
              <a:buFont typeface="+mj-lt"/>
              <a:buAutoNum type="arabicParenR"/>
              <a:defRPr/>
            </a:pPr>
            <a:r>
              <a:rPr lang="en-US" altLang="en-US" sz="3000" b="1" u="sng" dirty="0">
                <a:solidFill>
                  <a:srgbClr val="FFFFCC"/>
                </a:solidFill>
                <a:effectLst>
                  <a:outerShdw blurRad="38100" dist="38100" dir="2700000" algn="tl">
                    <a:srgbClr val="000000">
                      <a:alpha val="43137"/>
                    </a:srgbClr>
                  </a:outerShdw>
                </a:effectLst>
                <a:ea typeface="+mn-ea"/>
                <a:cs typeface="+mn-cs"/>
              </a:rPr>
              <a:t>God no longer favors the flock (8-11)</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Israel to reject her Messiah (12-13)</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Cessation of the nation’s unity (14)</a:t>
            </a:r>
          </a:p>
        </p:txBody>
      </p:sp>
      <p:pic>
        <p:nvPicPr>
          <p:cNvPr id="5" name="Picture 2" descr="Zechariah - davidould.net">
            <a:extLst>
              <a:ext uri="{FF2B5EF4-FFF2-40B4-BE49-F238E27FC236}">
                <a16:creationId xmlns:a16="http://schemas.microsoft.com/office/drawing/2014/main" id="{E1226251-10CF-4839-9107-052ECA0B00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772400" y="2362200"/>
            <a:ext cx="3760435"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446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t>“…</a:t>
            </a:r>
            <a:r>
              <a:rPr lang="en-US" dirty="0"/>
              <a:t>probably the most enigmatic in the whole Old Testament</a:t>
            </a:r>
            <a:r>
              <a:rPr lang="en-US" b="0" i="0" u="none" strike="noStrike" dirty="0">
                <a:effectLst/>
                <a:latin typeface="UICTFontTextStyleTallBody"/>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1445972" y="228600"/>
            <a:ext cx="9300056"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Joyce Baldwin</a:t>
            </a:r>
          </a:p>
          <a:p>
            <a:pPr algn="ctr">
              <a:spcBef>
                <a:spcPct val="0"/>
              </a:spcBef>
              <a:buClrTx/>
              <a:buSzTx/>
              <a:buNone/>
            </a:pPr>
            <a:r>
              <a:rPr lang="en-US" sz="1700" dirty="0">
                <a:cs typeface="Times New Roman" panose="02020603050405020304" pitchFamily="18" charset="0"/>
              </a:rPr>
              <a:t>Baldwin, Joyce G. Haggai, Zechariah, Malachi: An Introduction and Commentary. Tyndale Old Testament Commentaries series. Leicester, Eng., and Downers Grove, Ill.: Inter-Varsity Press, 1972. </a:t>
            </a:r>
            <a:r>
              <a:rPr lang="en-US" sz="1700" dirty="0">
                <a:effectLst/>
                <a:latin typeface="Calibri" panose="020F0502020204030204" pitchFamily="34" charset="0"/>
                <a:ea typeface="Calibri" panose="020F0502020204030204" pitchFamily="34" charset="0"/>
                <a:cs typeface="Times New Roman" panose="02020603050405020304" pitchFamily="18" charset="0"/>
              </a:rPr>
              <a:t>Page 181.</a:t>
            </a:r>
          </a:p>
        </p:txBody>
      </p:sp>
      <p:pic>
        <p:nvPicPr>
          <p:cNvPr id="4" name="Picture 3" descr="C:\Documents and Settings\Owner\Application Data\Microsoft\Media Catalog\Downloaded Clips\cl0\SY01462_.wmf">
            <a:extLst>
              <a:ext uri="{FF2B5EF4-FFF2-40B4-BE49-F238E27FC236}">
                <a16:creationId xmlns:a16="http://schemas.microsoft.com/office/drawing/2014/main" id="{5C28B17D-996B-4F7E-A2C2-914990384B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657600"/>
            <a:ext cx="2224706" cy="2286000"/>
          </a:xfrm>
          <a:prstGeom prst="rect">
            <a:avLst/>
          </a:prstGeom>
          <a:noFill/>
          <a:ln w="9525">
            <a:noFill/>
            <a:miter lim="800000"/>
            <a:headEnd/>
            <a:tailEnd/>
          </a:ln>
        </p:spPr>
      </p:pic>
    </p:spTree>
    <p:extLst>
      <p:ext uri="{BB962C8B-B14F-4D97-AF65-F5344CB8AC3E}">
        <p14:creationId xmlns:p14="http://schemas.microsoft.com/office/powerpoint/2010/main" val="129958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sz="3400" dirty="0">
                <a:effectLst>
                  <a:outerShdw blurRad="38100" dist="38100" dir="2700000" algn="tl">
                    <a:srgbClr val="000000">
                      <a:alpha val="43137"/>
                    </a:srgbClr>
                  </a:outerShdw>
                </a:effectLst>
              </a:rPr>
              <a:t>“</a:t>
            </a:r>
            <a:r>
              <a:rPr lang="en-US" sz="3400" dirty="0">
                <a:effectLst>
                  <a:outerShdw blurRad="38100" dist="38100" dir="2700000" algn="tl">
                    <a:srgbClr val="000000">
                      <a:alpha val="43137"/>
                    </a:srgbClr>
                  </a:outerShdw>
                </a:effectLst>
              </a:rPr>
              <a:t>Zechariah, as God's representative, did away with ‘three shepherds’ that had been leading his flock within the first ‘month’ that he took charge of the sheep. These appear to have been real shepherds and a real month. At the very least, Zechariah's action prefigured that of Messiah, in taking over the leadership of His flock from other leaders of Israel who did not appreciate His leadership. Who these shepherds were or will be has been the subject of much debate.</a:t>
            </a:r>
            <a:r>
              <a:rPr lang="en-US" altLang="en-US" sz="3400"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106-107.</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1143158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348800"/>
            <a:ext cx="109728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sz="3000" dirty="0">
                <a:ea typeface="Calibri" panose="020F0502020204030204" pitchFamily="34" charset="0"/>
                <a:cs typeface="Calibri" panose="020F0502020204030204" pitchFamily="34" charset="0"/>
              </a:rPr>
              <a:t>“</a:t>
            </a:r>
            <a:r>
              <a:rPr lang="en-US" sz="3000" dirty="0">
                <a:ea typeface="Calibri" panose="020F0502020204030204" pitchFamily="34" charset="0"/>
                <a:cs typeface="Calibri" panose="020F0502020204030204" pitchFamily="34" charset="0"/>
              </a:rPr>
              <a:t>‘…the only construction which is at all to any notice, is that which regards the language as descriptive of the three rulers in the Jewish state – the priests, the teachers of the law, and the civil magistrates.’ These were the people of influential prestige by whom the nation’s affairs were managed and to whose wickedness, which reached its acme when they crucified the Messiah, the destruction of the state is to be ascribed. The one month…can best be understood as referring to the period of culminating unbelief just before the national leaders crucified our Lord and thus sealed the fate of the Jewish state. During this period the nation rejected our Lord, and the Lord rejected the nation by disavowing its leaders</a:t>
            </a:r>
            <a:r>
              <a:rPr lang="en-US" sz="3000" b="0" i="0" u="none" strike="noStrike" dirty="0">
                <a:effectLst/>
                <a:ea typeface="Calibri" panose="020F0502020204030204" pitchFamily="34" charset="0"/>
                <a:cs typeface="Calibri" panose="020F0502020204030204" pitchFamily="34" charset="0"/>
              </a:rPr>
              <a:t>.”</a:t>
            </a:r>
            <a:endParaRPr lang="en-US" altLang="en-US" sz="30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endParaRPr>
          </a:p>
        </p:txBody>
      </p:sp>
      <p:sp>
        <p:nvSpPr>
          <p:cNvPr id="38915" name="TextBox 2"/>
          <p:cNvSpPr txBox="1">
            <a:spLocks noChangeArrowheads="1"/>
          </p:cNvSpPr>
          <p:nvPr/>
        </p:nvSpPr>
        <p:spPr bwMode="auto">
          <a:xfrm>
            <a:off x="1650070" y="228600"/>
            <a:ext cx="8891861"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Merrill F. Unger</a:t>
            </a:r>
          </a:p>
          <a:p>
            <a:pPr algn="ctr" eaLnBrk="1" hangingPunct="1">
              <a:spcBef>
                <a:spcPct val="0"/>
              </a:spcBef>
              <a:buClrTx/>
              <a:buSzTx/>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Unger, Merrill 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Zechariah</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Grand Rapids: Zondervan Publishing House, 1963. </a:t>
            </a:r>
            <a:r>
              <a:rPr lang="en-US" altLang="en-US" sz="1800" dirty="0">
                <a:effectLst>
                  <a:outerShdw blurRad="38100" dist="38100" dir="2700000" algn="tl">
                    <a:srgbClr val="000000">
                      <a:alpha val="43137"/>
                    </a:srgbClr>
                  </a:outerShdw>
                </a:effectLst>
                <a:cs typeface="Calibri" panose="020F0502020204030204" pitchFamily="34" charset="0"/>
              </a:rPr>
              <a:t>p. 195.</a:t>
            </a:r>
            <a:endParaRPr lang="en-US" altLang="en-US" sz="1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73866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2696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7659269-5B65-4701-A078-3A9A2D747756}"/>
              </a:ext>
            </a:extLst>
          </p:cNvPr>
          <p:cNvGraphicFramePr>
            <a:graphicFrameLocks noGrp="1"/>
          </p:cNvGraphicFramePr>
          <p:nvPr>
            <p:extLst>
              <p:ext uri="{D42A27DB-BD31-4B8C-83A1-F6EECF244321}">
                <p14:modId xmlns:p14="http://schemas.microsoft.com/office/powerpoint/2010/main" val="653251062"/>
              </p:ext>
            </p:extLst>
          </p:nvPr>
        </p:nvGraphicFramePr>
        <p:xfrm>
          <a:off x="609600" y="235374"/>
          <a:ext cx="10972800" cy="6387252"/>
        </p:xfrm>
        <a:graphic>
          <a:graphicData uri="http://schemas.openxmlformats.org/drawingml/2006/table">
            <a:tbl>
              <a:tblPr firstRow="1" bandRow="1">
                <a:tableStyleId>{D7AC3CCA-C797-4891-BE02-D94E43425B78}</a:tableStyleId>
              </a:tblPr>
              <a:tblGrid>
                <a:gridCol w="4754880">
                  <a:extLst>
                    <a:ext uri="{9D8B030D-6E8A-4147-A177-3AD203B41FA5}">
                      <a16:colId xmlns:a16="http://schemas.microsoft.com/office/drawing/2014/main" val="3136538324"/>
                    </a:ext>
                  </a:extLst>
                </a:gridCol>
                <a:gridCol w="1463040">
                  <a:extLst>
                    <a:ext uri="{9D8B030D-6E8A-4147-A177-3AD203B41FA5}">
                      <a16:colId xmlns:a16="http://schemas.microsoft.com/office/drawing/2014/main" val="2194749658"/>
                    </a:ext>
                  </a:extLst>
                </a:gridCol>
                <a:gridCol w="4754880">
                  <a:extLst>
                    <a:ext uri="{9D8B030D-6E8A-4147-A177-3AD203B41FA5}">
                      <a16:colId xmlns:a16="http://schemas.microsoft.com/office/drawing/2014/main" val="1322261007"/>
                    </a:ext>
                  </a:extLst>
                </a:gridCol>
              </a:tblGrid>
              <a:tr h="545253">
                <a:tc gridSpan="3">
                  <a:txBody>
                    <a:bodyPr/>
                    <a:lstStyle/>
                    <a:p>
                      <a:pPr algn="ctr"/>
                      <a:r>
                        <a:rPr lang="en-US" sz="2800" dirty="0">
                          <a:latin typeface="Calibri" panose="020F0502020204030204" pitchFamily="34" charset="0"/>
                          <a:cs typeface="Calibri" panose="020F0502020204030204" pitchFamily="34" charset="0"/>
                        </a:rPr>
                        <a:t>ZECHARIAH’S EIGHT NIGHT VISIONS</a:t>
                      </a:r>
                    </a:p>
                  </a:txBody>
                  <a:tcPr anchor="ct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787305106"/>
                  </a:ext>
                </a:extLst>
              </a:tr>
              <a:tr h="545253">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Vision</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Reference</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Meaning</a:t>
                      </a:r>
                    </a:p>
                  </a:txBody>
                  <a:tcPr anchor="ctr">
                    <a:solidFill>
                      <a:schemeClr val="tx1"/>
                    </a:solidFill>
                  </a:tcPr>
                </a:tc>
                <a:extLst>
                  <a:ext uri="{0D108BD9-81ED-4DB2-BD59-A6C34878D82A}">
                    <a16:rowId xmlns:a16="http://schemas.microsoft.com/office/drawing/2014/main" val="3061896758"/>
                  </a:ext>
                </a:extLst>
              </a:tr>
              <a:tr h="545253">
                <a:tc>
                  <a:txBody>
                    <a:bodyPr/>
                    <a:lstStyle/>
                    <a:p>
                      <a:r>
                        <a:rPr lang="en-US" sz="2000" dirty="0">
                          <a:latin typeface="Calibri" panose="020F0502020204030204" pitchFamily="34" charset="0"/>
                          <a:cs typeface="Calibri" panose="020F0502020204030204" pitchFamily="34" charset="0"/>
                        </a:rPr>
                        <a:t>The Red-horse Rider among the Myrtles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1:7-17</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anger against the nations &amp; blessing on restored Israel.</a:t>
                      </a:r>
                    </a:p>
                  </a:txBody>
                  <a:tcPr anchor="ctr">
                    <a:solidFill>
                      <a:schemeClr val="tx1"/>
                    </a:solidFill>
                  </a:tcPr>
                </a:tc>
                <a:extLst>
                  <a:ext uri="{0D108BD9-81ED-4DB2-BD59-A6C34878D82A}">
                    <a16:rowId xmlns:a16="http://schemas.microsoft.com/office/drawing/2014/main" val="308484198"/>
                  </a:ext>
                </a:extLst>
              </a:tr>
              <a:tr h="545253">
                <a:tc>
                  <a:txBody>
                    <a:bodyPr/>
                    <a:lstStyle/>
                    <a:p>
                      <a:r>
                        <a:rPr lang="en-US" sz="2000" dirty="0">
                          <a:latin typeface="Calibri" panose="020F0502020204030204" pitchFamily="34" charset="0"/>
                          <a:cs typeface="Calibri" panose="020F0502020204030204" pitchFamily="34" charset="0"/>
                        </a:rPr>
                        <a:t>The Four Horns &amp; the Four Craftsmen</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1:18-21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judgment on the nations that afflict Israel.</a:t>
                      </a:r>
                    </a:p>
                  </a:txBody>
                  <a:tcPr anchor="ctr">
                    <a:solidFill>
                      <a:schemeClr val="tx1"/>
                    </a:solidFill>
                  </a:tcPr>
                </a:tc>
                <a:extLst>
                  <a:ext uri="{0D108BD9-81ED-4DB2-BD59-A6C34878D82A}">
                    <a16:rowId xmlns:a16="http://schemas.microsoft.com/office/drawing/2014/main" val="1801932628"/>
                  </a:ext>
                </a:extLst>
              </a:tr>
              <a:tr h="545253">
                <a:tc>
                  <a:txBody>
                    <a:bodyPr/>
                    <a:lstStyle/>
                    <a:p>
                      <a:r>
                        <a:rPr lang="en-US" sz="2000" dirty="0">
                          <a:latin typeface="Calibri" panose="020F0502020204030204" pitchFamily="34" charset="0"/>
                          <a:cs typeface="Calibri" panose="020F0502020204030204" pitchFamily="34" charset="0"/>
                        </a:rPr>
                        <a:t>The Surveyor with a Measuring Line</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Chapter 2</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future blessing on restored Israel.</a:t>
                      </a:r>
                    </a:p>
                  </a:txBody>
                  <a:tcPr anchor="ctr">
                    <a:solidFill>
                      <a:schemeClr val="tx1"/>
                    </a:solidFill>
                  </a:tcPr>
                </a:tc>
                <a:extLst>
                  <a:ext uri="{0D108BD9-81ED-4DB2-BD59-A6C34878D82A}">
                    <a16:rowId xmlns:a16="http://schemas.microsoft.com/office/drawing/2014/main" val="4259588334"/>
                  </a:ext>
                </a:extLst>
              </a:tr>
              <a:tr h="545253">
                <a:tc>
                  <a:txBody>
                    <a:bodyPr/>
                    <a:lstStyle/>
                    <a:p>
                      <a:r>
                        <a:rPr lang="en-US" sz="2000" dirty="0">
                          <a:latin typeface="Calibri" panose="020F0502020204030204" pitchFamily="34" charset="0"/>
                          <a:cs typeface="Calibri" panose="020F0502020204030204" pitchFamily="34" charset="0"/>
                        </a:rPr>
                        <a:t>The Cleansing &amp; Crowning of Joshua the Hight Priest.</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3</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Israel’s future cleansing from sin &amp; reinstatement as a priestly nation.</a:t>
                      </a:r>
                    </a:p>
                  </a:txBody>
                  <a:tcPr anchor="ctr">
                    <a:solidFill>
                      <a:schemeClr val="tx1"/>
                    </a:solidFill>
                  </a:tcPr>
                </a:tc>
                <a:extLst>
                  <a:ext uri="{0D108BD9-81ED-4DB2-BD59-A6C34878D82A}">
                    <a16:rowId xmlns:a16="http://schemas.microsoft.com/office/drawing/2014/main" val="1011314601"/>
                  </a:ext>
                </a:extLst>
              </a:tr>
              <a:tr h="545253">
                <a:tc>
                  <a:txBody>
                    <a:bodyPr/>
                    <a:lstStyle/>
                    <a:p>
                      <a:r>
                        <a:rPr lang="en-US" sz="2000" dirty="0">
                          <a:latin typeface="Calibri" panose="020F0502020204030204" pitchFamily="34" charset="0"/>
                          <a:cs typeface="Calibri" panose="020F0502020204030204" pitchFamily="34" charset="0"/>
                        </a:rPr>
                        <a:t>The Golden Lampstand &amp; the Two Olive Trees</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 as the light to the nations under Messiah, the King-Priest.</a:t>
                      </a:r>
                    </a:p>
                  </a:txBody>
                  <a:tcPr anchor="ctr">
                    <a:solidFill>
                      <a:schemeClr val="tx1"/>
                    </a:solidFill>
                  </a:tcPr>
                </a:tc>
                <a:extLst>
                  <a:ext uri="{0D108BD9-81ED-4DB2-BD59-A6C34878D82A}">
                    <a16:rowId xmlns:a16="http://schemas.microsoft.com/office/drawing/2014/main" val="887607491"/>
                  </a:ext>
                </a:extLst>
              </a:tr>
              <a:tr h="545253">
                <a:tc>
                  <a:txBody>
                    <a:bodyPr/>
                    <a:lstStyle/>
                    <a:p>
                      <a:r>
                        <a:rPr lang="en-US" sz="2000" dirty="0">
                          <a:latin typeface="Calibri" panose="020F0502020204030204" pitchFamily="34" charset="0"/>
                          <a:cs typeface="Calibri" panose="020F0502020204030204" pitchFamily="34" charset="0"/>
                        </a:rPr>
                        <a:t>The Flying Scroll</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5:1-4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severity &amp; totality of divine judgment on individual Israelites.</a:t>
                      </a:r>
                    </a:p>
                  </a:txBody>
                  <a:tcPr anchor="ctr">
                    <a:solidFill>
                      <a:schemeClr val="tx1"/>
                    </a:solidFill>
                  </a:tcPr>
                </a:tc>
                <a:extLst>
                  <a:ext uri="{0D108BD9-81ED-4DB2-BD59-A6C34878D82A}">
                    <a16:rowId xmlns:a16="http://schemas.microsoft.com/office/drawing/2014/main" val="4128324461"/>
                  </a:ext>
                </a:extLst>
              </a:tr>
              <a:tr h="545253">
                <a:tc>
                  <a:txBody>
                    <a:bodyPr/>
                    <a:lstStyle/>
                    <a:p>
                      <a:r>
                        <a:rPr lang="en-US" sz="2000" dirty="0">
                          <a:latin typeface="Calibri" panose="020F0502020204030204" pitchFamily="34" charset="0"/>
                          <a:cs typeface="Calibri" panose="020F0502020204030204" pitchFamily="34" charset="0"/>
                        </a:rPr>
                        <a:t>The Woman in the Ephah</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5:5-11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removal of national Israel’s sin of rebellion against God.</a:t>
                      </a:r>
                    </a:p>
                  </a:txBody>
                  <a:tcPr anchor="ctr">
                    <a:solidFill>
                      <a:schemeClr val="tx1"/>
                    </a:solidFill>
                  </a:tcPr>
                </a:tc>
                <a:extLst>
                  <a:ext uri="{0D108BD9-81ED-4DB2-BD59-A6C34878D82A}">
                    <a16:rowId xmlns:a16="http://schemas.microsoft.com/office/drawing/2014/main" val="2385179686"/>
                  </a:ext>
                </a:extLst>
              </a:tr>
              <a:tr h="545253">
                <a:tc>
                  <a:txBody>
                    <a:bodyPr/>
                    <a:lstStyle/>
                    <a:p>
                      <a:r>
                        <a:rPr lang="en-US" sz="2000" dirty="0">
                          <a:latin typeface="Calibri" panose="020F0502020204030204" pitchFamily="34" charset="0"/>
                          <a:cs typeface="Calibri" panose="020F0502020204030204" pitchFamily="34" charset="0"/>
                        </a:rPr>
                        <a:t>The Four Chariots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6:1-8</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Divine judgment on Gentile nations.</a:t>
                      </a:r>
                    </a:p>
                  </a:txBody>
                  <a:tcPr anchor="ctr">
                    <a:solidFill>
                      <a:schemeClr val="tx1"/>
                    </a:solidFill>
                  </a:tcPr>
                </a:tc>
                <a:extLst>
                  <a:ext uri="{0D108BD9-81ED-4DB2-BD59-A6C34878D82A}">
                    <a16:rowId xmlns:a16="http://schemas.microsoft.com/office/drawing/2014/main" val="2529794026"/>
                  </a:ext>
                </a:extLst>
              </a:tr>
            </a:tbl>
          </a:graphicData>
        </a:graphic>
      </p:graphicFrame>
    </p:spTree>
    <p:extLst>
      <p:ext uri="{BB962C8B-B14F-4D97-AF65-F5344CB8AC3E}">
        <p14:creationId xmlns:p14="http://schemas.microsoft.com/office/powerpoint/2010/main" val="222316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673" y="137160"/>
            <a:ext cx="8392655" cy="6583680"/>
          </a:xfrm>
          <a:prstGeom prst="rect">
            <a:avLst/>
          </a:prstGeom>
        </p:spPr>
      </p:pic>
    </p:spTree>
    <p:extLst>
      <p:ext uri="{BB962C8B-B14F-4D97-AF65-F5344CB8AC3E}">
        <p14:creationId xmlns:p14="http://schemas.microsoft.com/office/powerpoint/2010/main" val="1789655272"/>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1049000" cy="4038599"/>
          </a:xfrm>
        </p:spPr>
        <p:txBody>
          <a:bodyPr/>
          <a:lstStyle/>
          <a:p>
            <a:pPr marL="0" indent="0" algn="just">
              <a:spcBef>
                <a:spcPts val="0"/>
              </a:spcBef>
              <a:spcAft>
                <a:spcPts val="0"/>
              </a:spcAft>
              <a:buNone/>
            </a:pPr>
            <a:r>
              <a:rPr lang="en-US" sz="3400" dirty="0">
                <a:effectLst>
                  <a:outerShdw blurRad="38100" dist="38100" dir="2700000" algn="tl">
                    <a:srgbClr val="000000">
                      <a:alpha val="43137"/>
                    </a:srgbClr>
                  </a:outerShdw>
                </a:effectLst>
              </a:rPr>
              <a:t>“The term 'covenant' is here used in a looser sense, not as descriptive of a formal agreement entered into by contracting parties, but to indicate that, when the peoples round about Israel did her no harm, this was due to the fact that God had put them under as strong a restraint as might be exerted upon a nation by a covenant solemnly sworn to.”</a:t>
            </a:r>
          </a:p>
        </p:txBody>
      </p:sp>
      <p:sp>
        <p:nvSpPr>
          <p:cNvPr id="4" name="Text Box 5"/>
          <p:cNvSpPr txBox="1">
            <a:spLocks noChangeArrowheads="1"/>
          </p:cNvSpPr>
          <p:nvPr/>
        </p:nvSpPr>
        <p:spPr bwMode="auto">
          <a:xfrm>
            <a:off x="2963888" y="295870"/>
            <a:ext cx="62960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 C. </a:t>
            </a: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Leupold</a:t>
            </a:r>
            <a:endPar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H.C.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Leupold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Exposition of </a:t>
            </a:r>
            <a:r>
              <a:rPr lang="en-US" sz="1800" i="1" dirty="0">
                <a:latin typeface="Calibri" panose="020F0502020204030204" pitchFamily="34" charset="0"/>
                <a:ea typeface="Calibri" panose="020F0502020204030204" pitchFamily="34" charset="0"/>
                <a:cs typeface="Times New Roman" panose="02020603050405020304" pitchFamily="18" charset="0"/>
              </a:rPr>
              <a:t>Zechariah</a:t>
            </a:r>
            <a:r>
              <a:rPr lang="en-US" sz="1800" dirty="0">
                <a:effectLst/>
                <a:latin typeface="Calibri" panose="020F0502020204030204" pitchFamily="34" charset="0"/>
                <a:ea typeface="Calibri" panose="020F0502020204030204" pitchFamily="34" charset="0"/>
                <a:cs typeface="Times New Roman" panose="02020603050405020304" pitchFamily="18" charset="0"/>
              </a:rPr>
              <a:t>, 214.</a:t>
            </a:r>
            <a:endParaRPr lang="en-US" altLang="en-US" sz="1800"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2085987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sz="3400" dirty="0">
                <a:effectLst>
                  <a:outerShdw blurRad="38100" dist="38100" dir="2700000" algn="tl">
                    <a:srgbClr val="000000">
                      <a:alpha val="43137"/>
                    </a:srgbClr>
                  </a:outerShdw>
                </a:effectLst>
              </a:rPr>
              <a:t>“</a:t>
            </a:r>
            <a:r>
              <a:rPr lang="en-US" sz="3400" dirty="0">
                <a:effectLst>
                  <a:outerShdw blurRad="38100" dist="38100" dir="2700000" algn="tl">
                    <a:srgbClr val="000000">
                      <a:alpha val="43137"/>
                    </a:srgbClr>
                  </a:outerShdw>
                </a:effectLst>
              </a:rPr>
              <a:t>The faithful Israelites who were listening to Zechariah, ‘the afflicted of’ God's ‘flock’(cf. v. 7), realized that what he had done in breaking the staff was in harmony with ‘the word of the LORD.’</a:t>
            </a:r>
            <a:r>
              <a:rPr lang="en-US" altLang="en-US" sz="3400"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108-109.</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41622322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B7569C95-6A61-4FB9-B05A-15050A4796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2753" y="2057400"/>
            <a:ext cx="2669647" cy="2743200"/>
          </a:xfrm>
          <a:prstGeom prst="rect">
            <a:avLst/>
          </a:prstGeom>
          <a:noFill/>
          <a:ln w="9525">
            <a:noFill/>
            <a:miter lim="800000"/>
            <a:headEnd/>
            <a:tailEnd/>
          </a:ln>
        </p:spPr>
      </p:pic>
    </p:spTree>
    <p:extLst>
      <p:ext uri="{BB962C8B-B14F-4D97-AF65-F5344CB8AC3E}">
        <p14:creationId xmlns:p14="http://schemas.microsoft.com/office/powerpoint/2010/main" val="2741403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Calibri" panose="020F0502020204030204" pitchFamily="34" charset="0"/>
                <a:cs typeface="Calibri" panose="020F0502020204030204" pitchFamily="34" charset="0"/>
              </a:rPr>
              <a:t>Deuteronomy 28:49-50</a:t>
            </a:r>
          </a:p>
          <a:p>
            <a:pPr marL="0" indent="0" algn="just">
              <a:spcBef>
                <a:spcPts val="0"/>
              </a:spcBef>
              <a:buNone/>
              <a:defRPr/>
            </a:pPr>
            <a:r>
              <a:rPr lang="en-US" sz="3600" baseline="30000" dirty="0">
                <a:effectLst/>
                <a:ea typeface="Calibri" panose="020F0502020204030204" pitchFamily="34" charset="0"/>
                <a:cs typeface="Calibri" panose="020F0502020204030204" pitchFamily="34" charset="0"/>
              </a:rPr>
              <a:t>49</a:t>
            </a:r>
            <a:r>
              <a:rPr lang="en-US" sz="3600" b="1" baseline="30000" dirty="0">
                <a:effectLst/>
                <a:ea typeface="Calibri" panose="020F0502020204030204" pitchFamily="34" charset="0"/>
                <a:cs typeface="Calibri" panose="020F0502020204030204" pitchFamily="34" charset="0"/>
              </a:rPr>
              <a:t> </a:t>
            </a:r>
            <a:r>
              <a:rPr lang="en-US" sz="3600" dirty="0">
                <a:effectLst/>
                <a:ea typeface="Calibri" panose="020F0502020204030204" pitchFamily="34" charset="0"/>
                <a:cs typeface="Calibri" panose="020F0502020204030204" pitchFamily="34" charset="0"/>
              </a:rPr>
              <a:t>“The </a:t>
            </a:r>
            <a:r>
              <a:rPr lang="en-US" sz="3600" cap="small" dirty="0">
                <a:effectLst/>
                <a:ea typeface="Calibri" panose="020F0502020204030204" pitchFamily="34" charset="0"/>
                <a:cs typeface="Calibri" panose="020F0502020204030204" pitchFamily="34" charset="0"/>
              </a:rPr>
              <a:t>Lord</a:t>
            </a:r>
            <a:r>
              <a:rPr lang="en-US" sz="3600" dirty="0">
                <a:effectLst/>
                <a:ea typeface="Calibri" panose="020F0502020204030204" pitchFamily="34" charset="0"/>
                <a:cs typeface="Calibri" panose="020F0502020204030204" pitchFamily="34" charset="0"/>
              </a:rPr>
              <a:t> will bring a nation against you from far away, from the end of the earth, as the eagle swoops down; a nation whose language you will not understand, </a:t>
            </a:r>
            <a:r>
              <a:rPr lang="en-US" sz="3600" baseline="30000" dirty="0">
                <a:effectLst/>
                <a:ea typeface="Calibri" panose="020F0502020204030204" pitchFamily="34" charset="0"/>
                <a:cs typeface="Calibri" panose="020F0502020204030204" pitchFamily="34" charset="0"/>
              </a:rPr>
              <a:t>50</a:t>
            </a:r>
            <a:r>
              <a:rPr lang="en-US" sz="3600" b="1" baseline="30000" dirty="0">
                <a:effectLst/>
                <a:ea typeface="Calibri" panose="020F0502020204030204" pitchFamily="34" charset="0"/>
                <a:cs typeface="Calibri" panose="020F0502020204030204" pitchFamily="34" charset="0"/>
              </a:rPr>
              <a:t> </a:t>
            </a:r>
            <a:r>
              <a:rPr lang="en-US" sz="3600" dirty="0">
                <a:effectLst/>
                <a:ea typeface="Calibri" panose="020F0502020204030204" pitchFamily="34" charset="0"/>
                <a:cs typeface="Calibri" panose="020F0502020204030204" pitchFamily="34" charset="0"/>
              </a:rPr>
              <a:t>a nation with a defiant attitude, who will have no respect for the old, nor show favor to the young</a:t>
            </a:r>
            <a:r>
              <a:rPr lang="en-US" sz="3600" kern="12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719557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Reasons for the Waling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(11:4-14)</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7848600" cy="3048000"/>
          </a:xfrm>
        </p:spPr>
        <p:txBody>
          <a:bodyPr/>
          <a:lstStyle/>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Zechariah pastors the doomed flock (4-7)</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God no longer favors the flock (8-11)</a:t>
            </a:r>
          </a:p>
          <a:p>
            <a:pPr marL="569913" lvl="2" indent="-569913">
              <a:spcBef>
                <a:spcPts val="0"/>
              </a:spcBef>
              <a:spcAft>
                <a:spcPts val="4200"/>
              </a:spcAft>
              <a:buSzPct val="100000"/>
              <a:buFont typeface="+mj-lt"/>
              <a:buAutoNum type="arabicParenR"/>
              <a:defRPr/>
            </a:pPr>
            <a:r>
              <a:rPr lang="en-US" altLang="en-US" sz="3000" b="1" u="sng" dirty="0">
                <a:solidFill>
                  <a:srgbClr val="FFFFCC"/>
                </a:solidFill>
                <a:effectLst>
                  <a:outerShdw blurRad="38100" dist="38100" dir="2700000" algn="tl">
                    <a:srgbClr val="000000">
                      <a:alpha val="43137"/>
                    </a:srgbClr>
                  </a:outerShdw>
                </a:effectLst>
                <a:ea typeface="+mn-ea"/>
                <a:cs typeface="+mn-cs"/>
              </a:rPr>
              <a:t>Israel to reject her Messiah (12-13)</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Cessation of the nation’s unity (14)</a:t>
            </a:r>
          </a:p>
        </p:txBody>
      </p:sp>
      <p:pic>
        <p:nvPicPr>
          <p:cNvPr id="5" name="Picture 2" descr="Zechariah - davidould.net">
            <a:extLst>
              <a:ext uri="{FF2B5EF4-FFF2-40B4-BE49-F238E27FC236}">
                <a16:creationId xmlns:a16="http://schemas.microsoft.com/office/drawing/2014/main" id="{E1226251-10CF-4839-9107-052ECA0B00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772400" y="2362200"/>
            <a:ext cx="3760435"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9578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Lord instructed Zechariah to ‘throw’ the 30 shekels of silver ‘to the potter’ since it was, sarcastically, such a handsome (‘magnificent’) price. His service had been worth far more than that…Throwing something to the potter was evidently a proverbial way of expressing disdain for it, since potters were typically poor and lowly craftsmen.</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109-110.</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251660371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t>“</a:t>
            </a:r>
            <a:r>
              <a:rPr lang="en-US" dirty="0"/>
              <a:t>It is credited to Jeremiah simply because in Jesus' day Jeremiah was the first of the books of the prophets, and that section was identified by the name of the first book</a:t>
            </a:r>
            <a:r>
              <a:rPr lang="en-US" b="0" i="0" u="none" strike="noStrike" dirty="0">
                <a:effectLst/>
                <a:latin typeface="UICTFontTextStyleTallBody"/>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1650070" y="228600"/>
            <a:ext cx="8891861"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 Vernon McGee</a:t>
            </a:r>
          </a:p>
          <a:p>
            <a:pPr algn="ctr">
              <a:spcBef>
                <a:spcPct val="0"/>
              </a:spcBef>
              <a:buClrTx/>
              <a:buSz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McGee, J. Vernon. Thru the Bible with J. Vernon McGee. 5 vols. Pasadena, Calif.: Thru The Bible Radio; and Nashville: Thomas Nelson, Inc., 1983. P. 3:968.</a:t>
            </a:r>
          </a:p>
        </p:txBody>
      </p:sp>
      <p:pic>
        <p:nvPicPr>
          <p:cNvPr id="4" name="Picture 4" descr="SY01462_">
            <a:extLst>
              <a:ext uri="{FF2B5EF4-FFF2-40B4-BE49-F238E27FC236}">
                <a16:creationId xmlns:a16="http://schemas.microsoft.com/office/drawing/2014/main" id="{6473F365-6166-448B-8256-48B045E93A6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54895" y="3657600"/>
            <a:ext cx="2682210" cy="2971800"/>
          </a:xfrm>
          <a:prstGeom prst="rect">
            <a:avLst/>
          </a:prstGeom>
          <a:noFill/>
          <a:ln w="9525">
            <a:noFill/>
            <a:miter lim="800000"/>
            <a:headEnd/>
            <a:tailEnd/>
          </a:ln>
        </p:spPr>
      </p:pic>
    </p:spTree>
    <p:extLst>
      <p:ext uri="{BB962C8B-B14F-4D97-AF65-F5344CB8AC3E}">
        <p14:creationId xmlns:p14="http://schemas.microsoft.com/office/powerpoint/2010/main" val="3784884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2"/>
            </a:pPr>
            <a:r>
              <a:rPr lang="en-US" altLang="en-US" sz="3600" dirty="0">
                <a:effectLst>
                  <a:outerShdw blurRad="38100" dist="38100" dir="2700000" algn="tl">
                    <a:srgbClr val="000000">
                      <a:alpha val="43137"/>
                    </a:srgbClr>
                  </a:outerShdw>
                </a:effectLst>
              </a:rPr>
              <a:t>Reasons for the Waling</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(11:4-14)</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7848600" cy="3048000"/>
          </a:xfrm>
        </p:spPr>
        <p:txBody>
          <a:bodyPr/>
          <a:lstStyle/>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Zechariah pastors the doomed flock (4-7)</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God no longer favors the flock (8-11)</a:t>
            </a:r>
          </a:p>
          <a:p>
            <a:pPr marL="569913" lvl="2" indent="-569913">
              <a:spcBef>
                <a:spcPts val="0"/>
              </a:spcBef>
              <a:spcAft>
                <a:spcPts val="4200"/>
              </a:spcAft>
              <a:buSzPct val="100000"/>
              <a:buFont typeface="+mj-lt"/>
              <a:buAutoNum type="arabicParenR"/>
              <a:defRPr/>
            </a:pPr>
            <a:r>
              <a:rPr lang="en-US" altLang="en-US" sz="3000" dirty="0">
                <a:effectLst>
                  <a:outerShdw blurRad="38100" dist="38100" dir="2700000" algn="tl">
                    <a:srgbClr val="000000">
                      <a:alpha val="43137"/>
                    </a:srgbClr>
                  </a:outerShdw>
                </a:effectLst>
                <a:ea typeface="+mn-ea"/>
                <a:cs typeface="+mn-cs"/>
              </a:rPr>
              <a:t>Israel to reject her Messiah (12-13)</a:t>
            </a:r>
          </a:p>
          <a:p>
            <a:pPr marL="569913" lvl="2" indent="-569913">
              <a:spcBef>
                <a:spcPts val="0"/>
              </a:spcBef>
              <a:spcAft>
                <a:spcPts val="4200"/>
              </a:spcAft>
              <a:buSzPct val="100000"/>
              <a:buFont typeface="+mj-lt"/>
              <a:buAutoNum type="arabicParenR"/>
              <a:defRPr/>
            </a:pPr>
            <a:r>
              <a:rPr lang="en-US" altLang="en-US" sz="3000" b="1" u="sng" dirty="0">
                <a:solidFill>
                  <a:srgbClr val="FFFFCC"/>
                </a:solidFill>
                <a:effectLst>
                  <a:outerShdw blurRad="38100" dist="38100" dir="2700000" algn="tl">
                    <a:srgbClr val="000000">
                      <a:alpha val="43137"/>
                    </a:srgbClr>
                  </a:outerShdw>
                </a:effectLst>
                <a:ea typeface="+mn-ea"/>
                <a:cs typeface="+mn-cs"/>
              </a:rPr>
              <a:t>Cessation of the nation’s unity (14)</a:t>
            </a:r>
          </a:p>
        </p:txBody>
      </p:sp>
      <p:pic>
        <p:nvPicPr>
          <p:cNvPr id="5" name="Picture 2" descr="Zechariah - davidould.net">
            <a:extLst>
              <a:ext uri="{FF2B5EF4-FFF2-40B4-BE49-F238E27FC236}">
                <a16:creationId xmlns:a16="http://schemas.microsoft.com/office/drawing/2014/main" id="{E1226251-10CF-4839-9107-052ECA0B00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772400" y="2362200"/>
            <a:ext cx="3760435"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2312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209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Judgments</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9825D003-B993-470B-A500-6031542269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
        <p:nvSpPr>
          <p:cNvPr id="5" name="Rectangle 3">
            <a:extLst>
              <a:ext uri="{FF2B5EF4-FFF2-40B4-BE49-F238E27FC236}">
                <a16:creationId xmlns:a16="http://schemas.microsoft.com/office/drawing/2014/main" id="{FB498547-DF51-461B-8294-E1FBC954A9CB}"/>
              </a:ext>
            </a:extLst>
          </p:cNvPr>
          <p:cNvSpPr txBox="1">
            <a:spLocks noChangeArrowheads="1"/>
          </p:cNvSpPr>
          <p:nvPr/>
        </p:nvSpPr>
        <p:spPr bwMode="auto">
          <a:xfrm>
            <a:off x="609600" y="1752600"/>
            <a:ext cx="8915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Division of the kingdom in 931 B.C. (1 Kgs. 12)</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Assyrian judgment in 722 B.C. (2 Kgs. 17)</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Babylonian captivity in 586 B.C. (2 Kgs. 25)</a:t>
            </a:r>
          </a:p>
          <a:p>
            <a:pPr marL="457200" indent="-457200">
              <a:spcBef>
                <a:spcPts val="0"/>
              </a:spcBef>
              <a:spcAft>
                <a:spcPts val="3600"/>
              </a:spcAft>
              <a:defRPr/>
            </a:pPr>
            <a:r>
              <a:rPr lang="en-US" kern="0" dirty="0">
                <a:effectLst>
                  <a:outerShdw blurRad="38100" dist="38100" dir="2700000" algn="tl">
                    <a:srgbClr val="000000">
                      <a:alpha val="43137"/>
                    </a:srgbClr>
                  </a:outerShdw>
                </a:effectLst>
              </a:rPr>
              <a:t>Rome </a:t>
            </a:r>
            <a:r>
              <a:rPr lang="en-US" i="1" kern="0" dirty="0">
                <a:effectLst>
                  <a:outerShdw blurRad="38100" dist="38100" dir="2700000" algn="tl">
                    <a:srgbClr val="000000">
                      <a:alpha val="43137"/>
                    </a:srgbClr>
                  </a:outerShdw>
                </a:effectLst>
              </a:rPr>
              <a:t>Diaspora</a:t>
            </a:r>
            <a:r>
              <a:rPr lang="en-US" kern="0" dirty="0">
                <a:effectLst>
                  <a:outerShdw blurRad="38100" dist="38100" dir="2700000" algn="tl">
                    <a:srgbClr val="000000">
                      <a:alpha val="43137"/>
                    </a:srgbClr>
                  </a:outerShdw>
                </a:effectLst>
              </a:rPr>
              <a:t> in A.D. 70   (Luke 19:41-44)</a:t>
            </a:r>
          </a:p>
        </p:txBody>
      </p:sp>
    </p:spTree>
    <p:extLst>
      <p:ext uri="{BB962C8B-B14F-4D97-AF65-F5344CB8AC3E}">
        <p14:creationId xmlns:p14="http://schemas.microsoft.com/office/powerpoint/2010/main" val="39736185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II. Eight Night Visions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(1:7</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‒6:15)</a:t>
            </a:r>
            <a:endParaRPr lang="en-US" sz="2800" dirty="0">
              <a:solidFill>
                <a:schemeClr val="tx1"/>
              </a:solidFill>
              <a:effectLst>
                <a:outerShdw blurRad="38100" dist="38100" dir="2700000" algn="tl">
                  <a:srgbClr val="000000">
                    <a:alpha val="43137"/>
                  </a:srgbClr>
                </a:outerShdw>
              </a:effectLst>
            </a:endParaRPr>
          </a:p>
        </p:txBody>
      </p:sp>
      <p:sp>
        <p:nvSpPr>
          <p:cNvPr id="92163" name="Rectangle 2051"/>
          <p:cNvSpPr>
            <a:spLocks noGrp="1" noChangeArrowheads="1"/>
          </p:cNvSpPr>
          <p:nvPr>
            <p:ph type="body" idx="1"/>
          </p:nvPr>
        </p:nvSpPr>
        <p:spPr>
          <a:xfrm>
            <a:off x="594360" y="1371600"/>
            <a:ext cx="8244840" cy="5181600"/>
          </a:xfrm>
        </p:spPr>
        <p:txBody>
          <a:bodyPr/>
          <a:lstStyle/>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Riders &amp; horses among the myrtle trees (1:7-17)</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horns &amp; four craftsmen (1:18-21)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Man with the measuring line (2)</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Cleansing of the High Priest Joshua (3)</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Lampstand &amp; olive tree (4)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Flying scroll (5:1-4)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Woman in the basket (5:5-11)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chariots (6:1-8)</a:t>
            </a:r>
          </a:p>
          <a:p>
            <a:pPr marL="457200" lvl="1" indent="-457200" eaLnBrk="1" hangingPunct="1">
              <a:spcBef>
                <a:spcPts val="0"/>
              </a:spcBef>
              <a:spcAft>
                <a:spcPts val="900"/>
              </a:spcAft>
              <a:buClr>
                <a:srgbClr val="FF66FF"/>
              </a:buClr>
              <a:buSzPct val="100000"/>
              <a:buFont typeface="Arial" panose="020B0604020202020204" pitchFamily="34" charset="0"/>
              <a:buChar char="•"/>
              <a:defRPr/>
            </a:pPr>
            <a:r>
              <a:rPr lang="en-US" sz="3000" dirty="0">
                <a:effectLst>
                  <a:outerShdw blurRad="38100" dist="38100" dir="2700000" algn="tl">
                    <a:srgbClr val="000000">
                      <a:alpha val="43137"/>
                    </a:srgbClr>
                  </a:outerShdw>
                </a:effectLst>
                <a:cs typeface="Calibri" panose="020F0502020204030204" pitchFamily="34" charset="0"/>
              </a:rPr>
              <a:t>Conclusion: crowning of Joshua (6:9-15)</a:t>
            </a:r>
          </a:p>
        </p:txBody>
      </p:sp>
      <p:pic>
        <p:nvPicPr>
          <p:cNvPr id="5" name="Picture 2" descr="Zechariah - davidould.net">
            <a:extLst>
              <a:ext uri="{FF2B5EF4-FFF2-40B4-BE49-F238E27FC236}">
                <a16:creationId xmlns:a16="http://schemas.microsoft.com/office/drawing/2014/main" id="{EF38A2B5-3432-4BA7-9A6D-0F1EC345E8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6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828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330641622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981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Sign: Two Sticks (15-28)</a:t>
            </a:r>
            <a:r>
              <a:rPr lang="en-US" b="1" dirty="0">
                <a:solidFill>
                  <a:srgbClr val="FFFFCC"/>
                </a:solidFill>
                <a:effectLst>
                  <a:outerShdw blurRad="38100" dist="38100" dir="2700000" algn="tl">
                    <a:srgbClr val="000000">
                      <a:alpha val="43137"/>
                    </a:srgbClr>
                  </a:outerShdw>
                </a:effectLst>
                <a:cs typeface="Calibri" pitchFamily="34" charset="0"/>
              </a:rPr>
              <a:t>  </a:t>
            </a:r>
          </a:p>
          <a:p>
            <a:pPr marL="1143000" lvl="1" indent="-742950">
              <a:spcBef>
                <a:spcPts val="120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F48AB631-637B-41B5-BD96-634970737C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7694"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795152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3"/>
            </a:pPr>
            <a:r>
              <a:rPr lang="en-US" altLang="en-US" sz="3600" dirty="0">
                <a:effectLst>
                  <a:outerShdw blurRad="38100" dist="38100" dir="2700000" algn="tl">
                    <a:srgbClr val="000000">
                      <a:alpha val="43137"/>
                    </a:srgbClr>
                  </a:outerShdw>
                </a:effectLst>
              </a:rPr>
              <a:t>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(11:1-17)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6692788"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wailing land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Reasons for the wailing (4-14)</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The coming false shepherd (15-17)</a:t>
            </a:r>
          </a:p>
        </p:txBody>
      </p:sp>
      <p:pic>
        <p:nvPicPr>
          <p:cNvPr id="5" name="Picture 2" descr="Zechariah - davidould.net">
            <a:extLst>
              <a:ext uri="{FF2B5EF4-FFF2-40B4-BE49-F238E27FC236}">
                <a16:creationId xmlns:a16="http://schemas.microsoft.com/office/drawing/2014/main" id="{5AB6FB88-C3E2-4DDF-BB15-0783267EF37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1715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3"/>
            </a:pPr>
            <a:r>
              <a:rPr lang="en-US" altLang="en-US" sz="3600" dirty="0">
                <a:effectLst>
                  <a:outerShdw blurRad="38100" dist="38100" dir="2700000" algn="tl">
                    <a:srgbClr val="000000">
                      <a:alpha val="43137"/>
                    </a:srgbClr>
                  </a:outerShdw>
                </a:effectLst>
              </a:rPr>
              <a:t>The Coming 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(11:15-17)</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Raised up (15-16)</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Destroyed (17)</a:t>
            </a:r>
          </a:p>
        </p:txBody>
      </p:sp>
      <p:pic>
        <p:nvPicPr>
          <p:cNvPr id="5" name="Picture 2" descr="Zechariah - davidould.net">
            <a:extLst>
              <a:ext uri="{FF2B5EF4-FFF2-40B4-BE49-F238E27FC236}">
                <a16:creationId xmlns:a16="http://schemas.microsoft.com/office/drawing/2014/main" id="{13622CEC-81B3-46A0-A716-3C73E23925F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22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3"/>
            </a:pPr>
            <a:r>
              <a:rPr lang="en-US" altLang="en-US" sz="3600" dirty="0">
                <a:effectLst>
                  <a:outerShdw blurRad="38100" dist="38100" dir="2700000" algn="tl">
                    <a:srgbClr val="000000">
                      <a:alpha val="43137"/>
                    </a:srgbClr>
                  </a:outerShdw>
                </a:effectLst>
              </a:rPr>
              <a:t>The Coming 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(11:15-17)</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Raised up (15-16)</a:t>
            </a:r>
          </a:p>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Destroyed (17)</a:t>
            </a:r>
          </a:p>
        </p:txBody>
      </p:sp>
      <p:pic>
        <p:nvPicPr>
          <p:cNvPr id="5" name="Picture 2" descr="Zechariah - davidould.net">
            <a:extLst>
              <a:ext uri="{FF2B5EF4-FFF2-40B4-BE49-F238E27FC236}">
                <a16:creationId xmlns:a16="http://schemas.microsoft.com/office/drawing/2014/main" id="{7374B829-6FC1-41A9-A86D-1C036BC144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6991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Lord next directed Zechariah to present himself as a ‘foolish’ (worthless, v. 17, i.e., morally deficient, cf. Prov. 1:7) ‘shepherd,’ since his flock had rejected the Good Shepherd (cf. Ezek. 34:3-4).</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112.</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66328290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C9C47275-8591-4DFD-938A-70E787412C3D}"/>
              </a:ext>
            </a:extLst>
          </p:cNvPr>
          <p:cNvSpPr>
            <a:spLocks noGrp="1" noChangeArrowheads="1"/>
          </p:cNvSpPr>
          <p:nvPr>
            <p:ph type="title"/>
          </p:nvPr>
        </p:nvSpPr>
        <p:spPr>
          <a:xfrm>
            <a:off x="3162300" y="228600"/>
            <a:ext cx="5867400" cy="609600"/>
          </a:xfrm>
        </p:spPr>
        <p:txBody>
          <a:bodyPr/>
          <a:lstStyle/>
          <a:p>
            <a:pPr>
              <a:defRPr/>
            </a:pPr>
            <a:r>
              <a:rPr lang="en-US" sz="3600" dirty="0">
                <a:effectLst>
                  <a:outerShdw blurRad="38100" dist="38100" dir="2700000" algn="tl">
                    <a:srgbClr val="000000">
                      <a:alpha val="43137"/>
                    </a:srgbClr>
                  </a:outerShdw>
                </a:effectLst>
                <a:latin typeface="Arial" pitchFamily="34" charset="0"/>
                <a:cs typeface="Arial" pitchFamily="34" charset="0"/>
              </a:rPr>
              <a:t>7 “I AM” statements in John</a:t>
            </a:r>
          </a:p>
        </p:txBody>
      </p:sp>
      <p:graphicFrame>
        <p:nvGraphicFramePr>
          <p:cNvPr id="16416" name="Group 32">
            <a:extLst>
              <a:ext uri="{FF2B5EF4-FFF2-40B4-BE49-F238E27FC236}">
                <a16:creationId xmlns:a16="http://schemas.microsoft.com/office/drawing/2014/main" id="{9F6A8BDB-22DD-42A7-8B2B-463514055AF8}"/>
              </a:ext>
            </a:extLst>
          </p:cNvPr>
          <p:cNvGraphicFramePr>
            <a:graphicFrameLocks noGrp="1"/>
          </p:cNvGraphicFramePr>
          <p:nvPr/>
        </p:nvGraphicFramePr>
        <p:xfrm>
          <a:off x="3124200" y="990601"/>
          <a:ext cx="7391400" cy="5476877"/>
        </p:xfrm>
        <a:graphic>
          <a:graphicData uri="http://schemas.openxmlformats.org/drawingml/2006/table">
            <a:tbl>
              <a:tblPr/>
              <a:tblGrid>
                <a:gridCol w="55435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tblGrid>
              <a:tr h="6086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Bread of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6:35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69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Light of the world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8:12</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Gate for the sheep</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10:7; cf. v.9</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7506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Good Shepherd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10:11,14</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Resurrection and the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11:25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Way and the Truth and the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14:6</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true Vine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pic>
        <p:nvPicPr>
          <p:cNvPr id="90142" name="Picture 2">
            <a:extLst>
              <a:ext uri="{FF2B5EF4-FFF2-40B4-BE49-F238E27FC236}">
                <a16:creationId xmlns:a16="http://schemas.microsoft.com/office/drawing/2014/main" id="{E007884C-B633-4B19-9329-08E07C25C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144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Tearing off the hoofs of the sheep probably represents the avaricious shepherd, searching for the last edible morsel that he can extract from his charges whom he has consumed.</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112.</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35800582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742950" indent="-742950" algn="ctr">
              <a:buClr>
                <a:srgbClr val="FFC000"/>
              </a:buClr>
              <a:buFont typeface="+mj-lt"/>
              <a:buAutoNum type="alphaLcParenR" startAt="3"/>
            </a:pPr>
            <a:r>
              <a:rPr lang="en-US" altLang="en-US" sz="3600" dirty="0">
                <a:effectLst>
                  <a:outerShdw blurRad="38100" dist="38100" dir="2700000" algn="tl">
                    <a:srgbClr val="000000">
                      <a:alpha val="43137"/>
                    </a:srgbClr>
                  </a:outerShdw>
                </a:effectLst>
              </a:rPr>
              <a:t>The Coming 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(11:15-17)</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5745585" cy="3048000"/>
          </a:xfrm>
        </p:spPr>
        <p:txBody>
          <a:bodyPr/>
          <a:lstStyle/>
          <a:p>
            <a:pPr marL="569913" lvl="2" indent="-569913">
              <a:spcBef>
                <a:spcPts val="0"/>
              </a:spcBef>
              <a:spcAft>
                <a:spcPts val="4200"/>
              </a:spcAft>
              <a:buSzPct val="100000"/>
              <a:buFont typeface="+mj-lt"/>
              <a:buAutoNum type="arabicParenR"/>
              <a:defRPr/>
            </a:pPr>
            <a:r>
              <a:rPr lang="en-US" altLang="en-US" dirty="0">
                <a:effectLst>
                  <a:outerShdw blurRad="38100" dist="38100" dir="2700000" algn="tl">
                    <a:srgbClr val="000000">
                      <a:alpha val="43137"/>
                    </a:srgbClr>
                  </a:outerShdw>
                </a:effectLst>
                <a:ea typeface="+mn-ea"/>
                <a:cs typeface="+mn-cs"/>
              </a:rPr>
              <a:t>Raised up (15-16)</a:t>
            </a:r>
          </a:p>
          <a:p>
            <a:pPr marL="569913" lvl="2" indent="-569913">
              <a:spcBef>
                <a:spcPts val="0"/>
              </a:spcBef>
              <a:spcAft>
                <a:spcPts val="4200"/>
              </a:spcAft>
              <a:buSzPct val="100000"/>
              <a:buFont typeface="+mj-lt"/>
              <a:buAutoNum type="arabicParenR"/>
              <a:defRPr/>
            </a:pPr>
            <a:r>
              <a:rPr lang="en-US" altLang="en-US" b="1" u="sng" dirty="0">
                <a:solidFill>
                  <a:srgbClr val="FFFFCC"/>
                </a:solidFill>
                <a:effectLst>
                  <a:outerShdw blurRad="38100" dist="38100" dir="2700000" algn="tl">
                    <a:srgbClr val="000000">
                      <a:alpha val="43137"/>
                    </a:srgbClr>
                  </a:outerShdw>
                </a:effectLst>
                <a:ea typeface="+mn-ea"/>
                <a:cs typeface="+mn-cs"/>
              </a:rPr>
              <a:t>Destroyed (17)</a:t>
            </a:r>
          </a:p>
        </p:txBody>
      </p:sp>
      <p:pic>
        <p:nvPicPr>
          <p:cNvPr id="7" name="Picture 2" descr="Zechariah - davidould.net">
            <a:extLst>
              <a:ext uri="{FF2B5EF4-FFF2-40B4-BE49-F238E27FC236}">
                <a16:creationId xmlns:a16="http://schemas.microsoft.com/office/drawing/2014/main" id="{74788FA8-B7C0-4217-BF96-4D6E936C28B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9993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However, the ultimate fulfillment must be the Antichrist, who will make a covenant with Israel—but then break it and proceed to persecute the Jews (Ezek. 34:2-4; Dan. 9:27; 11:36-39; John 5:43; 2 Thess. 2:3-10; Rev. 13:1-8). Perhaps the whole collective leadership of Israel, from Zechariah's time forward— culminating in Antichrist—is in view.</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Eugene Merrill</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Commentary on Zechariah, </a:t>
            </a:r>
            <a:r>
              <a:rPr lang="en-US" altLang="en-US" sz="1800" dirty="0">
                <a:effectLst>
                  <a:outerShdw blurRad="38100" dist="38100" dir="2700000" algn="tl">
                    <a:srgbClr val="000000">
                      <a:alpha val="43137"/>
                    </a:srgbClr>
                  </a:outerShdw>
                </a:effectLst>
                <a:cs typeface="Calibri" panose="020F0502020204030204" pitchFamily="34" charset="0"/>
              </a:rPr>
              <a:t>p. 303.</a:t>
            </a:r>
          </a:p>
        </p:txBody>
      </p:sp>
    </p:spTree>
    <p:extLst>
      <p:ext uri="{BB962C8B-B14F-4D97-AF65-F5344CB8AC3E}">
        <p14:creationId xmlns:p14="http://schemas.microsoft.com/office/powerpoint/2010/main" val="9913563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b="1" u="sng" dirty="0">
                <a:solidFill>
                  <a:srgbClr val="FFFFCC"/>
                </a:solidFill>
                <a:effectLst>
                  <a:outerShdw blurRad="38100" dist="38100" dir="2700000" algn="tl">
                    <a:srgbClr val="000000">
                      <a:alpha val="43137"/>
                    </a:srgbClr>
                  </a:outerShdw>
                </a:effectLst>
              </a:rPr>
              <a:t>7</a:t>
            </a: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8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1156" y="1600200"/>
            <a:ext cx="109896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t>“</a:t>
            </a:r>
            <a:r>
              <a:rPr lang="en-US" dirty="0"/>
              <a:t>With this climactic scene the first prophetic burden describing the first advent and rejection of Messiah, the Shepherd-King (chapters 9—11) comes to a close. The way is thus opened for the second burden and the second advent and acceptance of Messiah, the King (chapters 12—14)</a:t>
            </a:r>
            <a:r>
              <a:rPr lang="en-US" b="0" i="0" u="none" strike="noStrike" dirty="0">
                <a:effectLst/>
                <a:latin typeface="UICTFontTextStyleTallBody"/>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1650070" y="228600"/>
            <a:ext cx="8891861"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Merrill F. Unger</a:t>
            </a:r>
          </a:p>
          <a:p>
            <a:pPr algn="ctr" eaLnBrk="1" hangingPunct="1">
              <a:spcBef>
                <a:spcPct val="0"/>
              </a:spcBef>
              <a:buClrTx/>
              <a:buSzTx/>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Unger, Merrill 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Zechariah</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Grand Rapids: Zondervan Publishing House, 1963. </a:t>
            </a:r>
            <a:r>
              <a:rPr lang="en-US" altLang="en-US" sz="1800" dirty="0">
                <a:effectLst>
                  <a:outerShdw blurRad="38100" dist="38100" dir="2700000" algn="tl">
                    <a:srgbClr val="000000">
                      <a:alpha val="43137"/>
                    </a:srgbClr>
                  </a:outerShdw>
                </a:effectLst>
                <a:cs typeface="Calibri" panose="020F0502020204030204" pitchFamily="34" charset="0"/>
              </a:rPr>
              <a:t>p. 205.</a:t>
            </a:r>
            <a:endParaRPr lang="en-US" altLang="en-US" sz="1600" dirty="0">
              <a:effectLst>
                <a:outerShdw blurRad="38100" dist="38100" dir="2700000" algn="tl">
                  <a:srgbClr val="000000">
                    <a:alpha val="43137"/>
                  </a:srgbClr>
                </a:outerShdw>
              </a:effectLst>
              <a:cs typeface="Calibri" panose="020F0502020204030204" pitchFamily="34" charset="0"/>
            </a:endParaRPr>
          </a:p>
        </p:txBody>
      </p:sp>
      <p:pic>
        <p:nvPicPr>
          <p:cNvPr id="5" name="Picture 4" descr="SY01462_">
            <a:extLst>
              <a:ext uri="{FF2B5EF4-FFF2-40B4-BE49-F238E27FC236}">
                <a16:creationId xmlns:a16="http://schemas.microsoft.com/office/drawing/2014/main" id="{0CCB9D05-0022-49A4-9B27-E918A9AFF07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64380" y="4267200"/>
            <a:ext cx="2063241" cy="2286000"/>
          </a:xfrm>
          <a:prstGeom prst="rect">
            <a:avLst/>
          </a:prstGeom>
          <a:noFill/>
          <a:ln w="9525">
            <a:noFill/>
            <a:miter lim="800000"/>
            <a:headEnd/>
            <a:tailEnd/>
          </a:ln>
        </p:spPr>
      </p:pic>
    </p:spTree>
    <p:extLst>
      <p:ext uri="{BB962C8B-B14F-4D97-AF65-F5344CB8AC3E}">
        <p14:creationId xmlns:p14="http://schemas.microsoft.com/office/powerpoint/2010/main" val="222895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366980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2904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1020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051"/>
          <p:cNvSpPr>
            <a:spLocks noGrp="1" noChangeArrowheads="1"/>
          </p:cNvSpPr>
          <p:nvPr>
            <p:ph type="body" idx="1"/>
          </p:nvPr>
        </p:nvSpPr>
        <p:spPr>
          <a:xfrm>
            <a:off x="609600" y="1600200"/>
            <a:ext cx="5715000" cy="2819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Divine warrior hymn (9)</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True shepherd (10)</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False shepherd (11)</a:t>
            </a:r>
          </a:p>
        </p:txBody>
      </p:sp>
      <p:sp>
        <p:nvSpPr>
          <p:cNvPr id="5" name="Rectangle 2">
            <a:extLst>
              <a:ext uri="{FF2B5EF4-FFF2-40B4-BE49-F238E27FC236}">
                <a16:creationId xmlns:a16="http://schemas.microsoft.com/office/drawing/2014/main" id="{7CF0E116-B1E2-4032-9D30-924BFE1C64A5}"/>
              </a:ext>
            </a:extLst>
          </p:cNvPr>
          <p:cNvSpPr txBox="1">
            <a:spLocks noChangeArrowheads="1"/>
          </p:cNvSpPr>
          <p:nvPr/>
        </p:nvSpPr>
        <p:spPr bwMode="auto">
          <a:xfrm>
            <a:off x="800100" y="228601"/>
            <a:ext cx="1059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14350" indent="-514350" algn="ctr">
              <a:buClr>
                <a:srgbClr val="FF66FF"/>
              </a:buClr>
              <a:buFont typeface="+mj-lt"/>
              <a:buAutoNum type="alphaUcPeriod"/>
            </a:pPr>
            <a:r>
              <a:rPr lang="en-US" altLang="en-US" sz="3600" kern="0" dirty="0">
                <a:effectLst>
                  <a:outerShdw blurRad="38100" dist="38100" dir="2700000" algn="tl">
                    <a:srgbClr val="000000">
                      <a:alpha val="43137"/>
                    </a:srgbClr>
                  </a:outerShdw>
                </a:effectLst>
              </a:rPr>
              <a:t>First Burden Outline</a:t>
            </a:r>
            <a:br>
              <a:rPr lang="en-US" altLang="en-US" sz="3600" kern="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(9‒11)</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2" descr="Zechariah - davidould.net">
            <a:extLst>
              <a:ext uri="{FF2B5EF4-FFF2-40B4-BE49-F238E27FC236}">
                <a16:creationId xmlns:a16="http://schemas.microsoft.com/office/drawing/2014/main" id="{973CCEC6-E2C6-45CD-933F-5AD00E96981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7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742950" indent="-742950" algn="ctr">
              <a:buClr>
                <a:srgbClr val="66FF66"/>
              </a:buClr>
              <a:buFont typeface="+mj-lt"/>
              <a:buAutoNum type="arabicPeriod" startAt="3"/>
            </a:pPr>
            <a:r>
              <a:rPr lang="en-US" altLang="en-US" sz="3600" dirty="0">
                <a:effectLst>
                  <a:outerShdw blurRad="38100" dist="38100" dir="2700000" algn="tl">
                    <a:srgbClr val="000000">
                      <a:alpha val="43137"/>
                    </a:srgbClr>
                  </a:outerShdw>
                </a:effectLst>
              </a:rPr>
              <a:t>False Shepherd</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(11:1-17)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3646"/>
            <a:ext cx="6692788" cy="3196954"/>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wailing land (1-3)</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Reasons for the wailing (4-14)</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The coming false shepherd (15-17)</a:t>
            </a:r>
          </a:p>
        </p:txBody>
      </p:sp>
      <p:pic>
        <p:nvPicPr>
          <p:cNvPr id="5" name="Picture 2" descr="Zechariah - davidould.net">
            <a:extLst>
              <a:ext uri="{FF2B5EF4-FFF2-40B4-BE49-F238E27FC236}">
                <a16:creationId xmlns:a16="http://schemas.microsoft.com/office/drawing/2014/main" id="{FA1D94F4-5A08-484A-979F-1AA11F3180C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02388" y="1781158"/>
            <a:ext cx="4280012" cy="3295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1261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170005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7467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sz="3000" dirty="0">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5" name="Picture 2" descr="Zechariah - davidould.net">
            <a:extLst>
              <a:ext uri="{FF2B5EF4-FFF2-40B4-BE49-F238E27FC236}">
                <a16:creationId xmlns:a16="http://schemas.microsoft.com/office/drawing/2014/main" id="{8855F510-B50C-4FB6-A0CA-D215DD2326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9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43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3733800" y="228600"/>
            <a:ext cx="4724400" cy="903914"/>
          </a:xfrm>
        </p:spPr>
        <p:txBody>
          <a:bodyPr/>
          <a:lstStyle/>
          <a:p>
            <a:pPr algn="ctr" eaLnBrk="1" hangingPunct="1"/>
            <a:r>
              <a:rPr lang="en-US" sz="3600" dirty="0">
                <a:effectLst>
                  <a:outerShdw blurRad="38100" dist="38100" dir="2700000" algn="tl">
                    <a:srgbClr val="000000">
                      <a:alpha val="43137"/>
                    </a:srgbClr>
                  </a:outerShdw>
                </a:effectLst>
              </a:rPr>
              <a:t>IV. Two Burdens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(9‒14)</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92163" name="Rectangle 2051"/>
          <p:cNvSpPr>
            <a:spLocks noGrp="1" noChangeArrowheads="1"/>
          </p:cNvSpPr>
          <p:nvPr>
            <p:ph type="body" idx="1"/>
          </p:nvPr>
        </p:nvSpPr>
        <p:spPr>
          <a:xfrm>
            <a:off x="1066800" y="1420186"/>
            <a:ext cx="10058400" cy="2514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postponed deliverance due to her rejection of her Messiah (9‒11)</a:t>
            </a:r>
          </a:p>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Israel’s future deliverance due to her acceptance of her Messiah (12‒14)</a:t>
            </a:r>
          </a:p>
        </p:txBody>
      </p:sp>
      <p:pic>
        <p:nvPicPr>
          <p:cNvPr id="2" name="Picture 1">
            <a:extLst>
              <a:ext uri="{FF2B5EF4-FFF2-40B4-BE49-F238E27FC236}">
                <a16:creationId xmlns:a16="http://schemas.microsoft.com/office/drawing/2014/main" id="{D73BE8B2-105C-4543-9DC5-8FCF5D2CB73C}"/>
              </a:ext>
            </a:extLst>
          </p:cNvPr>
          <p:cNvPicPr>
            <a:picLocks noChangeAspect="1"/>
          </p:cNvPicPr>
          <p:nvPr/>
        </p:nvPicPr>
        <p:blipFill>
          <a:blip r:embed="rId2"/>
          <a:stretch>
            <a:fillRect/>
          </a:stretch>
        </p:blipFill>
        <p:spPr>
          <a:xfrm>
            <a:off x="4613774" y="4114800"/>
            <a:ext cx="2964453" cy="2286000"/>
          </a:xfrm>
          <a:prstGeom prst="rect">
            <a:avLst/>
          </a:prstGeom>
        </p:spPr>
      </p:pic>
    </p:spTree>
    <p:extLst>
      <p:ext uri="{BB962C8B-B14F-4D97-AF65-F5344CB8AC3E}">
        <p14:creationId xmlns:p14="http://schemas.microsoft.com/office/powerpoint/2010/main" val="4131365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22794</TotalTime>
  <Words>2893</Words>
  <Application>Microsoft Office PowerPoint</Application>
  <PresentationFormat>Widescreen</PresentationFormat>
  <Paragraphs>309</Paragraphs>
  <Slides>66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Abadi MT Condensed Light</vt:lpstr>
      <vt:lpstr>Arial</vt:lpstr>
      <vt:lpstr>Calibri</vt:lpstr>
      <vt:lpstr>Times New Roman</vt:lpstr>
      <vt:lpstr>UICTFontTextStyleTallBody</vt:lpstr>
      <vt:lpstr>Wingdings</vt:lpstr>
      <vt:lpstr>Azure</vt:lpstr>
      <vt:lpstr>PowerPoint Presentation</vt:lpstr>
      <vt:lpstr>Structure</vt:lpstr>
      <vt:lpstr>Structure</vt:lpstr>
      <vt:lpstr>PowerPoint Presentation</vt:lpstr>
      <vt:lpstr>II. Eight Night Visions  (1:7‒6:15)</vt:lpstr>
      <vt:lpstr>Structure</vt:lpstr>
      <vt:lpstr>III. Questions &amp; Answers Concerning Fasting  (7‒8)</vt:lpstr>
      <vt:lpstr>Structure</vt:lpstr>
      <vt:lpstr>IV. Two Burdens  (9‒14)</vt:lpstr>
      <vt:lpstr>IV. Two Burdens  (9‒14)</vt:lpstr>
      <vt:lpstr>PowerPoint Presentation</vt:lpstr>
      <vt:lpstr>PowerPoint Presentation</vt:lpstr>
      <vt:lpstr>Divine Warrior Hymn (9:1-17)</vt:lpstr>
      <vt:lpstr>PowerPoint Presentation</vt:lpstr>
      <vt:lpstr>True Shepherd (10:1-12)</vt:lpstr>
      <vt:lpstr>PowerPoint Presentation</vt:lpstr>
      <vt:lpstr>False Shepherd (11:1-17)</vt:lpstr>
      <vt:lpstr>False Shepherd (11:1-17)</vt:lpstr>
      <vt:lpstr>The Waling Land (11:1-3)</vt:lpstr>
      <vt:lpstr>The Waling Land (11:1-3)</vt:lpstr>
      <vt:lpstr>The Waling Land (11:1-3)</vt:lpstr>
      <vt:lpstr>The Waling Land (11:1-3)</vt:lpstr>
      <vt:lpstr>False Shepherd (11:1-17)</vt:lpstr>
      <vt:lpstr>Reasons for the Waling (11:4-14)</vt:lpstr>
      <vt:lpstr>Reasons for the Waling (11:4-14)</vt:lpstr>
      <vt:lpstr>Six Parts of a Suzerain-Vassal Treaty in Deuteronomy</vt:lpstr>
      <vt:lpstr>PowerPoint Presentation</vt:lpstr>
      <vt:lpstr>8 New Promises Genesis 12:1-3</vt:lpstr>
      <vt:lpstr>PowerPoint Presentation</vt:lpstr>
      <vt:lpstr>Israel's Judgments</vt:lpstr>
      <vt:lpstr>PowerPoint Presentation</vt:lpstr>
      <vt:lpstr>Israel's Judgments</vt:lpstr>
      <vt:lpstr>PowerPoint Presentation</vt:lpstr>
      <vt:lpstr>Ezekiel 37</vt:lpstr>
      <vt:lpstr>Reasons for the Waling (11:4-14)</vt:lpstr>
      <vt:lpstr>PowerPoint Presentation</vt:lpstr>
      <vt:lpstr>PowerPoint Presentation</vt:lpstr>
      <vt:lpstr>PowerPoint Presentation</vt:lpstr>
      <vt:lpstr>Evidence of Abrahamic Covenant’s Unconditional Nature</vt:lpstr>
      <vt:lpstr>PowerPoint Presentation</vt:lpstr>
      <vt:lpstr>PowerPoint Presentation</vt:lpstr>
      <vt:lpstr>PowerPoint Presentation</vt:lpstr>
      <vt:lpstr>Six Parts of a Suzerain-Vassal Treaty in Deuteronomy</vt:lpstr>
      <vt:lpstr>PowerPoint Presentation</vt:lpstr>
      <vt:lpstr>Reasons for the Waling (11:4-14)</vt:lpstr>
      <vt:lpstr>PowerPoint Presentation</vt:lpstr>
      <vt:lpstr>PowerPoint Presentation</vt:lpstr>
      <vt:lpstr>Reasons for the Waling (11:4-14)</vt:lpstr>
      <vt:lpstr>Israel's Judgments</vt:lpstr>
      <vt:lpstr>PowerPoint Presentation</vt:lpstr>
      <vt:lpstr>Ezekiel 37</vt:lpstr>
      <vt:lpstr>False Shepherd (11:1-17)</vt:lpstr>
      <vt:lpstr>The Coming False Shepherd (11:15-17)</vt:lpstr>
      <vt:lpstr>The Coming False Shepherd (11:15-17)</vt:lpstr>
      <vt:lpstr>PowerPoint Presentation</vt:lpstr>
      <vt:lpstr>7 “I AM” statements in John</vt:lpstr>
      <vt:lpstr>PowerPoint Presentation</vt:lpstr>
      <vt:lpstr>The Coming False Shepherd (11:15-17)</vt:lpstr>
      <vt:lpstr>PowerPoint Presentation</vt:lpstr>
      <vt:lpstr>PowerPoint Presentation</vt:lpstr>
      <vt:lpstr>IV. Two Burdens  (9‒14)</vt:lpstr>
      <vt:lpstr>IV. Two Burdens  (9‒14)</vt:lpstr>
      <vt:lpstr>Conclusion</vt:lpstr>
      <vt:lpstr>PowerPoint Presentation</vt:lpstr>
      <vt:lpstr>False Shepherd (11:1-17)</vt:lpstr>
      <vt:lpstr>IV. Two Burdens  (9‒14)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 025 - 11v1-17</dc:title>
  <dc:subject>Zechariah</dc:subject>
  <dc:creator>A. Woods</dc:creator>
  <dc:description>Modified by Jim McGowan</dc:description>
  <cp:lastModifiedBy>anne woods</cp:lastModifiedBy>
  <cp:revision>2372</cp:revision>
  <cp:lastPrinted>2022-04-12T18:27:34Z</cp:lastPrinted>
  <dcterms:created xsi:type="dcterms:W3CDTF">2009-03-17T12:21:13Z</dcterms:created>
  <dcterms:modified xsi:type="dcterms:W3CDTF">2022-04-13T12:53:05Z</dcterms:modified>
</cp:coreProperties>
</file>