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094" r:id="rId2"/>
    <p:sldId id="7754" r:id="rId3"/>
    <p:sldId id="8468" r:id="rId4"/>
    <p:sldId id="8221" r:id="rId5"/>
    <p:sldId id="8220" r:id="rId6"/>
    <p:sldId id="8255" r:id="rId7"/>
    <p:sldId id="7729" r:id="rId8"/>
    <p:sldId id="8390" r:id="rId9"/>
    <p:sldId id="7730" r:id="rId10"/>
    <p:sldId id="8395" r:id="rId11"/>
    <p:sldId id="8391" r:id="rId12"/>
    <p:sldId id="8436" r:id="rId13"/>
    <p:sldId id="8397" r:id="rId14"/>
    <p:sldId id="8464" r:id="rId15"/>
    <p:sldId id="8474" r:id="rId16"/>
    <p:sldId id="8475" r:id="rId17"/>
    <p:sldId id="8480" r:id="rId18"/>
    <p:sldId id="8483" r:id="rId19"/>
    <p:sldId id="8476" r:id="rId20"/>
    <p:sldId id="8484" r:id="rId21"/>
    <p:sldId id="8485" r:id="rId22"/>
    <p:sldId id="8340" r:id="rId23"/>
    <p:sldId id="8486" r:id="rId24"/>
    <p:sldId id="3221" r:id="rId25"/>
    <p:sldId id="8493" r:id="rId26"/>
    <p:sldId id="8492" r:id="rId27"/>
    <p:sldId id="5388" r:id="rId28"/>
    <p:sldId id="8494" r:id="rId29"/>
    <p:sldId id="8477" r:id="rId30"/>
    <p:sldId id="8487" r:id="rId31"/>
    <p:sldId id="8488" r:id="rId32"/>
    <p:sldId id="8495" r:id="rId33"/>
    <p:sldId id="8489" r:id="rId34"/>
    <p:sldId id="3264" r:id="rId35"/>
    <p:sldId id="8496" r:id="rId36"/>
    <p:sldId id="8497" r:id="rId37"/>
    <p:sldId id="8498" r:id="rId38"/>
    <p:sldId id="8499" r:id="rId39"/>
    <p:sldId id="7907" r:id="rId40"/>
    <p:sldId id="7915" r:id="rId41"/>
    <p:sldId id="8490" r:id="rId42"/>
    <p:sldId id="8329" r:id="rId43"/>
    <p:sldId id="8479" r:id="rId44"/>
    <p:sldId id="8478" r:id="rId45"/>
    <p:sldId id="8465" r:id="rId46"/>
  </p:sldIdLst>
  <p:sldSz cx="12192000" cy="6858000"/>
  <p:notesSz cx="7315200" cy="9601200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66FF66"/>
    <a:srgbClr val="FFCCFF"/>
    <a:srgbClr val="009900"/>
    <a:srgbClr val="003300"/>
    <a:srgbClr val="0000CC"/>
    <a:srgbClr val="00CCFF"/>
    <a:srgbClr val="33CC33"/>
    <a:srgbClr val="00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2" autoAdjust="0"/>
    <p:restoredTop sz="96778" autoAdjust="0"/>
  </p:normalViewPr>
  <p:slideViewPr>
    <p:cSldViewPr>
      <p:cViewPr varScale="1">
        <p:scale>
          <a:sx n="59" d="100"/>
          <a:sy n="59" d="100"/>
        </p:scale>
        <p:origin x="90" y="1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834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7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19444">
              <a:defRPr sz="13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86" tIns="53895" rIns="107786" bIns="53895" numCol="1" anchor="b" anchorCtr="0" compatLnSpc="1">
            <a:prstTxWarp prst="textNoShape">
              <a:avLst/>
            </a:prstTxWarp>
          </a:bodyPr>
          <a:lstStyle>
            <a:lvl1pPr defTabSz="1019262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3" y="120406"/>
            <a:ext cx="4089536" cy="793995"/>
          </a:xfrm>
          <a:prstGeom prst="rect">
            <a:avLst/>
          </a:prstGeom>
        </p:spPr>
        <p:txBody>
          <a:bodyPr vert="horz" lIns="118225" tIns="59113" rIns="118225" bIns="59113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600" dirty="0"/>
              <a:t>Dr. Andy Woods</a:t>
            </a:r>
          </a:p>
          <a:p>
            <a:pPr>
              <a:defRPr/>
            </a:pPr>
            <a:r>
              <a:rPr lang="en-US" sz="1600" dirty="0"/>
              <a:t>Zechariah 022 - 9v14-10v12</a:t>
            </a:r>
          </a:p>
          <a:p>
            <a:pPr>
              <a:defRPr/>
            </a:pPr>
            <a:r>
              <a:rPr lang="en-US" sz="1600" dirty="0"/>
              <a:t>03-23-2022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defTabSz="92083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50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>
            <a:lvl1pPr algn="r" defTabSz="92083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4" tIns="50511" rIns="101024" bIns="50511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5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3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defTabSz="920835" eaLnBrk="1" hangingPunct="1">
              <a:defRPr sz="13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50" y="9120813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78" tIns="48690" rIns="97378" bIns="48690" numCol="1" anchor="b" anchorCtr="0" compatLnSpc="1">
            <a:prstTxWarp prst="textNoShape">
              <a:avLst/>
            </a:prstTxWarp>
          </a:bodyPr>
          <a:lstStyle>
            <a:lvl1pPr algn="r" defTabSz="919444">
              <a:defRPr sz="13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051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4/5/2022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6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0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  <p:sldLayoutId id="2147488918" r:id="rId13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Zechariah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God Remembers!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E4FBC66-70AB-4401-B987-E4D026EE78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333"/>
          <a:stretch/>
        </p:blipFill>
        <p:spPr>
          <a:xfrm>
            <a:off x="3648967" y="1600200"/>
            <a:ext cx="4894066" cy="3657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733800" y="228600"/>
            <a:ext cx="4724400" cy="903914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Two Burdens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(9‒14)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66800" y="1420186"/>
            <a:ext cx="10058400" cy="2514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Israel’s postponed deliverance due to her rejection of her Messiah (9‒11)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Israel’s future deliverance due to her acceptance of her Messiah (12‒14)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BE8B2-105C-4543-9DC5-8FCF5D2C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74" y="4114800"/>
            <a:ext cx="296445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04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15000" cy="28194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Divine warrior hymn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shepherd (10)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False shepherd (11)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0DCCFAB8-4537-4077-A4E1-978A24FE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F0E116-B1E2-4032-9D30-924BFE1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28601"/>
            <a:ext cx="1059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algn="ctr">
              <a:buClr>
                <a:srgbClr val="FF66FF"/>
              </a:buClr>
              <a:buFont typeface="+mj-lt"/>
              <a:buAutoNum type="alphaUcPeriod"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Burden Outline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(9‒11)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0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15000" cy="28194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Divine warrior hymn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shepherd (10)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False shepherd (11)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0DCCFAB8-4537-4077-A4E1-978A24FE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F0E116-B1E2-4032-9D30-924BFE1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28601"/>
            <a:ext cx="1059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algn="ctr">
              <a:buClr>
                <a:srgbClr val="FF66FF"/>
              </a:buClr>
              <a:buFont typeface="+mj-lt"/>
              <a:buAutoNum type="alphaUcPeriod"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Burden Outline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(9‒11)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13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10591800" cy="917575"/>
          </a:xfrm>
        </p:spPr>
        <p:txBody>
          <a:bodyPr/>
          <a:lstStyle/>
          <a:p>
            <a:pPr marL="514350" indent="-514350" algn="ctr">
              <a:buClr>
                <a:srgbClr val="66FF66"/>
              </a:buClr>
              <a:buFont typeface="+mj-lt"/>
              <a:buAutoNum type="arabicPeriod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Divine Warrior Hymn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(9:1-17)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3646"/>
            <a:ext cx="5795077" cy="3196954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Judgment on the oppressing nations (1-8)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Messiah (9-10)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Covenant protection (11-17)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46FF0D7A-E261-4721-8F1F-5443F294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46765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15000" cy="28194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Divine warrior hymn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shepherd (10)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False shepherd (11)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0DCCFAB8-4537-4077-A4E1-978A24FE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F0E116-B1E2-4032-9D30-924BFE1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28601"/>
            <a:ext cx="1059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algn="ctr">
              <a:buClr>
                <a:srgbClr val="FF66FF"/>
              </a:buClr>
              <a:buFont typeface="+mj-lt"/>
              <a:buAutoNum type="alphaUcPeriod"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Burden Outline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(9‒11)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0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10591800" cy="917575"/>
          </a:xfrm>
        </p:spPr>
        <p:txBody>
          <a:bodyPr/>
          <a:lstStyle/>
          <a:p>
            <a:pPr marL="742950" indent="-742950" algn="ctr">
              <a:buClr>
                <a:srgbClr val="66FF66"/>
              </a:buClr>
              <a:buFont typeface="+mj-lt"/>
              <a:buAutoNum type="arabicPeriod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Shepherd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(10:1-12)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3646"/>
            <a:ext cx="5867400" cy="3196954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 (1-3)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Northern &amp; Southern kingdoms (4-7)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 (8-12)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46FF0D7A-E261-4721-8F1F-5443F294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8554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10591800" cy="917575"/>
          </a:xfrm>
        </p:spPr>
        <p:txBody>
          <a:bodyPr/>
          <a:lstStyle/>
          <a:p>
            <a:pPr marL="742950" indent="-742950" algn="ctr">
              <a:buClr>
                <a:srgbClr val="66FF66"/>
              </a:buClr>
              <a:buFont typeface="+mj-lt"/>
              <a:buAutoNum type="arabicPeriod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Shepherd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(10:1-12)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3646"/>
            <a:ext cx="5867400" cy="3196954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 (1-3)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Northern &amp; Southern kingdoms (4-7)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 (8-12)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46FF0D7A-E261-4721-8F1F-5443F294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0637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Challenge (1)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Idols inhibiting prosperity (2)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True shepherd to judge the false shepherds (3)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44561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(10:1-3)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Challenge (1)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Idols inhibiting prosperity (2)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True shepherd to judge the false shepherds (3)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42334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10591800" cy="917575"/>
          </a:xfrm>
        </p:spPr>
        <p:txBody>
          <a:bodyPr/>
          <a:lstStyle/>
          <a:p>
            <a:pPr marL="742950" indent="-742950" algn="ctr">
              <a:buClr>
                <a:srgbClr val="66FF66"/>
              </a:buClr>
              <a:buFont typeface="+mj-lt"/>
              <a:buAutoNum type="arabicPeriod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Shepherd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(10:1-12)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3646"/>
            <a:ext cx="5867400" cy="3196954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 (1-3)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Northern &amp; Southern kingdoms (4-7)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 (8-12)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46FF0D7A-E261-4721-8F1F-5443F294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44360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757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9480097" cy="36957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Introductory call to repentance (1:1-6)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Eight-night visions (1:7–6:15)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Question and answers about fasting (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–8)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Two burdens (9–14)</a:t>
            </a:r>
          </a:p>
        </p:txBody>
      </p:sp>
      <p:pic>
        <p:nvPicPr>
          <p:cNvPr id="4" name="Picture 2" descr="Zechariah - davidould.net">
            <a:extLst>
              <a:ext uri="{FF2B5EF4-FFF2-40B4-BE49-F238E27FC236}">
                <a16:creationId xmlns:a16="http://schemas.microsoft.com/office/drawing/2014/main" id="{AB963267-E858-4486-86BA-47DD1A5D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1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 &amp; S Kingdoms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(10:4-7)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4999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king (4-5)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kingdoms (6-7)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95685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 &amp; S Kingdoms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(10:4-7)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4999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king (4-5)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kingdoms (6-7)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97329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ChangeArrowheads="1"/>
          </p:cNvSpPr>
          <p:nvPr/>
        </p:nvSpPr>
        <p:spPr bwMode="auto">
          <a:xfrm>
            <a:off x="605943" y="2133600"/>
            <a:ext cx="1098011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en-US" dirty="0"/>
              <a:t>“</a:t>
            </a:r>
            <a:r>
              <a:rPr lang="en-US" dirty="0"/>
              <a:t>The scene is that of the strengthening of the Jews in Palestine [Israel] at the time of the invasion from the North under 'the beast' (Dan. 7:8) in conjunction with the events of Armageddon (Rev. 16:14; 19:17-20)</a:t>
            </a:r>
            <a:r>
              <a:rPr lang="en-US" b="0" i="0" u="none" strike="noStrike" dirty="0">
                <a:effectLst/>
                <a:latin typeface="UICTFontTextStyleTallBody"/>
              </a:rPr>
              <a:t>.”</a:t>
            </a:r>
            <a:endParaRPr lang="en-US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38915" name="TextBox 2"/>
          <p:cNvSpPr txBox="1">
            <a:spLocks noChangeArrowheads="1"/>
          </p:cNvSpPr>
          <p:nvPr/>
        </p:nvSpPr>
        <p:spPr bwMode="auto">
          <a:xfrm>
            <a:off x="1650070" y="228600"/>
            <a:ext cx="8891861" cy="103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900"/>
              </a:spcAft>
              <a:buClrTx/>
              <a:buSzTx/>
              <a:buNone/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Merrill F. Unger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Unger, Merrill F.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Zechariah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Grand Rapids: Zondervan Publishing House, 1963. 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p. 180.</a:t>
            </a:r>
            <a:endParaRPr lang="en-US" alt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4" name="Picture 4" descr="SY01462_">
            <a:extLst>
              <a:ext uri="{FF2B5EF4-FFF2-40B4-BE49-F238E27FC236}">
                <a16:creationId xmlns:a16="http://schemas.microsoft.com/office/drawing/2014/main" id="{6473F365-6166-448B-8256-48B045E93A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64381" y="4267200"/>
            <a:ext cx="2063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866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 &amp; S Kingdoms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(10:4-7)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904999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king (4-5)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kingdoms (6-7)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35464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28600"/>
            <a:ext cx="85344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33194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pPr algn="ctr"/>
            <a:r>
              <a:rPr lang="en-US" sz="3800" dirty="0"/>
              <a:t>Six Parts of a Suzerain-Vassal Treaty in Deuteronomy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66800" y="1371599"/>
            <a:ext cx="6400800" cy="5029201"/>
          </a:xfrm>
          <a:noFill/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Preamble (1:1-5)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Prologue (1:6</a:t>
            </a:r>
            <a:r>
              <a:rPr lang="en-US" dirty="0">
                <a:effectLst/>
                <a:cs typeface="Times New Roman" pitchFamily="18" charset="0"/>
              </a:rPr>
              <a:t>–4:40)</a:t>
            </a:r>
            <a:endParaRPr lang="en-US" dirty="0">
              <a:effectLst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Covenant obligations (5</a:t>
            </a:r>
            <a:r>
              <a:rPr lang="en-US" dirty="0">
                <a:effectLst/>
                <a:cs typeface="Times New Roman" pitchFamily="18" charset="0"/>
              </a:rPr>
              <a:t>–26)</a:t>
            </a:r>
            <a:endParaRPr lang="en-US" dirty="0">
              <a:effectLst/>
            </a:endParaRP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Storage and reading instructions (27:2-3; 31:9, 24, 26)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dirty="0">
                <a:effectLst/>
              </a:rPr>
              <a:t>Witnesses (32:1)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</a:pPr>
            <a:r>
              <a:rPr lang="en-US" b="1" i="1" u="sng" dirty="0">
                <a:solidFill>
                  <a:srgbClr val="FFFFCC"/>
                </a:solidFill>
                <a:effectLst/>
              </a:rPr>
              <a:t>Blessings and curses (28)</a:t>
            </a:r>
            <a:endParaRPr lang="en-US" sz="3600" b="1" i="1" u="sng" dirty="0">
              <a:solidFill>
                <a:srgbClr val="FFFFCC"/>
              </a:solidFill>
              <a:effectLst/>
            </a:endParaRPr>
          </a:p>
        </p:txBody>
      </p:sp>
      <p:pic>
        <p:nvPicPr>
          <p:cNvPr id="5" name="Picture 4" descr="C:\Documents and Settings\Owner\Application Data\Microsoft\Media Catalog\Downloaded Clips\cl0\SY01462_.wmf">
            <a:extLst>
              <a:ext uri="{FF2B5EF4-FFF2-40B4-BE49-F238E27FC236}">
                <a16:creationId xmlns:a16="http://schemas.microsoft.com/office/drawing/2014/main" id="{B7569C95-6A61-4FB9-B05A-15050A47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8200" y="2019300"/>
            <a:ext cx="31145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36696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Israel's Judgments</a:t>
            </a:r>
          </a:p>
        </p:txBody>
      </p:sp>
      <p:pic>
        <p:nvPicPr>
          <p:cNvPr id="6" name="Picture 5" descr="C:\Documents and Settings\Owner\Application Data\Microsoft\Media Catalog\Downloaded Clips\cl0\SY01462_.wmf">
            <a:extLst>
              <a:ext uri="{FF2B5EF4-FFF2-40B4-BE49-F238E27FC236}">
                <a16:creationId xmlns:a16="http://schemas.microsoft.com/office/drawing/2014/main" id="{9825D003-B993-470B-A500-60315422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694" y="2019300"/>
            <a:ext cx="22247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498547-DF51-461B-8294-E1FBC954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the kingdom in 931 B.C. (1 Kgs. 12)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 judgment in 722 B.C. (2 Kgs. 17)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 captivity in 586 B.C. (2 Kgs. 25)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A.D. 70   (Luke 19:41-44)</a:t>
            </a:r>
          </a:p>
        </p:txBody>
      </p:sp>
    </p:spTree>
    <p:extLst>
      <p:ext uri="{BB962C8B-B14F-4D97-AF65-F5344CB8AC3E}">
        <p14:creationId xmlns:p14="http://schemas.microsoft.com/office/powerpoint/2010/main" val="17184893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828800" y="228600"/>
            <a:ext cx="8534400" cy="838200"/>
          </a:xfrm>
        </p:spPr>
        <p:txBody>
          <a:bodyPr/>
          <a:lstStyle/>
          <a:p>
            <a:pPr algn="ctr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Calibri" pitchFamily="34" charset="0"/>
              </a:rPr>
              <a:t>Ezekiel 37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494" y="1267058"/>
            <a:ext cx="8229600" cy="4981341"/>
          </a:xfrm>
        </p:spPr>
        <p:txBody>
          <a:bodyPr/>
          <a:lstStyle/>
          <a:p>
            <a:pPr marL="627063" indent="-627063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Vision: Valley of the Dry Bones (1-14)</a:t>
            </a:r>
          </a:p>
          <a:p>
            <a:pPr marL="1143000" lvl="1" indent="-74295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Vision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(1-10)</a:t>
            </a:r>
          </a:p>
          <a:p>
            <a:pPr marL="1143000" lvl="1" indent="-74295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Interpretation (11-14)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76263" indent="-576263">
              <a:spcBef>
                <a:spcPts val="1200"/>
              </a:spcBef>
              <a:spcAft>
                <a:spcPts val="12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Sign: Two Sticks (15-28)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  </a:t>
            </a:r>
          </a:p>
          <a:p>
            <a:pPr marL="1143000" lvl="1" indent="-74295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Sign (15-17)</a:t>
            </a:r>
          </a:p>
          <a:p>
            <a:pPr marL="1143000" lvl="1" indent="-74295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Interpretation (18-28)</a:t>
            </a:r>
          </a:p>
        </p:txBody>
      </p:sp>
      <p:pic>
        <p:nvPicPr>
          <p:cNvPr id="6" name="Picture 5" descr="C:\Documents and Settings\Owner\Application Data\Microsoft\Media Catalog\Downloaded Clips\cl0\SY01462_.wmf">
            <a:extLst>
              <a:ext uri="{FF2B5EF4-FFF2-40B4-BE49-F238E27FC236}">
                <a16:creationId xmlns:a16="http://schemas.microsoft.com/office/drawing/2014/main" id="{F48AB631-637B-41B5-BD96-634970737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694" y="2019300"/>
            <a:ext cx="22247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2566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Israel's Judgments</a:t>
            </a:r>
          </a:p>
        </p:txBody>
      </p:sp>
      <p:pic>
        <p:nvPicPr>
          <p:cNvPr id="6" name="Picture 5" descr="C:\Documents and Settings\Owner\Application Data\Microsoft\Media Catalog\Downloaded Clips\cl0\SY01462_.wmf">
            <a:extLst>
              <a:ext uri="{FF2B5EF4-FFF2-40B4-BE49-F238E27FC236}">
                <a16:creationId xmlns:a16="http://schemas.microsoft.com/office/drawing/2014/main" id="{9825D003-B993-470B-A500-6031542269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7694" y="2019300"/>
            <a:ext cx="222470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FB498547-DF51-461B-8294-E1FBC954A9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752600"/>
            <a:ext cx="89154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Division of the kingdom in 931 B.C. (1 Kgs. 12)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Assyrian judgment in 722 B.C. (2 Kgs. 17)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Babylonian captivity in 586 B.C. (2 Kgs. 25)</a:t>
            </a:r>
          </a:p>
          <a:p>
            <a:pPr marL="457200" indent="-457200">
              <a:spcBef>
                <a:spcPts val="0"/>
              </a:spcBef>
              <a:spcAft>
                <a:spcPts val="2400"/>
              </a:spcAft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Rome </a:t>
            </a: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Diaspora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A.D. 70   (Luke 19:41-44)</a:t>
            </a:r>
          </a:p>
        </p:txBody>
      </p:sp>
    </p:spTree>
    <p:extLst>
      <p:ext uri="{BB962C8B-B14F-4D97-AF65-F5344CB8AC3E}">
        <p14:creationId xmlns:p14="http://schemas.microsoft.com/office/powerpoint/2010/main" val="3235958917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10591800" cy="917575"/>
          </a:xfrm>
        </p:spPr>
        <p:txBody>
          <a:bodyPr/>
          <a:lstStyle/>
          <a:p>
            <a:pPr marL="742950" indent="-742950" algn="ctr">
              <a:buClr>
                <a:srgbClr val="66FF66"/>
              </a:buClr>
              <a:buFont typeface="+mj-lt"/>
              <a:buAutoNum type="arabicPeriod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Shepherd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(10:1-12)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3646"/>
            <a:ext cx="6248400" cy="3196954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 (1-3)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Northern &amp; Southern kingdoms (4-7)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 (8-12)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46FF0D7A-E261-4721-8F1F-5443F294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576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757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9480097" cy="36957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Introductory call to repentance (1:1-6)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Eight-night visions (1:7–6:15)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Question and answers about fasting (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–8)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Two burdens (9–14)</a:t>
            </a:r>
          </a:p>
        </p:txBody>
      </p:sp>
      <p:pic>
        <p:nvPicPr>
          <p:cNvPr id="4" name="Picture 2" descr="Zechariah - davidould.net">
            <a:extLst>
              <a:ext uri="{FF2B5EF4-FFF2-40B4-BE49-F238E27FC236}">
                <a16:creationId xmlns:a16="http://schemas.microsoft.com/office/drawing/2014/main" id="{AB963267-E858-4486-86BA-47DD1A5D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37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3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(10:8-12)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regathering (8-9)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geography (10-11)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strengthening (12)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83007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3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(10:8-12)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regathering (8-9)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geography (10-11)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strengthening (12)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356357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176" y="0"/>
            <a:ext cx="90636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78508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3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(10:8-12)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regathering (8-9)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geography (10-11)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strengthening (12)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7103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55B56F5-9F34-4471-B32F-7E071503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Oval 7">
            <a:extLst>
              <a:ext uri="{FF2B5EF4-FFF2-40B4-BE49-F238E27FC236}">
                <a16:creationId xmlns:a16="http://schemas.microsoft.com/office/drawing/2014/main" id="{CAD79956-1467-4436-8859-138C0E67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17526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384098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176" y="0"/>
            <a:ext cx="9063649" cy="6858000"/>
          </a:xfrm>
          <a:prstGeom prst="rect">
            <a:avLst/>
          </a:prstGeom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F1E1D2E5-C481-49E5-BEFF-38CF8682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7800"/>
            <a:ext cx="25908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2014859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55B56F5-9F34-4471-B32F-7E071503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Oval 7">
            <a:extLst>
              <a:ext uri="{FF2B5EF4-FFF2-40B4-BE49-F238E27FC236}">
                <a16:creationId xmlns:a16="http://schemas.microsoft.com/office/drawing/2014/main" id="{CAD79956-1467-4436-8859-138C0E67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1066800"/>
            <a:ext cx="1981200" cy="53340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580172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4176" y="0"/>
            <a:ext cx="9063649" cy="6858000"/>
          </a:xfrm>
          <a:prstGeom prst="rect">
            <a:avLst/>
          </a:prstGeom>
        </p:spPr>
      </p:pic>
      <p:sp>
        <p:nvSpPr>
          <p:cNvPr id="3" name="Oval 7">
            <a:extLst>
              <a:ext uri="{FF2B5EF4-FFF2-40B4-BE49-F238E27FC236}">
                <a16:creationId xmlns:a16="http://schemas.microsoft.com/office/drawing/2014/main" id="{F1E1D2E5-C481-49E5-BEFF-38CF86824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1447800"/>
            <a:ext cx="25908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237361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055B56F5-9F34-4471-B32F-7E0715032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200"/>
            <a:ext cx="8382000" cy="6019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651" name="Oval 7">
            <a:extLst>
              <a:ext uri="{FF2B5EF4-FFF2-40B4-BE49-F238E27FC236}">
                <a16:creationId xmlns:a16="http://schemas.microsoft.com/office/drawing/2014/main" id="{CAD79956-1467-4436-8859-138C0E6701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3886200"/>
            <a:ext cx="1752600" cy="9144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456810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9856C0-8DBA-44EE-B8F2-6FB365CF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799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Genesis 12:3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“And I will bless those who bless you,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one who curses you I will curse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And in you all the families of the earth will be blessed.”</a:t>
            </a:r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A525CB14-0D8D-4CF1-89E1-8E2BADA2D1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132" y="2682240"/>
            <a:ext cx="1697736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74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17659269-5B65-4701-A078-3A9A2D747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251062"/>
              </p:ext>
            </p:extLst>
          </p:nvPr>
        </p:nvGraphicFramePr>
        <p:xfrm>
          <a:off x="609600" y="235374"/>
          <a:ext cx="10972800" cy="63872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754880">
                  <a:extLst>
                    <a:ext uri="{9D8B030D-6E8A-4147-A177-3AD203B41FA5}">
                      <a16:colId xmlns:a16="http://schemas.microsoft.com/office/drawing/2014/main" val="3136538324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val="2194749658"/>
                    </a:ext>
                  </a:extLst>
                </a:gridCol>
                <a:gridCol w="4754880">
                  <a:extLst>
                    <a:ext uri="{9D8B030D-6E8A-4147-A177-3AD203B41FA5}">
                      <a16:colId xmlns:a16="http://schemas.microsoft.com/office/drawing/2014/main" val="1322261007"/>
                    </a:ext>
                  </a:extLst>
                </a:gridCol>
              </a:tblGrid>
              <a:tr h="545253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ZECHARIAH’S EIGHT NIGHT VISIONS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7305106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Vision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Reference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Meaning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896758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Red-horse Rider among the Myrtles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1:7-17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anger against the nations &amp; blessing on restored Israel.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84198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Four Horns &amp; the Four Craftsmen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1:18-21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judgment on the nations that afflict Israel.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1932628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Surveyor with a Measuring Line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2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God’s future blessing on restored Israel.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588334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Cleansing &amp; Crowning of Joshua the Hight Priest.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3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Israel’s future cleansing from sin &amp; reinstatement as a priestly nation.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314601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Golden Lampstand &amp; the Two Olive Trees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Israel as the light to the nations under Messiah, the King-Priest.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7607491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Flying Scroll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5:1-4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severity &amp; totality of divine judgment on individual Israelites.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324461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Woman in the Ephah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5:5-11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removal of national Israel’s sin of rebellion against God.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5179686"/>
                  </a:ext>
                </a:extLst>
              </a:tr>
              <a:tr h="54525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 Four Chariots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6:1-8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Divine judgment on Gentile nations.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794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316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0" y="228600"/>
            <a:ext cx="40005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VI. 8 New Promises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Genesis 12:1-3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5217" y="1295400"/>
            <a:ext cx="7187183" cy="5029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 (Gen. 12:1b)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nation (Gen. 12:2a)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 blessing (Gen. 12:2b)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 name (Gen. 12:2c)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others (Gen. 12:2d)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blessers (Gen. 12:3a)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Cursing to cursers (Gen. 12:3b)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12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Blessing to the world (Gen. 12:3c)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27123E-9DB2-4BDE-9657-DD1FB4967A3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396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1"/>
            <a:ext cx="10591800" cy="914400"/>
          </a:xfrm>
        </p:spPr>
        <p:txBody>
          <a:bodyPr/>
          <a:lstStyle/>
          <a:p>
            <a:pPr marL="742950" indent="-742950" algn="ctr">
              <a:buClr>
                <a:srgbClr val="FFC000"/>
              </a:buClr>
              <a:buFont typeface="+mj-lt"/>
              <a:buAutoNum type="alphaLcParenR" startAt="3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(10:8-12)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45585" cy="3048000"/>
          </a:xfrm>
        </p:spPr>
        <p:txBody>
          <a:bodyPr/>
          <a:lstStyle/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regathering (8-9)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geography (10-11)</a:t>
            </a:r>
          </a:p>
          <a:p>
            <a:pPr marL="569913" lvl="2" indent="-569913">
              <a:spcBef>
                <a:spcPts val="0"/>
              </a:spcBef>
              <a:spcAft>
                <a:spcPts val="4200"/>
              </a:spcAft>
              <a:buSzPct val="100000"/>
              <a:buFont typeface="+mj-lt"/>
              <a:buAutoNum type="arabicParenR"/>
              <a:defRPr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The strengthening (12)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84E08728-EF00-4975-82BB-4C20A3B398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23036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1020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15000" cy="28194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Divine warrior hymn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shepherd (10)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False shepherd (11)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0DCCFAB8-4537-4077-A4E1-978A24FE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F0E116-B1E2-4032-9D30-924BFE1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28601"/>
            <a:ext cx="1059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algn="ctr">
              <a:buClr>
                <a:srgbClr val="FF66FF"/>
              </a:buClr>
              <a:buFont typeface="+mj-lt"/>
              <a:buAutoNum type="alphaUcPeriod"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Burden Outline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(9‒11)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2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0100" y="228600"/>
            <a:ext cx="10591800" cy="917575"/>
          </a:xfrm>
        </p:spPr>
        <p:txBody>
          <a:bodyPr/>
          <a:lstStyle/>
          <a:p>
            <a:pPr marL="742950" indent="-742950" algn="ctr">
              <a:buClr>
                <a:srgbClr val="66FF66"/>
              </a:buClr>
              <a:buFont typeface="+mj-lt"/>
              <a:buAutoNum type="arabicPeriod" startAt="2"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Shepherd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(10:1-12)</a:t>
            </a:r>
            <a:endParaRPr lang="en-US" alt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3646"/>
            <a:ext cx="5867400" cy="3196954"/>
          </a:xfrm>
        </p:spPr>
        <p:txBody>
          <a:bodyPr/>
          <a:lstStyle/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prosperity (1-3)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Restoration of the Northern &amp; Southern kingdoms (4-7)</a:t>
            </a:r>
          </a:p>
          <a:p>
            <a:pPr marL="684213" indent="-684213">
              <a:spcBef>
                <a:spcPts val="0"/>
              </a:spcBef>
              <a:spcAft>
                <a:spcPts val="4200"/>
              </a:spcAft>
              <a:buClr>
                <a:srgbClr val="FF9900"/>
              </a:buClr>
              <a:buSzPct val="100000"/>
              <a:buFont typeface="+mj-lt"/>
              <a:buAutoNum type="alphaLcParenR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Messianic regathering (11-17)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46FF0D7A-E261-4721-8F1F-5443F29415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33445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5715000" cy="2819400"/>
          </a:xfrm>
        </p:spPr>
        <p:txBody>
          <a:bodyPr/>
          <a:lstStyle/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Divine warrior hymn (9)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True shepherd (10)</a:t>
            </a:r>
          </a:p>
          <a:p>
            <a:pPr marL="514350" lvl="2" indent="-514350" eaLnBrk="1" hangingPunct="1">
              <a:spcBef>
                <a:spcPts val="0"/>
              </a:spcBef>
              <a:spcAft>
                <a:spcPts val="3600"/>
              </a:spcAft>
              <a:buClr>
                <a:srgbClr val="66FF66"/>
              </a:buClr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False shepherd (11)</a:t>
            </a:r>
          </a:p>
        </p:txBody>
      </p:sp>
      <p:pic>
        <p:nvPicPr>
          <p:cNvPr id="6" name="Picture 2" descr="Zechariah - davidould.net">
            <a:extLst>
              <a:ext uri="{FF2B5EF4-FFF2-40B4-BE49-F238E27FC236}">
                <a16:creationId xmlns:a16="http://schemas.microsoft.com/office/drawing/2014/main" id="{0DCCFAB8-4537-4077-A4E1-978A24FE6C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7086600" y="1781158"/>
            <a:ext cx="4280012" cy="32956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CF0E116-B1E2-4032-9D30-924BFE1C6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0100" y="228601"/>
            <a:ext cx="1059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514350" indent="-514350" algn="ctr">
              <a:buClr>
                <a:srgbClr val="FF66FF"/>
              </a:buClr>
              <a:buFont typeface="+mj-lt"/>
              <a:buAutoNum type="alphaUcPeriod"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Burden Outline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(9‒11)</a:t>
            </a:r>
            <a:endParaRPr lang="en-US" altLang="en-US" sz="32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7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 Eight Night Visions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(1:7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‒6:15)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94360" y="1371600"/>
            <a:ext cx="8244840" cy="5181600"/>
          </a:xfrm>
        </p:spPr>
        <p:txBody>
          <a:bodyPr/>
          <a:lstStyle/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Riders &amp; horses among the myrtle trees (1:7-17)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horns &amp; four craftsmen (1:18-21)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Man with the measuring line (2)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Cleansing of the High Priest Joshua (3)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Lampstand &amp; olive tree (4)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Flying scroll (5:1-4)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Woman in the basket (5:5-11)</a:t>
            </a:r>
          </a:p>
          <a:p>
            <a:pPr marL="514350" lvl="1" indent="-51435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+mj-lt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chariots (6:1-8)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900"/>
              </a:spcAft>
              <a:buClr>
                <a:srgbClr val="FF66FF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Conclusion: crowning of Joshua (6:9-15)</a:t>
            </a:r>
          </a:p>
        </p:txBody>
      </p:sp>
      <p:pic>
        <p:nvPicPr>
          <p:cNvPr id="5" name="Picture 2" descr="Zechariah - davidould.net">
            <a:extLst>
              <a:ext uri="{FF2B5EF4-FFF2-40B4-BE49-F238E27FC236}">
                <a16:creationId xmlns:a16="http://schemas.microsoft.com/office/drawing/2014/main" id="{EF38A2B5-3432-4BA7-9A6D-0F1EC345E8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06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757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9480097" cy="36957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Introductory call to repentance (1:1-6)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Eight-night visions (1:7–6:15)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Question and answers about fasting (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–8)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Two burdens (9–14)</a:t>
            </a:r>
          </a:p>
        </p:txBody>
      </p:sp>
      <p:pic>
        <p:nvPicPr>
          <p:cNvPr id="4" name="Picture 2" descr="Zechariah - davidould.net">
            <a:extLst>
              <a:ext uri="{FF2B5EF4-FFF2-40B4-BE49-F238E27FC236}">
                <a16:creationId xmlns:a16="http://schemas.microsoft.com/office/drawing/2014/main" id="{AB963267-E858-4486-86BA-47DD1A5D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5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9448800" cy="920692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Questions &amp; Answers Concerning Fasting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(7‒8)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09600" y="1371600"/>
            <a:ext cx="74676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Question (7:1-3)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buSzPct val="100000"/>
              <a:buFont typeface="Wingdings" pitchFamily="2" charset="2"/>
              <a:buAutoNum type="alphaU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divine answers (7:4‒8:23)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66FF66"/>
              </a:buClr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Condemnation of empty ritualism (7:4-7)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66FF66"/>
              </a:buClr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Condemnation of past covenant failure (7:8-14)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66FF66"/>
              </a:buClr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Prediction of Jerusalem’s restoration (8:1-17)</a:t>
            </a:r>
          </a:p>
          <a:p>
            <a:pPr marL="91440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66FF66"/>
              </a:buClr>
              <a:buSzPct val="100000"/>
              <a:buAutoNum type="arabicPeriod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Prediction of future blessing (8:18-23)</a:t>
            </a:r>
          </a:p>
        </p:txBody>
      </p:sp>
      <p:pic>
        <p:nvPicPr>
          <p:cNvPr id="5" name="Picture 2" descr="Zechariah - davidould.net">
            <a:extLst>
              <a:ext uri="{FF2B5EF4-FFF2-40B4-BE49-F238E27FC236}">
                <a16:creationId xmlns:a16="http://schemas.microsoft.com/office/drawing/2014/main" id="{8855F510-B50C-4FB6-A0CA-D215DD2326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0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74DAFEE-DBB4-43A1-A6A4-D39DDA8F3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917575"/>
          </a:xfrm>
        </p:spPr>
        <p:txBody>
          <a:bodyPr/>
          <a:lstStyle/>
          <a:p>
            <a:pPr algn="ctr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7F0A550-44F9-4C44-ABED-D06AF07503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9480097" cy="3695700"/>
          </a:xfrm>
        </p:spPr>
        <p:txBody>
          <a:bodyPr/>
          <a:lstStyle/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Introductory call to repentance (1:1-6)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Eight-night visions (1:7–6:15)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Question and answers about fasting (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en-US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–8)</a:t>
            </a:r>
          </a:p>
          <a:p>
            <a:pPr marL="685800" indent="-685800">
              <a:spcBef>
                <a:spcPts val="0"/>
              </a:spcBef>
              <a:spcAft>
                <a:spcPts val="3600"/>
              </a:spcAft>
              <a:buSzPct val="100000"/>
              <a:buFont typeface="+mj-lt"/>
              <a:buAutoNum type="romanUcPeriod"/>
            </a:pPr>
            <a:r>
              <a:rPr lang="en-US" alt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Two burdens (9–14)</a:t>
            </a:r>
          </a:p>
        </p:txBody>
      </p:sp>
      <p:pic>
        <p:nvPicPr>
          <p:cNvPr id="4" name="Picture 2" descr="Zechariah - davidould.net">
            <a:extLst>
              <a:ext uri="{FF2B5EF4-FFF2-40B4-BE49-F238E27FC236}">
                <a16:creationId xmlns:a16="http://schemas.microsoft.com/office/drawing/2014/main" id="{AB963267-E858-4486-86BA-47DD1A5DA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8"/>
          <a:stretch/>
        </p:blipFill>
        <p:spPr bwMode="auto">
          <a:xfrm>
            <a:off x="8630304" y="2286000"/>
            <a:ext cx="2968765" cy="2286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84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3733800" y="228600"/>
            <a:ext cx="4724400" cy="903914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 Two Burdens 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(9‒14)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066800" y="1420186"/>
            <a:ext cx="10058400" cy="2514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Israel’s postponed deliverance due to her rejection of her Messiah (9‒11)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FF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Israel’s future deliverance due to her acceptance of her Messiah (12‒14)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BE8B2-105C-4543-9DC5-8FCF5D2CB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3774" y="4114800"/>
            <a:ext cx="296445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22616</TotalTime>
  <Words>1288</Words>
  <Application>Microsoft Office PowerPoint</Application>
  <PresentationFormat>Widescreen</PresentationFormat>
  <Paragraphs>190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UICTFontTextStyleTallBody</vt:lpstr>
      <vt:lpstr>Wingdings</vt:lpstr>
      <vt:lpstr>Azure</vt:lpstr>
      <vt:lpstr>PowerPoint Presentation</vt:lpstr>
      <vt:lpstr>Structure</vt:lpstr>
      <vt:lpstr>Structure</vt:lpstr>
      <vt:lpstr>PowerPoint Presentation</vt:lpstr>
      <vt:lpstr>II. Eight Night Visions  (1:7‒6:15)</vt:lpstr>
      <vt:lpstr>Structure</vt:lpstr>
      <vt:lpstr>III. Questions &amp; Answers Concerning Fasting  (7‒8)</vt:lpstr>
      <vt:lpstr>Structure</vt:lpstr>
      <vt:lpstr>IV. Two Burdens  (9‒14)</vt:lpstr>
      <vt:lpstr>IV. Two Burdens  (9‒14)</vt:lpstr>
      <vt:lpstr>PowerPoint Presentation</vt:lpstr>
      <vt:lpstr>PowerPoint Presentation</vt:lpstr>
      <vt:lpstr>Divine Warrior Hymn (9:1-17)</vt:lpstr>
      <vt:lpstr>PowerPoint Presentation</vt:lpstr>
      <vt:lpstr>True Shepherd (10:1-12)</vt:lpstr>
      <vt:lpstr>True Shepherd (10:1-12)</vt:lpstr>
      <vt:lpstr>Messianic Prosperity (10:1-3)</vt:lpstr>
      <vt:lpstr>Messianic Prosperity (10:1-3)</vt:lpstr>
      <vt:lpstr>True Shepherd (10:1-12)</vt:lpstr>
      <vt:lpstr>Restoration of the N &amp; S Kingdoms (10:4-7)</vt:lpstr>
      <vt:lpstr>Restoration of the N &amp; S Kingdoms (10:4-7)</vt:lpstr>
      <vt:lpstr>PowerPoint Presentation</vt:lpstr>
      <vt:lpstr>Restoration of the N &amp; S Kingdoms (10:4-7)</vt:lpstr>
      <vt:lpstr>PowerPoint Presentation</vt:lpstr>
      <vt:lpstr>Six Parts of a Suzerain-Vassal Treaty in Deuteronomy</vt:lpstr>
      <vt:lpstr>Israel's Judgments</vt:lpstr>
      <vt:lpstr>Ezekiel 37</vt:lpstr>
      <vt:lpstr>Israel's Judgments</vt:lpstr>
      <vt:lpstr>True Shepherd (10:1-12)</vt:lpstr>
      <vt:lpstr>Messianic Regathering (10:8-12)</vt:lpstr>
      <vt:lpstr>Messianic Regathering (10:8-12)</vt:lpstr>
      <vt:lpstr>PowerPoint Presentation</vt:lpstr>
      <vt:lpstr>Messianic Regathering (10:8-12)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VI. 8 New Promises Genesis 12:1-3</vt:lpstr>
      <vt:lpstr>Messianic Regathering (10:8-12)</vt:lpstr>
      <vt:lpstr>Conclusion</vt:lpstr>
      <vt:lpstr>PowerPoint Presentation</vt:lpstr>
      <vt:lpstr>True Shepherd (10:1-12)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Zechariah 022 - 9v14-10v12</dc:title>
  <dc:subject>Zechariah</dc:subject>
  <dc:creator>A. Woods</dc:creator>
  <dc:description>Modified by Jim McGowan</dc:description>
  <cp:lastModifiedBy>anne woods</cp:lastModifiedBy>
  <cp:revision>2345</cp:revision>
  <cp:lastPrinted>2022-03-23T17:27:36Z</cp:lastPrinted>
  <dcterms:created xsi:type="dcterms:W3CDTF">2009-03-17T12:21:13Z</dcterms:created>
  <dcterms:modified xsi:type="dcterms:W3CDTF">2022-04-05T18:33:06Z</dcterms:modified>
</cp:coreProperties>
</file>