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1"/>
  </p:notesMasterIdLst>
  <p:handoutMasterIdLst>
    <p:handoutMasterId r:id="rId62"/>
  </p:handoutMasterIdLst>
  <p:sldIdLst>
    <p:sldId id="2094" r:id="rId2"/>
    <p:sldId id="7754" r:id="rId3"/>
    <p:sldId id="8468" r:id="rId4"/>
    <p:sldId id="8221" r:id="rId5"/>
    <p:sldId id="8220" r:id="rId6"/>
    <p:sldId id="8255" r:id="rId7"/>
    <p:sldId id="7729" r:id="rId8"/>
    <p:sldId id="8390" r:id="rId9"/>
    <p:sldId id="7730" r:id="rId10"/>
    <p:sldId id="8395" r:id="rId11"/>
    <p:sldId id="8391" r:id="rId12"/>
    <p:sldId id="8436" r:id="rId13"/>
    <p:sldId id="8397" r:id="rId14"/>
    <p:sldId id="8464" r:id="rId15"/>
    <p:sldId id="8474" r:id="rId16"/>
    <p:sldId id="8475" r:id="rId17"/>
    <p:sldId id="8480" r:id="rId18"/>
    <p:sldId id="8481" r:id="rId19"/>
    <p:sldId id="8500" r:id="rId20"/>
    <p:sldId id="8482" r:id="rId21"/>
    <p:sldId id="8491" r:id="rId22"/>
    <p:sldId id="5734" r:id="rId23"/>
    <p:sldId id="5735" r:id="rId24"/>
    <p:sldId id="5737" r:id="rId25"/>
    <p:sldId id="5738" r:id="rId26"/>
    <p:sldId id="6167" r:id="rId27"/>
    <p:sldId id="6160" r:id="rId28"/>
    <p:sldId id="6133" r:id="rId29"/>
    <p:sldId id="6166" r:id="rId30"/>
    <p:sldId id="5741" r:id="rId31"/>
    <p:sldId id="6135" r:id="rId32"/>
    <p:sldId id="8483" r:id="rId33"/>
    <p:sldId id="8476" r:id="rId34"/>
    <p:sldId id="8484" r:id="rId35"/>
    <p:sldId id="8485" r:id="rId36"/>
    <p:sldId id="8340" r:id="rId37"/>
    <p:sldId id="8486" r:id="rId38"/>
    <p:sldId id="3221" r:id="rId39"/>
    <p:sldId id="8493" r:id="rId40"/>
    <p:sldId id="8492" r:id="rId41"/>
    <p:sldId id="5388" r:id="rId42"/>
    <p:sldId id="8494" r:id="rId43"/>
    <p:sldId id="8477" r:id="rId44"/>
    <p:sldId id="8487" r:id="rId45"/>
    <p:sldId id="8488" r:id="rId46"/>
    <p:sldId id="8495" r:id="rId47"/>
    <p:sldId id="8489" r:id="rId48"/>
    <p:sldId id="3264" r:id="rId49"/>
    <p:sldId id="8496" r:id="rId50"/>
    <p:sldId id="8497" r:id="rId51"/>
    <p:sldId id="8498" r:id="rId52"/>
    <p:sldId id="8499" r:id="rId53"/>
    <p:sldId id="7907" r:id="rId54"/>
    <p:sldId id="7915" r:id="rId55"/>
    <p:sldId id="8490" r:id="rId56"/>
    <p:sldId id="8329" r:id="rId57"/>
    <p:sldId id="8479" r:id="rId58"/>
    <p:sldId id="8478" r:id="rId59"/>
    <p:sldId id="8465" r:id="rId60"/>
  </p:sldIdLst>
  <p:sldSz cx="12192000" cy="6858000"/>
  <p:notesSz cx="7315200" cy="9601200"/>
  <p:custDataLst>
    <p:tags r:id="rId63"/>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66FF66"/>
    <a:srgbClr val="FFCCFF"/>
    <a:srgbClr val="009900"/>
    <a:srgbClr val="003300"/>
    <a:srgbClr val="0000CC"/>
    <a:srgbClr val="00CCFF"/>
    <a:srgbClr val="33CC33"/>
    <a:srgbClr val="00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2" autoAdjust="0"/>
    <p:restoredTop sz="96778" autoAdjust="0"/>
  </p:normalViewPr>
  <p:slideViewPr>
    <p:cSldViewPr>
      <p:cViewPr varScale="1">
        <p:scale>
          <a:sx n="59" d="100"/>
          <a:sy n="59" d="100"/>
        </p:scale>
        <p:origin x="90"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834"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19444">
              <a:defRPr sz="13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786" tIns="53895" rIns="107786" bIns="53895" numCol="1" anchor="b" anchorCtr="0" compatLnSpc="1">
            <a:prstTxWarp prst="textNoShape">
              <a:avLst/>
            </a:prstTxWarp>
          </a:bodyPr>
          <a:lstStyle>
            <a:lvl1pPr defTabSz="101926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6"/>
            <a:ext cx="4089536" cy="793995"/>
          </a:xfrm>
          <a:prstGeom prst="rect">
            <a:avLst/>
          </a:prstGeom>
        </p:spPr>
        <p:txBody>
          <a:bodyPr vert="horz" lIns="118225" tIns="59113" rIns="118225" bIns="59113"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Zechariah 022 - 9v14-10v12</a:t>
            </a:r>
          </a:p>
          <a:p>
            <a:pPr>
              <a:defRPr/>
            </a:pPr>
            <a:r>
              <a:rPr lang="en-US" sz="1600" dirty="0"/>
              <a:t>03-23-2022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eaLnBrk="1" hangingPunct="1">
              <a:defRPr sz="13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eaLnBrk="1" hangingPunct="1">
              <a:defRPr sz="1300">
                <a:latin typeface="Calibri" panose="020F0502020204030204" pitchFamily="34" charset="0"/>
                <a:cs typeface="Arial" charset="0"/>
              </a:defRPr>
            </a:lvl1pPr>
          </a:lstStyle>
          <a:p>
            <a:pPr>
              <a:defRPr/>
            </a:pPr>
            <a:fld id="{5800389A-3474-4B41-9CB2-F1B2DAE08F62}" type="datetimeFigureOut">
              <a:rPr lang="en-US" smtClean="0"/>
              <a:pPr>
                <a:defRPr/>
              </a:pPr>
              <a:t>3/30/2022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eaLnBrk="1" hangingPunct="1">
              <a:defRPr sz="13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19444">
              <a:defRPr sz="13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21</a:t>
            </a:fld>
            <a:endParaRPr lang="en-US" altLang="en-US" dirty="0"/>
          </a:p>
        </p:txBody>
      </p:sp>
    </p:spTree>
    <p:extLst>
      <p:ext uri="{BB962C8B-B14F-4D97-AF65-F5344CB8AC3E}">
        <p14:creationId xmlns:p14="http://schemas.microsoft.com/office/powerpoint/2010/main" val="3069073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36</a:t>
            </a:fld>
            <a:endParaRPr lang="en-US" altLang="en-US" dirty="0"/>
          </a:p>
        </p:txBody>
      </p:sp>
    </p:spTree>
    <p:extLst>
      <p:ext uri="{BB962C8B-B14F-4D97-AF65-F5344CB8AC3E}">
        <p14:creationId xmlns:p14="http://schemas.microsoft.com/office/powerpoint/2010/main" val="550516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3/30/2022</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927261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81200"/>
            <a:ext cx="5080000" cy="4114800"/>
          </a:xfrm>
        </p:spPr>
        <p:txBody>
          <a:bodyPr/>
          <a:lstStyle/>
          <a:p>
            <a:pPr lvl="0"/>
            <a:endParaRPr lang="en-US" noProof="0"/>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pPr>
              <a:defRPr/>
            </a:pPr>
            <a:fld id="{21126E6A-BCE4-464E-8D4D-9BA37D430784}" type="slidenum">
              <a:rPr lang="en-US"/>
              <a:pPr>
                <a:defRPr/>
              </a:pPr>
              <a:t>‹#›</a:t>
            </a:fld>
            <a:endParaRPr lang="en-US"/>
          </a:p>
        </p:txBody>
      </p:sp>
    </p:spTree>
    <p:extLst>
      <p:ext uri="{BB962C8B-B14F-4D97-AF65-F5344CB8AC3E}">
        <p14:creationId xmlns:p14="http://schemas.microsoft.com/office/powerpoint/2010/main" val="2922004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8"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a:effectLst>
                  <a:outerShdw blurRad="38100" dist="38100" dir="2700000" algn="tl">
                    <a:srgbClr val="000000">
                      <a:alpha val="43137"/>
                    </a:srgbClr>
                  </a:outerShdw>
                </a:effectLst>
                <a:sym typeface="Symbol" pitchFamily="18" charset="2"/>
              </a:rPr>
              <a:t>Zechariah</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solidFill>
                  <a:srgbClr val="FFFFCC"/>
                </a:solidFill>
                <a:effectLst>
                  <a:outerShdw blurRad="38100" dist="38100" dir="2700000" algn="tl">
                    <a:srgbClr val="000000">
                      <a:alpha val="43137"/>
                    </a:srgbClr>
                  </a:outerShdw>
                </a:effectLst>
                <a:sym typeface="Symbol" pitchFamily="18" charset="2"/>
              </a:rPr>
              <a:t>God Remembers!</a:t>
            </a:r>
          </a:p>
        </p:txBody>
      </p:sp>
      <p:pic>
        <p:nvPicPr>
          <p:cNvPr id="2" name="Picture 1">
            <a:extLst>
              <a:ext uri="{FF2B5EF4-FFF2-40B4-BE49-F238E27FC236}">
                <a16:creationId xmlns:a16="http://schemas.microsoft.com/office/drawing/2014/main" id="{FE4FBC66-70AB-4401-B987-E4D026EE7810}"/>
              </a:ext>
            </a:extLst>
          </p:cNvPr>
          <p:cNvPicPr>
            <a:picLocks noChangeAspect="1"/>
          </p:cNvPicPr>
          <p:nvPr/>
        </p:nvPicPr>
        <p:blipFill rotWithShape="1">
          <a:blip r:embed="rId3"/>
          <a:srcRect b="3333"/>
          <a:stretch/>
        </p:blipFill>
        <p:spPr>
          <a:xfrm>
            <a:off x="3648967" y="1600200"/>
            <a:ext cx="4894066" cy="3657600"/>
          </a:xfrm>
          <a:prstGeom prst="rect">
            <a:avLst/>
          </a:prstGeom>
          <a:ln>
            <a:solidFill>
              <a:schemeClr val="tx1"/>
            </a:solidFill>
          </a:ln>
        </p:spPr>
      </p:pic>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3733800" y="228600"/>
            <a:ext cx="4724400" cy="903914"/>
          </a:xfrm>
        </p:spPr>
        <p:txBody>
          <a:bodyPr/>
          <a:lstStyle/>
          <a:p>
            <a:pPr algn="ctr" eaLnBrk="1" hangingPunct="1"/>
            <a:r>
              <a:rPr lang="en-US" sz="3600" dirty="0">
                <a:effectLst>
                  <a:outerShdw blurRad="38100" dist="38100" dir="2700000" algn="tl">
                    <a:srgbClr val="000000">
                      <a:alpha val="43137"/>
                    </a:srgbClr>
                  </a:outerShdw>
                </a:effectLst>
              </a:rPr>
              <a:t>IV. Two Burdens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(9‒14)</a:t>
            </a:r>
            <a:endParaRPr 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92163" name="Rectangle 2051"/>
          <p:cNvSpPr>
            <a:spLocks noGrp="1" noChangeArrowheads="1"/>
          </p:cNvSpPr>
          <p:nvPr>
            <p:ph type="body" idx="1"/>
          </p:nvPr>
        </p:nvSpPr>
        <p:spPr>
          <a:xfrm>
            <a:off x="1066800" y="1420186"/>
            <a:ext cx="10058400" cy="2514600"/>
          </a:xfrm>
        </p:spPr>
        <p:txBody>
          <a:bodyPr/>
          <a:lstStyle/>
          <a:p>
            <a:pPr marL="457200" lvl="1" indent="-457200" eaLnBrk="1" hangingPunct="1">
              <a:spcBef>
                <a:spcPts val="0"/>
              </a:spcBef>
              <a:spcAft>
                <a:spcPts val="2400"/>
              </a:spcAft>
              <a:buClr>
                <a:srgbClr val="FF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Israel’s postponed deliverance due to her rejection of her Messiah (9‒11)</a:t>
            </a:r>
          </a:p>
          <a:p>
            <a:pPr marL="457200" lvl="1" indent="-457200" eaLnBrk="1" hangingPunct="1">
              <a:spcBef>
                <a:spcPts val="0"/>
              </a:spcBef>
              <a:spcAft>
                <a:spcPts val="2400"/>
              </a:spcAft>
              <a:buClr>
                <a:srgbClr val="FF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Israel’s future deliverance due to her acceptance of her Messiah (12‒14)</a:t>
            </a:r>
          </a:p>
        </p:txBody>
      </p:sp>
      <p:pic>
        <p:nvPicPr>
          <p:cNvPr id="2" name="Picture 1">
            <a:extLst>
              <a:ext uri="{FF2B5EF4-FFF2-40B4-BE49-F238E27FC236}">
                <a16:creationId xmlns:a16="http://schemas.microsoft.com/office/drawing/2014/main" id="{D73BE8B2-105C-4543-9DC5-8FCF5D2CB73C}"/>
              </a:ext>
            </a:extLst>
          </p:cNvPr>
          <p:cNvPicPr>
            <a:picLocks noChangeAspect="1"/>
          </p:cNvPicPr>
          <p:nvPr/>
        </p:nvPicPr>
        <p:blipFill>
          <a:blip r:embed="rId2"/>
          <a:stretch>
            <a:fillRect/>
          </a:stretch>
        </p:blipFill>
        <p:spPr>
          <a:xfrm>
            <a:off x="4613774" y="4114800"/>
            <a:ext cx="2964453" cy="2286000"/>
          </a:xfrm>
          <a:prstGeom prst="rect">
            <a:avLst/>
          </a:prstGeom>
        </p:spPr>
      </p:pic>
    </p:spTree>
    <p:extLst>
      <p:ext uri="{BB962C8B-B14F-4D97-AF65-F5344CB8AC3E}">
        <p14:creationId xmlns:p14="http://schemas.microsoft.com/office/powerpoint/2010/main" val="1098043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051"/>
          <p:cNvSpPr>
            <a:spLocks noGrp="1" noChangeArrowheads="1"/>
          </p:cNvSpPr>
          <p:nvPr>
            <p:ph type="body" idx="1"/>
          </p:nvPr>
        </p:nvSpPr>
        <p:spPr>
          <a:xfrm>
            <a:off x="609600" y="1600200"/>
            <a:ext cx="5715000" cy="2819400"/>
          </a:xfrm>
        </p:spPr>
        <p:txBody>
          <a:bodyPr/>
          <a:lstStyle/>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Divine warrior hymn (9)</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True shepherd (10)</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False shepherd (11)</a:t>
            </a:r>
          </a:p>
        </p:txBody>
      </p:sp>
      <p:pic>
        <p:nvPicPr>
          <p:cNvPr id="6" name="Picture 2" descr="Zechariah - davidould.net">
            <a:extLst>
              <a:ext uri="{FF2B5EF4-FFF2-40B4-BE49-F238E27FC236}">
                <a16:creationId xmlns:a16="http://schemas.microsoft.com/office/drawing/2014/main" id="{0DCCFAB8-4537-4077-A4E1-978A24FE6C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086600"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7CF0E116-B1E2-4032-9D30-924BFE1C64A5}"/>
              </a:ext>
            </a:extLst>
          </p:cNvPr>
          <p:cNvSpPr txBox="1">
            <a:spLocks noChangeArrowheads="1"/>
          </p:cNvSpPr>
          <p:nvPr/>
        </p:nvSpPr>
        <p:spPr bwMode="auto">
          <a:xfrm>
            <a:off x="800100" y="228601"/>
            <a:ext cx="1059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14350" indent="-514350" algn="ctr">
              <a:buClr>
                <a:srgbClr val="FF66FF"/>
              </a:buClr>
              <a:buFont typeface="+mj-lt"/>
              <a:buAutoNum type="alphaUcPeriod"/>
            </a:pPr>
            <a:r>
              <a:rPr lang="en-US" altLang="en-US" sz="3600" kern="0" dirty="0">
                <a:effectLst>
                  <a:outerShdw blurRad="38100" dist="38100" dir="2700000" algn="tl">
                    <a:srgbClr val="000000">
                      <a:alpha val="43137"/>
                    </a:srgbClr>
                  </a:outerShdw>
                </a:effectLst>
              </a:rPr>
              <a:t>First Burden Outline</a:t>
            </a:r>
            <a:br>
              <a:rPr lang="en-US" altLang="en-US" sz="3600" kern="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(9‒11)</a:t>
            </a:r>
            <a:endParaRPr lang="en-US" altLang="en-US" sz="32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260508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051"/>
          <p:cNvSpPr>
            <a:spLocks noGrp="1" noChangeArrowheads="1"/>
          </p:cNvSpPr>
          <p:nvPr>
            <p:ph type="body" idx="1"/>
          </p:nvPr>
        </p:nvSpPr>
        <p:spPr>
          <a:xfrm>
            <a:off x="609600" y="1600200"/>
            <a:ext cx="5715000" cy="2819400"/>
          </a:xfrm>
        </p:spPr>
        <p:txBody>
          <a:bodyPr/>
          <a:lstStyle/>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Divine warrior hymn (9)</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True shepherd (10)</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False shepherd (11)</a:t>
            </a:r>
          </a:p>
        </p:txBody>
      </p:sp>
      <p:pic>
        <p:nvPicPr>
          <p:cNvPr id="6" name="Picture 2" descr="Zechariah - davidould.net">
            <a:extLst>
              <a:ext uri="{FF2B5EF4-FFF2-40B4-BE49-F238E27FC236}">
                <a16:creationId xmlns:a16="http://schemas.microsoft.com/office/drawing/2014/main" id="{0DCCFAB8-4537-4077-A4E1-978A24FE6C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086600"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7CF0E116-B1E2-4032-9D30-924BFE1C64A5}"/>
              </a:ext>
            </a:extLst>
          </p:cNvPr>
          <p:cNvSpPr txBox="1">
            <a:spLocks noChangeArrowheads="1"/>
          </p:cNvSpPr>
          <p:nvPr/>
        </p:nvSpPr>
        <p:spPr bwMode="auto">
          <a:xfrm>
            <a:off x="800100" y="228601"/>
            <a:ext cx="1059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14350" indent="-514350" algn="ctr">
              <a:buClr>
                <a:srgbClr val="FF66FF"/>
              </a:buClr>
              <a:buFont typeface="+mj-lt"/>
              <a:buAutoNum type="alphaUcPeriod"/>
            </a:pPr>
            <a:r>
              <a:rPr lang="en-US" altLang="en-US" sz="3600" kern="0" dirty="0">
                <a:effectLst>
                  <a:outerShdw blurRad="38100" dist="38100" dir="2700000" algn="tl">
                    <a:srgbClr val="000000">
                      <a:alpha val="43137"/>
                    </a:srgbClr>
                  </a:outerShdw>
                </a:effectLst>
              </a:rPr>
              <a:t>First Burden Outline</a:t>
            </a:r>
            <a:br>
              <a:rPr lang="en-US" altLang="en-US" sz="3600" kern="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(9‒11)</a:t>
            </a:r>
            <a:endParaRPr lang="en-US" altLang="en-US" sz="32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469131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marL="514350" indent="-514350" algn="ctr">
              <a:buClr>
                <a:srgbClr val="66FF66"/>
              </a:buClr>
              <a:buFont typeface="+mj-lt"/>
              <a:buAutoNum type="arabicPeriod"/>
            </a:pPr>
            <a:r>
              <a:rPr lang="en-US" altLang="en-US" sz="3600" dirty="0">
                <a:effectLst>
                  <a:outerShdw blurRad="38100" dist="38100" dir="2700000" algn="tl">
                    <a:srgbClr val="000000">
                      <a:alpha val="43137"/>
                    </a:srgbClr>
                  </a:outerShdw>
                </a:effectLst>
              </a:rPr>
              <a:t>Divine Warrior Hymn</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(9:1-17)</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3646"/>
            <a:ext cx="5795077" cy="3196954"/>
          </a:xfrm>
        </p:spPr>
        <p:txBody>
          <a:bodyPr/>
          <a:lstStyle/>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Judgment on the oppressing nations (1-8)</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Messiah (9-10)</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Covenant protection (11-17)</a:t>
            </a:r>
          </a:p>
        </p:txBody>
      </p:sp>
      <p:pic>
        <p:nvPicPr>
          <p:cNvPr id="6" name="Picture 2" descr="Zechariah - davidould.net">
            <a:extLst>
              <a:ext uri="{FF2B5EF4-FFF2-40B4-BE49-F238E27FC236}">
                <a16:creationId xmlns:a16="http://schemas.microsoft.com/office/drawing/2014/main" id="{46FF0D7A-E261-4721-8F1F-5443F29415E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086600"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46765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051"/>
          <p:cNvSpPr>
            <a:spLocks noGrp="1" noChangeArrowheads="1"/>
          </p:cNvSpPr>
          <p:nvPr>
            <p:ph type="body" idx="1"/>
          </p:nvPr>
        </p:nvSpPr>
        <p:spPr>
          <a:xfrm>
            <a:off x="609600" y="1600200"/>
            <a:ext cx="5715000" cy="2819400"/>
          </a:xfrm>
        </p:spPr>
        <p:txBody>
          <a:bodyPr/>
          <a:lstStyle/>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Divine warrior hymn (9)</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True shepherd (10)</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False shepherd (11)</a:t>
            </a:r>
          </a:p>
        </p:txBody>
      </p:sp>
      <p:pic>
        <p:nvPicPr>
          <p:cNvPr id="6" name="Picture 2" descr="Zechariah - davidould.net">
            <a:extLst>
              <a:ext uri="{FF2B5EF4-FFF2-40B4-BE49-F238E27FC236}">
                <a16:creationId xmlns:a16="http://schemas.microsoft.com/office/drawing/2014/main" id="{0DCCFAB8-4537-4077-A4E1-978A24FE6C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086600"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7CF0E116-B1E2-4032-9D30-924BFE1C64A5}"/>
              </a:ext>
            </a:extLst>
          </p:cNvPr>
          <p:cNvSpPr txBox="1">
            <a:spLocks noChangeArrowheads="1"/>
          </p:cNvSpPr>
          <p:nvPr/>
        </p:nvSpPr>
        <p:spPr bwMode="auto">
          <a:xfrm>
            <a:off x="800100" y="228601"/>
            <a:ext cx="1059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14350" indent="-514350" algn="ctr">
              <a:buClr>
                <a:srgbClr val="FF66FF"/>
              </a:buClr>
              <a:buFont typeface="+mj-lt"/>
              <a:buAutoNum type="alphaUcPeriod"/>
            </a:pPr>
            <a:r>
              <a:rPr lang="en-US" altLang="en-US" sz="3600" kern="0" dirty="0">
                <a:effectLst>
                  <a:outerShdw blurRad="38100" dist="38100" dir="2700000" algn="tl">
                    <a:srgbClr val="000000">
                      <a:alpha val="43137"/>
                    </a:srgbClr>
                  </a:outerShdw>
                </a:effectLst>
              </a:rPr>
              <a:t>First Burden Outline</a:t>
            </a:r>
            <a:br>
              <a:rPr lang="en-US" altLang="en-US" sz="3600" kern="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(9‒11)</a:t>
            </a:r>
            <a:endParaRPr lang="en-US" altLang="en-US" sz="32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277608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marL="742950" indent="-742950" algn="ctr">
              <a:buClr>
                <a:srgbClr val="66FF66"/>
              </a:buClr>
              <a:buFont typeface="+mj-lt"/>
              <a:buAutoNum type="arabicPeriod" startAt="2"/>
            </a:pPr>
            <a:r>
              <a:rPr lang="en-US" altLang="en-US" sz="3600" dirty="0">
                <a:effectLst>
                  <a:outerShdw blurRad="38100" dist="38100" dir="2700000" algn="tl">
                    <a:srgbClr val="000000">
                      <a:alpha val="43137"/>
                    </a:srgbClr>
                  </a:outerShdw>
                </a:effectLst>
              </a:rPr>
              <a:t>True Shepherd</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(10:1-12)</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3646"/>
            <a:ext cx="5867400" cy="3196954"/>
          </a:xfrm>
        </p:spPr>
        <p:txBody>
          <a:bodyPr/>
          <a:lstStyle/>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Messianic prosperity (1-3)</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Restoration of the Northern &amp; Southern kingdoms (4-7)</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Messianic regathering (8-12)</a:t>
            </a:r>
          </a:p>
        </p:txBody>
      </p:sp>
      <p:pic>
        <p:nvPicPr>
          <p:cNvPr id="6" name="Picture 2" descr="Zechariah - davidould.net">
            <a:extLst>
              <a:ext uri="{FF2B5EF4-FFF2-40B4-BE49-F238E27FC236}">
                <a16:creationId xmlns:a16="http://schemas.microsoft.com/office/drawing/2014/main" id="{46FF0D7A-E261-4721-8F1F-5443F29415E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086600"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58554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marL="742950" indent="-742950" algn="ctr">
              <a:buClr>
                <a:srgbClr val="66FF66"/>
              </a:buClr>
              <a:buFont typeface="+mj-lt"/>
              <a:buAutoNum type="arabicPeriod" startAt="2"/>
            </a:pPr>
            <a:r>
              <a:rPr lang="en-US" altLang="en-US" sz="3600" dirty="0">
                <a:effectLst>
                  <a:outerShdw blurRad="38100" dist="38100" dir="2700000" algn="tl">
                    <a:srgbClr val="000000">
                      <a:alpha val="43137"/>
                    </a:srgbClr>
                  </a:outerShdw>
                </a:effectLst>
              </a:rPr>
              <a:t>True Shepherd</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(10:1-12)</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3646"/>
            <a:ext cx="5867400" cy="3196954"/>
          </a:xfrm>
        </p:spPr>
        <p:txBody>
          <a:bodyPr/>
          <a:lstStyle/>
          <a:p>
            <a:pPr marL="684213" indent="-684213">
              <a:spcBef>
                <a:spcPts val="0"/>
              </a:spcBef>
              <a:spcAft>
                <a:spcPts val="4200"/>
              </a:spcAft>
              <a:buClr>
                <a:srgbClr val="FF9900"/>
              </a:buClr>
              <a:buSzPct val="100000"/>
              <a:buFont typeface="+mj-lt"/>
              <a:buAutoNum type="alphaLcParenR"/>
            </a:pPr>
            <a:r>
              <a:rPr lang="en-US" altLang="en-US" b="1" u="sng" dirty="0">
                <a:solidFill>
                  <a:srgbClr val="FFFFCC"/>
                </a:solidFill>
                <a:effectLst>
                  <a:outerShdw blurRad="38100" dist="38100" dir="2700000" algn="tl">
                    <a:srgbClr val="000000">
                      <a:alpha val="43137"/>
                    </a:srgbClr>
                  </a:outerShdw>
                </a:effectLst>
              </a:rPr>
              <a:t>Messianic prosperity (1-3)</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Restoration of the Northern &amp; Southern kingdoms (4-7)</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Messianic regathering (8-12)</a:t>
            </a:r>
          </a:p>
        </p:txBody>
      </p:sp>
      <p:pic>
        <p:nvPicPr>
          <p:cNvPr id="6" name="Picture 2" descr="Zechariah - davidould.net">
            <a:extLst>
              <a:ext uri="{FF2B5EF4-FFF2-40B4-BE49-F238E27FC236}">
                <a16:creationId xmlns:a16="http://schemas.microsoft.com/office/drawing/2014/main" id="{46FF0D7A-E261-4721-8F1F-5443F29415E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086600"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0637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742950" indent="-742950" algn="ctr">
              <a:buClr>
                <a:srgbClr val="FFC000"/>
              </a:buClr>
              <a:buFont typeface="+mj-lt"/>
              <a:buAutoNum type="alphaLcParenR"/>
            </a:pPr>
            <a:r>
              <a:rPr lang="en-US" altLang="en-US" sz="3600" dirty="0">
                <a:effectLst>
                  <a:outerShdw blurRad="38100" dist="38100" dir="2700000" algn="tl">
                    <a:srgbClr val="000000">
                      <a:alpha val="43137"/>
                    </a:srgbClr>
                  </a:outerShdw>
                </a:effectLst>
              </a:rPr>
              <a:t>Messianic Prosperity</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(10:1-3)</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5745585" cy="3048000"/>
          </a:xfrm>
        </p:spPr>
        <p:txBody>
          <a:bodyPr/>
          <a:lstStyle/>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Challenge (1)</a:t>
            </a:r>
          </a:p>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Idols inhibiting prosperity (2)</a:t>
            </a:r>
          </a:p>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True shepherd to judge the false shepherds (3)</a:t>
            </a:r>
          </a:p>
        </p:txBody>
      </p:sp>
      <p:pic>
        <p:nvPicPr>
          <p:cNvPr id="6" name="Picture 2" descr="Zechariah - davidould.net">
            <a:extLst>
              <a:ext uri="{FF2B5EF4-FFF2-40B4-BE49-F238E27FC236}">
                <a16:creationId xmlns:a16="http://schemas.microsoft.com/office/drawing/2014/main" id="{84E08728-EF00-4975-82BB-4C20A3B3984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086600"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44561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742950" indent="-742950" algn="ctr">
              <a:buClr>
                <a:srgbClr val="FFC000"/>
              </a:buClr>
              <a:buFont typeface="+mj-lt"/>
              <a:buAutoNum type="alphaLcParenR"/>
            </a:pPr>
            <a:r>
              <a:rPr lang="en-US" altLang="en-US" sz="3600" dirty="0">
                <a:effectLst>
                  <a:outerShdw blurRad="38100" dist="38100" dir="2700000" algn="tl">
                    <a:srgbClr val="000000">
                      <a:alpha val="43137"/>
                    </a:srgbClr>
                  </a:outerShdw>
                </a:effectLst>
              </a:rPr>
              <a:t>Messianic Prosperity</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(10:1-3)</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5745585" cy="3048000"/>
          </a:xfrm>
        </p:spPr>
        <p:txBody>
          <a:bodyPr/>
          <a:lstStyle/>
          <a:p>
            <a:pPr marL="569913" lvl="2" indent="-569913">
              <a:spcBef>
                <a:spcPts val="0"/>
              </a:spcBef>
              <a:spcAft>
                <a:spcPts val="4200"/>
              </a:spcAft>
              <a:buSzPct val="100000"/>
              <a:buFont typeface="+mj-lt"/>
              <a:buAutoNum type="arabicParenR"/>
              <a:defRPr/>
            </a:pPr>
            <a:r>
              <a:rPr lang="en-US" altLang="en-US" b="1" u="sng" dirty="0">
                <a:solidFill>
                  <a:srgbClr val="FFFFCC"/>
                </a:solidFill>
                <a:effectLst>
                  <a:outerShdw blurRad="38100" dist="38100" dir="2700000" algn="tl">
                    <a:srgbClr val="000000">
                      <a:alpha val="43137"/>
                    </a:srgbClr>
                  </a:outerShdw>
                </a:effectLst>
                <a:ea typeface="+mn-ea"/>
                <a:cs typeface="+mn-cs"/>
              </a:rPr>
              <a:t>Challenge (1)</a:t>
            </a:r>
          </a:p>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Idols inhibiting prosperity (2)</a:t>
            </a:r>
          </a:p>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True shepherd to judge the false shepherds (3)</a:t>
            </a:r>
          </a:p>
        </p:txBody>
      </p:sp>
      <p:pic>
        <p:nvPicPr>
          <p:cNvPr id="6" name="Picture 2" descr="Zechariah - davidould.net">
            <a:extLst>
              <a:ext uri="{FF2B5EF4-FFF2-40B4-BE49-F238E27FC236}">
                <a16:creationId xmlns:a16="http://schemas.microsoft.com/office/drawing/2014/main" id="{84E08728-EF00-4975-82BB-4C20A3B3984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086600"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2221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09600" y="228600"/>
            <a:ext cx="10972800" cy="914400"/>
          </a:xfrm>
        </p:spPr>
        <p:txBody>
          <a:bodyPr/>
          <a:lstStyle/>
          <a:p>
            <a:pPr algn="ctr"/>
            <a:r>
              <a:rPr lang="en-US" sz="3800" dirty="0"/>
              <a:t>Six Parts of a Suzerain-Vassal Treaty in Deuteronomy</a:t>
            </a:r>
          </a:p>
        </p:txBody>
      </p:sp>
      <p:sp>
        <p:nvSpPr>
          <p:cNvPr id="36867" name="Rectangle 3"/>
          <p:cNvSpPr>
            <a:spLocks noGrp="1" noChangeArrowheads="1"/>
          </p:cNvSpPr>
          <p:nvPr>
            <p:ph type="body" idx="4294967295"/>
          </p:nvPr>
        </p:nvSpPr>
        <p:spPr>
          <a:xfrm>
            <a:off x="1066800" y="1371599"/>
            <a:ext cx="6400800" cy="5029201"/>
          </a:xfrm>
          <a:noFill/>
        </p:spPr>
        <p:txBody>
          <a:bodyPr/>
          <a:lstStyle/>
          <a:p>
            <a:pPr marL="457200" indent="-457200">
              <a:spcBef>
                <a:spcPts val="0"/>
              </a:spcBef>
              <a:spcAft>
                <a:spcPts val="2400"/>
              </a:spcAft>
            </a:pPr>
            <a:r>
              <a:rPr lang="en-US" dirty="0">
                <a:effectLst/>
              </a:rPr>
              <a:t>Preamble (1:1-5)</a:t>
            </a:r>
          </a:p>
          <a:p>
            <a:pPr marL="457200" indent="-457200">
              <a:spcBef>
                <a:spcPts val="0"/>
              </a:spcBef>
              <a:spcAft>
                <a:spcPts val="2400"/>
              </a:spcAft>
            </a:pPr>
            <a:r>
              <a:rPr lang="en-US" dirty="0">
                <a:effectLst/>
              </a:rPr>
              <a:t>Prologue (1:6</a:t>
            </a:r>
            <a:r>
              <a:rPr lang="en-US" dirty="0">
                <a:effectLst/>
                <a:cs typeface="Times New Roman" pitchFamily="18" charset="0"/>
              </a:rPr>
              <a:t>–4:40)</a:t>
            </a:r>
            <a:endParaRPr lang="en-US" dirty="0">
              <a:effectLst/>
            </a:endParaRPr>
          </a:p>
          <a:p>
            <a:pPr marL="457200" indent="-457200">
              <a:spcBef>
                <a:spcPts val="0"/>
              </a:spcBef>
              <a:spcAft>
                <a:spcPts val="2400"/>
              </a:spcAft>
            </a:pPr>
            <a:r>
              <a:rPr lang="en-US" dirty="0">
                <a:effectLst/>
              </a:rPr>
              <a:t>Covenant obligations (5</a:t>
            </a:r>
            <a:r>
              <a:rPr lang="en-US" dirty="0">
                <a:effectLst/>
                <a:cs typeface="Times New Roman" pitchFamily="18" charset="0"/>
              </a:rPr>
              <a:t>–26)</a:t>
            </a:r>
            <a:endParaRPr lang="en-US" dirty="0">
              <a:effectLst/>
            </a:endParaRPr>
          </a:p>
          <a:p>
            <a:pPr marL="457200" indent="-457200">
              <a:spcBef>
                <a:spcPts val="0"/>
              </a:spcBef>
              <a:spcAft>
                <a:spcPts val="2400"/>
              </a:spcAft>
            </a:pPr>
            <a:r>
              <a:rPr lang="en-US" dirty="0">
                <a:effectLst/>
              </a:rPr>
              <a:t>Storage and reading instructions (27:2-3; 31:9, 24, 26)</a:t>
            </a:r>
          </a:p>
          <a:p>
            <a:pPr marL="457200" indent="-457200">
              <a:spcBef>
                <a:spcPts val="0"/>
              </a:spcBef>
              <a:spcAft>
                <a:spcPts val="2400"/>
              </a:spcAft>
            </a:pPr>
            <a:r>
              <a:rPr lang="en-US" dirty="0">
                <a:effectLst/>
              </a:rPr>
              <a:t>Witnesses (32:1)</a:t>
            </a:r>
          </a:p>
          <a:p>
            <a:pPr marL="457200" indent="-457200">
              <a:spcBef>
                <a:spcPts val="0"/>
              </a:spcBef>
              <a:spcAft>
                <a:spcPts val="2400"/>
              </a:spcAft>
            </a:pPr>
            <a:r>
              <a:rPr lang="en-US" b="1" i="1" u="sng" dirty="0">
                <a:solidFill>
                  <a:srgbClr val="FFFFCC"/>
                </a:solidFill>
                <a:effectLst/>
              </a:rPr>
              <a:t>Blessings and curses (28)</a:t>
            </a:r>
            <a:endParaRPr lang="en-US" sz="3600" b="1" i="1" u="sng" dirty="0">
              <a:solidFill>
                <a:srgbClr val="FFFFCC"/>
              </a:solidFill>
              <a:effectLst/>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1D9C2542-7C77-419A-B8E4-5BAB63191F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58200" y="2019300"/>
            <a:ext cx="3114588" cy="3200400"/>
          </a:xfrm>
          <a:prstGeom prst="rect">
            <a:avLst/>
          </a:prstGeom>
          <a:noFill/>
          <a:ln w="9525">
            <a:noFill/>
            <a:miter lim="800000"/>
            <a:headEnd/>
            <a:tailEnd/>
          </a:ln>
        </p:spPr>
      </p:pic>
    </p:spTree>
    <p:extLst>
      <p:ext uri="{BB962C8B-B14F-4D97-AF65-F5344CB8AC3E}">
        <p14:creationId xmlns:p14="http://schemas.microsoft.com/office/powerpoint/2010/main" val="783321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914400" y="228600"/>
            <a:ext cx="10363200" cy="917575"/>
          </a:xfrm>
        </p:spPr>
        <p:txBody>
          <a:bodyPr/>
          <a:lstStyle/>
          <a:p>
            <a:pPr algn="ctr"/>
            <a:r>
              <a:rPr lang="en-US" altLang="en-US" sz="3600" dirty="0">
                <a:effectLst>
                  <a:outerShdw blurRad="38100" dist="38100" dir="2700000" algn="tl">
                    <a:srgbClr val="000000">
                      <a:alpha val="43137"/>
                    </a:srgbClr>
                  </a:outerShdw>
                </a:effectLst>
              </a:rPr>
              <a:t>Structure</a:t>
            </a: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9480097" cy="3695700"/>
          </a:xfrm>
        </p:spPr>
        <p:txBody>
          <a:bodyPr/>
          <a:lstStyle/>
          <a:p>
            <a:pPr marL="685800" indent="-685800">
              <a:spcBef>
                <a:spcPts val="0"/>
              </a:spcBef>
              <a:spcAft>
                <a:spcPts val="3600"/>
              </a:spcAft>
              <a:buSzPct val="100000"/>
              <a:buFont typeface="+mj-lt"/>
              <a:buAutoNum type="romanUcPeriod"/>
            </a:pPr>
            <a:r>
              <a:rPr lang="en-US" altLang="en-US" b="1" u="sng" dirty="0">
                <a:solidFill>
                  <a:srgbClr val="FFFFCC"/>
                </a:solidFill>
                <a:effectLst>
                  <a:outerShdw blurRad="38100" dist="38100" dir="2700000" algn="tl">
                    <a:srgbClr val="000000">
                      <a:alpha val="43137"/>
                    </a:srgbClr>
                  </a:outerShdw>
                </a:effectLst>
                <a:cs typeface="Times New Roman" panose="02020603050405020304" pitchFamily="18" charset="0"/>
              </a:rPr>
              <a:t>Introductory call to repentance (1:1-6)</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rPr>
              <a:t>Eight-night visions (1:7–6:15)</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Question and answers about fasting (</a:t>
            </a:r>
            <a:r>
              <a:rPr lang="en-US" altLang="en-US" dirty="0">
                <a:effectLst>
                  <a:outerShdw blurRad="38100" dist="38100" dir="2700000" algn="tl">
                    <a:srgbClr val="000000">
                      <a:alpha val="43137"/>
                    </a:srgbClr>
                  </a:outerShdw>
                </a:effectLst>
              </a:rPr>
              <a:t>7</a:t>
            </a:r>
            <a:r>
              <a:rPr lang="en-US" altLang="en-US" dirty="0">
                <a:effectLst>
                  <a:outerShdw blurRad="38100" dist="38100" dir="2700000" algn="tl">
                    <a:srgbClr val="000000">
                      <a:alpha val="43137"/>
                    </a:srgbClr>
                  </a:outerShdw>
                </a:effectLst>
                <a:cs typeface="Times New Roman" panose="02020603050405020304" pitchFamily="18" charset="0"/>
              </a:rPr>
              <a:t>–8)</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Two burdens (9–14)</a:t>
            </a:r>
          </a:p>
        </p:txBody>
      </p:sp>
      <p:pic>
        <p:nvPicPr>
          <p:cNvPr id="4" name="Picture 2" descr="Zechariah - davidould.net">
            <a:extLst>
              <a:ext uri="{FF2B5EF4-FFF2-40B4-BE49-F238E27FC236}">
                <a16:creationId xmlns:a16="http://schemas.microsoft.com/office/drawing/2014/main" id="{AB963267-E858-4486-86BA-47DD1A5DA4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810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742950" indent="-742950" algn="ctr">
              <a:buClr>
                <a:srgbClr val="FFC000"/>
              </a:buClr>
              <a:buFont typeface="+mj-lt"/>
              <a:buAutoNum type="alphaLcParenR"/>
            </a:pPr>
            <a:r>
              <a:rPr lang="en-US" altLang="en-US" sz="3600" dirty="0">
                <a:effectLst>
                  <a:outerShdw blurRad="38100" dist="38100" dir="2700000" algn="tl">
                    <a:srgbClr val="000000">
                      <a:alpha val="43137"/>
                    </a:srgbClr>
                  </a:outerShdw>
                </a:effectLst>
              </a:rPr>
              <a:t>Messianic Prosperity</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(10:1-3)</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5745585" cy="3048000"/>
          </a:xfrm>
        </p:spPr>
        <p:txBody>
          <a:bodyPr/>
          <a:lstStyle/>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Challenge (1)</a:t>
            </a:r>
          </a:p>
          <a:p>
            <a:pPr marL="569913" lvl="2" indent="-569913">
              <a:spcBef>
                <a:spcPts val="0"/>
              </a:spcBef>
              <a:spcAft>
                <a:spcPts val="4200"/>
              </a:spcAft>
              <a:buSzPct val="100000"/>
              <a:buFont typeface="+mj-lt"/>
              <a:buAutoNum type="arabicParenR"/>
              <a:defRPr/>
            </a:pPr>
            <a:r>
              <a:rPr lang="en-US" altLang="en-US" b="1" u="sng" dirty="0">
                <a:solidFill>
                  <a:srgbClr val="FFFFCC"/>
                </a:solidFill>
                <a:effectLst>
                  <a:outerShdw blurRad="38100" dist="38100" dir="2700000" algn="tl">
                    <a:srgbClr val="000000">
                      <a:alpha val="43137"/>
                    </a:srgbClr>
                  </a:outerShdw>
                </a:effectLst>
                <a:ea typeface="+mn-ea"/>
                <a:cs typeface="+mn-cs"/>
              </a:rPr>
              <a:t>Idols inhibiting prosperity (2)</a:t>
            </a:r>
          </a:p>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True shepherd to judge the false shepherds (3)</a:t>
            </a:r>
          </a:p>
        </p:txBody>
      </p:sp>
      <p:pic>
        <p:nvPicPr>
          <p:cNvPr id="6" name="Picture 2" descr="Zechariah - davidould.net">
            <a:extLst>
              <a:ext uri="{FF2B5EF4-FFF2-40B4-BE49-F238E27FC236}">
                <a16:creationId xmlns:a16="http://schemas.microsoft.com/office/drawing/2014/main" id="{84E08728-EF00-4975-82BB-4C20A3B3984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086600"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58485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5943" y="2133600"/>
            <a:ext cx="1098011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ts val="0"/>
              </a:spcBef>
              <a:spcAft>
                <a:spcPts val="0"/>
              </a:spcAft>
              <a:buNone/>
            </a:pPr>
            <a:r>
              <a:rPr lang="en-US" altLang="en-US" dirty="0"/>
              <a:t>“</a:t>
            </a:r>
            <a:r>
              <a:rPr lang="en-US" dirty="0"/>
              <a:t>A modern parallel is the renewed interest in magic, spiritism and other survivals of primitive times. The more widespread modern equivalent is to ignore God altogether and tacitly to assume that no problem is beyond man's unaided power to solve</a:t>
            </a:r>
            <a:r>
              <a:rPr lang="en-US" b="0" i="0" u="none" strike="noStrike" dirty="0">
                <a:effectLst/>
                <a:latin typeface="UICTFontTextStyleTallBody"/>
              </a:rPr>
              <a:t>.”</a:t>
            </a:r>
            <a:endParaRPr lang="en-US" altLang="en-US" dirty="0">
              <a:effectLst>
                <a:outerShdw blurRad="38100" dist="38100" dir="2700000" algn="tl">
                  <a:srgbClr val="000000">
                    <a:alpha val="43137"/>
                  </a:srgbClr>
                </a:outerShdw>
              </a:effectLst>
              <a:cs typeface="Calibri" panose="020F0502020204030204" pitchFamily="34" charset="0"/>
            </a:endParaRPr>
          </a:p>
        </p:txBody>
      </p:sp>
      <p:sp>
        <p:nvSpPr>
          <p:cNvPr id="38915" name="TextBox 2"/>
          <p:cNvSpPr txBox="1">
            <a:spLocks noChangeArrowheads="1"/>
          </p:cNvSpPr>
          <p:nvPr/>
        </p:nvSpPr>
        <p:spPr bwMode="auto">
          <a:xfrm>
            <a:off x="605944" y="228600"/>
            <a:ext cx="10980114" cy="128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Joyce Baldwin</a:t>
            </a:r>
          </a:p>
          <a:p>
            <a:pPr algn="ctr">
              <a:spcBef>
                <a:spcPct val="0"/>
              </a:spcBef>
              <a:buClrTx/>
              <a:buSzTx/>
              <a:buNone/>
            </a:pPr>
            <a:r>
              <a:rPr lang="en-US" sz="1700" dirty="0">
                <a:cs typeface="Times New Roman" panose="02020603050405020304" pitchFamily="18" charset="0"/>
              </a:rPr>
              <a:t>Baldwin, Joyce G. Haggai, Zechariah, Malachi: An Introduction and Commentary. Tyndale Old Testament Commentaries series. Leicester, Eng., and Downers Grove, Ill.: Inter-Varsity Press, 1972. </a:t>
            </a:r>
            <a:r>
              <a:rPr lang="en-US" sz="1700" dirty="0">
                <a:effectLst/>
                <a:latin typeface="Calibri" panose="020F0502020204030204" pitchFamily="34" charset="0"/>
                <a:ea typeface="Calibri" panose="020F0502020204030204" pitchFamily="34" charset="0"/>
                <a:cs typeface="Times New Roman" panose="02020603050405020304" pitchFamily="18" charset="0"/>
              </a:rPr>
              <a:t>Page 171.</a:t>
            </a:r>
          </a:p>
        </p:txBody>
      </p:sp>
    </p:spTree>
    <p:extLst>
      <p:ext uri="{BB962C8B-B14F-4D97-AF65-F5344CB8AC3E}">
        <p14:creationId xmlns:p14="http://schemas.microsoft.com/office/powerpoint/2010/main" val="1299585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00200"/>
            <a:ext cx="10972800" cy="4724400"/>
          </a:xfrm>
        </p:spPr>
        <p:txBody>
          <a:bodyPr/>
          <a:lstStyle/>
          <a:p>
            <a:pPr marL="0" indent="0" algn="just">
              <a:spcBef>
                <a:spcPts val="0"/>
              </a:spcBef>
              <a:spcAft>
                <a:spcPts val="2400"/>
              </a:spcAft>
              <a:buNone/>
              <a:defRPr/>
            </a:pPr>
            <a:r>
              <a:rPr lang="en-US" sz="3000" i="1"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And then one night, Josiah [their son] showed up in a dream” (p. 69)</a:t>
            </a:r>
          </a:p>
          <a:p>
            <a:pPr marL="0" indent="0" algn="just">
              <a:spcBef>
                <a:spcPts val="0"/>
              </a:spcBef>
              <a:spcAft>
                <a:spcPts val="0"/>
              </a:spcAft>
              <a:buNone/>
              <a:defRPr/>
            </a:pPr>
            <a:r>
              <a:rPr lang="en-US" sz="3000" dirty="0">
                <a:effectLst>
                  <a:outerShdw blurRad="38100" dist="38100" dir="2700000" algn="tl">
                    <a:srgbClr val="000000">
                      <a:alpha val="43137"/>
                    </a:srgbClr>
                  </a:outerShdw>
                </a:effectLst>
              </a:rPr>
              <a:t>“Josiah came into the sanctuary…It wasn’t like he just appeared there. It was a sense of him coming into the aisle, and he got down on one knee and bent into my ear…Then, as quickly as he came, he left. It wasn’t that he disappeared; rather, it was a sense of him leaving the sanctuary…. He had a sense of speed about him, not that he was hurried, but as if life on earth was much slower than in Heaven—it’s a different place, a different plane. I stood up and went over to my wife and told her, ‘Josiah was just here.’” p. 99-100.</a:t>
            </a:r>
          </a:p>
        </p:txBody>
      </p:sp>
      <p:sp>
        <p:nvSpPr>
          <p:cNvPr id="4" name="Rectangle 3">
            <a:extLst>
              <a:ext uri="{FF2B5EF4-FFF2-40B4-BE49-F238E27FC236}">
                <a16:creationId xmlns:a16="http://schemas.microsoft.com/office/drawing/2014/main" id="{DDED8C29-5312-47D5-972D-3ABE15909AE2}"/>
              </a:ext>
            </a:extLst>
          </p:cNvPr>
          <p:cNvSpPr/>
          <p:nvPr/>
        </p:nvSpPr>
        <p:spPr>
          <a:xfrm>
            <a:off x="3067050" y="185173"/>
            <a:ext cx="6057900" cy="1277273"/>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Steve Berger</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Steve Berger &amp; Sarah Berger,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Have Heart: Bridging the Gulf Between Heaven and Earth</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(Franklin, TN: Grace Chapel, 2010).</a:t>
            </a:r>
          </a:p>
        </p:txBody>
      </p:sp>
      <p:pic>
        <p:nvPicPr>
          <p:cNvPr id="1026" name="Picture 2" descr="Image result for steve berger have heart&quot;">
            <a:extLst>
              <a:ext uri="{FF2B5EF4-FFF2-40B4-BE49-F238E27FC236}">
                <a16:creationId xmlns:a16="http://schemas.microsoft.com/office/drawing/2014/main" id="{80534464-9EF1-4BE0-A1F5-1F13E71385F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12192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CEF655B-34C0-42E8-B29E-F8E42F4319FA}"/>
              </a:ext>
            </a:extLst>
          </p:cNvPr>
          <p:cNvSpPr>
            <a:spLocks noGrp="1"/>
          </p:cNvSpPr>
          <p:nvPr>
            <p:ph type="sldNum" sz="quarter" idx="12"/>
          </p:nvPr>
        </p:nvSpPr>
        <p:spPr/>
        <p:txBody>
          <a:bodyPr/>
          <a:lstStyle/>
          <a:p>
            <a:pPr>
              <a:defRPr/>
            </a:pPr>
            <a:fld id="{B3C3A6CF-E9D9-4FB9-8425-0D4364AA3ACE}" type="slidenum">
              <a:rPr lang="en-US" altLang="en-US" sz="1600" b="1"/>
              <a:pPr>
                <a:defRPr/>
              </a:pPr>
              <a:t>22</a:t>
            </a:fld>
            <a:endParaRPr lang="en-US" altLang="en-US" sz="1600" b="1" dirty="0"/>
          </a:p>
        </p:txBody>
      </p:sp>
    </p:spTree>
    <p:extLst>
      <p:ext uri="{BB962C8B-B14F-4D97-AF65-F5344CB8AC3E}">
        <p14:creationId xmlns:p14="http://schemas.microsoft.com/office/powerpoint/2010/main" val="3719321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76400"/>
            <a:ext cx="10972800" cy="4572000"/>
          </a:xfrm>
        </p:spPr>
        <p:txBody>
          <a:bodyPr/>
          <a:lstStyle/>
          <a:p>
            <a:pPr marL="0" indent="0" algn="just">
              <a:spcBef>
                <a:spcPts val="0"/>
              </a:spcBef>
              <a:spcAft>
                <a:spcPts val="2400"/>
              </a:spcAft>
              <a:buNone/>
              <a:defRPr/>
            </a:pPr>
            <a:r>
              <a:rPr lang="en-US" sz="3000" dirty="0">
                <a:effectLst>
                  <a:outerShdw blurRad="38100" dist="38100" dir="2700000" algn="tl">
                    <a:srgbClr val="000000">
                      <a:alpha val="43137"/>
                    </a:srgbClr>
                  </a:outerShdw>
                </a:effectLst>
              </a:rPr>
              <a:t>“God granted Josiah permission to make an appearance…it demonstrates his continued presence in not only our lives but in the lives of his friends as well” (p. 100; italics added).</a:t>
            </a:r>
          </a:p>
          <a:p>
            <a:pPr marL="0" indent="0" algn="just">
              <a:spcBef>
                <a:spcPts val="0"/>
              </a:spcBef>
              <a:spcAft>
                <a:spcPts val="2400"/>
              </a:spcAft>
              <a:buNone/>
              <a:defRPr/>
            </a:pPr>
            <a:r>
              <a:rPr lang="en-US" sz="3000" dirty="0">
                <a:effectLst>
                  <a:outerShdw blurRad="38100" dist="38100" dir="2700000" algn="tl">
                    <a:srgbClr val="000000">
                      <a:alpha val="43137"/>
                    </a:srgbClr>
                  </a:outerShdw>
                </a:effectLst>
              </a:rPr>
              <a:t>“Yes, the residents of Heaven are personally present, they are aware, and they are near!” p. 100-101.</a:t>
            </a:r>
          </a:p>
          <a:p>
            <a:pPr marL="0" indent="0" algn="just">
              <a:spcBef>
                <a:spcPts val="0"/>
              </a:spcBef>
              <a:spcAft>
                <a:spcPts val="2400"/>
              </a:spcAft>
              <a:buNone/>
              <a:defRPr/>
            </a:pPr>
            <a:r>
              <a:rPr lang="en-US" sz="3000" dirty="0">
                <a:effectLst>
                  <a:outerShdw blurRad="38100" dist="38100" dir="2700000" algn="tl">
                    <a:srgbClr val="000000">
                      <a:alpha val="43137"/>
                    </a:srgbClr>
                  </a:outerShdw>
                </a:effectLst>
              </a:rPr>
              <a:t>“We want all of us to continue to have relationship with </a:t>
            </a:r>
            <a:r>
              <a:rPr lang="en-US" sz="3000" dirty="0" err="1">
                <a:effectLst>
                  <a:outerShdw blurRad="38100" dist="38100" dir="2700000" algn="tl">
                    <a:srgbClr val="000000">
                      <a:alpha val="43137"/>
                    </a:srgbClr>
                  </a:outerShdw>
                </a:effectLst>
              </a:rPr>
              <a:t>Siah</a:t>
            </a:r>
            <a:r>
              <a:rPr lang="en-US" sz="3000" dirty="0">
                <a:effectLst>
                  <a:outerShdw blurRad="38100" dist="38100" dir="2700000" algn="tl">
                    <a:srgbClr val="000000">
                      <a:alpha val="43137"/>
                    </a:srgbClr>
                  </a:outerShdw>
                </a:effectLst>
              </a:rPr>
              <a:t> right up until the day that we are face-to-face in Heaven with him” (p. 103).</a:t>
            </a:r>
          </a:p>
        </p:txBody>
      </p:sp>
      <p:sp>
        <p:nvSpPr>
          <p:cNvPr id="5" name="Rectangle 4">
            <a:extLst>
              <a:ext uri="{FF2B5EF4-FFF2-40B4-BE49-F238E27FC236}">
                <a16:creationId xmlns:a16="http://schemas.microsoft.com/office/drawing/2014/main" id="{89B0710D-4BE5-4A5D-B6BA-4D6828373185}"/>
              </a:ext>
            </a:extLst>
          </p:cNvPr>
          <p:cNvSpPr/>
          <p:nvPr/>
        </p:nvSpPr>
        <p:spPr>
          <a:xfrm>
            <a:off x="3067050" y="185173"/>
            <a:ext cx="6057900" cy="1277273"/>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Steve Berger</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Steve Berger &amp; Sarah Berger,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Have Heart: Bridging the Gulf Between Heaven and Earth</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(Franklin, TN: Grace Chapel, 2010).</a:t>
            </a:r>
          </a:p>
        </p:txBody>
      </p:sp>
      <p:pic>
        <p:nvPicPr>
          <p:cNvPr id="7" name="Picture 2" descr="Image result for steve berger have heart&quot;">
            <a:extLst>
              <a:ext uri="{FF2B5EF4-FFF2-40B4-BE49-F238E27FC236}">
                <a16:creationId xmlns:a16="http://schemas.microsoft.com/office/drawing/2014/main" id="{ABEAE96B-3F7A-463B-A5A2-973731A4BAF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12192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E92E300-D3C6-4222-A00B-6EAAD6E1131E}"/>
              </a:ext>
            </a:extLst>
          </p:cNvPr>
          <p:cNvSpPr>
            <a:spLocks noGrp="1"/>
          </p:cNvSpPr>
          <p:nvPr>
            <p:ph type="sldNum" sz="quarter" idx="12"/>
          </p:nvPr>
        </p:nvSpPr>
        <p:spPr/>
        <p:txBody>
          <a:bodyPr/>
          <a:lstStyle/>
          <a:p>
            <a:pPr>
              <a:defRPr/>
            </a:pPr>
            <a:fld id="{B3C3A6CF-E9D9-4FB9-8425-0D4364AA3ACE}" type="slidenum">
              <a:rPr lang="en-US" altLang="en-US" sz="1600" b="1"/>
              <a:pPr>
                <a:defRPr/>
              </a:pPr>
              <a:t>23</a:t>
            </a:fld>
            <a:endParaRPr lang="en-US" altLang="en-US" sz="1600" b="1" dirty="0"/>
          </a:p>
        </p:txBody>
      </p:sp>
    </p:spTree>
    <p:extLst>
      <p:ext uri="{BB962C8B-B14F-4D97-AF65-F5344CB8AC3E}">
        <p14:creationId xmlns:p14="http://schemas.microsoft.com/office/powerpoint/2010/main" val="4002953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76400"/>
            <a:ext cx="10972800" cy="3581400"/>
          </a:xfrm>
        </p:spPr>
        <p:txBody>
          <a:bodyPr/>
          <a:lstStyle/>
          <a:p>
            <a:pPr marL="0" indent="0" algn="just">
              <a:spcBef>
                <a:spcPts val="0"/>
              </a:spcBef>
              <a:spcAft>
                <a:spcPts val="2400"/>
              </a:spcAft>
              <a:buNone/>
              <a:defRPr/>
            </a:pPr>
            <a:r>
              <a:rPr lang="en-US" sz="3000" dirty="0">
                <a:effectLst/>
              </a:rPr>
              <a:t>“The cloud of witnesses [of ‘Christian loved ones in Heaven’] is personal, and we believe it is part of their work in the spiritual realm to cheer on their loved ones still on earth…” (p. 107; italics added).</a:t>
            </a:r>
          </a:p>
          <a:p>
            <a:pPr marL="0" indent="0" algn="just">
              <a:spcBef>
                <a:spcPts val="0"/>
              </a:spcBef>
              <a:spcAft>
                <a:spcPts val="2400"/>
              </a:spcAft>
              <a:buNone/>
              <a:defRPr/>
            </a:pPr>
            <a:r>
              <a:rPr lang="en-US" sz="3000" dirty="0">
                <a:effectLst/>
              </a:rPr>
              <a:t>“Our loved ones may show up in dreams or visits or other ways (who can limit God’s imagination?), but the fact is that we’re connected….There is a thin veil, and we’re connected to them, forever, in Christ” (p. 110)</a:t>
            </a:r>
          </a:p>
        </p:txBody>
      </p:sp>
      <p:sp>
        <p:nvSpPr>
          <p:cNvPr id="5" name="Rectangle 4">
            <a:extLst>
              <a:ext uri="{FF2B5EF4-FFF2-40B4-BE49-F238E27FC236}">
                <a16:creationId xmlns:a16="http://schemas.microsoft.com/office/drawing/2014/main" id="{7E2DB118-49B6-41AF-9608-9AE6A631DACB}"/>
              </a:ext>
            </a:extLst>
          </p:cNvPr>
          <p:cNvSpPr/>
          <p:nvPr/>
        </p:nvSpPr>
        <p:spPr>
          <a:xfrm>
            <a:off x="3067050" y="185173"/>
            <a:ext cx="6057900" cy="1277273"/>
          </a:xfrm>
          <a:prstGeom prst="rect">
            <a:avLst/>
          </a:prstGeom>
        </p:spPr>
        <p:txBody>
          <a:bodyPr wrap="square">
            <a:spAutoFit/>
          </a:bodyPr>
          <a:lstStyle/>
          <a:p>
            <a:pPr algn="ctr">
              <a:spcAft>
                <a:spcPts val="600"/>
              </a:spcAft>
            </a:pPr>
            <a:r>
              <a:rPr lang="en-US" sz="3600" dirty="0">
                <a:solidFill>
                  <a:srgbClr val="00FFFF"/>
                </a:solidFill>
                <a:latin typeface="Calibri" panose="020F0502020204030204" pitchFamily="34" charset="0"/>
                <a:ea typeface="+mj-ea"/>
                <a:cs typeface="Calibri" panose="020F0502020204030204" pitchFamily="34" charset="0"/>
              </a:rPr>
              <a:t>Steve Berger</a:t>
            </a:r>
          </a:p>
          <a:p>
            <a:pPr algn="ctr"/>
            <a:r>
              <a:rPr lang="en-US" sz="1800" dirty="0">
                <a:latin typeface="Calibri" panose="020F0502020204030204" pitchFamily="34" charset="0"/>
                <a:cs typeface="Calibri" panose="020F0502020204030204" pitchFamily="34" charset="0"/>
              </a:rPr>
              <a:t>Steve Berger &amp; Sarah Berger, </a:t>
            </a:r>
            <a:r>
              <a:rPr lang="en-US" sz="1800" i="1" dirty="0">
                <a:latin typeface="Calibri" panose="020F0502020204030204" pitchFamily="34" charset="0"/>
                <a:cs typeface="Calibri" panose="020F0502020204030204" pitchFamily="34" charset="0"/>
              </a:rPr>
              <a:t>Have Heart: Bridging the Gulf Between Heaven and Earth</a:t>
            </a:r>
            <a:r>
              <a:rPr lang="en-US" sz="1800" dirty="0">
                <a:latin typeface="Calibri" panose="020F0502020204030204" pitchFamily="34" charset="0"/>
                <a:cs typeface="Calibri" panose="020F0502020204030204" pitchFamily="34" charset="0"/>
              </a:rPr>
              <a:t> (Franklin, TN: Grace Chapel, 2010).</a:t>
            </a:r>
          </a:p>
        </p:txBody>
      </p:sp>
      <p:pic>
        <p:nvPicPr>
          <p:cNvPr id="7" name="Picture 2" descr="Image result for steve berger have heart&quot;">
            <a:extLst>
              <a:ext uri="{FF2B5EF4-FFF2-40B4-BE49-F238E27FC236}">
                <a16:creationId xmlns:a16="http://schemas.microsoft.com/office/drawing/2014/main" id="{53606394-21BB-40FD-9A27-56CFA48830D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12192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0D0D4BA-0B3B-4353-8C50-83EDBC893C7F}"/>
              </a:ext>
            </a:extLst>
          </p:cNvPr>
          <p:cNvSpPr>
            <a:spLocks noGrp="1"/>
          </p:cNvSpPr>
          <p:nvPr>
            <p:ph type="sldNum" sz="quarter" idx="12"/>
          </p:nvPr>
        </p:nvSpPr>
        <p:spPr/>
        <p:txBody>
          <a:bodyPr/>
          <a:lstStyle/>
          <a:p>
            <a:pPr>
              <a:defRPr/>
            </a:pPr>
            <a:fld id="{B3C3A6CF-E9D9-4FB9-8425-0D4364AA3ACE}" type="slidenum">
              <a:rPr lang="en-US" altLang="en-US" sz="1600" b="1"/>
              <a:pPr>
                <a:defRPr/>
              </a:pPr>
              <a:t>24</a:t>
            </a:fld>
            <a:endParaRPr lang="en-US" altLang="en-US" sz="1600" b="1" dirty="0"/>
          </a:p>
        </p:txBody>
      </p:sp>
    </p:spTree>
    <p:extLst>
      <p:ext uri="{BB962C8B-B14F-4D97-AF65-F5344CB8AC3E}">
        <p14:creationId xmlns:p14="http://schemas.microsoft.com/office/powerpoint/2010/main" val="2916621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76400"/>
            <a:ext cx="10972800" cy="3162300"/>
          </a:xfrm>
        </p:spPr>
        <p:txBody>
          <a:bodyPr/>
          <a:lstStyle/>
          <a:p>
            <a:pPr marL="0" indent="0" algn="just">
              <a:spcBef>
                <a:spcPts val="0"/>
              </a:spcBef>
              <a:spcAft>
                <a:spcPts val="2400"/>
              </a:spcAft>
              <a:buNone/>
              <a:defRPr/>
            </a:pPr>
            <a:r>
              <a:rPr lang="en-US" dirty="0">
                <a:effectLst>
                  <a:outerShdw blurRad="38100" dist="38100" dir="2700000" algn="tl">
                    <a:srgbClr val="000000">
                      <a:alpha val="43137"/>
                    </a:srgbClr>
                  </a:outerShdw>
                </a:effectLst>
              </a:rPr>
              <a:t>“You don’t father or mother a child for nineteen years and then hear God say, ‘Oh, now you can’t talk to him. You no longer have a relationship with him until you see him face to face in Heaven….’ We still talk to Josiah, and it’s going to be so great when we’re together again” (p. 125).</a:t>
            </a:r>
            <a:endParaRPr lang="en-US" sz="2800" dirty="0">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D50A697F-C283-4EF1-8B81-BF7AD2CE1016}"/>
              </a:ext>
            </a:extLst>
          </p:cNvPr>
          <p:cNvSpPr/>
          <p:nvPr/>
        </p:nvSpPr>
        <p:spPr>
          <a:xfrm>
            <a:off x="3067050" y="185173"/>
            <a:ext cx="6057900" cy="1277273"/>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Steve Berger</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Steve Berger &amp; Sarah Berger,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Have Heart: Bridging the Gulf Between Heaven and Earth</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(Franklin, TN: Grace Chapel, 2010).</a:t>
            </a:r>
          </a:p>
        </p:txBody>
      </p:sp>
      <p:pic>
        <p:nvPicPr>
          <p:cNvPr id="7" name="Picture 2" descr="Image result for steve berger have heart&quot;">
            <a:extLst>
              <a:ext uri="{FF2B5EF4-FFF2-40B4-BE49-F238E27FC236}">
                <a16:creationId xmlns:a16="http://schemas.microsoft.com/office/drawing/2014/main" id="{12E10033-3FA7-40C0-B126-2BF80A8B4D3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12192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60D825B-9953-4035-9E87-167BE4CD996E}"/>
              </a:ext>
            </a:extLst>
          </p:cNvPr>
          <p:cNvSpPr>
            <a:spLocks noGrp="1"/>
          </p:cNvSpPr>
          <p:nvPr>
            <p:ph type="sldNum" sz="quarter" idx="12"/>
          </p:nvPr>
        </p:nvSpPr>
        <p:spPr/>
        <p:txBody>
          <a:bodyPr/>
          <a:lstStyle/>
          <a:p>
            <a:pPr>
              <a:defRPr/>
            </a:pPr>
            <a:fld id="{B3C3A6CF-E9D9-4FB9-8425-0D4364AA3ACE}" type="slidenum">
              <a:rPr lang="en-US" altLang="en-US" sz="1600" b="1"/>
              <a:pPr>
                <a:defRPr/>
              </a:pPr>
              <a:t>25</a:t>
            </a:fld>
            <a:endParaRPr lang="en-US" altLang="en-US" sz="1600" b="1" dirty="0"/>
          </a:p>
        </p:txBody>
      </p:sp>
    </p:spTree>
    <p:extLst>
      <p:ext uri="{BB962C8B-B14F-4D97-AF65-F5344CB8AC3E}">
        <p14:creationId xmlns:p14="http://schemas.microsoft.com/office/powerpoint/2010/main" val="4205849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0EB09-825B-440E-965D-E5299BE71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Subtitle 3"/>
          <p:cNvSpPr txBox="1">
            <a:spLocks/>
          </p:cNvSpPr>
          <p:nvPr/>
        </p:nvSpPr>
        <p:spPr bwMode="auto">
          <a:xfrm>
            <a:off x="609600" y="0"/>
            <a:ext cx="10972800" cy="44195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spcAft>
                <a:spcPts val="1200"/>
              </a:spcAft>
              <a:buClr>
                <a:schemeClr val="tx1"/>
              </a:buClr>
              <a:buNone/>
              <a:defRPr/>
            </a:pPr>
            <a:r>
              <a:rPr lang="en-US" sz="4000" dirty="0">
                <a:solidFill>
                  <a:schemeClr val="tx2"/>
                </a:solidFill>
                <a:ea typeface="+mj-ea"/>
                <a:cs typeface="Calibri" panose="020F0502020204030204" pitchFamily="34" charset="0"/>
              </a:rPr>
              <a:t>2 Samuel 12:22-23</a:t>
            </a:r>
          </a:p>
          <a:p>
            <a:pPr marL="0" indent="0" algn="just">
              <a:spcBef>
                <a:spcPts val="0"/>
              </a:spcBef>
              <a:buNone/>
            </a:pPr>
            <a:r>
              <a:rPr lang="en-US" sz="3600" baseline="30000" dirty="0">
                <a:effectLst/>
              </a:rPr>
              <a:t>22 </a:t>
            </a:r>
            <a:r>
              <a:rPr lang="en-US" sz="3600" dirty="0">
                <a:effectLst/>
              </a:rPr>
              <a:t>“While the child was </a:t>
            </a:r>
            <a:r>
              <a:rPr lang="en-US" sz="3600" i="1" dirty="0">
                <a:effectLst/>
              </a:rPr>
              <a:t>still</a:t>
            </a:r>
            <a:r>
              <a:rPr lang="en-US" sz="3600" dirty="0">
                <a:effectLst/>
              </a:rPr>
              <a:t> alive, I fasted and wept; for I said, ‘Who knows, the </a:t>
            </a:r>
            <a:r>
              <a:rPr lang="en-US" sz="3600" cap="small" dirty="0">
                <a:effectLst/>
              </a:rPr>
              <a:t>Lord</a:t>
            </a:r>
            <a:r>
              <a:rPr lang="en-US" sz="3600" dirty="0">
                <a:effectLst/>
              </a:rPr>
              <a:t> may be gracious to me, that the child may live.’ </a:t>
            </a:r>
            <a:r>
              <a:rPr lang="en-US" sz="3600" baseline="30000" dirty="0">
                <a:effectLst/>
              </a:rPr>
              <a:t>23 </a:t>
            </a:r>
            <a:r>
              <a:rPr lang="en-US" sz="3600" dirty="0">
                <a:effectLst/>
              </a:rPr>
              <a:t>But now he has died; why should I fast? </a:t>
            </a:r>
            <a:r>
              <a:rPr lang="en-US" sz="3600" b="1" u="sng" dirty="0">
                <a:solidFill>
                  <a:srgbClr val="FFFFCC"/>
                </a:solidFill>
                <a:effectLst/>
              </a:rPr>
              <a:t>Can I bring him back again</a:t>
            </a:r>
            <a:r>
              <a:rPr lang="en-US" sz="3600" b="1" dirty="0">
                <a:solidFill>
                  <a:srgbClr val="FFFFCC"/>
                </a:solidFill>
                <a:effectLst/>
              </a:rPr>
              <a:t>?</a:t>
            </a:r>
            <a:r>
              <a:rPr lang="en-US" sz="3600" b="1" dirty="0">
                <a:effectLst/>
              </a:rPr>
              <a:t> </a:t>
            </a:r>
            <a:r>
              <a:rPr lang="en-US" sz="3600" dirty="0">
                <a:effectLst/>
              </a:rPr>
              <a:t>I will go to him, but </a:t>
            </a:r>
            <a:r>
              <a:rPr lang="en-US" sz="3600" b="1" u="sng" dirty="0">
                <a:solidFill>
                  <a:srgbClr val="FFFFCC"/>
                </a:solidFill>
                <a:effectLst/>
              </a:rPr>
              <a:t>he will not return to me</a:t>
            </a:r>
            <a:r>
              <a:rPr lang="en-US" sz="3600" dirty="0">
                <a:effectLst/>
              </a:rPr>
              <a:t>.”</a:t>
            </a:r>
            <a:endParaRPr lang="en-US" sz="3600" dirty="0">
              <a:effectLst>
                <a:outerShdw blurRad="38100" dist="38100" dir="2700000" algn="tl">
                  <a:srgbClr val="000000">
                    <a:alpha val="43137"/>
                  </a:srgbClr>
                </a:outerShdw>
              </a:effectLst>
            </a:endParaRPr>
          </a:p>
        </p:txBody>
      </p:sp>
      <p:sp>
        <p:nvSpPr>
          <p:cNvPr id="2" name="Slide Number Placeholder 1">
            <a:extLst>
              <a:ext uri="{FF2B5EF4-FFF2-40B4-BE49-F238E27FC236}">
                <a16:creationId xmlns:a16="http://schemas.microsoft.com/office/drawing/2014/main" id="{538F22C9-E095-4B4E-93EF-9BEB73453415}"/>
              </a:ext>
            </a:extLst>
          </p:cNvPr>
          <p:cNvSpPr>
            <a:spLocks noGrp="1"/>
          </p:cNvSpPr>
          <p:nvPr>
            <p:ph type="sldNum" sz="quarter" idx="12"/>
          </p:nvPr>
        </p:nvSpPr>
        <p:spPr/>
        <p:txBody>
          <a:bodyPr/>
          <a:lstStyle/>
          <a:p>
            <a:pPr>
              <a:defRPr/>
            </a:pPr>
            <a:fld id="{B3C3A6CF-E9D9-4FB9-8425-0D4364AA3ACE}" type="slidenum">
              <a:rPr lang="en-US" altLang="en-US" sz="1600" b="1"/>
              <a:pPr>
                <a:defRPr/>
              </a:pPr>
              <a:t>26</a:t>
            </a:fld>
            <a:endParaRPr lang="en-US" altLang="en-US" sz="1600" b="1" dirty="0"/>
          </a:p>
        </p:txBody>
      </p:sp>
    </p:spTree>
    <p:extLst>
      <p:ext uri="{BB962C8B-B14F-4D97-AF65-F5344CB8AC3E}">
        <p14:creationId xmlns:p14="http://schemas.microsoft.com/office/powerpoint/2010/main" val="1181582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0EB09-825B-440E-965D-E5299BE71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Subtitle 3"/>
          <p:cNvSpPr txBox="1">
            <a:spLocks/>
          </p:cNvSpPr>
          <p:nvPr/>
        </p:nvSpPr>
        <p:spPr bwMode="auto">
          <a:xfrm>
            <a:off x="609600" y="0"/>
            <a:ext cx="10972800" cy="44195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spcAft>
                <a:spcPts val="1200"/>
              </a:spcAft>
              <a:buClr>
                <a:schemeClr val="tx1"/>
              </a:buClr>
              <a:buNone/>
              <a:defRPr/>
            </a:pPr>
            <a:r>
              <a:rPr lang="en-US" sz="4000" dirty="0">
                <a:solidFill>
                  <a:schemeClr val="tx2"/>
                </a:solidFill>
                <a:ea typeface="+mj-ea"/>
                <a:cs typeface="Calibri" panose="020F0502020204030204" pitchFamily="34" charset="0"/>
              </a:rPr>
              <a:t>Luke 16:24-26</a:t>
            </a:r>
          </a:p>
          <a:p>
            <a:pPr marL="0" indent="0" algn="just">
              <a:spcBef>
                <a:spcPts val="0"/>
              </a:spcBef>
              <a:buNone/>
            </a:pPr>
            <a:r>
              <a:rPr lang="en-US" sz="3000" kern="0" dirty="0">
                <a:solidFill>
                  <a:srgbClr val="FFFFFF"/>
                </a:solidFill>
                <a:effectLst>
                  <a:outerShdw blurRad="38100" dist="38100" dir="2700000" algn="tl">
                    <a:srgbClr val="000000">
                      <a:alpha val="43137"/>
                    </a:srgbClr>
                  </a:outerShdw>
                </a:effectLst>
              </a:rPr>
              <a:t>“</a:t>
            </a:r>
            <a:r>
              <a:rPr lang="en-US" sz="3000" baseline="30000" dirty="0">
                <a:effectLst>
                  <a:outerShdw blurRad="38100" dist="38100" dir="2700000" algn="tl">
                    <a:srgbClr val="000000">
                      <a:alpha val="43137"/>
                    </a:srgbClr>
                  </a:outerShdw>
                </a:effectLst>
              </a:rPr>
              <a:t>24 </a:t>
            </a:r>
            <a:r>
              <a:rPr lang="en-US" sz="3000" dirty="0">
                <a:effectLst>
                  <a:outerShdw blurRad="38100" dist="38100" dir="2700000" algn="tl">
                    <a:srgbClr val="000000">
                      <a:alpha val="43137"/>
                    </a:srgbClr>
                  </a:outerShdw>
                </a:effectLst>
              </a:rPr>
              <a:t>And he cried out and said, ‘Father Abraham, have mercy on me, and send Lazarus so that he may dip the tip of his finger in water and cool off my tongue, for I am in agony in this flame.’ </a:t>
            </a:r>
            <a:r>
              <a:rPr lang="en-US" sz="3000" kern="0" baseline="30000" dirty="0">
                <a:solidFill>
                  <a:srgbClr val="FFFFFF"/>
                </a:solidFill>
                <a:effectLst>
                  <a:outerShdw blurRad="38100" dist="38100" dir="2700000" algn="tl">
                    <a:srgbClr val="000000">
                      <a:alpha val="43137"/>
                    </a:srgbClr>
                  </a:outerShdw>
                </a:effectLst>
              </a:rPr>
              <a:t>25</a:t>
            </a:r>
            <a:r>
              <a:rPr lang="en-US" sz="3000" dirty="0">
                <a:effectLst>
                  <a:outerShdw blurRad="38100" dist="38100" dir="2700000" algn="tl">
                    <a:srgbClr val="000000">
                      <a:alpha val="43137"/>
                    </a:srgbClr>
                  </a:outerShdw>
                </a:effectLst>
              </a:rPr>
              <a:t> But Abraham said, ‘Child, remember that during your life you received your good things, and likewise Lazarus bad things; but now he is being comforted here, and you are in agony. </a:t>
            </a:r>
            <a:r>
              <a:rPr lang="en-US" sz="3000" kern="0" baseline="30000" dirty="0">
                <a:solidFill>
                  <a:srgbClr val="FFFFFF"/>
                </a:solidFill>
                <a:effectLst>
                  <a:outerShdw blurRad="38100" dist="38100" dir="2700000" algn="tl">
                    <a:srgbClr val="000000">
                      <a:alpha val="43137"/>
                    </a:srgbClr>
                  </a:outerShdw>
                </a:effectLst>
              </a:rPr>
              <a:t>26</a:t>
            </a:r>
            <a:r>
              <a:rPr lang="en-US" sz="3000" dirty="0">
                <a:effectLst>
                  <a:outerShdw blurRad="38100" dist="38100" dir="2700000" algn="tl">
                    <a:srgbClr val="000000">
                      <a:alpha val="43137"/>
                    </a:srgbClr>
                  </a:outerShdw>
                </a:effectLst>
              </a:rPr>
              <a:t> </a:t>
            </a:r>
            <a:r>
              <a:rPr lang="en-US" sz="3000" b="1" u="sng" dirty="0">
                <a:solidFill>
                  <a:srgbClr val="FFFFCC"/>
                </a:solidFill>
                <a:effectLst>
                  <a:outerShdw blurRad="38100" dist="38100" dir="2700000" algn="tl">
                    <a:srgbClr val="000000">
                      <a:alpha val="43137"/>
                    </a:srgbClr>
                  </a:outerShdw>
                </a:effectLst>
              </a:rPr>
              <a:t>And besides all this, between us and you there is a great chasm fixed, so that those who wish to come over from here to you will not be able, and that none may cross over from there to us</a:t>
            </a:r>
            <a:r>
              <a:rPr lang="en-US" sz="3000" dirty="0">
                <a:effectLst>
                  <a:outerShdw blurRad="38100" dist="38100" dir="2700000" algn="tl">
                    <a:srgbClr val="000000">
                      <a:alpha val="43137"/>
                    </a:srgbClr>
                  </a:outerShdw>
                </a:effectLst>
              </a:rPr>
              <a:t>.’”</a:t>
            </a:r>
          </a:p>
        </p:txBody>
      </p:sp>
      <p:sp>
        <p:nvSpPr>
          <p:cNvPr id="2" name="Slide Number Placeholder 1">
            <a:extLst>
              <a:ext uri="{FF2B5EF4-FFF2-40B4-BE49-F238E27FC236}">
                <a16:creationId xmlns:a16="http://schemas.microsoft.com/office/drawing/2014/main" id="{538F22C9-E095-4B4E-93EF-9BEB73453415}"/>
              </a:ext>
            </a:extLst>
          </p:cNvPr>
          <p:cNvSpPr>
            <a:spLocks noGrp="1"/>
          </p:cNvSpPr>
          <p:nvPr>
            <p:ph type="sldNum" sz="quarter" idx="12"/>
          </p:nvPr>
        </p:nvSpPr>
        <p:spPr/>
        <p:txBody>
          <a:bodyPr/>
          <a:lstStyle/>
          <a:p>
            <a:pPr>
              <a:defRPr/>
            </a:pPr>
            <a:fld id="{B3C3A6CF-E9D9-4FB9-8425-0D4364AA3ACE}" type="slidenum">
              <a:rPr lang="en-US" altLang="en-US" sz="1600" b="1"/>
              <a:pPr>
                <a:defRPr/>
              </a:pPr>
              <a:t>27</a:t>
            </a:fld>
            <a:endParaRPr lang="en-US" altLang="en-US" sz="1600" b="1" dirty="0"/>
          </a:p>
        </p:txBody>
      </p:sp>
    </p:spTree>
    <p:extLst>
      <p:ext uri="{BB962C8B-B14F-4D97-AF65-F5344CB8AC3E}">
        <p14:creationId xmlns:p14="http://schemas.microsoft.com/office/powerpoint/2010/main" val="3294824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0EB09-825B-440E-965D-E5299BE71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Subtitle 3"/>
          <p:cNvSpPr txBox="1">
            <a:spLocks/>
          </p:cNvSpPr>
          <p:nvPr/>
        </p:nvSpPr>
        <p:spPr bwMode="auto">
          <a:xfrm>
            <a:off x="1552575" y="0"/>
            <a:ext cx="9086850" cy="2209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spcAft>
                <a:spcPts val="1200"/>
              </a:spcAft>
              <a:buClr>
                <a:schemeClr val="tx1"/>
              </a:buClr>
              <a:buNone/>
              <a:defRPr/>
            </a:pPr>
            <a:r>
              <a:rPr lang="en-US" sz="4000" dirty="0">
                <a:solidFill>
                  <a:schemeClr val="tx2"/>
                </a:solidFill>
                <a:ea typeface="+mj-ea"/>
                <a:cs typeface="Calibri" panose="020F0502020204030204" pitchFamily="34" charset="0"/>
              </a:rPr>
              <a:t>Hebrews 9:27</a:t>
            </a:r>
          </a:p>
          <a:p>
            <a:pPr marL="0" indent="0" algn="just">
              <a:spcBef>
                <a:spcPts val="0"/>
              </a:spcBef>
              <a:buNone/>
            </a:pPr>
            <a:r>
              <a:rPr lang="en-US" sz="3600" dirty="0"/>
              <a:t>And inasmuch as it is appointed for men to die once and after this comes judgment.</a:t>
            </a:r>
          </a:p>
        </p:txBody>
      </p:sp>
      <p:sp>
        <p:nvSpPr>
          <p:cNvPr id="2" name="Slide Number Placeholder 1">
            <a:extLst>
              <a:ext uri="{FF2B5EF4-FFF2-40B4-BE49-F238E27FC236}">
                <a16:creationId xmlns:a16="http://schemas.microsoft.com/office/drawing/2014/main" id="{A1E07A64-C095-408C-8D39-9E506A17B2C3}"/>
              </a:ext>
            </a:extLst>
          </p:cNvPr>
          <p:cNvSpPr>
            <a:spLocks noGrp="1"/>
          </p:cNvSpPr>
          <p:nvPr>
            <p:ph type="sldNum" sz="quarter" idx="12"/>
          </p:nvPr>
        </p:nvSpPr>
        <p:spPr/>
        <p:txBody>
          <a:bodyPr/>
          <a:lstStyle/>
          <a:p>
            <a:pPr>
              <a:defRPr/>
            </a:pPr>
            <a:fld id="{B3C3A6CF-E9D9-4FB9-8425-0D4364AA3ACE}" type="slidenum">
              <a:rPr lang="en-US" altLang="en-US" sz="1600" b="1"/>
              <a:pPr>
                <a:defRPr/>
              </a:pPr>
              <a:t>28</a:t>
            </a:fld>
            <a:endParaRPr lang="en-US" altLang="en-US" sz="1600" b="1" dirty="0"/>
          </a:p>
        </p:txBody>
      </p:sp>
      <p:pic>
        <p:nvPicPr>
          <p:cNvPr id="6" name="Picture 5">
            <a:extLst>
              <a:ext uri="{FF2B5EF4-FFF2-40B4-BE49-F238E27FC236}">
                <a16:creationId xmlns:a16="http://schemas.microsoft.com/office/drawing/2014/main" id="{8443CEA7-73A1-46B4-9C40-93F66A697C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58863" y="2438400"/>
            <a:ext cx="3074274" cy="2286000"/>
          </a:xfrm>
          <a:prstGeom prst="rect">
            <a:avLst/>
          </a:prstGeom>
          <a:effectLst>
            <a:glow rad="228600">
              <a:srgbClr val="FF0000">
                <a:alpha val="40000"/>
              </a:srgbClr>
            </a:glow>
          </a:effectLst>
        </p:spPr>
      </p:pic>
    </p:spTree>
    <p:extLst>
      <p:ext uri="{BB962C8B-B14F-4D97-AF65-F5344CB8AC3E}">
        <p14:creationId xmlns:p14="http://schemas.microsoft.com/office/powerpoint/2010/main" val="1190622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0EB09-825B-440E-965D-E5299BE71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Subtitle 3"/>
          <p:cNvSpPr txBox="1">
            <a:spLocks/>
          </p:cNvSpPr>
          <p:nvPr/>
        </p:nvSpPr>
        <p:spPr bwMode="auto">
          <a:xfrm>
            <a:off x="2528888" y="0"/>
            <a:ext cx="7134225" cy="2209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spcAft>
                <a:spcPts val="1200"/>
              </a:spcAft>
              <a:buClr>
                <a:schemeClr val="tx1"/>
              </a:buClr>
              <a:buNone/>
              <a:defRPr/>
            </a:pPr>
            <a:r>
              <a:rPr lang="en-US" sz="4000" dirty="0">
                <a:solidFill>
                  <a:schemeClr val="tx2"/>
                </a:solidFill>
                <a:ea typeface="+mj-ea"/>
                <a:cs typeface="Calibri" panose="020F0502020204030204" pitchFamily="34" charset="0"/>
              </a:rPr>
              <a:t>2 Corinthians 11:14</a:t>
            </a:r>
          </a:p>
          <a:p>
            <a:pPr marL="0" indent="0" algn="just">
              <a:spcBef>
                <a:spcPts val="0"/>
              </a:spcBef>
              <a:buNone/>
            </a:pPr>
            <a:r>
              <a:rPr lang="en-US" sz="3600" dirty="0"/>
              <a:t>“No wonder, for even Satan disguises himself as an angel of light.”</a:t>
            </a:r>
          </a:p>
        </p:txBody>
      </p:sp>
      <p:sp>
        <p:nvSpPr>
          <p:cNvPr id="2" name="Slide Number Placeholder 1">
            <a:extLst>
              <a:ext uri="{FF2B5EF4-FFF2-40B4-BE49-F238E27FC236}">
                <a16:creationId xmlns:a16="http://schemas.microsoft.com/office/drawing/2014/main" id="{A1E07A64-C095-408C-8D39-9E506A17B2C3}"/>
              </a:ext>
            </a:extLst>
          </p:cNvPr>
          <p:cNvSpPr>
            <a:spLocks noGrp="1"/>
          </p:cNvSpPr>
          <p:nvPr>
            <p:ph type="sldNum" sz="quarter" idx="12"/>
          </p:nvPr>
        </p:nvSpPr>
        <p:spPr/>
        <p:txBody>
          <a:bodyPr/>
          <a:lstStyle/>
          <a:p>
            <a:pPr>
              <a:defRPr/>
            </a:pPr>
            <a:fld id="{B3C3A6CF-E9D9-4FB9-8425-0D4364AA3ACE}" type="slidenum">
              <a:rPr lang="en-US" altLang="en-US" sz="1600" b="1"/>
              <a:pPr>
                <a:defRPr/>
              </a:pPr>
              <a:t>29</a:t>
            </a:fld>
            <a:endParaRPr lang="en-US" altLang="en-US" sz="1600" b="1" dirty="0"/>
          </a:p>
        </p:txBody>
      </p:sp>
      <p:pic>
        <p:nvPicPr>
          <p:cNvPr id="3" name="Picture 2">
            <a:extLst>
              <a:ext uri="{FF2B5EF4-FFF2-40B4-BE49-F238E27FC236}">
                <a16:creationId xmlns:a16="http://schemas.microsoft.com/office/drawing/2014/main" id="{6F042B71-7C30-4001-BFEB-CF5DCC501C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79638" y="2590800"/>
            <a:ext cx="2232725" cy="2286000"/>
          </a:xfrm>
          <a:prstGeom prst="rect">
            <a:avLst/>
          </a:prstGeom>
        </p:spPr>
      </p:pic>
    </p:spTree>
    <p:extLst>
      <p:ext uri="{BB962C8B-B14F-4D97-AF65-F5344CB8AC3E}">
        <p14:creationId xmlns:p14="http://schemas.microsoft.com/office/powerpoint/2010/main" val="2760904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914400" y="228600"/>
            <a:ext cx="10363200" cy="917575"/>
          </a:xfrm>
        </p:spPr>
        <p:txBody>
          <a:bodyPr/>
          <a:lstStyle/>
          <a:p>
            <a:pPr algn="ctr"/>
            <a:r>
              <a:rPr lang="en-US" altLang="en-US" sz="3600" dirty="0">
                <a:effectLst>
                  <a:outerShdw blurRad="38100" dist="38100" dir="2700000" algn="tl">
                    <a:srgbClr val="000000">
                      <a:alpha val="43137"/>
                    </a:srgbClr>
                  </a:outerShdw>
                </a:effectLst>
              </a:rPr>
              <a:t>Structure</a:t>
            </a: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9480097" cy="3695700"/>
          </a:xfrm>
        </p:spPr>
        <p:txBody>
          <a:bodyPr/>
          <a:lstStyle/>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Introductory call to repentance (1:1-6)</a:t>
            </a:r>
          </a:p>
          <a:p>
            <a:pPr marL="685800" indent="-685800">
              <a:spcBef>
                <a:spcPts val="0"/>
              </a:spcBef>
              <a:spcAft>
                <a:spcPts val="3600"/>
              </a:spcAft>
              <a:buSzPct val="100000"/>
              <a:buFont typeface="+mj-lt"/>
              <a:buAutoNum type="romanUcPeriod"/>
            </a:pPr>
            <a:r>
              <a:rPr lang="en-US" altLang="en-US" b="1" u="sng" dirty="0">
                <a:solidFill>
                  <a:srgbClr val="FFFFCC"/>
                </a:solidFill>
                <a:effectLst>
                  <a:outerShdw blurRad="38100" dist="38100" dir="2700000" algn="tl">
                    <a:srgbClr val="000000">
                      <a:alpha val="43137"/>
                    </a:srgbClr>
                  </a:outerShdw>
                </a:effectLst>
              </a:rPr>
              <a:t>Eight-night visions (1:7–6:15)</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Question and answers about fasting (</a:t>
            </a:r>
            <a:r>
              <a:rPr lang="en-US" altLang="en-US" dirty="0">
                <a:effectLst>
                  <a:outerShdw blurRad="38100" dist="38100" dir="2700000" algn="tl">
                    <a:srgbClr val="000000">
                      <a:alpha val="43137"/>
                    </a:srgbClr>
                  </a:outerShdw>
                </a:effectLst>
              </a:rPr>
              <a:t>7</a:t>
            </a:r>
            <a:r>
              <a:rPr lang="en-US" altLang="en-US" dirty="0">
                <a:effectLst>
                  <a:outerShdw blurRad="38100" dist="38100" dir="2700000" algn="tl">
                    <a:srgbClr val="000000">
                      <a:alpha val="43137"/>
                    </a:srgbClr>
                  </a:outerShdw>
                </a:effectLst>
                <a:cs typeface="Times New Roman" panose="02020603050405020304" pitchFamily="18" charset="0"/>
              </a:rPr>
              <a:t>–8)</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Two burdens (9–14)</a:t>
            </a:r>
          </a:p>
        </p:txBody>
      </p:sp>
      <p:pic>
        <p:nvPicPr>
          <p:cNvPr id="4" name="Picture 2" descr="Zechariah - davidould.net">
            <a:extLst>
              <a:ext uri="{FF2B5EF4-FFF2-40B4-BE49-F238E27FC236}">
                <a16:creationId xmlns:a16="http://schemas.microsoft.com/office/drawing/2014/main" id="{AB963267-E858-4486-86BA-47DD1A5DA4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370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09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Bible Verses Against Necromancy</a:t>
            </a:r>
          </a:p>
        </p:txBody>
      </p:sp>
      <p:sp>
        <p:nvSpPr>
          <p:cNvPr id="12291" name="Rectangle 3"/>
          <p:cNvSpPr>
            <a:spLocks noGrp="1" noChangeArrowheads="1"/>
          </p:cNvSpPr>
          <p:nvPr>
            <p:ph type="body" idx="1"/>
          </p:nvPr>
        </p:nvSpPr>
        <p:spPr>
          <a:xfrm>
            <a:off x="2048933" y="1421694"/>
            <a:ext cx="4648200" cy="4521906"/>
          </a:xfrm>
        </p:spPr>
        <p:txBody>
          <a:bodyPr/>
          <a:lstStyle/>
          <a:p>
            <a:pPr marL="514350" indent="-514350" eaLnBrk="1" hangingPunct="1">
              <a:spcBef>
                <a:spcPts val="0"/>
              </a:spcBef>
              <a:spcAft>
                <a:spcPts val="1400"/>
              </a:spcAft>
              <a:buSzPct val="100000"/>
              <a:buFont typeface="+mj-lt"/>
              <a:buAutoNum type="arabicPeriod"/>
              <a:defRPr/>
            </a:pPr>
            <a:r>
              <a:rPr lang="en-US" sz="3600" dirty="0">
                <a:effectLst>
                  <a:outerShdw blurRad="38100" dist="38100" dir="2700000" algn="tl">
                    <a:srgbClr val="000000">
                      <a:alpha val="43137"/>
                    </a:srgbClr>
                  </a:outerShdw>
                </a:effectLst>
              </a:rPr>
              <a:t>Lev. 19:31</a:t>
            </a:r>
            <a:endParaRPr lang="en-US" sz="3600" dirty="0">
              <a:effectLst>
                <a:outerShdw blurRad="38100" dist="38100" dir="2700000" algn="tl">
                  <a:srgbClr val="000000">
                    <a:alpha val="43137"/>
                  </a:srgbClr>
                </a:outerShdw>
              </a:effectLst>
              <a:cs typeface="Calibri" panose="020F0502020204030204" pitchFamily="34" charset="0"/>
            </a:endParaRPr>
          </a:p>
          <a:p>
            <a:pPr marL="514350" indent="-514350" eaLnBrk="1" hangingPunct="1">
              <a:spcBef>
                <a:spcPts val="0"/>
              </a:spcBef>
              <a:spcAft>
                <a:spcPts val="14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Deut. 18:9-14</a:t>
            </a:r>
          </a:p>
          <a:p>
            <a:pPr marL="514350" indent="-514350" eaLnBrk="1" hangingPunct="1">
              <a:spcBef>
                <a:spcPts val="0"/>
              </a:spcBef>
              <a:spcAft>
                <a:spcPts val="14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1 Sam. 28:7-8</a:t>
            </a:r>
          </a:p>
          <a:p>
            <a:pPr marL="514350" indent="-514350" eaLnBrk="1" hangingPunct="1">
              <a:spcBef>
                <a:spcPts val="0"/>
              </a:spcBef>
              <a:spcAft>
                <a:spcPts val="14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2 Kgs. 21:6</a:t>
            </a:r>
          </a:p>
          <a:p>
            <a:pPr marL="514350" indent="-514350" eaLnBrk="1" hangingPunct="1">
              <a:spcBef>
                <a:spcPts val="0"/>
              </a:spcBef>
              <a:spcAft>
                <a:spcPts val="14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1 Chron. 10:13</a:t>
            </a:r>
          </a:p>
          <a:p>
            <a:pPr marL="514350" indent="-514350" eaLnBrk="1" hangingPunct="1">
              <a:spcBef>
                <a:spcPts val="0"/>
              </a:spcBef>
              <a:spcAft>
                <a:spcPts val="14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Isa. 8:19-20</a:t>
            </a:r>
          </a:p>
        </p:txBody>
      </p:sp>
      <p:pic>
        <p:nvPicPr>
          <p:cNvPr id="2" name="Picture 1">
            <a:extLst>
              <a:ext uri="{FF2B5EF4-FFF2-40B4-BE49-F238E27FC236}">
                <a16:creationId xmlns:a16="http://schemas.microsoft.com/office/drawing/2014/main" id="{CA7D62E1-5145-4CBF-8402-3C71610763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14066" y="1752600"/>
            <a:ext cx="3200400" cy="3692878"/>
          </a:xfrm>
          <a:prstGeom prst="rect">
            <a:avLst/>
          </a:prstGeom>
          <a:ln w="28575">
            <a:solidFill>
              <a:srgbClr val="FF0000"/>
            </a:solidFill>
          </a:ln>
        </p:spPr>
      </p:pic>
      <p:sp>
        <p:nvSpPr>
          <p:cNvPr id="3" name="Slide Number Placeholder 2">
            <a:extLst>
              <a:ext uri="{FF2B5EF4-FFF2-40B4-BE49-F238E27FC236}">
                <a16:creationId xmlns:a16="http://schemas.microsoft.com/office/drawing/2014/main" id="{416F439B-645C-419E-9212-D503A005E7F9}"/>
              </a:ext>
            </a:extLst>
          </p:cNvPr>
          <p:cNvSpPr>
            <a:spLocks noGrp="1"/>
          </p:cNvSpPr>
          <p:nvPr>
            <p:ph type="sldNum" sz="quarter" idx="12"/>
          </p:nvPr>
        </p:nvSpPr>
        <p:spPr/>
        <p:txBody>
          <a:bodyPr/>
          <a:lstStyle/>
          <a:p>
            <a:pPr>
              <a:defRPr/>
            </a:pPr>
            <a:fld id="{B3C3A6CF-E9D9-4FB9-8425-0D4364AA3ACE}" type="slidenum">
              <a:rPr lang="en-US" altLang="en-US" sz="1600" b="1"/>
              <a:pPr>
                <a:defRPr/>
              </a:pPr>
              <a:t>30</a:t>
            </a:fld>
            <a:endParaRPr lang="en-US" altLang="en-US" sz="1600" b="1" dirty="0"/>
          </a:p>
        </p:txBody>
      </p:sp>
    </p:spTree>
    <p:extLst>
      <p:ext uri="{BB962C8B-B14F-4D97-AF65-F5344CB8AC3E}">
        <p14:creationId xmlns:p14="http://schemas.microsoft.com/office/powerpoint/2010/main" val="4263442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0EB09-825B-440E-965D-E5299BE71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Subtitle 3"/>
          <p:cNvSpPr txBox="1">
            <a:spLocks/>
          </p:cNvSpPr>
          <p:nvPr/>
        </p:nvSpPr>
        <p:spPr bwMode="auto">
          <a:xfrm>
            <a:off x="609600" y="0"/>
            <a:ext cx="10972800" cy="2362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algn="ctr" defTabSz="685800" eaLnBrk="1" hangingPunct="1">
              <a:spcBef>
                <a:spcPts val="0"/>
              </a:spcBef>
              <a:spcAft>
                <a:spcPts val="1200"/>
              </a:spcAft>
              <a:buClr>
                <a:schemeClr val="tx1"/>
              </a:buClr>
              <a:buNone/>
              <a:defRPr/>
            </a:pPr>
            <a:r>
              <a:rPr lang="en-US" sz="4400" dirty="0">
                <a:solidFill>
                  <a:schemeClr val="tx2"/>
                </a:solidFill>
                <a:ea typeface="+mj-ea"/>
                <a:cs typeface="Calibri" panose="020F0502020204030204" pitchFamily="34" charset="0"/>
              </a:rPr>
              <a:t>1 Timothy 4:1</a:t>
            </a:r>
          </a:p>
          <a:p>
            <a:pPr marL="0" indent="0" algn="just">
              <a:spcBef>
                <a:spcPts val="0"/>
              </a:spcBef>
              <a:buNone/>
            </a:pPr>
            <a:r>
              <a:rPr lang="en-US" sz="4000" dirty="0"/>
              <a:t>“But the Spirit explicitly says that in later times some will fall away from the faith, paying attention to deceitful spirits and </a:t>
            </a:r>
            <a:r>
              <a:rPr lang="en-US" sz="4000" b="1" u="sng" dirty="0">
                <a:solidFill>
                  <a:srgbClr val="FFFFCC"/>
                </a:solidFill>
              </a:rPr>
              <a:t>doctrines of demons</a:t>
            </a:r>
            <a:r>
              <a:rPr lang="en-US" sz="4000" dirty="0"/>
              <a:t>.”</a:t>
            </a:r>
          </a:p>
        </p:txBody>
      </p:sp>
      <p:sp>
        <p:nvSpPr>
          <p:cNvPr id="2" name="Slide Number Placeholder 1">
            <a:extLst>
              <a:ext uri="{FF2B5EF4-FFF2-40B4-BE49-F238E27FC236}">
                <a16:creationId xmlns:a16="http://schemas.microsoft.com/office/drawing/2014/main" id="{125B1419-536D-4847-8177-3790994119AC}"/>
              </a:ext>
            </a:extLst>
          </p:cNvPr>
          <p:cNvSpPr>
            <a:spLocks noGrp="1"/>
          </p:cNvSpPr>
          <p:nvPr>
            <p:ph type="sldNum" sz="quarter" idx="12"/>
          </p:nvPr>
        </p:nvSpPr>
        <p:spPr/>
        <p:txBody>
          <a:bodyPr/>
          <a:lstStyle/>
          <a:p>
            <a:pPr>
              <a:defRPr/>
            </a:pPr>
            <a:fld id="{B3C3A6CF-E9D9-4FB9-8425-0D4364AA3ACE}" type="slidenum">
              <a:rPr lang="en-US" altLang="en-US" sz="1600" b="1"/>
              <a:pPr>
                <a:defRPr/>
              </a:pPr>
              <a:t>31</a:t>
            </a:fld>
            <a:endParaRPr lang="en-US" altLang="en-US" sz="1600" b="1" dirty="0"/>
          </a:p>
        </p:txBody>
      </p:sp>
      <p:pic>
        <p:nvPicPr>
          <p:cNvPr id="3" name="Picture 2">
            <a:extLst>
              <a:ext uri="{FF2B5EF4-FFF2-40B4-BE49-F238E27FC236}">
                <a16:creationId xmlns:a16="http://schemas.microsoft.com/office/drawing/2014/main" id="{80010E7F-E5CA-4E3A-A376-84624ACFA7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8075" y="2971800"/>
            <a:ext cx="3175850" cy="1828800"/>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37635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742950" indent="-742950" algn="ctr">
              <a:buClr>
                <a:srgbClr val="FFC000"/>
              </a:buClr>
              <a:buFont typeface="+mj-lt"/>
              <a:buAutoNum type="alphaLcParenR"/>
            </a:pPr>
            <a:r>
              <a:rPr lang="en-US" altLang="en-US" sz="3600" dirty="0">
                <a:effectLst>
                  <a:outerShdw blurRad="38100" dist="38100" dir="2700000" algn="tl">
                    <a:srgbClr val="000000">
                      <a:alpha val="43137"/>
                    </a:srgbClr>
                  </a:outerShdw>
                </a:effectLst>
              </a:rPr>
              <a:t>Messianic Prosperity</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(10:1-3)</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5745585" cy="3048000"/>
          </a:xfrm>
        </p:spPr>
        <p:txBody>
          <a:bodyPr/>
          <a:lstStyle/>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Challenge (1)</a:t>
            </a:r>
          </a:p>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Idols inhibiting prosperity (2)</a:t>
            </a:r>
          </a:p>
          <a:p>
            <a:pPr marL="569913" lvl="2" indent="-569913">
              <a:spcBef>
                <a:spcPts val="0"/>
              </a:spcBef>
              <a:spcAft>
                <a:spcPts val="4200"/>
              </a:spcAft>
              <a:buSzPct val="100000"/>
              <a:buFont typeface="+mj-lt"/>
              <a:buAutoNum type="arabicParenR"/>
              <a:defRPr/>
            </a:pPr>
            <a:r>
              <a:rPr lang="en-US" altLang="en-US" b="1" u="sng" dirty="0">
                <a:solidFill>
                  <a:srgbClr val="FFFFCC"/>
                </a:solidFill>
                <a:effectLst>
                  <a:outerShdw blurRad="38100" dist="38100" dir="2700000" algn="tl">
                    <a:srgbClr val="000000">
                      <a:alpha val="43137"/>
                    </a:srgbClr>
                  </a:outerShdw>
                </a:effectLst>
                <a:ea typeface="+mn-ea"/>
                <a:cs typeface="+mn-cs"/>
              </a:rPr>
              <a:t>True shepherd to judge the false shepherds (3)</a:t>
            </a:r>
          </a:p>
        </p:txBody>
      </p:sp>
      <p:pic>
        <p:nvPicPr>
          <p:cNvPr id="6" name="Picture 2" descr="Zechariah - davidould.net">
            <a:extLst>
              <a:ext uri="{FF2B5EF4-FFF2-40B4-BE49-F238E27FC236}">
                <a16:creationId xmlns:a16="http://schemas.microsoft.com/office/drawing/2014/main" id="{84E08728-EF00-4975-82BB-4C20A3B3984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086600"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42334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marL="742950" indent="-742950" algn="ctr">
              <a:buClr>
                <a:srgbClr val="66FF66"/>
              </a:buClr>
              <a:buFont typeface="+mj-lt"/>
              <a:buAutoNum type="arabicPeriod" startAt="2"/>
            </a:pPr>
            <a:r>
              <a:rPr lang="en-US" altLang="en-US" sz="3600" dirty="0">
                <a:effectLst>
                  <a:outerShdw blurRad="38100" dist="38100" dir="2700000" algn="tl">
                    <a:srgbClr val="000000">
                      <a:alpha val="43137"/>
                    </a:srgbClr>
                  </a:outerShdw>
                </a:effectLst>
              </a:rPr>
              <a:t>True Shepherd</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(10:1-12)</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3646"/>
            <a:ext cx="5867400" cy="3196954"/>
          </a:xfrm>
        </p:spPr>
        <p:txBody>
          <a:bodyPr/>
          <a:lstStyle/>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Messianic prosperity (1-3)</a:t>
            </a:r>
          </a:p>
          <a:p>
            <a:pPr marL="684213" indent="-684213">
              <a:spcBef>
                <a:spcPts val="0"/>
              </a:spcBef>
              <a:spcAft>
                <a:spcPts val="4200"/>
              </a:spcAft>
              <a:buClr>
                <a:srgbClr val="FF9900"/>
              </a:buClr>
              <a:buSzPct val="100000"/>
              <a:buFont typeface="+mj-lt"/>
              <a:buAutoNum type="alphaLcParenR"/>
            </a:pPr>
            <a:r>
              <a:rPr lang="en-US" altLang="en-US" b="1" u="sng" dirty="0">
                <a:solidFill>
                  <a:srgbClr val="FFFFCC"/>
                </a:solidFill>
                <a:effectLst>
                  <a:outerShdw blurRad="38100" dist="38100" dir="2700000" algn="tl">
                    <a:srgbClr val="000000">
                      <a:alpha val="43137"/>
                    </a:srgbClr>
                  </a:outerShdw>
                </a:effectLst>
              </a:rPr>
              <a:t>Restoration of the Northern &amp; Southern kingdoms (4-7)</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Messianic regathering (8-12)</a:t>
            </a:r>
          </a:p>
        </p:txBody>
      </p:sp>
      <p:pic>
        <p:nvPicPr>
          <p:cNvPr id="6" name="Picture 2" descr="Zechariah - davidould.net">
            <a:extLst>
              <a:ext uri="{FF2B5EF4-FFF2-40B4-BE49-F238E27FC236}">
                <a16:creationId xmlns:a16="http://schemas.microsoft.com/office/drawing/2014/main" id="{46FF0D7A-E261-4721-8F1F-5443F29415E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086600"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44360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742950" indent="-742950" algn="ctr">
              <a:buClr>
                <a:srgbClr val="FFC000"/>
              </a:buClr>
              <a:buFont typeface="+mj-lt"/>
              <a:buAutoNum type="alphaLcParenR" startAt="2"/>
            </a:pPr>
            <a:r>
              <a:rPr lang="en-US" altLang="en-US" sz="3600" dirty="0">
                <a:effectLst>
                  <a:outerShdw blurRad="38100" dist="38100" dir="2700000" algn="tl">
                    <a:srgbClr val="000000">
                      <a:alpha val="43137"/>
                    </a:srgbClr>
                  </a:outerShdw>
                </a:effectLst>
              </a:rPr>
              <a:t>Restoration of the N &amp; S Kingdoms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(10:4-7)</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904999"/>
            <a:ext cx="5745585" cy="3048000"/>
          </a:xfrm>
        </p:spPr>
        <p:txBody>
          <a:bodyPr/>
          <a:lstStyle/>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The king (4-5)</a:t>
            </a:r>
          </a:p>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The kingdoms (6-7)</a:t>
            </a:r>
          </a:p>
        </p:txBody>
      </p:sp>
      <p:pic>
        <p:nvPicPr>
          <p:cNvPr id="6" name="Picture 2" descr="Zechariah - davidould.net">
            <a:extLst>
              <a:ext uri="{FF2B5EF4-FFF2-40B4-BE49-F238E27FC236}">
                <a16:creationId xmlns:a16="http://schemas.microsoft.com/office/drawing/2014/main" id="{84E08728-EF00-4975-82BB-4C20A3B3984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086600"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95685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742950" indent="-742950" algn="ctr">
              <a:buClr>
                <a:srgbClr val="FFC000"/>
              </a:buClr>
              <a:buFont typeface="+mj-lt"/>
              <a:buAutoNum type="alphaLcParenR" startAt="2"/>
            </a:pPr>
            <a:r>
              <a:rPr lang="en-US" altLang="en-US" sz="3600" dirty="0">
                <a:effectLst>
                  <a:outerShdw blurRad="38100" dist="38100" dir="2700000" algn="tl">
                    <a:srgbClr val="000000">
                      <a:alpha val="43137"/>
                    </a:srgbClr>
                  </a:outerShdw>
                </a:effectLst>
              </a:rPr>
              <a:t>Restoration of the N &amp; S Kingdoms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(10:4-7)</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904999"/>
            <a:ext cx="5745585" cy="3048000"/>
          </a:xfrm>
        </p:spPr>
        <p:txBody>
          <a:bodyPr/>
          <a:lstStyle/>
          <a:p>
            <a:pPr marL="569913" lvl="2" indent="-569913">
              <a:spcBef>
                <a:spcPts val="0"/>
              </a:spcBef>
              <a:spcAft>
                <a:spcPts val="4200"/>
              </a:spcAft>
              <a:buSzPct val="100000"/>
              <a:buFont typeface="+mj-lt"/>
              <a:buAutoNum type="arabicParenR"/>
              <a:defRPr/>
            </a:pPr>
            <a:r>
              <a:rPr lang="en-US" altLang="en-US" b="1" u="sng" dirty="0">
                <a:solidFill>
                  <a:srgbClr val="FFFFCC"/>
                </a:solidFill>
                <a:effectLst>
                  <a:outerShdw blurRad="38100" dist="38100" dir="2700000" algn="tl">
                    <a:srgbClr val="000000">
                      <a:alpha val="43137"/>
                    </a:srgbClr>
                  </a:outerShdw>
                </a:effectLst>
                <a:ea typeface="+mn-ea"/>
                <a:cs typeface="+mn-cs"/>
              </a:rPr>
              <a:t>The king (4-5)</a:t>
            </a:r>
          </a:p>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The kingdoms (6-7)</a:t>
            </a:r>
          </a:p>
        </p:txBody>
      </p:sp>
      <p:pic>
        <p:nvPicPr>
          <p:cNvPr id="6" name="Picture 2" descr="Zechariah - davidould.net">
            <a:extLst>
              <a:ext uri="{FF2B5EF4-FFF2-40B4-BE49-F238E27FC236}">
                <a16:creationId xmlns:a16="http://schemas.microsoft.com/office/drawing/2014/main" id="{84E08728-EF00-4975-82BB-4C20A3B3984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086600"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97329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5943" y="2133600"/>
            <a:ext cx="1098011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ts val="0"/>
              </a:spcBef>
              <a:spcAft>
                <a:spcPts val="0"/>
              </a:spcAft>
              <a:buNone/>
            </a:pPr>
            <a:r>
              <a:rPr lang="en-US" altLang="en-US" dirty="0"/>
              <a:t>“</a:t>
            </a:r>
            <a:r>
              <a:rPr lang="en-US" dirty="0"/>
              <a:t>The scene is that of the strengthening of the Jews in Palestine [Israel] at the time of the invasion from the North under 'the beast' (Dan. 7:8) in conjunction with the events of Armageddon (Rev. 16:14; 19:17-20)</a:t>
            </a:r>
            <a:r>
              <a:rPr lang="en-US" b="0" i="0" u="none" strike="noStrike" dirty="0">
                <a:effectLst/>
                <a:latin typeface="UICTFontTextStyleTallBody"/>
              </a:rPr>
              <a:t>.”</a:t>
            </a:r>
            <a:endParaRPr lang="en-US" altLang="en-US" dirty="0">
              <a:effectLst>
                <a:outerShdw blurRad="38100" dist="38100" dir="2700000" algn="tl">
                  <a:srgbClr val="000000">
                    <a:alpha val="43137"/>
                  </a:srgbClr>
                </a:outerShdw>
              </a:effectLst>
              <a:cs typeface="Calibri" panose="020F0502020204030204" pitchFamily="34" charset="0"/>
            </a:endParaRPr>
          </a:p>
        </p:txBody>
      </p:sp>
      <p:sp>
        <p:nvSpPr>
          <p:cNvPr id="38915" name="TextBox 2"/>
          <p:cNvSpPr txBox="1">
            <a:spLocks noChangeArrowheads="1"/>
          </p:cNvSpPr>
          <p:nvPr/>
        </p:nvSpPr>
        <p:spPr bwMode="auto">
          <a:xfrm>
            <a:off x="1650070" y="228600"/>
            <a:ext cx="8891861"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Merrill F. Unger</a:t>
            </a:r>
          </a:p>
          <a:p>
            <a:pPr algn="ctr" eaLnBrk="1" hangingPunct="1">
              <a:spcBef>
                <a:spcPct val="0"/>
              </a:spcBef>
              <a:buClrTx/>
              <a:buSzTx/>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Unger, Merrill 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Zechariah</a:t>
            </a:r>
            <a:r>
              <a:rPr lang="en-US" sz="1800" dirty="0">
                <a:effectLst/>
                <a:latin typeface="Calibri" panose="020F0502020204030204" pitchFamily="34" charset="0"/>
                <a:ea typeface="Calibri" panose="020F0502020204030204" pitchFamily="34" charset="0"/>
                <a:cs typeface="Times New Roman" panose="02020603050405020304" pitchFamily="18" charset="0"/>
              </a:rPr>
              <a:t>. Grand Rapids: Zondervan Publishing House, 1963. </a:t>
            </a:r>
            <a:r>
              <a:rPr lang="en-US" altLang="en-US" sz="1800" dirty="0">
                <a:effectLst>
                  <a:outerShdw blurRad="38100" dist="38100" dir="2700000" algn="tl">
                    <a:srgbClr val="000000">
                      <a:alpha val="43137"/>
                    </a:srgbClr>
                  </a:outerShdw>
                </a:effectLst>
                <a:cs typeface="Calibri" panose="020F0502020204030204" pitchFamily="34" charset="0"/>
              </a:rPr>
              <a:t>p. 180.</a:t>
            </a:r>
            <a:endParaRPr lang="en-US" altLang="en-US" sz="1600" dirty="0">
              <a:effectLst>
                <a:outerShdw blurRad="38100" dist="38100" dir="2700000" algn="tl">
                  <a:srgbClr val="000000">
                    <a:alpha val="43137"/>
                  </a:srgbClr>
                </a:outerShdw>
              </a:effectLst>
              <a:cs typeface="Calibri" panose="020F0502020204030204" pitchFamily="34" charset="0"/>
            </a:endParaRPr>
          </a:p>
        </p:txBody>
      </p:sp>
      <p:pic>
        <p:nvPicPr>
          <p:cNvPr id="4" name="Picture 4" descr="SY01462_">
            <a:extLst>
              <a:ext uri="{FF2B5EF4-FFF2-40B4-BE49-F238E27FC236}">
                <a16:creationId xmlns:a16="http://schemas.microsoft.com/office/drawing/2014/main" id="{6473F365-6166-448B-8256-48B045E93A6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64381" y="4267200"/>
            <a:ext cx="2063238" cy="2286000"/>
          </a:xfrm>
          <a:prstGeom prst="rect">
            <a:avLst/>
          </a:prstGeom>
          <a:noFill/>
          <a:ln w="9525">
            <a:noFill/>
            <a:miter lim="800000"/>
            <a:headEnd/>
            <a:tailEnd/>
          </a:ln>
        </p:spPr>
      </p:pic>
    </p:spTree>
    <p:extLst>
      <p:ext uri="{BB962C8B-B14F-4D97-AF65-F5344CB8AC3E}">
        <p14:creationId xmlns:p14="http://schemas.microsoft.com/office/powerpoint/2010/main" val="1738669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742950" indent="-742950" algn="ctr">
              <a:buClr>
                <a:srgbClr val="FFC000"/>
              </a:buClr>
              <a:buFont typeface="+mj-lt"/>
              <a:buAutoNum type="alphaLcParenR" startAt="2"/>
            </a:pPr>
            <a:r>
              <a:rPr lang="en-US" altLang="en-US" sz="3600" dirty="0">
                <a:effectLst>
                  <a:outerShdw blurRad="38100" dist="38100" dir="2700000" algn="tl">
                    <a:srgbClr val="000000">
                      <a:alpha val="43137"/>
                    </a:srgbClr>
                  </a:outerShdw>
                </a:effectLst>
              </a:rPr>
              <a:t>Restoration of the N &amp; S Kingdoms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(10:4-7)</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904999"/>
            <a:ext cx="5745585" cy="3048000"/>
          </a:xfrm>
        </p:spPr>
        <p:txBody>
          <a:bodyPr/>
          <a:lstStyle/>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The king (4-5)</a:t>
            </a:r>
          </a:p>
          <a:p>
            <a:pPr marL="569913" lvl="2" indent="-569913">
              <a:spcBef>
                <a:spcPts val="0"/>
              </a:spcBef>
              <a:spcAft>
                <a:spcPts val="4200"/>
              </a:spcAft>
              <a:buSzPct val="100000"/>
              <a:buFont typeface="+mj-lt"/>
              <a:buAutoNum type="arabicParenR"/>
              <a:defRPr/>
            </a:pPr>
            <a:r>
              <a:rPr lang="en-US" altLang="en-US" b="1" u="sng" dirty="0">
                <a:solidFill>
                  <a:srgbClr val="FFFFCC"/>
                </a:solidFill>
                <a:effectLst>
                  <a:outerShdw blurRad="38100" dist="38100" dir="2700000" algn="tl">
                    <a:srgbClr val="000000">
                      <a:alpha val="43137"/>
                    </a:srgbClr>
                  </a:outerShdw>
                </a:effectLst>
                <a:ea typeface="+mn-ea"/>
                <a:cs typeface="+mn-cs"/>
              </a:rPr>
              <a:t>The kingdoms (6-7)</a:t>
            </a:r>
          </a:p>
        </p:txBody>
      </p:sp>
      <p:pic>
        <p:nvPicPr>
          <p:cNvPr id="6" name="Picture 2" descr="Zechariah - davidould.net">
            <a:extLst>
              <a:ext uri="{FF2B5EF4-FFF2-40B4-BE49-F238E27FC236}">
                <a16:creationId xmlns:a16="http://schemas.microsoft.com/office/drawing/2014/main" id="{84E08728-EF00-4975-82BB-4C20A3B3984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086600"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35464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828800" y="228600"/>
            <a:ext cx="8534400" cy="6400800"/>
          </a:xfrm>
          <a:prstGeom prst="rect">
            <a:avLst/>
          </a:prstGeom>
          <a:noFill/>
          <a:ln w="9525">
            <a:noFill/>
            <a:miter lim="800000"/>
            <a:headEnd/>
            <a:tailEnd/>
          </a:ln>
        </p:spPr>
      </p:pic>
    </p:spTree>
    <p:extLst>
      <p:ext uri="{BB962C8B-B14F-4D97-AF65-F5344CB8AC3E}">
        <p14:creationId xmlns:p14="http://schemas.microsoft.com/office/powerpoint/2010/main" val="16933194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09600" y="228600"/>
            <a:ext cx="10972800" cy="914400"/>
          </a:xfrm>
        </p:spPr>
        <p:txBody>
          <a:bodyPr/>
          <a:lstStyle/>
          <a:p>
            <a:pPr algn="ctr"/>
            <a:r>
              <a:rPr lang="en-US" sz="3800" dirty="0"/>
              <a:t>Six Parts of a Suzerain-Vassal Treaty in Deuteronomy</a:t>
            </a:r>
          </a:p>
        </p:txBody>
      </p:sp>
      <p:sp>
        <p:nvSpPr>
          <p:cNvPr id="36867" name="Rectangle 3"/>
          <p:cNvSpPr>
            <a:spLocks noGrp="1" noChangeArrowheads="1"/>
          </p:cNvSpPr>
          <p:nvPr>
            <p:ph type="body" idx="4294967295"/>
          </p:nvPr>
        </p:nvSpPr>
        <p:spPr>
          <a:xfrm>
            <a:off x="1066800" y="1371599"/>
            <a:ext cx="6400800" cy="5029201"/>
          </a:xfrm>
          <a:noFill/>
        </p:spPr>
        <p:txBody>
          <a:bodyPr/>
          <a:lstStyle/>
          <a:p>
            <a:pPr marL="457200" indent="-457200">
              <a:spcBef>
                <a:spcPts val="0"/>
              </a:spcBef>
              <a:spcAft>
                <a:spcPts val="2400"/>
              </a:spcAft>
            </a:pPr>
            <a:r>
              <a:rPr lang="en-US" dirty="0">
                <a:effectLst/>
              </a:rPr>
              <a:t>Preamble (1:1-5)</a:t>
            </a:r>
          </a:p>
          <a:p>
            <a:pPr marL="457200" indent="-457200">
              <a:spcBef>
                <a:spcPts val="0"/>
              </a:spcBef>
              <a:spcAft>
                <a:spcPts val="2400"/>
              </a:spcAft>
            </a:pPr>
            <a:r>
              <a:rPr lang="en-US" dirty="0">
                <a:effectLst/>
              </a:rPr>
              <a:t>Prologue (1:6</a:t>
            </a:r>
            <a:r>
              <a:rPr lang="en-US" dirty="0">
                <a:effectLst/>
                <a:cs typeface="Times New Roman" pitchFamily="18" charset="0"/>
              </a:rPr>
              <a:t>–4:40)</a:t>
            </a:r>
            <a:endParaRPr lang="en-US" dirty="0">
              <a:effectLst/>
            </a:endParaRPr>
          </a:p>
          <a:p>
            <a:pPr marL="457200" indent="-457200">
              <a:spcBef>
                <a:spcPts val="0"/>
              </a:spcBef>
              <a:spcAft>
                <a:spcPts val="2400"/>
              </a:spcAft>
            </a:pPr>
            <a:r>
              <a:rPr lang="en-US" dirty="0">
                <a:effectLst/>
              </a:rPr>
              <a:t>Covenant obligations (5</a:t>
            </a:r>
            <a:r>
              <a:rPr lang="en-US" dirty="0">
                <a:effectLst/>
                <a:cs typeface="Times New Roman" pitchFamily="18" charset="0"/>
              </a:rPr>
              <a:t>–26)</a:t>
            </a:r>
            <a:endParaRPr lang="en-US" dirty="0">
              <a:effectLst/>
            </a:endParaRPr>
          </a:p>
          <a:p>
            <a:pPr marL="457200" indent="-457200">
              <a:spcBef>
                <a:spcPts val="0"/>
              </a:spcBef>
              <a:spcAft>
                <a:spcPts val="2400"/>
              </a:spcAft>
            </a:pPr>
            <a:r>
              <a:rPr lang="en-US" dirty="0">
                <a:effectLst/>
              </a:rPr>
              <a:t>Storage and reading instructions (27:2-3; 31:9, 24, 26)</a:t>
            </a:r>
          </a:p>
          <a:p>
            <a:pPr marL="457200" indent="-457200">
              <a:spcBef>
                <a:spcPts val="0"/>
              </a:spcBef>
              <a:spcAft>
                <a:spcPts val="2400"/>
              </a:spcAft>
            </a:pPr>
            <a:r>
              <a:rPr lang="en-US" dirty="0">
                <a:effectLst/>
              </a:rPr>
              <a:t>Witnesses (32:1)</a:t>
            </a:r>
          </a:p>
          <a:p>
            <a:pPr marL="457200" indent="-457200">
              <a:spcBef>
                <a:spcPts val="0"/>
              </a:spcBef>
              <a:spcAft>
                <a:spcPts val="2400"/>
              </a:spcAft>
            </a:pPr>
            <a:r>
              <a:rPr lang="en-US" b="1" i="1" u="sng" dirty="0">
                <a:solidFill>
                  <a:srgbClr val="FFFFCC"/>
                </a:solidFill>
                <a:effectLst/>
              </a:rPr>
              <a:t>Blessings and curses (28)</a:t>
            </a:r>
            <a:endParaRPr lang="en-US" sz="3600" b="1" i="1" u="sng" dirty="0">
              <a:solidFill>
                <a:srgbClr val="FFFFCC"/>
              </a:solidFill>
              <a:effectLst/>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B7569C95-6A61-4FB9-B05A-15050A47969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58200" y="2019300"/>
            <a:ext cx="3114588" cy="3200400"/>
          </a:xfrm>
          <a:prstGeom prst="rect">
            <a:avLst/>
          </a:prstGeom>
          <a:noFill/>
          <a:ln w="9525">
            <a:noFill/>
            <a:miter lim="800000"/>
            <a:headEnd/>
            <a:tailEnd/>
          </a:ln>
        </p:spPr>
      </p:pic>
    </p:spTree>
    <p:extLst>
      <p:ext uri="{BB962C8B-B14F-4D97-AF65-F5344CB8AC3E}">
        <p14:creationId xmlns:p14="http://schemas.microsoft.com/office/powerpoint/2010/main" val="2623669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7659269-5B65-4701-A078-3A9A2D747756}"/>
              </a:ext>
            </a:extLst>
          </p:cNvPr>
          <p:cNvGraphicFramePr>
            <a:graphicFrameLocks noGrp="1"/>
          </p:cNvGraphicFramePr>
          <p:nvPr>
            <p:extLst>
              <p:ext uri="{D42A27DB-BD31-4B8C-83A1-F6EECF244321}">
                <p14:modId xmlns:p14="http://schemas.microsoft.com/office/powerpoint/2010/main" val="653251062"/>
              </p:ext>
            </p:extLst>
          </p:nvPr>
        </p:nvGraphicFramePr>
        <p:xfrm>
          <a:off x="609600" y="235374"/>
          <a:ext cx="10972800" cy="6387252"/>
        </p:xfrm>
        <a:graphic>
          <a:graphicData uri="http://schemas.openxmlformats.org/drawingml/2006/table">
            <a:tbl>
              <a:tblPr firstRow="1" bandRow="1">
                <a:tableStyleId>{D7AC3CCA-C797-4891-BE02-D94E43425B78}</a:tableStyleId>
              </a:tblPr>
              <a:tblGrid>
                <a:gridCol w="4754880">
                  <a:extLst>
                    <a:ext uri="{9D8B030D-6E8A-4147-A177-3AD203B41FA5}">
                      <a16:colId xmlns:a16="http://schemas.microsoft.com/office/drawing/2014/main" val="3136538324"/>
                    </a:ext>
                  </a:extLst>
                </a:gridCol>
                <a:gridCol w="1463040">
                  <a:extLst>
                    <a:ext uri="{9D8B030D-6E8A-4147-A177-3AD203B41FA5}">
                      <a16:colId xmlns:a16="http://schemas.microsoft.com/office/drawing/2014/main" val="2194749658"/>
                    </a:ext>
                  </a:extLst>
                </a:gridCol>
                <a:gridCol w="4754880">
                  <a:extLst>
                    <a:ext uri="{9D8B030D-6E8A-4147-A177-3AD203B41FA5}">
                      <a16:colId xmlns:a16="http://schemas.microsoft.com/office/drawing/2014/main" val="1322261007"/>
                    </a:ext>
                  </a:extLst>
                </a:gridCol>
              </a:tblGrid>
              <a:tr h="545253">
                <a:tc gridSpan="3">
                  <a:txBody>
                    <a:bodyPr/>
                    <a:lstStyle/>
                    <a:p>
                      <a:pPr algn="ctr"/>
                      <a:r>
                        <a:rPr lang="en-US" sz="2800" dirty="0">
                          <a:latin typeface="Calibri" panose="020F0502020204030204" pitchFamily="34" charset="0"/>
                          <a:cs typeface="Calibri" panose="020F0502020204030204" pitchFamily="34" charset="0"/>
                        </a:rPr>
                        <a:t>ZECHARIAH’S EIGHT NIGHT VISIONS</a:t>
                      </a:r>
                    </a:p>
                  </a:txBody>
                  <a:tcPr anchor="ctr">
                    <a:solidFill>
                      <a:schemeClr val="tx1"/>
                    </a:solidFill>
                  </a:tcPr>
                </a:tc>
                <a:tc hMerge="1">
                  <a:txBody>
                    <a:bodyPr/>
                    <a:lstStyle/>
                    <a:p>
                      <a:endParaRPr lang="en-US" dirty="0"/>
                    </a:p>
                  </a:txBody>
                  <a:tcPr>
                    <a:solidFill>
                      <a:schemeClr val="tx1"/>
                    </a:solidFill>
                  </a:tcPr>
                </a:tc>
                <a:tc hMerge="1">
                  <a:txBody>
                    <a:bodyPr/>
                    <a:lstStyle/>
                    <a:p>
                      <a:endParaRPr lang="en-US" dirty="0"/>
                    </a:p>
                  </a:txBody>
                  <a:tcPr>
                    <a:solidFill>
                      <a:schemeClr val="tx1"/>
                    </a:solidFill>
                  </a:tcPr>
                </a:tc>
                <a:extLst>
                  <a:ext uri="{0D108BD9-81ED-4DB2-BD59-A6C34878D82A}">
                    <a16:rowId xmlns:a16="http://schemas.microsoft.com/office/drawing/2014/main" val="787305106"/>
                  </a:ext>
                </a:extLst>
              </a:tr>
              <a:tr h="545253">
                <a:tc>
                  <a:txBody>
                    <a:bodyPr/>
                    <a:lstStyle/>
                    <a:p>
                      <a:pPr algn="ctr"/>
                      <a:r>
                        <a:rPr lang="en-US" sz="2400" b="1" kern="1200" dirty="0">
                          <a:solidFill>
                            <a:schemeClr val="dk1"/>
                          </a:solidFill>
                          <a:latin typeface="Calibri" panose="020F0502020204030204" pitchFamily="34" charset="0"/>
                          <a:ea typeface="+mn-ea"/>
                          <a:cs typeface="Calibri" panose="020F0502020204030204" pitchFamily="34" charset="0"/>
                        </a:rPr>
                        <a:t>Vision</a:t>
                      </a:r>
                    </a:p>
                  </a:txBody>
                  <a:tcPr anchor="ctr">
                    <a:solidFill>
                      <a:schemeClr val="tx1"/>
                    </a:solidFill>
                  </a:tcPr>
                </a:tc>
                <a:tc>
                  <a:txBody>
                    <a:bodyPr/>
                    <a:lstStyle/>
                    <a:p>
                      <a:pPr algn="ctr"/>
                      <a:r>
                        <a:rPr lang="en-US" sz="2400" b="1" kern="1200" dirty="0">
                          <a:solidFill>
                            <a:schemeClr val="dk1"/>
                          </a:solidFill>
                          <a:latin typeface="Calibri" panose="020F0502020204030204" pitchFamily="34" charset="0"/>
                          <a:ea typeface="+mn-ea"/>
                          <a:cs typeface="Calibri" panose="020F0502020204030204" pitchFamily="34" charset="0"/>
                        </a:rPr>
                        <a:t>Reference</a:t>
                      </a:r>
                    </a:p>
                  </a:txBody>
                  <a:tcPr anchor="ctr">
                    <a:solidFill>
                      <a:schemeClr val="tx1"/>
                    </a:solidFill>
                  </a:tcPr>
                </a:tc>
                <a:tc>
                  <a:txBody>
                    <a:bodyPr/>
                    <a:lstStyle/>
                    <a:p>
                      <a:pPr algn="ctr"/>
                      <a:r>
                        <a:rPr lang="en-US" sz="2400" b="1" kern="1200" dirty="0">
                          <a:solidFill>
                            <a:schemeClr val="dk1"/>
                          </a:solidFill>
                          <a:latin typeface="Calibri" panose="020F0502020204030204" pitchFamily="34" charset="0"/>
                          <a:ea typeface="+mn-ea"/>
                          <a:cs typeface="Calibri" panose="020F0502020204030204" pitchFamily="34" charset="0"/>
                        </a:rPr>
                        <a:t>Meaning</a:t>
                      </a:r>
                    </a:p>
                  </a:txBody>
                  <a:tcPr anchor="ctr">
                    <a:solidFill>
                      <a:schemeClr val="tx1"/>
                    </a:solidFill>
                  </a:tcPr>
                </a:tc>
                <a:extLst>
                  <a:ext uri="{0D108BD9-81ED-4DB2-BD59-A6C34878D82A}">
                    <a16:rowId xmlns:a16="http://schemas.microsoft.com/office/drawing/2014/main" val="3061896758"/>
                  </a:ext>
                </a:extLst>
              </a:tr>
              <a:tr h="545253">
                <a:tc>
                  <a:txBody>
                    <a:bodyPr/>
                    <a:lstStyle/>
                    <a:p>
                      <a:r>
                        <a:rPr lang="en-US" sz="2000" dirty="0">
                          <a:latin typeface="Calibri" panose="020F0502020204030204" pitchFamily="34" charset="0"/>
                          <a:cs typeface="Calibri" panose="020F0502020204030204" pitchFamily="34" charset="0"/>
                        </a:rPr>
                        <a:t>The Red-horse Rider among the Myrtles</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1:7-17</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God’s anger against the nations &amp; blessing on restored Israel.</a:t>
                      </a:r>
                    </a:p>
                  </a:txBody>
                  <a:tcPr anchor="ctr">
                    <a:solidFill>
                      <a:schemeClr val="tx1"/>
                    </a:solidFill>
                  </a:tcPr>
                </a:tc>
                <a:extLst>
                  <a:ext uri="{0D108BD9-81ED-4DB2-BD59-A6C34878D82A}">
                    <a16:rowId xmlns:a16="http://schemas.microsoft.com/office/drawing/2014/main" val="308484198"/>
                  </a:ext>
                </a:extLst>
              </a:tr>
              <a:tr h="545253">
                <a:tc>
                  <a:txBody>
                    <a:bodyPr/>
                    <a:lstStyle/>
                    <a:p>
                      <a:r>
                        <a:rPr lang="en-US" sz="2000" dirty="0">
                          <a:latin typeface="Calibri" panose="020F0502020204030204" pitchFamily="34" charset="0"/>
                          <a:cs typeface="Calibri" panose="020F0502020204030204" pitchFamily="34" charset="0"/>
                        </a:rPr>
                        <a:t>The Four Horns &amp; the Four Craftsmen</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1:18-21</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God’s judgment on the nations that afflict Israel.</a:t>
                      </a:r>
                    </a:p>
                  </a:txBody>
                  <a:tcPr anchor="ctr">
                    <a:solidFill>
                      <a:schemeClr val="tx1"/>
                    </a:solidFill>
                  </a:tcPr>
                </a:tc>
                <a:extLst>
                  <a:ext uri="{0D108BD9-81ED-4DB2-BD59-A6C34878D82A}">
                    <a16:rowId xmlns:a16="http://schemas.microsoft.com/office/drawing/2014/main" val="1801932628"/>
                  </a:ext>
                </a:extLst>
              </a:tr>
              <a:tr h="545253">
                <a:tc>
                  <a:txBody>
                    <a:bodyPr/>
                    <a:lstStyle/>
                    <a:p>
                      <a:r>
                        <a:rPr lang="en-US" sz="2000" dirty="0">
                          <a:latin typeface="Calibri" panose="020F0502020204030204" pitchFamily="34" charset="0"/>
                          <a:cs typeface="Calibri" panose="020F0502020204030204" pitchFamily="34" charset="0"/>
                        </a:rPr>
                        <a:t>The Surveyor with a Measuring Line</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Chapter 2</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God’s future blessing on restored Israel.</a:t>
                      </a:r>
                    </a:p>
                  </a:txBody>
                  <a:tcPr anchor="ctr">
                    <a:solidFill>
                      <a:schemeClr val="tx1"/>
                    </a:solidFill>
                  </a:tcPr>
                </a:tc>
                <a:extLst>
                  <a:ext uri="{0D108BD9-81ED-4DB2-BD59-A6C34878D82A}">
                    <a16:rowId xmlns:a16="http://schemas.microsoft.com/office/drawing/2014/main" val="4259588334"/>
                  </a:ext>
                </a:extLst>
              </a:tr>
              <a:tr h="545253">
                <a:tc>
                  <a:txBody>
                    <a:bodyPr/>
                    <a:lstStyle/>
                    <a:p>
                      <a:r>
                        <a:rPr lang="en-US" sz="2000" dirty="0">
                          <a:latin typeface="Calibri" panose="020F0502020204030204" pitchFamily="34" charset="0"/>
                          <a:cs typeface="Calibri" panose="020F0502020204030204" pitchFamily="34" charset="0"/>
                        </a:rPr>
                        <a:t>The Cleansing &amp; Crowning of Joshua the Hight Priest.</a:t>
                      </a: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Chapter 3</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Israel’s future cleansing from sin &amp; reinstatement as a priestly nation.</a:t>
                      </a:r>
                    </a:p>
                  </a:txBody>
                  <a:tcPr anchor="ctr">
                    <a:solidFill>
                      <a:schemeClr val="tx1"/>
                    </a:solidFill>
                  </a:tcPr>
                </a:tc>
                <a:extLst>
                  <a:ext uri="{0D108BD9-81ED-4DB2-BD59-A6C34878D82A}">
                    <a16:rowId xmlns:a16="http://schemas.microsoft.com/office/drawing/2014/main" val="1011314601"/>
                  </a:ext>
                </a:extLst>
              </a:tr>
              <a:tr h="545253">
                <a:tc>
                  <a:txBody>
                    <a:bodyPr/>
                    <a:lstStyle/>
                    <a:p>
                      <a:r>
                        <a:rPr lang="en-US" sz="2000" dirty="0">
                          <a:latin typeface="Calibri" panose="020F0502020204030204" pitchFamily="34" charset="0"/>
                          <a:cs typeface="Calibri" panose="020F0502020204030204" pitchFamily="34" charset="0"/>
                        </a:rPr>
                        <a:t>The Golden Lampstand &amp; the Two Olive Trees</a:t>
                      </a: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Chapter 4</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Israel as the light to the nations under Messiah, the King-Priest.</a:t>
                      </a:r>
                    </a:p>
                  </a:txBody>
                  <a:tcPr anchor="ctr">
                    <a:solidFill>
                      <a:schemeClr val="tx1"/>
                    </a:solidFill>
                  </a:tcPr>
                </a:tc>
                <a:extLst>
                  <a:ext uri="{0D108BD9-81ED-4DB2-BD59-A6C34878D82A}">
                    <a16:rowId xmlns:a16="http://schemas.microsoft.com/office/drawing/2014/main" val="887607491"/>
                  </a:ext>
                </a:extLst>
              </a:tr>
              <a:tr h="545253">
                <a:tc>
                  <a:txBody>
                    <a:bodyPr/>
                    <a:lstStyle/>
                    <a:p>
                      <a:r>
                        <a:rPr lang="en-US" sz="2000" dirty="0">
                          <a:latin typeface="Calibri" panose="020F0502020204030204" pitchFamily="34" charset="0"/>
                          <a:cs typeface="Calibri" panose="020F0502020204030204" pitchFamily="34" charset="0"/>
                        </a:rPr>
                        <a:t>The Flying Scroll</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5:1-4</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The severity &amp; totality of divine judgment on individual Israelites.</a:t>
                      </a:r>
                    </a:p>
                  </a:txBody>
                  <a:tcPr anchor="ctr">
                    <a:solidFill>
                      <a:schemeClr val="tx1"/>
                    </a:solidFill>
                  </a:tcPr>
                </a:tc>
                <a:extLst>
                  <a:ext uri="{0D108BD9-81ED-4DB2-BD59-A6C34878D82A}">
                    <a16:rowId xmlns:a16="http://schemas.microsoft.com/office/drawing/2014/main" val="4128324461"/>
                  </a:ext>
                </a:extLst>
              </a:tr>
              <a:tr h="545253">
                <a:tc>
                  <a:txBody>
                    <a:bodyPr/>
                    <a:lstStyle/>
                    <a:p>
                      <a:r>
                        <a:rPr lang="en-US" sz="2000" dirty="0">
                          <a:latin typeface="Calibri" panose="020F0502020204030204" pitchFamily="34" charset="0"/>
                          <a:cs typeface="Calibri" panose="020F0502020204030204" pitchFamily="34" charset="0"/>
                        </a:rPr>
                        <a:t>The Woman in the Ephah</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5:5-11</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The removal of national Israel’s sin of rebellion against God.</a:t>
                      </a:r>
                    </a:p>
                  </a:txBody>
                  <a:tcPr anchor="ctr">
                    <a:solidFill>
                      <a:schemeClr val="tx1"/>
                    </a:solidFill>
                  </a:tcPr>
                </a:tc>
                <a:extLst>
                  <a:ext uri="{0D108BD9-81ED-4DB2-BD59-A6C34878D82A}">
                    <a16:rowId xmlns:a16="http://schemas.microsoft.com/office/drawing/2014/main" val="2385179686"/>
                  </a:ext>
                </a:extLst>
              </a:tr>
              <a:tr h="545253">
                <a:tc>
                  <a:txBody>
                    <a:bodyPr/>
                    <a:lstStyle/>
                    <a:p>
                      <a:r>
                        <a:rPr lang="en-US" sz="2000" dirty="0">
                          <a:latin typeface="Calibri" panose="020F0502020204030204" pitchFamily="34" charset="0"/>
                          <a:cs typeface="Calibri" panose="020F0502020204030204" pitchFamily="34" charset="0"/>
                        </a:rPr>
                        <a:t>The Four Chariots</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6:1-8</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Divine judgment on Gentile nations.</a:t>
                      </a:r>
                    </a:p>
                  </a:txBody>
                  <a:tcPr anchor="ctr">
                    <a:solidFill>
                      <a:schemeClr val="tx1"/>
                    </a:solidFill>
                  </a:tcPr>
                </a:tc>
                <a:extLst>
                  <a:ext uri="{0D108BD9-81ED-4DB2-BD59-A6C34878D82A}">
                    <a16:rowId xmlns:a16="http://schemas.microsoft.com/office/drawing/2014/main" val="2529794026"/>
                  </a:ext>
                </a:extLst>
              </a:tr>
            </a:tbl>
          </a:graphicData>
        </a:graphic>
      </p:graphicFrame>
    </p:spTree>
    <p:extLst>
      <p:ext uri="{BB962C8B-B14F-4D97-AF65-F5344CB8AC3E}">
        <p14:creationId xmlns:p14="http://schemas.microsoft.com/office/powerpoint/2010/main" val="2223168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2209800" y="228600"/>
            <a:ext cx="7772400" cy="1143000"/>
          </a:xfrm>
        </p:spPr>
        <p:txBody>
          <a:bodyPr/>
          <a:lstStyle/>
          <a:p>
            <a:pPr algn="ctr" eaLnBrk="1" hangingPunct="1"/>
            <a:r>
              <a:rPr lang="en-US" sz="4000" dirty="0">
                <a:effectLst>
                  <a:outerShdw blurRad="38100" dist="38100" dir="2700000" algn="tl">
                    <a:srgbClr val="000000">
                      <a:alpha val="43137"/>
                    </a:srgbClr>
                  </a:outerShdw>
                </a:effectLst>
              </a:rPr>
              <a:t>Israel's Judgments</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9825D003-B993-470B-A500-6031542269F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57694" y="2019300"/>
            <a:ext cx="2224706" cy="2286000"/>
          </a:xfrm>
          <a:prstGeom prst="rect">
            <a:avLst/>
          </a:prstGeom>
          <a:noFill/>
          <a:ln w="9525">
            <a:noFill/>
            <a:miter lim="800000"/>
            <a:headEnd/>
            <a:tailEnd/>
          </a:ln>
        </p:spPr>
      </p:pic>
      <p:sp>
        <p:nvSpPr>
          <p:cNvPr id="5" name="Rectangle 3">
            <a:extLst>
              <a:ext uri="{FF2B5EF4-FFF2-40B4-BE49-F238E27FC236}">
                <a16:creationId xmlns:a16="http://schemas.microsoft.com/office/drawing/2014/main" id="{FB498547-DF51-461B-8294-E1FBC954A9CB}"/>
              </a:ext>
            </a:extLst>
          </p:cNvPr>
          <p:cNvSpPr txBox="1">
            <a:spLocks noChangeArrowheads="1"/>
          </p:cNvSpPr>
          <p:nvPr/>
        </p:nvSpPr>
        <p:spPr bwMode="auto">
          <a:xfrm>
            <a:off x="609600" y="1752600"/>
            <a:ext cx="89154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indent="-457200">
              <a:spcBef>
                <a:spcPts val="0"/>
              </a:spcBef>
              <a:spcAft>
                <a:spcPts val="2400"/>
              </a:spcAft>
              <a:defRPr/>
            </a:pPr>
            <a:r>
              <a:rPr lang="en-US" b="1" u="sng" kern="0" dirty="0">
                <a:solidFill>
                  <a:srgbClr val="FFFFCC"/>
                </a:solidFill>
                <a:effectLst>
                  <a:outerShdw blurRad="38100" dist="38100" dir="2700000" algn="tl">
                    <a:srgbClr val="000000">
                      <a:alpha val="43137"/>
                    </a:srgbClr>
                  </a:outerShdw>
                </a:effectLst>
              </a:rPr>
              <a:t>Division of the kingdom in 931 B.C. (1 Kgs. 12)</a:t>
            </a:r>
          </a:p>
          <a:p>
            <a:pPr marL="457200" indent="-457200">
              <a:spcBef>
                <a:spcPts val="0"/>
              </a:spcBef>
              <a:spcAft>
                <a:spcPts val="2400"/>
              </a:spcAft>
              <a:defRPr/>
            </a:pPr>
            <a:r>
              <a:rPr lang="en-US" kern="0" dirty="0">
                <a:effectLst>
                  <a:outerShdw blurRad="38100" dist="38100" dir="2700000" algn="tl">
                    <a:srgbClr val="000000">
                      <a:alpha val="43137"/>
                    </a:srgbClr>
                  </a:outerShdw>
                </a:effectLst>
              </a:rPr>
              <a:t>Assyrian judgment in 722 B.C. (2 Kgs. 17)</a:t>
            </a:r>
          </a:p>
          <a:p>
            <a:pPr marL="457200" indent="-457200">
              <a:spcBef>
                <a:spcPts val="0"/>
              </a:spcBef>
              <a:spcAft>
                <a:spcPts val="2400"/>
              </a:spcAft>
              <a:defRPr/>
            </a:pPr>
            <a:r>
              <a:rPr lang="en-US" kern="0" dirty="0">
                <a:effectLst>
                  <a:outerShdw blurRad="38100" dist="38100" dir="2700000" algn="tl">
                    <a:srgbClr val="000000">
                      <a:alpha val="43137"/>
                    </a:srgbClr>
                  </a:outerShdw>
                </a:effectLst>
              </a:rPr>
              <a:t>Babylonian captivity in 586 B.C. (2 Kgs. 25)</a:t>
            </a:r>
          </a:p>
          <a:p>
            <a:pPr marL="457200" indent="-457200">
              <a:spcBef>
                <a:spcPts val="0"/>
              </a:spcBef>
              <a:spcAft>
                <a:spcPts val="2400"/>
              </a:spcAft>
              <a:defRPr/>
            </a:pPr>
            <a:r>
              <a:rPr lang="en-US" kern="0" dirty="0">
                <a:effectLst>
                  <a:outerShdw blurRad="38100" dist="38100" dir="2700000" algn="tl">
                    <a:srgbClr val="000000">
                      <a:alpha val="43137"/>
                    </a:srgbClr>
                  </a:outerShdw>
                </a:effectLst>
              </a:rPr>
              <a:t>Rome </a:t>
            </a:r>
            <a:r>
              <a:rPr lang="en-US" i="1" kern="0" dirty="0">
                <a:effectLst>
                  <a:outerShdw blurRad="38100" dist="38100" dir="2700000" algn="tl">
                    <a:srgbClr val="000000">
                      <a:alpha val="43137"/>
                    </a:srgbClr>
                  </a:outerShdw>
                </a:effectLst>
              </a:rPr>
              <a:t>Diaspora</a:t>
            </a:r>
            <a:r>
              <a:rPr lang="en-US" kern="0" dirty="0">
                <a:effectLst>
                  <a:outerShdw blurRad="38100" dist="38100" dir="2700000" algn="tl">
                    <a:srgbClr val="000000">
                      <a:alpha val="43137"/>
                    </a:srgbClr>
                  </a:outerShdw>
                </a:effectLst>
              </a:rPr>
              <a:t> in A.D. 70   (Luke 19:41-44)</a:t>
            </a:r>
          </a:p>
        </p:txBody>
      </p:sp>
    </p:spTree>
    <p:extLst>
      <p:ext uri="{BB962C8B-B14F-4D97-AF65-F5344CB8AC3E}">
        <p14:creationId xmlns:p14="http://schemas.microsoft.com/office/powerpoint/2010/main" val="171848938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sp>
        <p:nvSpPr>
          <p:cNvPr id="3" name="Content Placeholder 2"/>
          <p:cNvSpPr>
            <a:spLocks noGrp="1"/>
          </p:cNvSpPr>
          <p:nvPr>
            <p:ph idx="1"/>
          </p:nvPr>
        </p:nvSpPr>
        <p:spPr>
          <a:xfrm>
            <a:off x="772494" y="1267058"/>
            <a:ext cx="8229600" cy="4981341"/>
          </a:xfrm>
        </p:spPr>
        <p:txBody>
          <a:bodyPr/>
          <a:lstStyle/>
          <a:p>
            <a:pPr marL="627063" indent="-627063">
              <a:spcBef>
                <a:spcPts val="120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Vision</a:t>
            </a:r>
            <a:r>
              <a:rPr lang="en-US" dirty="0">
                <a:effectLst>
                  <a:outerShdw blurRad="38100" dist="38100" dir="2700000" algn="tl">
                    <a:srgbClr val="000000">
                      <a:alpha val="43137"/>
                    </a:srgbClr>
                  </a:outerShdw>
                </a:effectLst>
                <a:latin typeface="Calibri" pitchFamily="34" charset="0"/>
                <a:cs typeface="Calibri" pitchFamily="34" charset="0"/>
              </a:rPr>
              <a:t> (1-10)</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Interpretation (11-14)</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200"/>
              </a:spcBef>
              <a:spcAft>
                <a:spcPts val="12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Sign: Two Sticks (15-28)</a:t>
            </a:r>
            <a:r>
              <a:rPr lang="en-US" b="1" dirty="0">
                <a:solidFill>
                  <a:srgbClr val="FFFFCC"/>
                </a:solidFill>
                <a:effectLst>
                  <a:outerShdw blurRad="38100" dist="38100" dir="2700000" algn="tl">
                    <a:srgbClr val="000000">
                      <a:alpha val="43137"/>
                    </a:srgbClr>
                  </a:outerShdw>
                </a:effectLst>
                <a:cs typeface="Calibri" pitchFamily="34" charset="0"/>
              </a:rPr>
              <a:t>  </a:t>
            </a:r>
          </a:p>
          <a:p>
            <a:pPr marL="1143000" lvl="1" indent="-742950">
              <a:spcBef>
                <a:spcPts val="120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Interpretation (18-28)</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F48AB631-637B-41B5-BD96-634970737C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57694"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912566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2209800" y="228600"/>
            <a:ext cx="7772400" cy="1143000"/>
          </a:xfrm>
        </p:spPr>
        <p:txBody>
          <a:bodyPr/>
          <a:lstStyle/>
          <a:p>
            <a:pPr algn="ctr" eaLnBrk="1" hangingPunct="1"/>
            <a:r>
              <a:rPr lang="en-US" sz="4000" dirty="0">
                <a:effectLst>
                  <a:outerShdw blurRad="38100" dist="38100" dir="2700000" algn="tl">
                    <a:srgbClr val="000000">
                      <a:alpha val="43137"/>
                    </a:srgbClr>
                  </a:outerShdw>
                </a:effectLst>
              </a:rPr>
              <a:t>Israel's Judgments</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9825D003-B993-470B-A500-6031542269F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57694" y="2019300"/>
            <a:ext cx="2224706" cy="2286000"/>
          </a:xfrm>
          <a:prstGeom prst="rect">
            <a:avLst/>
          </a:prstGeom>
          <a:noFill/>
          <a:ln w="9525">
            <a:noFill/>
            <a:miter lim="800000"/>
            <a:headEnd/>
            <a:tailEnd/>
          </a:ln>
        </p:spPr>
      </p:pic>
      <p:sp>
        <p:nvSpPr>
          <p:cNvPr id="5" name="Rectangle 3">
            <a:extLst>
              <a:ext uri="{FF2B5EF4-FFF2-40B4-BE49-F238E27FC236}">
                <a16:creationId xmlns:a16="http://schemas.microsoft.com/office/drawing/2014/main" id="{FB498547-DF51-461B-8294-E1FBC954A9CB}"/>
              </a:ext>
            </a:extLst>
          </p:cNvPr>
          <p:cNvSpPr txBox="1">
            <a:spLocks noChangeArrowheads="1"/>
          </p:cNvSpPr>
          <p:nvPr/>
        </p:nvSpPr>
        <p:spPr bwMode="auto">
          <a:xfrm>
            <a:off x="609600" y="1752600"/>
            <a:ext cx="89154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indent="-457200">
              <a:spcBef>
                <a:spcPts val="0"/>
              </a:spcBef>
              <a:spcAft>
                <a:spcPts val="2400"/>
              </a:spcAft>
              <a:defRPr/>
            </a:pPr>
            <a:r>
              <a:rPr lang="en-US" kern="0" dirty="0">
                <a:effectLst>
                  <a:outerShdw blurRad="38100" dist="38100" dir="2700000" algn="tl">
                    <a:srgbClr val="000000">
                      <a:alpha val="43137"/>
                    </a:srgbClr>
                  </a:outerShdw>
                </a:effectLst>
              </a:rPr>
              <a:t>Division of the kingdom in 931 B.C. (1 Kgs. 12)</a:t>
            </a:r>
          </a:p>
          <a:p>
            <a:pPr marL="457200" indent="-457200">
              <a:spcBef>
                <a:spcPts val="0"/>
              </a:spcBef>
              <a:spcAft>
                <a:spcPts val="2400"/>
              </a:spcAft>
              <a:defRPr/>
            </a:pPr>
            <a:r>
              <a:rPr lang="en-US" b="1" u="sng" kern="0" dirty="0">
                <a:solidFill>
                  <a:srgbClr val="FFFFCC"/>
                </a:solidFill>
                <a:effectLst>
                  <a:outerShdw blurRad="38100" dist="38100" dir="2700000" algn="tl">
                    <a:srgbClr val="000000">
                      <a:alpha val="43137"/>
                    </a:srgbClr>
                  </a:outerShdw>
                </a:effectLst>
              </a:rPr>
              <a:t>Assyrian judgment in 722 B.C. (2 Kgs. 17)</a:t>
            </a:r>
          </a:p>
          <a:p>
            <a:pPr marL="457200" indent="-457200">
              <a:spcBef>
                <a:spcPts val="0"/>
              </a:spcBef>
              <a:spcAft>
                <a:spcPts val="2400"/>
              </a:spcAft>
              <a:defRPr/>
            </a:pPr>
            <a:r>
              <a:rPr lang="en-US" kern="0" dirty="0">
                <a:effectLst>
                  <a:outerShdw blurRad="38100" dist="38100" dir="2700000" algn="tl">
                    <a:srgbClr val="000000">
                      <a:alpha val="43137"/>
                    </a:srgbClr>
                  </a:outerShdw>
                </a:effectLst>
              </a:rPr>
              <a:t>Babylonian captivity in 586 B.C. (2 Kgs. 25)</a:t>
            </a:r>
          </a:p>
          <a:p>
            <a:pPr marL="457200" indent="-457200">
              <a:spcBef>
                <a:spcPts val="0"/>
              </a:spcBef>
              <a:spcAft>
                <a:spcPts val="2400"/>
              </a:spcAft>
              <a:defRPr/>
            </a:pPr>
            <a:r>
              <a:rPr lang="en-US" kern="0" dirty="0">
                <a:effectLst>
                  <a:outerShdw blurRad="38100" dist="38100" dir="2700000" algn="tl">
                    <a:srgbClr val="000000">
                      <a:alpha val="43137"/>
                    </a:srgbClr>
                  </a:outerShdw>
                </a:effectLst>
              </a:rPr>
              <a:t>Rome </a:t>
            </a:r>
            <a:r>
              <a:rPr lang="en-US" i="1" kern="0" dirty="0">
                <a:effectLst>
                  <a:outerShdw blurRad="38100" dist="38100" dir="2700000" algn="tl">
                    <a:srgbClr val="000000">
                      <a:alpha val="43137"/>
                    </a:srgbClr>
                  </a:outerShdw>
                </a:effectLst>
              </a:rPr>
              <a:t>Diaspora</a:t>
            </a:r>
            <a:r>
              <a:rPr lang="en-US" kern="0" dirty="0">
                <a:effectLst>
                  <a:outerShdw blurRad="38100" dist="38100" dir="2700000" algn="tl">
                    <a:srgbClr val="000000">
                      <a:alpha val="43137"/>
                    </a:srgbClr>
                  </a:outerShdw>
                </a:effectLst>
              </a:rPr>
              <a:t> in A.D. 70   (Luke 19:41-44)</a:t>
            </a:r>
          </a:p>
        </p:txBody>
      </p:sp>
    </p:spTree>
    <p:extLst>
      <p:ext uri="{BB962C8B-B14F-4D97-AF65-F5344CB8AC3E}">
        <p14:creationId xmlns:p14="http://schemas.microsoft.com/office/powerpoint/2010/main" val="323595891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marL="742950" indent="-742950" algn="ctr">
              <a:buClr>
                <a:srgbClr val="66FF66"/>
              </a:buClr>
              <a:buFont typeface="+mj-lt"/>
              <a:buAutoNum type="arabicPeriod" startAt="2"/>
            </a:pPr>
            <a:r>
              <a:rPr lang="en-US" altLang="en-US" sz="3600" dirty="0">
                <a:effectLst>
                  <a:outerShdw blurRad="38100" dist="38100" dir="2700000" algn="tl">
                    <a:srgbClr val="000000">
                      <a:alpha val="43137"/>
                    </a:srgbClr>
                  </a:outerShdw>
                </a:effectLst>
              </a:rPr>
              <a:t>True Shepherd</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(10:1-12)</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3646"/>
            <a:ext cx="6248400" cy="3196954"/>
          </a:xfrm>
        </p:spPr>
        <p:txBody>
          <a:bodyPr/>
          <a:lstStyle/>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Messianic prosperity (1-3)</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Restoration of the Northern &amp; Southern kingdoms (4-7)</a:t>
            </a:r>
          </a:p>
          <a:p>
            <a:pPr marL="684213" indent="-684213">
              <a:spcBef>
                <a:spcPts val="0"/>
              </a:spcBef>
              <a:spcAft>
                <a:spcPts val="4200"/>
              </a:spcAft>
              <a:buClr>
                <a:srgbClr val="FF9900"/>
              </a:buClr>
              <a:buSzPct val="100000"/>
              <a:buFont typeface="+mj-lt"/>
              <a:buAutoNum type="alphaLcParenR"/>
            </a:pPr>
            <a:r>
              <a:rPr lang="en-US" altLang="en-US" b="1" u="sng" dirty="0">
                <a:solidFill>
                  <a:srgbClr val="FFFFCC"/>
                </a:solidFill>
                <a:effectLst>
                  <a:outerShdw blurRad="38100" dist="38100" dir="2700000" algn="tl">
                    <a:srgbClr val="000000">
                      <a:alpha val="43137"/>
                    </a:srgbClr>
                  </a:outerShdw>
                </a:effectLst>
              </a:rPr>
              <a:t>Messianic regathering (8-12)</a:t>
            </a:r>
          </a:p>
        </p:txBody>
      </p:sp>
      <p:pic>
        <p:nvPicPr>
          <p:cNvPr id="6" name="Picture 2" descr="Zechariah - davidould.net">
            <a:extLst>
              <a:ext uri="{FF2B5EF4-FFF2-40B4-BE49-F238E27FC236}">
                <a16:creationId xmlns:a16="http://schemas.microsoft.com/office/drawing/2014/main" id="{46FF0D7A-E261-4721-8F1F-5443F29415E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086600"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75763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742950" indent="-742950" algn="ctr">
              <a:buClr>
                <a:srgbClr val="FFC000"/>
              </a:buClr>
              <a:buFont typeface="+mj-lt"/>
              <a:buAutoNum type="alphaLcParenR" startAt="3"/>
            </a:pPr>
            <a:r>
              <a:rPr lang="en-US" altLang="en-US" sz="3600" dirty="0">
                <a:effectLst>
                  <a:outerShdw blurRad="38100" dist="38100" dir="2700000" algn="tl">
                    <a:srgbClr val="000000">
                      <a:alpha val="43137"/>
                    </a:srgbClr>
                  </a:outerShdw>
                </a:effectLst>
              </a:rPr>
              <a:t>Messianic Regathering</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(10:8-12)</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5745585" cy="3048000"/>
          </a:xfrm>
        </p:spPr>
        <p:txBody>
          <a:bodyPr/>
          <a:lstStyle/>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The regathering (8-9)</a:t>
            </a:r>
          </a:p>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The geography (10-11)</a:t>
            </a:r>
          </a:p>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The strengthening (12)</a:t>
            </a:r>
          </a:p>
        </p:txBody>
      </p:sp>
      <p:pic>
        <p:nvPicPr>
          <p:cNvPr id="6" name="Picture 2" descr="Zechariah - davidould.net">
            <a:extLst>
              <a:ext uri="{FF2B5EF4-FFF2-40B4-BE49-F238E27FC236}">
                <a16:creationId xmlns:a16="http://schemas.microsoft.com/office/drawing/2014/main" id="{84E08728-EF00-4975-82BB-4C20A3B3984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086600"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83007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742950" indent="-742950" algn="ctr">
              <a:buClr>
                <a:srgbClr val="FFC000"/>
              </a:buClr>
              <a:buFont typeface="+mj-lt"/>
              <a:buAutoNum type="alphaLcParenR" startAt="3"/>
            </a:pPr>
            <a:r>
              <a:rPr lang="en-US" altLang="en-US" sz="3600" dirty="0">
                <a:effectLst>
                  <a:outerShdw blurRad="38100" dist="38100" dir="2700000" algn="tl">
                    <a:srgbClr val="000000">
                      <a:alpha val="43137"/>
                    </a:srgbClr>
                  </a:outerShdw>
                </a:effectLst>
              </a:rPr>
              <a:t>Messianic Regathering</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(10:8-12)</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5745585" cy="3048000"/>
          </a:xfrm>
        </p:spPr>
        <p:txBody>
          <a:bodyPr/>
          <a:lstStyle/>
          <a:p>
            <a:pPr marL="569913" lvl="2" indent="-569913">
              <a:spcBef>
                <a:spcPts val="0"/>
              </a:spcBef>
              <a:spcAft>
                <a:spcPts val="4200"/>
              </a:spcAft>
              <a:buSzPct val="100000"/>
              <a:buFont typeface="+mj-lt"/>
              <a:buAutoNum type="arabicParenR"/>
              <a:defRPr/>
            </a:pPr>
            <a:r>
              <a:rPr lang="en-US" altLang="en-US" b="1" u="sng" dirty="0">
                <a:solidFill>
                  <a:srgbClr val="FFFFCC"/>
                </a:solidFill>
                <a:effectLst>
                  <a:outerShdw blurRad="38100" dist="38100" dir="2700000" algn="tl">
                    <a:srgbClr val="000000">
                      <a:alpha val="43137"/>
                    </a:srgbClr>
                  </a:outerShdw>
                </a:effectLst>
                <a:ea typeface="+mn-ea"/>
                <a:cs typeface="+mn-cs"/>
              </a:rPr>
              <a:t>The regathering (8-9)</a:t>
            </a:r>
          </a:p>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The geography (10-11)</a:t>
            </a:r>
          </a:p>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The strengthening (12)</a:t>
            </a:r>
          </a:p>
        </p:txBody>
      </p:sp>
      <p:pic>
        <p:nvPicPr>
          <p:cNvPr id="6" name="Picture 2" descr="Zechariah - davidould.net">
            <a:extLst>
              <a:ext uri="{FF2B5EF4-FFF2-40B4-BE49-F238E27FC236}">
                <a16:creationId xmlns:a16="http://schemas.microsoft.com/office/drawing/2014/main" id="{84E08728-EF00-4975-82BB-4C20A3B3984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086600"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56357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64176" y="0"/>
            <a:ext cx="9063649" cy="6858000"/>
          </a:xfrm>
          <a:prstGeom prst="rect">
            <a:avLst/>
          </a:prstGeom>
        </p:spPr>
      </p:pic>
    </p:spTree>
    <p:extLst>
      <p:ext uri="{BB962C8B-B14F-4D97-AF65-F5344CB8AC3E}">
        <p14:creationId xmlns:p14="http://schemas.microsoft.com/office/powerpoint/2010/main" val="102678508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742950" indent="-742950" algn="ctr">
              <a:buClr>
                <a:srgbClr val="FFC000"/>
              </a:buClr>
              <a:buFont typeface="+mj-lt"/>
              <a:buAutoNum type="alphaLcParenR" startAt="3"/>
            </a:pPr>
            <a:r>
              <a:rPr lang="en-US" altLang="en-US" sz="3600" dirty="0">
                <a:effectLst>
                  <a:outerShdw blurRad="38100" dist="38100" dir="2700000" algn="tl">
                    <a:srgbClr val="000000">
                      <a:alpha val="43137"/>
                    </a:srgbClr>
                  </a:outerShdw>
                </a:effectLst>
              </a:rPr>
              <a:t>Messianic Regathering</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(10:8-12)</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5745585" cy="3048000"/>
          </a:xfrm>
        </p:spPr>
        <p:txBody>
          <a:bodyPr/>
          <a:lstStyle/>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The regathering (8-9)</a:t>
            </a:r>
          </a:p>
          <a:p>
            <a:pPr marL="569913" lvl="2" indent="-569913">
              <a:spcBef>
                <a:spcPts val="0"/>
              </a:spcBef>
              <a:spcAft>
                <a:spcPts val="4200"/>
              </a:spcAft>
              <a:buSzPct val="100000"/>
              <a:buFont typeface="+mj-lt"/>
              <a:buAutoNum type="arabicParenR"/>
              <a:defRPr/>
            </a:pPr>
            <a:r>
              <a:rPr lang="en-US" altLang="en-US" b="1" u="sng" dirty="0">
                <a:solidFill>
                  <a:srgbClr val="FFFFCC"/>
                </a:solidFill>
                <a:effectLst>
                  <a:outerShdw blurRad="38100" dist="38100" dir="2700000" algn="tl">
                    <a:srgbClr val="000000">
                      <a:alpha val="43137"/>
                    </a:srgbClr>
                  </a:outerShdw>
                </a:effectLst>
                <a:ea typeface="+mn-ea"/>
                <a:cs typeface="+mn-cs"/>
              </a:rPr>
              <a:t>The geography (10-11)</a:t>
            </a:r>
          </a:p>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The strengthening (12)</a:t>
            </a:r>
          </a:p>
        </p:txBody>
      </p:sp>
      <p:pic>
        <p:nvPicPr>
          <p:cNvPr id="6" name="Picture 2" descr="Zechariah - davidould.net">
            <a:extLst>
              <a:ext uri="{FF2B5EF4-FFF2-40B4-BE49-F238E27FC236}">
                <a16:creationId xmlns:a16="http://schemas.microsoft.com/office/drawing/2014/main" id="{84E08728-EF00-4975-82BB-4C20A3B3984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086600"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71039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055B56F5-9F34-4471-B32F-7E0715032DA6}"/>
              </a:ext>
            </a:extLst>
          </p:cNvPr>
          <p:cNvPicPr>
            <a:picLocks noChangeAspect="1" noChangeArrowheads="1"/>
          </p:cNvPicPr>
          <p:nvPr/>
        </p:nvPicPr>
        <p:blipFill>
          <a:blip r:embed="rId2" cstate="print"/>
          <a:srcRect/>
          <a:stretch>
            <a:fillRect/>
          </a:stretch>
        </p:blipFill>
        <p:spPr bwMode="auto">
          <a:xfrm>
            <a:off x="1905000" y="457200"/>
            <a:ext cx="8382000" cy="601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1" name="Oval 7">
            <a:extLst>
              <a:ext uri="{FF2B5EF4-FFF2-40B4-BE49-F238E27FC236}">
                <a16:creationId xmlns:a16="http://schemas.microsoft.com/office/drawing/2014/main" id="{CAD79956-1467-4436-8859-138C0E6701CB}"/>
              </a:ext>
            </a:extLst>
          </p:cNvPr>
          <p:cNvSpPr>
            <a:spLocks noChangeArrowheads="1"/>
          </p:cNvSpPr>
          <p:nvPr/>
        </p:nvSpPr>
        <p:spPr bwMode="auto">
          <a:xfrm>
            <a:off x="2362200" y="3886200"/>
            <a:ext cx="17526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Tree>
    <p:extLst>
      <p:ext uri="{BB962C8B-B14F-4D97-AF65-F5344CB8AC3E}">
        <p14:creationId xmlns:p14="http://schemas.microsoft.com/office/powerpoint/2010/main" val="355384098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64176" y="0"/>
            <a:ext cx="9063649" cy="6858000"/>
          </a:xfrm>
          <a:prstGeom prst="rect">
            <a:avLst/>
          </a:prstGeom>
        </p:spPr>
      </p:pic>
      <p:sp>
        <p:nvSpPr>
          <p:cNvPr id="3" name="Oval 7">
            <a:extLst>
              <a:ext uri="{FF2B5EF4-FFF2-40B4-BE49-F238E27FC236}">
                <a16:creationId xmlns:a16="http://schemas.microsoft.com/office/drawing/2014/main" id="{F1E1D2E5-C481-49E5-BEFF-38CF86824742}"/>
              </a:ext>
            </a:extLst>
          </p:cNvPr>
          <p:cNvSpPr>
            <a:spLocks noChangeArrowheads="1"/>
          </p:cNvSpPr>
          <p:nvPr/>
        </p:nvSpPr>
        <p:spPr bwMode="auto">
          <a:xfrm>
            <a:off x="5486400" y="1447800"/>
            <a:ext cx="25908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Tree>
    <p:extLst>
      <p:ext uri="{BB962C8B-B14F-4D97-AF65-F5344CB8AC3E}">
        <p14:creationId xmlns:p14="http://schemas.microsoft.com/office/powerpoint/2010/main" val="122014859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II. Eight Night Visions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(1:7</a:t>
            </a:r>
            <a:r>
              <a:rPr lang="en-US" sz="2800" dirty="0">
                <a:solidFill>
                  <a:schemeClr val="tx1"/>
                </a:solidFill>
                <a:effectLst>
                  <a:outerShdw blurRad="38100" dist="38100" dir="2700000" algn="tl">
                    <a:srgbClr val="000000">
                      <a:alpha val="43137"/>
                    </a:srgbClr>
                  </a:outerShdw>
                </a:effectLst>
                <a:cs typeface="Calibri" panose="020F0502020204030204" pitchFamily="34" charset="0"/>
              </a:rPr>
              <a:t>‒6:15)</a:t>
            </a:r>
            <a:endParaRPr lang="en-US" sz="2800" dirty="0">
              <a:solidFill>
                <a:schemeClr val="tx1"/>
              </a:solidFill>
              <a:effectLst>
                <a:outerShdw blurRad="38100" dist="38100" dir="2700000" algn="tl">
                  <a:srgbClr val="000000">
                    <a:alpha val="43137"/>
                  </a:srgbClr>
                </a:outerShdw>
              </a:effectLst>
            </a:endParaRPr>
          </a:p>
        </p:txBody>
      </p:sp>
      <p:sp>
        <p:nvSpPr>
          <p:cNvPr id="92163" name="Rectangle 2051"/>
          <p:cNvSpPr>
            <a:spLocks noGrp="1" noChangeArrowheads="1"/>
          </p:cNvSpPr>
          <p:nvPr>
            <p:ph type="body" idx="1"/>
          </p:nvPr>
        </p:nvSpPr>
        <p:spPr>
          <a:xfrm>
            <a:off x="594360" y="1371600"/>
            <a:ext cx="8244840" cy="5181600"/>
          </a:xfrm>
        </p:spPr>
        <p:txBody>
          <a:bodyPr/>
          <a:lstStyle/>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Riders &amp; horses among the myrtle trees (1:7-17)</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Four horns &amp; four craftsmen (1:18-21)</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Man with the measuring line (2)</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Cleansing of the High Priest Joshua (3)</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Lampstand &amp; olive tree (4)</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Flying scroll (5:1-4)</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Woman in the basket (5:5-11)</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Four chariots (6:1-8)</a:t>
            </a:r>
          </a:p>
          <a:p>
            <a:pPr marL="457200" lvl="1" indent="-457200" eaLnBrk="1" hangingPunct="1">
              <a:spcBef>
                <a:spcPts val="0"/>
              </a:spcBef>
              <a:spcAft>
                <a:spcPts val="900"/>
              </a:spcAft>
              <a:buClr>
                <a:srgbClr val="FF66FF"/>
              </a:buClr>
              <a:buSzPct val="100000"/>
              <a:buFont typeface="Arial" panose="020B0604020202020204" pitchFamily="34" charset="0"/>
              <a:buChar char="•"/>
              <a:defRPr/>
            </a:pPr>
            <a:r>
              <a:rPr lang="en-US" sz="3000" dirty="0">
                <a:effectLst>
                  <a:outerShdw blurRad="38100" dist="38100" dir="2700000" algn="tl">
                    <a:srgbClr val="000000">
                      <a:alpha val="43137"/>
                    </a:srgbClr>
                  </a:outerShdw>
                </a:effectLst>
                <a:cs typeface="Calibri" panose="020F0502020204030204" pitchFamily="34" charset="0"/>
              </a:rPr>
              <a:t>Conclusion: crowning of Joshua (6:9-15)</a:t>
            </a:r>
          </a:p>
        </p:txBody>
      </p:sp>
      <p:pic>
        <p:nvPicPr>
          <p:cNvPr id="5" name="Picture 2" descr="Zechariah - davidould.net">
            <a:extLst>
              <a:ext uri="{FF2B5EF4-FFF2-40B4-BE49-F238E27FC236}">
                <a16:creationId xmlns:a16="http://schemas.microsoft.com/office/drawing/2014/main" id="{EF38A2B5-3432-4BA7-9A6D-0F1EC345E8F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069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055B56F5-9F34-4471-B32F-7E0715032DA6}"/>
              </a:ext>
            </a:extLst>
          </p:cNvPr>
          <p:cNvPicPr>
            <a:picLocks noChangeAspect="1" noChangeArrowheads="1"/>
          </p:cNvPicPr>
          <p:nvPr/>
        </p:nvPicPr>
        <p:blipFill>
          <a:blip r:embed="rId2" cstate="print"/>
          <a:srcRect/>
          <a:stretch>
            <a:fillRect/>
          </a:stretch>
        </p:blipFill>
        <p:spPr bwMode="auto">
          <a:xfrm>
            <a:off x="1905000" y="457200"/>
            <a:ext cx="8382000" cy="601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1" name="Oval 7">
            <a:extLst>
              <a:ext uri="{FF2B5EF4-FFF2-40B4-BE49-F238E27FC236}">
                <a16:creationId xmlns:a16="http://schemas.microsoft.com/office/drawing/2014/main" id="{CAD79956-1467-4436-8859-138C0E6701CB}"/>
              </a:ext>
            </a:extLst>
          </p:cNvPr>
          <p:cNvSpPr>
            <a:spLocks noChangeArrowheads="1"/>
          </p:cNvSpPr>
          <p:nvPr/>
        </p:nvSpPr>
        <p:spPr bwMode="auto">
          <a:xfrm>
            <a:off x="2209800" y="1066800"/>
            <a:ext cx="1981200" cy="5334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Tree>
    <p:extLst>
      <p:ext uri="{BB962C8B-B14F-4D97-AF65-F5344CB8AC3E}">
        <p14:creationId xmlns:p14="http://schemas.microsoft.com/office/powerpoint/2010/main" val="325801727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64176" y="0"/>
            <a:ext cx="9063649" cy="6858000"/>
          </a:xfrm>
          <a:prstGeom prst="rect">
            <a:avLst/>
          </a:prstGeom>
        </p:spPr>
      </p:pic>
      <p:sp>
        <p:nvSpPr>
          <p:cNvPr id="3" name="Oval 7">
            <a:extLst>
              <a:ext uri="{FF2B5EF4-FFF2-40B4-BE49-F238E27FC236}">
                <a16:creationId xmlns:a16="http://schemas.microsoft.com/office/drawing/2014/main" id="{F1E1D2E5-C481-49E5-BEFF-38CF86824742}"/>
              </a:ext>
            </a:extLst>
          </p:cNvPr>
          <p:cNvSpPr>
            <a:spLocks noChangeArrowheads="1"/>
          </p:cNvSpPr>
          <p:nvPr/>
        </p:nvSpPr>
        <p:spPr bwMode="auto">
          <a:xfrm>
            <a:off x="5486400" y="1447800"/>
            <a:ext cx="25908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Tree>
    <p:extLst>
      <p:ext uri="{BB962C8B-B14F-4D97-AF65-F5344CB8AC3E}">
        <p14:creationId xmlns:p14="http://schemas.microsoft.com/office/powerpoint/2010/main" val="170237361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055B56F5-9F34-4471-B32F-7E0715032DA6}"/>
              </a:ext>
            </a:extLst>
          </p:cNvPr>
          <p:cNvPicPr>
            <a:picLocks noChangeAspect="1" noChangeArrowheads="1"/>
          </p:cNvPicPr>
          <p:nvPr/>
        </p:nvPicPr>
        <p:blipFill>
          <a:blip r:embed="rId2" cstate="print"/>
          <a:srcRect/>
          <a:stretch>
            <a:fillRect/>
          </a:stretch>
        </p:blipFill>
        <p:spPr bwMode="auto">
          <a:xfrm>
            <a:off x="1905000" y="457200"/>
            <a:ext cx="8382000" cy="601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1" name="Oval 7">
            <a:extLst>
              <a:ext uri="{FF2B5EF4-FFF2-40B4-BE49-F238E27FC236}">
                <a16:creationId xmlns:a16="http://schemas.microsoft.com/office/drawing/2014/main" id="{CAD79956-1467-4436-8859-138C0E6701CB}"/>
              </a:ext>
            </a:extLst>
          </p:cNvPr>
          <p:cNvSpPr>
            <a:spLocks noChangeArrowheads="1"/>
          </p:cNvSpPr>
          <p:nvPr/>
        </p:nvSpPr>
        <p:spPr bwMode="auto">
          <a:xfrm>
            <a:off x="2362200" y="3886200"/>
            <a:ext cx="17526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Tree>
    <p:extLst>
      <p:ext uri="{BB962C8B-B14F-4D97-AF65-F5344CB8AC3E}">
        <p14:creationId xmlns:p14="http://schemas.microsoft.com/office/powerpoint/2010/main" val="380456810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856C0-8DBA-44EE-B8F2-6FB365CF5B0D}"/>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799" cy="2523768"/>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one who curses you I will curse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in you all the families of the earth will be blessed.”</a:t>
            </a:r>
          </a:p>
        </p:txBody>
      </p:sp>
      <p:pic>
        <p:nvPicPr>
          <p:cNvPr id="3" name="Picture 2" descr="A close up of text on a white background&#10;&#10;Description automatically generated">
            <a:extLst>
              <a:ext uri="{FF2B5EF4-FFF2-40B4-BE49-F238E27FC236}">
                <a16:creationId xmlns:a16="http://schemas.microsoft.com/office/drawing/2014/main" id="{A525CB14-0D8D-4CF1-89E1-8E2BADA2D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132" y="2682240"/>
            <a:ext cx="1697736" cy="2194560"/>
          </a:xfrm>
          <a:prstGeom prst="rect">
            <a:avLst/>
          </a:prstGeom>
        </p:spPr>
      </p:pic>
    </p:spTree>
    <p:extLst>
      <p:ext uri="{BB962C8B-B14F-4D97-AF65-F5344CB8AC3E}">
        <p14:creationId xmlns:p14="http://schemas.microsoft.com/office/powerpoint/2010/main" val="855745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VI. 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545239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742950" indent="-742950" algn="ctr">
              <a:buClr>
                <a:srgbClr val="FFC000"/>
              </a:buClr>
              <a:buFont typeface="+mj-lt"/>
              <a:buAutoNum type="alphaLcParenR" startAt="3"/>
            </a:pPr>
            <a:r>
              <a:rPr lang="en-US" altLang="en-US" sz="3600" dirty="0">
                <a:effectLst>
                  <a:outerShdw blurRad="38100" dist="38100" dir="2700000" algn="tl">
                    <a:srgbClr val="000000">
                      <a:alpha val="43137"/>
                    </a:srgbClr>
                  </a:outerShdw>
                </a:effectLst>
              </a:rPr>
              <a:t>Messianic Regathering</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(10:8-12)</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5745585" cy="3048000"/>
          </a:xfrm>
        </p:spPr>
        <p:txBody>
          <a:bodyPr/>
          <a:lstStyle/>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The regathering (8-9)</a:t>
            </a:r>
          </a:p>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The geography (10-11)</a:t>
            </a:r>
          </a:p>
          <a:p>
            <a:pPr marL="569913" lvl="2" indent="-569913">
              <a:spcBef>
                <a:spcPts val="0"/>
              </a:spcBef>
              <a:spcAft>
                <a:spcPts val="4200"/>
              </a:spcAft>
              <a:buSzPct val="100000"/>
              <a:buFont typeface="+mj-lt"/>
              <a:buAutoNum type="arabicParenR"/>
              <a:defRPr/>
            </a:pPr>
            <a:r>
              <a:rPr lang="en-US" altLang="en-US" b="1" u="sng" dirty="0">
                <a:solidFill>
                  <a:srgbClr val="FFFFCC"/>
                </a:solidFill>
                <a:effectLst>
                  <a:outerShdw blurRad="38100" dist="38100" dir="2700000" algn="tl">
                    <a:srgbClr val="000000">
                      <a:alpha val="43137"/>
                    </a:srgbClr>
                  </a:outerShdw>
                </a:effectLst>
                <a:ea typeface="+mn-ea"/>
                <a:cs typeface="+mn-cs"/>
              </a:rPr>
              <a:t>The strengthening (12)</a:t>
            </a:r>
          </a:p>
        </p:txBody>
      </p:sp>
      <p:pic>
        <p:nvPicPr>
          <p:cNvPr id="6" name="Picture 2" descr="Zechariah - davidould.net">
            <a:extLst>
              <a:ext uri="{FF2B5EF4-FFF2-40B4-BE49-F238E27FC236}">
                <a16:creationId xmlns:a16="http://schemas.microsoft.com/office/drawing/2014/main" id="{84E08728-EF00-4975-82BB-4C20A3B3984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086600"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2303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10204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051"/>
          <p:cNvSpPr>
            <a:spLocks noGrp="1" noChangeArrowheads="1"/>
          </p:cNvSpPr>
          <p:nvPr>
            <p:ph type="body" idx="1"/>
          </p:nvPr>
        </p:nvSpPr>
        <p:spPr>
          <a:xfrm>
            <a:off x="609600" y="1600200"/>
            <a:ext cx="5715000" cy="2819400"/>
          </a:xfrm>
        </p:spPr>
        <p:txBody>
          <a:bodyPr/>
          <a:lstStyle/>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Divine warrior hymn (9)</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True shepherd (10)</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False shepherd (11)</a:t>
            </a:r>
          </a:p>
        </p:txBody>
      </p:sp>
      <p:pic>
        <p:nvPicPr>
          <p:cNvPr id="6" name="Picture 2" descr="Zechariah - davidould.net">
            <a:extLst>
              <a:ext uri="{FF2B5EF4-FFF2-40B4-BE49-F238E27FC236}">
                <a16:creationId xmlns:a16="http://schemas.microsoft.com/office/drawing/2014/main" id="{0DCCFAB8-4537-4077-A4E1-978A24FE6C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086600"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7CF0E116-B1E2-4032-9D30-924BFE1C64A5}"/>
              </a:ext>
            </a:extLst>
          </p:cNvPr>
          <p:cNvSpPr txBox="1">
            <a:spLocks noChangeArrowheads="1"/>
          </p:cNvSpPr>
          <p:nvPr/>
        </p:nvSpPr>
        <p:spPr bwMode="auto">
          <a:xfrm>
            <a:off x="800100" y="228601"/>
            <a:ext cx="1059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14350" indent="-514350" algn="ctr">
              <a:buClr>
                <a:srgbClr val="FF66FF"/>
              </a:buClr>
              <a:buFont typeface="+mj-lt"/>
              <a:buAutoNum type="alphaUcPeriod"/>
            </a:pPr>
            <a:r>
              <a:rPr lang="en-US" altLang="en-US" sz="3600" kern="0" dirty="0">
                <a:effectLst>
                  <a:outerShdw blurRad="38100" dist="38100" dir="2700000" algn="tl">
                    <a:srgbClr val="000000">
                      <a:alpha val="43137"/>
                    </a:srgbClr>
                  </a:outerShdw>
                </a:effectLst>
              </a:rPr>
              <a:t>First Burden Outline</a:t>
            </a:r>
            <a:br>
              <a:rPr lang="en-US" altLang="en-US" sz="3600" kern="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(9‒11)</a:t>
            </a:r>
            <a:endParaRPr lang="en-US" altLang="en-US" sz="32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3541296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marL="742950" indent="-742950" algn="ctr">
              <a:buClr>
                <a:srgbClr val="66FF66"/>
              </a:buClr>
              <a:buFont typeface="+mj-lt"/>
              <a:buAutoNum type="arabicPeriod" startAt="2"/>
            </a:pPr>
            <a:r>
              <a:rPr lang="en-US" altLang="en-US" sz="3600" dirty="0">
                <a:effectLst>
                  <a:outerShdw blurRad="38100" dist="38100" dir="2700000" algn="tl">
                    <a:srgbClr val="000000">
                      <a:alpha val="43137"/>
                    </a:srgbClr>
                  </a:outerShdw>
                </a:effectLst>
              </a:rPr>
              <a:t>True Shepherd</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(10:1-12)</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3646"/>
            <a:ext cx="5867400" cy="3196954"/>
          </a:xfrm>
        </p:spPr>
        <p:txBody>
          <a:bodyPr/>
          <a:lstStyle/>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Messianic prosperity (1-3)</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Restoration of the Northern &amp; Southern kingdoms (4-7)</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Messianic regathering (11-17)</a:t>
            </a:r>
          </a:p>
        </p:txBody>
      </p:sp>
      <p:pic>
        <p:nvPicPr>
          <p:cNvPr id="6" name="Picture 2" descr="Zechariah - davidould.net">
            <a:extLst>
              <a:ext uri="{FF2B5EF4-FFF2-40B4-BE49-F238E27FC236}">
                <a16:creationId xmlns:a16="http://schemas.microsoft.com/office/drawing/2014/main" id="{46FF0D7A-E261-4721-8F1F-5443F29415E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086600"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33445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051"/>
          <p:cNvSpPr>
            <a:spLocks noGrp="1" noChangeArrowheads="1"/>
          </p:cNvSpPr>
          <p:nvPr>
            <p:ph type="body" idx="1"/>
          </p:nvPr>
        </p:nvSpPr>
        <p:spPr>
          <a:xfrm>
            <a:off x="609600" y="1600200"/>
            <a:ext cx="5715000" cy="2819400"/>
          </a:xfrm>
        </p:spPr>
        <p:txBody>
          <a:bodyPr/>
          <a:lstStyle/>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Divine warrior hymn (9)</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True shepherd (10)</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False shepherd (11)</a:t>
            </a:r>
          </a:p>
        </p:txBody>
      </p:sp>
      <p:pic>
        <p:nvPicPr>
          <p:cNvPr id="6" name="Picture 2" descr="Zechariah - davidould.net">
            <a:extLst>
              <a:ext uri="{FF2B5EF4-FFF2-40B4-BE49-F238E27FC236}">
                <a16:creationId xmlns:a16="http://schemas.microsoft.com/office/drawing/2014/main" id="{0DCCFAB8-4537-4077-A4E1-978A24FE6C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086600"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7CF0E116-B1E2-4032-9D30-924BFE1C64A5}"/>
              </a:ext>
            </a:extLst>
          </p:cNvPr>
          <p:cNvSpPr txBox="1">
            <a:spLocks noChangeArrowheads="1"/>
          </p:cNvSpPr>
          <p:nvPr/>
        </p:nvSpPr>
        <p:spPr bwMode="auto">
          <a:xfrm>
            <a:off x="800100" y="228601"/>
            <a:ext cx="1059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14350" indent="-514350" algn="ctr">
              <a:buClr>
                <a:srgbClr val="FF66FF"/>
              </a:buClr>
              <a:buFont typeface="+mj-lt"/>
              <a:buAutoNum type="alphaUcPeriod"/>
            </a:pPr>
            <a:r>
              <a:rPr lang="en-US" altLang="en-US" sz="3600" kern="0" dirty="0">
                <a:effectLst>
                  <a:outerShdw blurRad="38100" dist="38100" dir="2700000" algn="tl">
                    <a:srgbClr val="000000">
                      <a:alpha val="43137"/>
                    </a:srgbClr>
                  </a:outerShdw>
                </a:effectLst>
              </a:rPr>
              <a:t>First Burden Outline</a:t>
            </a:r>
            <a:br>
              <a:rPr lang="en-US" altLang="en-US" sz="3600" kern="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(9‒11)</a:t>
            </a:r>
            <a:endParaRPr lang="en-US" altLang="en-US" sz="32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3197378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914400" y="228600"/>
            <a:ext cx="10363200" cy="917575"/>
          </a:xfrm>
        </p:spPr>
        <p:txBody>
          <a:bodyPr/>
          <a:lstStyle/>
          <a:p>
            <a:pPr algn="ctr"/>
            <a:r>
              <a:rPr lang="en-US" altLang="en-US" sz="3600" dirty="0">
                <a:effectLst>
                  <a:outerShdw blurRad="38100" dist="38100" dir="2700000" algn="tl">
                    <a:srgbClr val="000000">
                      <a:alpha val="43137"/>
                    </a:srgbClr>
                  </a:outerShdw>
                </a:effectLst>
              </a:rPr>
              <a:t>Structure</a:t>
            </a: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9480097" cy="3695700"/>
          </a:xfrm>
        </p:spPr>
        <p:txBody>
          <a:bodyPr/>
          <a:lstStyle/>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Introductory call to repentance (1:1-6)</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rPr>
              <a:t>Eight-night visions (1:7–6:15)</a:t>
            </a:r>
          </a:p>
          <a:p>
            <a:pPr marL="685800" indent="-685800">
              <a:spcBef>
                <a:spcPts val="0"/>
              </a:spcBef>
              <a:spcAft>
                <a:spcPts val="3600"/>
              </a:spcAft>
              <a:buSzPct val="100000"/>
              <a:buFont typeface="+mj-lt"/>
              <a:buAutoNum type="romanUcPeriod"/>
            </a:pPr>
            <a:r>
              <a:rPr lang="en-US" altLang="en-US" b="1" u="sng" dirty="0">
                <a:solidFill>
                  <a:srgbClr val="FFFFCC"/>
                </a:solidFill>
                <a:effectLst>
                  <a:outerShdw blurRad="38100" dist="38100" dir="2700000" algn="tl">
                    <a:srgbClr val="000000">
                      <a:alpha val="43137"/>
                    </a:srgbClr>
                  </a:outerShdw>
                </a:effectLst>
                <a:cs typeface="Times New Roman" panose="02020603050405020304" pitchFamily="18" charset="0"/>
              </a:rPr>
              <a:t>Question and answers about fasting (</a:t>
            </a:r>
            <a:r>
              <a:rPr lang="en-US" altLang="en-US" b="1" u="sng" dirty="0">
                <a:solidFill>
                  <a:srgbClr val="FFFFCC"/>
                </a:solidFill>
                <a:effectLst>
                  <a:outerShdw blurRad="38100" dist="38100" dir="2700000" algn="tl">
                    <a:srgbClr val="000000">
                      <a:alpha val="43137"/>
                    </a:srgbClr>
                  </a:outerShdw>
                </a:effectLst>
              </a:rPr>
              <a:t>7</a:t>
            </a:r>
            <a:r>
              <a:rPr lang="en-US" altLang="en-US" b="1" u="sng" dirty="0">
                <a:solidFill>
                  <a:srgbClr val="FFFFCC"/>
                </a:solidFill>
                <a:effectLst>
                  <a:outerShdw blurRad="38100" dist="38100" dir="2700000" algn="tl">
                    <a:srgbClr val="000000">
                      <a:alpha val="43137"/>
                    </a:srgbClr>
                  </a:outerShdw>
                </a:effectLst>
                <a:cs typeface="Times New Roman" panose="02020603050405020304" pitchFamily="18" charset="0"/>
              </a:rPr>
              <a:t>–8)</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Two burdens (9–14)</a:t>
            </a:r>
          </a:p>
        </p:txBody>
      </p:sp>
      <p:pic>
        <p:nvPicPr>
          <p:cNvPr id="4" name="Picture 2" descr="Zechariah - davidould.net">
            <a:extLst>
              <a:ext uri="{FF2B5EF4-FFF2-40B4-BE49-F238E27FC236}">
                <a16:creationId xmlns:a16="http://schemas.microsoft.com/office/drawing/2014/main" id="{AB963267-E858-4486-86BA-47DD1A5DA4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584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1371600" y="228600"/>
            <a:ext cx="9448800" cy="920692"/>
          </a:xfrm>
        </p:spPr>
        <p:txBody>
          <a:bodyPr/>
          <a:lstStyle/>
          <a:p>
            <a:pPr algn="ctr" eaLnBrk="1" hangingPunct="1"/>
            <a:r>
              <a:rPr lang="en-US" sz="3600" dirty="0">
                <a:effectLst>
                  <a:outerShdw blurRad="38100" dist="38100" dir="2700000" algn="tl">
                    <a:srgbClr val="000000">
                      <a:alpha val="43137"/>
                    </a:srgbClr>
                  </a:outerShdw>
                </a:effectLst>
              </a:rPr>
              <a:t>III. Questions &amp; Answers Concerning Fasting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(7‒8)</a:t>
            </a:r>
          </a:p>
        </p:txBody>
      </p:sp>
      <p:sp>
        <p:nvSpPr>
          <p:cNvPr id="92163" name="Rectangle 2051"/>
          <p:cNvSpPr>
            <a:spLocks noGrp="1" noChangeArrowheads="1"/>
          </p:cNvSpPr>
          <p:nvPr>
            <p:ph type="body" idx="1"/>
          </p:nvPr>
        </p:nvSpPr>
        <p:spPr>
          <a:xfrm>
            <a:off x="609600" y="1371600"/>
            <a:ext cx="7467600" cy="4419600"/>
          </a:xfrm>
        </p:spPr>
        <p:txBody>
          <a:bodyPr/>
          <a:lstStyle/>
          <a:p>
            <a:pPr marL="457200" lvl="1" indent="-457200" eaLnBrk="1" hangingPunct="1">
              <a:spcBef>
                <a:spcPts val="0"/>
              </a:spcBef>
              <a:spcAft>
                <a:spcPts val="2400"/>
              </a:spcAft>
              <a:buClr>
                <a:srgbClr val="FF66FF"/>
              </a:buClr>
              <a:buSzPct val="100000"/>
              <a:buFont typeface="+mj-lt"/>
              <a:buAutoNum type="alphaUcPeriod"/>
              <a:defRPr/>
            </a:pPr>
            <a:r>
              <a:rPr lang="en-US" sz="3000" dirty="0">
                <a:effectLst>
                  <a:outerShdw blurRad="38100" dist="38100" dir="2700000" algn="tl">
                    <a:srgbClr val="000000">
                      <a:alpha val="43137"/>
                    </a:srgbClr>
                  </a:outerShdw>
                </a:effectLst>
                <a:cs typeface="Calibri" panose="020F0502020204030204" pitchFamily="34" charset="0"/>
              </a:rPr>
              <a:t>Question (7:1-3)</a:t>
            </a:r>
          </a:p>
          <a:p>
            <a:pPr marL="457200" lvl="1" indent="-457200" eaLnBrk="1" hangingPunct="1">
              <a:spcBef>
                <a:spcPts val="0"/>
              </a:spcBef>
              <a:spcAft>
                <a:spcPts val="2400"/>
              </a:spcAft>
              <a:buClr>
                <a:srgbClr val="FF66FF"/>
              </a:buClr>
              <a:buSzPct val="100000"/>
              <a:buFont typeface="Wingdings" pitchFamily="2" charset="2"/>
              <a:buAutoNum type="alphaUcPeriod"/>
              <a:defRPr/>
            </a:pPr>
            <a:r>
              <a:rPr lang="en-US" sz="3000" dirty="0">
                <a:effectLst>
                  <a:outerShdw blurRad="38100" dist="38100" dir="2700000" algn="tl">
                    <a:srgbClr val="000000">
                      <a:alpha val="43137"/>
                    </a:srgbClr>
                  </a:outerShdw>
                </a:effectLst>
                <a:cs typeface="Calibri" panose="020F0502020204030204" pitchFamily="34" charset="0"/>
              </a:rPr>
              <a:t>Four divine answers (7:4‒8:23)</a:t>
            </a:r>
          </a:p>
          <a:p>
            <a:pPr marL="914400" lvl="2" indent="-514350" eaLnBrk="1" hangingPunct="1">
              <a:spcBef>
                <a:spcPts val="0"/>
              </a:spcBef>
              <a:spcAft>
                <a:spcPts val="2400"/>
              </a:spcAft>
              <a:buClr>
                <a:srgbClr val="66FF66"/>
              </a:buClr>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Condemnation of empty ritualism (7:4-7)</a:t>
            </a:r>
          </a:p>
          <a:p>
            <a:pPr marL="914400" lvl="2" indent="-514350" eaLnBrk="1" hangingPunct="1">
              <a:spcBef>
                <a:spcPts val="0"/>
              </a:spcBef>
              <a:spcAft>
                <a:spcPts val="2400"/>
              </a:spcAft>
              <a:buClr>
                <a:srgbClr val="66FF66"/>
              </a:buClr>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Condemnation of past covenant failure (7:8-14)</a:t>
            </a:r>
          </a:p>
          <a:p>
            <a:pPr marL="914400" lvl="2" indent="-514350" eaLnBrk="1" hangingPunct="1">
              <a:spcBef>
                <a:spcPts val="0"/>
              </a:spcBef>
              <a:spcAft>
                <a:spcPts val="2400"/>
              </a:spcAft>
              <a:buClr>
                <a:srgbClr val="66FF66"/>
              </a:buClr>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Prediction of Jerusalem’s restoration (8:1-17)</a:t>
            </a:r>
          </a:p>
          <a:p>
            <a:pPr marL="914400" lvl="2" indent="-514350" eaLnBrk="1" hangingPunct="1">
              <a:spcBef>
                <a:spcPts val="0"/>
              </a:spcBef>
              <a:spcAft>
                <a:spcPts val="2400"/>
              </a:spcAft>
              <a:buClr>
                <a:srgbClr val="66FF66"/>
              </a:buClr>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Prediction of future blessing (8:18-23)</a:t>
            </a:r>
          </a:p>
        </p:txBody>
      </p:sp>
      <p:pic>
        <p:nvPicPr>
          <p:cNvPr id="5" name="Picture 2" descr="Zechariah - davidould.net">
            <a:extLst>
              <a:ext uri="{FF2B5EF4-FFF2-40B4-BE49-F238E27FC236}">
                <a16:creationId xmlns:a16="http://schemas.microsoft.com/office/drawing/2014/main" id="{8855F510-B50C-4FB6-A0CA-D215DD23261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094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914400" y="228600"/>
            <a:ext cx="10363200" cy="917575"/>
          </a:xfrm>
        </p:spPr>
        <p:txBody>
          <a:bodyPr/>
          <a:lstStyle/>
          <a:p>
            <a:pPr algn="ctr"/>
            <a:r>
              <a:rPr lang="en-US" altLang="en-US" sz="3600" dirty="0">
                <a:effectLst>
                  <a:outerShdw blurRad="38100" dist="38100" dir="2700000" algn="tl">
                    <a:srgbClr val="000000">
                      <a:alpha val="43137"/>
                    </a:srgbClr>
                  </a:outerShdw>
                </a:effectLst>
              </a:rPr>
              <a:t>Structure</a:t>
            </a: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9480097" cy="3695700"/>
          </a:xfrm>
        </p:spPr>
        <p:txBody>
          <a:bodyPr/>
          <a:lstStyle/>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Introductory call to repentance (1:1-6)</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Eight-night visions (1:7–6:15)</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Question and answers about fasting (</a:t>
            </a:r>
            <a:r>
              <a:rPr lang="en-US" altLang="en-US" dirty="0">
                <a:effectLst>
                  <a:outerShdw blurRad="38100" dist="38100" dir="2700000" algn="tl">
                    <a:srgbClr val="000000">
                      <a:alpha val="43137"/>
                    </a:srgbClr>
                  </a:outerShdw>
                </a:effectLst>
              </a:rPr>
              <a:t>7</a:t>
            </a:r>
            <a:r>
              <a:rPr lang="en-US" altLang="en-US" dirty="0">
                <a:effectLst>
                  <a:outerShdw blurRad="38100" dist="38100" dir="2700000" algn="tl">
                    <a:srgbClr val="000000">
                      <a:alpha val="43137"/>
                    </a:srgbClr>
                  </a:outerShdw>
                </a:effectLst>
                <a:cs typeface="Times New Roman" panose="02020603050405020304" pitchFamily="18" charset="0"/>
              </a:rPr>
              <a:t>–8)</a:t>
            </a:r>
          </a:p>
          <a:p>
            <a:pPr marL="685800" indent="-685800">
              <a:spcBef>
                <a:spcPts val="0"/>
              </a:spcBef>
              <a:spcAft>
                <a:spcPts val="3600"/>
              </a:spcAft>
              <a:buSzPct val="100000"/>
              <a:buFont typeface="+mj-lt"/>
              <a:buAutoNum type="romanUcPeriod"/>
            </a:pPr>
            <a:r>
              <a:rPr lang="en-US" altLang="en-US" b="1" u="sng" dirty="0">
                <a:solidFill>
                  <a:srgbClr val="FFFFCC"/>
                </a:solidFill>
                <a:effectLst>
                  <a:outerShdw blurRad="38100" dist="38100" dir="2700000" algn="tl">
                    <a:srgbClr val="000000">
                      <a:alpha val="43137"/>
                    </a:srgbClr>
                  </a:outerShdw>
                </a:effectLst>
              </a:rPr>
              <a:t>Two burdens (9–14)</a:t>
            </a:r>
          </a:p>
        </p:txBody>
      </p:sp>
      <p:pic>
        <p:nvPicPr>
          <p:cNvPr id="4" name="Picture 2" descr="Zechariah - davidould.net">
            <a:extLst>
              <a:ext uri="{FF2B5EF4-FFF2-40B4-BE49-F238E27FC236}">
                <a16:creationId xmlns:a16="http://schemas.microsoft.com/office/drawing/2014/main" id="{AB963267-E858-4486-86BA-47DD1A5DA4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843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3733800" y="228600"/>
            <a:ext cx="4724400" cy="903914"/>
          </a:xfrm>
        </p:spPr>
        <p:txBody>
          <a:bodyPr/>
          <a:lstStyle/>
          <a:p>
            <a:pPr algn="ctr" eaLnBrk="1" hangingPunct="1"/>
            <a:r>
              <a:rPr lang="en-US" sz="3600" dirty="0">
                <a:effectLst>
                  <a:outerShdw blurRad="38100" dist="38100" dir="2700000" algn="tl">
                    <a:srgbClr val="000000">
                      <a:alpha val="43137"/>
                    </a:srgbClr>
                  </a:outerShdw>
                </a:effectLst>
              </a:rPr>
              <a:t>IV. Two Burdens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(9‒14)</a:t>
            </a:r>
            <a:endParaRPr 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92163" name="Rectangle 2051"/>
          <p:cNvSpPr>
            <a:spLocks noGrp="1" noChangeArrowheads="1"/>
          </p:cNvSpPr>
          <p:nvPr>
            <p:ph type="body" idx="1"/>
          </p:nvPr>
        </p:nvSpPr>
        <p:spPr>
          <a:xfrm>
            <a:off x="1066800" y="1420186"/>
            <a:ext cx="10058400" cy="2514600"/>
          </a:xfrm>
        </p:spPr>
        <p:txBody>
          <a:bodyPr/>
          <a:lstStyle/>
          <a:p>
            <a:pPr marL="457200" lvl="1" indent="-457200" eaLnBrk="1" hangingPunct="1">
              <a:spcBef>
                <a:spcPts val="0"/>
              </a:spcBef>
              <a:spcAft>
                <a:spcPts val="2400"/>
              </a:spcAft>
              <a:buClr>
                <a:srgbClr val="FF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Israel’s postponed deliverance due to her rejection of her Messiah (9‒11)</a:t>
            </a:r>
          </a:p>
          <a:p>
            <a:pPr marL="457200" lvl="1" indent="-457200" eaLnBrk="1" hangingPunct="1">
              <a:spcBef>
                <a:spcPts val="0"/>
              </a:spcBef>
              <a:spcAft>
                <a:spcPts val="2400"/>
              </a:spcAft>
              <a:buClr>
                <a:srgbClr val="FF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Israel’s future deliverance due to her acceptance of her Messiah (12‒14)</a:t>
            </a:r>
          </a:p>
        </p:txBody>
      </p:sp>
      <p:pic>
        <p:nvPicPr>
          <p:cNvPr id="2" name="Picture 1">
            <a:extLst>
              <a:ext uri="{FF2B5EF4-FFF2-40B4-BE49-F238E27FC236}">
                <a16:creationId xmlns:a16="http://schemas.microsoft.com/office/drawing/2014/main" id="{D73BE8B2-105C-4543-9DC5-8FCF5D2CB73C}"/>
              </a:ext>
            </a:extLst>
          </p:cNvPr>
          <p:cNvPicPr>
            <a:picLocks noChangeAspect="1"/>
          </p:cNvPicPr>
          <p:nvPr/>
        </p:nvPicPr>
        <p:blipFill>
          <a:blip r:embed="rId2"/>
          <a:stretch>
            <a:fillRect/>
          </a:stretch>
        </p:blipFill>
        <p:spPr>
          <a:xfrm>
            <a:off x="4613774" y="4114800"/>
            <a:ext cx="2964453" cy="2286000"/>
          </a:xfrm>
          <a:prstGeom prst="rect">
            <a:avLst/>
          </a:prstGeom>
        </p:spPr>
      </p:pic>
    </p:spTree>
    <p:extLst>
      <p:ext uri="{BB962C8B-B14F-4D97-AF65-F5344CB8AC3E}">
        <p14:creationId xmlns:p14="http://schemas.microsoft.com/office/powerpoint/2010/main" val="4131365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22608</TotalTime>
  <Words>2303</Words>
  <Application>Microsoft Office PowerPoint</Application>
  <PresentationFormat>Widescreen</PresentationFormat>
  <Paragraphs>252</Paragraphs>
  <Slides>59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Times New Roman</vt:lpstr>
      <vt:lpstr>UICTFontTextStyleTallBody</vt:lpstr>
      <vt:lpstr>Wingdings</vt:lpstr>
      <vt:lpstr>Azure</vt:lpstr>
      <vt:lpstr>PowerPoint Presentation</vt:lpstr>
      <vt:lpstr>Structure</vt:lpstr>
      <vt:lpstr>Structure</vt:lpstr>
      <vt:lpstr>PowerPoint Presentation</vt:lpstr>
      <vt:lpstr>II. Eight Night Visions  (1:7‒6:15)</vt:lpstr>
      <vt:lpstr>Structure</vt:lpstr>
      <vt:lpstr>III. Questions &amp; Answers Concerning Fasting  (7‒8)</vt:lpstr>
      <vt:lpstr>Structure</vt:lpstr>
      <vt:lpstr>IV. Two Burdens  (9‒14)</vt:lpstr>
      <vt:lpstr>IV. Two Burdens  (9‒14)</vt:lpstr>
      <vt:lpstr>PowerPoint Presentation</vt:lpstr>
      <vt:lpstr>PowerPoint Presentation</vt:lpstr>
      <vt:lpstr>Divine Warrior Hymn (9:1-17)</vt:lpstr>
      <vt:lpstr>PowerPoint Presentation</vt:lpstr>
      <vt:lpstr>True Shepherd (10:1-12)</vt:lpstr>
      <vt:lpstr>True Shepherd (10:1-12)</vt:lpstr>
      <vt:lpstr>Messianic Prosperity (10:1-3)</vt:lpstr>
      <vt:lpstr>Messianic Prosperity (10:1-3)</vt:lpstr>
      <vt:lpstr>Six Parts of a Suzerain-Vassal Treaty in Deuteronomy</vt:lpstr>
      <vt:lpstr>Messianic Prosperity (10:1-3)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Bible Verses Against Necromancy</vt:lpstr>
      <vt:lpstr>PowerPoint Presentation</vt:lpstr>
      <vt:lpstr>Messianic Prosperity (10:1-3)</vt:lpstr>
      <vt:lpstr>True Shepherd (10:1-12)</vt:lpstr>
      <vt:lpstr>Restoration of the N &amp; S Kingdoms (10:4-7)</vt:lpstr>
      <vt:lpstr>Restoration of the N &amp; S Kingdoms (10:4-7)</vt:lpstr>
      <vt:lpstr>PowerPoint Presentation</vt:lpstr>
      <vt:lpstr>Restoration of the N &amp; S Kingdoms (10:4-7)</vt:lpstr>
      <vt:lpstr>PowerPoint Presentation</vt:lpstr>
      <vt:lpstr>Six Parts of a Suzerain-Vassal Treaty in Deuteronomy</vt:lpstr>
      <vt:lpstr>Israel's Judgments</vt:lpstr>
      <vt:lpstr>Ezekiel 37</vt:lpstr>
      <vt:lpstr>Israel's Judgments</vt:lpstr>
      <vt:lpstr>True Shepherd (10:1-12)</vt:lpstr>
      <vt:lpstr>Messianic Regathering (10:8-12)</vt:lpstr>
      <vt:lpstr>Messianic Regathering (10:8-12)</vt:lpstr>
      <vt:lpstr>PowerPoint Presentation</vt:lpstr>
      <vt:lpstr>Messianic Regathering (10:8-12)</vt:lpstr>
      <vt:lpstr>PowerPoint Presentation</vt:lpstr>
      <vt:lpstr>PowerPoint Presentation</vt:lpstr>
      <vt:lpstr>PowerPoint Presentation</vt:lpstr>
      <vt:lpstr>PowerPoint Presentation</vt:lpstr>
      <vt:lpstr>PowerPoint Presentation</vt:lpstr>
      <vt:lpstr>PowerPoint Presentation</vt:lpstr>
      <vt:lpstr>VI. 8 New Promises Genesis 12:1-3</vt:lpstr>
      <vt:lpstr>Messianic Regathering (10:8-12)</vt:lpstr>
      <vt:lpstr>Conclusion</vt:lpstr>
      <vt:lpstr>PowerPoint Presentation</vt:lpstr>
      <vt:lpstr>True Shepherd (10:1-12)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Zechariah 022 - 9v14-10v12</dc:title>
  <dc:subject>Zechariah</dc:subject>
  <dc:creator>A. Woods</dc:creator>
  <dc:description>Modified by Jim McGowan</dc:description>
  <cp:lastModifiedBy>anne woods</cp:lastModifiedBy>
  <cp:revision>2344</cp:revision>
  <cp:lastPrinted>2022-03-23T17:27:36Z</cp:lastPrinted>
  <dcterms:created xsi:type="dcterms:W3CDTF">2009-03-17T12:21:13Z</dcterms:created>
  <dcterms:modified xsi:type="dcterms:W3CDTF">2022-03-30T13:46:17Z</dcterms:modified>
</cp:coreProperties>
</file>