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2094" r:id="rId2"/>
    <p:sldId id="2064" r:id="rId3"/>
    <p:sldId id="1984" r:id="rId4"/>
    <p:sldId id="7886" r:id="rId5"/>
    <p:sldId id="7802" r:id="rId6"/>
    <p:sldId id="1985" r:id="rId7"/>
    <p:sldId id="2039" r:id="rId8"/>
    <p:sldId id="7909" r:id="rId9"/>
    <p:sldId id="8523" r:id="rId10"/>
    <p:sldId id="8327" r:id="rId11"/>
    <p:sldId id="8451" r:id="rId12"/>
    <p:sldId id="8329" r:id="rId13"/>
    <p:sldId id="8452" r:id="rId14"/>
    <p:sldId id="8395" r:id="rId15"/>
    <p:sldId id="8453" r:id="rId16"/>
    <p:sldId id="8403" r:id="rId17"/>
    <p:sldId id="8481" r:id="rId18"/>
    <p:sldId id="8482" r:id="rId19"/>
    <p:sldId id="8483" r:id="rId20"/>
    <p:sldId id="7998" r:id="rId21"/>
    <p:sldId id="6189" r:id="rId22"/>
    <p:sldId id="2661" r:id="rId23"/>
    <p:sldId id="8524" r:id="rId24"/>
    <p:sldId id="8484" r:id="rId25"/>
    <p:sldId id="8485" r:id="rId26"/>
    <p:sldId id="8486" r:id="rId27"/>
    <p:sldId id="8487" r:id="rId28"/>
    <p:sldId id="8488" r:id="rId29"/>
    <p:sldId id="8491" r:id="rId30"/>
    <p:sldId id="8492" r:id="rId31"/>
    <p:sldId id="8495" r:id="rId32"/>
    <p:sldId id="8493" r:id="rId33"/>
    <p:sldId id="8494" r:id="rId34"/>
    <p:sldId id="3573" r:id="rId35"/>
    <p:sldId id="8500" r:id="rId36"/>
    <p:sldId id="8501" r:id="rId37"/>
    <p:sldId id="8502" r:id="rId38"/>
    <p:sldId id="8503" r:id="rId39"/>
    <p:sldId id="8504" r:id="rId40"/>
    <p:sldId id="8506" r:id="rId41"/>
    <p:sldId id="8507" r:id="rId42"/>
    <p:sldId id="8525" r:id="rId43"/>
    <p:sldId id="8508" r:id="rId44"/>
    <p:sldId id="8509" r:id="rId45"/>
    <p:sldId id="2071" r:id="rId46"/>
    <p:sldId id="2191" r:id="rId47"/>
    <p:sldId id="8510" r:id="rId48"/>
    <p:sldId id="7798" r:id="rId49"/>
    <p:sldId id="8344" r:id="rId50"/>
    <p:sldId id="1361" r:id="rId51"/>
    <p:sldId id="6177" r:id="rId52"/>
    <p:sldId id="8505" r:id="rId53"/>
    <p:sldId id="8511" r:id="rId54"/>
    <p:sldId id="8512" r:id="rId55"/>
    <p:sldId id="8513" r:id="rId56"/>
    <p:sldId id="8514" r:id="rId57"/>
    <p:sldId id="8519" r:id="rId58"/>
    <p:sldId id="8515" r:id="rId59"/>
    <p:sldId id="8521" r:id="rId60"/>
    <p:sldId id="8520" r:id="rId61"/>
    <p:sldId id="8516" r:id="rId62"/>
    <p:sldId id="8517" r:id="rId63"/>
    <p:sldId id="7974" r:id="rId64"/>
    <p:sldId id="8522" r:id="rId65"/>
    <p:sldId id="7975" r:id="rId66"/>
  </p:sldIdLst>
  <p:sldSz cx="12192000" cy="6858000"/>
  <p:notesSz cx="7315200" cy="9601200"/>
  <p:custDataLst>
    <p:tags r:id="rId6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00"/>
    <a:srgbClr val="99FFCC"/>
    <a:srgbClr val="FF99FF"/>
    <a:srgbClr val="FF00FF"/>
    <a:srgbClr val="00CCFF"/>
    <a:srgbClr val="000066"/>
    <a:srgbClr val="4D4D4D"/>
    <a:srgbClr val="0000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2D2B7-65FB-4A36-9B5E-C4C289100913}" v="13" dt="2022-02-20T18:22:27.130"/>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5428" autoAdjust="0"/>
  </p:normalViewPr>
  <p:slideViewPr>
    <p:cSldViewPr>
      <p:cViewPr varScale="1">
        <p:scale>
          <a:sx n="61" d="100"/>
          <a:sy n="61" d="100"/>
        </p:scale>
        <p:origin x="78"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126" y="5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071 - 17v22-27 </a:t>
            </a:r>
          </a:p>
          <a:p>
            <a:pPr>
              <a:defRPr/>
            </a:pPr>
            <a:r>
              <a:rPr lang="en-US" sz="1600" dirty="0"/>
              <a:t>02-27-2022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2/26/2022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20</a:t>
            </a:fld>
            <a:endParaRPr lang="en-US" altLang="en-US" dirty="0"/>
          </a:p>
        </p:txBody>
      </p:sp>
    </p:spTree>
    <p:extLst>
      <p:ext uri="{BB962C8B-B14F-4D97-AF65-F5344CB8AC3E}">
        <p14:creationId xmlns:p14="http://schemas.microsoft.com/office/powerpoint/2010/main" val="110525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23</a:t>
            </a:fld>
            <a:endParaRPr lang="en-US" altLang="en-US" dirty="0"/>
          </a:p>
        </p:txBody>
      </p:sp>
    </p:spTree>
    <p:extLst>
      <p:ext uri="{BB962C8B-B14F-4D97-AF65-F5344CB8AC3E}">
        <p14:creationId xmlns:p14="http://schemas.microsoft.com/office/powerpoint/2010/main" val="417440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42</a:t>
            </a:fld>
            <a:endParaRPr lang="en-US" altLang="en-US" dirty="0"/>
          </a:p>
        </p:txBody>
      </p:sp>
    </p:spTree>
    <p:extLst>
      <p:ext uri="{BB962C8B-B14F-4D97-AF65-F5344CB8AC3E}">
        <p14:creationId xmlns:p14="http://schemas.microsoft.com/office/powerpoint/2010/main" val="282613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65</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3140122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2/26/2022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86170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 id="2147488920" r:id="rId14"/>
    <p:sldLayoutId id="214748892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17:1</a:t>
            </a:r>
            <a:r>
              <a:rPr lang="en-US" sz="3600" dirty="0">
                <a:effectLst>
                  <a:outerShdw blurRad="38100" dist="38100" dir="2700000" algn="tl">
                    <a:srgbClr val="000000">
                      <a:alpha val="43137"/>
                    </a:srgbClr>
                  </a:outerShdw>
                </a:effectLst>
                <a:cs typeface="Calibri" panose="020F0502020204030204" pitchFamily="34" charset="0"/>
              </a:rPr>
              <a:t>‒27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Restated (17:1-8)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Token (17:9-14)</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Role (17:15-21)</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Obedience (17:22-27)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94179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17:1</a:t>
            </a:r>
            <a:r>
              <a:rPr lang="en-US" sz="3600" dirty="0">
                <a:effectLst>
                  <a:outerShdw blurRad="38100" dist="38100" dir="2700000" algn="tl">
                    <a:srgbClr val="000000">
                      <a:alpha val="43137"/>
                    </a:srgbClr>
                  </a:outerShdw>
                </a:effectLst>
                <a:cs typeface="Calibri" panose="020F0502020204030204" pitchFamily="34" charset="0"/>
              </a:rPr>
              <a:t>‒27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Covenant Restated (17:1-8)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Token (17:9-14)</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Role (17:15-21)</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Obedience (17:22-27)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10219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505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(1a)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Divine disclosure (1b-2)</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Abram’s response (3a)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Amplification of promises (3b-8)</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cs typeface="Calibri" panose="020F0502020204030204" pitchFamily="34" charset="0"/>
              </a:rPr>
              <a:t>Covenant Restated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17:1-8</a:t>
            </a:r>
          </a:p>
        </p:txBody>
      </p:sp>
    </p:spTree>
    <p:extLst>
      <p:ext uri="{BB962C8B-B14F-4D97-AF65-F5344CB8AC3E}">
        <p14:creationId xmlns:p14="http://schemas.microsoft.com/office/powerpoint/2010/main" val="1197397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17:1</a:t>
            </a:r>
            <a:r>
              <a:rPr lang="en-US" sz="3600" dirty="0">
                <a:effectLst>
                  <a:outerShdw blurRad="38100" dist="38100" dir="2700000" algn="tl">
                    <a:srgbClr val="000000">
                      <a:alpha val="43137"/>
                    </a:srgbClr>
                  </a:outerShdw>
                </a:effectLst>
                <a:cs typeface="Calibri" panose="020F0502020204030204" pitchFamily="34" charset="0"/>
              </a:rPr>
              <a:t>‒27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Restated (17:1-8)</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Covenant Token (17:9-14)</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Role (17:15-21)</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Obedience (17:22-27)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933299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5791200" cy="44958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The obligation (9)</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The token (10-11)</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The inclusions (12-13a)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The duration (13b)</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The penalty (14)</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8788" indent="-458788"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cs typeface="Calibri" panose="020F0502020204030204" pitchFamily="34" charset="0"/>
              </a:rPr>
              <a:t>Covenant Token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17:9-14</a:t>
            </a:r>
          </a:p>
        </p:txBody>
      </p:sp>
    </p:spTree>
    <p:extLst>
      <p:ext uri="{BB962C8B-B14F-4D97-AF65-F5344CB8AC3E}">
        <p14:creationId xmlns:p14="http://schemas.microsoft.com/office/powerpoint/2010/main" val="2487280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17:1</a:t>
            </a:r>
            <a:r>
              <a:rPr lang="en-US" sz="3600" dirty="0">
                <a:effectLst>
                  <a:outerShdw blurRad="38100" dist="38100" dir="2700000" algn="tl">
                    <a:srgbClr val="000000">
                      <a:alpha val="43137"/>
                    </a:srgbClr>
                  </a:outerShdw>
                </a:effectLst>
                <a:cs typeface="Calibri" panose="020F0502020204030204" pitchFamily="34" charset="0"/>
              </a:rPr>
              <a:t>‒27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Restated (17:1-8)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Token (17:9-14)</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Sarah’s Role (17:15-21)</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Obedience (17:22-27)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60559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6934200" cy="4953000"/>
          </a:xfrm>
        </p:spPr>
        <p:txBody>
          <a:bodyPr/>
          <a:lstStyle/>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Sarah’s name change (15)</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Sarah’s blessings (16)</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response (17)</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misunderstanding (18)</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response: Isaac (19)</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God’s response: Ishmael (20)</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Concluding remarks: Isaac (21)</a:t>
            </a:r>
          </a:p>
        </p:txBody>
      </p:sp>
      <p:pic>
        <p:nvPicPr>
          <p:cNvPr id="6" name="Picture 5">
            <a:extLst>
              <a:ext uri="{FF2B5EF4-FFF2-40B4-BE49-F238E27FC236}">
                <a16:creationId xmlns:a16="http://schemas.microsoft.com/office/drawing/2014/main" id="{AE2B4097-1AAA-43CD-B2FF-8B01805ECB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cs typeface="Calibri" panose="020F0502020204030204" pitchFamily="34" charset="0"/>
              </a:rPr>
              <a:t>Sarah’s Role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17:15-21</a:t>
            </a:r>
          </a:p>
        </p:txBody>
      </p:sp>
    </p:spTree>
    <p:extLst>
      <p:ext uri="{BB962C8B-B14F-4D97-AF65-F5344CB8AC3E}">
        <p14:creationId xmlns:p14="http://schemas.microsoft.com/office/powerpoint/2010/main" val="215786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17:1</a:t>
            </a:r>
            <a:r>
              <a:rPr lang="en-US" sz="3600" dirty="0">
                <a:effectLst>
                  <a:outerShdw blurRad="38100" dist="38100" dir="2700000" algn="tl">
                    <a:srgbClr val="000000">
                      <a:alpha val="43137"/>
                    </a:srgbClr>
                  </a:outerShdw>
                </a:effectLst>
                <a:cs typeface="Calibri" panose="020F0502020204030204" pitchFamily="34" charset="0"/>
              </a:rPr>
              <a:t>‒27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Restated (17:1-8)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Covenant Token (17:9-14)</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Sarah’s Role (17:15-21)</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Abraham’s Obedience (17:22-27)</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2929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7620000" cy="4267200"/>
          </a:xfrm>
        </p:spPr>
        <p:txBody>
          <a:bodyPr/>
          <a:lstStyle/>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Cessation (22)</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Circumcision (23)</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age (24)</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Ishmael’s age (25)</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(26)</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house (27)</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4"/>
            </a:pPr>
            <a:r>
              <a:rPr lang="en-US" sz="3600" kern="0" dirty="0">
                <a:effectLst>
                  <a:outerShdw blurRad="38100" dist="38100" dir="2700000" algn="tl">
                    <a:srgbClr val="000000">
                      <a:alpha val="43137"/>
                    </a:srgbClr>
                  </a:outerShdw>
                </a:effectLst>
                <a:cs typeface="Calibri" panose="020F0502020204030204" pitchFamily="34" charset="0"/>
              </a:rPr>
              <a:t>Abraham’s Obedience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17:22-27</a:t>
            </a:r>
          </a:p>
        </p:txBody>
      </p:sp>
      <p:pic>
        <p:nvPicPr>
          <p:cNvPr id="5" name="Picture 4">
            <a:extLst>
              <a:ext uri="{FF2B5EF4-FFF2-40B4-BE49-F238E27FC236}">
                <a16:creationId xmlns:a16="http://schemas.microsoft.com/office/drawing/2014/main" id="{96B5BBD8-4393-4D38-94CA-AE55915ABB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92674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7620000" cy="4953000"/>
          </a:xfrm>
        </p:spPr>
        <p:txBody>
          <a:bodyPr/>
          <a:lstStyle/>
          <a:p>
            <a:pPr marL="458788" lvl="2" indent="-458788"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Cessation (22)</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Circumcision (23)</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age (24)</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Ishmael’s age (25)</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(26)</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house (27)</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4"/>
            </a:pPr>
            <a:r>
              <a:rPr lang="en-US" sz="3600" kern="0" dirty="0">
                <a:effectLst>
                  <a:outerShdw blurRad="38100" dist="38100" dir="2700000" algn="tl">
                    <a:srgbClr val="000000">
                      <a:alpha val="43137"/>
                    </a:srgbClr>
                  </a:outerShdw>
                </a:effectLst>
                <a:cs typeface="Calibri" panose="020F0502020204030204" pitchFamily="34" charset="0"/>
              </a:rPr>
              <a:t>Abraham’s Obedience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17:22-27</a:t>
            </a:r>
          </a:p>
        </p:txBody>
      </p:sp>
      <p:pic>
        <p:nvPicPr>
          <p:cNvPr id="5" name="Picture 4">
            <a:extLst>
              <a:ext uri="{FF2B5EF4-FFF2-40B4-BE49-F238E27FC236}">
                <a16:creationId xmlns:a16="http://schemas.microsoft.com/office/drawing/2014/main" id="{FAAF6A0B-A7B2-40DC-B3E1-163930DD0D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920687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“This is the first of </a:t>
            </a:r>
            <a:r>
              <a:rPr lang="en-US" b="1" u="sng" dirty="0">
                <a:solidFill>
                  <a:srgbClr val="FFFFCC"/>
                </a:solidFill>
                <a:effectLst>
                  <a:outerShdw blurRad="38100" dist="38100" dir="2700000" algn="tl">
                    <a:srgbClr val="000000">
                      <a:alpha val="43137"/>
                    </a:srgbClr>
                  </a:outerShdw>
                </a:effectLst>
              </a:rPr>
              <a:t>seven times</a:t>
            </a:r>
            <a:r>
              <a:rPr lang="en-US" dirty="0">
                <a:effectLst>
                  <a:outerShdw blurRad="38100" dist="38100" dir="2700000" algn="tl">
                    <a:srgbClr val="000000">
                      <a:alpha val="43137"/>
                    </a:srgbClr>
                  </a:outerShdw>
                </a:effectLst>
              </a:rPr>
              <a:t> that Abraham receives a direct revelation from God. In </a:t>
            </a:r>
            <a:r>
              <a:rPr lang="en-US" b="1" u="sng" dirty="0">
                <a:solidFill>
                  <a:srgbClr val="FFFFCC"/>
                </a:solidFill>
                <a:effectLst>
                  <a:outerShdw blurRad="38100" dist="38100" dir="2700000" algn="tl">
                    <a:srgbClr val="000000">
                      <a:alpha val="43137"/>
                    </a:srgbClr>
                  </a:outerShdw>
                </a:effectLst>
              </a:rPr>
              <a:t>12:1–3</a:t>
            </a:r>
            <a:r>
              <a:rPr lang="en-US" dirty="0">
                <a:effectLst>
                  <a:outerShdw blurRad="38100" dist="38100" dir="2700000" algn="tl">
                    <a:srgbClr val="000000">
                      <a:alpha val="43137"/>
                    </a:srgbClr>
                  </a:outerShdw>
                </a:effectLst>
              </a:rPr>
              <a:t> is God’s initial call to Abram outside the Land of Canaan; in </a:t>
            </a:r>
            <a:r>
              <a:rPr lang="en-US" b="1" u="sng" dirty="0">
                <a:solidFill>
                  <a:srgbClr val="FFFFCC"/>
                </a:solidFill>
                <a:effectLst>
                  <a:outerShdw blurRad="38100" dist="38100" dir="2700000" algn="tl">
                    <a:srgbClr val="000000">
                      <a:alpha val="43137"/>
                    </a:srgbClr>
                  </a:outerShdw>
                </a:effectLst>
              </a:rPr>
              <a:t>12:7</a:t>
            </a:r>
            <a:r>
              <a:rPr lang="en-US" dirty="0">
                <a:effectLst>
                  <a:outerShdw blurRad="38100" dist="38100" dir="2700000" algn="tl">
                    <a:srgbClr val="000000">
                      <a:alpha val="43137"/>
                    </a:srgbClr>
                  </a:outerShdw>
                </a:effectLst>
              </a:rPr>
              <a:t> is the first appearance to Abraham in the Land; in </a:t>
            </a:r>
            <a:r>
              <a:rPr lang="en-US" b="1" u="sng" dirty="0">
                <a:solidFill>
                  <a:srgbClr val="FFFFCC"/>
                </a:solidFill>
                <a:effectLst>
                  <a:outerShdw blurRad="38100" dist="38100" dir="2700000" algn="tl">
                    <a:srgbClr val="000000">
                      <a:alpha val="43137"/>
                    </a:srgbClr>
                  </a:outerShdw>
                </a:effectLst>
              </a:rPr>
              <a:t>13:14–17</a:t>
            </a:r>
            <a:r>
              <a:rPr lang="en-US" dirty="0">
                <a:effectLst>
                  <a:outerShdw blurRad="38100" dist="38100" dir="2700000" algn="tl">
                    <a:srgbClr val="000000">
                      <a:alpha val="43137"/>
                    </a:srgbClr>
                  </a:outerShdw>
                </a:effectLst>
              </a:rPr>
              <a:t>, Abraham encounters God after the separation of Lot; in </a:t>
            </a:r>
            <a:r>
              <a:rPr lang="en-US" b="1" u="sng" dirty="0">
                <a:solidFill>
                  <a:srgbClr val="FFFFCC"/>
                </a:solidFill>
                <a:effectLst>
                  <a:outerShdw blurRad="38100" dist="38100" dir="2700000" algn="tl">
                    <a:srgbClr val="000000">
                      <a:alpha val="43137"/>
                    </a:srgbClr>
                  </a:outerShdw>
                </a:effectLst>
              </a:rPr>
              <a:t>15:1–21</a:t>
            </a:r>
            <a:r>
              <a:rPr lang="en-US" dirty="0">
                <a:effectLst>
                  <a:outerShdw blurRad="38100" dist="38100" dir="2700000" algn="tl">
                    <a:srgbClr val="000000">
                      <a:alpha val="43137"/>
                    </a:srgbClr>
                  </a:outerShdw>
                </a:effectLst>
              </a:rPr>
              <a:t>, God signs and seals the Abrahamic Covenant; in </a:t>
            </a:r>
            <a:r>
              <a:rPr lang="en-US" b="1" u="sng" dirty="0">
                <a:solidFill>
                  <a:srgbClr val="FFFFCC"/>
                </a:solidFill>
                <a:effectLst>
                  <a:outerShdw blurRad="38100" dist="38100" dir="2700000" algn="tl">
                    <a:srgbClr val="000000">
                      <a:alpha val="43137"/>
                    </a:srgbClr>
                  </a:outerShdw>
                </a:effectLst>
              </a:rPr>
              <a:t>17:1–21</a:t>
            </a:r>
            <a:r>
              <a:rPr lang="en-US" dirty="0">
                <a:effectLst>
                  <a:outerShdw blurRad="38100" dist="38100" dir="2700000" algn="tl">
                    <a:srgbClr val="000000">
                      <a:alpha val="43137"/>
                    </a:srgbClr>
                  </a:outerShdw>
                </a:effectLst>
              </a:rPr>
              <a:t>, Abraham receives the token of the covenant; in </a:t>
            </a:r>
            <a:r>
              <a:rPr lang="en-US" b="1" u="sng" dirty="0">
                <a:solidFill>
                  <a:srgbClr val="FFFFCC"/>
                </a:solidFill>
                <a:effectLst>
                  <a:outerShdw blurRad="38100" dist="38100" dir="2700000" algn="tl">
                    <a:srgbClr val="000000">
                      <a:alpha val="43137"/>
                    </a:srgbClr>
                  </a:outerShdw>
                </a:effectLst>
              </a:rPr>
              <a:t>18:1–33</a:t>
            </a:r>
            <a:r>
              <a:rPr lang="en-US" dirty="0">
                <a:effectLst>
                  <a:outerShdw blurRad="38100" dist="38100" dir="2700000" algn="tl">
                    <a:srgbClr val="000000">
                      <a:alpha val="43137"/>
                    </a:srgbClr>
                  </a:outerShdw>
                </a:effectLst>
              </a:rPr>
              <a:t>, God speaks to him in conjunction with the destruction of Sodom; and in </a:t>
            </a:r>
            <a:r>
              <a:rPr lang="en-US" b="1" u="sng" dirty="0">
                <a:solidFill>
                  <a:srgbClr val="FFFFCC"/>
                </a:solidFill>
                <a:effectLst>
                  <a:outerShdw blurRad="38100" dist="38100" dir="2700000" algn="tl">
                    <a:srgbClr val="000000">
                      <a:alpha val="43137"/>
                    </a:srgbClr>
                  </a:outerShdw>
                </a:effectLst>
              </a:rPr>
              <a:t>22:1–2 and 22:11–18</a:t>
            </a:r>
            <a:r>
              <a:rPr lang="en-US" dirty="0">
                <a:effectLst>
                  <a:outerShdw blurRad="38100" dist="38100" dir="2700000" algn="tl">
                    <a:srgbClr val="000000">
                      <a:alpha val="43137"/>
                    </a:srgbClr>
                  </a:outerShdw>
                </a:effectLst>
              </a:rPr>
              <a:t>, God directs Abraham to offer Isaac.</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240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27498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p:spPr>
      </p:pic>
    </p:spTree>
    <p:extLst>
      <p:ext uri="{BB962C8B-B14F-4D97-AF65-F5344CB8AC3E}">
        <p14:creationId xmlns:p14="http://schemas.microsoft.com/office/powerpoint/2010/main" val="53222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1E5AA1-CB36-4165-89AB-157D820BE6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0"/>
            <a:ext cx="10972800" cy="4739759"/>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Seeing that His divine power has granted to us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everything</a:t>
            </a: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pertaining to life and godliness, through the true knowledge of Him who called us by His own glory and excellence.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For by these He has granted to us His precious and magnificent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promises</a:t>
            </a: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so that by them you may become partakers of </a:t>
            </a:r>
            <a:r>
              <a:rPr lang="en-US" sz="3600" i="1"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the</a:t>
            </a:r>
            <a:r>
              <a:rPr lang="en-US" sz="36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divine nature, having escaped the corruption that is in the world by lust.”</a:t>
            </a:r>
            <a:endParaRPr lang="en-US" sz="36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28600" y="1371600"/>
            <a:ext cx="11734800"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today. We believe that the majority of what is termed ‘miraculous’ within the contemporary charismatic movement is something other than the Biblical gifts of tongues or healing.</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4" y="219670"/>
            <a:ext cx="59150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SLBC Position Statement No. 7</a:t>
            </a:r>
          </a:p>
          <a:p>
            <a:pPr algn="ctr"/>
            <a:r>
              <a:rPr lang="en-US" altLang="en-US" sz="1800" i="1" dirty="0">
                <a:effectLst>
                  <a:outerShdw blurRad="38100" dist="38100" dir="2700000" algn="tl">
                    <a:srgbClr val="000000"/>
                  </a:outerShdw>
                </a:effectLst>
                <a:latin typeface="Calibri" panose="020F0502020204030204" pitchFamily="34" charset="0"/>
                <a:cs typeface="+mn-cs"/>
              </a:rPr>
              <a:t>Temporary Spiritual Gifts</a:t>
            </a:r>
            <a:endParaRPr lang="en-US" altLang="en-US" sz="1800" dirty="0">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1880256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7620000" cy="4953000"/>
          </a:xfrm>
        </p:spPr>
        <p:txBody>
          <a:bodyPr/>
          <a:lstStyle/>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Cessation (22)</a:t>
            </a:r>
          </a:p>
          <a:p>
            <a:pPr marL="458788" lvl="2" indent="-458788"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Circumcision (23)</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age (24)</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Ishmael’s age (25)</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(26)</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house (27)</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4"/>
            </a:pPr>
            <a:r>
              <a:rPr lang="en-US" sz="3600" kern="0" dirty="0">
                <a:effectLst>
                  <a:outerShdw blurRad="38100" dist="38100" dir="2700000" algn="tl">
                    <a:srgbClr val="000000">
                      <a:alpha val="43137"/>
                    </a:srgbClr>
                  </a:outerShdw>
                </a:effectLst>
                <a:cs typeface="Calibri" panose="020F0502020204030204" pitchFamily="34" charset="0"/>
              </a:rPr>
              <a:t>Abraham’s Obedience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17:22-27</a:t>
            </a:r>
          </a:p>
        </p:txBody>
      </p:sp>
      <p:pic>
        <p:nvPicPr>
          <p:cNvPr id="5" name="Picture 4">
            <a:extLst>
              <a:ext uri="{FF2B5EF4-FFF2-40B4-BE49-F238E27FC236}">
                <a16:creationId xmlns:a16="http://schemas.microsoft.com/office/drawing/2014/main" id="{6A251A83-5F5D-4419-BA4E-44F9611B7F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073275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7620000" cy="4953000"/>
          </a:xfrm>
        </p:spPr>
        <p:txBody>
          <a:bodyPr/>
          <a:lstStyle/>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Cessation (22)</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Circumcision (23)</a:t>
            </a:r>
          </a:p>
          <a:p>
            <a:pPr marL="458788" lvl="2" indent="-458788"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Abraham’s age (24)</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Ishmael’s age (25)</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(26)</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house (27)</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4"/>
            </a:pPr>
            <a:r>
              <a:rPr lang="en-US" sz="3600" kern="0" dirty="0">
                <a:effectLst>
                  <a:outerShdw blurRad="38100" dist="38100" dir="2700000" algn="tl">
                    <a:srgbClr val="000000">
                      <a:alpha val="43137"/>
                    </a:srgbClr>
                  </a:outerShdw>
                </a:effectLst>
                <a:cs typeface="Calibri" panose="020F0502020204030204" pitchFamily="34" charset="0"/>
              </a:rPr>
              <a:t>Abraham’s Obedience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17:22-27</a:t>
            </a:r>
          </a:p>
        </p:txBody>
      </p:sp>
      <p:pic>
        <p:nvPicPr>
          <p:cNvPr id="5" name="Picture 4">
            <a:extLst>
              <a:ext uri="{FF2B5EF4-FFF2-40B4-BE49-F238E27FC236}">
                <a16:creationId xmlns:a16="http://schemas.microsoft.com/office/drawing/2014/main" id="{EBD55EC2-6942-4BF8-BA44-B6B00653DE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69531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7620000" cy="4953000"/>
          </a:xfrm>
        </p:spPr>
        <p:txBody>
          <a:bodyPr/>
          <a:lstStyle/>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Cessation (22)</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Circumcision (23)</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age (24)</a:t>
            </a:r>
          </a:p>
          <a:p>
            <a:pPr marL="458788" lvl="2" indent="-458788"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Ishmael’s age (25)</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(26)</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house (27)</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4"/>
            </a:pPr>
            <a:r>
              <a:rPr lang="en-US" sz="3600" kern="0" dirty="0">
                <a:effectLst>
                  <a:outerShdw blurRad="38100" dist="38100" dir="2700000" algn="tl">
                    <a:srgbClr val="000000">
                      <a:alpha val="43137"/>
                    </a:srgbClr>
                  </a:outerShdw>
                </a:effectLst>
                <a:cs typeface="Calibri" panose="020F0502020204030204" pitchFamily="34" charset="0"/>
              </a:rPr>
              <a:t>Abraham’s Obedience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17:22-27</a:t>
            </a:r>
          </a:p>
        </p:txBody>
      </p:sp>
      <p:pic>
        <p:nvPicPr>
          <p:cNvPr id="5" name="Picture 4">
            <a:extLst>
              <a:ext uri="{FF2B5EF4-FFF2-40B4-BE49-F238E27FC236}">
                <a16:creationId xmlns:a16="http://schemas.microsoft.com/office/drawing/2014/main" id="{BDF26F39-D53F-4230-B90D-46E1F82CA4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19472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7620000" cy="4953000"/>
          </a:xfrm>
        </p:spPr>
        <p:txBody>
          <a:bodyPr/>
          <a:lstStyle/>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Cessation (22)</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Circumcision (23)</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age (24)</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Ishmael’s age (25)</a:t>
            </a:r>
          </a:p>
          <a:p>
            <a:pPr marL="458788" lvl="2" indent="-458788"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Timing (26)</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house (27)</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4"/>
            </a:pPr>
            <a:r>
              <a:rPr lang="en-US" sz="3600" kern="0" dirty="0">
                <a:effectLst>
                  <a:outerShdw blurRad="38100" dist="38100" dir="2700000" algn="tl">
                    <a:srgbClr val="000000">
                      <a:alpha val="43137"/>
                    </a:srgbClr>
                  </a:outerShdw>
                </a:effectLst>
                <a:cs typeface="Calibri" panose="020F0502020204030204" pitchFamily="34" charset="0"/>
              </a:rPr>
              <a:t>Abraham’s Obedience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17:22-27</a:t>
            </a:r>
          </a:p>
        </p:txBody>
      </p:sp>
      <p:pic>
        <p:nvPicPr>
          <p:cNvPr id="5" name="Picture 4">
            <a:extLst>
              <a:ext uri="{FF2B5EF4-FFF2-40B4-BE49-F238E27FC236}">
                <a16:creationId xmlns:a16="http://schemas.microsoft.com/office/drawing/2014/main" id="{83C06077-33C4-48FB-BB08-25B1AB5711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46246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1600200"/>
            <a:ext cx="7620000" cy="4953000"/>
          </a:xfrm>
        </p:spPr>
        <p:txBody>
          <a:bodyPr/>
          <a:lstStyle/>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Cessation (22)</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Circumcision (23)</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Abraham’s age (24)</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Ishmael’s age (25)</a:t>
            </a:r>
          </a:p>
          <a:p>
            <a:pPr marL="458788" lvl="2" indent="-458788" eaLnBrk="1" hangingPunct="1">
              <a:spcBef>
                <a:spcPts val="0"/>
              </a:spcBef>
              <a:spcAft>
                <a:spcPts val="18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Timing (26)</a:t>
            </a:r>
          </a:p>
          <a:p>
            <a:pPr marL="458788" lvl="2" indent="-458788" eaLnBrk="1" hangingPunct="1">
              <a:spcBef>
                <a:spcPts val="0"/>
              </a:spcBef>
              <a:spcAft>
                <a:spcPts val="18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Abraham's house (27)</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4"/>
            </a:pPr>
            <a:r>
              <a:rPr lang="en-US" sz="3600" kern="0" dirty="0">
                <a:effectLst>
                  <a:outerShdw blurRad="38100" dist="38100" dir="2700000" algn="tl">
                    <a:srgbClr val="000000">
                      <a:alpha val="43137"/>
                    </a:srgbClr>
                  </a:outerShdw>
                </a:effectLst>
                <a:cs typeface="Calibri" panose="020F0502020204030204" pitchFamily="34" charset="0"/>
              </a:rPr>
              <a:t>Abraham’s Obedience</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17:22-27</a:t>
            </a:r>
          </a:p>
        </p:txBody>
      </p:sp>
      <p:pic>
        <p:nvPicPr>
          <p:cNvPr id="5" name="Picture 4">
            <a:extLst>
              <a:ext uri="{FF2B5EF4-FFF2-40B4-BE49-F238E27FC236}">
                <a16:creationId xmlns:a16="http://schemas.microsoft.com/office/drawing/2014/main" id="{8F791BDB-C3E8-4661-80E8-720ED6929C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70229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Concluding Thoughts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Sign of the Abrahamic Covenant</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Does not give salvation</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 circumcised heart</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56310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Concluding Thoughts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Sign of the Abrahamic Covenant</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Does not give salvation</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 circumcised heart</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0283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495800" y="228600"/>
            <a:ext cx="3200400" cy="914400"/>
          </a:xfrm>
        </p:spPr>
        <p:txBody>
          <a:bodyPr/>
          <a:lstStyle/>
          <a:p>
            <a:pPr algn="ctr" eaLnBrk="1" hangingPunct="1"/>
            <a:r>
              <a:rPr lang="en-US" sz="3600" dirty="0">
                <a:effectLst>
                  <a:outerShdw blurRad="38100" dist="38100" dir="2700000" algn="tl">
                    <a:srgbClr val="000000">
                      <a:alpha val="43137"/>
                    </a:srgbClr>
                  </a:outerShdw>
                </a:effectLst>
              </a:rPr>
              <a:t>Covenant Signs</a:t>
            </a:r>
          </a:p>
        </p:txBody>
      </p:sp>
      <p:sp>
        <p:nvSpPr>
          <p:cNvPr id="158723" name="Rectangle 3"/>
          <p:cNvSpPr>
            <a:spLocks noGrp="1" noChangeArrowheads="1"/>
          </p:cNvSpPr>
          <p:nvPr>
            <p:ph type="body" idx="1"/>
          </p:nvPr>
        </p:nvSpPr>
        <p:spPr>
          <a:xfrm>
            <a:off x="609600" y="1600200"/>
            <a:ext cx="8001000" cy="4495800"/>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Noahic Covenant: Rainbow (Gen 9)</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Abrahamic Covenant: Circumcision (Gen 17)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Mosaic Covenant: Sabbath (</a:t>
            </a:r>
            <a:r>
              <a:rPr lang="en-US" sz="3000" dirty="0" err="1">
                <a:effectLst>
                  <a:outerShdw blurRad="38100" dist="38100" dir="2700000" algn="tl">
                    <a:srgbClr val="000000">
                      <a:alpha val="43137"/>
                    </a:srgbClr>
                  </a:outerShdw>
                </a:effectLst>
                <a:ea typeface="+mn-ea"/>
                <a:cs typeface="+mn-cs"/>
              </a:rPr>
              <a:t>Exod</a:t>
            </a:r>
            <a:r>
              <a:rPr lang="en-US" sz="3000" dirty="0">
                <a:effectLst>
                  <a:outerShdw blurRad="38100" dist="38100" dir="2700000" algn="tl">
                    <a:srgbClr val="000000">
                      <a:alpha val="43137"/>
                    </a:srgbClr>
                  </a:outerShdw>
                </a:effectLst>
                <a:ea typeface="+mn-ea"/>
                <a:cs typeface="+mn-cs"/>
              </a:rPr>
              <a:t> 20; Lev 25: </a:t>
            </a:r>
            <a:r>
              <a:rPr lang="en-US" sz="3000" dirty="0" err="1">
                <a:effectLst>
                  <a:outerShdw blurRad="38100" dist="38100" dir="2700000" algn="tl">
                    <a:srgbClr val="000000">
                      <a:alpha val="43137"/>
                    </a:srgbClr>
                  </a:outerShdw>
                </a:effectLst>
                <a:ea typeface="+mn-ea"/>
                <a:cs typeface="+mn-cs"/>
              </a:rPr>
              <a:t>Jer</a:t>
            </a:r>
            <a:r>
              <a:rPr lang="en-US" sz="3000" dirty="0">
                <a:effectLst>
                  <a:outerShdw blurRad="38100" dist="38100" dir="2700000" algn="tl">
                    <a:srgbClr val="000000">
                      <a:alpha val="43137"/>
                    </a:srgbClr>
                  </a:outerShdw>
                </a:effectLst>
                <a:ea typeface="+mn-ea"/>
                <a:cs typeface="+mn-cs"/>
              </a:rPr>
              <a:t> 25:11; 29:10; 2 Chron 36:21)</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sz="3000" dirty="0">
                <a:effectLst>
                  <a:outerShdw blurRad="38100" dist="38100" dir="2700000" algn="tl">
                    <a:srgbClr val="000000">
                      <a:alpha val="43137"/>
                    </a:srgbClr>
                  </a:outerShdw>
                </a:effectLst>
                <a:ea typeface="+mn-ea"/>
                <a:cs typeface="+mn-cs"/>
              </a:rPr>
              <a:t>New Covenant: Communion (Luke 22)</a:t>
            </a:r>
          </a:p>
        </p:txBody>
      </p:sp>
      <p:pic>
        <p:nvPicPr>
          <p:cNvPr id="5" name="Picture 4">
            <a:extLst>
              <a:ext uri="{FF2B5EF4-FFF2-40B4-BE49-F238E27FC236}">
                <a16:creationId xmlns:a16="http://schemas.microsoft.com/office/drawing/2014/main" id="{5FA8CC10-CC0B-4D3A-96E2-48BA877927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31596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Concluding Thoughts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Sign of the Abrahamic Covenant</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Does not give salvation</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 circumcised heart</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91461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Concluding Thoughts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Circumcision</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Sign of the Abrahamic Covenant</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Does not give salvation</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 circumcised heart</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968205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45720"/>
            <a:ext cx="11963400" cy="6766560"/>
          </a:xfrm>
          <a:prstGeom prst="rect">
            <a:avLst/>
          </a:prstGeom>
        </p:spPr>
      </p:pic>
      <p:sp>
        <p:nvSpPr>
          <p:cNvPr id="134147" name="Rectangle 1"/>
          <p:cNvSpPr>
            <a:spLocks noChangeArrowheads="1"/>
          </p:cNvSpPr>
          <p:nvPr/>
        </p:nvSpPr>
        <p:spPr bwMode="auto">
          <a:xfrm>
            <a:off x="381000" y="76200"/>
            <a:ext cx="112776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0400" y="3124200"/>
            <a:ext cx="3251200" cy="1828800"/>
          </a:xfrm>
          <a:prstGeom prst="rect">
            <a:avLst/>
          </a:prstGeom>
        </p:spPr>
      </p:pic>
    </p:spTree>
    <p:extLst>
      <p:ext uri="{BB962C8B-B14F-4D97-AF65-F5344CB8AC3E}">
        <p14:creationId xmlns:p14="http://schemas.microsoft.com/office/powerpoint/2010/main" val="342109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1905000" y="1371600"/>
            <a:ext cx="8382000" cy="5333999"/>
          </a:xfrm>
        </p:spPr>
        <p:txBody>
          <a:bodyPr/>
          <a:lstStyle/>
          <a:p>
            <a:pPr marL="574675" lvl="1" indent="-574675" eaLnBrk="1" hangingPunct="1">
              <a:spcBef>
                <a:spcPts val="0"/>
              </a:spcBef>
              <a:spcAft>
                <a:spcPts val="400"/>
              </a:spcAft>
              <a:buClr>
                <a:schemeClr val="tx2"/>
              </a:buClr>
              <a:buSzPct val="100000"/>
              <a:buFont typeface="+mj-lt"/>
              <a:buAutoNum type="romanUcPeriod"/>
              <a:defRPr/>
            </a:pPr>
            <a:r>
              <a:rPr lang="en-US" sz="2800" dirty="0"/>
              <a:t>Unconditional promises (Gen. 12:1-3)</a:t>
            </a:r>
          </a:p>
          <a:p>
            <a:pPr marL="574675" lvl="1" indent="-574675" eaLnBrk="1" hangingPunct="1">
              <a:spcBef>
                <a:spcPts val="0"/>
              </a:spcBef>
              <a:spcAft>
                <a:spcPts val="400"/>
              </a:spcAft>
              <a:buClr>
                <a:schemeClr val="tx2"/>
              </a:buClr>
              <a:buSzPct val="100000"/>
              <a:buFont typeface="+mj-lt"/>
              <a:buAutoNum type="romanUcPeriod"/>
              <a:defRPr/>
            </a:pPr>
            <a:r>
              <a:rPr lang="en-US" sz="2800" dirty="0"/>
              <a:t>From Haran to Canaan (Gen. 12:4-5)</a:t>
            </a:r>
          </a:p>
          <a:p>
            <a:pPr marL="574675" lvl="1" indent="-574675" eaLnBrk="1" hangingPunct="1">
              <a:spcBef>
                <a:spcPts val="0"/>
              </a:spcBef>
              <a:spcAft>
                <a:spcPts val="400"/>
              </a:spcAft>
              <a:buClr>
                <a:schemeClr val="tx2"/>
              </a:buClr>
              <a:buSzPct val="100000"/>
              <a:buFont typeface="+mj-lt"/>
              <a:buAutoNum type="romanUcPeriod"/>
              <a:defRPr/>
            </a:pPr>
            <a:r>
              <a:rPr lang="en-US" sz="2800" dirty="0"/>
              <a:t>In Canaan (Gen. 12:6-9)</a:t>
            </a:r>
          </a:p>
          <a:p>
            <a:pPr marL="574675" lvl="1" indent="-574675" eaLnBrk="1" hangingPunct="1">
              <a:spcBef>
                <a:spcPts val="0"/>
              </a:spcBef>
              <a:spcAft>
                <a:spcPts val="400"/>
              </a:spcAft>
              <a:buClr>
                <a:schemeClr val="tx2"/>
              </a:buClr>
              <a:buSzPct val="100000"/>
              <a:buFont typeface="+mj-lt"/>
              <a:buAutoNum type="romanUcPeriod"/>
              <a:defRPr/>
            </a:pPr>
            <a:r>
              <a:rPr lang="en-US" sz="2800" dirty="0"/>
              <a:t>In Egypt (Gen. 12:10-20)</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Abram and Lot Separate (Gen. 13:1-13)</a:t>
            </a:r>
          </a:p>
          <a:p>
            <a:pPr marL="574675" lvl="1" indent="-574675" eaLnBrk="1" hangingPunct="1">
              <a:spcBef>
                <a:spcPts val="0"/>
              </a:spcBef>
              <a:spcAft>
                <a:spcPts val="400"/>
              </a:spcAft>
              <a:buClr>
                <a:schemeClr val="tx2"/>
              </a:buClr>
              <a:buSzPct val="100000"/>
              <a:buFont typeface="+mj-lt"/>
              <a:buAutoNum type="romanUcPeriod"/>
              <a:defRPr/>
            </a:pPr>
            <a:r>
              <a:rPr lang="en-US" sz="2800" dirty="0"/>
              <a:t>Reaffirmation of Abram’s promises (Gen. 13:14-18)</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Abram Rescues Lot (14:1-24)</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Abrahamic Covenant (15:1-21)</a:t>
            </a:r>
          </a:p>
          <a:p>
            <a:pPr marL="574675" lvl="1" indent="-574675" eaLnBrk="1" hangingPunct="1">
              <a:spcBef>
                <a:spcPts val="0"/>
              </a:spcBef>
              <a:spcAft>
                <a:spcPts val="400"/>
              </a:spcAft>
              <a:buClr>
                <a:schemeClr val="tx2"/>
              </a:buClr>
              <a:buSzPct val="100000"/>
              <a:buFont typeface="+mj-lt"/>
              <a:buAutoNum type="romanUcPeriod"/>
              <a:defRPr/>
            </a:pPr>
            <a:r>
              <a:rPr lang="en-US" sz="2800" dirty="0"/>
              <a:t>Hagar &amp; Ishmael (16:1-16)</a:t>
            </a:r>
          </a:p>
          <a:p>
            <a:pPr marL="574675" lvl="1" indent="-574675" eaLnBrk="1" hangingPunct="1">
              <a:spcBef>
                <a:spcPts val="0"/>
              </a:spcBef>
              <a:spcAft>
                <a:spcPts val="400"/>
              </a:spcAft>
              <a:buClr>
                <a:schemeClr val="tx2"/>
              </a:buClr>
              <a:buSzPct val="100000"/>
              <a:buFont typeface="+mj-lt"/>
              <a:buAutoNum type="romanUcPeriod"/>
              <a:defRPr/>
            </a:pPr>
            <a:r>
              <a:rPr lang="en-US" sz="2800" dirty="0"/>
              <a:t>Circumcision  (Gen. 17:1-27)</a:t>
            </a:r>
          </a:p>
          <a:p>
            <a:pPr marL="574675" lvl="1" indent="-574675" eaLnBrk="1" hangingPunct="1">
              <a:spcBef>
                <a:spcPts val="0"/>
              </a:spcBef>
              <a:spcAft>
                <a:spcPts val="400"/>
              </a:spcAft>
              <a:buClr>
                <a:schemeClr val="tx2"/>
              </a:buClr>
              <a:buSzPct val="100000"/>
              <a:buFont typeface="+mj-lt"/>
              <a:buAutoNum type="romanUcPeriod"/>
              <a:defRPr/>
            </a:pPr>
            <a:r>
              <a:rPr lang="en-US" sz="2800" b="1" u="sng" dirty="0">
                <a:solidFill>
                  <a:srgbClr val="FFFFCC"/>
                </a:solidFill>
              </a:rPr>
              <a:t>Sodom  &amp; Gomorrah (Gen. 18</a:t>
            </a:r>
            <a:r>
              <a:rPr lang="en-US" sz="2800" b="1" u="sng" dirty="0">
                <a:solidFill>
                  <a:srgbClr val="FFFFCC"/>
                </a:solidFill>
                <a:cs typeface="Calibri" panose="020F0502020204030204" pitchFamily="34" charset="0"/>
              </a:rPr>
              <a:t>‒19)</a:t>
            </a:r>
            <a:endParaRPr lang="en-US" sz="2800" b="1" u="sng" dirty="0">
              <a:solidFill>
                <a:srgbClr val="FFFFCC"/>
              </a:solidFill>
            </a:endParaRPr>
          </a:p>
        </p:txBody>
      </p:sp>
      <p:pic>
        <p:nvPicPr>
          <p:cNvPr id="5" name="Picture 4">
            <a:extLst>
              <a:ext uri="{FF2B5EF4-FFF2-40B4-BE49-F238E27FC236}">
                <a16:creationId xmlns:a16="http://schemas.microsoft.com/office/drawing/2014/main" id="{D5E75ABD-C1BA-40EB-820C-54F8691F49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7000" y="121920"/>
            <a:ext cx="1289913" cy="1097280"/>
          </a:xfrm>
          <a:prstGeom prst="rect">
            <a:avLst/>
          </a:prstGeom>
        </p:spPr>
      </p:pic>
    </p:spTree>
    <p:extLst>
      <p:ext uri="{BB962C8B-B14F-4D97-AF65-F5344CB8AC3E}">
        <p14:creationId xmlns:p14="http://schemas.microsoft.com/office/powerpoint/2010/main" val="114060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18</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Sodom &amp; Gomorrah</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Visitation (18:1-15)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Prediction (18:16-33)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Destruction (19:1-38)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00464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18</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Sodom &amp; Gomorrah</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Visitation (18:1-15)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Prediction (18:16-33)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Destruction (19:1-38)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3535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47244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Hosting (1-8)</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Promise of Isaac (9-15)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a:pPr>
            <a:r>
              <a:rPr lang="en-US" sz="3600" kern="0" dirty="0">
                <a:effectLst>
                  <a:outerShdw blurRad="38100" dist="38100" dir="2700000" algn="tl">
                    <a:srgbClr val="000000">
                      <a:alpha val="43137"/>
                    </a:srgbClr>
                  </a:outerShdw>
                </a:effectLst>
                <a:cs typeface="Calibri" panose="020F0502020204030204" pitchFamily="34" charset="0"/>
              </a:rPr>
              <a:t>Visitation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18:1-15</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49215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7620000" cy="38100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Hosting (1-8)</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Promise of Isaac (9-15)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a:pPr>
            <a:r>
              <a:rPr lang="en-US" sz="3600" kern="0" dirty="0">
                <a:effectLst>
                  <a:outerShdw blurRad="38100" dist="38100" dir="2700000" algn="tl">
                    <a:srgbClr val="000000">
                      <a:alpha val="43137"/>
                    </a:srgbClr>
                  </a:outerShdw>
                </a:effectLst>
                <a:cs typeface="Calibri" panose="020F0502020204030204" pitchFamily="34" charset="0"/>
              </a:rPr>
              <a:t>Visitation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18:1-15</a:t>
            </a:r>
          </a:p>
        </p:txBody>
      </p:sp>
      <p:pic>
        <p:nvPicPr>
          <p:cNvPr id="5" name="Picture 4">
            <a:extLst>
              <a:ext uri="{FF2B5EF4-FFF2-40B4-BE49-F238E27FC236}">
                <a16:creationId xmlns:a16="http://schemas.microsoft.com/office/drawing/2014/main" id="{FC09508E-9909-460B-9F4D-D61EAD51BD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9355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1. Hosting</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18:1-8</a:t>
            </a:r>
          </a:p>
        </p:txBody>
      </p:sp>
      <p:sp>
        <p:nvSpPr>
          <p:cNvPr id="161795" name="Rectangle 3"/>
          <p:cNvSpPr>
            <a:spLocks noGrp="1" noChangeArrowheads="1"/>
          </p:cNvSpPr>
          <p:nvPr>
            <p:ph type="body" idx="1"/>
          </p:nvPr>
        </p:nvSpPr>
        <p:spPr>
          <a:xfrm>
            <a:off x="1066800" y="2057400"/>
            <a:ext cx="6934200" cy="3505200"/>
          </a:xfrm>
        </p:spPr>
        <p:txBody>
          <a:bodyPr/>
          <a:lstStyle/>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appearance (1)</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invitation (2-5a)</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acceptance (5b)</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hospitality (6-8)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6308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1. Hosting</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18:1-8</a:t>
            </a:r>
          </a:p>
        </p:txBody>
      </p:sp>
      <p:sp>
        <p:nvSpPr>
          <p:cNvPr id="161795" name="Rectangle 3"/>
          <p:cNvSpPr>
            <a:spLocks noGrp="1" noChangeArrowheads="1"/>
          </p:cNvSpPr>
          <p:nvPr>
            <p:ph type="body" idx="1"/>
          </p:nvPr>
        </p:nvSpPr>
        <p:spPr>
          <a:xfrm>
            <a:off x="1066800" y="2057400"/>
            <a:ext cx="6934200" cy="3505200"/>
          </a:xfrm>
        </p:spPr>
        <p:txBody>
          <a:bodyPr/>
          <a:lstStyle/>
          <a:p>
            <a:pPr marL="514350" lvl="2" indent="-514350" eaLnBrk="1" hangingPunct="1">
              <a:spcBef>
                <a:spcPts val="0"/>
              </a:spcBef>
              <a:spcAft>
                <a:spcPts val="36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The appearance (1)</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invitation (2-5a)</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acceptance (5b)</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hospitality (6-8)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1722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“This is the first of </a:t>
            </a:r>
            <a:r>
              <a:rPr lang="en-US" b="1" u="sng" dirty="0">
                <a:solidFill>
                  <a:srgbClr val="FFFFCC"/>
                </a:solidFill>
                <a:effectLst>
                  <a:outerShdw blurRad="38100" dist="38100" dir="2700000" algn="tl">
                    <a:srgbClr val="000000">
                      <a:alpha val="43137"/>
                    </a:srgbClr>
                  </a:outerShdw>
                </a:effectLst>
              </a:rPr>
              <a:t>seven times</a:t>
            </a:r>
            <a:r>
              <a:rPr lang="en-US" dirty="0">
                <a:effectLst>
                  <a:outerShdw blurRad="38100" dist="38100" dir="2700000" algn="tl">
                    <a:srgbClr val="000000">
                      <a:alpha val="43137"/>
                    </a:srgbClr>
                  </a:outerShdw>
                </a:effectLst>
              </a:rPr>
              <a:t> that Abraham receives a direct revelation from God. In </a:t>
            </a:r>
            <a:r>
              <a:rPr lang="en-US" b="1" u="sng" dirty="0">
                <a:solidFill>
                  <a:srgbClr val="FFFFCC"/>
                </a:solidFill>
                <a:effectLst>
                  <a:outerShdw blurRad="38100" dist="38100" dir="2700000" algn="tl">
                    <a:srgbClr val="000000">
                      <a:alpha val="43137"/>
                    </a:srgbClr>
                  </a:outerShdw>
                </a:effectLst>
              </a:rPr>
              <a:t>12:1–3</a:t>
            </a:r>
            <a:r>
              <a:rPr lang="en-US" dirty="0">
                <a:effectLst>
                  <a:outerShdw blurRad="38100" dist="38100" dir="2700000" algn="tl">
                    <a:srgbClr val="000000">
                      <a:alpha val="43137"/>
                    </a:srgbClr>
                  </a:outerShdw>
                </a:effectLst>
              </a:rPr>
              <a:t> is God’s initial call to Abram outside the Land of Canaan; in </a:t>
            </a:r>
            <a:r>
              <a:rPr lang="en-US" b="1" u="sng" dirty="0">
                <a:solidFill>
                  <a:srgbClr val="FFFFCC"/>
                </a:solidFill>
                <a:effectLst>
                  <a:outerShdw blurRad="38100" dist="38100" dir="2700000" algn="tl">
                    <a:srgbClr val="000000">
                      <a:alpha val="43137"/>
                    </a:srgbClr>
                  </a:outerShdw>
                </a:effectLst>
              </a:rPr>
              <a:t>12:7</a:t>
            </a:r>
            <a:r>
              <a:rPr lang="en-US" dirty="0">
                <a:effectLst>
                  <a:outerShdw blurRad="38100" dist="38100" dir="2700000" algn="tl">
                    <a:srgbClr val="000000">
                      <a:alpha val="43137"/>
                    </a:srgbClr>
                  </a:outerShdw>
                </a:effectLst>
              </a:rPr>
              <a:t> is the first appearance to Abraham in the Land; in </a:t>
            </a:r>
            <a:r>
              <a:rPr lang="en-US" b="1" u="sng" dirty="0">
                <a:solidFill>
                  <a:srgbClr val="FFFFCC"/>
                </a:solidFill>
                <a:effectLst>
                  <a:outerShdw blurRad="38100" dist="38100" dir="2700000" algn="tl">
                    <a:srgbClr val="000000">
                      <a:alpha val="43137"/>
                    </a:srgbClr>
                  </a:outerShdw>
                </a:effectLst>
              </a:rPr>
              <a:t>13:14–17</a:t>
            </a:r>
            <a:r>
              <a:rPr lang="en-US" dirty="0">
                <a:effectLst>
                  <a:outerShdw blurRad="38100" dist="38100" dir="2700000" algn="tl">
                    <a:srgbClr val="000000">
                      <a:alpha val="43137"/>
                    </a:srgbClr>
                  </a:outerShdw>
                </a:effectLst>
              </a:rPr>
              <a:t>, Abraham encounters God after the separation of Lot; in </a:t>
            </a:r>
            <a:r>
              <a:rPr lang="en-US" b="1" u="sng" dirty="0">
                <a:solidFill>
                  <a:srgbClr val="FFFFCC"/>
                </a:solidFill>
                <a:effectLst>
                  <a:outerShdw blurRad="38100" dist="38100" dir="2700000" algn="tl">
                    <a:srgbClr val="000000">
                      <a:alpha val="43137"/>
                    </a:srgbClr>
                  </a:outerShdw>
                </a:effectLst>
              </a:rPr>
              <a:t>15:1–21</a:t>
            </a:r>
            <a:r>
              <a:rPr lang="en-US" dirty="0">
                <a:effectLst>
                  <a:outerShdw blurRad="38100" dist="38100" dir="2700000" algn="tl">
                    <a:srgbClr val="000000">
                      <a:alpha val="43137"/>
                    </a:srgbClr>
                  </a:outerShdw>
                </a:effectLst>
              </a:rPr>
              <a:t>, God signs and seals the Abrahamic Covenant; in </a:t>
            </a:r>
            <a:r>
              <a:rPr lang="en-US" b="1" u="sng" dirty="0">
                <a:solidFill>
                  <a:srgbClr val="FFFFCC"/>
                </a:solidFill>
                <a:effectLst>
                  <a:outerShdw blurRad="38100" dist="38100" dir="2700000" algn="tl">
                    <a:srgbClr val="000000">
                      <a:alpha val="43137"/>
                    </a:srgbClr>
                  </a:outerShdw>
                </a:effectLst>
              </a:rPr>
              <a:t>17:1–21</a:t>
            </a:r>
            <a:r>
              <a:rPr lang="en-US" dirty="0">
                <a:effectLst>
                  <a:outerShdw blurRad="38100" dist="38100" dir="2700000" algn="tl">
                    <a:srgbClr val="000000">
                      <a:alpha val="43137"/>
                    </a:srgbClr>
                  </a:outerShdw>
                </a:effectLst>
              </a:rPr>
              <a:t>, Abraham receives the token of the covenant; in </a:t>
            </a:r>
            <a:r>
              <a:rPr lang="en-US" b="1" u="sng" dirty="0">
                <a:solidFill>
                  <a:srgbClr val="FFFFCC"/>
                </a:solidFill>
                <a:effectLst>
                  <a:outerShdw blurRad="38100" dist="38100" dir="2700000" algn="tl">
                    <a:srgbClr val="000000">
                      <a:alpha val="43137"/>
                    </a:srgbClr>
                  </a:outerShdw>
                </a:effectLst>
              </a:rPr>
              <a:t>18:1–33</a:t>
            </a:r>
            <a:r>
              <a:rPr lang="en-US" dirty="0">
                <a:effectLst>
                  <a:outerShdw blurRad="38100" dist="38100" dir="2700000" algn="tl">
                    <a:srgbClr val="000000">
                      <a:alpha val="43137"/>
                    </a:srgbClr>
                  </a:outerShdw>
                </a:effectLst>
              </a:rPr>
              <a:t>, God speaks to him in conjunction with the destruction of Sodom; and in </a:t>
            </a:r>
            <a:r>
              <a:rPr lang="en-US" b="1" u="sng" dirty="0">
                <a:solidFill>
                  <a:srgbClr val="FFFFCC"/>
                </a:solidFill>
                <a:effectLst>
                  <a:outerShdw blurRad="38100" dist="38100" dir="2700000" algn="tl">
                    <a:srgbClr val="000000">
                      <a:alpha val="43137"/>
                    </a:srgbClr>
                  </a:outerShdw>
                </a:effectLst>
              </a:rPr>
              <a:t>22:1–2 and 22:11–18</a:t>
            </a:r>
            <a:r>
              <a:rPr lang="en-US" dirty="0">
                <a:effectLst>
                  <a:outerShdw blurRad="38100" dist="38100" dir="2700000" algn="tl">
                    <a:srgbClr val="000000">
                      <a:alpha val="43137"/>
                    </a:srgbClr>
                  </a:outerShdw>
                </a:effectLst>
              </a:rPr>
              <a:t>, God directs Abraham to offer Isaac.</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240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928701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1. Hosting</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18:1-8</a:t>
            </a:r>
          </a:p>
        </p:txBody>
      </p:sp>
      <p:sp>
        <p:nvSpPr>
          <p:cNvPr id="161795" name="Rectangle 3"/>
          <p:cNvSpPr>
            <a:spLocks noGrp="1" noChangeArrowheads="1"/>
          </p:cNvSpPr>
          <p:nvPr>
            <p:ph type="body" idx="1"/>
          </p:nvPr>
        </p:nvSpPr>
        <p:spPr>
          <a:xfrm>
            <a:off x="1066800" y="2057400"/>
            <a:ext cx="6934200" cy="3505200"/>
          </a:xfrm>
        </p:spPr>
        <p:txBody>
          <a:bodyPr/>
          <a:lstStyle/>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appearance (1)</a:t>
            </a:r>
          </a:p>
          <a:p>
            <a:pPr marL="514350" lvl="2" indent="-514350" eaLnBrk="1" hangingPunct="1">
              <a:spcBef>
                <a:spcPts val="0"/>
              </a:spcBef>
              <a:spcAft>
                <a:spcPts val="36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The invitation (2-5a)</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acceptance (5b)</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hospitality (6-8)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35771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1. Hosting</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18:1-8</a:t>
            </a:r>
          </a:p>
        </p:txBody>
      </p:sp>
      <p:sp>
        <p:nvSpPr>
          <p:cNvPr id="161795" name="Rectangle 3"/>
          <p:cNvSpPr>
            <a:spLocks noGrp="1" noChangeArrowheads="1"/>
          </p:cNvSpPr>
          <p:nvPr>
            <p:ph type="body" idx="1"/>
          </p:nvPr>
        </p:nvSpPr>
        <p:spPr>
          <a:xfrm>
            <a:off x="1066800" y="2057400"/>
            <a:ext cx="6934200" cy="3505200"/>
          </a:xfrm>
        </p:spPr>
        <p:txBody>
          <a:bodyPr/>
          <a:lstStyle/>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appearance (1)</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invitation (2-5a)</a:t>
            </a:r>
          </a:p>
          <a:p>
            <a:pPr marL="514350" lvl="2" indent="-514350" eaLnBrk="1" hangingPunct="1">
              <a:spcBef>
                <a:spcPts val="0"/>
              </a:spcBef>
              <a:spcAft>
                <a:spcPts val="36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The acceptance (5b)</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hospitality (6-8)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99634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04C59-3C5D-4016-970A-4CE73B90AF23}"/>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1"/>
            <a:ext cx="10972800" cy="1969770"/>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1:27</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man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own image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image of God He created him; male and female He created them.</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5" descr="C:\Users\awoods\Pictures\Microsoft Clip Organizer\pe07654_.wmf">
            <a:extLst>
              <a:ext uri="{FF2B5EF4-FFF2-40B4-BE49-F238E27FC236}">
                <a16:creationId xmlns:a16="http://schemas.microsoft.com/office/drawing/2014/main" id="{B1B37F00-316D-4ADE-8D2D-E8D726A88F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4964" y="1905000"/>
            <a:ext cx="1902072" cy="3200400"/>
          </a:xfrm>
          <a:prstGeom prst="rect">
            <a:avLst/>
          </a:prstGeom>
          <a:noFill/>
          <a:ln w="9525">
            <a:noFill/>
            <a:miter lim="800000"/>
            <a:headEnd/>
            <a:tailEnd/>
          </a:ln>
        </p:spPr>
      </p:pic>
    </p:spTree>
    <p:extLst>
      <p:ext uri="{BB962C8B-B14F-4D97-AF65-F5344CB8AC3E}">
        <p14:creationId xmlns:p14="http://schemas.microsoft.com/office/powerpoint/2010/main" val="184471971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9C147-5AC6-405D-AD7B-C7140D04E223}"/>
              </a:ext>
            </a:extLst>
          </p:cNvPr>
          <p:cNvPicPr>
            <a:picLocks noChangeAspect="1"/>
          </p:cNvPicPr>
          <p:nvPr/>
        </p:nvPicPr>
        <p:blipFill>
          <a:blip r:embed="rId2"/>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Whoever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sheds man’s blood, By man </a:t>
            </a:r>
            <a:r>
              <a:rPr lang="en-US" sz="3600" dirty="0">
                <a:latin typeface="Calibri" panose="020F0502020204030204" pitchFamily="34" charset="0"/>
                <a:cs typeface="Calibri" panose="020F0502020204030204" pitchFamily="34" charset="0"/>
              </a:rPr>
              <a:t>his blood shall be shed, For in the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36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He made man.”</a:t>
            </a:r>
            <a:endParaRPr lang="en-US" sz="4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361539B-B511-4397-91B0-3E4C472C2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9150" y="2438202"/>
            <a:ext cx="2633700" cy="2286198"/>
          </a:xfrm>
          <a:prstGeom prst="rect">
            <a:avLst/>
          </a:prstGeom>
        </p:spPr>
      </p:pic>
    </p:spTree>
    <p:extLst>
      <p:ext uri="{BB962C8B-B14F-4D97-AF65-F5344CB8AC3E}">
        <p14:creationId xmlns:p14="http://schemas.microsoft.com/office/powerpoint/2010/main" val="354140944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1. Hosting</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18:1-8</a:t>
            </a:r>
          </a:p>
        </p:txBody>
      </p:sp>
      <p:sp>
        <p:nvSpPr>
          <p:cNvPr id="161795" name="Rectangle 3"/>
          <p:cNvSpPr>
            <a:spLocks noGrp="1" noChangeArrowheads="1"/>
          </p:cNvSpPr>
          <p:nvPr>
            <p:ph type="body" idx="1"/>
          </p:nvPr>
        </p:nvSpPr>
        <p:spPr>
          <a:xfrm>
            <a:off x="1066800" y="2057400"/>
            <a:ext cx="6934200" cy="3505200"/>
          </a:xfrm>
        </p:spPr>
        <p:txBody>
          <a:bodyPr/>
          <a:lstStyle/>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appearance (1)</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invitation (2-5a)</a:t>
            </a:r>
          </a:p>
          <a:p>
            <a:pPr marL="514350" lvl="2" indent="-514350" eaLnBrk="1" hangingPunct="1">
              <a:spcBef>
                <a:spcPts val="0"/>
              </a:spcBef>
              <a:spcAft>
                <a:spcPts val="36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The acceptance (5b)</a:t>
            </a:r>
          </a:p>
          <a:p>
            <a:pPr marL="514350" lvl="2" indent="-514350" eaLnBrk="1" hangingPunct="1">
              <a:spcBef>
                <a:spcPts val="0"/>
              </a:spcBef>
              <a:spcAft>
                <a:spcPts val="36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The hospitality (6-8)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0951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55E19-9EAB-4716-BF97-4F82CC61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Clr>
                <a:srgbClr val="00FFFF"/>
              </a:buClr>
              <a:buNone/>
              <a:defRPr/>
            </a:pPr>
            <a:r>
              <a:rPr lang="en-US" sz="3400" dirty="0">
                <a:solidFill>
                  <a:srgbClr val="FFFFFF"/>
                </a:solidFill>
                <a:effectLst>
                  <a:outerShdw blurRad="38100" dist="38100" dir="2700000" algn="tl">
                    <a:srgbClr val="000000">
                      <a:alpha val="43137"/>
                    </a:srgbClr>
                  </a:outerShdw>
                </a:effectLst>
              </a:rPr>
              <a:t>“</a:t>
            </a:r>
            <a:r>
              <a:rPr lang="en-US" sz="3400" baseline="30000" dirty="0">
                <a:solidFill>
                  <a:srgbClr val="FFFFFF"/>
                </a:solidFill>
                <a:effectLst/>
              </a:rPr>
              <a:t>1 </a:t>
            </a:r>
            <a:r>
              <a:rPr lang="en-US" sz="3400" dirty="0">
                <a:solidFill>
                  <a:srgbClr val="FFFFFF"/>
                </a:solidFill>
                <a:effectLst>
                  <a:outerShdw blurRad="38100" dist="38100" dir="2700000" algn="tl">
                    <a:srgbClr val="000000">
                      <a:alpha val="43137"/>
                    </a:srgbClr>
                  </a:outerShdw>
                </a:effectLst>
              </a:rPr>
              <a:t>Now it came about, when men began to multiply on the face of the land, and daughters were born to them</a:t>
            </a:r>
            <a:r>
              <a:rPr lang="en-US" sz="3400" dirty="0">
                <a:solidFill>
                  <a:srgbClr val="FFFFFF"/>
                </a:solidFill>
                <a:effectLst/>
              </a:rPr>
              <a:t>, </a:t>
            </a:r>
            <a:r>
              <a:rPr lang="en-US" sz="3400" baseline="30000" dirty="0">
                <a:solidFill>
                  <a:srgbClr val="FFFFFF"/>
                </a:solidFill>
                <a:effectLst/>
              </a:rPr>
              <a:t>2 </a:t>
            </a:r>
            <a:r>
              <a:rPr lang="en-US" sz="3400" dirty="0">
                <a:solidFill>
                  <a:srgbClr val="FFFFFF"/>
                </a:solidFill>
                <a:effectLst>
                  <a:outerShdw blurRad="38100" dist="38100" dir="2700000" algn="tl">
                    <a:srgbClr val="000000">
                      <a:alpha val="43137"/>
                    </a:srgbClr>
                  </a:outerShdw>
                </a:effectLst>
              </a:rPr>
              <a:t>that the </a:t>
            </a:r>
            <a:r>
              <a:rPr lang="en-US" sz="3400" b="1" u="sng" dirty="0">
                <a:solidFill>
                  <a:srgbClr val="FFFFCC"/>
                </a:solidFill>
                <a:effectLst>
                  <a:outerShdw blurRad="38100" dist="38100" dir="2700000" algn="tl">
                    <a:srgbClr val="000000">
                      <a:alpha val="43137"/>
                    </a:srgbClr>
                  </a:outerShdw>
                </a:effectLst>
              </a:rPr>
              <a:t>sons of God</a:t>
            </a:r>
            <a:r>
              <a:rPr lang="en-US" sz="3400" dirty="0">
                <a:solidFill>
                  <a:srgbClr val="FFFFFF"/>
                </a:solidFill>
                <a:effectLst>
                  <a:outerShdw blurRad="38100" dist="38100" dir="2700000" algn="tl">
                    <a:srgbClr val="000000">
                      <a:alpha val="43137"/>
                    </a:srgbClr>
                  </a:outerShdw>
                </a:effectLst>
              </a:rPr>
              <a:t> saw that the daughters of men were beautiful; and they took wives for themselves, whomever they chose. </a:t>
            </a:r>
            <a:r>
              <a:rPr lang="en-US" sz="3400" baseline="30000" dirty="0">
                <a:solidFill>
                  <a:srgbClr val="FFFFFF"/>
                </a:solidFill>
                <a:effectLst/>
              </a:rPr>
              <a:t>3</a:t>
            </a:r>
            <a:r>
              <a:rPr lang="en-US" sz="3400" dirty="0">
                <a:solidFill>
                  <a:srgbClr val="FFFFFF"/>
                </a:solidFill>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3400" baseline="30000" dirty="0">
                <a:solidFill>
                  <a:srgbClr val="FFFFFF"/>
                </a:solidFill>
                <a:effectLst/>
              </a:rPr>
              <a:t>4</a:t>
            </a:r>
            <a:r>
              <a:rPr lang="en-US" sz="3400" dirty="0">
                <a:solidFill>
                  <a:srgbClr val="FFFFFF"/>
                </a:solidFill>
                <a:effectLst>
                  <a:outerShdw blurRad="38100" dist="38100" dir="2700000" algn="tl">
                    <a:srgbClr val="000000">
                      <a:alpha val="43137"/>
                    </a:srgbClr>
                  </a:outerShdw>
                </a:effectLst>
              </a:rPr>
              <a:t> The Nephilim were on the earth in those days, and also afterward, when the . . . </a:t>
            </a:r>
          </a:p>
        </p:txBody>
      </p:sp>
    </p:spTree>
    <p:extLst>
      <p:ext uri="{BB962C8B-B14F-4D97-AF65-F5344CB8AC3E}">
        <p14:creationId xmlns:p14="http://schemas.microsoft.com/office/powerpoint/2010/main" val="218913493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55E19-9EAB-4716-BF97-4F82CC61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Clr>
                <a:srgbClr val="00FFFF"/>
              </a:buClr>
              <a:buNone/>
              <a:defRPr/>
            </a:pPr>
            <a:r>
              <a:rPr lang="en-US" sz="3400" dirty="0">
                <a:solidFill>
                  <a:srgbClr val="FFFFFF"/>
                </a:solidFill>
                <a:effectLst>
                  <a:outerShdw blurRad="38100" dist="38100" dir="2700000" algn="tl">
                    <a:srgbClr val="000000">
                      <a:alpha val="43137"/>
                    </a:srgbClr>
                  </a:outerShdw>
                </a:effectLst>
              </a:rPr>
              <a:t>. . . </a:t>
            </a:r>
            <a:r>
              <a:rPr lang="en-US" sz="3400" b="1" u="sng" dirty="0">
                <a:solidFill>
                  <a:srgbClr val="FFFFCC"/>
                </a:solidFill>
                <a:effectLst>
                  <a:outerShdw blurRad="38100" dist="38100" dir="2700000" algn="tl">
                    <a:srgbClr val="000000">
                      <a:alpha val="43137"/>
                    </a:srgbClr>
                  </a:outerShdw>
                </a:effectLst>
              </a:rPr>
              <a:t>sons of God</a:t>
            </a:r>
            <a:r>
              <a:rPr lang="en-US" sz="3400" dirty="0">
                <a:solidFill>
                  <a:srgbClr val="FFFFFF"/>
                </a:solidFill>
                <a:effectLst>
                  <a:outerShdw blurRad="38100" dist="38100" dir="2700000" algn="tl">
                    <a:srgbClr val="000000">
                      <a:alpha val="43137"/>
                    </a:srgbClr>
                  </a:outerShdw>
                </a:effectLst>
              </a:rPr>
              <a:t> came in to the daughters of men, and they bore children to them. Those were the mighty men who were of old, men of renown.”</a:t>
            </a:r>
          </a:p>
        </p:txBody>
      </p:sp>
      <p:pic>
        <p:nvPicPr>
          <p:cNvPr id="5" name="Picture 7" descr="clip0095">
            <a:extLst>
              <a:ext uri="{FF2B5EF4-FFF2-40B4-BE49-F238E27FC236}">
                <a16:creationId xmlns:a16="http://schemas.microsoft.com/office/drawing/2014/main" id="{58917543-D5EF-466C-8F20-6CCE8B6C73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64182" y="2590800"/>
            <a:ext cx="3463637" cy="2286000"/>
          </a:xfrm>
          <a:prstGeom prst="rect">
            <a:avLst/>
          </a:prstGeom>
          <a:noFill/>
          <a:ln w="9525">
            <a:noFill/>
            <a:miter lim="800000"/>
            <a:headEnd/>
            <a:tailEnd/>
          </a:ln>
          <a:effectLst/>
        </p:spPr>
      </p:pic>
    </p:spTree>
    <p:extLst>
      <p:ext uri="{BB962C8B-B14F-4D97-AF65-F5344CB8AC3E}">
        <p14:creationId xmlns:p14="http://schemas.microsoft.com/office/powerpoint/2010/main" val="41440466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228600"/>
            <a:ext cx="10363200" cy="914400"/>
          </a:xfrm>
        </p:spPr>
        <p:txBody>
          <a:bodyPr/>
          <a:lstStyle/>
          <a:p>
            <a:pPr algn="ctr"/>
            <a:r>
              <a:rPr lang="en-US" sz="3600" dirty="0">
                <a:effectLst>
                  <a:outerShdw blurRad="38100" dist="38100" dir="2700000" algn="tl">
                    <a:srgbClr val="000000">
                      <a:alpha val="43137"/>
                    </a:srgbClr>
                  </a:outerShdw>
                </a:effectLst>
              </a:rPr>
              <a:t>Objections to the Angel View</a:t>
            </a:r>
          </a:p>
        </p:txBody>
      </p:sp>
      <p:sp>
        <p:nvSpPr>
          <p:cNvPr id="15363" name="Rectangle 3"/>
          <p:cNvSpPr>
            <a:spLocks noGrp="1" noChangeArrowheads="1"/>
          </p:cNvSpPr>
          <p:nvPr>
            <p:ph type="body" sz="half" idx="1"/>
          </p:nvPr>
        </p:nvSpPr>
        <p:spPr>
          <a:xfrm>
            <a:off x="609600" y="2590800"/>
            <a:ext cx="6553200" cy="1676400"/>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Angels do not marry? (Matt. 22:30)</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Angels are spirits (Heb. 1:14)</a:t>
            </a:r>
          </a:p>
        </p:txBody>
      </p:sp>
      <p:pic>
        <p:nvPicPr>
          <p:cNvPr id="4" name="Picture 3">
            <a:extLst>
              <a:ext uri="{FF2B5EF4-FFF2-40B4-BE49-F238E27FC236}">
                <a16:creationId xmlns:a16="http://schemas.microsoft.com/office/drawing/2014/main" id="{2B2B13FB-F702-4ACB-8789-03EDCA854BB2}"/>
              </a:ext>
            </a:extLst>
          </p:cNvPr>
          <p:cNvPicPr>
            <a:picLocks noChangeAspect="1"/>
          </p:cNvPicPr>
          <p:nvPr/>
        </p:nvPicPr>
        <p:blipFill>
          <a:blip r:embed="rId2"/>
          <a:stretch>
            <a:fillRect/>
          </a:stretch>
        </p:blipFill>
        <p:spPr>
          <a:xfrm>
            <a:off x="7848600" y="1143000"/>
            <a:ext cx="3733800" cy="5029200"/>
          </a:xfrm>
          <a:prstGeom prst="rect">
            <a:avLst/>
          </a:prstGeom>
          <a:ln>
            <a:solidFill>
              <a:schemeClr val="tx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9ABC95-9F2B-4C56-A142-517FC13003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799" cy="2667000"/>
          </a:xfrm>
        </p:spPr>
        <p:txBody>
          <a:bodyPr/>
          <a:lstStyle/>
          <a:p>
            <a:pPr algn="ctr"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Revelation 3:20</a:t>
            </a:r>
          </a:p>
          <a:p>
            <a:pPr marL="0" indent="0" algn="just">
              <a:spcBef>
                <a:spcPts val="0"/>
              </a:spcBef>
              <a:buNone/>
              <a:defRPr/>
            </a:pPr>
            <a:r>
              <a:rPr lang="en-US" sz="3400" dirty="0">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Behold, I stand at the door and knock; if anyone hears My voice and opens the door, I will come in to him and will dine with him, and he with Me</a:t>
            </a:r>
            <a:r>
              <a:rPr lang="en-US" sz="3400" dirty="0">
                <a:effectLst>
                  <a:outerShdw blurRad="38100" dist="38100" dir="2700000" algn="tl">
                    <a:srgbClr val="000000">
                      <a:alpha val="43137"/>
                    </a:srgbClr>
                  </a:outerShdw>
                </a:effectLst>
                <a:cs typeface="Calibri" panose="020F0502020204030204" pitchFamily="34" charset="0"/>
              </a:rPr>
              <a:t>.”</a:t>
            </a:r>
          </a:p>
        </p:txBody>
      </p:sp>
      <p:pic>
        <p:nvPicPr>
          <p:cNvPr id="5" name="Picture 4">
            <a:extLst>
              <a:ext uri="{FF2B5EF4-FFF2-40B4-BE49-F238E27FC236}">
                <a16:creationId xmlns:a16="http://schemas.microsoft.com/office/drawing/2014/main" id="{0592CD14-6B08-442A-85F7-EBEBBCA990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8743" y="2590800"/>
            <a:ext cx="1834515" cy="2286000"/>
          </a:xfrm>
          <a:prstGeom prst="rect">
            <a:avLst/>
          </a:prstGeom>
          <a:ln>
            <a:solidFill>
              <a:schemeClr val="tx1"/>
            </a:solidFill>
          </a:ln>
        </p:spPr>
      </p:pic>
    </p:spTree>
    <p:extLst>
      <p:ext uri="{BB962C8B-B14F-4D97-AF65-F5344CB8AC3E}">
        <p14:creationId xmlns:p14="http://schemas.microsoft.com/office/powerpoint/2010/main" val="1902084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5029200" cy="24384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Hosting (1-8)</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of Isaac (9-15)</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2286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a:pPr>
            <a:r>
              <a:rPr lang="en-US" sz="3600" kern="0" dirty="0">
                <a:effectLst>
                  <a:outerShdw blurRad="38100" dist="38100" dir="2700000" algn="tl">
                    <a:srgbClr val="000000">
                      <a:alpha val="43137"/>
                    </a:srgbClr>
                  </a:outerShdw>
                </a:effectLst>
                <a:cs typeface="Calibri" panose="020F0502020204030204" pitchFamily="34" charset="0"/>
              </a:rPr>
              <a:t>Visitation</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18:1-15</a:t>
            </a:r>
          </a:p>
        </p:txBody>
      </p:sp>
      <p:pic>
        <p:nvPicPr>
          <p:cNvPr id="5" name="Picture 4">
            <a:extLst>
              <a:ext uri="{FF2B5EF4-FFF2-40B4-BE49-F238E27FC236}">
                <a16:creationId xmlns:a16="http://schemas.microsoft.com/office/drawing/2014/main" id="{77535FD6-F715-47AF-95F3-515051B1B0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289629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2. 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
        <p:nvSpPr>
          <p:cNvPr id="161795" name="Rectangle 3"/>
          <p:cNvSpPr>
            <a:spLocks noGrp="1" noChangeArrowheads="1"/>
          </p:cNvSpPr>
          <p:nvPr>
            <p:ph type="body" idx="1"/>
          </p:nvPr>
        </p:nvSpPr>
        <p:spPr>
          <a:xfrm>
            <a:off x="990600" y="1371600"/>
            <a:ext cx="6934200" cy="51816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34080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2. 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
        <p:nvSpPr>
          <p:cNvPr id="161795" name="Rectangle 3"/>
          <p:cNvSpPr>
            <a:spLocks noGrp="1" noChangeArrowheads="1"/>
          </p:cNvSpPr>
          <p:nvPr>
            <p:ph type="body" idx="1"/>
          </p:nvPr>
        </p:nvSpPr>
        <p:spPr>
          <a:xfrm>
            <a:off x="990600" y="1371600"/>
            <a:ext cx="6934200" cy="5029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09418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2. 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
        <p:nvSpPr>
          <p:cNvPr id="161795" name="Rectangle 3"/>
          <p:cNvSpPr>
            <a:spLocks noGrp="1" noChangeArrowheads="1"/>
          </p:cNvSpPr>
          <p:nvPr>
            <p:ph type="body" idx="1"/>
          </p:nvPr>
        </p:nvSpPr>
        <p:spPr>
          <a:xfrm>
            <a:off x="990600" y="1371600"/>
            <a:ext cx="6934200" cy="3505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47774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2. 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
        <p:nvSpPr>
          <p:cNvPr id="161795" name="Rectangle 3"/>
          <p:cNvSpPr>
            <a:spLocks noGrp="1" noChangeArrowheads="1"/>
          </p:cNvSpPr>
          <p:nvPr>
            <p:ph type="body" idx="1"/>
          </p:nvPr>
        </p:nvSpPr>
        <p:spPr>
          <a:xfrm>
            <a:off x="990600" y="1371600"/>
            <a:ext cx="6934200" cy="3505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26072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1066800" y="1371601"/>
            <a:ext cx="9639300" cy="4689475"/>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Isaiah 14:12-15</a:t>
            </a:r>
          </a:p>
          <a:p>
            <a:pPr marL="914400" lvl="1" indent="-452438" eaLnBrk="1" hangingPunct="1">
              <a:spcBef>
                <a:spcPts val="0"/>
              </a:spcBef>
              <a:spcAft>
                <a:spcPts val="1200"/>
              </a:spcAft>
              <a:defRPr/>
            </a:pPr>
            <a:r>
              <a:rPr lang="en-US" dirty="0">
                <a:effectLst>
                  <a:outerShdw blurRad="38100" dist="38100" dir="2700000" algn="tl">
                    <a:srgbClr val="000000">
                      <a:alpha val="43137"/>
                    </a:srgbClr>
                  </a:outerShdw>
                </a:effectLst>
              </a:rPr>
              <a:t>5 “I will” statements</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Ascend to heaven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Raise my throne above the stars of God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Sit enthroned on the Mt. of the Assembly (13)</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Ascend above the tops of the clouds (14)</a:t>
            </a:r>
          </a:p>
          <a:p>
            <a:pPr marL="1371600" lvl="2" indent="-457200" eaLnBrk="1" hangingPunct="1">
              <a:spcBef>
                <a:spcPts val="0"/>
              </a:spcBef>
              <a:spcAft>
                <a:spcPts val="12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Make myself like the Most High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2209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Satan’s Original State and First Sin</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8725" y="1447800"/>
            <a:ext cx="1463675"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61330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2. 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
        <p:nvSpPr>
          <p:cNvPr id="161795" name="Rectangle 3"/>
          <p:cNvSpPr>
            <a:spLocks noGrp="1" noChangeArrowheads="1"/>
          </p:cNvSpPr>
          <p:nvPr>
            <p:ph type="body" idx="1"/>
          </p:nvPr>
        </p:nvSpPr>
        <p:spPr>
          <a:xfrm>
            <a:off x="990600" y="1371600"/>
            <a:ext cx="6934200" cy="3505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46132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am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may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2">
            <a:extLst>
              <a:ext uri="{FF2B5EF4-FFF2-40B4-BE49-F238E27FC236}">
                <a16:creationId xmlns:a16="http://schemas.microsoft.com/office/drawing/2014/main" id="{78D34089-CE76-4413-ADB1-672F9420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0"/>
            <a:ext cx="5486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53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737C9917-4D80-4259-9070-44DD4B5CC6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748712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2. 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
        <p:nvSpPr>
          <p:cNvPr id="161795" name="Rectangle 3"/>
          <p:cNvSpPr>
            <a:spLocks noGrp="1" noChangeArrowheads="1"/>
          </p:cNvSpPr>
          <p:nvPr>
            <p:ph type="body" idx="1"/>
          </p:nvPr>
        </p:nvSpPr>
        <p:spPr>
          <a:xfrm>
            <a:off x="990600" y="1371600"/>
            <a:ext cx="6934200" cy="3505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23331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2. Promise of Isaac</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Genesis 18:9-15</a:t>
            </a:r>
          </a:p>
        </p:txBody>
      </p:sp>
      <p:sp>
        <p:nvSpPr>
          <p:cNvPr id="161795" name="Rectangle 3"/>
          <p:cNvSpPr>
            <a:spLocks noGrp="1" noChangeArrowheads="1"/>
          </p:cNvSpPr>
          <p:nvPr>
            <p:ph type="body" idx="1"/>
          </p:nvPr>
        </p:nvSpPr>
        <p:spPr>
          <a:xfrm>
            <a:off x="990600" y="1371600"/>
            <a:ext cx="6934200" cy="3505200"/>
          </a:xfrm>
        </p:spPr>
        <p:txBody>
          <a:bodyPr/>
          <a:lstStyle/>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Focus on Sarah (9)</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(10a)</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unbelief (10b-12)</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Promise reaffirmed (13-14)</a:t>
            </a:r>
          </a:p>
          <a:p>
            <a:pPr marL="514350" lvl="2" indent="-514350" eaLnBrk="1" hangingPunct="1">
              <a:spcBef>
                <a:spcPts val="0"/>
              </a:spcBef>
              <a:spcAft>
                <a:spcPts val="3000"/>
              </a:spcAft>
              <a:buClr>
                <a:srgbClr val="CC66FF"/>
              </a:buClr>
              <a:buSzPct val="100000"/>
              <a:buFont typeface="+mj-lt"/>
              <a:buAutoNum type="alphaLcParenR"/>
              <a:defRPr/>
            </a:pPr>
            <a:r>
              <a:rPr lang="en-US" dirty="0">
                <a:effectLst>
                  <a:outerShdw blurRad="38100" dist="38100" dir="2700000" algn="tl">
                    <a:srgbClr val="000000">
                      <a:alpha val="43137"/>
                    </a:srgbClr>
                  </a:outerShdw>
                </a:effectLst>
              </a:rPr>
              <a:t>Sarah’s response (15a)</a:t>
            </a:r>
          </a:p>
          <a:p>
            <a:pPr marL="514350" lvl="2" indent="-514350" eaLnBrk="1" hangingPunct="1">
              <a:spcBef>
                <a:spcPts val="0"/>
              </a:spcBef>
              <a:spcAft>
                <a:spcPts val="3000"/>
              </a:spcAft>
              <a:buClr>
                <a:srgbClr val="CC66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God’s response (15b)</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991407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45282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18</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Sodom &amp; Gomorrah</a:t>
            </a:r>
          </a:p>
        </p:txBody>
      </p:sp>
      <p:sp>
        <p:nvSpPr>
          <p:cNvPr id="161795" name="Rectangle 3"/>
          <p:cNvSpPr>
            <a:spLocks noGrp="1" noChangeArrowheads="1"/>
          </p:cNvSpPr>
          <p:nvPr>
            <p:ph type="body" idx="1"/>
          </p:nvPr>
        </p:nvSpPr>
        <p:spPr>
          <a:xfrm>
            <a:off x="1066800" y="2057400"/>
            <a:ext cx="6934200" cy="3505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Visitation (18:1-15)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Prediction (18:16-33)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Destruction (19:1-38)</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93355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4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789" y="533400"/>
            <a:ext cx="5070422" cy="27432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Genesis 12</a:t>
            </a:r>
            <a:r>
              <a:rPr lang="en-US" sz="3600" dirty="0">
                <a:effectLst>
                  <a:outerShdw blurRad="38100" dist="38100" dir="2700000" algn="tl">
                    <a:srgbClr val="000000">
                      <a:alpha val="43137"/>
                    </a:srgbClr>
                  </a:outerShdw>
                </a:effectLst>
                <a:cs typeface="Calibri" panose="020F0502020204030204" pitchFamily="34" charset="0"/>
              </a:rPr>
              <a:t>‒19</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Abram’s Early Journeys</a:t>
            </a:r>
          </a:p>
        </p:txBody>
      </p:sp>
      <p:sp>
        <p:nvSpPr>
          <p:cNvPr id="161795" name="Rectangle 3"/>
          <p:cNvSpPr>
            <a:spLocks noGrp="1" noChangeArrowheads="1"/>
          </p:cNvSpPr>
          <p:nvPr>
            <p:ph type="body" idx="1"/>
          </p:nvPr>
        </p:nvSpPr>
        <p:spPr>
          <a:xfrm>
            <a:off x="1905000" y="1295400"/>
            <a:ext cx="8382000" cy="5333999"/>
          </a:xfrm>
        </p:spPr>
        <p:txBody>
          <a:bodyPr/>
          <a:lstStyle/>
          <a:p>
            <a:pPr marL="574675" lvl="1" indent="-574675" eaLnBrk="1" hangingPunct="1">
              <a:spcBef>
                <a:spcPts val="0"/>
              </a:spcBef>
              <a:spcAft>
                <a:spcPts val="400"/>
              </a:spcAft>
              <a:buClr>
                <a:schemeClr val="tx2"/>
              </a:buClr>
              <a:buSzPct val="100000"/>
              <a:buFont typeface="+mj-lt"/>
              <a:buAutoNum type="romanUcPeriod"/>
              <a:defRPr/>
            </a:pPr>
            <a:r>
              <a:rPr lang="en-US" sz="2800" dirty="0"/>
              <a:t>Unconditional promises (Gen. 12:1-3)</a:t>
            </a:r>
          </a:p>
          <a:p>
            <a:pPr marL="574675" lvl="1" indent="-574675" eaLnBrk="1" hangingPunct="1">
              <a:spcBef>
                <a:spcPts val="0"/>
              </a:spcBef>
              <a:spcAft>
                <a:spcPts val="400"/>
              </a:spcAft>
              <a:buClr>
                <a:schemeClr val="tx2"/>
              </a:buClr>
              <a:buSzPct val="100000"/>
              <a:buFont typeface="+mj-lt"/>
              <a:buAutoNum type="romanUcPeriod"/>
              <a:defRPr/>
            </a:pPr>
            <a:r>
              <a:rPr lang="en-US" sz="2800" dirty="0"/>
              <a:t>From Haran to Canaan (Gen. 12:4-5)</a:t>
            </a:r>
          </a:p>
          <a:p>
            <a:pPr marL="574675" lvl="1" indent="-574675" eaLnBrk="1" hangingPunct="1">
              <a:spcBef>
                <a:spcPts val="0"/>
              </a:spcBef>
              <a:spcAft>
                <a:spcPts val="400"/>
              </a:spcAft>
              <a:buClr>
                <a:schemeClr val="tx2"/>
              </a:buClr>
              <a:buSzPct val="100000"/>
              <a:buFont typeface="+mj-lt"/>
              <a:buAutoNum type="romanUcPeriod"/>
              <a:defRPr/>
            </a:pPr>
            <a:r>
              <a:rPr lang="en-US" sz="2800" dirty="0"/>
              <a:t>In Canaan (Gen. 12:6-9)</a:t>
            </a:r>
          </a:p>
          <a:p>
            <a:pPr marL="574675" lvl="1" indent="-574675" eaLnBrk="1" hangingPunct="1">
              <a:spcBef>
                <a:spcPts val="0"/>
              </a:spcBef>
              <a:spcAft>
                <a:spcPts val="400"/>
              </a:spcAft>
              <a:buClr>
                <a:schemeClr val="tx2"/>
              </a:buClr>
              <a:buSzPct val="100000"/>
              <a:buFont typeface="+mj-lt"/>
              <a:buAutoNum type="romanUcPeriod"/>
              <a:defRPr/>
            </a:pPr>
            <a:r>
              <a:rPr lang="en-US" sz="2800" dirty="0"/>
              <a:t>In Egypt (Gen. 12:10-20)</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Abram and Lot Separate (Gen. 13:1-13)</a:t>
            </a:r>
          </a:p>
          <a:p>
            <a:pPr marL="574675" lvl="1" indent="-574675" eaLnBrk="1" hangingPunct="1">
              <a:spcBef>
                <a:spcPts val="0"/>
              </a:spcBef>
              <a:spcAft>
                <a:spcPts val="400"/>
              </a:spcAft>
              <a:buClr>
                <a:schemeClr val="tx2"/>
              </a:buClr>
              <a:buSzPct val="100000"/>
              <a:buFont typeface="+mj-lt"/>
              <a:buAutoNum type="romanUcPeriod"/>
              <a:defRPr/>
            </a:pPr>
            <a:r>
              <a:rPr lang="en-US" sz="2800" dirty="0"/>
              <a:t>Reaffirmation of Abram’s promises (Gen. 13:14-18)</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Abram Rescues Lot (14:1-24)</a:t>
            </a:r>
          </a:p>
          <a:p>
            <a:pPr marL="574675" lvl="1" indent="-574675" eaLnBrk="1" hangingPunct="1">
              <a:spcBef>
                <a:spcPts val="0"/>
              </a:spcBef>
              <a:spcAft>
                <a:spcPts val="400"/>
              </a:spcAft>
              <a:buClr>
                <a:schemeClr val="tx2"/>
              </a:buClr>
              <a:buSzPct val="100000"/>
              <a:buFont typeface="+mj-lt"/>
              <a:buAutoNum type="romanUcPeriod"/>
              <a:defRPr/>
            </a:pPr>
            <a:r>
              <a:rPr lang="en-US" sz="2800" dirty="0"/>
              <a:t>Abrahamic Covenant (15:1-21)</a:t>
            </a:r>
          </a:p>
          <a:p>
            <a:pPr marL="574675" lvl="1" indent="-574675" eaLnBrk="1" hangingPunct="1">
              <a:spcBef>
                <a:spcPts val="0"/>
              </a:spcBef>
              <a:spcAft>
                <a:spcPts val="400"/>
              </a:spcAft>
              <a:buClr>
                <a:schemeClr val="tx2"/>
              </a:buClr>
              <a:buSzPct val="100000"/>
              <a:buFont typeface="+mj-lt"/>
              <a:buAutoNum type="romanUcPeriod"/>
              <a:defRPr/>
            </a:pPr>
            <a:r>
              <a:rPr lang="en-US" sz="2800" dirty="0"/>
              <a:t>Hagar &amp; Ishmael (16:1-16)</a:t>
            </a:r>
          </a:p>
          <a:p>
            <a:pPr marL="574675" lvl="1" indent="-574675" eaLnBrk="1" hangingPunct="1">
              <a:spcBef>
                <a:spcPts val="0"/>
              </a:spcBef>
              <a:spcAft>
                <a:spcPts val="400"/>
              </a:spcAft>
              <a:buClr>
                <a:schemeClr val="tx2"/>
              </a:buClr>
              <a:buSzPct val="100000"/>
              <a:buFont typeface="+mj-lt"/>
              <a:buAutoNum type="romanUcPeriod"/>
              <a:defRPr/>
            </a:pPr>
            <a:r>
              <a:rPr lang="en-US" sz="2800" b="1" u="sng" dirty="0">
                <a:solidFill>
                  <a:srgbClr val="FFFFCC"/>
                </a:solidFill>
                <a:cs typeface="Calibri" panose="020F0502020204030204" pitchFamily="34" charset="0"/>
              </a:rPr>
              <a:t>Circumcision  (Gen. 17:1-27)</a:t>
            </a:r>
          </a:p>
          <a:p>
            <a:pPr marL="574675" lvl="1" indent="-574675" eaLnBrk="1" hangingPunct="1">
              <a:spcBef>
                <a:spcPts val="0"/>
              </a:spcBef>
              <a:spcAft>
                <a:spcPts val="400"/>
              </a:spcAft>
              <a:buClr>
                <a:schemeClr val="tx2"/>
              </a:buClr>
              <a:buSzPct val="100000"/>
              <a:buFont typeface="+mj-lt"/>
              <a:buAutoNum type="romanUcPeriod"/>
              <a:defRPr/>
            </a:pPr>
            <a:r>
              <a:rPr lang="en-US" sz="2800" dirty="0"/>
              <a:t>Sodom  &amp; Gomorrah (Gen. 18‒19)</a:t>
            </a:r>
          </a:p>
        </p:txBody>
      </p:sp>
      <p:pic>
        <p:nvPicPr>
          <p:cNvPr id="5" name="Picture 4">
            <a:extLst>
              <a:ext uri="{FF2B5EF4-FFF2-40B4-BE49-F238E27FC236}">
                <a16:creationId xmlns:a16="http://schemas.microsoft.com/office/drawing/2014/main" id="{D5E75ABD-C1BA-40EB-820C-54F8691F49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7000" y="121920"/>
            <a:ext cx="1289913" cy="1097280"/>
          </a:xfrm>
          <a:prstGeom prst="rect">
            <a:avLst/>
          </a:prstGeom>
        </p:spPr>
      </p:pic>
    </p:spTree>
    <p:extLst>
      <p:ext uri="{BB962C8B-B14F-4D97-AF65-F5344CB8AC3E}">
        <p14:creationId xmlns:p14="http://schemas.microsoft.com/office/powerpoint/2010/main" val="92769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24595</TotalTime>
  <Words>2379</Words>
  <Application>Microsoft Office PowerPoint</Application>
  <PresentationFormat>Widescreen</PresentationFormat>
  <Paragraphs>311</Paragraphs>
  <Slides>65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12‒19 Abram’s Early Journeys</vt:lpstr>
      <vt:lpstr>Genesis 17:1‒27 Circumcision</vt:lpstr>
      <vt:lpstr>Genesis 17:1‒27 Circumcision</vt:lpstr>
      <vt:lpstr>PowerPoint Presentation</vt:lpstr>
      <vt:lpstr>Genesis 17:1‒27 Circumcision</vt:lpstr>
      <vt:lpstr>PowerPoint Presentation</vt:lpstr>
      <vt:lpstr>Genesis 17:1‒27 Circumcision</vt:lpstr>
      <vt:lpstr>PowerPoint Presentation</vt:lpstr>
      <vt:lpstr>Genesis 17:1‒27 Circumcision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Concluding Thoughts Circumcision</vt:lpstr>
      <vt:lpstr>Concluding Thoughts Circumcision</vt:lpstr>
      <vt:lpstr>Covenant Signs</vt:lpstr>
      <vt:lpstr>Concluding Thoughts Circumcision</vt:lpstr>
      <vt:lpstr>Concluding Thoughts Circumcision</vt:lpstr>
      <vt:lpstr>PowerPoint Presentation</vt:lpstr>
      <vt:lpstr>Genesis 12‒19 Abram’s Early Journeys</vt:lpstr>
      <vt:lpstr>Genesis 18‒19 Sodom &amp; Gomorrah</vt:lpstr>
      <vt:lpstr>Genesis 18‒19 Sodom &amp; Gomorrah</vt:lpstr>
      <vt:lpstr>PowerPoint Presentation</vt:lpstr>
      <vt:lpstr>PowerPoint Presentation</vt:lpstr>
      <vt:lpstr>1. Hosting Genesis 18:1-8</vt:lpstr>
      <vt:lpstr>1. Hosting Genesis 18:1-8</vt:lpstr>
      <vt:lpstr>PowerPoint Presentation</vt:lpstr>
      <vt:lpstr>1. Hosting Genesis 18:1-8</vt:lpstr>
      <vt:lpstr>1. Hosting Genesis 18:1-8</vt:lpstr>
      <vt:lpstr>PowerPoint Presentation</vt:lpstr>
      <vt:lpstr>PowerPoint Presentation</vt:lpstr>
      <vt:lpstr>1. Hosting Genesis 18:1-8</vt:lpstr>
      <vt:lpstr>PowerPoint Presentation</vt:lpstr>
      <vt:lpstr>PowerPoint Presentation</vt:lpstr>
      <vt:lpstr>Objections to the Angel View</vt:lpstr>
      <vt:lpstr>PowerPoint Presentation</vt:lpstr>
      <vt:lpstr>PowerPoint Presentation</vt:lpstr>
      <vt:lpstr>2. Promise of Isaac Genesis 18:9-15</vt:lpstr>
      <vt:lpstr>2. Promise of Isaac Genesis 18:9-15</vt:lpstr>
      <vt:lpstr>2. Promise of Isaac Genesis 18:9-15</vt:lpstr>
      <vt:lpstr>2. Promise of Isaac Genesis 18:9-15</vt:lpstr>
      <vt:lpstr>PowerPoint Presentation</vt:lpstr>
      <vt:lpstr>2. Promise of Isaac Genesis 18:9-15</vt:lpstr>
      <vt:lpstr>PowerPoint Presentation</vt:lpstr>
      <vt:lpstr>PowerPoint Presentation</vt:lpstr>
      <vt:lpstr>2. Promise of Isaac Genesis 18:9-15</vt:lpstr>
      <vt:lpstr>2. Promise of Isaac Genesis 18:9-15</vt:lpstr>
      <vt:lpstr>Conclusion</vt:lpstr>
      <vt:lpstr>Genesis 18‒19 Sodom &amp; Gomorrah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071 - 17v22-27</dc:title>
  <dc:subject>Genesis 17</dc:subject>
  <dc:creator>A. Woods</dc:creator>
  <dc:description>Modified by Jim McGowan</dc:description>
  <cp:lastModifiedBy>Andy Woods</cp:lastModifiedBy>
  <cp:revision>2483</cp:revision>
  <cp:lastPrinted>2022-02-24T17:00:02Z</cp:lastPrinted>
  <dcterms:created xsi:type="dcterms:W3CDTF">2009-03-17T12:21:13Z</dcterms:created>
  <dcterms:modified xsi:type="dcterms:W3CDTF">2022-02-27T01:16:52Z</dcterms:modified>
</cp:coreProperties>
</file>