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8"/>
  </p:notesMasterIdLst>
  <p:handoutMasterIdLst>
    <p:handoutMasterId r:id="rId49"/>
  </p:handoutMasterIdLst>
  <p:sldIdLst>
    <p:sldId id="2094" r:id="rId2"/>
    <p:sldId id="7754" r:id="rId3"/>
    <p:sldId id="8221" r:id="rId4"/>
    <p:sldId id="8220" r:id="rId5"/>
    <p:sldId id="8255" r:id="rId6"/>
    <p:sldId id="7729" r:id="rId7"/>
    <p:sldId id="8256" r:id="rId8"/>
    <p:sldId id="8222" r:id="rId9"/>
    <p:sldId id="8257" r:id="rId10"/>
    <p:sldId id="8258" r:id="rId11"/>
    <p:sldId id="8262" r:id="rId12"/>
    <p:sldId id="8259" r:id="rId13"/>
    <p:sldId id="8263" r:id="rId14"/>
    <p:sldId id="8260" r:id="rId15"/>
    <p:sldId id="8291" r:id="rId16"/>
    <p:sldId id="8292" r:id="rId17"/>
    <p:sldId id="8294" r:id="rId18"/>
    <p:sldId id="8310" r:id="rId19"/>
    <p:sldId id="8229" r:id="rId20"/>
    <p:sldId id="3694" r:id="rId21"/>
    <p:sldId id="1100" r:id="rId22"/>
    <p:sldId id="8188" r:id="rId23"/>
    <p:sldId id="8311" r:id="rId24"/>
    <p:sldId id="8304" r:id="rId25"/>
    <p:sldId id="8317" r:id="rId26"/>
    <p:sldId id="8312" r:id="rId27"/>
    <p:sldId id="8305" r:id="rId28"/>
    <p:sldId id="7380" r:id="rId29"/>
    <p:sldId id="7382" r:id="rId30"/>
    <p:sldId id="2952" r:id="rId31"/>
    <p:sldId id="7384" r:id="rId32"/>
    <p:sldId id="7385" r:id="rId33"/>
    <p:sldId id="8313" r:id="rId34"/>
    <p:sldId id="8306" r:id="rId35"/>
    <p:sldId id="8298" r:id="rId36"/>
    <p:sldId id="8314" r:id="rId37"/>
    <p:sldId id="8307" r:id="rId38"/>
    <p:sldId id="8315" r:id="rId39"/>
    <p:sldId id="8308" r:id="rId40"/>
    <p:sldId id="8309" r:id="rId41"/>
    <p:sldId id="8316" r:id="rId42"/>
    <p:sldId id="492" r:id="rId43"/>
    <p:sldId id="7655" r:id="rId44"/>
    <p:sldId id="8302" r:id="rId45"/>
    <p:sldId id="8303" r:id="rId46"/>
    <p:sldId id="8261" r:id="rId47"/>
  </p:sldIdLst>
  <p:sldSz cx="12192000" cy="6858000"/>
  <p:notesSz cx="7315200" cy="9601200"/>
  <p:custDataLst>
    <p:tags r:id="rId50"/>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FF66"/>
    <a:srgbClr val="FFCCFF"/>
    <a:srgbClr val="009900"/>
    <a:srgbClr val="003300"/>
    <a:srgbClr val="0000CC"/>
    <a:srgbClr val="00CCFF"/>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varScale="1">
        <p:scale>
          <a:sx n="59" d="100"/>
          <a:sy n="59" d="100"/>
        </p:scale>
        <p:origin x="90" y="12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658" y="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86" tIns="53895" rIns="107786" bIns="53895" numCol="1" anchor="b" anchorCtr="0" compatLnSpc="1">
            <a:prstTxWarp prst="textNoShape">
              <a:avLst/>
            </a:prstTxWarp>
          </a:bodyPr>
          <a:lstStyle>
            <a:lvl1pPr defTabSz="101926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6"/>
            <a:ext cx="4089536" cy="793995"/>
          </a:xfrm>
          <a:prstGeom prst="rect">
            <a:avLst/>
          </a:prstGeom>
        </p:spPr>
        <p:txBody>
          <a:bodyPr vert="horz" lIns="118225" tIns="59113" rIns="118225" bIns="59113"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017 - 8v1-17</a:t>
            </a:r>
          </a:p>
          <a:p>
            <a:pPr>
              <a:defRPr/>
            </a:pPr>
            <a:r>
              <a:rPr lang="en-US" sz="1600" dirty="0"/>
              <a:t>02-09-2022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Arial" charset="0"/>
              </a:defRPr>
            </a:lvl1pPr>
          </a:lstStyle>
          <a:p>
            <a:pPr>
              <a:defRPr/>
            </a:pPr>
            <a:fld id="{5800389A-3474-4B41-9CB2-F1B2DAE08F62}" type="datetimeFigureOut">
              <a:rPr lang="en-US" smtClean="0"/>
              <a:pPr>
                <a:defRPr/>
              </a:pPr>
              <a:t>2/9/2022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25</a:t>
            </a:fld>
            <a:endParaRPr lang="en-US" altLang="en-US" dirty="0"/>
          </a:p>
        </p:txBody>
      </p:sp>
    </p:spTree>
    <p:extLst>
      <p:ext uri="{BB962C8B-B14F-4D97-AF65-F5344CB8AC3E}">
        <p14:creationId xmlns:p14="http://schemas.microsoft.com/office/powerpoint/2010/main" val="2839534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2/9/2022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4287821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2/9/2022</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44218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8" r:id="rId12"/>
    <p:sldLayoutId id="2147488919"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sym typeface="Symbol" pitchFamily="18" charset="2"/>
              </a:rPr>
              <a:t>Zechariah</a:t>
            </a:r>
          </a:p>
          <a:p>
            <a:pPr algn="ctr" eaLnBrk="1" hangingPunct="1"/>
            <a:r>
              <a:rPr lang="en-US" sz="3200" kern="0" dirty="0">
                <a:solidFill>
                  <a:srgbClr val="FFFFCC"/>
                </a:solidFill>
                <a:effectLst>
                  <a:outerShdw blurRad="38100" dist="38100" dir="2700000" algn="tl">
                    <a:srgbClr val="000000">
                      <a:alpha val="43137"/>
                    </a:srgbClr>
                  </a:outerShdw>
                </a:effectLst>
                <a:sym typeface="Symbol" pitchFamily="18" charset="2"/>
              </a:rPr>
              <a:t>God Remembers!</a:t>
            </a: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8991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207388" y="1747007"/>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957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514350" indent="-514350" algn="ctr">
              <a:buClr>
                <a:srgbClr val="66FF66"/>
              </a:buClr>
              <a:buFont typeface="+mj-lt"/>
              <a:buAutoNum type="arabicPeriod"/>
            </a:pPr>
            <a:r>
              <a:rPr lang="en-US" altLang="en-US" sz="3600" dirty="0">
                <a:effectLst>
                  <a:outerShdw blurRad="38100" dist="38100" dir="2700000" algn="tl">
                    <a:srgbClr val="000000">
                      <a:alpha val="43137"/>
                    </a:srgbClr>
                  </a:outerShdw>
                </a:effectLst>
              </a:rPr>
              <a:t>Empty Ritualism</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(7:4-7)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2057399"/>
            <a:ext cx="5024610" cy="3200400"/>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Israel’s insincerity (4-5)</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Israel’s selfishness (6-7)</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65524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599" y="1371600"/>
            <a:ext cx="9448799"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207388" y="1747007"/>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203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571500" indent="-571500" algn="ctr">
              <a:buClr>
                <a:srgbClr val="66FF66"/>
              </a:buClr>
              <a:buFont typeface="+mj-lt"/>
              <a:buAutoNum type="arabicPeriod" startAt="2"/>
            </a:pPr>
            <a:r>
              <a:rPr lang="en-US" altLang="en-US" sz="3600" dirty="0">
                <a:effectLst>
                  <a:outerShdw blurRad="38100" dist="38100" dir="2700000" algn="tl">
                    <a:srgbClr val="000000">
                      <a:alpha val="43137"/>
                    </a:srgbClr>
                  </a:outerShdw>
                </a:effectLst>
              </a:rPr>
              <a:t>Covenant Rebellion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(7:8-14)</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2057399"/>
            <a:ext cx="5955944" cy="3200400"/>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Covenant requirements (8-10)</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Covenant rebellion (11-12)</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Covenant judgment (13-14)</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61962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8991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207388" y="1747007"/>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051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457200" indent="-457200" algn="ctr">
              <a:buClr>
                <a:srgbClr val="66FF66"/>
              </a:buClr>
              <a:buFont typeface="+mj-lt"/>
              <a:buAutoNum type="arabicPeriod" startAt="3"/>
            </a:pPr>
            <a:r>
              <a:rPr lang="en-US" altLang="en-US" sz="3600" dirty="0">
                <a:effectLst>
                  <a:outerShdw blurRad="38100" dist="38100" dir="2700000" algn="tl">
                    <a:srgbClr val="000000">
                      <a:alpha val="43137"/>
                    </a:srgbClr>
                  </a:outerShdw>
                </a:effectLst>
              </a:rPr>
              <a:t>Prediction of Jerusalem's Restoration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(8:1-17)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2057399"/>
            <a:ext cx="5955944" cy="3200400"/>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Prediction (1-8)</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Application (9-17)</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18184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2057399"/>
            <a:ext cx="5955944" cy="3200400"/>
          </a:xfrm>
        </p:spPr>
        <p:txBody>
          <a:bodyPr/>
          <a:lstStyle/>
          <a:p>
            <a:pPr marL="684213" indent="-684213">
              <a:spcBef>
                <a:spcPts val="0"/>
              </a:spcBef>
              <a:spcAft>
                <a:spcPts val="4200"/>
              </a:spcAft>
              <a:buClr>
                <a:srgbClr val="FF9900"/>
              </a:buClr>
              <a:buSzPct val="100000"/>
              <a:buFont typeface="+mj-lt"/>
              <a:buAutoNum type="alphaLcParenR"/>
            </a:pPr>
            <a:r>
              <a:rPr lang="en-US" altLang="en-US" b="1" u="sng" dirty="0">
                <a:solidFill>
                  <a:srgbClr val="FFFFCC"/>
                </a:solidFill>
                <a:effectLst>
                  <a:outerShdw blurRad="38100" dist="38100" dir="2700000" algn="tl">
                    <a:srgbClr val="000000">
                      <a:alpha val="43137"/>
                    </a:srgbClr>
                  </a:outerShdw>
                </a:effectLst>
              </a:rPr>
              <a:t>Prediction (1-8)</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Application (9-17)</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B84BE55F-5EE9-4C30-B094-AE02B34E2267}"/>
              </a:ext>
            </a:extLst>
          </p:cNvPr>
          <p:cNvSpPr>
            <a:spLocks noGrp="1" noChangeArrowheads="1"/>
          </p:cNvSpPr>
          <p:nvPr>
            <p:ph type="title"/>
          </p:nvPr>
        </p:nvSpPr>
        <p:spPr>
          <a:xfrm>
            <a:off x="800100" y="228600"/>
            <a:ext cx="10591800" cy="917575"/>
          </a:xfrm>
        </p:spPr>
        <p:txBody>
          <a:bodyPr/>
          <a:lstStyle/>
          <a:p>
            <a:pPr marL="457200" indent="-457200" algn="ctr">
              <a:buClr>
                <a:srgbClr val="66FF66"/>
              </a:buClr>
              <a:buFont typeface="+mj-lt"/>
              <a:buAutoNum type="arabicPeriod" startAt="3"/>
            </a:pPr>
            <a:r>
              <a:rPr lang="en-US" altLang="en-US" sz="3600" dirty="0">
                <a:effectLst>
                  <a:outerShdw blurRad="38100" dist="38100" dir="2700000" algn="tl">
                    <a:srgbClr val="000000">
                      <a:alpha val="43137"/>
                    </a:srgbClr>
                  </a:outerShdw>
                </a:effectLst>
              </a:rPr>
              <a:t>Prediction of Jerusalem's Restoration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(8:1-17)</a:t>
            </a:r>
            <a:endParaRPr lang="en-US" altLang="en-US" sz="36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592577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457200" indent="-457200" algn="ctr">
              <a:buClr>
                <a:srgbClr val="FF9900"/>
              </a:buClr>
              <a:buFont typeface="+mj-lt"/>
              <a:buAutoNum type="alphaLcParenR"/>
            </a:pPr>
            <a:r>
              <a:rPr lang="en-US" altLang="en-US" sz="3600" dirty="0">
                <a:effectLst>
                  <a:outerShdw blurRad="38100" dist="38100" dir="2700000" algn="tl">
                    <a:srgbClr val="000000">
                      <a:alpha val="43137"/>
                    </a:srgbClr>
                  </a:outerShdw>
                </a:effectLst>
              </a:rPr>
              <a:t>Prediction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(8:1-8)</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2057399"/>
            <a:ext cx="5955944" cy="3200400"/>
          </a:xfrm>
        </p:spPr>
        <p:txBody>
          <a:bodyPr/>
          <a:lstStyle/>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God’s return to Zion (1-3)</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Peace in Jerusalem (4-5)</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Restoration from exile (6-8)</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6308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457200" indent="-457200" algn="ctr">
              <a:buClr>
                <a:srgbClr val="FF9900"/>
              </a:buClr>
              <a:buFont typeface="+mj-lt"/>
              <a:buAutoNum type="alphaLcParenR"/>
            </a:pPr>
            <a:r>
              <a:rPr lang="en-US" altLang="en-US" sz="3600" dirty="0">
                <a:effectLst>
                  <a:outerShdw blurRad="38100" dist="38100" dir="2700000" algn="tl">
                    <a:srgbClr val="000000">
                      <a:alpha val="43137"/>
                    </a:srgbClr>
                  </a:outerShdw>
                </a:effectLst>
              </a:rPr>
              <a:t>Prediction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(8:1-8)</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2057399"/>
            <a:ext cx="5955944" cy="3200400"/>
          </a:xfrm>
        </p:spPr>
        <p:txBody>
          <a:bodyPr/>
          <a:lstStyle/>
          <a:p>
            <a:pPr marL="684213" indent="-684213">
              <a:spcBef>
                <a:spcPts val="0"/>
              </a:spcBef>
              <a:spcAft>
                <a:spcPts val="4200"/>
              </a:spcAft>
              <a:buSzPct val="100000"/>
              <a:buFont typeface="+mj-lt"/>
              <a:buAutoNum type="arabicParenR"/>
            </a:pPr>
            <a:r>
              <a:rPr lang="en-US" altLang="en-US" b="1" u="sng" dirty="0">
                <a:solidFill>
                  <a:srgbClr val="FFFFCC"/>
                </a:solidFill>
                <a:effectLst>
                  <a:outerShdw blurRad="38100" dist="38100" dir="2700000" algn="tl">
                    <a:srgbClr val="000000">
                      <a:alpha val="43137"/>
                    </a:srgbClr>
                  </a:outerShdw>
                </a:effectLst>
              </a:rPr>
              <a:t>God’s return to Zion (1-3)</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Peace in Jerusalem (4-5)</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Restoration from exile (6-8)</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08853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800" dirty="0"/>
              <a:t>Six Parts of a Suzerain-Vassal Treaty in Deuteronomy</a:t>
            </a:r>
          </a:p>
        </p:txBody>
      </p:sp>
      <p:sp>
        <p:nvSpPr>
          <p:cNvPr id="36867" name="Rectangle 3"/>
          <p:cNvSpPr>
            <a:spLocks noGrp="1" noChangeArrowheads="1"/>
          </p:cNvSpPr>
          <p:nvPr>
            <p:ph type="body" idx="4294967295"/>
          </p:nvPr>
        </p:nvSpPr>
        <p:spPr>
          <a:xfrm>
            <a:off x="1066800" y="1371599"/>
            <a:ext cx="6400800" cy="5029201"/>
          </a:xfrm>
          <a:noFill/>
        </p:spPr>
        <p:txBody>
          <a:bodyPr/>
          <a:lstStyle/>
          <a:p>
            <a:pPr marL="457200" indent="-457200">
              <a:spcBef>
                <a:spcPts val="0"/>
              </a:spcBef>
              <a:spcAft>
                <a:spcPts val="2400"/>
              </a:spcAft>
            </a:pPr>
            <a:r>
              <a:rPr lang="en-US" dirty="0">
                <a:effectLst/>
              </a:rPr>
              <a:t>Preamble (1:1-5)</a:t>
            </a:r>
          </a:p>
          <a:p>
            <a:pPr marL="457200" indent="-457200">
              <a:spcBef>
                <a:spcPts val="0"/>
              </a:spcBef>
              <a:spcAft>
                <a:spcPts val="2400"/>
              </a:spcAft>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pPr>
            <a:r>
              <a:rPr lang="en-US" dirty="0">
                <a:effectLst/>
              </a:rPr>
              <a:t>Storage and reading instructions (27:2-3; 31:9, 24, 26)</a:t>
            </a:r>
          </a:p>
          <a:p>
            <a:pPr marL="457200" indent="-457200">
              <a:spcBef>
                <a:spcPts val="0"/>
              </a:spcBef>
              <a:spcAft>
                <a:spcPts val="2400"/>
              </a:spcAft>
            </a:pPr>
            <a:r>
              <a:rPr lang="en-US" dirty="0">
                <a:effectLst/>
              </a:rPr>
              <a:t>Witnesses (32:1)</a:t>
            </a:r>
          </a:p>
          <a:p>
            <a:pPr marL="457200" indent="-457200">
              <a:spcBef>
                <a:spcPts val="0"/>
              </a:spcBef>
              <a:spcAft>
                <a:spcPts val="2400"/>
              </a:spcAft>
            </a:pPr>
            <a:r>
              <a:rPr lang="en-US" b="1" i="1" u="sng" dirty="0">
                <a:solidFill>
                  <a:srgbClr val="FFFFCC"/>
                </a:solidFill>
                <a:effectLst/>
              </a:rPr>
              <a:t>Blessings and curses (28)</a:t>
            </a:r>
            <a:endParaRPr lang="en-US" sz="3600" b="1" i="1" u="sng" dirty="0">
              <a:solidFill>
                <a:srgbClr val="FFFFCC"/>
              </a:solidFill>
              <a:effectLst/>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EF1D4CBA-763C-43F6-A530-694BAFFFD69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1258472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DC1E5-7937-4F3F-8612-C069304085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2590800"/>
          </a:xfrm>
        </p:spPr>
        <p:txBody>
          <a:bodyPr/>
          <a:lstStyle/>
          <a:p>
            <a:pPr marL="0" indent="0" algn="ctr">
              <a:spcBef>
                <a:spcPts val="0"/>
              </a:spcBef>
              <a:spcAft>
                <a:spcPts val="1200"/>
              </a:spcAft>
              <a:buNone/>
              <a:defRPr/>
            </a:pPr>
            <a:r>
              <a:rPr lang="en-US" altLang="en-US" sz="4000" kern="1200" dirty="0">
                <a:solidFill>
                  <a:srgbClr val="00FFFF"/>
                </a:solidFill>
                <a:effectLst>
                  <a:outerShdw blurRad="38100" dist="38100" dir="2700000" algn="tl">
                    <a:srgbClr val="000000">
                      <a:alpha val="43137"/>
                    </a:srgbClr>
                  </a:outerShdw>
                </a:effectLst>
                <a:cs typeface="Calibri" panose="020F0502020204030204" pitchFamily="34" charset="0"/>
              </a:rPr>
              <a:t>Jeremiah 30:7</a:t>
            </a:r>
            <a:endParaRPr lang="en-US" sz="4000" dirty="0">
              <a:effectLst>
                <a:outerShdw blurRad="38100" dist="38100" dir="2700000" algn="tl">
                  <a:srgbClr val="000000">
                    <a:alpha val="43137"/>
                  </a:srgbClr>
                </a:outerShdw>
              </a:effectLst>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“Alas! for that day is great, There is none like it; And it is the time of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Jacob’s distress </a:t>
            </a:r>
            <a:r>
              <a:rPr lang="en-US" sz="3600" dirty="0">
                <a:effectLst>
                  <a:outerShdw blurRad="38100" dist="38100" dir="2700000" algn="tl">
                    <a:srgbClr val="000000">
                      <a:alpha val="43137"/>
                    </a:srgbClr>
                  </a:outerShdw>
                </a:effectLst>
                <a:cs typeface="Calibri" panose="020F0502020204030204" pitchFamily="34" charset="0"/>
              </a:rPr>
              <a:t>(Gen. 32:8; 35:10), But he will be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saved</a:t>
            </a:r>
            <a:r>
              <a:rPr lang="en-US" sz="3600" dirty="0">
                <a:effectLst>
                  <a:outerShdw blurRad="38100" dist="38100" dir="2700000" algn="tl">
                    <a:srgbClr val="000000">
                      <a:alpha val="43137"/>
                    </a:srgbClr>
                  </a:outerShdw>
                </a:effectLst>
                <a:cs typeface="Calibri" panose="020F0502020204030204" pitchFamily="34" charset="0"/>
              </a:rPr>
              <a:t> from</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1796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14500" y="228600"/>
            <a:ext cx="87630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Promised Exemption from Divine Wrath</a:t>
            </a:r>
          </a:p>
        </p:txBody>
      </p:sp>
      <p:sp>
        <p:nvSpPr>
          <p:cNvPr id="23555" name="Rectangle 3"/>
          <p:cNvSpPr>
            <a:spLocks noGrp="1" noChangeArrowheads="1"/>
          </p:cNvSpPr>
          <p:nvPr>
            <p:ph idx="1"/>
          </p:nvPr>
        </p:nvSpPr>
        <p:spPr>
          <a:xfrm>
            <a:off x="1162050" y="1600203"/>
            <a:ext cx="9867900" cy="2133598"/>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(1 Thess 1:10; 5:9; Rom 5:9; 8:1; Rev 3:10)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 = divine wrath/anger (Rev 6:16-17; 11:18; 14:10; 15:1, 7; 16:1, 19; 19:15)</a:t>
            </a:r>
          </a:p>
        </p:txBody>
      </p:sp>
      <p:pic>
        <p:nvPicPr>
          <p:cNvPr id="4" name="Picture 3">
            <a:extLst>
              <a:ext uri="{FF2B5EF4-FFF2-40B4-BE49-F238E27FC236}">
                <a16:creationId xmlns:a16="http://schemas.microsoft.com/office/drawing/2014/main" id="{ED767283-BEF4-4FC8-9A04-B81D579E9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61819" y="4267200"/>
            <a:ext cx="4668365" cy="2286000"/>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AEE146-4FE8-4C7C-B7D7-6508FA667F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11:8</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their dead bodies will lie in the street of the great city which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mystically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called Sodom and Egypt, where also their Lord was crucified.”</a:t>
            </a:r>
          </a:p>
        </p:txBody>
      </p:sp>
      <p:pic>
        <p:nvPicPr>
          <p:cNvPr id="5" name="Picture 4">
            <a:extLst>
              <a:ext uri="{FF2B5EF4-FFF2-40B4-BE49-F238E27FC236}">
                <a16:creationId xmlns:a16="http://schemas.microsoft.com/office/drawing/2014/main" id="{C5C13082-533B-4073-BF54-1BF001829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1868" y="2471726"/>
            <a:ext cx="3048264" cy="232887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045223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457200" indent="-457200" algn="ctr">
              <a:buClr>
                <a:srgbClr val="FF9900"/>
              </a:buClr>
              <a:buFont typeface="+mj-lt"/>
              <a:buAutoNum type="alphaLcParenR"/>
            </a:pPr>
            <a:r>
              <a:rPr lang="en-US" altLang="en-US" sz="3600" dirty="0">
                <a:effectLst>
                  <a:outerShdw blurRad="38100" dist="38100" dir="2700000" algn="tl">
                    <a:srgbClr val="000000">
                      <a:alpha val="43137"/>
                    </a:srgbClr>
                  </a:outerShdw>
                </a:effectLst>
              </a:rPr>
              <a:t>Prediction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(8:1-8)</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2057399"/>
            <a:ext cx="5955944" cy="3200400"/>
          </a:xfrm>
        </p:spPr>
        <p:txBody>
          <a:bodyPr/>
          <a:lstStyle/>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God’s return to Zion (1-3)</a:t>
            </a:r>
          </a:p>
          <a:p>
            <a:pPr marL="684213" indent="-684213">
              <a:spcBef>
                <a:spcPts val="0"/>
              </a:spcBef>
              <a:spcAft>
                <a:spcPts val="4200"/>
              </a:spcAft>
              <a:buSzPct val="100000"/>
              <a:buFont typeface="+mj-lt"/>
              <a:buAutoNum type="arabicParenR"/>
            </a:pPr>
            <a:r>
              <a:rPr lang="en-US" altLang="en-US" b="1" u="sng" dirty="0">
                <a:solidFill>
                  <a:srgbClr val="FFFFCC"/>
                </a:solidFill>
                <a:effectLst>
                  <a:outerShdw blurRad="38100" dist="38100" dir="2700000" algn="tl">
                    <a:srgbClr val="000000">
                      <a:alpha val="43137"/>
                    </a:srgbClr>
                  </a:outerShdw>
                </a:effectLst>
              </a:rPr>
              <a:t>Peace in Jerusalem (4-5)</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Restoration from exile (6-8)</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00111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AEE146-4FE8-4C7C-B7D7-6508FA667F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Deuteronomy 28:49-50</a:t>
            </a:r>
          </a:p>
          <a:p>
            <a:pPr algn="just"/>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will bring a nation against you from far away, from the end of the earth, as the eagle swoops down; a nation whose language you will not understand,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nation with a defiant attitude, who will have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respect for the old, nor show favor to the young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6622991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2133600"/>
            <a:ext cx="1098011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effectLst>
                  <a:outerShdw blurRad="38100" dist="38100" dir="2700000" algn="tl">
                    <a:srgbClr val="000000">
                      <a:alpha val="43137"/>
                    </a:srgbClr>
                  </a:outerShdw>
                </a:effectLst>
              </a:rPr>
              <a:t>“In one of the most amazing and challenging statements about measurement of the health of society, Zechariah suggests that we look at the place the old and the young have in that society</a:t>
            </a:r>
            <a:r>
              <a:rPr lang="en-US" b="0" i="0" u="none" strike="noStrike" dirty="0">
                <a:effectLst/>
                <a:latin typeface="UICTFontTextStyleTallBody"/>
              </a:rPr>
              <a:t>.”</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605944" y="228600"/>
            <a:ext cx="10980114" cy="13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Ralph L. Smith</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Smith, Ralph L. </a:t>
            </a:r>
            <a:r>
              <a:rPr lang="en-US" altLang="en-US" sz="1800" i="1" dirty="0">
                <a:effectLst>
                  <a:outerShdw blurRad="38100" dist="38100" dir="2700000" algn="tl">
                    <a:srgbClr val="000000">
                      <a:alpha val="43137"/>
                    </a:srgbClr>
                  </a:outerShdw>
                </a:effectLst>
                <a:cs typeface="Calibri" panose="020F0502020204030204" pitchFamily="34" charset="0"/>
              </a:rPr>
              <a:t>Micah-Malachi</a:t>
            </a:r>
            <a:r>
              <a:rPr lang="en-US" altLang="en-US" sz="1800" dirty="0">
                <a:effectLst>
                  <a:outerShdw blurRad="38100" dist="38100" dir="2700000" algn="tl">
                    <a:srgbClr val="000000">
                      <a:alpha val="43137"/>
                    </a:srgbClr>
                  </a:outerShdw>
                </a:effectLst>
                <a:cs typeface="Calibri" panose="020F0502020204030204" pitchFamily="34" charset="0"/>
              </a:rPr>
              <a:t>. Word Biblical Commentary series. </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Waco, Tex.: Word Books, Publisher, 1984. p. 233.</a:t>
            </a:r>
            <a:endParaRPr lang="en-US" altLang="en-US" sz="1600"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760693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457200" indent="-457200" algn="ctr">
              <a:buClr>
                <a:srgbClr val="FF9900"/>
              </a:buClr>
              <a:buFont typeface="+mj-lt"/>
              <a:buAutoNum type="alphaLcParenR"/>
            </a:pPr>
            <a:r>
              <a:rPr lang="en-US" altLang="en-US" sz="3600" dirty="0">
                <a:effectLst>
                  <a:outerShdw blurRad="38100" dist="38100" dir="2700000" algn="tl">
                    <a:srgbClr val="000000">
                      <a:alpha val="43137"/>
                    </a:srgbClr>
                  </a:outerShdw>
                </a:effectLst>
              </a:rPr>
              <a:t>Prediction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(8:1-8)</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2057399"/>
            <a:ext cx="5955944" cy="3200400"/>
          </a:xfrm>
        </p:spPr>
        <p:txBody>
          <a:bodyPr/>
          <a:lstStyle/>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God’s return to Zion (1-3)</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Peace in Jerusalem (4-5)</a:t>
            </a:r>
          </a:p>
          <a:p>
            <a:pPr marL="684213" indent="-684213">
              <a:spcBef>
                <a:spcPts val="0"/>
              </a:spcBef>
              <a:spcAft>
                <a:spcPts val="4200"/>
              </a:spcAft>
              <a:buSzPct val="100000"/>
              <a:buFont typeface="+mj-lt"/>
              <a:buAutoNum type="arabicParenR"/>
            </a:pPr>
            <a:r>
              <a:rPr lang="en-US" altLang="en-US" b="1" u="sng" dirty="0">
                <a:solidFill>
                  <a:srgbClr val="FFFFCC"/>
                </a:solidFill>
                <a:effectLst>
                  <a:outerShdw blurRad="38100" dist="38100" dir="2700000" algn="tl">
                    <a:srgbClr val="000000">
                      <a:alpha val="43137"/>
                    </a:srgbClr>
                  </a:outerShdw>
                </a:effectLst>
              </a:rPr>
              <a:t>Restoration from exile (6-8)</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50624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4176" y="0"/>
            <a:ext cx="9063649" cy="6858000"/>
          </a:xfrm>
          <a:prstGeom prst="rect">
            <a:avLst/>
          </a:prstGeom>
        </p:spPr>
      </p:pic>
    </p:spTree>
    <p:extLst>
      <p:ext uri="{BB962C8B-B14F-4D97-AF65-F5344CB8AC3E}">
        <p14:creationId xmlns:p14="http://schemas.microsoft.com/office/powerpoint/2010/main" val="147448118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11430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sp>
        <p:nvSpPr>
          <p:cNvPr id="32771" name="Rectangle 3"/>
          <p:cNvSpPr>
            <a:spLocks noGrp="1" noChangeArrowheads="1"/>
          </p:cNvSpPr>
          <p:nvPr>
            <p:ph type="body" idx="4294967295"/>
          </p:nvPr>
        </p:nvSpPr>
        <p:spPr>
          <a:xfrm>
            <a:off x="609600" y="1600200"/>
            <a:ext cx="8229600" cy="3455988"/>
          </a:xfrm>
        </p:spPr>
        <p:txBody>
          <a:bodyPr/>
          <a:lstStyle/>
          <a:p>
            <a:pPr marL="457200" indent="-457200">
              <a:spcBef>
                <a:spcPts val="0"/>
              </a:spcBef>
              <a:spcAft>
                <a:spcPts val="36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3600"/>
              </a:spcAft>
              <a:defRPr/>
            </a:pPr>
            <a:r>
              <a:rPr lang="en-US" dirty="0">
                <a:effectLst>
                  <a:outerShdw blurRad="38100" dist="38100" dir="2700000" algn="tl">
                    <a:srgbClr val="000000">
                      <a:alpha val="43137"/>
                    </a:srgbClr>
                  </a:outerShdw>
                </a:effectLst>
              </a:rPr>
              <a:t>Assyrian judgment in 722 B.C. (2 Kgs. 17)</a:t>
            </a:r>
          </a:p>
          <a:p>
            <a:pPr marL="457200" indent="-457200">
              <a:spcBef>
                <a:spcPts val="0"/>
              </a:spcBef>
              <a:spcAft>
                <a:spcPts val="3600"/>
              </a:spcAft>
              <a:defRPr/>
            </a:pPr>
            <a:r>
              <a:rPr lang="en-US" dirty="0">
                <a:effectLst>
                  <a:outerShdw blurRad="38100" dist="38100" dir="2700000" algn="tl">
                    <a:srgbClr val="000000">
                      <a:alpha val="43137"/>
                    </a:srgbClr>
                  </a:outerShdw>
                </a:effectLst>
              </a:rPr>
              <a:t>Babylonian captivity in 586 B.C. (2 Kgs. 25)</a:t>
            </a:r>
          </a:p>
          <a:p>
            <a:pPr marL="457200" indent="-457200">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Rome </a:t>
            </a:r>
            <a:r>
              <a:rPr lang="en-US" b="1" i="1" u="sng" dirty="0">
                <a:solidFill>
                  <a:srgbClr val="FFFFCC"/>
                </a:solidFill>
                <a:effectLst>
                  <a:outerShdw blurRad="38100" dist="38100" dir="2700000" algn="tl">
                    <a:srgbClr val="000000">
                      <a:alpha val="43137"/>
                    </a:srgbClr>
                  </a:outerShdw>
                </a:effectLst>
              </a:rPr>
              <a:t>Diaspora</a:t>
            </a:r>
            <a:r>
              <a:rPr lang="en-US" b="1" u="sng" dirty="0">
                <a:solidFill>
                  <a:srgbClr val="FFFFCC"/>
                </a:solidFill>
                <a:effectLst>
                  <a:outerShdw blurRad="38100" dist="38100" dir="2700000" algn="tl">
                    <a:srgbClr val="000000">
                      <a:alpha val="43137"/>
                    </a:srgbClr>
                  </a:outerShdw>
                </a:effectLst>
              </a:rPr>
              <a:t> in A.D. 70   (Luke 19:41-44)</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836EA524-1BA7-4736-9D33-E3A7B50A56D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413986834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3" name="Group 3"/>
          <p:cNvGraphicFramePr>
            <a:graphicFrameLocks noGrp="1"/>
          </p:cNvGraphicFramePr>
          <p:nvPr>
            <p:ph type="tbl" idx="1"/>
          </p:nvPr>
        </p:nvGraphicFramePr>
        <p:xfrm>
          <a:off x="609600" y="185888"/>
          <a:ext cx="10972800" cy="6486225"/>
        </p:xfrm>
        <a:graphic>
          <a:graphicData uri="http://schemas.openxmlformats.org/drawingml/2006/table">
            <a:tbl>
              <a:tblPr/>
              <a:tblGrid>
                <a:gridCol w="5378824">
                  <a:extLst>
                    <a:ext uri="{9D8B030D-6E8A-4147-A177-3AD203B41FA5}">
                      <a16:colId xmlns:a16="http://schemas.microsoft.com/office/drawing/2014/main" val="20000"/>
                    </a:ext>
                  </a:extLst>
                </a:gridCol>
                <a:gridCol w="5593976">
                  <a:extLst>
                    <a:ext uri="{9D8B030D-6E8A-4147-A177-3AD203B41FA5}">
                      <a16:colId xmlns:a16="http://schemas.microsoft.com/office/drawing/2014/main" val="20001"/>
                    </a:ext>
                  </a:extLst>
                </a:gridCol>
              </a:tblGrid>
              <a:tr h="85223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ISRAEL’S TWO REGATHERINGS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359B"/>
                    </a:solidFill>
                  </a:tcPr>
                </a:tc>
                <a:extLst>
                  <a:ext uri="{0D108BD9-81ED-4DB2-BD59-A6C34878D82A}">
                    <a16:rowId xmlns:a16="http://schemas.microsoft.com/office/drawing/2014/main" val="1791893809"/>
                  </a:ext>
                </a:extLst>
              </a:tr>
              <a:tr h="920416">
                <a:tc>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3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THE PRESENT </a:t>
                      </a:r>
                    </a:p>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3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(FIRST) REGATHERING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3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THE PERMANENT </a:t>
                      </a:r>
                    </a:p>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3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(SECOND) REGATHERING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0000"/>
                  </a:ext>
                </a:extLst>
              </a:tr>
              <a:tr h="1042737">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Return to part of the land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Return to all the land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1042737">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Return in unbelief</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Return in faith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0002"/>
                  </a:ext>
                </a:extLst>
              </a:tr>
              <a:tr h="1042737">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Restored to the land only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Restored to the land and the Lord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1042737">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Sets the stage for Tribulation (discipline)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Sets the stage for Millennium (blessing)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0004"/>
                  </a:ext>
                </a:extLst>
              </a:tr>
              <a:tr h="457200">
                <a:tc gridSpan="2">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defRPr/>
                      </a:pPr>
                      <a:r>
                        <a:rPr lang="en-US" sz="2000" dirty="0">
                          <a:solidFill>
                            <a:schemeClr val="bg2"/>
                          </a:solidFill>
                          <a:effectLst/>
                          <a:latin typeface="Calibri" panose="020F0502020204030204" pitchFamily="34" charset="0"/>
                          <a:cs typeface="Calibri" panose="020F0502020204030204" pitchFamily="34" charset="0"/>
                        </a:rPr>
                        <a:t>Adapted from: Price, </a:t>
                      </a:r>
                      <a:r>
                        <a:rPr lang="en-US" sz="2000" i="1" dirty="0">
                          <a:solidFill>
                            <a:schemeClr val="bg2"/>
                          </a:solidFill>
                          <a:effectLst/>
                          <a:latin typeface="Calibri" panose="020F0502020204030204" pitchFamily="34" charset="0"/>
                          <a:cs typeface="Calibri" panose="020F0502020204030204" pitchFamily="34" charset="0"/>
                        </a:rPr>
                        <a:t>Jerusalem In Prophecy, </a:t>
                      </a:r>
                      <a:r>
                        <a:rPr lang="en-US" sz="2000" dirty="0">
                          <a:solidFill>
                            <a:schemeClr val="bg2"/>
                          </a:solidFill>
                          <a:effectLst/>
                          <a:latin typeface="Calibri" panose="020F0502020204030204" pitchFamily="34" charset="0"/>
                          <a:cs typeface="Calibri" panose="020F0502020204030204" pitchFamily="34" charset="0"/>
                        </a:rPr>
                        <a:t>219</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hMerge="1">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66961291"/>
                  </a:ext>
                </a:extLst>
              </a:tr>
            </a:tbl>
          </a:graphicData>
        </a:graphic>
      </p:graphicFrame>
    </p:spTree>
    <p:extLst>
      <p:ext uri="{BB962C8B-B14F-4D97-AF65-F5344CB8AC3E}">
        <p14:creationId xmlns:p14="http://schemas.microsoft.com/office/powerpoint/2010/main" val="1464071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659269-5B65-4701-A078-3A9A2D747756}"/>
              </a:ext>
            </a:extLst>
          </p:cNvPr>
          <p:cNvGraphicFramePr>
            <a:graphicFrameLocks noGrp="1"/>
          </p:cNvGraphicFramePr>
          <p:nvPr>
            <p:extLst>
              <p:ext uri="{D42A27DB-BD31-4B8C-83A1-F6EECF244321}">
                <p14:modId xmlns:p14="http://schemas.microsoft.com/office/powerpoint/2010/main" val="653251062"/>
              </p:ext>
            </p:extLst>
          </p:nvPr>
        </p:nvGraphicFramePr>
        <p:xfrm>
          <a:off x="609600" y="235374"/>
          <a:ext cx="10972800" cy="6387252"/>
        </p:xfrm>
        <a:graphic>
          <a:graphicData uri="http://schemas.openxmlformats.org/drawingml/2006/table">
            <a:tbl>
              <a:tblPr firstRow="1" bandRow="1">
                <a:tableStyleId>{D7AC3CCA-C797-4891-BE02-D94E43425B78}</a:tableStyleId>
              </a:tblPr>
              <a:tblGrid>
                <a:gridCol w="4754880">
                  <a:extLst>
                    <a:ext uri="{9D8B030D-6E8A-4147-A177-3AD203B41FA5}">
                      <a16:colId xmlns:a16="http://schemas.microsoft.com/office/drawing/2014/main" val="3136538324"/>
                    </a:ext>
                  </a:extLst>
                </a:gridCol>
                <a:gridCol w="1463040">
                  <a:extLst>
                    <a:ext uri="{9D8B030D-6E8A-4147-A177-3AD203B41FA5}">
                      <a16:colId xmlns:a16="http://schemas.microsoft.com/office/drawing/2014/main" val="2194749658"/>
                    </a:ext>
                  </a:extLst>
                </a:gridCol>
                <a:gridCol w="4754880">
                  <a:extLst>
                    <a:ext uri="{9D8B030D-6E8A-4147-A177-3AD203B41FA5}">
                      <a16:colId xmlns:a16="http://schemas.microsoft.com/office/drawing/2014/main" val="1322261007"/>
                    </a:ext>
                  </a:extLst>
                </a:gridCol>
              </a:tblGrid>
              <a:tr h="545253">
                <a:tc gridSpan="3">
                  <a:txBody>
                    <a:bodyPr/>
                    <a:lstStyle/>
                    <a:p>
                      <a:pPr algn="ctr"/>
                      <a:r>
                        <a:rPr lang="en-US" sz="2800" dirty="0">
                          <a:latin typeface="Calibri" panose="020F0502020204030204" pitchFamily="34" charset="0"/>
                          <a:cs typeface="Calibri" panose="020F0502020204030204" pitchFamily="34" charset="0"/>
                        </a:rPr>
                        <a:t>ZECHARIAH’S EIGHT NIGHT VISIONS</a:t>
                      </a:r>
                    </a:p>
                  </a:txBody>
                  <a:tcPr anchor="ctr">
                    <a:solidFill>
                      <a:schemeClr val="tx1"/>
                    </a:solidFill>
                  </a:tcPr>
                </a:tc>
                <a:tc hMerge="1">
                  <a:txBody>
                    <a:bodyPr/>
                    <a:lstStyle/>
                    <a:p>
                      <a:endParaRPr lang="en-US" dirty="0"/>
                    </a:p>
                  </a:txBody>
                  <a:tcP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787305106"/>
                  </a:ext>
                </a:extLst>
              </a:tr>
              <a:tr h="545253">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Vision</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Reference</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Meaning</a:t>
                      </a:r>
                    </a:p>
                  </a:txBody>
                  <a:tcPr anchor="ctr">
                    <a:solidFill>
                      <a:schemeClr val="tx1"/>
                    </a:solidFill>
                  </a:tcPr>
                </a:tc>
                <a:extLst>
                  <a:ext uri="{0D108BD9-81ED-4DB2-BD59-A6C34878D82A}">
                    <a16:rowId xmlns:a16="http://schemas.microsoft.com/office/drawing/2014/main" val="3061896758"/>
                  </a:ext>
                </a:extLst>
              </a:tr>
              <a:tr h="545253">
                <a:tc>
                  <a:txBody>
                    <a:bodyPr/>
                    <a:lstStyle/>
                    <a:p>
                      <a:r>
                        <a:rPr lang="en-US" sz="2000" dirty="0">
                          <a:latin typeface="Calibri" panose="020F0502020204030204" pitchFamily="34" charset="0"/>
                          <a:cs typeface="Calibri" panose="020F0502020204030204" pitchFamily="34" charset="0"/>
                        </a:rPr>
                        <a:t>The Red-horse Rider among the Myrtles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1:7-17</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anger against the nations &amp; blessing on restored Israel.</a:t>
                      </a:r>
                    </a:p>
                  </a:txBody>
                  <a:tcPr anchor="ctr">
                    <a:solidFill>
                      <a:schemeClr val="tx1"/>
                    </a:solidFill>
                  </a:tcPr>
                </a:tc>
                <a:extLst>
                  <a:ext uri="{0D108BD9-81ED-4DB2-BD59-A6C34878D82A}">
                    <a16:rowId xmlns:a16="http://schemas.microsoft.com/office/drawing/2014/main" val="308484198"/>
                  </a:ext>
                </a:extLst>
              </a:tr>
              <a:tr h="545253">
                <a:tc>
                  <a:txBody>
                    <a:bodyPr/>
                    <a:lstStyle/>
                    <a:p>
                      <a:r>
                        <a:rPr lang="en-US" sz="2000" dirty="0">
                          <a:latin typeface="Calibri" panose="020F0502020204030204" pitchFamily="34" charset="0"/>
                          <a:cs typeface="Calibri" panose="020F0502020204030204" pitchFamily="34" charset="0"/>
                        </a:rPr>
                        <a:t>The Four Horns &amp; the Four Craftsmen</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1:18-21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judgment on the nations that afflict Israel.</a:t>
                      </a:r>
                    </a:p>
                  </a:txBody>
                  <a:tcPr anchor="ctr">
                    <a:solidFill>
                      <a:schemeClr val="tx1"/>
                    </a:solidFill>
                  </a:tcPr>
                </a:tc>
                <a:extLst>
                  <a:ext uri="{0D108BD9-81ED-4DB2-BD59-A6C34878D82A}">
                    <a16:rowId xmlns:a16="http://schemas.microsoft.com/office/drawing/2014/main" val="1801932628"/>
                  </a:ext>
                </a:extLst>
              </a:tr>
              <a:tr h="545253">
                <a:tc>
                  <a:txBody>
                    <a:bodyPr/>
                    <a:lstStyle/>
                    <a:p>
                      <a:r>
                        <a:rPr lang="en-US" sz="2000" dirty="0">
                          <a:latin typeface="Calibri" panose="020F0502020204030204" pitchFamily="34" charset="0"/>
                          <a:cs typeface="Calibri" panose="020F0502020204030204" pitchFamily="34" charset="0"/>
                        </a:rPr>
                        <a:t>The Surveyor with a Measuring Line</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Chapter 2</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future blessing on restored Israel.</a:t>
                      </a:r>
                    </a:p>
                  </a:txBody>
                  <a:tcPr anchor="ctr">
                    <a:solidFill>
                      <a:schemeClr val="tx1"/>
                    </a:solidFill>
                  </a:tcPr>
                </a:tc>
                <a:extLst>
                  <a:ext uri="{0D108BD9-81ED-4DB2-BD59-A6C34878D82A}">
                    <a16:rowId xmlns:a16="http://schemas.microsoft.com/office/drawing/2014/main" val="4259588334"/>
                  </a:ext>
                </a:extLst>
              </a:tr>
              <a:tr h="545253">
                <a:tc>
                  <a:txBody>
                    <a:bodyPr/>
                    <a:lstStyle/>
                    <a:p>
                      <a:r>
                        <a:rPr lang="en-US" sz="2000" dirty="0">
                          <a:latin typeface="Calibri" panose="020F0502020204030204" pitchFamily="34" charset="0"/>
                          <a:cs typeface="Calibri" panose="020F0502020204030204" pitchFamily="34" charset="0"/>
                        </a:rPr>
                        <a:t>The Cleansing &amp; Crowning of Joshua the Hight Priest.</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3</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Israel’s future cleansing from sin &amp; reinstatement as a priestly nation.</a:t>
                      </a:r>
                    </a:p>
                  </a:txBody>
                  <a:tcPr anchor="ctr">
                    <a:solidFill>
                      <a:schemeClr val="tx1"/>
                    </a:solidFill>
                  </a:tcPr>
                </a:tc>
                <a:extLst>
                  <a:ext uri="{0D108BD9-81ED-4DB2-BD59-A6C34878D82A}">
                    <a16:rowId xmlns:a16="http://schemas.microsoft.com/office/drawing/2014/main" val="1011314601"/>
                  </a:ext>
                </a:extLst>
              </a:tr>
              <a:tr h="545253">
                <a:tc>
                  <a:txBody>
                    <a:bodyPr/>
                    <a:lstStyle/>
                    <a:p>
                      <a:r>
                        <a:rPr lang="en-US" sz="2000" dirty="0">
                          <a:latin typeface="Calibri" panose="020F0502020204030204" pitchFamily="34" charset="0"/>
                          <a:cs typeface="Calibri" panose="020F0502020204030204" pitchFamily="34" charset="0"/>
                        </a:rPr>
                        <a:t>The Golden Lampstand &amp; the Two Olive Trees</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 as the light to the nations under Messiah, the King-Priest.</a:t>
                      </a:r>
                    </a:p>
                  </a:txBody>
                  <a:tcPr anchor="ctr">
                    <a:solidFill>
                      <a:schemeClr val="tx1"/>
                    </a:solidFill>
                  </a:tcPr>
                </a:tc>
                <a:extLst>
                  <a:ext uri="{0D108BD9-81ED-4DB2-BD59-A6C34878D82A}">
                    <a16:rowId xmlns:a16="http://schemas.microsoft.com/office/drawing/2014/main" val="887607491"/>
                  </a:ext>
                </a:extLst>
              </a:tr>
              <a:tr h="545253">
                <a:tc>
                  <a:txBody>
                    <a:bodyPr/>
                    <a:lstStyle/>
                    <a:p>
                      <a:r>
                        <a:rPr lang="en-US" sz="2000" dirty="0">
                          <a:latin typeface="Calibri" panose="020F0502020204030204" pitchFamily="34" charset="0"/>
                          <a:cs typeface="Calibri" panose="020F0502020204030204" pitchFamily="34" charset="0"/>
                        </a:rPr>
                        <a:t>The Flying Scroll</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5:1-4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severity &amp; totality of divine judgment on individual Israelites.</a:t>
                      </a:r>
                    </a:p>
                  </a:txBody>
                  <a:tcPr anchor="ctr">
                    <a:solidFill>
                      <a:schemeClr val="tx1"/>
                    </a:solidFill>
                  </a:tcPr>
                </a:tc>
                <a:extLst>
                  <a:ext uri="{0D108BD9-81ED-4DB2-BD59-A6C34878D82A}">
                    <a16:rowId xmlns:a16="http://schemas.microsoft.com/office/drawing/2014/main" val="4128324461"/>
                  </a:ext>
                </a:extLst>
              </a:tr>
              <a:tr h="545253">
                <a:tc>
                  <a:txBody>
                    <a:bodyPr/>
                    <a:lstStyle/>
                    <a:p>
                      <a:r>
                        <a:rPr lang="en-US" sz="2000" dirty="0">
                          <a:latin typeface="Calibri" panose="020F0502020204030204" pitchFamily="34" charset="0"/>
                          <a:cs typeface="Calibri" panose="020F0502020204030204" pitchFamily="34" charset="0"/>
                        </a:rPr>
                        <a:t>The Woman in the Ephah</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5:5-11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removal of national Israel’s sin of rebellion against God.</a:t>
                      </a:r>
                    </a:p>
                  </a:txBody>
                  <a:tcPr anchor="ctr">
                    <a:solidFill>
                      <a:schemeClr val="tx1"/>
                    </a:solidFill>
                  </a:tcPr>
                </a:tc>
                <a:extLst>
                  <a:ext uri="{0D108BD9-81ED-4DB2-BD59-A6C34878D82A}">
                    <a16:rowId xmlns:a16="http://schemas.microsoft.com/office/drawing/2014/main" val="2385179686"/>
                  </a:ext>
                </a:extLst>
              </a:tr>
              <a:tr h="545253">
                <a:tc>
                  <a:txBody>
                    <a:bodyPr/>
                    <a:lstStyle/>
                    <a:p>
                      <a:r>
                        <a:rPr lang="en-US" sz="2000" dirty="0">
                          <a:latin typeface="Calibri" panose="020F0502020204030204" pitchFamily="34" charset="0"/>
                          <a:cs typeface="Calibri" panose="020F0502020204030204" pitchFamily="34" charset="0"/>
                        </a:rPr>
                        <a:t>The Four Chariots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6:1-8</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Divine judgment on Gentile nations.</a:t>
                      </a:r>
                    </a:p>
                  </a:txBody>
                  <a:tcPr anchor="ctr">
                    <a:solidFill>
                      <a:schemeClr val="tx1"/>
                    </a:solidFill>
                  </a:tcPr>
                </a:tc>
                <a:extLst>
                  <a:ext uri="{0D108BD9-81ED-4DB2-BD59-A6C34878D82A}">
                    <a16:rowId xmlns:a16="http://schemas.microsoft.com/office/drawing/2014/main" val="2529794026"/>
                  </a:ext>
                </a:extLst>
              </a:tr>
            </a:tbl>
          </a:graphicData>
        </a:graphic>
      </p:graphicFrame>
    </p:spTree>
    <p:extLst>
      <p:ext uri="{BB962C8B-B14F-4D97-AF65-F5344CB8AC3E}">
        <p14:creationId xmlns:p14="http://schemas.microsoft.com/office/powerpoint/2010/main" val="2223168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33602-31E9-450B-ABA4-46D0D0A544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6582" y="0"/>
            <a:ext cx="10975818" cy="5401479"/>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36:24-28</a:t>
            </a:r>
          </a:p>
          <a:p>
            <a:pPr algn="just"/>
            <a:r>
              <a:rPr lang="en-US" sz="3000" baseline="30000" dirty="0">
                <a:effectLst>
                  <a:outerShdw blurRad="38100" dist="38100" dir="2700000" algn="tl">
                    <a:srgbClr val="000000">
                      <a:alpha val="43137"/>
                    </a:srgbClr>
                  </a:outerShdw>
                </a:effectLst>
                <a:latin typeface="Calibri" panose="020F0502020204030204" pitchFamily="34" charset="0"/>
              </a:rPr>
              <a:t>24</a:t>
            </a:r>
            <a:r>
              <a:rPr lang="en-US" sz="3000" dirty="0">
                <a:effectLst>
                  <a:outerShdw blurRad="38100" dist="38100" dir="2700000" algn="tl">
                    <a:srgbClr val="000000">
                      <a:alpha val="43137"/>
                    </a:srgbClr>
                  </a:outerShdw>
                </a:effectLst>
                <a:latin typeface="Calibri" panose="020F0502020204030204" pitchFamily="34" charset="0"/>
              </a:rPr>
              <a:t> “For I will take you from the nations,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bring you into your own land</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rPr>
              <a:t>25</a:t>
            </a:r>
            <a:r>
              <a:rPr lang="en-US" sz="3000" b="1" baseline="30000" dirty="0">
                <a:effectLst>
                  <a:outerShdw blurRad="38100" dist="38100" dir="2700000" algn="tl">
                    <a:srgbClr val="000000">
                      <a:alpha val="43137"/>
                    </a:srgbClr>
                  </a:outerShdw>
                </a:effectLst>
                <a:latin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3000"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3000" baseline="30000" dirty="0">
                <a:effectLst>
                  <a:outerShdw blurRad="38100" dist="38100" dir="2700000" algn="tl">
                    <a:srgbClr val="000000">
                      <a:alpha val="43137"/>
                    </a:srgbClr>
                  </a:outerShdw>
                </a:effectLst>
                <a:latin typeface="Calibri" panose="020F0502020204030204" pitchFamily="34" charset="0"/>
              </a:rPr>
              <a:t>26 </a:t>
            </a:r>
            <a:r>
              <a:rPr lang="en-US" sz="3000" dirty="0">
                <a:effectLst>
                  <a:outerShdw blurRad="38100" dist="38100" dir="2700000" algn="tl">
                    <a:srgbClr val="000000">
                      <a:alpha val="43137"/>
                    </a:srgbClr>
                  </a:outerShdw>
                </a:effectLst>
                <a:latin typeface="Calibri" panose="020F0502020204030204" pitchFamily="34" charset="0"/>
              </a:rPr>
              <a:t>Moreover, I will give you a new heart and put a new spirit within you; and I will remove the heart of stone from your flesh and give you a heart of flesh. </a:t>
            </a:r>
            <a:r>
              <a:rPr lang="en-US" sz="3000" baseline="30000" dirty="0">
                <a:effectLst>
                  <a:outerShdw blurRad="38100" dist="38100" dir="2700000" algn="tl">
                    <a:srgbClr val="000000">
                      <a:alpha val="43137"/>
                    </a:srgbClr>
                  </a:outerShdw>
                </a:effectLst>
                <a:latin typeface="Calibri" panose="020F0502020204030204" pitchFamily="34" charset="0"/>
              </a:rPr>
              <a:t>27 </a:t>
            </a:r>
            <a:r>
              <a:rPr lang="en-US" sz="3000" dirty="0">
                <a:effectLst>
                  <a:outerShdw blurRad="38100" dist="38100" dir="2700000" algn="tl">
                    <a:srgbClr val="000000">
                      <a:alpha val="43137"/>
                    </a:srgbClr>
                  </a:outerShdw>
                </a:effectLst>
                <a:latin typeface="Calibri" panose="020F0502020204030204" pitchFamily="34" charset="0"/>
              </a:rPr>
              <a:t>I will put My Spirit within you and cause you to walk in My statutes, and you will be careful to observe My ordinances. </a:t>
            </a:r>
            <a:r>
              <a:rPr lang="en-US" sz="3000" baseline="30000" dirty="0">
                <a:effectLst>
                  <a:outerShdw blurRad="38100" dist="38100" dir="2700000" algn="tl">
                    <a:srgbClr val="000000">
                      <a:alpha val="43137"/>
                    </a:srgbClr>
                  </a:outerShdw>
                </a:effectLst>
                <a:latin typeface="Calibri" panose="020F0502020204030204" pitchFamily="34" charset="0"/>
              </a:rPr>
              <a:t>28 </a:t>
            </a:r>
            <a:r>
              <a:rPr lang="en-US" sz="3000" dirty="0">
                <a:effectLst>
                  <a:outerShdw blurRad="38100" dist="38100" dir="2700000" algn="tl">
                    <a:srgbClr val="000000">
                      <a:alpha val="43137"/>
                    </a:srgbClr>
                  </a:outerShdw>
                </a:effectLst>
                <a:latin typeface="Calibri" panose="020F0502020204030204" pitchFamily="34" charset="0"/>
              </a:rPr>
              <a:t>You will live in the land that I gave to your forefathers; so you will be My people, and I will be your God.”</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979386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F7D87D-4225-49FB-8300-FBB0F127B0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572545" y="0"/>
            <a:ext cx="11046909" cy="4801314"/>
          </a:xfrm>
          <a:prstGeom prst="rect">
            <a:avLst/>
          </a:prstGeom>
          <a:noFill/>
          <a:ln w="28575">
            <a:noFill/>
            <a:miter lim="800000"/>
            <a:headEnd/>
            <a:tailEnd/>
          </a:ln>
        </p:spPr>
        <p:txBody>
          <a:bodyPr wrap="square">
            <a:spAutoFit/>
          </a:bodyPr>
          <a:lstStyle/>
          <a:p>
            <a:pPr algn="ctr">
              <a:spcAft>
                <a:spcPts val="1200"/>
              </a:spcAft>
            </a:pPr>
            <a:r>
              <a:rPr lang="en-US" sz="2600" baseline="30000" dirty="0">
                <a:effectLst>
                  <a:outerShdw blurRad="38100" dist="38100" dir="2700000" algn="tl">
                    <a:srgbClr val="000000">
                      <a:alpha val="43137"/>
                    </a:srgbClr>
                  </a:outerShdw>
                </a:effectLst>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37:7-11</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I prophesied as I was commanded; and as I prophesied, there was a</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noise, and behold, a rattling; and the bones came together, bone to its bone.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looked, and behold, sinews were on them, and flesh grew and skin covered them;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there was no breath in them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He said to me, “Prophesy to the breath, prophesy, son of man, and say to the breath, ‘Thus says the Lord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 from the four winds, O breath, and breathe on these slain, that they come to life.”’”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I prophesied as He</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317434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2381A-28DE-47A2-83E7-FE6657EFD5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2" y="0"/>
            <a:ext cx="10972798" cy="3323987"/>
          </a:xfrm>
          <a:prstGeom prst="rect">
            <a:avLst/>
          </a:prstGeom>
          <a:noFill/>
          <a:ln w="28575">
            <a:noFill/>
            <a:miter lim="800000"/>
            <a:headEnd/>
            <a:tailEnd/>
          </a:ln>
        </p:spPr>
        <p:txBody>
          <a:bodyPr wrap="square">
            <a:spAutoFit/>
          </a:bodyPr>
          <a:lstStyle/>
          <a:p>
            <a:pPr algn="ctr">
              <a:spcAft>
                <a:spcPts val="1200"/>
              </a:spcAft>
            </a:pPr>
            <a:r>
              <a:rPr lang="en-US" sz="2600" baseline="30000" dirty="0">
                <a:effectLst>
                  <a:outerShdw blurRad="38100" dist="38100" dir="2700000" algn="tl">
                    <a:srgbClr val="000000">
                      <a:alpha val="43137"/>
                    </a:srgbClr>
                  </a:outerShdw>
                </a:effectLst>
                <a:latin typeface="Calibri" panose="020F0502020204030204" pitchFamily="34" charset="0"/>
              </a:rPr>
              <a:t> </a:t>
            </a: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Ezekiel 37:7-11</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commanded me, and the breath came into them, and they came to life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stood on their feet, an exceedingly great army.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He said to me, “Son of man,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bones are the whole house of Israel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they say, ‘Our bones are dried up and our hope has perished. We are completely cut off’</a:t>
            </a:r>
            <a:r>
              <a:rPr lang="en-US" sz="3200" dirty="0">
                <a:effectLst>
                  <a:outerShdw blurRad="38100" dist="38100" dir="2700000" algn="tl">
                    <a:srgbClr val="000000">
                      <a:alpha val="43137"/>
                    </a:srgbClr>
                  </a:outerShdw>
                </a:effectLst>
                <a:latin typeface="Calibri" panose="020F0502020204030204" pitchFamily="34" charset="0"/>
              </a:rPr>
              <a:t>.”</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583961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2057399"/>
            <a:ext cx="5955944" cy="3200400"/>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Prediction (1-8)</a:t>
            </a:r>
          </a:p>
          <a:p>
            <a:pPr marL="684213" indent="-684213">
              <a:spcBef>
                <a:spcPts val="0"/>
              </a:spcBef>
              <a:spcAft>
                <a:spcPts val="4200"/>
              </a:spcAft>
              <a:buClr>
                <a:srgbClr val="FF9900"/>
              </a:buClr>
              <a:buSzPct val="100000"/>
              <a:buFont typeface="+mj-lt"/>
              <a:buAutoNum type="alphaLcParenR"/>
            </a:pPr>
            <a:r>
              <a:rPr lang="en-US" altLang="en-US" b="1" u="sng" dirty="0">
                <a:solidFill>
                  <a:srgbClr val="FFFFCC"/>
                </a:solidFill>
                <a:effectLst>
                  <a:outerShdw blurRad="38100" dist="38100" dir="2700000" algn="tl">
                    <a:srgbClr val="000000">
                      <a:alpha val="43137"/>
                    </a:srgbClr>
                  </a:outerShdw>
                </a:effectLst>
              </a:rPr>
              <a:t>Application (9-17)</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B84BE55F-5EE9-4C30-B094-AE02B34E2267}"/>
              </a:ext>
            </a:extLst>
          </p:cNvPr>
          <p:cNvSpPr>
            <a:spLocks noGrp="1" noChangeArrowheads="1"/>
          </p:cNvSpPr>
          <p:nvPr>
            <p:ph type="title"/>
          </p:nvPr>
        </p:nvSpPr>
        <p:spPr>
          <a:xfrm>
            <a:off x="800100" y="228600"/>
            <a:ext cx="10591800" cy="917575"/>
          </a:xfrm>
        </p:spPr>
        <p:txBody>
          <a:bodyPr/>
          <a:lstStyle/>
          <a:p>
            <a:pPr marL="457200" indent="-457200" algn="ctr">
              <a:buClr>
                <a:srgbClr val="66FF66"/>
              </a:buClr>
              <a:buFont typeface="+mj-lt"/>
              <a:buAutoNum type="arabicPeriod" startAt="3"/>
            </a:pPr>
            <a:r>
              <a:rPr lang="en-US" altLang="en-US" sz="3600" dirty="0">
                <a:effectLst>
                  <a:outerShdw blurRad="38100" dist="38100" dir="2700000" algn="tl">
                    <a:srgbClr val="000000">
                      <a:alpha val="43137"/>
                    </a:srgbClr>
                  </a:outerShdw>
                </a:effectLst>
              </a:rPr>
              <a:t>Prediction of Jerusalem's Restoration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(8:1-17)</a:t>
            </a:r>
            <a:endParaRPr lang="en-US" altLang="en-US" sz="36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104932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scontent-dfw1-1.xx.fbcdn.net/hphotos-xtf1/t31.0-8/11794619_10207462667233113_7088908926816719446_o.jpg">
            <a:extLst>
              <a:ext uri="{FF2B5EF4-FFF2-40B4-BE49-F238E27FC236}">
                <a16:creationId xmlns:a16="http://schemas.microsoft.com/office/drawing/2014/main" id="{AA1E8CA2-F13E-48B1-AB91-4663C0F4AD8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38300" y="114300"/>
            <a:ext cx="8915400" cy="6629400"/>
          </a:xfrm>
          <a:prstGeom prst="rect">
            <a:avLst/>
          </a:prstGeom>
          <a:solidFill>
            <a:srgbClr val="FFFFFF">
              <a:shade val="85000"/>
            </a:srgbClr>
          </a:solidFill>
          <a:ln w="38100">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734486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457200" indent="-457200" algn="ctr">
              <a:buClr>
                <a:srgbClr val="FF9900"/>
              </a:buClr>
              <a:buFont typeface="+mj-lt"/>
              <a:buAutoNum type="alphaLcParenR"/>
            </a:pPr>
            <a:r>
              <a:rPr lang="en-US" altLang="en-US" sz="3600" dirty="0">
                <a:effectLst>
                  <a:outerShdw blurRad="38100" dist="38100" dir="2700000" algn="tl">
                    <a:srgbClr val="000000">
                      <a:alpha val="43137"/>
                    </a:srgbClr>
                  </a:outerShdw>
                </a:effectLst>
              </a:rPr>
              <a:t>Application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(8:9-17)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2057399"/>
            <a:ext cx="6252277" cy="3200400"/>
          </a:xfrm>
        </p:spPr>
        <p:txBody>
          <a:bodyPr/>
          <a:lstStyle/>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Rebuild the Temple (9-13)</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Trust in God’s promises (14-15)</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Obey the covenant (16-17)</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29036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457200" indent="-457200" algn="ctr">
              <a:buClr>
                <a:srgbClr val="FF9900"/>
              </a:buClr>
              <a:buFont typeface="+mj-lt"/>
              <a:buAutoNum type="alphaLcParenR"/>
            </a:pPr>
            <a:r>
              <a:rPr lang="en-US" altLang="en-US" sz="3600" dirty="0">
                <a:effectLst>
                  <a:outerShdw blurRad="38100" dist="38100" dir="2700000" algn="tl">
                    <a:srgbClr val="000000">
                      <a:alpha val="43137"/>
                    </a:srgbClr>
                  </a:outerShdw>
                </a:effectLst>
              </a:rPr>
              <a:t>Application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(8:9-17)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2057399"/>
            <a:ext cx="6252277" cy="3200400"/>
          </a:xfrm>
        </p:spPr>
        <p:txBody>
          <a:bodyPr/>
          <a:lstStyle/>
          <a:p>
            <a:pPr marL="684213" indent="-684213">
              <a:spcBef>
                <a:spcPts val="0"/>
              </a:spcBef>
              <a:spcAft>
                <a:spcPts val="4200"/>
              </a:spcAft>
              <a:buSzPct val="100000"/>
              <a:buFont typeface="+mj-lt"/>
              <a:buAutoNum type="arabicParenR"/>
            </a:pPr>
            <a:r>
              <a:rPr lang="en-US" altLang="en-US" b="1" u="sng" dirty="0">
                <a:solidFill>
                  <a:srgbClr val="FFFFCC"/>
                </a:solidFill>
                <a:effectLst>
                  <a:outerShdw blurRad="38100" dist="38100" dir="2700000" algn="tl">
                    <a:srgbClr val="000000">
                      <a:alpha val="43137"/>
                    </a:srgbClr>
                  </a:outerShdw>
                </a:effectLst>
              </a:rPr>
              <a:t>Rebuild the Temple (9-13)</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Trust in God’s promises (14-15)</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Obey the covenant (16-17)</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85534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800" dirty="0"/>
              <a:t>Six Parts of a Suzerain-Vassal Treaty in Deuteronomy</a:t>
            </a:r>
          </a:p>
        </p:txBody>
      </p:sp>
      <p:sp>
        <p:nvSpPr>
          <p:cNvPr id="36867" name="Rectangle 3"/>
          <p:cNvSpPr>
            <a:spLocks noGrp="1" noChangeArrowheads="1"/>
          </p:cNvSpPr>
          <p:nvPr>
            <p:ph type="body" idx="4294967295"/>
          </p:nvPr>
        </p:nvSpPr>
        <p:spPr>
          <a:xfrm>
            <a:off x="1066800" y="1371599"/>
            <a:ext cx="6400800" cy="5029201"/>
          </a:xfrm>
          <a:noFill/>
        </p:spPr>
        <p:txBody>
          <a:bodyPr/>
          <a:lstStyle/>
          <a:p>
            <a:pPr marL="457200" indent="-457200">
              <a:spcBef>
                <a:spcPts val="0"/>
              </a:spcBef>
              <a:spcAft>
                <a:spcPts val="2400"/>
              </a:spcAft>
            </a:pPr>
            <a:r>
              <a:rPr lang="en-US" dirty="0">
                <a:effectLst/>
              </a:rPr>
              <a:t>Preamble (1:1-5)</a:t>
            </a:r>
          </a:p>
          <a:p>
            <a:pPr marL="457200" indent="-457200">
              <a:spcBef>
                <a:spcPts val="0"/>
              </a:spcBef>
              <a:spcAft>
                <a:spcPts val="2400"/>
              </a:spcAft>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pPr>
            <a:r>
              <a:rPr lang="en-US" dirty="0">
                <a:effectLst/>
              </a:rPr>
              <a:t>Storage and reading instructions (27:2-3; 31:9, 24, 26)</a:t>
            </a:r>
          </a:p>
          <a:p>
            <a:pPr marL="457200" indent="-457200">
              <a:spcBef>
                <a:spcPts val="0"/>
              </a:spcBef>
              <a:spcAft>
                <a:spcPts val="2400"/>
              </a:spcAft>
            </a:pPr>
            <a:r>
              <a:rPr lang="en-US" dirty="0">
                <a:effectLst/>
              </a:rPr>
              <a:t>Witnesses (32:1)</a:t>
            </a:r>
          </a:p>
          <a:p>
            <a:pPr marL="457200" indent="-457200">
              <a:spcBef>
                <a:spcPts val="0"/>
              </a:spcBef>
              <a:spcAft>
                <a:spcPts val="2400"/>
              </a:spcAft>
            </a:pPr>
            <a:r>
              <a:rPr lang="en-US" b="1" i="1" u="sng" dirty="0">
                <a:solidFill>
                  <a:srgbClr val="FFFFCC"/>
                </a:solidFill>
                <a:effectLst/>
              </a:rPr>
              <a:t>Blessings and curses (28)</a:t>
            </a:r>
            <a:endParaRPr lang="en-US" sz="3600" b="1" i="1" u="sng" dirty="0">
              <a:solidFill>
                <a:srgbClr val="FFFFCC"/>
              </a:solidFill>
              <a:effectLst/>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EF1D4CBA-763C-43F6-A530-694BAFFFD69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1347903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457200" indent="-457200" algn="ctr">
              <a:buClr>
                <a:srgbClr val="FF9900"/>
              </a:buClr>
              <a:buFont typeface="+mj-lt"/>
              <a:buAutoNum type="alphaLcParenR"/>
            </a:pPr>
            <a:r>
              <a:rPr lang="en-US" altLang="en-US" sz="3600" dirty="0">
                <a:effectLst>
                  <a:outerShdw blurRad="38100" dist="38100" dir="2700000" algn="tl">
                    <a:srgbClr val="000000">
                      <a:alpha val="43137"/>
                    </a:srgbClr>
                  </a:outerShdw>
                </a:effectLst>
              </a:rPr>
              <a:t>Application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(8:9-17)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2057399"/>
            <a:ext cx="6252277" cy="3200400"/>
          </a:xfrm>
        </p:spPr>
        <p:txBody>
          <a:bodyPr/>
          <a:lstStyle/>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Rebuild the Temple (9-13)</a:t>
            </a:r>
          </a:p>
          <a:p>
            <a:pPr marL="684213" indent="-684213">
              <a:spcBef>
                <a:spcPts val="0"/>
              </a:spcBef>
              <a:spcAft>
                <a:spcPts val="4200"/>
              </a:spcAft>
              <a:buSzPct val="100000"/>
              <a:buFont typeface="+mj-lt"/>
              <a:buAutoNum type="arabicParenR"/>
            </a:pPr>
            <a:r>
              <a:rPr lang="en-US" altLang="en-US" b="1" u="sng" dirty="0">
                <a:solidFill>
                  <a:srgbClr val="FFFFCC"/>
                </a:solidFill>
                <a:effectLst>
                  <a:outerShdw blurRad="38100" dist="38100" dir="2700000" algn="tl">
                    <a:srgbClr val="000000">
                      <a:alpha val="43137"/>
                    </a:srgbClr>
                  </a:outerShdw>
                </a:effectLst>
              </a:rPr>
              <a:t>Trust in God’s promises (14-15)</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Obey the covenant (16-17)</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8892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80621"/>
            <a:ext cx="8839966" cy="6663506"/>
          </a:xfrm>
          <a:prstGeom prst="rect">
            <a:avLst/>
          </a:prstGeom>
        </p:spPr>
      </p:pic>
    </p:spTree>
    <p:extLst>
      <p:ext uri="{BB962C8B-B14F-4D97-AF65-F5344CB8AC3E}">
        <p14:creationId xmlns:p14="http://schemas.microsoft.com/office/powerpoint/2010/main" val="92903056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effectLst>
                  <a:outerShdw blurRad="38100" dist="38100" dir="2700000" algn="tl">
                    <a:srgbClr val="000000">
                      <a:alpha val="43137"/>
                    </a:srgbClr>
                  </a:outerShdw>
                </a:effectLst>
                <a:cs typeface="Calibri" panose="020F0502020204030204" pitchFamily="34" charset="0"/>
              </a:rPr>
              <a:t>Conclusion: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069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800" dirty="0"/>
              <a:t>Six Parts of a Suzerain-Vassal Treaty in Deuteronomy</a:t>
            </a:r>
          </a:p>
        </p:txBody>
      </p:sp>
      <p:sp>
        <p:nvSpPr>
          <p:cNvPr id="36867" name="Rectangle 3"/>
          <p:cNvSpPr>
            <a:spLocks noGrp="1" noChangeArrowheads="1"/>
          </p:cNvSpPr>
          <p:nvPr>
            <p:ph type="body" idx="4294967295"/>
          </p:nvPr>
        </p:nvSpPr>
        <p:spPr>
          <a:xfrm>
            <a:off x="1066800" y="1371599"/>
            <a:ext cx="6400800" cy="5029201"/>
          </a:xfrm>
          <a:noFill/>
        </p:spPr>
        <p:txBody>
          <a:bodyPr/>
          <a:lstStyle/>
          <a:p>
            <a:pPr marL="457200" indent="-457200">
              <a:spcBef>
                <a:spcPts val="0"/>
              </a:spcBef>
              <a:spcAft>
                <a:spcPts val="2400"/>
              </a:spcAft>
            </a:pPr>
            <a:r>
              <a:rPr lang="en-US" dirty="0">
                <a:effectLst/>
              </a:rPr>
              <a:t>Preamble (1:1-5)</a:t>
            </a:r>
          </a:p>
          <a:p>
            <a:pPr marL="457200" indent="-457200">
              <a:spcBef>
                <a:spcPts val="0"/>
              </a:spcBef>
              <a:spcAft>
                <a:spcPts val="2400"/>
              </a:spcAft>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pPr>
            <a:r>
              <a:rPr lang="en-US" dirty="0">
                <a:effectLst/>
              </a:rPr>
              <a:t>Storage and reading instructions (27:2-3; 31:9, 24, 26)</a:t>
            </a:r>
          </a:p>
          <a:p>
            <a:pPr marL="457200" indent="-457200">
              <a:spcBef>
                <a:spcPts val="0"/>
              </a:spcBef>
              <a:spcAft>
                <a:spcPts val="2400"/>
              </a:spcAft>
            </a:pPr>
            <a:r>
              <a:rPr lang="en-US" dirty="0">
                <a:effectLst/>
              </a:rPr>
              <a:t>Witnesses (32:1)</a:t>
            </a:r>
          </a:p>
          <a:p>
            <a:pPr marL="457200" indent="-457200">
              <a:spcBef>
                <a:spcPts val="0"/>
              </a:spcBef>
              <a:spcAft>
                <a:spcPts val="2400"/>
              </a:spcAft>
            </a:pPr>
            <a:r>
              <a:rPr lang="en-US" b="1" i="1" u="sng" dirty="0">
                <a:solidFill>
                  <a:srgbClr val="FFFFCC"/>
                </a:solidFill>
                <a:effectLst/>
              </a:rPr>
              <a:t>Blessings and curses (28)</a:t>
            </a:r>
            <a:endParaRPr lang="en-US" sz="3600" b="1" i="1" u="sng" dirty="0">
              <a:solidFill>
                <a:srgbClr val="FFFFCC"/>
              </a:solidFill>
              <a:effectLst/>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EF1D4CBA-763C-43F6-A530-694BAFFFD69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4283382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marL="457200" indent="-457200" algn="ctr">
              <a:buClr>
                <a:srgbClr val="FF9900"/>
              </a:buClr>
              <a:buFont typeface="+mj-lt"/>
              <a:buAutoNum type="alphaLcParenR"/>
            </a:pPr>
            <a:r>
              <a:rPr lang="en-US" altLang="en-US" sz="3600" dirty="0">
                <a:effectLst>
                  <a:outerShdw blurRad="38100" dist="38100" dir="2700000" algn="tl">
                    <a:srgbClr val="000000">
                      <a:alpha val="43137"/>
                    </a:srgbClr>
                  </a:outerShdw>
                </a:effectLst>
              </a:rPr>
              <a:t>Application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(8:9-17)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2" y="2057399"/>
            <a:ext cx="6252277" cy="3200400"/>
          </a:xfrm>
        </p:spPr>
        <p:txBody>
          <a:bodyPr/>
          <a:lstStyle/>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Rebuild the Temple (9-13)</a:t>
            </a:r>
          </a:p>
          <a:p>
            <a:pPr marL="684213" indent="-684213">
              <a:spcBef>
                <a:spcPts val="0"/>
              </a:spcBef>
              <a:spcAft>
                <a:spcPts val="4200"/>
              </a:spcAft>
              <a:buSzPct val="100000"/>
              <a:buFont typeface="+mj-lt"/>
              <a:buAutoNum type="arabicParenR"/>
            </a:pPr>
            <a:r>
              <a:rPr lang="en-US" altLang="en-US" dirty="0">
                <a:effectLst>
                  <a:outerShdw blurRad="38100" dist="38100" dir="2700000" algn="tl">
                    <a:srgbClr val="000000">
                      <a:alpha val="43137"/>
                    </a:srgbClr>
                  </a:outerShdw>
                </a:effectLst>
              </a:rPr>
              <a:t>Trust in God’s promises (14-15)</a:t>
            </a:r>
          </a:p>
          <a:p>
            <a:pPr marL="684213" indent="-684213">
              <a:spcBef>
                <a:spcPts val="0"/>
              </a:spcBef>
              <a:spcAft>
                <a:spcPts val="4200"/>
              </a:spcAft>
              <a:buSzPct val="100000"/>
              <a:buFont typeface="+mj-lt"/>
              <a:buAutoNum type="arabicParenR"/>
            </a:pPr>
            <a:r>
              <a:rPr lang="en-US" altLang="en-US" b="1" u="sng" dirty="0">
                <a:solidFill>
                  <a:srgbClr val="FFFFCC"/>
                </a:solidFill>
                <a:effectLst>
                  <a:outerShdw blurRad="38100" dist="38100" dir="2700000" algn="tl">
                    <a:srgbClr val="000000">
                      <a:alpha val="43137"/>
                    </a:srgbClr>
                  </a:outerShdw>
                </a:effectLst>
              </a:rPr>
              <a:t>Obey the covenant (16-17)</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63468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4006057" y="4114800"/>
            <a:ext cx="2286000" cy="990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276851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8991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207388" y="1747007"/>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468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2057399"/>
            <a:ext cx="5955944" cy="3200400"/>
          </a:xfrm>
        </p:spPr>
        <p:txBody>
          <a:bodyPr/>
          <a:lstStyle/>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Prediction (1-8)</a:t>
            </a:r>
          </a:p>
          <a:p>
            <a:pPr marL="684213" indent="-684213">
              <a:spcBef>
                <a:spcPts val="0"/>
              </a:spcBef>
              <a:spcAft>
                <a:spcPts val="4200"/>
              </a:spcAft>
              <a:buClr>
                <a:srgbClr val="FF9900"/>
              </a:buClr>
              <a:buSzPct val="100000"/>
              <a:buFont typeface="+mj-lt"/>
              <a:buAutoNum type="alphaLcParenR"/>
            </a:pPr>
            <a:r>
              <a:rPr lang="en-US" altLang="en-US" dirty="0">
                <a:effectLst>
                  <a:outerShdw blurRad="38100" dist="38100" dir="2700000" algn="tl">
                    <a:srgbClr val="000000">
                      <a:alpha val="43137"/>
                    </a:srgbClr>
                  </a:outerShdw>
                </a:effectLst>
              </a:rPr>
              <a:t>Application (9-17)</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2" y="2057399"/>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960E3A80-9E71-407D-9A19-377BD953994F}"/>
              </a:ext>
            </a:extLst>
          </p:cNvPr>
          <p:cNvSpPr>
            <a:spLocks noGrp="1" noChangeArrowheads="1"/>
          </p:cNvSpPr>
          <p:nvPr>
            <p:ph type="title"/>
          </p:nvPr>
        </p:nvSpPr>
        <p:spPr>
          <a:xfrm>
            <a:off x="800100" y="228600"/>
            <a:ext cx="10591800" cy="917575"/>
          </a:xfrm>
        </p:spPr>
        <p:txBody>
          <a:bodyPr/>
          <a:lstStyle/>
          <a:p>
            <a:pPr marL="457200" indent="-457200" algn="ctr">
              <a:buClr>
                <a:srgbClr val="66FF66"/>
              </a:buClr>
              <a:buFont typeface="+mj-lt"/>
              <a:buAutoNum type="arabicPeriod" startAt="3"/>
            </a:pPr>
            <a:r>
              <a:rPr lang="en-US" altLang="en-US" sz="3600" dirty="0">
                <a:effectLst>
                  <a:outerShdw blurRad="38100" dist="38100" dir="2700000" algn="tl">
                    <a:srgbClr val="000000">
                      <a:alpha val="43137"/>
                    </a:srgbClr>
                  </a:outerShdw>
                </a:effectLst>
              </a:rPr>
              <a:t>Prediction of Jerusalem's Restoration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(8:1-17)</a:t>
            </a:r>
            <a:endParaRPr lang="en-US" altLang="en-US" sz="36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19378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8991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207388" y="1747007"/>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328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b="1" u="sng" dirty="0">
                <a:solidFill>
                  <a:srgbClr val="FFFFCC"/>
                </a:solidFill>
                <a:effectLst>
                  <a:outerShdw blurRad="38100" dist="38100" dir="2700000" algn="tl">
                    <a:srgbClr val="000000">
                      <a:alpha val="43137"/>
                    </a:srgbClr>
                  </a:outerShdw>
                </a:effectLst>
              </a:rPr>
              <a:t>7</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584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8991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dirty="0">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207388" y="1747007"/>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09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8991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dirty="0">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207388" y="1747007"/>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628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1"/>
            <a:ext cx="10591800" cy="914400"/>
          </a:xfrm>
        </p:spPr>
        <p:txBody>
          <a:bodyPr/>
          <a:lstStyle/>
          <a:p>
            <a:pPr marL="514350" indent="-514350" algn="ctr">
              <a:buClr>
                <a:srgbClr val="FF66FF"/>
              </a:buClr>
              <a:buFont typeface="+mj-lt"/>
              <a:buAutoNum type="alphaUcPeriod"/>
            </a:pPr>
            <a:r>
              <a:rPr lang="en-US" altLang="en-US" sz="3600" dirty="0">
                <a:effectLst>
                  <a:outerShdw blurRad="38100" dist="38100" dir="2700000" algn="tl">
                    <a:srgbClr val="000000">
                      <a:alpha val="43137"/>
                    </a:srgbClr>
                  </a:outerShdw>
                </a:effectLst>
              </a:rPr>
              <a:t>Question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(7:1-3)</a:t>
            </a:r>
            <a:endParaRPr lang="en-US" alt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828800"/>
            <a:ext cx="4267201" cy="3200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altLang="en-US" dirty="0">
                <a:effectLst>
                  <a:outerShdw blurRad="38100" dist="38100" dir="2700000" algn="tl">
                    <a:srgbClr val="000000">
                      <a:alpha val="43137"/>
                    </a:srgbClr>
                  </a:outerShdw>
                </a:effectLst>
                <a:cs typeface="Calibri" panose="020F0502020204030204" pitchFamily="34" charset="0"/>
              </a:rPr>
              <a:t>Date (1)</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altLang="en-US" dirty="0">
                <a:effectLst>
                  <a:outerShdw blurRad="38100" dist="38100" dir="2700000" algn="tl">
                    <a:srgbClr val="000000">
                      <a:alpha val="43137"/>
                    </a:srgbClr>
                  </a:outerShdw>
                </a:effectLst>
                <a:cs typeface="Calibri" panose="020F0502020204030204" pitchFamily="34" charset="0"/>
              </a:rPr>
              <a:t>Questioner (2)</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altLang="en-US" dirty="0">
                <a:effectLst>
                  <a:outerShdw blurRad="38100" dist="38100" dir="2700000" algn="tl">
                    <a:srgbClr val="000000">
                      <a:alpha val="43137"/>
                    </a:srgbClr>
                  </a:outerShdw>
                </a:effectLst>
                <a:cs typeface="Calibri" panose="020F0502020204030204" pitchFamily="34" charset="0"/>
              </a:rPr>
              <a:t>Question (3)</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10400"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3252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8991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207388" y="1747007"/>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819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8261"/>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22039</TotalTime>
  <Words>1853</Words>
  <Application>Microsoft Office PowerPoint</Application>
  <PresentationFormat>Widescreen</PresentationFormat>
  <Paragraphs>222</Paragraphs>
  <Slides>46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Times New Roman</vt:lpstr>
      <vt:lpstr>UICTFontTextStyleTallBody</vt:lpstr>
      <vt:lpstr>Wingdings</vt:lpstr>
      <vt:lpstr>Azure</vt:lpstr>
      <vt:lpstr>PowerPoint Presentation</vt:lpstr>
      <vt:lpstr>Structure</vt:lpstr>
      <vt:lpstr>PowerPoint Presentation</vt:lpstr>
      <vt:lpstr>II. Eight Night Visions  (1:7‒6:15)</vt:lpstr>
      <vt:lpstr>Structure</vt:lpstr>
      <vt:lpstr>III. Questions &amp; Answers Concerning Fasting  (7‒8)</vt:lpstr>
      <vt:lpstr>III. Questions &amp; Answers Concerning Fasting  (7‒8)</vt:lpstr>
      <vt:lpstr>Question (7:1-3)</vt:lpstr>
      <vt:lpstr>III. Questions &amp; Answers Concerning Fasting  (7‒8)</vt:lpstr>
      <vt:lpstr>III. Questions &amp; Answers Concerning Fasting  (7‒8)</vt:lpstr>
      <vt:lpstr>Empty Ritualism (7:4-7)</vt:lpstr>
      <vt:lpstr>III. Questions &amp; Answers Concerning Fasting  (7‒8)</vt:lpstr>
      <vt:lpstr>Covenant Rebellion  (7:8-14)</vt:lpstr>
      <vt:lpstr>III. Questions &amp; Answers Concerning Fasting  (7‒8)</vt:lpstr>
      <vt:lpstr>Prediction of Jerusalem's Restoration  (8:1-17)</vt:lpstr>
      <vt:lpstr>Prediction of Jerusalem's Restoration  (8:1-17)</vt:lpstr>
      <vt:lpstr>Prediction  (8:1-8)</vt:lpstr>
      <vt:lpstr>Prediction  (8:1-8)</vt:lpstr>
      <vt:lpstr>Six Parts of a Suzerain-Vassal Treaty in Deuteronomy</vt:lpstr>
      <vt:lpstr>PowerPoint Presentation</vt:lpstr>
      <vt:lpstr>Promised Exemption from Divine Wrath</vt:lpstr>
      <vt:lpstr>PowerPoint Presentation</vt:lpstr>
      <vt:lpstr>Prediction  (8:1-8)</vt:lpstr>
      <vt:lpstr>PowerPoint Presentation</vt:lpstr>
      <vt:lpstr>PowerPoint Presentation</vt:lpstr>
      <vt:lpstr>Prediction  (8:1-8)</vt:lpstr>
      <vt:lpstr>PowerPoint Presentation</vt:lpstr>
      <vt:lpstr>Israel's Judgments</vt:lpstr>
      <vt:lpstr>PowerPoint Presentation</vt:lpstr>
      <vt:lpstr>PowerPoint Presentation</vt:lpstr>
      <vt:lpstr>PowerPoint Presentation</vt:lpstr>
      <vt:lpstr>PowerPoint Presentation</vt:lpstr>
      <vt:lpstr>Prediction of Jerusalem's Restoration  (8:1-17)</vt:lpstr>
      <vt:lpstr>PowerPoint Presentation</vt:lpstr>
      <vt:lpstr>Application  (8:9-17)</vt:lpstr>
      <vt:lpstr>Application  (8:9-17)</vt:lpstr>
      <vt:lpstr>Six Parts of a Suzerain-Vassal Treaty in Deuteronomy</vt:lpstr>
      <vt:lpstr>Application  (8:9-17)</vt:lpstr>
      <vt:lpstr>PowerPoint Presentation</vt:lpstr>
      <vt:lpstr>Six Parts of a Suzerain-Vassal Treaty in Deuteronomy</vt:lpstr>
      <vt:lpstr>Application  (8:9-17)</vt:lpstr>
      <vt:lpstr>PowerPoint Presentation</vt:lpstr>
      <vt:lpstr>Conclusion</vt:lpstr>
      <vt:lpstr>III. Questions &amp; Answers Concerning Fasting  (7‒8)</vt:lpstr>
      <vt:lpstr>Prediction of Jerusalem's Restoration  (8:1-17)</vt:lpstr>
      <vt:lpstr>III. Questions &amp; Answers Concerning Fasting  (7‒8)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017 - 8v1-17</dc:title>
  <dc:subject>Zechariah</dc:subject>
  <dc:creator>A. Woods</dc:creator>
  <dc:description>Modified by Jim McGowan</dc:description>
  <cp:lastModifiedBy>Andy Woods</cp:lastModifiedBy>
  <cp:revision>2260</cp:revision>
  <cp:lastPrinted>2022-02-08T22:07:28Z</cp:lastPrinted>
  <dcterms:created xsi:type="dcterms:W3CDTF">2009-03-17T12:21:13Z</dcterms:created>
  <dcterms:modified xsi:type="dcterms:W3CDTF">2022-02-09T19:13:34Z</dcterms:modified>
</cp:coreProperties>
</file>