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98"/>
  </p:notesMasterIdLst>
  <p:handoutMasterIdLst>
    <p:handoutMasterId r:id="rId99"/>
  </p:handoutMasterIdLst>
  <p:sldIdLst>
    <p:sldId id="2094" r:id="rId2"/>
    <p:sldId id="2064" r:id="rId3"/>
    <p:sldId id="1984" r:id="rId4"/>
    <p:sldId id="7886" r:id="rId5"/>
    <p:sldId id="7802" r:id="rId6"/>
    <p:sldId id="1985" r:id="rId7"/>
    <p:sldId id="2039" r:id="rId8"/>
    <p:sldId id="7909" r:id="rId9"/>
    <p:sldId id="7955" r:id="rId10"/>
    <p:sldId id="8024" r:id="rId11"/>
    <p:sldId id="7990" r:id="rId12"/>
    <p:sldId id="8097" r:id="rId13"/>
    <p:sldId id="8037" r:id="rId14"/>
    <p:sldId id="8098" r:id="rId15"/>
    <p:sldId id="3146" r:id="rId16"/>
    <p:sldId id="7476" r:id="rId17"/>
    <p:sldId id="8069" r:id="rId18"/>
    <p:sldId id="8067" r:id="rId19"/>
    <p:sldId id="8099" r:id="rId20"/>
    <p:sldId id="8068" r:id="rId21"/>
    <p:sldId id="8081" r:id="rId22"/>
    <p:sldId id="8100" r:id="rId23"/>
    <p:sldId id="2649" r:id="rId24"/>
    <p:sldId id="2650" r:id="rId25"/>
    <p:sldId id="2651" r:id="rId26"/>
    <p:sldId id="5031" r:id="rId27"/>
    <p:sldId id="8101" r:id="rId28"/>
    <p:sldId id="8102" r:id="rId29"/>
    <p:sldId id="8103" r:id="rId30"/>
    <p:sldId id="8070" r:id="rId31"/>
    <p:sldId id="8104" r:id="rId32"/>
    <p:sldId id="8072" r:id="rId33"/>
    <p:sldId id="8071" r:id="rId34"/>
    <p:sldId id="8094" r:id="rId35"/>
    <p:sldId id="8105" r:id="rId36"/>
    <p:sldId id="8060" r:id="rId37"/>
    <p:sldId id="8106" r:id="rId38"/>
    <p:sldId id="8109" r:id="rId39"/>
    <p:sldId id="8107" r:id="rId40"/>
    <p:sldId id="8108" r:id="rId41"/>
    <p:sldId id="8110" r:id="rId42"/>
    <p:sldId id="8111" r:id="rId43"/>
    <p:sldId id="8112" r:id="rId44"/>
    <p:sldId id="8113" r:id="rId45"/>
    <p:sldId id="8138" r:id="rId46"/>
    <p:sldId id="8114" r:id="rId47"/>
    <p:sldId id="7918" r:id="rId48"/>
    <p:sldId id="8115" r:id="rId49"/>
    <p:sldId id="7963" r:id="rId50"/>
    <p:sldId id="8116" r:id="rId51"/>
    <p:sldId id="8080" r:id="rId52"/>
    <p:sldId id="8117" r:id="rId53"/>
    <p:sldId id="1253" r:id="rId54"/>
    <p:sldId id="8085" r:id="rId55"/>
    <p:sldId id="8118" r:id="rId56"/>
    <p:sldId id="8119" r:id="rId57"/>
    <p:sldId id="8120" r:id="rId58"/>
    <p:sldId id="5359" r:id="rId59"/>
    <p:sldId id="8086" r:id="rId60"/>
    <p:sldId id="8121" r:id="rId61"/>
    <p:sldId id="8033" r:id="rId62"/>
    <p:sldId id="8122" r:id="rId63"/>
    <p:sldId id="8087" r:id="rId64"/>
    <p:sldId id="8123" r:id="rId65"/>
    <p:sldId id="8047" r:id="rId66"/>
    <p:sldId id="8124" r:id="rId67"/>
    <p:sldId id="8125" r:id="rId68"/>
    <p:sldId id="8126" r:id="rId69"/>
    <p:sldId id="8088" r:id="rId70"/>
    <p:sldId id="4278" r:id="rId71"/>
    <p:sldId id="7198" r:id="rId72"/>
    <p:sldId id="265" r:id="rId73"/>
    <p:sldId id="266" r:id="rId74"/>
    <p:sldId id="8089" r:id="rId75"/>
    <p:sldId id="8090" r:id="rId76"/>
    <p:sldId id="8091" r:id="rId77"/>
    <p:sldId id="8092" r:id="rId78"/>
    <p:sldId id="8127" r:id="rId79"/>
    <p:sldId id="8128" r:id="rId80"/>
    <p:sldId id="8129" r:id="rId81"/>
    <p:sldId id="8093" r:id="rId82"/>
    <p:sldId id="8130" r:id="rId83"/>
    <p:sldId id="8131" r:id="rId84"/>
    <p:sldId id="8054" r:id="rId85"/>
    <p:sldId id="8132" r:id="rId86"/>
    <p:sldId id="8133" r:id="rId87"/>
    <p:sldId id="8134" r:id="rId88"/>
    <p:sldId id="8135" r:id="rId89"/>
    <p:sldId id="8136" r:id="rId90"/>
    <p:sldId id="7914" r:id="rId91"/>
    <p:sldId id="7906" r:id="rId92"/>
    <p:sldId id="7915" r:id="rId93"/>
    <p:sldId id="7907" r:id="rId94"/>
    <p:sldId id="7974" r:id="rId95"/>
    <p:sldId id="8137" r:id="rId96"/>
    <p:sldId id="7975" r:id="rId97"/>
  </p:sldIdLst>
  <p:sldSz cx="12192000" cy="6858000"/>
  <p:notesSz cx="7315200" cy="9601200"/>
  <p:custDataLst>
    <p:tags r:id="rId100"/>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99FFCC"/>
    <a:srgbClr val="FF99FF"/>
    <a:srgbClr val="FF00FF"/>
    <a:srgbClr val="00CCFF"/>
    <a:srgbClr val="000066"/>
    <a:srgbClr val="4D4D4D"/>
    <a:srgbClr val="0000CC"/>
    <a:srgbClr val="CCCC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53" autoAdjust="0"/>
    <p:restoredTop sz="95428" autoAdjust="0"/>
  </p:normalViewPr>
  <p:slideViewPr>
    <p:cSldViewPr>
      <p:cViewPr varScale="1">
        <p:scale>
          <a:sx n="103" d="100"/>
          <a:sy n="103" d="100"/>
        </p:scale>
        <p:origin x="702" y="10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0" d="100"/>
          <a:sy n="80" d="100"/>
        </p:scale>
        <p:origin x="4162"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gs" Target="tags/tag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A2AA648C-CBEA-47EC-B47E-BA939DAC4CB3}"/>
    <pc:docChg chg="custSel modSld">
      <pc:chgData name="Jim McGowan" userId="e2c7446dd3aca506" providerId="LiveId" clId="{A2AA648C-CBEA-47EC-B47E-BA939DAC4CB3}" dt="2021-11-14T18:08:37.948" v="29" actId="6549"/>
      <pc:docMkLst>
        <pc:docMk/>
      </pc:docMkLst>
      <pc:sldChg chg="modSp mod">
        <pc:chgData name="Jim McGowan" userId="e2c7446dd3aca506" providerId="LiveId" clId="{A2AA648C-CBEA-47EC-B47E-BA939DAC4CB3}" dt="2021-11-14T17:32:53.074" v="2" actId="113"/>
        <pc:sldMkLst>
          <pc:docMk/>
          <pc:sldMk cId="97152431" sldId="7981"/>
        </pc:sldMkLst>
        <pc:spChg chg="mod">
          <ac:chgData name="Jim McGowan" userId="e2c7446dd3aca506" providerId="LiveId" clId="{A2AA648C-CBEA-47EC-B47E-BA939DAC4CB3}" dt="2021-11-14T17:32:53.074" v="2" actId="113"/>
          <ac:spMkLst>
            <pc:docMk/>
            <pc:sldMk cId="97152431" sldId="7981"/>
            <ac:spMk id="68611" creationId="{00000000-0000-0000-0000-000000000000}"/>
          </ac:spMkLst>
        </pc:spChg>
      </pc:sldChg>
      <pc:sldChg chg="modSp mod">
        <pc:chgData name="Jim McGowan" userId="e2c7446dd3aca506" providerId="LiveId" clId="{A2AA648C-CBEA-47EC-B47E-BA939DAC4CB3}" dt="2021-11-14T18:08:22.265" v="12" actId="5793"/>
        <pc:sldMkLst>
          <pc:docMk/>
          <pc:sldMk cId="86919685" sldId="8005"/>
        </pc:sldMkLst>
        <pc:spChg chg="mod">
          <ac:chgData name="Jim McGowan" userId="e2c7446dd3aca506" providerId="LiveId" clId="{A2AA648C-CBEA-47EC-B47E-BA939DAC4CB3}" dt="2021-11-14T18:08:22.265" v="12" actId="5793"/>
          <ac:spMkLst>
            <pc:docMk/>
            <pc:sldMk cId="86919685" sldId="8005"/>
            <ac:spMk id="68611" creationId="{00000000-0000-0000-0000-000000000000}"/>
          </ac:spMkLst>
        </pc:spChg>
      </pc:sldChg>
      <pc:sldChg chg="modSp mod">
        <pc:chgData name="Jim McGowan" userId="e2c7446dd3aca506" providerId="LiveId" clId="{A2AA648C-CBEA-47EC-B47E-BA939DAC4CB3}" dt="2021-11-14T18:08:37.948" v="29" actId="6549"/>
        <pc:sldMkLst>
          <pc:docMk/>
          <pc:sldMk cId="1778609507" sldId="8006"/>
        </pc:sldMkLst>
        <pc:spChg chg="mod">
          <ac:chgData name="Jim McGowan" userId="e2c7446dd3aca506" providerId="LiveId" clId="{A2AA648C-CBEA-47EC-B47E-BA939DAC4CB3}" dt="2021-11-14T18:08:37.948" v="29" actId="6549"/>
          <ac:spMkLst>
            <pc:docMk/>
            <pc:sldMk cId="1778609507" sldId="8006"/>
            <ac:spMk id="68611"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059 - 14v1-24 </a:t>
            </a:r>
          </a:p>
          <a:p>
            <a:pPr>
              <a:defRPr/>
            </a:pPr>
            <a:r>
              <a:rPr lang="en-US" sz="1600" dirty="0"/>
              <a:t>11-21-2021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11/21/2021</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a:t>
            </a:fld>
            <a:endParaRPr lang="en-US" altLang="en-US" dirty="0"/>
          </a:p>
        </p:txBody>
      </p:sp>
    </p:spTree>
    <p:extLst>
      <p:ext uri="{BB962C8B-B14F-4D97-AF65-F5344CB8AC3E}">
        <p14:creationId xmlns:p14="http://schemas.microsoft.com/office/powerpoint/2010/main" val="3617602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82</a:t>
            </a:fld>
            <a:endParaRPr lang="en-US" altLang="en-US" dirty="0"/>
          </a:p>
        </p:txBody>
      </p:sp>
    </p:spTree>
    <p:extLst>
      <p:ext uri="{BB962C8B-B14F-4D97-AF65-F5344CB8AC3E}">
        <p14:creationId xmlns:p14="http://schemas.microsoft.com/office/powerpoint/2010/main" val="22759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96</a:t>
            </a:fld>
            <a:endParaRPr lang="en-US" altLang="en-US" dirty="0"/>
          </a:p>
        </p:txBody>
      </p:sp>
    </p:spTree>
    <p:extLst>
      <p:ext uri="{BB962C8B-B14F-4D97-AF65-F5344CB8AC3E}">
        <p14:creationId xmlns:p14="http://schemas.microsoft.com/office/powerpoint/2010/main" val="509708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18</a:t>
            </a:fld>
            <a:endParaRPr lang="en-US" altLang="en-US" dirty="0"/>
          </a:p>
        </p:txBody>
      </p:sp>
    </p:spTree>
    <p:extLst>
      <p:ext uri="{BB962C8B-B14F-4D97-AF65-F5344CB8AC3E}">
        <p14:creationId xmlns:p14="http://schemas.microsoft.com/office/powerpoint/2010/main" val="1359934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26</a:t>
            </a:fld>
            <a:endParaRPr lang="en-IN" dirty="0"/>
          </a:p>
        </p:txBody>
      </p:sp>
    </p:spTree>
    <p:extLst>
      <p:ext uri="{BB962C8B-B14F-4D97-AF65-F5344CB8AC3E}">
        <p14:creationId xmlns:p14="http://schemas.microsoft.com/office/powerpoint/2010/main" val="4134435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59</a:t>
            </a:fld>
            <a:endParaRPr lang="en-US" altLang="en-US" dirty="0"/>
          </a:p>
        </p:txBody>
      </p:sp>
    </p:spTree>
    <p:extLst>
      <p:ext uri="{BB962C8B-B14F-4D97-AF65-F5344CB8AC3E}">
        <p14:creationId xmlns:p14="http://schemas.microsoft.com/office/powerpoint/2010/main" val="1195657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74</a:t>
            </a:fld>
            <a:endParaRPr lang="en-US" altLang="en-US" dirty="0"/>
          </a:p>
        </p:txBody>
      </p:sp>
    </p:spTree>
    <p:extLst>
      <p:ext uri="{BB962C8B-B14F-4D97-AF65-F5344CB8AC3E}">
        <p14:creationId xmlns:p14="http://schemas.microsoft.com/office/powerpoint/2010/main" val="1040957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75</a:t>
            </a:fld>
            <a:endParaRPr lang="en-US" altLang="en-US" dirty="0"/>
          </a:p>
        </p:txBody>
      </p:sp>
    </p:spTree>
    <p:extLst>
      <p:ext uri="{BB962C8B-B14F-4D97-AF65-F5344CB8AC3E}">
        <p14:creationId xmlns:p14="http://schemas.microsoft.com/office/powerpoint/2010/main" val="3452728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76</a:t>
            </a:fld>
            <a:endParaRPr lang="en-US" altLang="en-US" dirty="0"/>
          </a:p>
        </p:txBody>
      </p:sp>
    </p:spTree>
    <p:extLst>
      <p:ext uri="{BB962C8B-B14F-4D97-AF65-F5344CB8AC3E}">
        <p14:creationId xmlns:p14="http://schemas.microsoft.com/office/powerpoint/2010/main" val="1455644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77</a:t>
            </a:fld>
            <a:endParaRPr lang="en-US" altLang="en-US" dirty="0"/>
          </a:p>
        </p:txBody>
      </p:sp>
    </p:spTree>
    <p:extLst>
      <p:ext uri="{BB962C8B-B14F-4D97-AF65-F5344CB8AC3E}">
        <p14:creationId xmlns:p14="http://schemas.microsoft.com/office/powerpoint/2010/main" val="1010220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81</a:t>
            </a:fld>
            <a:endParaRPr lang="en-US" altLang="en-US" dirty="0"/>
          </a:p>
        </p:txBody>
      </p:sp>
    </p:spTree>
    <p:extLst>
      <p:ext uri="{BB962C8B-B14F-4D97-AF65-F5344CB8AC3E}">
        <p14:creationId xmlns:p14="http://schemas.microsoft.com/office/powerpoint/2010/main" val="684160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wmf"/><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5.png"/></Relationships>
</file>

<file path=ppt/slides/_rels/slide7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5.png"/></Relationships>
</file>

<file path=ppt/slides/_rels/slide7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5.png"/></Relationships>
</file>

<file path=ppt/slides/_rels/slide7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5.png"/></Relationships>
</file>

<file path=ppt/slides/_rels/slide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5.png"/></Relationships>
</file>

<file path=ppt/slides/_rels/slide8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5.png"/></Relationships>
</file>

<file path=ppt/slides/_rels/slide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12</a:t>
            </a:r>
            <a:r>
              <a:rPr lang="en-US" sz="3600" kern="0" dirty="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Genesis 12</a:t>
            </a:r>
            <a:r>
              <a:rPr lang="en-US" sz="3600" dirty="0">
                <a:effectLst>
                  <a:outerShdw blurRad="38100" dist="38100" dir="2700000" algn="tl">
                    <a:srgbClr val="000000">
                      <a:alpha val="43137"/>
                    </a:srgbClr>
                  </a:outerShdw>
                </a:effectLst>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Abram’s Early Journeys</a:t>
            </a:r>
          </a:p>
        </p:txBody>
      </p:sp>
      <p:sp>
        <p:nvSpPr>
          <p:cNvPr id="161795" name="Rectangle 3"/>
          <p:cNvSpPr>
            <a:spLocks noGrp="1" noChangeArrowheads="1"/>
          </p:cNvSpPr>
          <p:nvPr>
            <p:ph type="body" idx="1"/>
          </p:nvPr>
        </p:nvSpPr>
        <p:spPr>
          <a:xfrm>
            <a:off x="457200" y="1524000"/>
            <a:ext cx="9372600" cy="2743200"/>
          </a:xfrm>
        </p:spPr>
        <p:txBody>
          <a:bodyPr/>
          <a:lstStyle/>
          <a:p>
            <a:pPr marL="574675" lvl="1" indent="-574675" eaLnBrk="1" hangingPunct="1">
              <a:spcBef>
                <a:spcPts val="0"/>
              </a:spcBef>
              <a:spcAft>
                <a:spcPts val="1800"/>
              </a:spcAft>
              <a:buClr>
                <a:schemeClr val="tx2"/>
              </a:buClr>
              <a:buSzPct val="100000"/>
              <a:buFont typeface="+mj-lt"/>
              <a:buAutoNum type="romanUcPeriod"/>
              <a:defRPr/>
            </a:pPr>
            <a:r>
              <a:rPr lang="en-US" dirty="0"/>
              <a:t>Unconditional promises (Gen. 12:1-3)</a:t>
            </a:r>
          </a:p>
          <a:p>
            <a:pPr marL="574675" lvl="1" indent="-574675" eaLnBrk="1" hangingPunct="1">
              <a:spcBef>
                <a:spcPts val="0"/>
              </a:spcBef>
              <a:spcAft>
                <a:spcPts val="1800"/>
              </a:spcAft>
              <a:buClr>
                <a:schemeClr val="tx2"/>
              </a:buClr>
              <a:buSzPct val="100000"/>
              <a:buFont typeface="+mj-lt"/>
              <a:buAutoNum type="romanUcPeriod"/>
              <a:defRPr/>
            </a:pPr>
            <a:r>
              <a:rPr lang="en-US" dirty="0"/>
              <a:t>From Haran to Canaan (Gen. 12:4-5)</a:t>
            </a:r>
          </a:p>
          <a:p>
            <a:pPr marL="574675" lvl="1" indent="-574675" eaLnBrk="1" hangingPunct="1">
              <a:spcBef>
                <a:spcPts val="0"/>
              </a:spcBef>
              <a:spcAft>
                <a:spcPts val="1800"/>
              </a:spcAft>
              <a:buClr>
                <a:schemeClr val="tx2"/>
              </a:buClr>
              <a:buSzPct val="100000"/>
              <a:buFont typeface="+mj-lt"/>
              <a:buAutoNum type="romanUcPeriod"/>
              <a:defRPr/>
            </a:pPr>
            <a:r>
              <a:rPr lang="en-US" dirty="0"/>
              <a:t>In Canaan (Gen. 12:6-9)</a:t>
            </a:r>
          </a:p>
          <a:p>
            <a:pPr marL="574675" lvl="1" indent="-574675" eaLnBrk="1" hangingPunct="1">
              <a:spcBef>
                <a:spcPts val="0"/>
              </a:spcBef>
              <a:spcAft>
                <a:spcPts val="1800"/>
              </a:spcAft>
              <a:buClr>
                <a:schemeClr val="tx2"/>
              </a:buClr>
              <a:buSzPct val="100000"/>
              <a:buFont typeface="+mj-lt"/>
              <a:buAutoNum type="romanUcPeriod"/>
              <a:defRPr/>
            </a:pPr>
            <a:r>
              <a:rPr lang="en-US" dirty="0"/>
              <a:t>In Egypt (Gen. 12:10-20)</a:t>
            </a:r>
          </a:p>
          <a:p>
            <a:pPr marL="574675" lvl="1" indent="-574675" eaLnBrk="1" hangingPunct="1">
              <a:spcBef>
                <a:spcPts val="0"/>
              </a:spcBef>
              <a:spcAft>
                <a:spcPts val="1800"/>
              </a:spcAft>
              <a:buClr>
                <a:schemeClr val="tx2"/>
              </a:buClr>
              <a:buSzPct val="100000"/>
              <a:buFont typeface="+mj-lt"/>
              <a:buAutoNum type="romanUcPeriod"/>
              <a:defRPr/>
            </a:pPr>
            <a:r>
              <a:rPr lang="en-US" dirty="0"/>
              <a:t>Abram and Lot Separate (Gen. 13:1-13)</a:t>
            </a:r>
          </a:p>
          <a:p>
            <a:pPr marL="574675" lvl="1" indent="-574675" eaLnBrk="1" hangingPunct="1">
              <a:spcBef>
                <a:spcPts val="0"/>
              </a:spcBef>
              <a:spcAft>
                <a:spcPts val="1800"/>
              </a:spcAft>
              <a:buClr>
                <a:schemeClr val="tx2"/>
              </a:buClr>
              <a:buSzPct val="100000"/>
              <a:buFont typeface="+mj-lt"/>
              <a:buAutoNum type="romanUcPeriod"/>
              <a:defRPr/>
            </a:pPr>
            <a:r>
              <a:rPr lang="en-US" dirty="0"/>
              <a:t>Reaffirmation of Abram’s promises (Gen. 13:14-18)</a:t>
            </a:r>
          </a:p>
          <a:p>
            <a:pPr marL="574675" lvl="1" indent="-574675" eaLnBrk="1" hangingPunct="1">
              <a:spcBef>
                <a:spcPts val="0"/>
              </a:spcBef>
              <a:spcAft>
                <a:spcPts val="1800"/>
              </a:spcAft>
              <a:buClr>
                <a:schemeClr val="tx2"/>
              </a:buClr>
              <a:buSzPct val="100000"/>
              <a:buFont typeface="+mj-lt"/>
              <a:buAutoNum type="romanUcPeriod"/>
              <a:defRPr/>
            </a:pPr>
            <a:r>
              <a:rPr lang="en-US" b="1" u="sng" dirty="0">
                <a:solidFill>
                  <a:srgbClr val="FFFFCC"/>
                </a:solidFill>
              </a:rPr>
              <a:t>Abram Rescues Lot (14:1-24)</a:t>
            </a:r>
          </a:p>
        </p:txBody>
      </p:sp>
      <p:pic>
        <p:nvPicPr>
          <p:cNvPr id="6" name="Picture 5">
            <a:extLst>
              <a:ext uri="{FF2B5EF4-FFF2-40B4-BE49-F238E27FC236}">
                <a16:creationId xmlns:a16="http://schemas.microsoft.com/office/drawing/2014/main" id="{F4BAD4D4-E16C-4CBE-993D-A3A0185A7FB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293105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14:1</a:t>
            </a:r>
            <a:r>
              <a:rPr lang="en-US" sz="3600" dirty="0">
                <a:effectLst>
                  <a:outerShdw blurRad="38100" dist="38100" dir="2700000" algn="tl">
                    <a:srgbClr val="000000">
                      <a:alpha val="43137"/>
                    </a:srgbClr>
                  </a:outerShdw>
                </a:effectLst>
                <a:cs typeface="Calibri" panose="020F0502020204030204" pitchFamily="34" charset="0"/>
              </a:rPr>
              <a:t>‒24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Abram Rescues Lot</a:t>
            </a:r>
          </a:p>
        </p:txBody>
      </p:sp>
      <p:sp>
        <p:nvSpPr>
          <p:cNvPr id="161795" name="Rectangle 3"/>
          <p:cNvSpPr>
            <a:spLocks noGrp="1" noChangeArrowheads="1"/>
          </p:cNvSpPr>
          <p:nvPr>
            <p:ph type="body" idx="1"/>
          </p:nvPr>
        </p:nvSpPr>
        <p:spPr>
          <a:xfrm>
            <a:off x="1066800" y="2057400"/>
            <a:ext cx="6934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War (14:1-12)</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Rescue (14:13-16)</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Interaction with two kings (14:17-24)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4669963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14:1</a:t>
            </a:r>
            <a:r>
              <a:rPr lang="en-US" sz="3600" dirty="0">
                <a:effectLst>
                  <a:outerShdw blurRad="38100" dist="38100" dir="2700000" algn="tl">
                    <a:srgbClr val="000000">
                      <a:alpha val="43137"/>
                    </a:srgbClr>
                  </a:outerShdw>
                </a:effectLst>
                <a:cs typeface="Calibri" panose="020F0502020204030204" pitchFamily="34" charset="0"/>
              </a:rPr>
              <a:t>‒24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Abram Rescues Lot</a:t>
            </a:r>
          </a:p>
        </p:txBody>
      </p:sp>
      <p:sp>
        <p:nvSpPr>
          <p:cNvPr id="161795" name="Rectangle 3"/>
          <p:cNvSpPr>
            <a:spLocks noGrp="1" noChangeArrowheads="1"/>
          </p:cNvSpPr>
          <p:nvPr>
            <p:ph type="body" idx="1"/>
          </p:nvPr>
        </p:nvSpPr>
        <p:spPr>
          <a:xfrm>
            <a:off x="1066800" y="2057400"/>
            <a:ext cx="6934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rPr>
              <a:t>War (14:1-12)</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Rescue (14:13-16)</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Interaction with two kings (14:17-24)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805988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marL="514350" indent="-514350" algn="ctr" eaLnBrk="1" hangingPunct="1">
              <a:buClr>
                <a:srgbClr val="CC66FF"/>
              </a:buClr>
              <a:buFont typeface="+mj-lt"/>
              <a:buAutoNum type="alphaUcPeriod"/>
            </a:pPr>
            <a:r>
              <a:rPr lang="en-US" sz="3200" dirty="0">
                <a:solidFill>
                  <a:schemeClr val="tx1"/>
                </a:solidFill>
                <a:effectLst>
                  <a:outerShdw blurRad="38100" dist="38100" dir="2700000" algn="tl">
                    <a:srgbClr val="000000">
                      <a:alpha val="43137"/>
                    </a:srgbClr>
                  </a:outerShdw>
                </a:effectLst>
              </a:rPr>
              <a:t>War</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14:1-12</a:t>
            </a:r>
          </a:p>
        </p:txBody>
      </p:sp>
      <p:sp>
        <p:nvSpPr>
          <p:cNvPr id="161795" name="Rectangle 3"/>
          <p:cNvSpPr>
            <a:spLocks noGrp="1" noChangeArrowheads="1"/>
          </p:cNvSpPr>
          <p:nvPr>
            <p:ph type="body" idx="1"/>
          </p:nvPr>
        </p:nvSpPr>
        <p:spPr>
          <a:xfrm>
            <a:off x="609600" y="1524000"/>
            <a:ext cx="8101583" cy="4191000"/>
          </a:xfrm>
        </p:spPr>
        <p:txBody>
          <a:bodyPr/>
          <a:lstStyle/>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Invaders (Gen. 14:1)</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Invaded (Gen. 14:2)</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Place (Gen. 14:3)</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Reason (Gen. 14:4)</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Time (Gen. 14:5a)</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Specifics (Gen. 14:5b-6)</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Direction (Gen. 14:7)</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War (Gen. 14:8-11)</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Lot captured (Gen. 14:12)</a:t>
            </a:r>
          </a:p>
        </p:txBody>
      </p:sp>
      <p:pic>
        <p:nvPicPr>
          <p:cNvPr id="7" name="Picture 6">
            <a:extLst>
              <a:ext uri="{FF2B5EF4-FFF2-40B4-BE49-F238E27FC236}">
                <a16:creationId xmlns:a16="http://schemas.microsoft.com/office/drawing/2014/main" id="{ACAE218E-C847-4CE8-9F70-42CE8C72B4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15200" y="2286000"/>
            <a:ext cx="3851824" cy="3276600"/>
          </a:xfrm>
          <a:prstGeom prst="rect">
            <a:avLst/>
          </a:prstGeom>
        </p:spPr>
      </p:pic>
    </p:spTree>
    <p:extLst>
      <p:ext uri="{BB962C8B-B14F-4D97-AF65-F5344CB8AC3E}">
        <p14:creationId xmlns:p14="http://schemas.microsoft.com/office/powerpoint/2010/main" val="480607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marL="514350" indent="-514350" algn="ctr" eaLnBrk="1" hangingPunct="1">
              <a:buClr>
                <a:srgbClr val="CC66FF"/>
              </a:buClr>
              <a:buFont typeface="+mj-lt"/>
              <a:buAutoNum type="alphaUcPeriod"/>
            </a:pPr>
            <a:r>
              <a:rPr lang="en-US" sz="3200" dirty="0">
                <a:solidFill>
                  <a:schemeClr val="tx1"/>
                </a:solidFill>
                <a:effectLst>
                  <a:outerShdw blurRad="38100" dist="38100" dir="2700000" algn="tl">
                    <a:srgbClr val="000000">
                      <a:alpha val="43137"/>
                    </a:srgbClr>
                  </a:outerShdw>
                </a:effectLst>
              </a:rPr>
              <a:t>War</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14:1-12</a:t>
            </a:r>
          </a:p>
        </p:txBody>
      </p:sp>
      <p:sp>
        <p:nvSpPr>
          <p:cNvPr id="161795" name="Rectangle 3"/>
          <p:cNvSpPr>
            <a:spLocks noGrp="1" noChangeArrowheads="1"/>
          </p:cNvSpPr>
          <p:nvPr>
            <p:ph type="body" idx="1"/>
          </p:nvPr>
        </p:nvSpPr>
        <p:spPr>
          <a:xfrm>
            <a:off x="609600" y="1524000"/>
            <a:ext cx="8101583" cy="4191000"/>
          </a:xfrm>
        </p:spPr>
        <p:txBody>
          <a:bodyPr/>
          <a:lstStyle/>
          <a:p>
            <a:pPr marL="514350" lvl="2" indent="-514350" eaLnBrk="1" hangingPunct="1">
              <a:spcBef>
                <a:spcPts val="0"/>
              </a:spcBef>
              <a:spcAft>
                <a:spcPts val="6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Invaders (Gen. 14:1)</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Invaded (Gen. 14:2)</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Place (Gen. 14:3)</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Reason (Gen. 14:4)</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Time (Gen. 14:5a)</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Specifics (Gen. 14:5b-6)</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Direction (Gen. 14:7)</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War (Gen. 14:8-11)</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Lot captured (Gen. 14:12)</a:t>
            </a:r>
          </a:p>
        </p:txBody>
      </p:sp>
      <p:pic>
        <p:nvPicPr>
          <p:cNvPr id="7" name="Picture 6">
            <a:extLst>
              <a:ext uri="{FF2B5EF4-FFF2-40B4-BE49-F238E27FC236}">
                <a16:creationId xmlns:a16="http://schemas.microsoft.com/office/drawing/2014/main" id="{ACAE218E-C847-4CE8-9F70-42CE8C72B4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15200" y="2286000"/>
            <a:ext cx="3851824" cy="3276600"/>
          </a:xfrm>
          <a:prstGeom prst="rect">
            <a:avLst/>
          </a:prstGeom>
        </p:spPr>
      </p:pic>
    </p:spTree>
    <p:extLst>
      <p:ext uri="{BB962C8B-B14F-4D97-AF65-F5344CB8AC3E}">
        <p14:creationId xmlns:p14="http://schemas.microsoft.com/office/powerpoint/2010/main" val="508828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7171" name="Rectangle 1027"/>
          <p:cNvSpPr>
            <a:spLocks noGrp="1" noChangeArrowheads="1"/>
          </p:cNvSpPr>
          <p:nvPr>
            <p:ph type="body" idx="1"/>
          </p:nvPr>
        </p:nvSpPr>
        <p:spPr>
          <a:xfrm>
            <a:off x="609600" y="0"/>
            <a:ext cx="10972799" cy="53340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Genesis 11:1-4</a:t>
            </a:r>
          </a:p>
          <a:p>
            <a:pPr marL="0" indent="0" algn="just" eaLnBrk="1" hangingPunct="1">
              <a:spcBef>
                <a:spcPts val="0"/>
              </a:spcBef>
              <a:spcAft>
                <a:spcPts val="600"/>
              </a:spcAft>
              <a:buNone/>
              <a:defRPr/>
            </a:pPr>
            <a:r>
              <a:rPr lang="en-US" altLang="en-US" baseline="30000" dirty="0">
                <a:effectLst>
                  <a:outerShdw blurRad="38100" dist="38100" dir="2700000" algn="tl">
                    <a:srgbClr val="000000">
                      <a:alpha val="43137"/>
                    </a:srgbClr>
                  </a:outerShdw>
                </a:effectLst>
              </a:rPr>
              <a:t>1</a:t>
            </a:r>
            <a:r>
              <a:rPr lang="en-US" altLang="en-US" dirty="0">
                <a:effectLst>
                  <a:outerShdw blurRad="38100" dist="38100" dir="2700000" algn="tl">
                    <a:srgbClr val="000000">
                      <a:alpha val="43137"/>
                    </a:srgbClr>
                  </a:outerShdw>
                </a:effectLst>
              </a:rPr>
              <a:t> Now the whole earth used the same language and the same words. </a:t>
            </a:r>
            <a:r>
              <a:rPr lang="en-US" altLang="en-US" baseline="30000" dirty="0">
                <a:effectLst>
                  <a:outerShdw blurRad="38100" dist="38100" dir="2700000" algn="tl">
                    <a:srgbClr val="000000">
                      <a:alpha val="43137"/>
                    </a:srgbClr>
                  </a:outerShdw>
                </a:effectLst>
              </a:rPr>
              <a:t>2</a:t>
            </a:r>
            <a:r>
              <a:rPr lang="en-US" altLang="en-US" dirty="0">
                <a:effectLst>
                  <a:outerShdw blurRad="38100" dist="38100" dir="2700000" algn="tl">
                    <a:srgbClr val="000000">
                      <a:alpha val="43137"/>
                    </a:srgbClr>
                  </a:outerShdw>
                </a:effectLst>
              </a:rPr>
              <a:t> It came about as they journeyed </a:t>
            </a:r>
            <a:r>
              <a:rPr lang="en-US" altLang="en-US" b="1" u="sng" dirty="0">
                <a:solidFill>
                  <a:srgbClr val="FFFFCC"/>
                </a:solidFill>
                <a:effectLst>
                  <a:outerShdw blurRad="38100" dist="38100" dir="2700000" algn="tl">
                    <a:srgbClr val="000000">
                      <a:alpha val="43137"/>
                    </a:srgbClr>
                  </a:outerShdw>
                </a:effectLst>
              </a:rPr>
              <a:t>east</a:t>
            </a:r>
            <a:r>
              <a:rPr lang="en-US" altLang="en-US" dirty="0">
                <a:effectLst>
                  <a:outerShdw blurRad="38100" dist="38100" dir="2700000" algn="tl">
                    <a:srgbClr val="000000">
                      <a:alpha val="43137"/>
                    </a:srgbClr>
                  </a:outerShdw>
                </a:effectLst>
              </a:rPr>
              <a:t>, that they found a plain in the land of </a:t>
            </a:r>
            <a:r>
              <a:rPr lang="en-US" altLang="en-US" b="1" u="sng" dirty="0">
                <a:solidFill>
                  <a:srgbClr val="FFFFCC"/>
                </a:solidFill>
                <a:effectLst>
                  <a:outerShdw blurRad="38100" dist="38100" dir="2700000" algn="tl">
                    <a:srgbClr val="000000">
                      <a:alpha val="43137"/>
                    </a:srgbClr>
                  </a:outerShdw>
                </a:effectLst>
              </a:rPr>
              <a:t>Shinar</a:t>
            </a:r>
            <a:r>
              <a:rPr lang="en-US" altLang="en-US" dirty="0">
                <a:effectLst>
                  <a:outerShdw blurRad="38100" dist="38100" dir="2700000" algn="tl">
                    <a:srgbClr val="000000">
                      <a:alpha val="43137"/>
                    </a:srgbClr>
                  </a:outerShdw>
                </a:effectLst>
              </a:rPr>
              <a:t> and settled there. </a:t>
            </a:r>
            <a:r>
              <a:rPr lang="en-US" altLang="en-US" baseline="30000" dirty="0">
                <a:effectLst>
                  <a:outerShdw blurRad="38100" dist="38100" dir="2700000" algn="tl">
                    <a:srgbClr val="000000">
                      <a:alpha val="43137"/>
                    </a:srgbClr>
                  </a:outerShdw>
                </a:effectLst>
              </a:rPr>
              <a:t>3</a:t>
            </a:r>
            <a:r>
              <a:rPr lang="en-US" altLang="en-US" dirty="0">
                <a:effectLst>
                  <a:outerShdw blurRad="38100" dist="38100" dir="2700000" algn="tl">
                    <a:srgbClr val="000000">
                      <a:alpha val="43137"/>
                    </a:srgbClr>
                  </a:outerShdw>
                </a:effectLst>
              </a:rPr>
              <a:t> They said to one another, “Come, let us make bricks and burn them thoroughly.” And they used brick for stone, and they used tar for mortar. </a:t>
            </a:r>
            <a:r>
              <a:rPr lang="en-US" altLang="en-US" baseline="30000" dirty="0">
                <a:effectLst>
                  <a:outerShdw blurRad="38100" dist="38100" dir="2700000" algn="tl">
                    <a:srgbClr val="000000">
                      <a:alpha val="43137"/>
                    </a:srgbClr>
                  </a:outerShdw>
                </a:effectLst>
              </a:rPr>
              <a:t>4</a:t>
            </a:r>
            <a:r>
              <a:rPr lang="en-US" altLang="en-US" dirty="0">
                <a:effectLst>
                  <a:outerShdw blurRad="38100" dist="38100" dir="2700000" algn="tl">
                    <a:srgbClr val="000000">
                      <a:alpha val="43137"/>
                    </a:srgbClr>
                  </a:outerShdw>
                </a:effectLst>
              </a:rPr>
              <a:t> They said, “Come, let us build for ourselves a city, and a tower whose top will reach into heaven, and let us make for ourselves a name, otherwise we will be scattered abroad over the face of the whole earth.”</a:t>
            </a:r>
          </a:p>
        </p:txBody>
      </p:sp>
    </p:spTree>
    <p:extLst>
      <p:ext uri="{BB962C8B-B14F-4D97-AF65-F5344CB8AC3E}">
        <p14:creationId xmlns:p14="http://schemas.microsoft.com/office/powerpoint/2010/main" val="32223354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0" y="76200"/>
            <a:ext cx="8991600" cy="6705600"/>
          </a:xfrm>
          <a:prstGeom prst="rect">
            <a:avLst/>
          </a:prstGeom>
        </p:spPr>
      </p:pic>
    </p:spTree>
    <p:extLst>
      <p:ext uri="{BB962C8B-B14F-4D97-AF65-F5344CB8AC3E}">
        <p14:creationId xmlns:p14="http://schemas.microsoft.com/office/powerpoint/2010/main" val="372480851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enesis 14">
            <a:extLst>
              <a:ext uri="{FF2B5EF4-FFF2-40B4-BE49-F238E27FC236}">
                <a16:creationId xmlns:a16="http://schemas.microsoft.com/office/drawing/2014/main" id="{333DE530-6004-4FFD-81CE-54846E0709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128" y="228600"/>
            <a:ext cx="1100774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32EC7A67-E7FF-4749-8DC8-16071E3C5F3A}"/>
              </a:ext>
            </a:extLst>
          </p:cNvPr>
          <p:cNvSpPr>
            <a:spLocks noChangeArrowheads="1"/>
          </p:cNvSpPr>
          <p:nvPr/>
        </p:nvSpPr>
        <p:spPr bwMode="auto">
          <a:xfrm>
            <a:off x="8382000" y="3276600"/>
            <a:ext cx="2743200" cy="15240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Tree>
    <p:extLst>
      <p:ext uri="{BB962C8B-B14F-4D97-AF65-F5344CB8AC3E}">
        <p14:creationId xmlns:p14="http://schemas.microsoft.com/office/powerpoint/2010/main" val="416875379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1019253" cy="4800600"/>
          </a:xfrm>
        </p:spPr>
        <p:txBody>
          <a:bodyPr/>
          <a:lstStyle/>
          <a:p>
            <a:pPr marL="0" marR="0" indent="0" algn="just">
              <a:spcBef>
                <a:spcPts val="0"/>
              </a:spcBef>
              <a:spcAft>
                <a:spcPts val="0"/>
              </a:spcAft>
              <a:buNone/>
            </a:pPr>
            <a:r>
              <a:rPr lang="en-US" sz="3600" dirty="0">
                <a:effectLst>
                  <a:outerShdw blurRad="38100" dist="38100" dir="2700000" algn="tl">
                    <a:srgbClr val="000000">
                      <a:alpha val="43137"/>
                    </a:srgbClr>
                  </a:outerShdw>
                </a:effectLst>
              </a:rPr>
              <a:t>“Nevertheless, what should be noted here is that for the first time in the biblical text, non-Hebrew names appear. This shows the effect of the judgment of the confusion of languages and tongues. This again shows that Hebrew indeed was the original language before the event of the Tower of Babel.</a:t>
            </a:r>
            <a:r>
              <a:rPr lang="en-US" altLang="en-US" sz="3600" dirty="0">
                <a:effectLst>
                  <a:outerShdw blurRad="38100" dist="38100" dir="2700000" algn="tl">
                    <a:srgbClr val="000000">
                      <a:alpha val="43137"/>
                    </a:srgbClr>
                  </a:outerShdw>
                </a:effectLst>
                <a:cs typeface="Calibri" panose="020F0502020204030204" pitchFamily="34" charset="0"/>
              </a:rPr>
              <a:t>”</a:t>
            </a:r>
            <a:endParaRPr lang="en-US" altLang="en-US" sz="36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261</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6091440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marL="514350" indent="-514350" algn="ctr" eaLnBrk="1" hangingPunct="1">
              <a:buClr>
                <a:srgbClr val="CC66FF"/>
              </a:buClr>
              <a:buFont typeface="+mj-lt"/>
              <a:buAutoNum type="alphaUcPeriod"/>
            </a:pPr>
            <a:r>
              <a:rPr lang="en-US" sz="3200" dirty="0">
                <a:solidFill>
                  <a:schemeClr val="tx1"/>
                </a:solidFill>
                <a:effectLst>
                  <a:outerShdw blurRad="38100" dist="38100" dir="2700000" algn="tl">
                    <a:srgbClr val="000000">
                      <a:alpha val="43137"/>
                    </a:srgbClr>
                  </a:outerShdw>
                </a:effectLst>
              </a:rPr>
              <a:t>War</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14:1-12</a:t>
            </a:r>
          </a:p>
        </p:txBody>
      </p:sp>
      <p:sp>
        <p:nvSpPr>
          <p:cNvPr id="161795" name="Rectangle 3"/>
          <p:cNvSpPr>
            <a:spLocks noGrp="1" noChangeArrowheads="1"/>
          </p:cNvSpPr>
          <p:nvPr>
            <p:ph type="body" idx="1"/>
          </p:nvPr>
        </p:nvSpPr>
        <p:spPr>
          <a:xfrm>
            <a:off x="609600" y="1524000"/>
            <a:ext cx="8101583" cy="4191000"/>
          </a:xfrm>
        </p:spPr>
        <p:txBody>
          <a:bodyPr/>
          <a:lstStyle/>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Invaders (Gen. 14:1)</a:t>
            </a:r>
          </a:p>
          <a:p>
            <a:pPr marL="514350" lvl="2" indent="-514350" eaLnBrk="1" hangingPunct="1">
              <a:spcBef>
                <a:spcPts val="0"/>
              </a:spcBef>
              <a:spcAft>
                <a:spcPts val="6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Invaded (Gen. 14:2)</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Place (Gen. 14:3)</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Reason (Gen. 14:4)</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Time (Gen. 14:5a)</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Specifics (Gen. 14:5b-6)</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Direction (Gen. 14:7)</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War (Gen. 14:8-11)</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Lot captured (Gen. 14:12)</a:t>
            </a:r>
          </a:p>
        </p:txBody>
      </p:sp>
      <p:pic>
        <p:nvPicPr>
          <p:cNvPr id="7" name="Picture 6">
            <a:extLst>
              <a:ext uri="{FF2B5EF4-FFF2-40B4-BE49-F238E27FC236}">
                <a16:creationId xmlns:a16="http://schemas.microsoft.com/office/drawing/2014/main" id="{ACAE218E-C847-4CE8-9F70-42CE8C72B4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15200" y="2286000"/>
            <a:ext cx="3851824" cy="3276600"/>
          </a:xfrm>
          <a:prstGeom prst="rect">
            <a:avLst/>
          </a:prstGeom>
        </p:spPr>
      </p:pic>
    </p:spTree>
    <p:extLst>
      <p:ext uri="{BB962C8B-B14F-4D97-AF65-F5344CB8AC3E}">
        <p14:creationId xmlns:p14="http://schemas.microsoft.com/office/powerpoint/2010/main" val="1166972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E7F1DD-30FD-46F0-8C66-85C8434E18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952851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F8F35D-8F21-4F2A-9317-20E7186BEEAE}"/>
              </a:ext>
            </a:extLst>
          </p:cNvPr>
          <p:cNvPicPr>
            <a:picLocks noChangeAspect="1"/>
          </p:cNvPicPr>
          <p:nvPr/>
        </p:nvPicPr>
        <p:blipFill>
          <a:blip r:embed="rId2"/>
          <a:stretch>
            <a:fillRect/>
          </a:stretch>
        </p:blipFill>
        <p:spPr>
          <a:xfrm>
            <a:off x="475001" y="112488"/>
            <a:ext cx="11241998" cy="6633023"/>
          </a:xfrm>
          <a:prstGeom prst="rect">
            <a:avLst/>
          </a:prstGeom>
        </p:spPr>
      </p:pic>
      <p:sp>
        <p:nvSpPr>
          <p:cNvPr id="7" name="Oval 7">
            <a:extLst>
              <a:ext uri="{FF2B5EF4-FFF2-40B4-BE49-F238E27FC236}">
                <a16:creationId xmlns:a16="http://schemas.microsoft.com/office/drawing/2014/main" id="{8FEC18A7-2789-4B38-9818-7B65C68EAED1}"/>
              </a:ext>
            </a:extLst>
          </p:cNvPr>
          <p:cNvSpPr>
            <a:spLocks noChangeArrowheads="1"/>
          </p:cNvSpPr>
          <p:nvPr/>
        </p:nvSpPr>
        <p:spPr bwMode="auto">
          <a:xfrm>
            <a:off x="2971800" y="3581400"/>
            <a:ext cx="2209800" cy="12192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Tree>
    <p:extLst>
      <p:ext uri="{BB962C8B-B14F-4D97-AF65-F5344CB8AC3E}">
        <p14:creationId xmlns:p14="http://schemas.microsoft.com/office/powerpoint/2010/main" val="85527741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45 Map showing Mamre where Abraham was and Sodom where ...">
            <a:extLst>
              <a:ext uri="{FF2B5EF4-FFF2-40B4-BE49-F238E27FC236}">
                <a16:creationId xmlns:a16="http://schemas.microsoft.com/office/drawing/2014/main" id="{562ADCD3-A351-4392-BC70-BFC9EC1EC8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0930" y="137160"/>
            <a:ext cx="4930141"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Oval 7">
            <a:extLst>
              <a:ext uri="{FF2B5EF4-FFF2-40B4-BE49-F238E27FC236}">
                <a16:creationId xmlns:a16="http://schemas.microsoft.com/office/drawing/2014/main" id="{37FCAC8A-302B-4E98-A6B5-9DE63CFC32BB}"/>
              </a:ext>
            </a:extLst>
          </p:cNvPr>
          <p:cNvSpPr>
            <a:spLocks noChangeArrowheads="1"/>
          </p:cNvSpPr>
          <p:nvPr/>
        </p:nvSpPr>
        <p:spPr bwMode="auto">
          <a:xfrm>
            <a:off x="3630930" y="3886200"/>
            <a:ext cx="3912870" cy="283464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Tree>
    <p:extLst>
      <p:ext uri="{BB962C8B-B14F-4D97-AF65-F5344CB8AC3E}">
        <p14:creationId xmlns:p14="http://schemas.microsoft.com/office/powerpoint/2010/main" val="329960947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marL="514350" indent="-514350" algn="ctr" eaLnBrk="1" hangingPunct="1">
              <a:buClr>
                <a:srgbClr val="CC66FF"/>
              </a:buClr>
              <a:buFont typeface="+mj-lt"/>
              <a:buAutoNum type="alphaUcPeriod"/>
            </a:pPr>
            <a:r>
              <a:rPr lang="en-US" sz="3200" dirty="0">
                <a:solidFill>
                  <a:schemeClr val="tx1"/>
                </a:solidFill>
                <a:effectLst>
                  <a:outerShdw blurRad="38100" dist="38100" dir="2700000" algn="tl">
                    <a:srgbClr val="000000">
                      <a:alpha val="43137"/>
                    </a:srgbClr>
                  </a:outerShdw>
                </a:effectLst>
              </a:rPr>
              <a:t>War</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14:1-12</a:t>
            </a:r>
          </a:p>
        </p:txBody>
      </p:sp>
      <p:sp>
        <p:nvSpPr>
          <p:cNvPr id="161795" name="Rectangle 3"/>
          <p:cNvSpPr>
            <a:spLocks noGrp="1" noChangeArrowheads="1"/>
          </p:cNvSpPr>
          <p:nvPr>
            <p:ph type="body" idx="1"/>
          </p:nvPr>
        </p:nvSpPr>
        <p:spPr>
          <a:xfrm>
            <a:off x="609600" y="1524000"/>
            <a:ext cx="8101583" cy="4191000"/>
          </a:xfrm>
        </p:spPr>
        <p:txBody>
          <a:bodyPr/>
          <a:lstStyle/>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Invaders (Gen. 14:1)</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Invaded (Gen. 14:2)</a:t>
            </a:r>
          </a:p>
          <a:p>
            <a:pPr marL="514350" lvl="2" indent="-514350" eaLnBrk="1" hangingPunct="1">
              <a:spcBef>
                <a:spcPts val="0"/>
              </a:spcBef>
              <a:spcAft>
                <a:spcPts val="6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Place (Gen. 14:3)</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Reason (Gen. 14:4)</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Time (Gen. 14:5a)</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Specifics (Gen. 14:5b-6)</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Direction (Gen. 14:7)</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War (Gen. 14:8-11)</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Lot captured (Gen. 14:12)</a:t>
            </a:r>
          </a:p>
        </p:txBody>
      </p:sp>
      <p:pic>
        <p:nvPicPr>
          <p:cNvPr id="7" name="Picture 6">
            <a:extLst>
              <a:ext uri="{FF2B5EF4-FFF2-40B4-BE49-F238E27FC236}">
                <a16:creationId xmlns:a16="http://schemas.microsoft.com/office/drawing/2014/main" id="{ACAE218E-C847-4CE8-9F70-42CE8C72B4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15200" y="2286000"/>
            <a:ext cx="3851824" cy="3276600"/>
          </a:xfrm>
          <a:prstGeom prst="rect">
            <a:avLst/>
          </a:prstGeom>
        </p:spPr>
      </p:pic>
    </p:spTree>
    <p:extLst>
      <p:ext uri="{BB962C8B-B14F-4D97-AF65-F5344CB8AC3E}">
        <p14:creationId xmlns:p14="http://schemas.microsoft.com/office/powerpoint/2010/main" val="16758423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40C55E-AD12-4384-A4DA-8B5D6FDCCACC}"/>
              </a:ext>
            </a:extLst>
          </p:cNvPr>
          <p:cNvPicPr>
            <a:picLocks noChangeAspect="1"/>
          </p:cNvPicPr>
          <p:nvPr/>
        </p:nvPicPr>
        <p:blipFill>
          <a:blip r:embed="rId2"/>
          <a:stretch>
            <a:fillRect/>
          </a:stretch>
        </p:blipFill>
        <p:spPr>
          <a:xfrm>
            <a:off x="1779658" y="216129"/>
            <a:ext cx="8632684" cy="6425741"/>
          </a:xfrm>
          <a:prstGeom prst="rect">
            <a:avLst/>
          </a:prstGeom>
        </p:spPr>
      </p:pic>
    </p:spTree>
    <p:extLst>
      <p:ext uri="{BB962C8B-B14F-4D97-AF65-F5344CB8AC3E}">
        <p14:creationId xmlns:p14="http://schemas.microsoft.com/office/powerpoint/2010/main" val="312976685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 descr="IMG_0753.JPG"/>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1828800" y="228600"/>
            <a:ext cx="85344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136223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1" descr="IMG_3900.JPG"/>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1828800" y="228600"/>
            <a:ext cx="85344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532334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50832-0B36-43C5-98EC-4CD165D78718}"/>
              </a:ext>
            </a:extLst>
          </p:cNvPr>
          <p:cNvSpPr>
            <a:spLocks noGrp="1"/>
          </p:cNvSpPr>
          <p:nvPr>
            <p:ph type="title" idx="4294967295"/>
          </p:nvPr>
        </p:nvSpPr>
        <p:spPr>
          <a:xfrm>
            <a:off x="3353594" y="258761"/>
            <a:ext cx="5484813" cy="884238"/>
          </a:xfrm>
        </p:spPr>
        <p:txBody>
          <a:bodyPr/>
          <a:lstStyle/>
          <a:p>
            <a:pPr algn="ctr">
              <a:lnSpc>
                <a:spcPct val="100000"/>
              </a:lnSpc>
            </a:pPr>
            <a:r>
              <a:rPr lang="en-IN" sz="4000" dirty="0">
                <a:solidFill>
                  <a:srgbClr val="00FFFF"/>
                </a:solidFill>
                <a:effectLst>
                  <a:outerShdw blurRad="38100" dist="38100" dir="2700000" algn="tl">
                    <a:srgbClr val="000000">
                      <a:alpha val="43137"/>
                    </a:srgbClr>
                  </a:outerShdw>
                </a:effectLst>
              </a:rPr>
              <a:t>DEAD SEA</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1161" y="1180212"/>
            <a:ext cx="3429839" cy="2590800"/>
          </a:xfrm>
          <a:prstGeom prst="rect">
            <a:avLst/>
          </a:prstGeom>
          <a:ln w="28575">
            <a:solidFill>
              <a:schemeClr val="tx1"/>
            </a:solidFill>
          </a:ln>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53400" y="1181272"/>
            <a:ext cx="3414837" cy="2590800"/>
          </a:xfrm>
          <a:prstGeom prst="rect">
            <a:avLst/>
          </a:prstGeom>
          <a:ln w="28575">
            <a:solidFill>
              <a:schemeClr val="tx1"/>
            </a:solidFill>
          </a:ln>
        </p:spPr>
      </p:pic>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91200" y="3962400"/>
            <a:ext cx="4622697" cy="2743200"/>
          </a:xfrm>
          <a:prstGeom prst="rect">
            <a:avLst/>
          </a:prstGeom>
          <a:ln w="28575">
            <a:solidFill>
              <a:schemeClr val="tx1"/>
            </a:solidFill>
          </a:ln>
        </p:spPr>
      </p:pic>
      <p:pic>
        <p:nvPicPr>
          <p:cNvPr id="9" name="Picture 8">
            <a:extLst>
              <a:ext uri="{FF2B5EF4-FFF2-40B4-BE49-F238E27FC236}">
                <a16:creationId xmlns:a16="http://schemas.microsoft.com/office/drawing/2014/main" id="{609FCB58-1AE5-4A84-A5A8-2CDC0D87BD95}"/>
              </a:ext>
            </a:extLst>
          </p:cNvPr>
          <p:cNvPicPr>
            <a:picLocks noChangeAspect="1"/>
          </p:cNvPicPr>
          <p:nvPr/>
        </p:nvPicPr>
        <p:blipFill>
          <a:blip r:embed="rId6"/>
          <a:stretch>
            <a:fillRect/>
          </a:stretch>
        </p:blipFill>
        <p:spPr>
          <a:xfrm>
            <a:off x="609601" y="1142999"/>
            <a:ext cx="3657600" cy="5105401"/>
          </a:xfrm>
          <a:prstGeom prst="rect">
            <a:avLst/>
          </a:prstGeom>
          <a:ln w="28575">
            <a:solidFill>
              <a:schemeClr val="tx1"/>
            </a:solidFill>
          </a:ln>
        </p:spPr>
      </p:pic>
    </p:spTree>
    <p:extLst>
      <p:ext uri="{BB962C8B-B14F-4D97-AF65-F5344CB8AC3E}">
        <p14:creationId xmlns:p14="http://schemas.microsoft.com/office/powerpoint/2010/main" val="234600634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marL="514350" indent="-514350" algn="ctr" eaLnBrk="1" hangingPunct="1">
              <a:buClr>
                <a:srgbClr val="CC66FF"/>
              </a:buClr>
              <a:buFont typeface="+mj-lt"/>
              <a:buAutoNum type="alphaUcPeriod"/>
            </a:pPr>
            <a:r>
              <a:rPr lang="en-US" sz="3200" dirty="0">
                <a:solidFill>
                  <a:schemeClr val="tx1"/>
                </a:solidFill>
                <a:effectLst>
                  <a:outerShdw blurRad="38100" dist="38100" dir="2700000" algn="tl">
                    <a:srgbClr val="000000">
                      <a:alpha val="43137"/>
                    </a:srgbClr>
                  </a:outerShdw>
                </a:effectLst>
              </a:rPr>
              <a:t>War</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14:1-12</a:t>
            </a:r>
          </a:p>
        </p:txBody>
      </p:sp>
      <p:sp>
        <p:nvSpPr>
          <p:cNvPr id="161795" name="Rectangle 3"/>
          <p:cNvSpPr>
            <a:spLocks noGrp="1" noChangeArrowheads="1"/>
          </p:cNvSpPr>
          <p:nvPr>
            <p:ph type="body" idx="1"/>
          </p:nvPr>
        </p:nvSpPr>
        <p:spPr>
          <a:xfrm>
            <a:off x="609600" y="1524000"/>
            <a:ext cx="8101583" cy="4191000"/>
          </a:xfrm>
        </p:spPr>
        <p:txBody>
          <a:bodyPr/>
          <a:lstStyle/>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Invaders (Gen. 14:1)</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Invaded (Gen. 14:2)</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Place (Gen. 14:3)</a:t>
            </a:r>
          </a:p>
          <a:p>
            <a:pPr marL="514350" lvl="2" indent="-514350" eaLnBrk="1" hangingPunct="1">
              <a:spcBef>
                <a:spcPts val="0"/>
              </a:spcBef>
              <a:spcAft>
                <a:spcPts val="6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Reason (Gen. 14:4)</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Time (Gen. 14:5a)</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Specifics (Gen. 14:5b-6)</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Direction (Gen. 14:7)</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War (Gen. 14:8-11)</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Lot captured (Gen. 14:12)</a:t>
            </a:r>
          </a:p>
        </p:txBody>
      </p:sp>
      <p:pic>
        <p:nvPicPr>
          <p:cNvPr id="7" name="Picture 6">
            <a:extLst>
              <a:ext uri="{FF2B5EF4-FFF2-40B4-BE49-F238E27FC236}">
                <a16:creationId xmlns:a16="http://schemas.microsoft.com/office/drawing/2014/main" id="{ACAE218E-C847-4CE8-9F70-42CE8C72B4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15200" y="2286000"/>
            <a:ext cx="3851824" cy="3276600"/>
          </a:xfrm>
          <a:prstGeom prst="rect">
            <a:avLst/>
          </a:prstGeom>
        </p:spPr>
      </p:pic>
    </p:spTree>
    <p:extLst>
      <p:ext uri="{BB962C8B-B14F-4D97-AF65-F5344CB8AC3E}">
        <p14:creationId xmlns:p14="http://schemas.microsoft.com/office/powerpoint/2010/main" val="26005486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marL="514350" indent="-514350" algn="ctr" eaLnBrk="1" hangingPunct="1">
              <a:buClr>
                <a:srgbClr val="CC66FF"/>
              </a:buClr>
              <a:buFont typeface="+mj-lt"/>
              <a:buAutoNum type="alphaUcPeriod"/>
            </a:pPr>
            <a:r>
              <a:rPr lang="en-US" sz="3200" dirty="0">
                <a:solidFill>
                  <a:schemeClr val="tx1"/>
                </a:solidFill>
                <a:effectLst>
                  <a:outerShdw blurRad="38100" dist="38100" dir="2700000" algn="tl">
                    <a:srgbClr val="000000">
                      <a:alpha val="43137"/>
                    </a:srgbClr>
                  </a:outerShdw>
                </a:effectLst>
              </a:rPr>
              <a:t>War</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14:1-12</a:t>
            </a:r>
          </a:p>
        </p:txBody>
      </p:sp>
      <p:sp>
        <p:nvSpPr>
          <p:cNvPr id="161795" name="Rectangle 3"/>
          <p:cNvSpPr>
            <a:spLocks noGrp="1" noChangeArrowheads="1"/>
          </p:cNvSpPr>
          <p:nvPr>
            <p:ph type="body" idx="1"/>
          </p:nvPr>
        </p:nvSpPr>
        <p:spPr>
          <a:xfrm>
            <a:off x="609600" y="1524000"/>
            <a:ext cx="8101583" cy="4191000"/>
          </a:xfrm>
        </p:spPr>
        <p:txBody>
          <a:bodyPr/>
          <a:lstStyle/>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Invaders (Gen. 14:1)</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Invaded (Gen. 14:2)</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Place (Gen. 14:3)</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Reason (Gen. 14:4)</a:t>
            </a:r>
          </a:p>
          <a:p>
            <a:pPr marL="514350" lvl="2" indent="-514350" eaLnBrk="1" hangingPunct="1">
              <a:spcBef>
                <a:spcPts val="0"/>
              </a:spcBef>
              <a:spcAft>
                <a:spcPts val="6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Time (Gen. 14:5a)</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Specifics (Gen. 14:5b-6)</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Direction (Gen. 14:7)</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War (Gen. 14:8-11)</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Lot captured (Gen. 14:12)</a:t>
            </a:r>
          </a:p>
        </p:txBody>
      </p:sp>
      <p:pic>
        <p:nvPicPr>
          <p:cNvPr id="7" name="Picture 6">
            <a:extLst>
              <a:ext uri="{FF2B5EF4-FFF2-40B4-BE49-F238E27FC236}">
                <a16:creationId xmlns:a16="http://schemas.microsoft.com/office/drawing/2014/main" id="{ACAE218E-C847-4CE8-9F70-42CE8C72B4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15200" y="2286000"/>
            <a:ext cx="3851824" cy="3276600"/>
          </a:xfrm>
          <a:prstGeom prst="rect">
            <a:avLst/>
          </a:prstGeom>
        </p:spPr>
      </p:pic>
    </p:spTree>
    <p:extLst>
      <p:ext uri="{BB962C8B-B14F-4D97-AF65-F5344CB8AC3E}">
        <p14:creationId xmlns:p14="http://schemas.microsoft.com/office/powerpoint/2010/main" val="26838529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marL="514350" indent="-514350" algn="ctr" eaLnBrk="1" hangingPunct="1">
              <a:buClr>
                <a:srgbClr val="CC66FF"/>
              </a:buClr>
              <a:buFont typeface="+mj-lt"/>
              <a:buAutoNum type="alphaUcPeriod"/>
            </a:pPr>
            <a:r>
              <a:rPr lang="en-US" sz="3200" dirty="0">
                <a:solidFill>
                  <a:schemeClr val="tx1"/>
                </a:solidFill>
                <a:effectLst>
                  <a:outerShdw blurRad="38100" dist="38100" dir="2700000" algn="tl">
                    <a:srgbClr val="000000">
                      <a:alpha val="43137"/>
                    </a:srgbClr>
                  </a:outerShdw>
                </a:effectLst>
              </a:rPr>
              <a:t>War</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14:1-12</a:t>
            </a:r>
          </a:p>
        </p:txBody>
      </p:sp>
      <p:sp>
        <p:nvSpPr>
          <p:cNvPr id="161795" name="Rectangle 3"/>
          <p:cNvSpPr>
            <a:spLocks noGrp="1" noChangeArrowheads="1"/>
          </p:cNvSpPr>
          <p:nvPr>
            <p:ph type="body" idx="1"/>
          </p:nvPr>
        </p:nvSpPr>
        <p:spPr>
          <a:xfrm>
            <a:off x="609600" y="1524000"/>
            <a:ext cx="8101583" cy="4191000"/>
          </a:xfrm>
        </p:spPr>
        <p:txBody>
          <a:bodyPr/>
          <a:lstStyle/>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Invaders (Gen. 14:1)</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Invaded (Gen. 14:2)</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Place (Gen. 14:3)</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Reason (Gen. 14:4)</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Time (Gen. 14:5a)</a:t>
            </a:r>
          </a:p>
          <a:p>
            <a:pPr marL="514350" lvl="2" indent="-514350" eaLnBrk="1" hangingPunct="1">
              <a:spcBef>
                <a:spcPts val="0"/>
              </a:spcBef>
              <a:spcAft>
                <a:spcPts val="6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Specifics (Gen. 14:5b-6)</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Direction (Gen. 14:7)</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War (Gen. 14:8-11)</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Lot captured (Gen. 14:12)</a:t>
            </a:r>
          </a:p>
        </p:txBody>
      </p:sp>
      <p:pic>
        <p:nvPicPr>
          <p:cNvPr id="7" name="Picture 6">
            <a:extLst>
              <a:ext uri="{FF2B5EF4-FFF2-40B4-BE49-F238E27FC236}">
                <a16:creationId xmlns:a16="http://schemas.microsoft.com/office/drawing/2014/main" id="{ACAE218E-C847-4CE8-9F70-42CE8C72B4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15200" y="2286000"/>
            <a:ext cx="3851824" cy="3276600"/>
          </a:xfrm>
          <a:prstGeom prst="rect">
            <a:avLst/>
          </a:prstGeom>
        </p:spPr>
      </p:pic>
    </p:spTree>
    <p:extLst>
      <p:ext uri="{BB962C8B-B14F-4D97-AF65-F5344CB8AC3E}">
        <p14:creationId xmlns:p14="http://schemas.microsoft.com/office/powerpoint/2010/main" val="2180374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371601"/>
            <a:ext cx="57912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2767"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9" name="Picture 8">
            <a:extLst>
              <a:ext uri="{FF2B5EF4-FFF2-40B4-BE49-F238E27FC236}">
                <a16:creationId xmlns:a16="http://schemas.microsoft.com/office/drawing/2014/main" id="{57E6D205-418D-486C-A1FC-476A121F41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ilbert House Fellowship #257: Genesis 14 | Gilbert House ...">
            <a:extLst>
              <a:ext uri="{FF2B5EF4-FFF2-40B4-BE49-F238E27FC236}">
                <a16:creationId xmlns:a16="http://schemas.microsoft.com/office/drawing/2014/main" id="{F690A510-16C3-4CCB-A447-C2204A7776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24" b="-1"/>
          <a:stretch/>
        </p:blipFill>
        <p:spPr bwMode="auto">
          <a:xfrm>
            <a:off x="1630065" y="137160"/>
            <a:ext cx="8931871" cy="658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39291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marL="514350" indent="-514350" algn="ctr" eaLnBrk="1" hangingPunct="1">
              <a:buClr>
                <a:srgbClr val="CC66FF"/>
              </a:buClr>
              <a:buFont typeface="+mj-lt"/>
              <a:buAutoNum type="alphaUcPeriod"/>
            </a:pPr>
            <a:r>
              <a:rPr lang="en-US" sz="3200" dirty="0">
                <a:solidFill>
                  <a:schemeClr val="tx1"/>
                </a:solidFill>
                <a:effectLst>
                  <a:outerShdw blurRad="38100" dist="38100" dir="2700000" algn="tl">
                    <a:srgbClr val="000000">
                      <a:alpha val="43137"/>
                    </a:srgbClr>
                  </a:outerShdw>
                </a:effectLst>
              </a:rPr>
              <a:t>War</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14:1-12</a:t>
            </a:r>
          </a:p>
        </p:txBody>
      </p:sp>
      <p:sp>
        <p:nvSpPr>
          <p:cNvPr id="161795" name="Rectangle 3"/>
          <p:cNvSpPr>
            <a:spLocks noGrp="1" noChangeArrowheads="1"/>
          </p:cNvSpPr>
          <p:nvPr>
            <p:ph type="body" idx="1"/>
          </p:nvPr>
        </p:nvSpPr>
        <p:spPr>
          <a:xfrm>
            <a:off x="609600" y="1524000"/>
            <a:ext cx="8101583" cy="5029200"/>
          </a:xfrm>
        </p:spPr>
        <p:txBody>
          <a:bodyPr/>
          <a:lstStyle/>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Invaders (Gen. 14:1)</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Invaded (Gen. 14:2)</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Place (Gen. 14:3)</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Reason (Gen. 14:4)</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Time (Gen. 14:5a)</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Specifics (Gen. 14:5b-6)</a:t>
            </a:r>
          </a:p>
          <a:p>
            <a:pPr marL="514350" lvl="2" indent="-514350" eaLnBrk="1" hangingPunct="1">
              <a:spcBef>
                <a:spcPts val="0"/>
              </a:spcBef>
              <a:spcAft>
                <a:spcPts val="6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Direction (Gen. 14:7)</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War (Gen. 14:8-11)</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Lot captured (Gen. 14:12)</a:t>
            </a:r>
          </a:p>
        </p:txBody>
      </p:sp>
      <p:pic>
        <p:nvPicPr>
          <p:cNvPr id="7" name="Picture 6">
            <a:extLst>
              <a:ext uri="{FF2B5EF4-FFF2-40B4-BE49-F238E27FC236}">
                <a16:creationId xmlns:a16="http://schemas.microsoft.com/office/drawing/2014/main" id="{ACAE218E-C847-4CE8-9F70-42CE8C72B4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15200" y="2286000"/>
            <a:ext cx="3851824" cy="3276600"/>
          </a:xfrm>
          <a:prstGeom prst="rect">
            <a:avLst/>
          </a:prstGeom>
        </p:spPr>
      </p:pic>
    </p:spTree>
    <p:extLst>
      <p:ext uri="{BB962C8B-B14F-4D97-AF65-F5344CB8AC3E}">
        <p14:creationId xmlns:p14="http://schemas.microsoft.com/office/powerpoint/2010/main" val="31077456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125A11-A1DF-49A2-8CF4-9BF982D1ED56}"/>
              </a:ext>
            </a:extLst>
          </p:cNvPr>
          <p:cNvPicPr>
            <a:picLocks noChangeAspect="1"/>
          </p:cNvPicPr>
          <p:nvPr/>
        </p:nvPicPr>
        <p:blipFill>
          <a:blip r:embed="rId2"/>
          <a:stretch>
            <a:fillRect/>
          </a:stretch>
        </p:blipFill>
        <p:spPr>
          <a:xfrm>
            <a:off x="3653162" y="137160"/>
            <a:ext cx="488567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Oval 7">
            <a:extLst>
              <a:ext uri="{FF2B5EF4-FFF2-40B4-BE49-F238E27FC236}">
                <a16:creationId xmlns:a16="http://schemas.microsoft.com/office/drawing/2014/main" id="{2247BE60-1F06-4AF3-8A03-DFC9D58FFC23}"/>
              </a:ext>
            </a:extLst>
          </p:cNvPr>
          <p:cNvSpPr>
            <a:spLocks noChangeArrowheads="1"/>
          </p:cNvSpPr>
          <p:nvPr/>
        </p:nvSpPr>
        <p:spPr bwMode="auto">
          <a:xfrm>
            <a:off x="5410200" y="4114800"/>
            <a:ext cx="990600" cy="762000"/>
          </a:xfrm>
          <a:prstGeom prst="ellipse">
            <a:avLst/>
          </a:prstGeom>
          <a:solidFill>
            <a:schemeClr val="tx1"/>
          </a:solidFill>
          <a:ln w="38100" algn="ctr">
            <a:solidFill>
              <a:srgbClr val="FF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200" dirty="0">
                <a:solidFill>
                  <a:schemeClr val="bg2"/>
                </a:solidFill>
                <a:latin typeface="Calibri" panose="020F0502020204030204" pitchFamily="34" charset="0"/>
                <a:cs typeface="Calibri" panose="020F0502020204030204" pitchFamily="34" charset="0"/>
              </a:rPr>
              <a:t>Negev</a:t>
            </a:r>
          </a:p>
        </p:txBody>
      </p:sp>
    </p:spTree>
    <p:extLst>
      <p:ext uri="{BB962C8B-B14F-4D97-AF65-F5344CB8AC3E}">
        <p14:creationId xmlns:p14="http://schemas.microsoft.com/office/powerpoint/2010/main" val="296346935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2099431A-779D-478C-A26A-4A708F25FB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476"/>
          <a:stretch/>
        </p:blipFill>
        <p:spPr bwMode="auto">
          <a:xfrm>
            <a:off x="3573860" y="137160"/>
            <a:ext cx="5044281"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8954846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ilbert House Fellowship #257: Genesis 14 | Gilbert House ...">
            <a:extLst>
              <a:ext uri="{FF2B5EF4-FFF2-40B4-BE49-F238E27FC236}">
                <a16:creationId xmlns:a16="http://schemas.microsoft.com/office/drawing/2014/main" id="{F690A510-16C3-4CCB-A447-C2204A7776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8969" y="137160"/>
            <a:ext cx="8894063" cy="658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84656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marL="514350" indent="-514350" algn="ctr" eaLnBrk="1" hangingPunct="1">
              <a:buClr>
                <a:srgbClr val="CC66FF"/>
              </a:buClr>
              <a:buFont typeface="+mj-lt"/>
              <a:buAutoNum type="alphaUcPeriod"/>
            </a:pPr>
            <a:r>
              <a:rPr lang="en-US" sz="3200" dirty="0">
                <a:solidFill>
                  <a:schemeClr val="tx1"/>
                </a:solidFill>
                <a:effectLst>
                  <a:outerShdw blurRad="38100" dist="38100" dir="2700000" algn="tl">
                    <a:srgbClr val="000000">
                      <a:alpha val="43137"/>
                    </a:srgbClr>
                  </a:outerShdw>
                </a:effectLst>
              </a:rPr>
              <a:t>War</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14:1-12</a:t>
            </a:r>
          </a:p>
        </p:txBody>
      </p:sp>
      <p:sp>
        <p:nvSpPr>
          <p:cNvPr id="161795" name="Rectangle 3"/>
          <p:cNvSpPr>
            <a:spLocks noGrp="1" noChangeArrowheads="1"/>
          </p:cNvSpPr>
          <p:nvPr>
            <p:ph type="body" idx="1"/>
          </p:nvPr>
        </p:nvSpPr>
        <p:spPr>
          <a:xfrm>
            <a:off x="609600" y="1524000"/>
            <a:ext cx="8101583" cy="5029200"/>
          </a:xfrm>
        </p:spPr>
        <p:txBody>
          <a:bodyPr/>
          <a:lstStyle/>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Invaders (Gen. 14:1)</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Invaded (Gen. 14:2)</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Place (Gen. 14:3)</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Reason (Gen. 14:4)</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Time (Gen. 14:5a)</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Specifics (Gen. 14:5b-6)</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Direction (Gen. 14:7)</a:t>
            </a:r>
          </a:p>
          <a:p>
            <a:pPr marL="514350" lvl="2" indent="-514350" eaLnBrk="1" hangingPunct="1">
              <a:spcBef>
                <a:spcPts val="0"/>
              </a:spcBef>
              <a:spcAft>
                <a:spcPts val="6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War (Gen. 14:8-11)</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Lot captured (Gen. 14:12)</a:t>
            </a:r>
          </a:p>
        </p:txBody>
      </p:sp>
      <p:pic>
        <p:nvPicPr>
          <p:cNvPr id="7" name="Picture 6">
            <a:extLst>
              <a:ext uri="{FF2B5EF4-FFF2-40B4-BE49-F238E27FC236}">
                <a16:creationId xmlns:a16="http://schemas.microsoft.com/office/drawing/2014/main" id="{ACAE218E-C847-4CE8-9F70-42CE8C72B4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15200" y="2286000"/>
            <a:ext cx="3851824" cy="3276600"/>
          </a:xfrm>
          <a:prstGeom prst="rect">
            <a:avLst/>
          </a:prstGeom>
        </p:spPr>
      </p:pic>
    </p:spTree>
    <p:extLst>
      <p:ext uri="{BB962C8B-B14F-4D97-AF65-F5344CB8AC3E}">
        <p14:creationId xmlns:p14="http://schemas.microsoft.com/office/powerpoint/2010/main" val="16374714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573088" indent="-573088" algn="ctr" eaLnBrk="1" hangingPunct="1">
              <a:buClr>
                <a:srgbClr val="66FF66"/>
              </a:buClr>
              <a:buFont typeface="+mj-lt"/>
              <a:buAutoNum type="arabicPeriod" startAt="8"/>
            </a:pPr>
            <a:r>
              <a:rPr lang="en-US" sz="3200" b="1" u="sng" dirty="0">
                <a:solidFill>
                  <a:srgbClr val="FFFFCC"/>
                </a:solidFill>
                <a:effectLst>
                  <a:outerShdw blurRad="38100" dist="38100" dir="2700000" algn="tl">
                    <a:srgbClr val="000000">
                      <a:alpha val="43137"/>
                    </a:srgbClr>
                  </a:outerShdw>
                </a:effectLst>
              </a:rPr>
              <a:t>War</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14:8-11</a:t>
            </a:r>
          </a:p>
        </p:txBody>
      </p:sp>
      <p:sp>
        <p:nvSpPr>
          <p:cNvPr id="161795" name="Rectangle 3"/>
          <p:cNvSpPr>
            <a:spLocks noGrp="1" noChangeArrowheads="1"/>
          </p:cNvSpPr>
          <p:nvPr>
            <p:ph type="body" idx="1"/>
          </p:nvPr>
        </p:nvSpPr>
        <p:spPr>
          <a:xfrm>
            <a:off x="1066800" y="1600200"/>
            <a:ext cx="5029200" cy="4953000"/>
          </a:xfrm>
        </p:spPr>
        <p:txBody>
          <a:bodyPr/>
          <a:lstStyle/>
          <a:p>
            <a:pPr marL="574675" lvl="1" indent="-574675" eaLnBrk="1" hangingPunct="1">
              <a:spcBef>
                <a:spcPts val="0"/>
              </a:spcBef>
              <a:spcAft>
                <a:spcPts val="1800"/>
              </a:spcAft>
              <a:buClr>
                <a:srgbClr val="FFC000"/>
              </a:buClr>
              <a:buSzPct val="100000"/>
              <a:buFont typeface="+mj-lt"/>
              <a:buAutoNum type="alphaLcPeriod"/>
              <a:defRPr/>
            </a:pPr>
            <a:r>
              <a:rPr lang="en-US" dirty="0"/>
              <a:t>Invaded (8a)</a:t>
            </a:r>
          </a:p>
          <a:p>
            <a:pPr marL="574675" lvl="1" indent="-574675" eaLnBrk="1" hangingPunct="1">
              <a:spcBef>
                <a:spcPts val="0"/>
              </a:spcBef>
              <a:spcAft>
                <a:spcPts val="1800"/>
              </a:spcAft>
              <a:buClr>
                <a:srgbClr val="FFC000"/>
              </a:buClr>
              <a:buSzPct val="100000"/>
              <a:buFont typeface="+mj-lt"/>
              <a:buAutoNum type="alphaLcPeriod"/>
              <a:defRPr/>
            </a:pPr>
            <a:r>
              <a:rPr lang="en-US" dirty="0"/>
              <a:t>Place (8b)</a:t>
            </a:r>
          </a:p>
          <a:p>
            <a:pPr marL="574675" lvl="1" indent="-574675" eaLnBrk="1" hangingPunct="1">
              <a:spcBef>
                <a:spcPts val="0"/>
              </a:spcBef>
              <a:spcAft>
                <a:spcPts val="1800"/>
              </a:spcAft>
              <a:buClr>
                <a:srgbClr val="FFC000"/>
              </a:buClr>
              <a:buSzPct val="100000"/>
              <a:buFont typeface="+mj-lt"/>
              <a:buAutoNum type="alphaLcPeriod"/>
              <a:defRPr/>
            </a:pPr>
            <a:r>
              <a:rPr lang="en-US" dirty="0"/>
              <a:t>Invaders (9)</a:t>
            </a:r>
          </a:p>
          <a:p>
            <a:pPr marL="574675" lvl="1" indent="-574675" eaLnBrk="1" hangingPunct="1">
              <a:spcBef>
                <a:spcPts val="0"/>
              </a:spcBef>
              <a:spcAft>
                <a:spcPts val="1800"/>
              </a:spcAft>
              <a:buClr>
                <a:srgbClr val="FFC000"/>
              </a:buClr>
              <a:buSzPct val="100000"/>
              <a:buFont typeface="+mj-lt"/>
              <a:buAutoNum type="alphaLcPeriod"/>
              <a:defRPr/>
            </a:pPr>
            <a:r>
              <a:rPr lang="en-US" dirty="0"/>
              <a:t>Summary (10a)</a:t>
            </a:r>
          </a:p>
          <a:p>
            <a:pPr marL="574675" lvl="1" indent="-574675" eaLnBrk="1" hangingPunct="1">
              <a:spcBef>
                <a:spcPts val="0"/>
              </a:spcBef>
              <a:spcAft>
                <a:spcPts val="1800"/>
              </a:spcAft>
              <a:buClr>
                <a:srgbClr val="FFC000"/>
              </a:buClr>
              <a:buSzPct val="100000"/>
              <a:buFont typeface="+mj-lt"/>
              <a:buAutoNum type="alphaLcPeriod"/>
              <a:defRPr/>
            </a:pPr>
            <a:r>
              <a:rPr lang="en-US" dirty="0"/>
              <a:t>Two kings die (10b)</a:t>
            </a:r>
          </a:p>
          <a:p>
            <a:pPr marL="574675" lvl="1" indent="-574675" eaLnBrk="1" hangingPunct="1">
              <a:spcBef>
                <a:spcPts val="0"/>
              </a:spcBef>
              <a:spcAft>
                <a:spcPts val="1800"/>
              </a:spcAft>
              <a:buClr>
                <a:srgbClr val="FFC000"/>
              </a:buClr>
              <a:buSzPct val="100000"/>
              <a:buFont typeface="+mj-lt"/>
              <a:buAutoNum type="alphaLcPeriod"/>
              <a:defRPr/>
            </a:pPr>
            <a:r>
              <a:rPr lang="en-US" dirty="0"/>
              <a:t>Three kings flee (10c)</a:t>
            </a:r>
          </a:p>
          <a:p>
            <a:pPr marL="574675" lvl="1" indent="-574675" eaLnBrk="1" hangingPunct="1">
              <a:spcBef>
                <a:spcPts val="0"/>
              </a:spcBef>
              <a:spcAft>
                <a:spcPts val="1800"/>
              </a:spcAft>
              <a:buClr>
                <a:srgbClr val="FFC000"/>
              </a:buClr>
              <a:buSzPct val="100000"/>
              <a:buFont typeface="+mj-lt"/>
              <a:buAutoNum type="alphaLcPeriod"/>
              <a:defRPr/>
            </a:pPr>
            <a:r>
              <a:rPr lang="en-US" dirty="0"/>
              <a:t>Two kings plundered (11)</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7655702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1600200"/>
            <a:ext cx="5029200" cy="4953000"/>
          </a:xfrm>
        </p:spPr>
        <p:txBody>
          <a:bodyPr/>
          <a:lstStyle/>
          <a:p>
            <a:pPr marL="574675" lvl="1" indent="-574675" eaLnBrk="1" hangingPunct="1">
              <a:spcBef>
                <a:spcPts val="0"/>
              </a:spcBef>
              <a:spcAft>
                <a:spcPts val="1800"/>
              </a:spcAft>
              <a:buClr>
                <a:srgbClr val="FFC000"/>
              </a:buClr>
              <a:buSzPct val="100000"/>
              <a:buFont typeface="+mj-lt"/>
              <a:buAutoNum type="alphaLcPeriod"/>
              <a:defRPr/>
            </a:pPr>
            <a:r>
              <a:rPr lang="en-US" b="1" u="sng" dirty="0">
                <a:solidFill>
                  <a:srgbClr val="FFFFCC"/>
                </a:solidFill>
              </a:rPr>
              <a:t>Invaded (8a)</a:t>
            </a:r>
          </a:p>
          <a:p>
            <a:pPr marL="574675" lvl="1" indent="-574675" eaLnBrk="1" hangingPunct="1">
              <a:spcBef>
                <a:spcPts val="0"/>
              </a:spcBef>
              <a:spcAft>
                <a:spcPts val="1800"/>
              </a:spcAft>
              <a:buClr>
                <a:srgbClr val="FFC000"/>
              </a:buClr>
              <a:buSzPct val="100000"/>
              <a:buFont typeface="+mj-lt"/>
              <a:buAutoNum type="alphaLcPeriod"/>
              <a:defRPr/>
            </a:pPr>
            <a:r>
              <a:rPr lang="en-US" dirty="0"/>
              <a:t>Place (8b)</a:t>
            </a:r>
          </a:p>
          <a:p>
            <a:pPr marL="574675" lvl="1" indent="-574675" eaLnBrk="1" hangingPunct="1">
              <a:spcBef>
                <a:spcPts val="0"/>
              </a:spcBef>
              <a:spcAft>
                <a:spcPts val="1800"/>
              </a:spcAft>
              <a:buClr>
                <a:srgbClr val="FFC000"/>
              </a:buClr>
              <a:buSzPct val="100000"/>
              <a:buFont typeface="+mj-lt"/>
              <a:buAutoNum type="alphaLcPeriod"/>
              <a:defRPr/>
            </a:pPr>
            <a:r>
              <a:rPr lang="en-US" dirty="0"/>
              <a:t>Invaders (9)</a:t>
            </a:r>
          </a:p>
          <a:p>
            <a:pPr marL="574675" lvl="1" indent="-574675" eaLnBrk="1" hangingPunct="1">
              <a:spcBef>
                <a:spcPts val="0"/>
              </a:spcBef>
              <a:spcAft>
                <a:spcPts val="1800"/>
              </a:spcAft>
              <a:buClr>
                <a:srgbClr val="FFC000"/>
              </a:buClr>
              <a:buSzPct val="100000"/>
              <a:buFont typeface="+mj-lt"/>
              <a:buAutoNum type="alphaLcPeriod"/>
              <a:defRPr/>
            </a:pPr>
            <a:r>
              <a:rPr lang="en-US" dirty="0"/>
              <a:t>Summary (10a)</a:t>
            </a:r>
          </a:p>
          <a:p>
            <a:pPr marL="574675" lvl="1" indent="-574675" eaLnBrk="1" hangingPunct="1">
              <a:spcBef>
                <a:spcPts val="0"/>
              </a:spcBef>
              <a:spcAft>
                <a:spcPts val="1800"/>
              </a:spcAft>
              <a:buClr>
                <a:srgbClr val="FFC000"/>
              </a:buClr>
              <a:buSzPct val="100000"/>
              <a:buFont typeface="+mj-lt"/>
              <a:buAutoNum type="alphaLcPeriod"/>
              <a:defRPr/>
            </a:pPr>
            <a:r>
              <a:rPr lang="en-US" dirty="0"/>
              <a:t>Two kings die (10b)</a:t>
            </a:r>
          </a:p>
          <a:p>
            <a:pPr marL="574675" lvl="1" indent="-574675" eaLnBrk="1" hangingPunct="1">
              <a:spcBef>
                <a:spcPts val="0"/>
              </a:spcBef>
              <a:spcAft>
                <a:spcPts val="1800"/>
              </a:spcAft>
              <a:buClr>
                <a:srgbClr val="FFC000"/>
              </a:buClr>
              <a:buSzPct val="100000"/>
              <a:buFont typeface="+mj-lt"/>
              <a:buAutoNum type="alphaLcPeriod"/>
              <a:defRPr/>
            </a:pPr>
            <a:r>
              <a:rPr lang="en-US" dirty="0"/>
              <a:t>Three kings flee (10c)</a:t>
            </a:r>
          </a:p>
          <a:p>
            <a:pPr marL="574675" lvl="1" indent="-574675" eaLnBrk="1" hangingPunct="1">
              <a:spcBef>
                <a:spcPts val="0"/>
              </a:spcBef>
              <a:spcAft>
                <a:spcPts val="1800"/>
              </a:spcAft>
              <a:buClr>
                <a:srgbClr val="FFC000"/>
              </a:buClr>
              <a:buSzPct val="100000"/>
              <a:buFont typeface="+mj-lt"/>
              <a:buAutoNum type="alphaLcPeriod"/>
              <a:defRPr/>
            </a:pPr>
            <a:r>
              <a:rPr lang="en-US" dirty="0"/>
              <a:t>Two kings plundered (11)</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
        <p:nvSpPr>
          <p:cNvPr id="6" name="Rectangle 2">
            <a:extLst>
              <a:ext uri="{FF2B5EF4-FFF2-40B4-BE49-F238E27FC236}">
                <a16:creationId xmlns:a16="http://schemas.microsoft.com/office/drawing/2014/main" id="{A28A1176-A8B8-4D32-A8EA-72F962AE3CD4}"/>
              </a:ext>
            </a:extLst>
          </p:cNvPr>
          <p:cNvSpPr>
            <a:spLocks noGrp="1" noChangeArrowheads="1"/>
          </p:cNvSpPr>
          <p:nvPr>
            <p:ph type="title"/>
          </p:nvPr>
        </p:nvSpPr>
        <p:spPr>
          <a:xfrm>
            <a:off x="3119438" y="228600"/>
            <a:ext cx="5953125" cy="914400"/>
          </a:xfrm>
        </p:spPr>
        <p:txBody>
          <a:bodyPr/>
          <a:lstStyle/>
          <a:p>
            <a:pPr marL="573088" indent="-573088" algn="ctr" eaLnBrk="1" hangingPunct="1">
              <a:buClr>
                <a:srgbClr val="66FF66"/>
              </a:buClr>
              <a:buFont typeface="+mj-lt"/>
              <a:buAutoNum type="arabicPeriod" startAt="8"/>
            </a:pPr>
            <a:r>
              <a:rPr lang="en-US" sz="3200" b="1" u="sng" dirty="0">
                <a:solidFill>
                  <a:srgbClr val="FFFFCC"/>
                </a:solidFill>
                <a:effectLst>
                  <a:outerShdw blurRad="38100" dist="38100" dir="2700000" algn="tl">
                    <a:srgbClr val="000000">
                      <a:alpha val="43137"/>
                    </a:srgbClr>
                  </a:outerShdw>
                </a:effectLst>
              </a:rPr>
              <a:t>War</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14:8-11</a:t>
            </a:r>
          </a:p>
        </p:txBody>
      </p:sp>
    </p:spTree>
    <p:extLst>
      <p:ext uri="{BB962C8B-B14F-4D97-AF65-F5344CB8AC3E}">
        <p14:creationId xmlns:p14="http://schemas.microsoft.com/office/powerpoint/2010/main" val="1226380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F8F35D-8F21-4F2A-9317-20E7186BEEAE}"/>
              </a:ext>
            </a:extLst>
          </p:cNvPr>
          <p:cNvPicPr>
            <a:picLocks noChangeAspect="1"/>
          </p:cNvPicPr>
          <p:nvPr/>
        </p:nvPicPr>
        <p:blipFill>
          <a:blip r:embed="rId2"/>
          <a:stretch>
            <a:fillRect/>
          </a:stretch>
        </p:blipFill>
        <p:spPr>
          <a:xfrm>
            <a:off x="475001" y="112488"/>
            <a:ext cx="11241998" cy="6633023"/>
          </a:xfrm>
          <a:prstGeom prst="rect">
            <a:avLst/>
          </a:prstGeom>
        </p:spPr>
      </p:pic>
      <p:sp>
        <p:nvSpPr>
          <p:cNvPr id="7" name="Oval 7">
            <a:extLst>
              <a:ext uri="{FF2B5EF4-FFF2-40B4-BE49-F238E27FC236}">
                <a16:creationId xmlns:a16="http://schemas.microsoft.com/office/drawing/2014/main" id="{8FEC18A7-2789-4B38-9818-7B65C68EAED1}"/>
              </a:ext>
            </a:extLst>
          </p:cNvPr>
          <p:cNvSpPr>
            <a:spLocks noChangeArrowheads="1"/>
          </p:cNvSpPr>
          <p:nvPr/>
        </p:nvSpPr>
        <p:spPr bwMode="auto">
          <a:xfrm>
            <a:off x="2971800" y="3581400"/>
            <a:ext cx="2209800" cy="12192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Tree>
    <p:extLst>
      <p:ext uri="{BB962C8B-B14F-4D97-AF65-F5344CB8AC3E}">
        <p14:creationId xmlns:p14="http://schemas.microsoft.com/office/powerpoint/2010/main" val="15222803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1600200"/>
            <a:ext cx="5029200" cy="4953000"/>
          </a:xfrm>
        </p:spPr>
        <p:txBody>
          <a:bodyPr/>
          <a:lstStyle/>
          <a:p>
            <a:pPr marL="574675" lvl="1" indent="-574675" eaLnBrk="1" hangingPunct="1">
              <a:spcBef>
                <a:spcPts val="0"/>
              </a:spcBef>
              <a:spcAft>
                <a:spcPts val="1800"/>
              </a:spcAft>
              <a:buClr>
                <a:srgbClr val="FFC000"/>
              </a:buClr>
              <a:buSzPct val="100000"/>
              <a:buFont typeface="+mj-lt"/>
              <a:buAutoNum type="alphaLcPeriod"/>
              <a:defRPr/>
            </a:pPr>
            <a:r>
              <a:rPr lang="en-US" dirty="0"/>
              <a:t>Invaded (8a)</a:t>
            </a:r>
          </a:p>
          <a:p>
            <a:pPr marL="574675" lvl="1" indent="-574675" eaLnBrk="1" hangingPunct="1">
              <a:spcBef>
                <a:spcPts val="0"/>
              </a:spcBef>
              <a:spcAft>
                <a:spcPts val="1800"/>
              </a:spcAft>
              <a:buClr>
                <a:srgbClr val="FFC000"/>
              </a:buClr>
              <a:buSzPct val="100000"/>
              <a:buFont typeface="+mj-lt"/>
              <a:buAutoNum type="alphaLcPeriod"/>
              <a:defRPr/>
            </a:pPr>
            <a:r>
              <a:rPr lang="en-US" b="1" u="sng" dirty="0">
                <a:solidFill>
                  <a:srgbClr val="FFFFCC"/>
                </a:solidFill>
              </a:rPr>
              <a:t>Place (8b)</a:t>
            </a:r>
          </a:p>
          <a:p>
            <a:pPr marL="574675" lvl="1" indent="-574675" eaLnBrk="1" hangingPunct="1">
              <a:spcBef>
                <a:spcPts val="0"/>
              </a:spcBef>
              <a:spcAft>
                <a:spcPts val="1800"/>
              </a:spcAft>
              <a:buClr>
                <a:srgbClr val="FFC000"/>
              </a:buClr>
              <a:buSzPct val="100000"/>
              <a:buFont typeface="+mj-lt"/>
              <a:buAutoNum type="alphaLcPeriod"/>
              <a:defRPr/>
            </a:pPr>
            <a:r>
              <a:rPr lang="en-US" dirty="0"/>
              <a:t>Invaders (9)</a:t>
            </a:r>
          </a:p>
          <a:p>
            <a:pPr marL="574675" lvl="1" indent="-574675" eaLnBrk="1" hangingPunct="1">
              <a:spcBef>
                <a:spcPts val="0"/>
              </a:spcBef>
              <a:spcAft>
                <a:spcPts val="1800"/>
              </a:spcAft>
              <a:buClr>
                <a:srgbClr val="FFC000"/>
              </a:buClr>
              <a:buSzPct val="100000"/>
              <a:buFont typeface="+mj-lt"/>
              <a:buAutoNum type="alphaLcPeriod"/>
              <a:defRPr/>
            </a:pPr>
            <a:r>
              <a:rPr lang="en-US" dirty="0"/>
              <a:t>Summary (10a)</a:t>
            </a:r>
          </a:p>
          <a:p>
            <a:pPr marL="574675" lvl="1" indent="-574675" eaLnBrk="1" hangingPunct="1">
              <a:spcBef>
                <a:spcPts val="0"/>
              </a:spcBef>
              <a:spcAft>
                <a:spcPts val="1800"/>
              </a:spcAft>
              <a:buClr>
                <a:srgbClr val="FFC000"/>
              </a:buClr>
              <a:buSzPct val="100000"/>
              <a:buFont typeface="+mj-lt"/>
              <a:buAutoNum type="alphaLcPeriod"/>
              <a:defRPr/>
            </a:pPr>
            <a:r>
              <a:rPr lang="en-US" dirty="0"/>
              <a:t>Two kings die (10b)</a:t>
            </a:r>
          </a:p>
          <a:p>
            <a:pPr marL="574675" lvl="1" indent="-574675" eaLnBrk="1" hangingPunct="1">
              <a:spcBef>
                <a:spcPts val="0"/>
              </a:spcBef>
              <a:spcAft>
                <a:spcPts val="1800"/>
              </a:spcAft>
              <a:buClr>
                <a:srgbClr val="FFC000"/>
              </a:buClr>
              <a:buSzPct val="100000"/>
              <a:buFont typeface="+mj-lt"/>
              <a:buAutoNum type="alphaLcPeriod"/>
              <a:defRPr/>
            </a:pPr>
            <a:r>
              <a:rPr lang="en-US" dirty="0"/>
              <a:t>Three kings flee (10c)</a:t>
            </a:r>
          </a:p>
          <a:p>
            <a:pPr marL="574675" lvl="1" indent="-574675" eaLnBrk="1" hangingPunct="1">
              <a:spcBef>
                <a:spcPts val="0"/>
              </a:spcBef>
              <a:spcAft>
                <a:spcPts val="1800"/>
              </a:spcAft>
              <a:buClr>
                <a:srgbClr val="FFC000"/>
              </a:buClr>
              <a:buSzPct val="100000"/>
              <a:buFont typeface="+mj-lt"/>
              <a:buAutoNum type="alphaLcPeriod"/>
              <a:defRPr/>
            </a:pPr>
            <a:r>
              <a:rPr lang="en-US" dirty="0"/>
              <a:t>Two kings plundered (11)</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
        <p:nvSpPr>
          <p:cNvPr id="6" name="Rectangle 2">
            <a:extLst>
              <a:ext uri="{FF2B5EF4-FFF2-40B4-BE49-F238E27FC236}">
                <a16:creationId xmlns:a16="http://schemas.microsoft.com/office/drawing/2014/main" id="{03D8077C-57D8-4620-9A6D-88AACBC2081D}"/>
              </a:ext>
            </a:extLst>
          </p:cNvPr>
          <p:cNvSpPr>
            <a:spLocks noGrp="1" noChangeArrowheads="1"/>
          </p:cNvSpPr>
          <p:nvPr>
            <p:ph type="title"/>
          </p:nvPr>
        </p:nvSpPr>
        <p:spPr>
          <a:xfrm>
            <a:off x="3119438" y="228600"/>
            <a:ext cx="5953125" cy="914400"/>
          </a:xfrm>
        </p:spPr>
        <p:txBody>
          <a:bodyPr/>
          <a:lstStyle/>
          <a:p>
            <a:pPr marL="573088" indent="-573088" algn="ctr" eaLnBrk="1" hangingPunct="1">
              <a:buClr>
                <a:srgbClr val="66FF66"/>
              </a:buClr>
              <a:buFont typeface="+mj-lt"/>
              <a:buAutoNum type="arabicPeriod" startAt="8"/>
            </a:pPr>
            <a:r>
              <a:rPr lang="en-US" sz="3200" b="1" u="sng" dirty="0">
                <a:solidFill>
                  <a:srgbClr val="FFFFCC"/>
                </a:solidFill>
                <a:effectLst>
                  <a:outerShdw blurRad="38100" dist="38100" dir="2700000" algn="tl">
                    <a:srgbClr val="000000">
                      <a:alpha val="43137"/>
                    </a:srgbClr>
                  </a:outerShdw>
                </a:effectLst>
              </a:rPr>
              <a:t>War</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14:8-11</a:t>
            </a:r>
          </a:p>
        </p:txBody>
      </p:sp>
    </p:spTree>
    <p:extLst>
      <p:ext uri="{BB962C8B-B14F-4D97-AF65-F5344CB8AC3E}">
        <p14:creationId xmlns:p14="http://schemas.microsoft.com/office/powerpoint/2010/main" val="3799441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Bef>
                <a:spcPts val="0"/>
              </a:spcBef>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8720" y="2590800"/>
            <a:ext cx="2194560" cy="2286000"/>
          </a:xfrm>
          <a:prstGeom prst="rect">
            <a:avLst/>
          </a:prstGeom>
        </p:spPr>
      </p:pic>
    </p:spTree>
    <p:extLst>
      <p:ext uri="{BB962C8B-B14F-4D97-AF65-F5344CB8AC3E}">
        <p14:creationId xmlns:p14="http://schemas.microsoft.com/office/powerpoint/2010/main" val="321142857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1600200"/>
            <a:ext cx="5029200" cy="4953000"/>
          </a:xfrm>
        </p:spPr>
        <p:txBody>
          <a:bodyPr/>
          <a:lstStyle/>
          <a:p>
            <a:pPr marL="574675" lvl="1" indent="-574675" eaLnBrk="1" hangingPunct="1">
              <a:spcBef>
                <a:spcPts val="0"/>
              </a:spcBef>
              <a:spcAft>
                <a:spcPts val="1800"/>
              </a:spcAft>
              <a:buClr>
                <a:srgbClr val="FFC000"/>
              </a:buClr>
              <a:buSzPct val="100000"/>
              <a:buFont typeface="+mj-lt"/>
              <a:buAutoNum type="alphaLcPeriod"/>
              <a:defRPr/>
            </a:pPr>
            <a:r>
              <a:rPr lang="en-US" dirty="0"/>
              <a:t>Invaded (8a)</a:t>
            </a:r>
          </a:p>
          <a:p>
            <a:pPr marL="574675" lvl="1" indent="-574675" eaLnBrk="1" hangingPunct="1">
              <a:spcBef>
                <a:spcPts val="0"/>
              </a:spcBef>
              <a:spcAft>
                <a:spcPts val="1800"/>
              </a:spcAft>
              <a:buClr>
                <a:srgbClr val="FFC000"/>
              </a:buClr>
              <a:buSzPct val="100000"/>
              <a:buFont typeface="+mj-lt"/>
              <a:buAutoNum type="alphaLcPeriod"/>
              <a:defRPr/>
            </a:pPr>
            <a:r>
              <a:rPr lang="en-US" dirty="0"/>
              <a:t>Place (8b)</a:t>
            </a:r>
          </a:p>
          <a:p>
            <a:pPr marL="574675" lvl="1" indent="-574675" eaLnBrk="1" hangingPunct="1">
              <a:spcBef>
                <a:spcPts val="0"/>
              </a:spcBef>
              <a:spcAft>
                <a:spcPts val="1800"/>
              </a:spcAft>
              <a:buClr>
                <a:srgbClr val="FFC000"/>
              </a:buClr>
              <a:buSzPct val="100000"/>
              <a:buFont typeface="+mj-lt"/>
              <a:buAutoNum type="alphaLcPeriod"/>
              <a:defRPr/>
            </a:pPr>
            <a:r>
              <a:rPr lang="en-US" b="1" u="sng" dirty="0">
                <a:solidFill>
                  <a:srgbClr val="FFFFCC"/>
                </a:solidFill>
              </a:rPr>
              <a:t>Invaders (9)</a:t>
            </a:r>
          </a:p>
          <a:p>
            <a:pPr marL="574675" lvl="1" indent="-574675" eaLnBrk="1" hangingPunct="1">
              <a:spcBef>
                <a:spcPts val="0"/>
              </a:spcBef>
              <a:spcAft>
                <a:spcPts val="1800"/>
              </a:spcAft>
              <a:buClr>
                <a:srgbClr val="FFC000"/>
              </a:buClr>
              <a:buSzPct val="100000"/>
              <a:buFont typeface="+mj-lt"/>
              <a:buAutoNum type="alphaLcPeriod"/>
              <a:defRPr/>
            </a:pPr>
            <a:r>
              <a:rPr lang="en-US" dirty="0"/>
              <a:t>Summary (10a)</a:t>
            </a:r>
          </a:p>
          <a:p>
            <a:pPr marL="574675" lvl="1" indent="-574675" eaLnBrk="1" hangingPunct="1">
              <a:spcBef>
                <a:spcPts val="0"/>
              </a:spcBef>
              <a:spcAft>
                <a:spcPts val="1800"/>
              </a:spcAft>
              <a:buClr>
                <a:srgbClr val="FFC000"/>
              </a:buClr>
              <a:buSzPct val="100000"/>
              <a:buFont typeface="+mj-lt"/>
              <a:buAutoNum type="alphaLcPeriod"/>
              <a:defRPr/>
            </a:pPr>
            <a:r>
              <a:rPr lang="en-US" dirty="0"/>
              <a:t>Two kings die (10b)</a:t>
            </a:r>
          </a:p>
          <a:p>
            <a:pPr marL="574675" lvl="1" indent="-574675" eaLnBrk="1" hangingPunct="1">
              <a:spcBef>
                <a:spcPts val="0"/>
              </a:spcBef>
              <a:spcAft>
                <a:spcPts val="1800"/>
              </a:spcAft>
              <a:buClr>
                <a:srgbClr val="FFC000"/>
              </a:buClr>
              <a:buSzPct val="100000"/>
              <a:buFont typeface="+mj-lt"/>
              <a:buAutoNum type="alphaLcPeriod"/>
              <a:defRPr/>
            </a:pPr>
            <a:r>
              <a:rPr lang="en-US" dirty="0"/>
              <a:t>Three kings flee (10c)</a:t>
            </a:r>
          </a:p>
          <a:p>
            <a:pPr marL="574675" lvl="1" indent="-574675" eaLnBrk="1" hangingPunct="1">
              <a:spcBef>
                <a:spcPts val="0"/>
              </a:spcBef>
              <a:spcAft>
                <a:spcPts val="1800"/>
              </a:spcAft>
              <a:buClr>
                <a:srgbClr val="FFC000"/>
              </a:buClr>
              <a:buSzPct val="100000"/>
              <a:buFont typeface="+mj-lt"/>
              <a:buAutoNum type="alphaLcPeriod"/>
              <a:defRPr/>
            </a:pPr>
            <a:r>
              <a:rPr lang="en-US" dirty="0"/>
              <a:t>Two kings plundered (11)</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
        <p:nvSpPr>
          <p:cNvPr id="6" name="Rectangle 2">
            <a:extLst>
              <a:ext uri="{FF2B5EF4-FFF2-40B4-BE49-F238E27FC236}">
                <a16:creationId xmlns:a16="http://schemas.microsoft.com/office/drawing/2014/main" id="{6616B91B-452A-4027-84D3-6B7FF7CFF504}"/>
              </a:ext>
            </a:extLst>
          </p:cNvPr>
          <p:cNvSpPr>
            <a:spLocks noGrp="1" noChangeArrowheads="1"/>
          </p:cNvSpPr>
          <p:nvPr>
            <p:ph type="title"/>
          </p:nvPr>
        </p:nvSpPr>
        <p:spPr>
          <a:xfrm>
            <a:off x="3119438" y="228600"/>
            <a:ext cx="5953125" cy="914400"/>
          </a:xfrm>
        </p:spPr>
        <p:txBody>
          <a:bodyPr/>
          <a:lstStyle/>
          <a:p>
            <a:pPr marL="573088" indent="-573088" algn="ctr" eaLnBrk="1" hangingPunct="1">
              <a:buClr>
                <a:srgbClr val="66FF66"/>
              </a:buClr>
              <a:buFont typeface="+mj-lt"/>
              <a:buAutoNum type="arabicPeriod" startAt="8"/>
            </a:pPr>
            <a:r>
              <a:rPr lang="en-US" sz="3200" b="1" u="sng" dirty="0">
                <a:solidFill>
                  <a:srgbClr val="FFFFCC"/>
                </a:solidFill>
                <a:effectLst>
                  <a:outerShdw blurRad="38100" dist="38100" dir="2700000" algn="tl">
                    <a:srgbClr val="000000">
                      <a:alpha val="43137"/>
                    </a:srgbClr>
                  </a:outerShdw>
                </a:effectLst>
              </a:rPr>
              <a:t>War</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14:8-11</a:t>
            </a:r>
          </a:p>
        </p:txBody>
      </p:sp>
    </p:spTree>
    <p:extLst>
      <p:ext uri="{BB962C8B-B14F-4D97-AF65-F5344CB8AC3E}">
        <p14:creationId xmlns:p14="http://schemas.microsoft.com/office/powerpoint/2010/main" val="12653902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enesis 14">
            <a:extLst>
              <a:ext uri="{FF2B5EF4-FFF2-40B4-BE49-F238E27FC236}">
                <a16:creationId xmlns:a16="http://schemas.microsoft.com/office/drawing/2014/main" id="{333DE530-6004-4FFD-81CE-54846E0709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128" y="228600"/>
            <a:ext cx="1100774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32EC7A67-E7FF-4749-8DC8-16071E3C5F3A}"/>
              </a:ext>
            </a:extLst>
          </p:cNvPr>
          <p:cNvSpPr>
            <a:spLocks noChangeArrowheads="1"/>
          </p:cNvSpPr>
          <p:nvPr/>
        </p:nvSpPr>
        <p:spPr bwMode="auto">
          <a:xfrm>
            <a:off x="8382000" y="3276600"/>
            <a:ext cx="2743200" cy="15240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Tree>
    <p:extLst>
      <p:ext uri="{BB962C8B-B14F-4D97-AF65-F5344CB8AC3E}">
        <p14:creationId xmlns:p14="http://schemas.microsoft.com/office/powerpoint/2010/main" val="344174179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1600200"/>
            <a:ext cx="5029200" cy="4953000"/>
          </a:xfrm>
        </p:spPr>
        <p:txBody>
          <a:bodyPr/>
          <a:lstStyle/>
          <a:p>
            <a:pPr marL="574675" lvl="1" indent="-574675" eaLnBrk="1" hangingPunct="1">
              <a:spcBef>
                <a:spcPts val="0"/>
              </a:spcBef>
              <a:spcAft>
                <a:spcPts val="1800"/>
              </a:spcAft>
              <a:buClr>
                <a:srgbClr val="FFC000"/>
              </a:buClr>
              <a:buSzPct val="100000"/>
              <a:buFont typeface="+mj-lt"/>
              <a:buAutoNum type="alphaLcPeriod"/>
              <a:defRPr/>
            </a:pPr>
            <a:r>
              <a:rPr lang="en-US" dirty="0"/>
              <a:t>Invaded (8a)</a:t>
            </a:r>
          </a:p>
          <a:p>
            <a:pPr marL="574675" lvl="1" indent="-574675" eaLnBrk="1" hangingPunct="1">
              <a:spcBef>
                <a:spcPts val="0"/>
              </a:spcBef>
              <a:spcAft>
                <a:spcPts val="1800"/>
              </a:spcAft>
              <a:buClr>
                <a:srgbClr val="FFC000"/>
              </a:buClr>
              <a:buSzPct val="100000"/>
              <a:buFont typeface="+mj-lt"/>
              <a:buAutoNum type="alphaLcPeriod"/>
              <a:defRPr/>
            </a:pPr>
            <a:r>
              <a:rPr lang="en-US" dirty="0"/>
              <a:t>Place (8b)</a:t>
            </a:r>
          </a:p>
          <a:p>
            <a:pPr marL="574675" lvl="1" indent="-574675" eaLnBrk="1" hangingPunct="1">
              <a:spcBef>
                <a:spcPts val="0"/>
              </a:spcBef>
              <a:spcAft>
                <a:spcPts val="1800"/>
              </a:spcAft>
              <a:buClr>
                <a:srgbClr val="FFC000"/>
              </a:buClr>
              <a:buSzPct val="100000"/>
              <a:buFont typeface="+mj-lt"/>
              <a:buAutoNum type="alphaLcPeriod"/>
              <a:defRPr/>
            </a:pPr>
            <a:r>
              <a:rPr lang="en-US" dirty="0"/>
              <a:t>Invaders (9)</a:t>
            </a:r>
          </a:p>
          <a:p>
            <a:pPr marL="574675" lvl="1" indent="-574675" eaLnBrk="1" hangingPunct="1">
              <a:spcBef>
                <a:spcPts val="0"/>
              </a:spcBef>
              <a:spcAft>
                <a:spcPts val="1800"/>
              </a:spcAft>
              <a:buClr>
                <a:srgbClr val="FFC000"/>
              </a:buClr>
              <a:buSzPct val="100000"/>
              <a:buFont typeface="+mj-lt"/>
              <a:buAutoNum type="alphaLcPeriod"/>
              <a:defRPr/>
            </a:pPr>
            <a:r>
              <a:rPr lang="en-US" b="1" u="sng" dirty="0">
                <a:solidFill>
                  <a:srgbClr val="FFFFCC"/>
                </a:solidFill>
              </a:rPr>
              <a:t>Summary (10a)</a:t>
            </a:r>
          </a:p>
          <a:p>
            <a:pPr marL="574675" lvl="1" indent="-574675" eaLnBrk="1" hangingPunct="1">
              <a:spcBef>
                <a:spcPts val="0"/>
              </a:spcBef>
              <a:spcAft>
                <a:spcPts val="1800"/>
              </a:spcAft>
              <a:buClr>
                <a:srgbClr val="FFC000"/>
              </a:buClr>
              <a:buSzPct val="100000"/>
              <a:buFont typeface="+mj-lt"/>
              <a:buAutoNum type="alphaLcPeriod"/>
              <a:defRPr/>
            </a:pPr>
            <a:r>
              <a:rPr lang="en-US" dirty="0"/>
              <a:t>Two kings die (10b)</a:t>
            </a:r>
          </a:p>
          <a:p>
            <a:pPr marL="574675" lvl="1" indent="-574675" eaLnBrk="1" hangingPunct="1">
              <a:spcBef>
                <a:spcPts val="0"/>
              </a:spcBef>
              <a:spcAft>
                <a:spcPts val="1800"/>
              </a:spcAft>
              <a:buClr>
                <a:srgbClr val="FFC000"/>
              </a:buClr>
              <a:buSzPct val="100000"/>
              <a:buFont typeface="+mj-lt"/>
              <a:buAutoNum type="alphaLcPeriod"/>
              <a:defRPr/>
            </a:pPr>
            <a:r>
              <a:rPr lang="en-US" dirty="0"/>
              <a:t>Three kings flee (10c)</a:t>
            </a:r>
          </a:p>
          <a:p>
            <a:pPr marL="574675" lvl="1" indent="-574675" eaLnBrk="1" hangingPunct="1">
              <a:spcBef>
                <a:spcPts val="0"/>
              </a:spcBef>
              <a:spcAft>
                <a:spcPts val="1800"/>
              </a:spcAft>
              <a:buClr>
                <a:srgbClr val="FFC000"/>
              </a:buClr>
              <a:buSzPct val="100000"/>
              <a:buFont typeface="+mj-lt"/>
              <a:buAutoNum type="alphaLcPeriod"/>
              <a:defRPr/>
            </a:pPr>
            <a:r>
              <a:rPr lang="en-US" dirty="0"/>
              <a:t>Two kings plundered (11)</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
        <p:nvSpPr>
          <p:cNvPr id="6" name="Rectangle 2">
            <a:extLst>
              <a:ext uri="{FF2B5EF4-FFF2-40B4-BE49-F238E27FC236}">
                <a16:creationId xmlns:a16="http://schemas.microsoft.com/office/drawing/2014/main" id="{51696347-BCBD-4D02-8510-EC2E58783806}"/>
              </a:ext>
            </a:extLst>
          </p:cNvPr>
          <p:cNvSpPr>
            <a:spLocks noGrp="1" noChangeArrowheads="1"/>
          </p:cNvSpPr>
          <p:nvPr>
            <p:ph type="title"/>
          </p:nvPr>
        </p:nvSpPr>
        <p:spPr>
          <a:xfrm>
            <a:off x="3119438" y="228600"/>
            <a:ext cx="5953125" cy="914400"/>
          </a:xfrm>
        </p:spPr>
        <p:txBody>
          <a:bodyPr/>
          <a:lstStyle/>
          <a:p>
            <a:pPr marL="573088" indent="-573088" algn="ctr" eaLnBrk="1" hangingPunct="1">
              <a:buClr>
                <a:srgbClr val="66FF66"/>
              </a:buClr>
              <a:buFont typeface="+mj-lt"/>
              <a:buAutoNum type="arabicPeriod" startAt="8"/>
            </a:pPr>
            <a:r>
              <a:rPr lang="en-US" sz="3200" b="1" u="sng" dirty="0">
                <a:solidFill>
                  <a:srgbClr val="FFFFCC"/>
                </a:solidFill>
                <a:effectLst>
                  <a:outerShdw blurRad="38100" dist="38100" dir="2700000" algn="tl">
                    <a:srgbClr val="000000">
                      <a:alpha val="43137"/>
                    </a:srgbClr>
                  </a:outerShdw>
                </a:effectLst>
              </a:rPr>
              <a:t>War</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14:8-11</a:t>
            </a:r>
          </a:p>
        </p:txBody>
      </p:sp>
    </p:spTree>
    <p:extLst>
      <p:ext uri="{BB962C8B-B14F-4D97-AF65-F5344CB8AC3E}">
        <p14:creationId xmlns:p14="http://schemas.microsoft.com/office/powerpoint/2010/main" val="4634222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1600200"/>
            <a:ext cx="5029200" cy="4953000"/>
          </a:xfrm>
        </p:spPr>
        <p:txBody>
          <a:bodyPr/>
          <a:lstStyle/>
          <a:p>
            <a:pPr marL="574675" lvl="1" indent="-574675" eaLnBrk="1" hangingPunct="1">
              <a:spcBef>
                <a:spcPts val="0"/>
              </a:spcBef>
              <a:spcAft>
                <a:spcPts val="1800"/>
              </a:spcAft>
              <a:buClr>
                <a:srgbClr val="FFC000"/>
              </a:buClr>
              <a:buSzPct val="100000"/>
              <a:buFont typeface="+mj-lt"/>
              <a:buAutoNum type="alphaLcPeriod"/>
              <a:defRPr/>
            </a:pPr>
            <a:r>
              <a:rPr lang="en-US" dirty="0"/>
              <a:t>Invaded (8a)</a:t>
            </a:r>
          </a:p>
          <a:p>
            <a:pPr marL="574675" lvl="1" indent="-574675" eaLnBrk="1" hangingPunct="1">
              <a:spcBef>
                <a:spcPts val="0"/>
              </a:spcBef>
              <a:spcAft>
                <a:spcPts val="1800"/>
              </a:spcAft>
              <a:buClr>
                <a:srgbClr val="FFC000"/>
              </a:buClr>
              <a:buSzPct val="100000"/>
              <a:buFont typeface="+mj-lt"/>
              <a:buAutoNum type="alphaLcPeriod"/>
              <a:defRPr/>
            </a:pPr>
            <a:r>
              <a:rPr lang="en-US" dirty="0"/>
              <a:t>Place (8b)</a:t>
            </a:r>
          </a:p>
          <a:p>
            <a:pPr marL="574675" lvl="1" indent="-574675" eaLnBrk="1" hangingPunct="1">
              <a:spcBef>
                <a:spcPts val="0"/>
              </a:spcBef>
              <a:spcAft>
                <a:spcPts val="1800"/>
              </a:spcAft>
              <a:buClr>
                <a:srgbClr val="FFC000"/>
              </a:buClr>
              <a:buSzPct val="100000"/>
              <a:buFont typeface="+mj-lt"/>
              <a:buAutoNum type="alphaLcPeriod"/>
              <a:defRPr/>
            </a:pPr>
            <a:r>
              <a:rPr lang="en-US" dirty="0"/>
              <a:t>Invaders (9)</a:t>
            </a:r>
          </a:p>
          <a:p>
            <a:pPr marL="574675" lvl="1" indent="-574675" eaLnBrk="1" hangingPunct="1">
              <a:spcBef>
                <a:spcPts val="0"/>
              </a:spcBef>
              <a:spcAft>
                <a:spcPts val="1800"/>
              </a:spcAft>
              <a:buClr>
                <a:srgbClr val="FFC000"/>
              </a:buClr>
              <a:buSzPct val="100000"/>
              <a:buFont typeface="+mj-lt"/>
              <a:buAutoNum type="alphaLcPeriod"/>
              <a:defRPr/>
            </a:pPr>
            <a:r>
              <a:rPr lang="en-US" dirty="0"/>
              <a:t>Summary (10a)</a:t>
            </a:r>
          </a:p>
          <a:p>
            <a:pPr marL="574675" lvl="1" indent="-574675" eaLnBrk="1" hangingPunct="1">
              <a:spcBef>
                <a:spcPts val="0"/>
              </a:spcBef>
              <a:spcAft>
                <a:spcPts val="1800"/>
              </a:spcAft>
              <a:buClr>
                <a:srgbClr val="FFC000"/>
              </a:buClr>
              <a:buSzPct val="100000"/>
              <a:buFont typeface="+mj-lt"/>
              <a:buAutoNum type="alphaLcPeriod"/>
              <a:defRPr/>
            </a:pPr>
            <a:r>
              <a:rPr lang="en-US" b="1" u="sng" dirty="0">
                <a:solidFill>
                  <a:srgbClr val="FFFFCC"/>
                </a:solidFill>
              </a:rPr>
              <a:t>Two kings die (10b)</a:t>
            </a:r>
          </a:p>
          <a:p>
            <a:pPr marL="574675" lvl="1" indent="-574675" eaLnBrk="1" hangingPunct="1">
              <a:spcBef>
                <a:spcPts val="0"/>
              </a:spcBef>
              <a:spcAft>
                <a:spcPts val="1800"/>
              </a:spcAft>
              <a:buClr>
                <a:srgbClr val="FFC000"/>
              </a:buClr>
              <a:buSzPct val="100000"/>
              <a:buFont typeface="+mj-lt"/>
              <a:buAutoNum type="alphaLcPeriod"/>
              <a:defRPr/>
            </a:pPr>
            <a:r>
              <a:rPr lang="en-US" dirty="0"/>
              <a:t>Three kings flee (10c)</a:t>
            </a:r>
          </a:p>
          <a:p>
            <a:pPr marL="574675" lvl="1" indent="-574675" eaLnBrk="1" hangingPunct="1">
              <a:spcBef>
                <a:spcPts val="0"/>
              </a:spcBef>
              <a:spcAft>
                <a:spcPts val="1800"/>
              </a:spcAft>
              <a:buClr>
                <a:srgbClr val="FFC000"/>
              </a:buClr>
              <a:buSzPct val="100000"/>
              <a:buFont typeface="+mj-lt"/>
              <a:buAutoNum type="alphaLcPeriod"/>
              <a:defRPr/>
            </a:pPr>
            <a:r>
              <a:rPr lang="en-US" dirty="0"/>
              <a:t>Two kings plundered (11)</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
        <p:nvSpPr>
          <p:cNvPr id="6" name="Rectangle 2">
            <a:extLst>
              <a:ext uri="{FF2B5EF4-FFF2-40B4-BE49-F238E27FC236}">
                <a16:creationId xmlns:a16="http://schemas.microsoft.com/office/drawing/2014/main" id="{59F35DBF-F019-44A6-95E0-40686F899A89}"/>
              </a:ext>
            </a:extLst>
          </p:cNvPr>
          <p:cNvSpPr>
            <a:spLocks noGrp="1" noChangeArrowheads="1"/>
          </p:cNvSpPr>
          <p:nvPr>
            <p:ph type="title"/>
          </p:nvPr>
        </p:nvSpPr>
        <p:spPr>
          <a:xfrm>
            <a:off x="3119438" y="228600"/>
            <a:ext cx="5953125" cy="914400"/>
          </a:xfrm>
        </p:spPr>
        <p:txBody>
          <a:bodyPr/>
          <a:lstStyle/>
          <a:p>
            <a:pPr marL="573088" indent="-573088" algn="ctr" eaLnBrk="1" hangingPunct="1">
              <a:buClr>
                <a:srgbClr val="66FF66"/>
              </a:buClr>
              <a:buFont typeface="+mj-lt"/>
              <a:buAutoNum type="arabicPeriod" startAt="8"/>
            </a:pPr>
            <a:r>
              <a:rPr lang="en-US" sz="3200" b="1" u="sng" dirty="0">
                <a:solidFill>
                  <a:srgbClr val="FFFFCC"/>
                </a:solidFill>
                <a:effectLst>
                  <a:outerShdw blurRad="38100" dist="38100" dir="2700000" algn="tl">
                    <a:srgbClr val="000000">
                      <a:alpha val="43137"/>
                    </a:srgbClr>
                  </a:outerShdw>
                </a:effectLst>
              </a:rPr>
              <a:t>War</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14:8-11</a:t>
            </a:r>
          </a:p>
        </p:txBody>
      </p:sp>
    </p:spTree>
    <p:extLst>
      <p:ext uri="{BB962C8B-B14F-4D97-AF65-F5344CB8AC3E}">
        <p14:creationId xmlns:p14="http://schemas.microsoft.com/office/powerpoint/2010/main" val="20802844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1600200"/>
            <a:ext cx="5029200" cy="4953000"/>
          </a:xfrm>
        </p:spPr>
        <p:txBody>
          <a:bodyPr/>
          <a:lstStyle/>
          <a:p>
            <a:pPr marL="574675" lvl="1" indent="-574675" eaLnBrk="1" hangingPunct="1">
              <a:spcBef>
                <a:spcPts val="0"/>
              </a:spcBef>
              <a:spcAft>
                <a:spcPts val="1800"/>
              </a:spcAft>
              <a:buClr>
                <a:srgbClr val="FFC000"/>
              </a:buClr>
              <a:buSzPct val="100000"/>
              <a:buFont typeface="+mj-lt"/>
              <a:buAutoNum type="alphaLcPeriod"/>
              <a:defRPr/>
            </a:pPr>
            <a:r>
              <a:rPr lang="en-US" dirty="0"/>
              <a:t>Invaded (8a)</a:t>
            </a:r>
          </a:p>
          <a:p>
            <a:pPr marL="574675" lvl="1" indent="-574675" eaLnBrk="1" hangingPunct="1">
              <a:spcBef>
                <a:spcPts val="0"/>
              </a:spcBef>
              <a:spcAft>
                <a:spcPts val="1800"/>
              </a:spcAft>
              <a:buClr>
                <a:srgbClr val="FFC000"/>
              </a:buClr>
              <a:buSzPct val="100000"/>
              <a:buFont typeface="+mj-lt"/>
              <a:buAutoNum type="alphaLcPeriod"/>
              <a:defRPr/>
            </a:pPr>
            <a:r>
              <a:rPr lang="en-US" dirty="0"/>
              <a:t>Place (8b)</a:t>
            </a:r>
          </a:p>
          <a:p>
            <a:pPr marL="574675" lvl="1" indent="-574675" eaLnBrk="1" hangingPunct="1">
              <a:spcBef>
                <a:spcPts val="0"/>
              </a:spcBef>
              <a:spcAft>
                <a:spcPts val="1800"/>
              </a:spcAft>
              <a:buClr>
                <a:srgbClr val="FFC000"/>
              </a:buClr>
              <a:buSzPct val="100000"/>
              <a:buFont typeface="+mj-lt"/>
              <a:buAutoNum type="alphaLcPeriod"/>
              <a:defRPr/>
            </a:pPr>
            <a:r>
              <a:rPr lang="en-US" dirty="0"/>
              <a:t>Invaders (9)</a:t>
            </a:r>
          </a:p>
          <a:p>
            <a:pPr marL="574675" lvl="1" indent="-574675" eaLnBrk="1" hangingPunct="1">
              <a:spcBef>
                <a:spcPts val="0"/>
              </a:spcBef>
              <a:spcAft>
                <a:spcPts val="1800"/>
              </a:spcAft>
              <a:buClr>
                <a:srgbClr val="FFC000"/>
              </a:buClr>
              <a:buSzPct val="100000"/>
              <a:buFont typeface="+mj-lt"/>
              <a:buAutoNum type="alphaLcPeriod"/>
              <a:defRPr/>
            </a:pPr>
            <a:r>
              <a:rPr lang="en-US" dirty="0"/>
              <a:t>Summary (10a)</a:t>
            </a:r>
          </a:p>
          <a:p>
            <a:pPr marL="574675" lvl="1" indent="-574675" eaLnBrk="1" hangingPunct="1">
              <a:spcBef>
                <a:spcPts val="0"/>
              </a:spcBef>
              <a:spcAft>
                <a:spcPts val="1800"/>
              </a:spcAft>
              <a:buClr>
                <a:srgbClr val="FFC000"/>
              </a:buClr>
              <a:buSzPct val="100000"/>
              <a:buFont typeface="+mj-lt"/>
              <a:buAutoNum type="alphaLcPeriod"/>
              <a:defRPr/>
            </a:pPr>
            <a:r>
              <a:rPr lang="en-US" dirty="0"/>
              <a:t>Two kings die (10b)</a:t>
            </a:r>
          </a:p>
          <a:p>
            <a:pPr marL="574675" lvl="1" indent="-574675" eaLnBrk="1" hangingPunct="1">
              <a:spcBef>
                <a:spcPts val="0"/>
              </a:spcBef>
              <a:spcAft>
                <a:spcPts val="1800"/>
              </a:spcAft>
              <a:buClr>
                <a:srgbClr val="FFC000"/>
              </a:buClr>
              <a:buSzPct val="100000"/>
              <a:buFont typeface="+mj-lt"/>
              <a:buAutoNum type="alphaLcPeriod"/>
              <a:defRPr/>
            </a:pPr>
            <a:r>
              <a:rPr lang="en-US" b="1" u="sng" dirty="0">
                <a:solidFill>
                  <a:srgbClr val="FFFFCC"/>
                </a:solidFill>
              </a:rPr>
              <a:t>Three kings flee (10c)</a:t>
            </a:r>
          </a:p>
          <a:p>
            <a:pPr marL="574675" lvl="1" indent="-574675" eaLnBrk="1" hangingPunct="1">
              <a:spcBef>
                <a:spcPts val="0"/>
              </a:spcBef>
              <a:spcAft>
                <a:spcPts val="1800"/>
              </a:spcAft>
              <a:buClr>
                <a:srgbClr val="FFC000"/>
              </a:buClr>
              <a:buSzPct val="100000"/>
              <a:buFont typeface="+mj-lt"/>
              <a:buAutoNum type="alphaLcPeriod"/>
              <a:defRPr/>
            </a:pPr>
            <a:r>
              <a:rPr lang="en-US" dirty="0"/>
              <a:t>Two kings plundered (11)</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
        <p:nvSpPr>
          <p:cNvPr id="6" name="Rectangle 2">
            <a:extLst>
              <a:ext uri="{FF2B5EF4-FFF2-40B4-BE49-F238E27FC236}">
                <a16:creationId xmlns:a16="http://schemas.microsoft.com/office/drawing/2014/main" id="{EDC22C49-80E8-4B51-A6FB-9350A50D5539}"/>
              </a:ext>
            </a:extLst>
          </p:cNvPr>
          <p:cNvSpPr>
            <a:spLocks noGrp="1" noChangeArrowheads="1"/>
          </p:cNvSpPr>
          <p:nvPr>
            <p:ph type="title"/>
          </p:nvPr>
        </p:nvSpPr>
        <p:spPr>
          <a:xfrm>
            <a:off x="3119438" y="228600"/>
            <a:ext cx="5953125" cy="914400"/>
          </a:xfrm>
        </p:spPr>
        <p:txBody>
          <a:bodyPr/>
          <a:lstStyle/>
          <a:p>
            <a:pPr marL="573088" indent="-573088" algn="ctr" eaLnBrk="1" hangingPunct="1">
              <a:buClr>
                <a:srgbClr val="66FF66"/>
              </a:buClr>
              <a:buFont typeface="+mj-lt"/>
              <a:buAutoNum type="arabicPeriod" startAt="8"/>
            </a:pPr>
            <a:r>
              <a:rPr lang="en-US" sz="3200" b="1" u="sng" dirty="0">
                <a:solidFill>
                  <a:srgbClr val="FFFFCC"/>
                </a:solidFill>
                <a:effectLst>
                  <a:outerShdw blurRad="38100" dist="38100" dir="2700000" algn="tl">
                    <a:srgbClr val="000000">
                      <a:alpha val="43137"/>
                    </a:srgbClr>
                  </a:outerShdw>
                </a:effectLst>
              </a:rPr>
              <a:t>War</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14:8-11</a:t>
            </a:r>
          </a:p>
        </p:txBody>
      </p:sp>
    </p:spTree>
    <p:extLst>
      <p:ext uri="{BB962C8B-B14F-4D97-AF65-F5344CB8AC3E}">
        <p14:creationId xmlns:p14="http://schemas.microsoft.com/office/powerpoint/2010/main" val="27124451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1600200"/>
            <a:ext cx="5181600" cy="4953000"/>
          </a:xfrm>
        </p:spPr>
        <p:txBody>
          <a:bodyPr/>
          <a:lstStyle/>
          <a:p>
            <a:pPr marL="574675" lvl="1" indent="-574675" eaLnBrk="1" hangingPunct="1">
              <a:spcBef>
                <a:spcPts val="0"/>
              </a:spcBef>
              <a:spcAft>
                <a:spcPts val="1800"/>
              </a:spcAft>
              <a:buClr>
                <a:srgbClr val="FFC000"/>
              </a:buClr>
              <a:buSzPct val="100000"/>
              <a:buFont typeface="+mj-lt"/>
              <a:buAutoNum type="alphaLcPeriod"/>
              <a:defRPr/>
            </a:pPr>
            <a:r>
              <a:rPr lang="en-US" dirty="0"/>
              <a:t>Invaded (8a)</a:t>
            </a:r>
          </a:p>
          <a:p>
            <a:pPr marL="574675" lvl="1" indent="-574675" eaLnBrk="1" hangingPunct="1">
              <a:spcBef>
                <a:spcPts val="0"/>
              </a:spcBef>
              <a:spcAft>
                <a:spcPts val="1800"/>
              </a:spcAft>
              <a:buClr>
                <a:srgbClr val="FFC000"/>
              </a:buClr>
              <a:buSzPct val="100000"/>
              <a:buFont typeface="+mj-lt"/>
              <a:buAutoNum type="alphaLcPeriod"/>
              <a:defRPr/>
            </a:pPr>
            <a:r>
              <a:rPr lang="en-US" dirty="0"/>
              <a:t>Place (8b)</a:t>
            </a:r>
          </a:p>
          <a:p>
            <a:pPr marL="574675" lvl="1" indent="-574675" eaLnBrk="1" hangingPunct="1">
              <a:spcBef>
                <a:spcPts val="0"/>
              </a:spcBef>
              <a:spcAft>
                <a:spcPts val="1800"/>
              </a:spcAft>
              <a:buClr>
                <a:srgbClr val="FFC000"/>
              </a:buClr>
              <a:buSzPct val="100000"/>
              <a:buFont typeface="+mj-lt"/>
              <a:buAutoNum type="alphaLcPeriod"/>
              <a:defRPr/>
            </a:pPr>
            <a:r>
              <a:rPr lang="en-US" dirty="0"/>
              <a:t>Invaders (9)</a:t>
            </a:r>
          </a:p>
          <a:p>
            <a:pPr marL="574675" lvl="1" indent="-574675" eaLnBrk="1" hangingPunct="1">
              <a:spcBef>
                <a:spcPts val="0"/>
              </a:spcBef>
              <a:spcAft>
                <a:spcPts val="1800"/>
              </a:spcAft>
              <a:buClr>
                <a:srgbClr val="FFC000"/>
              </a:buClr>
              <a:buSzPct val="100000"/>
              <a:buFont typeface="+mj-lt"/>
              <a:buAutoNum type="alphaLcPeriod"/>
              <a:defRPr/>
            </a:pPr>
            <a:r>
              <a:rPr lang="en-US" dirty="0"/>
              <a:t>Summary (10a)</a:t>
            </a:r>
          </a:p>
          <a:p>
            <a:pPr marL="574675" lvl="1" indent="-574675" eaLnBrk="1" hangingPunct="1">
              <a:spcBef>
                <a:spcPts val="0"/>
              </a:spcBef>
              <a:spcAft>
                <a:spcPts val="1800"/>
              </a:spcAft>
              <a:buClr>
                <a:srgbClr val="FFC000"/>
              </a:buClr>
              <a:buSzPct val="100000"/>
              <a:buFont typeface="+mj-lt"/>
              <a:buAutoNum type="alphaLcPeriod"/>
              <a:defRPr/>
            </a:pPr>
            <a:r>
              <a:rPr lang="en-US" dirty="0"/>
              <a:t>Two kings die (10b)</a:t>
            </a:r>
          </a:p>
          <a:p>
            <a:pPr marL="574675" lvl="1" indent="-574675" eaLnBrk="1" hangingPunct="1">
              <a:spcBef>
                <a:spcPts val="0"/>
              </a:spcBef>
              <a:spcAft>
                <a:spcPts val="1800"/>
              </a:spcAft>
              <a:buClr>
                <a:srgbClr val="FFC000"/>
              </a:buClr>
              <a:buSzPct val="100000"/>
              <a:buFont typeface="+mj-lt"/>
              <a:buAutoNum type="alphaLcPeriod"/>
              <a:defRPr/>
            </a:pPr>
            <a:r>
              <a:rPr lang="en-US" dirty="0"/>
              <a:t>Three kings flee (10c)</a:t>
            </a:r>
          </a:p>
          <a:p>
            <a:pPr marL="574675" lvl="1" indent="-574675" eaLnBrk="1" hangingPunct="1">
              <a:spcBef>
                <a:spcPts val="0"/>
              </a:spcBef>
              <a:spcAft>
                <a:spcPts val="1800"/>
              </a:spcAft>
              <a:buClr>
                <a:srgbClr val="FFC000"/>
              </a:buClr>
              <a:buSzPct val="100000"/>
              <a:buFont typeface="+mj-lt"/>
              <a:buAutoNum type="alphaLcPeriod"/>
              <a:defRPr/>
            </a:pPr>
            <a:r>
              <a:rPr lang="en-US" b="1" u="sng" dirty="0">
                <a:solidFill>
                  <a:srgbClr val="FFFFCC"/>
                </a:solidFill>
              </a:rPr>
              <a:t>Two kings plundered (11)</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
        <p:nvSpPr>
          <p:cNvPr id="6" name="Rectangle 2">
            <a:extLst>
              <a:ext uri="{FF2B5EF4-FFF2-40B4-BE49-F238E27FC236}">
                <a16:creationId xmlns:a16="http://schemas.microsoft.com/office/drawing/2014/main" id="{EDC22C49-80E8-4B51-A6FB-9350A50D5539}"/>
              </a:ext>
            </a:extLst>
          </p:cNvPr>
          <p:cNvSpPr>
            <a:spLocks noGrp="1" noChangeArrowheads="1"/>
          </p:cNvSpPr>
          <p:nvPr>
            <p:ph type="title"/>
          </p:nvPr>
        </p:nvSpPr>
        <p:spPr>
          <a:xfrm>
            <a:off x="3119438" y="228600"/>
            <a:ext cx="5953125" cy="914400"/>
          </a:xfrm>
        </p:spPr>
        <p:txBody>
          <a:bodyPr/>
          <a:lstStyle/>
          <a:p>
            <a:pPr marL="573088" indent="-573088" algn="ctr" eaLnBrk="1" hangingPunct="1">
              <a:buClr>
                <a:srgbClr val="66FF66"/>
              </a:buClr>
              <a:buFont typeface="+mj-lt"/>
              <a:buAutoNum type="arabicPeriod" startAt="8"/>
            </a:pPr>
            <a:r>
              <a:rPr lang="en-US" sz="3200" b="1" u="sng" dirty="0">
                <a:solidFill>
                  <a:srgbClr val="FFFFCC"/>
                </a:solidFill>
                <a:effectLst>
                  <a:outerShdw blurRad="38100" dist="38100" dir="2700000" algn="tl">
                    <a:srgbClr val="000000">
                      <a:alpha val="43137"/>
                    </a:srgbClr>
                  </a:outerShdw>
                </a:effectLst>
              </a:rPr>
              <a:t>War</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14:8-11</a:t>
            </a:r>
          </a:p>
        </p:txBody>
      </p:sp>
    </p:spTree>
    <p:extLst>
      <p:ext uri="{BB962C8B-B14F-4D97-AF65-F5344CB8AC3E}">
        <p14:creationId xmlns:p14="http://schemas.microsoft.com/office/powerpoint/2010/main" val="28472452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524000"/>
            <a:ext cx="8101583" cy="5029200"/>
          </a:xfrm>
        </p:spPr>
        <p:txBody>
          <a:bodyPr/>
          <a:lstStyle/>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Invaders (Gen. 14:1)</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Invaded (Gen. 14:2)</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Place (Gen. 14:3)</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Reason (Gen. 14:4)</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Time (Gen. 14:5a)</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Specifics (Gen. 14:5b-6)</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Direction (Gen. 14:7)</a:t>
            </a:r>
          </a:p>
          <a:p>
            <a:pPr marL="514350" lvl="2" indent="-514350" eaLnBrk="1" hangingPunct="1">
              <a:spcBef>
                <a:spcPts val="0"/>
              </a:spcBef>
              <a:spcAft>
                <a:spcPts val="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War (Gen. 14:8-11)</a:t>
            </a:r>
          </a:p>
          <a:p>
            <a:pPr marL="514350" lvl="2" indent="-514350" eaLnBrk="1" hangingPunct="1">
              <a:spcBef>
                <a:spcPts val="0"/>
              </a:spcBef>
              <a:spcAft>
                <a:spcPts val="6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Lot captured (Gen. 14:12)</a:t>
            </a:r>
          </a:p>
        </p:txBody>
      </p:sp>
      <p:pic>
        <p:nvPicPr>
          <p:cNvPr id="7" name="Picture 6">
            <a:extLst>
              <a:ext uri="{FF2B5EF4-FFF2-40B4-BE49-F238E27FC236}">
                <a16:creationId xmlns:a16="http://schemas.microsoft.com/office/drawing/2014/main" id="{ACAE218E-C847-4CE8-9F70-42CE8C72B4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15200" y="2286000"/>
            <a:ext cx="3851824" cy="3276600"/>
          </a:xfrm>
          <a:prstGeom prst="rect">
            <a:avLst/>
          </a:prstGeom>
        </p:spPr>
      </p:pic>
      <p:sp>
        <p:nvSpPr>
          <p:cNvPr id="6" name="Rectangle 2">
            <a:extLst>
              <a:ext uri="{FF2B5EF4-FFF2-40B4-BE49-F238E27FC236}">
                <a16:creationId xmlns:a16="http://schemas.microsoft.com/office/drawing/2014/main" id="{C321B0F9-F44F-4039-BFB6-FC808B469255}"/>
              </a:ext>
            </a:extLst>
          </p:cNvPr>
          <p:cNvSpPr>
            <a:spLocks noGrp="1" noChangeArrowheads="1"/>
          </p:cNvSpPr>
          <p:nvPr>
            <p:ph type="title"/>
          </p:nvPr>
        </p:nvSpPr>
        <p:spPr>
          <a:xfrm>
            <a:off x="4095750" y="228600"/>
            <a:ext cx="4000500" cy="914400"/>
          </a:xfrm>
        </p:spPr>
        <p:txBody>
          <a:bodyPr/>
          <a:lstStyle/>
          <a:p>
            <a:pPr marL="514350" indent="-514350" algn="ctr" eaLnBrk="1" hangingPunct="1">
              <a:buClr>
                <a:srgbClr val="CC66FF"/>
              </a:buClr>
              <a:buFont typeface="+mj-lt"/>
              <a:buAutoNum type="alphaUcPeriod"/>
            </a:pPr>
            <a:r>
              <a:rPr lang="en-US" sz="3200" dirty="0">
                <a:solidFill>
                  <a:schemeClr val="tx1"/>
                </a:solidFill>
                <a:effectLst>
                  <a:outerShdw blurRad="38100" dist="38100" dir="2700000" algn="tl">
                    <a:srgbClr val="000000">
                      <a:alpha val="43137"/>
                    </a:srgbClr>
                  </a:outerShdw>
                </a:effectLst>
              </a:rPr>
              <a:t>War</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14:1-12</a:t>
            </a:r>
          </a:p>
        </p:txBody>
      </p:sp>
    </p:spTree>
    <p:extLst>
      <p:ext uri="{BB962C8B-B14F-4D97-AF65-F5344CB8AC3E}">
        <p14:creationId xmlns:p14="http://schemas.microsoft.com/office/powerpoint/2010/main" val="38252984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9AEAC5-2B84-4B27-AF21-FFDFEA649607}"/>
              </a:ext>
            </a:extLst>
          </p:cNvPr>
          <p:cNvPicPr>
            <a:picLocks noChangeAspect="1"/>
          </p:cNvPicPr>
          <p:nvPr/>
        </p:nvPicPr>
        <p:blipFill rotWithShape="1">
          <a:blip r:embed="rId2"/>
          <a:srcRect l="1393" t="2903" r="1393" b="2903"/>
          <a:stretch/>
        </p:blipFill>
        <p:spPr>
          <a:xfrm>
            <a:off x="581463" y="868680"/>
            <a:ext cx="11029074" cy="51206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4195229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14:1</a:t>
            </a:r>
            <a:r>
              <a:rPr lang="en-US" sz="3600" dirty="0">
                <a:effectLst>
                  <a:outerShdw blurRad="38100" dist="38100" dir="2700000" algn="tl">
                    <a:srgbClr val="000000">
                      <a:alpha val="43137"/>
                    </a:srgbClr>
                  </a:outerShdw>
                </a:effectLst>
                <a:cs typeface="Calibri" panose="020F0502020204030204" pitchFamily="34" charset="0"/>
              </a:rPr>
              <a:t>‒24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Abram Rescues Lot</a:t>
            </a:r>
          </a:p>
        </p:txBody>
      </p:sp>
      <p:sp>
        <p:nvSpPr>
          <p:cNvPr id="161795" name="Rectangle 3"/>
          <p:cNvSpPr>
            <a:spLocks noGrp="1" noChangeArrowheads="1"/>
          </p:cNvSpPr>
          <p:nvPr>
            <p:ph type="body" idx="1"/>
          </p:nvPr>
        </p:nvSpPr>
        <p:spPr>
          <a:xfrm>
            <a:off x="1066800" y="2057400"/>
            <a:ext cx="6934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War (14:1-12)</a:t>
            </a:r>
          </a:p>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rPr>
              <a:t>Rescue (14:13-16)</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Interaction with two kings (14:17-24)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2466770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marL="573088" indent="-573088"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Rescue</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14:13-16</a:t>
            </a:r>
          </a:p>
        </p:txBody>
      </p:sp>
      <p:sp>
        <p:nvSpPr>
          <p:cNvPr id="161795" name="Rectangle 3"/>
          <p:cNvSpPr>
            <a:spLocks noGrp="1" noChangeArrowheads="1"/>
          </p:cNvSpPr>
          <p:nvPr>
            <p:ph type="body" idx="1"/>
          </p:nvPr>
        </p:nvSpPr>
        <p:spPr>
          <a:xfrm>
            <a:off x="585217" y="1828800"/>
            <a:ext cx="7263383" cy="4191000"/>
          </a:xfrm>
        </p:spPr>
        <p:txBody>
          <a:bodyPr/>
          <a:lstStyle/>
          <a:p>
            <a:pPr marL="514350" lvl="2" indent="-514350" eaLnBrk="1" hangingPunct="1">
              <a:spcBef>
                <a:spcPts val="0"/>
              </a:spcBef>
              <a:spcAft>
                <a:spcPts val="24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Abram’s notification (Gen. 14:13)</a:t>
            </a:r>
          </a:p>
          <a:p>
            <a:pPr marL="514350" lvl="2" indent="-514350" eaLnBrk="1" hangingPunct="1">
              <a:spcBef>
                <a:spcPts val="0"/>
              </a:spcBef>
              <a:spcAft>
                <a:spcPts val="24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Abram’s arms (Gen. 14:14)</a:t>
            </a:r>
          </a:p>
          <a:p>
            <a:pPr marL="514350" lvl="2" indent="-514350" eaLnBrk="1" hangingPunct="1">
              <a:spcBef>
                <a:spcPts val="0"/>
              </a:spcBef>
              <a:spcAft>
                <a:spcPts val="24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Abram’s attack (Gen. 14:15)</a:t>
            </a:r>
          </a:p>
          <a:p>
            <a:pPr marL="514350" lvl="2" indent="-514350" eaLnBrk="1" hangingPunct="1">
              <a:spcBef>
                <a:spcPts val="0"/>
              </a:spcBef>
              <a:spcAft>
                <a:spcPts val="24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Abram’s rescue (Gen. 14:16)</a:t>
            </a:r>
          </a:p>
        </p:txBody>
      </p:sp>
      <p:pic>
        <p:nvPicPr>
          <p:cNvPr id="7" name="Picture 6">
            <a:extLst>
              <a:ext uri="{FF2B5EF4-FFF2-40B4-BE49-F238E27FC236}">
                <a16:creationId xmlns:a16="http://schemas.microsoft.com/office/drawing/2014/main" id="{ACAE218E-C847-4CE8-9F70-42CE8C72B4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058178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252A684-4CDD-4290-ACF1-B09810BF96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834673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7" y="1828800"/>
            <a:ext cx="7263383" cy="4191000"/>
          </a:xfrm>
        </p:spPr>
        <p:txBody>
          <a:bodyPr/>
          <a:lstStyle/>
          <a:p>
            <a:pPr marL="514350" lvl="2" indent="-514350" eaLnBrk="1" hangingPunct="1">
              <a:spcBef>
                <a:spcPts val="0"/>
              </a:spcBef>
              <a:spcAft>
                <a:spcPts val="24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Abram’s notification (Gen. 14:13)</a:t>
            </a:r>
          </a:p>
          <a:p>
            <a:pPr marL="514350" lvl="2" indent="-514350" eaLnBrk="1" hangingPunct="1">
              <a:spcBef>
                <a:spcPts val="0"/>
              </a:spcBef>
              <a:spcAft>
                <a:spcPts val="24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Abram’s arms (Gen. 14:14)</a:t>
            </a:r>
          </a:p>
          <a:p>
            <a:pPr marL="514350" lvl="2" indent="-514350" eaLnBrk="1" hangingPunct="1">
              <a:spcBef>
                <a:spcPts val="0"/>
              </a:spcBef>
              <a:spcAft>
                <a:spcPts val="24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Abram’s attack (Gen. 14:15)</a:t>
            </a:r>
          </a:p>
          <a:p>
            <a:pPr marL="514350" lvl="2" indent="-514350" eaLnBrk="1" hangingPunct="1">
              <a:spcBef>
                <a:spcPts val="0"/>
              </a:spcBef>
              <a:spcAft>
                <a:spcPts val="24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Abram’s rescue (Gen. 14:16)</a:t>
            </a:r>
          </a:p>
        </p:txBody>
      </p:sp>
      <p:pic>
        <p:nvPicPr>
          <p:cNvPr id="7" name="Picture 6">
            <a:extLst>
              <a:ext uri="{FF2B5EF4-FFF2-40B4-BE49-F238E27FC236}">
                <a16:creationId xmlns:a16="http://schemas.microsoft.com/office/drawing/2014/main" id="{ACAE218E-C847-4CE8-9F70-42CE8C72B4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
        <p:nvSpPr>
          <p:cNvPr id="6" name="Rectangle 2">
            <a:extLst>
              <a:ext uri="{FF2B5EF4-FFF2-40B4-BE49-F238E27FC236}">
                <a16:creationId xmlns:a16="http://schemas.microsoft.com/office/drawing/2014/main" id="{BE96C8D7-B292-441D-B919-7A7E2A007C5B}"/>
              </a:ext>
            </a:extLst>
          </p:cNvPr>
          <p:cNvSpPr>
            <a:spLocks noGrp="1" noChangeArrowheads="1"/>
          </p:cNvSpPr>
          <p:nvPr>
            <p:ph type="title"/>
          </p:nvPr>
        </p:nvSpPr>
        <p:spPr>
          <a:xfrm>
            <a:off x="4095750" y="228600"/>
            <a:ext cx="4000500" cy="914400"/>
          </a:xfrm>
        </p:spPr>
        <p:txBody>
          <a:bodyPr/>
          <a:lstStyle/>
          <a:p>
            <a:pPr marL="573088" indent="-573088"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Rescue</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14:13-16</a:t>
            </a:r>
          </a:p>
        </p:txBody>
      </p:sp>
    </p:spTree>
    <p:extLst>
      <p:ext uri="{BB962C8B-B14F-4D97-AF65-F5344CB8AC3E}">
        <p14:creationId xmlns:p14="http://schemas.microsoft.com/office/powerpoint/2010/main" val="31124678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45 Map showing Mamre where Abraham was and Sodom where ...">
            <a:extLst>
              <a:ext uri="{FF2B5EF4-FFF2-40B4-BE49-F238E27FC236}">
                <a16:creationId xmlns:a16="http://schemas.microsoft.com/office/drawing/2014/main" id="{562ADCD3-A351-4392-BC70-BFC9EC1EC8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0930" y="137160"/>
            <a:ext cx="4930141"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Oval 7">
            <a:extLst>
              <a:ext uri="{FF2B5EF4-FFF2-40B4-BE49-F238E27FC236}">
                <a16:creationId xmlns:a16="http://schemas.microsoft.com/office/drawing/2014/main" id="{37FCAC8A-302B-4E98-A6B5-9DE63CFC32BB}"/>
              </a:ext>
            </a:extLst>
          </p:cNvPr>
          <p:cNvSpPr>
            <a:spLocks noChangeArrowheads="1"/>
          </p:cNvSpPr>
          <p:nvPr/>
        </p:nvSpPr>
        <p:spPr bwMode="auto">
          <a:xfrm>
            <a:off x="3733800" y="2895600"/>
            <a:ext cx="1371600" cy="8382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Tree>
    <p:extLst>
      <p:ext uri="{BB962C8B-B14F-4D97-AF65-F5344CB8AC3E}">
        <p14:creationId xmlns:p14="http://schemas.microsoft.com/office/powerpoint/2010/main" val="90153995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7" y="1828800"/>
            <a:ext cx="7263383" cy="4191000"/>
          </a:xfrm>
        </p:spPr>
        <p:txBody>
          <a:bodyPr/>
          <a:lstStyle/>
          <a:p>
            <a:pPr marL="514350" lvl="2" indent="-514350" eaLnBrk="1" hangingPunct="1">
              <a:spcBef>
                <a:spcPts val="0"/>
              </a:spcBef>
              <a:spcAft>
                <a:spcPts val="24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Abram’s notification (Gen. 14:13)</a:t>
            </a:r>
          </a:p>
          <a:p>
            <a:pPr marL="514350" lvl="2" indent="-514350" eaLnBrk="1" hangingPunct="1">
              <a:spcBef>
                <a:spcPts val="0"/>
              </a:spcBef>
              <a:spcAft>
                <a:spcPts val="24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Abram’s arms (Gen. 14:14)</a:t>
            </a:r>
          </a:p>
          <a:p>
            <a:pPr marL="514350" lvl="2" indent="-514350" eaLnBrk="1" hangingPunct="1">
              <a:spcBef>
                <a:spcPts val="0"/>
              </a:spcBef>
              <a:spcAft>
                <a:spcPts val="24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Abram’s attack (Gen. 14:15)</a:t>
            </a:r>
          </a:p>
          <a:p>
            <a:pPr marL="514350" lvl="2" indent="-514350" eaLnBrk="1" hangingPunct="1">
              <a:spcBef>
                <a:spcPts val="0"/>
              </a:spcBef>
              <a:spcAft>
                <a:spcPts val="24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Abram’s rescue (Gen. 14:16)</a:t>
            </a:r>
          </a:p>
        </p:txBody>
      </p:sp>
      <p:pic>
        <p:nvPicPr>
          <p:cNvPr id="7" name="Picture 6">
            <a:extLst>
              <a:ext uri="{FF2B5EF4-FFF2-40B4-BE49-F238E27FC236}">
                <a16:creationId xmlns:a16="http://schemas.microsoft.com/office/drawing/2014/main" id="{ACAE218E-C847-4CE8-9F70-42CE8C72B4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
        <p:nvSpPr>
          <p:cNvPr id="6" name="Rectangle 2">
            <a:extLst>
              <a:ext uri="{FF2B5EF4-FFF2-40B4-BE49-F238E27FC236}">
                <a16:creationId xmlns:a16="http://schemas.microsoft.com/office/drawing/2014/main" id="{54448EF2-68EF-4FA4-9FED-EBF6B040A4CB}"/>
              </a:ext>
            </a:extLst>
          </p:cNvPr>
          <p:cNvSpPr>
            <a:spLocks noGrp="1" noChangeArrowheads="1"/>
          </p:cNvSpPr>
          <p:nvPr>
            <p:ph type="title"/>
          </p:nvPr>
        </p:nvSpPr>
        <p:spPr>
          <a:xfrm>
            <a:off x="4095750" y="228600"/>
            <a:ext cx="4000500" cy="914400"/>
          </a:xfrm>
        </p:spPr>
        <p:txBody>
          <a:bodyPr/>
          <a:lstStyle/>
          <a:p>
            <a:pPr marL="573088" indent="-573088"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Rescue</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14:13-16</a:t>
            </a:r>
          </a:p>
        </p:txBody>
      </p:sp>
    </p:spTree>
    <p:extLst>
      <p:ext uri="{BB962C8B-B14F-4D97-AF65-F5344CB8AC3E}">
        <p14:creationId xmlns:p14="http://schemas.microsoft.com/office/powerpoint/2010/main" val="8123667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3524250" y="228600"/>
            <a:ext cx="5143500" cy="990600"/>
          </a:xfrm>
        </p:spPr>
        <p:txBody>
          <a:bodyPr anchor="ctr"/>
          <a:lstStyle/>
          <a:p>
            <a:pPr algn="ctr" eaLnBrk="1" hangingPunct="1"/>
            <a:r>
              <a:rPr lang="en-US" sz="3600" dirty="0">
                <a:latin typeface="Calibri" panose="020F0502020204030204" pitchFamily="34" charset="0"/>
              </a:rPr>
              <a:t>Granville Sharp</a:t>
            </a:r>
            <a:endParaRPr lang="en-US" sz="3600" dirty="0">
              <a:latin typeface="Calibri" pitchFamily="34" charset="0"/>
              <a:cs typeface="Calibri" pitchFamily="34" charset="0"/>
            </a:endParaRPr>
          </a:p>
        </p:txBody>
      </p:sp>
      <p:sp>
        <p:nvSpPr>
          <p:cNvPr id="3" name="Content Placeholder 2"/>
          <p:cNvSpPr>
            <a:spLocks noGrp="1"/>
          </p:cNvSpPr>
          <p:nvPr>
            <p:ph idx="1"/>
          </p:nvPr>
        </p:nvSpPr>
        <p:spPr>
          <a:xfrm>
            <a:off x="3657600" y="1244024"/>
            <a:ext cx="7924800" cy="4495800"/>
          </a:xfrm>
        </p:spPr>
        <p:txBody>
          <a:bodyPr/>
          <a:lstStyle/>
          <a:p>
            <a:pPr marL="0" indent="0" algn="just" eaLnBrk="1" hangingPunct="1">
              <a:buNone/>
              <a:defRPr/>
            </a:pPr>
            <a:r>
              <a:rPr lang="en-US" dirty="0">
                <a:latin typeface="Calibri" panose="020F0502020204030204" pitchFamily="34" charset="0"/>
              </a:rPr>
              <a:t>"No Englishman can be truly loyal who opposed the principles of English law whereby the people are required to have arms of </a:t>
            </a:r>
            <a:r>
              <a:rPr lang="en-US" dirty="0" err="1">
                <a:latin typeface="Calibri" panose="020F0502020204030204" pitchFamily="34" charset="0"/>
              </a:rPr>
              <a:t>defence</a:t>
            </a:r>
            <a:r>
              <a:rPr lang="en-US" dirty="0">
                <a:latin typeface="Calibri" panose="020F0502020204030204" pitchFamily="34" charset="0"/>
              </a:rPr>
              <a:t> in peace, for mutual as well as private </a:t>
            </a:r>
            <a:r>
              <a:rPr lang="en-US" dirty="0" err="1">
                <a:latin typeface="Calibri" panose="020F0502020204030204" pitchFamily="34" charset="0"/>
              </a:rPr>
              <a:t>defence</a:t>
            </a:r>
            <a:r>
              <a:rPr lang="en-US" dirty="0">
                <a:latin typeface="Calibri" panose="020F0502020204030204" pitchFamily="34" charset="0"/>
              </a:rPr>
              <a:t>…The laws of England always required the people to be armed, and not only armed, but to be expert in arms."</a:t>
            </a:r>
            <a:endParaRPr lang="en-US" dirty="0">
              <a:latin typeface="Calibri" pitchFamily="34" charset="0"/>
              <a:cs typeface="Calibri" pitchFamily="34" charset="0"/>
            </a:endParaRPr>
          </a:p>
        </p:txBody>
      </p:sp>
      <p:sp>
        <p:nvSpPr>
          <p:cNvPr id="30724" name="TextBox 4"/>
          <p:cNvSpPr txBox="1">
            <a:spLocks noChangeArrowheads="1"/>
          </p:cNvSpPr>
          <p:nvPr/>
        </p:nvSpPr>
        <p:spPr bwMode="auto">
          <a:xfrm>
            <a:off x="1638300" y="5968425"/>
            <a:ext cx="8915400" cy="584775"/>
          </a:xfrm>
          <a:prstGeom prst="rect">
            <a:avLst/>
          </a:prstGeom>
          <a:noFill/>
          <a:ln w="9525">
            <a:noFill/>
            <a:miter lim="800000"/>
            <a:headEnd/>
            <a:tailEnd/>
          </a:ln>
        </p:spPr>
        <p:txBody>
          <a:bodyPr wrap="square">
            <a:spAutoFit/>
          </a:bodyPr>
          <a:lstStyle/>
          <a:p>
            <a:pPr algn="ctr" eaLnBrk="0" hangingPunct="0"/>
            <a:r>
              <a:rPr lang="en-US" sz="1600" dirty="0">
                <a:latin typeface="Calibri" panose="020F0502020204030204" pitchFamily="34" charset="0"/>
              </a:rPr>
              <a:t>Les Adams, </a:t>
            </a:r>
            <a:r>
              <a:rPr lang="en-US" sz="1600" i="1" dirty="0">
                <a:latin typeface="Calibri" panose="020F0502020204030204" pitchFamily="34" charset="0"/>
              </a:rPr>
              <a:t>The Second Amendment Primer: A Citizen’s Guidebook to the History, Sources, and Authorities for the Constitutional Guarantee of the Right to Keep and Bear Arms</a:t>
            </a:r>
            <a:r>
              <a:rPr lang="en-US" sz="1600" dirty="0">
                <a:latin typeface="Calibri" panose="020F0502020204030204" pitchFamily="34" charset="0"/>
              </a:rPr>
              <a:t> (NY: Skyhorse, 2013), 63.</a:t>
            </a:r>
            <a:endParaRPr lang="en-US" sz="1800" dirty="0">
              <a:latin typeface="Calibri" pitchFamily="34" charset="0"/>
              <a:cs typeface="Calibri" pitchFamily="34" charset="0"/>
            </a:endParaRPr>
          </a:p>
        </p:txBody>
      </p:sp>
      <p:pic>
        <p:nvPicPr>
          <p:cNvPr id="1026" name="Picture 2" descr="http://scriptoriumdaily.com/wp-content/uploads/2009/11/Granville-Sharp-stamp.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09600" y="1447800"/>
            <a:ext cx="2753032" cy="3733800"/>
          </a:xfrm>
          <a:prstGeom prst="rect">
            <a:avLst/>
          </a:prstGeom>
          <a:noFill/>
        </p:spPr>
      </p:pic>
    </p:spTree>
    <p:extLst>
      <p:ext uri="{BB962C8B-B14F-4D97-AF65-F5344CB8AC3E}">
        <p14:creationId xmlns:p14="http://schemas.microsoft.com/office/powerpoint/2010/main" val="329083521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enesis 14">
            <a:extLst>
              <a:ext uri="{FF2B5EF4-FFF2-40B4-BE49-F238E27FC236}">
                <a16:creationId xmlns:a16="http://schemas.microsoft.com/office/drawing/2014/main" id="{333DE530-6004-4FFD-81CE-54846E0709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128" y="228600"/>
            <a:ext cx="1100774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Oval 7">
            <a:extLst>
              <a:ext uri="{FF2B5EF4-FFF2-40B4-BE49-F238E27FC236}">
                <a16:creationId xmlns:a16="http://schemas.microsoft.com/office/drawing/2014/main" id="{8FEC18A7-2789-4B38-9818-7B65C68EAED1}"/>
              </a:ext>
            </a:extLst>
          </p:cNvPr>
          <p:cNvSpPr>
            <a:spLocks noChangeArrowheads="1"/>
          </p:cNvSpPr>
          <p:nvPr/>
        </p:nvSpPr>
        <p:spPr bwMode="auto">
          <a:xfrm>
            <a:off x="3886200" y="2169695"/>
            <a:ext cx="2209800" cy="12192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Tree>
    <p:extLst>
      <p:ext uri="{BB962C8B-B14F-4D97-AF65-F5344CB8AC3E}">
        <p14:creationId xmlns:p14="http://schemas.microsoft.com/office/powerpoint/2010/main" val="208587190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7" y="1828800"/>
            <a:ext cx="7263383" cy="4191000"/>
          </a:xfrm>
        </p:spPr>
        <p:txBody>
          <a:bodyPr/>
          <a:lstStyle/>
          <a:p>
            <a:pPr marL="514350" lvl="2" indent="-514350" eaLnBrk="1" hangingPunct="1">
              <a:spcBef>
                <a:spcPts val="0"/>
              </a:spcBef>
              <a:spcAft>
                <a:spcPts val="24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Abram’s notification (Gen. 14:13)</a:t>
            </a:r>
          </a:p>
          <a:p>
            <a:pPr marL="514350" lvl="2" indent="-514350" eaLnBrk="1" hangingPunct="1">
              <a:spcBef>
                <a:spcPts val="0"/>
              </a:spcBef>
              <a:spcAft>
                <a:spcPts val="24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Abram’s arms (Gen. 14:14)</a:t>
            </a:r>
          </a:p>
          <a:p>
            <a:pPr marL="514350" lvl="2" indent="-514350" eaLnBrk="1" hangingPunct="1">
              <a:spcBef>
                <a:spcPts val="0"/>
              </a:spcBef>
              <a:spcAft>
                <a:spcPts val="24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Abram’s attack (Gen. 14:15)</a:t>
            </a:r>
          </a:p>
          <a:p>
            <a:pPr marL="514350" lvl="2" indent="-514350" eaLnBrk="1" hangingPunct="1">
              <a:spcBef>
                <a:spcPts val="0"/>
              </a:spcBef>
              <a:spcAft>
                <a:spcPts val="24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Abram’s rescue (Gen. 14:16)</a:t>
            </a:r>
          </a:p>
        </p:txBody>
      </p:sp>
      <p:pic>
        <p:nvPicPr>
          <p:cNvPr id="7" name="Picture 6">
            <a:extLst>
              <a:ext uri="{FF2B5EF4-FFF2-40B4-BE49-F238E27FC236}">
                <a16:creationId xmlns:a16="http://schemas.microsoft.com/office/drawing/2014/main" id="{ACAE218E-C847-4CE8-9F70-42CE8C72B4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
        <p:nvSpPr>
          <p:cNvPr id="6" name="Rectangle 2">
            <a:extLst>
              <a:ext uri="{FF2B5EF4-FFF2-40B4-BE49-F238E27FC236}">
                <a16:creationId xmlns:a16="http://schemas.microsoft.com/office/drawing/2014/main" id="{A2995443-9FC1-4204-8B4D-4A6C93AD4BC7}"/>
              </a:ext>
            </a:extLst>
          </p:cNvPr>
          <p:cNvSpPr>
            <a:spLocks noGrp="1" noChangeArrowheads="1"/>
          </p:cNvSpPr>
          <p:nvPr>
            <p:ph type="title"/>
          </p:nvPr>
        </p:nvSpPr>
        <p:spPr>
          <a:xfrm>
            <a:off x="4095750" y="228600"/>
            <a:ext cx="4000500" cy="914400"/>
          </a:xfrm>
        </p:spPr>
        <p:txBody>
          <a:bodyPr/>
          <a:lstStyle/>
          <a:p>
            <a:pPr marL="573088" indent="-573088"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Rescue</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14:13-16</a:t>
            </a:r>
          </a:p>
        </p:txBody>
      </p:sp>
    </p:spTree>
    <p:extLst>
      <p:ext uri="{BB962C8B-B14F-4D97-AF65-F5344CB8AC3E}">
        <p14:creationId xmlns:p14="http://schemas.microsoft.com/office/powerpoint/2010/main" val="39822546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enesis 14">
            <a:extLst>
              <a:ext uri="{FF2B5EF4-FFF2-40B4-BE49-F238E27FC236}">
                <a16:creationId xmlns:a16="http://schemas.microsoft.com/office/drawing/2014/main" id="{333DE530-6004-4FFD-81CE-54846E0709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128" y="228600"/>
            <a:ext cx="1100774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Oval 7">
            <a:extLst>
              <a:ext uri="{FF2B5EF4-FFF2-40B4-BE49-F238E27FC236}">
                <a16:creationId xmlns:a16="http://schemas.microsoft.com/office/drawing/2014/main" id="{8FEC18A7-2789-4B38-9818-7B65C68EAED1}"/>
              </a:ext>
            </a:extLst>
          </p:cNvPr>
          <p:cNvSpPr>
            <a:spLocks noChangeArrowheads="1"/>
          </p:cNvSpPr>
          <p:nvPr/>
        </p:nvSpPr>
        <p:spPr bwMode="auto">
          <a:xfrm>
            <a:off x="3886200" y="2169695"/>
            <a:ext cx="2209800" cy="12192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Tree>
    <p:extLst>
      <p:ext uri="{BB962C8B-B14F-4D97-AF65-F5344CB8AC3E}">
        <p14:creationId xmlns:p14="http://schemas.microsoft.com/office/powerpoint/2010/main" val="165453037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7" y="1828800"/>
            <a:ext cx="7263383" cy="4191000"/>
          </a:xfrm>
        </p:spPr>
        <p:txBody>
          <a:bodyPr/>
          <a:lstStyle/>
          <a:p>
            <a:pPr marL="514350" lvl="2" indent="-514350" eaLnBrk="1" hangingPunct="1">
              <a:spcBef>
                <a:spcPts val="0"/>
              </a:spcBef>
              <a:spcAft>
                <a:spcPts val="24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Abram’s notification (Gen. 14:13)</a:t>
            </a:r>
          </a:p>
          <a:p>
            <a:pPr marL="514350" lvl="2" indent="-514350" eaLnBrk="1" hangingPunct="1">
              <a:spcBef>
                <a:spcPts val="0"/>
              </a:spcBef>
              <a:spcAft>
                <a:spcPts val="24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Abram’s arms (Gen. 14:14)</a:t>
            </a:r>
          </a:p>
          <a:p>
            <a:pPr marL="514350" lvl="2" indent="-514350" eaLnBrk="1" hangingPunct="1">
              <a:spcBef>
                <a:spcPts val="0"/>
              </a:spcBef>
              <a:spcAft>
                <a:spcPts val="24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Abram’s attack (Gen. 14:15)</a:t>
            </a:r>
          </a:p>
          <a:p>
            <a:pPr marL="514350" lvl="2" indent="-514350" eaLnBrk="1" hangingPunct="1">
              <a:spcBef>
                <a:spcPts val="0"/>
              </a:spcBef>
              <a:spcAft>
                <a:spcPts val="24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Abram’s rescue (Gen. 14:16)</a:t>
            </a:r>
          </a:p>
        </p:txBody>
      </p:sp>
      <p:pic>
        <p:nvPicPr>
          <p:cNvPr id="7" name="Picture 6">
            <a:extLst>
              <a:ext uri="{FF2B5EF4-FFF2-40B4-BE49-F238E27FC236}">
                <a16:creationId xmlns:a16="http://schemas.microsoft.com/office/drawing/2014/main" id="{ACAE218E-C847-4CE8-9F70-42CE8C72B4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
        <p:nvSpPr>
          <p:cNvPr id="6" name="Rectangle 2">
            <a:extLst>
              <a:ext uri="{FF2B5EF4-FFF2-40B4-BE49-F238E27FC236}">
                <a16:creationId xmlns:a16="http://schemas.microsoft.com/office/drawing/2014/main" id="{DFBDC1E2-56BB-4402-AA77-84AADBD9D83F}"/>
              </a:ext>
            </a:extLst>
          </p:cNvPr>
          <p:cNvSpPr>
            <a:spLocks noGrp="1" noChangeArrowheads="1"/>
          </p:cNvSpPr>
          <p:nvPr>
            <p:ph type="title"/>
          </p:nvPr>
        </p:nvSpPr>
        <p:spPr>
          <a:xfrm>
            <a:off x="4095750" y="228600"/>
            <a:ext cx="4000500" cy="914400"/>
          </a:xfrm>
        </p:spPr>
        <p:txBody>
          <a:bodyPr/>
          <a:lstStyle/>
          <a:p>
            <a:pPr marL="573088" indent="-573088"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Rescue</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14:13-16</a:t>
            </a:r>
          </a:p>
        </p:txBody>
      </p:sp>
    </p:spTree>
    <p:extLst>
      <p:ext uri="{BB962C8B-B14F-4D97-AF65-F5344CB8AC3E}">
        <p14:creationId xmlns:p14="http://schemas.microsoft.com/office/powerpoint/2010/main" val="19985938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329064-0A11-4186-A2B5-6AD0823CA4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8914" name="Rectangle 3"/>
          <p:cNvSpPr>
            <a:spLocks noChangeArrowheads="1"/>
          </p:cNvSpPr>
          <p:nvPr/>
        </p:nvSpPr>
        <p:spPr bwMode="auto">
          <a:xfrm>
            <a:off x="609600" y="0"/>
            <a:ext cx="10972798" cy="412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lnSpc>
                <a:spcPct val="90000"/>
              </a:lnSpc>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Samuel 16:13-14</a:t>
            </a:r>
          </a:p>
          <a:p>
            <a:pPr algn="just"/>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Samuel took the horn of oil and anointed him in the midst of his brothers;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 of the Lord came mightily upon David from that day forward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Samuel arose and went to Ramah.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the Spirit of the Lord departed from Saul, and an evil spirit from the Lord terrorized him. </a:t>
            </a:r>
          </a:p>
        </p:txBody>
      </p:sp>
      <p:pic>
        <p:nvPicPr>
          <p:cNvPr id="3" name="Picture 2">
            <a:extLst>
              <a:ext uri="{FF2B5EF4-FFF2-40B4-BE49-F238E27FC236}">
                <a16:creationId xmlns:a16="http://schemas.microsoft.com/office/drawing/2014/main" id="{13F26DF9-C4BA-41C3-8A68-A8645E4E27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65037" y="3733800"/>
            <a:ext cx="1261927" cy="1188720"/>
          </a:xfrm>
          <a:prstGeom prst="rect">
            <a:avLst/>
          </a:prstGeom>
        </p:spPr>
      </p:pic>
    </p:spTree>
    <p:extLst>
      <p:ext uri="{BB962C8B-B14F-4D97-AF65-F5344CB8AC3E}">
        <p14:creationId xmlns:p14="http://schemas.microsoft.com/office/powerpoint/2010/main" val="320671038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1019253" cy="4800600"/>
          </a:xfrm>
        </p:spPr>
        <p:txBody>
          <a:bodyPr/>
          <a:lstStyle/>
          <a:p>
            <a:pPr marL="0" marR="0" indent="0" algn="just">
              <a:spcBef>
                <a:spcPts val="0"/>
              </a:spcBef>
              <a:spcAft>
                <a:spcPts val="0"/>
              </a:spcAft>
              <a:buNone/>
            </a:pPr>
            <a:r>
              <a:rPr lang="en-US" dirty="0">
                <a:effectLst>
                  <a:outerShdw blurRad="38100" dist="38100" dir="2700000" algn="tl">
                    <a:srgbClr val="000000">
                      <a:alpha val="43137"/>
                    </a:srgbClr>
                  </a:outerShdw>
                </a:effectLst>
              </a:rPr>
              <a:t>“However, although they were rescued by Abram, representing the true God, they experienced the grace of God and the knowledge of the true God through Abram and Melchizedek. Nevertheless, these freed citizens of Sodom, Gomorrah, </a:t>
            </a:r>
            <a:r>
              <a:rPr lang="en-US" dirty="0" err="1">
                <a:effectLst>
                  <a:outerShdw blurRad="38100" dist="38100" dir="2700000" algn="tl">
                    <a:srgbClr val="000000">
                      <a:alpha val="43137"/>
                    </a:srgbClr>
                  </a:outerShdw>
                </a:effectLst>
              </a:rPr>
              <a:t>Admah</a:t>
            </a:r>
            <a:r>
              <a:rPr lang="en-US" dirty="0">
                <a:effectLst>
                  <a:outerShdw blurRad="38100" dist="38100" dir="2700000" algn="tl">
                    <a:srgbClr val="000000">
                      <a:alpha val="43137"/>
                    </a:srgbClr>
                  </a:outerShdw>
                </a:effectLst>
              </a:rPr>
              <a:t>, and </a:t>
            </a:r>
            <a:r>
              <a:rPr lang="en-US" dirty="0" err="1">
                <a:effectLst>
                  <a:outerShdw blurRad="38100" dist="38100" dir="2700000" algn="tl">
                    <a:srgbClr val="000000">
                      <a:alpha val="43137"/>
                    </a:srgbClr>
                  </a:outerShdw>
                </a:effectLst>
              </a:rPr>
              <a:t>Zeboiim</a:t>
            </a:r>
            <a:r>
              <a:rPr lang="en-US" dirty="0">
                <a:effectLst>
                  <a:outerShdw blurRad="38100" dist="38100" dir="2700000" algn="tl">
                    <a:srgbClr val="000000">
                      <a:alpha val="43137"/>
                    </a:srgbClr>
                  </a:outerShdw>
                </a:effectLst>
              </a:rPr>
              <a:t> all failed to respond spiritually and turn away from their sins. Although they were rescued at this point, all of these people died in Genesis 19 when Sodom and Gomorrah were destroyed.</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266</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19698041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5231746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14:1</a:t>
            </a:r>
            <a:r>
              <a:rPr lang="en-US" sz="3600" dirty="0">
                <a:effectLst>
                  <a:outerShdw blurRad="38100" dist="38100" dir="2700000" algn="tl">
                    <a:srgbClr val="000000">
                      <a:alpha val="43137"/>
                    </a:srgbClr>
                  </a:outerShdw>
                </a:effectLst>
                <a:cs typeface="Calibri" panose="020F0502020204030204" pitchFamily="34" charset="0"/>
              </a:rPr>
              <a:t>‒24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Abram Rescues Lot</a:t>
            </a:r>
          </a:p>
        </p:txBody>
      </p:sp>
      <p:sp>
        <p:nvSpPr>
          <p:cNvPr id="161795" name="Rectangle 3"/>
          <p:cNvSpPr>
            <a:spLocks noGrp="1" noChangeArrowheads="1"/>
          </p:cNvSpPr>
          <p:nvPr>
            <p:ph type="body" idx="1"/>
          </p:nvPr>
        </p:nvSpPr>
        <p:spPr>
          <a:xfrm>
            <a:off x="1066800" y="2057400"/>
            <a:ext cx="6934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War (14:1-12)</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Rescue (14:13-16)</a:t>
            </a:r>
          </a:p>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rPr>
              <a:t>Interaction with two kings (14:17-24)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7089887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40484" y="228600"/>
            <a:ext cx="7511033" cy="914400"/>
          </a:xfrm>
        </p:spPr>
        <p:txBody>
          <a:bodyPr/>
          <a:lstStyle/>
          <a:p>
            <a:pPr marL="573088" indent="-573088"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Interaction with Two Kings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14:17-24</a:t>
            </a:r>
          </a:p>
        </p:txBody>
      </p:sp>
      <p:sp>
        <p:nvSpPr>
          <p:cNvPr id="161795" name="Rectangle 3"/>
          <p:cNvSpPr>
            <a:spLocks noGrp="1" noChangeArrowheads="1"/>
          </p:cNvSpPr>
          <p:nvPr>
            <p:ph type="body" idx="1"/>
          </p:nvPr>
        </p:nvSpPr>
        <p:spPr>
          <a:xfrm>
            <a:off x="585217" y="2057400"/>
            <a:ext cx="7644383" cy="2743200"/>
          </a:xfrm>
        </p:spPr>
        <p:txBody>
          <a:bodyPr/>
          <a:lstStyle/>
          <a:p>
            <a:pPr marL="514350" lvl="2" indent="-514350" eaLnBrk="1" hangingPunct="1">
              <a:spcBef>
                <a:spcPts val="0"/>
              </a:spcBef>
              <a:spcAft>
                <a:spcPts val="3600"/>
              </a:spcAft>
              <a:buClr>
                <a:srgbClr val="00FF00"/>
              </a:buClr>
              <a:buSzPct val="100000"/>
              <a:buFont typeface="+mj-lt"/>
              <a:buAutoNum type="arabicPeriod"/>
              <a:defRPr/>
            </a:pPr>
            <a:r>
              <a:rPr lang="en-US" sz="3000" dirty="0">
                <a:effectLst>
                  <a:outerShdw blurRad="38100" dist="38100" dir="2700000" algn="tl">
                    <a:srgbClr val="000000">
                      <a:alpha val="43137"/>
                    </a:srgbClr>
                  </a:outerShdw>
                </a:effectLst>
              </a:rPr>
              <a:t>Abram &amp; the King of Sodom (Gen. 14:17)</a:t>
            </a:r>
          </a:p>
          <a:p>
            <a:pPr marL="514350" lvl="2" indent="-514350" eaLnBrk="1" hangingPunct="1">
              <a:spcBef>
                <a:spcPts val="0"/>
              </a:spcBef>
              <a:spcAft>
                <a:spcPts val="3600"/>
              </a:spcAft>
              <a:buClr>
                <a:srgbClr val="00FF00"/>
              </a:buClr>
              <a:buSzPct val="100000"/>
              <a:buFont typeface="+mj-lt"/>
              <a:buAutoNum type="arabicPeriod"/>
              <a:defRPr/>
            </a:pPr>
            <a:r>
              <a:rPr lang="en-US" sz="3000" dirty="0">
                <a:effectLst>
                  <a:outerShdw blurRad="38100" dist="38100" dir="2700000" algn="tl">
                    <a:srgbClr val="000000">
                      <a:alpha val="43137"/>
                    </a:srgbClr>
                  </a:outerShdw>
                </a:effectLst>
              </a:rPr>
              <a:t>Abram &amp; the King of Salem (Gen. 14:18-20)</a:t>
            </a:r>
          </a:p>
          <a:p>
            <a:pPr marL="514350" lvl="2" indent="-514350" eaLnBrk="1" hangingPunct="1">
              <a:spcBef>
                <a:spcPts val="0"/>
              </a:spcBef>
              <a:spcAft>
                <a:spcPts val="3600"/>
              </a:spcAft>
              <a:buClr>
                <a:srgbClr val="00FF00"/>
              </a:buClr>
              <a:buSzPct val="100000"/>
              <a:buFont typeface="+mj-lt"/>
              <a:buAutoNum type="arabicPeriod"/>
              <a:defRPr/>
            </a:pPr>
            <a:r>
              <a:rPr lang="en-US" sz="3000" dirty="0">
                <a:effectLst>
                  <a:outerShdw blurRad="38100" dist="38100" dir="2700000" algn="tl">
                    <a:srgbClr val="000000">
                      <a:alpha val="43137"/>
                    </a:srgbClr>
                  </a:outerShdw>
                </a:effectLst>
              </a:rPr>
              <a:t>Abram &amp; the King of Sodom (Gen. 14:21-24)</a:t>
            </a:r>
          </a:p>
        </p:txBody>
      </p:sp>
      <p:pic>
        <p:nvPicPr>
          <p:cNvPr id="5" name="Picture 4">
            <a:extLst>
              <a:ext uri="{FF2B5EF4-FFF2-40B4-BE49-F238E27FC236}">
                <a16:creationId xmlns:a16="http://schemas.microsoft.com/office/drawing/2014/main" id="{04B785E5-AFB3-4FE0-9018-A17D04836D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6581228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40484" y="228600"/>
            <a:ext cx="7511033" cy="914400"/>
          </a:xfrm>
        </p:spPr>
        <p:txBody>
          <a:bodyPr/>
          <a:lstStyle/>
          <a:p>
            <a:pPr marL="573088" indent="-573088"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Interaction with Two Kings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14:17-24</a:t>
            </a:r>
          </a:p>
        </p:txBody>
      </p:sp>
      <p:sp>
        <p:nvSpPr>
          <p:cNvPr id="161795" name="Rectangle 3"/>
          <p:cNvSpPr>
            <a:spLocks noGrp="1" noChangeArrowheads="1"/>
          </p:cNvSpPr>
          <p:nvPr>
            <p:ph type="body" idx="1"/>
          </p:nvPr>
        </p:nvSpPr>
        <p:spPr>
          <a:xfrm>
            <a:off x="585217" y="2057400"/>
            <a:ext cx="7644383" cy="2743200"/>
          </a:xfrm>
        </p:spPr>
        <p:txBody>
          <a:bodyPr/>
          <a:lstStyle/>
          <a:p>
            <a:pPr marL="514350" lvl="2" indent="-514350" eaLnBrk="1" hangingPunct="1">
              <a:spcBef>
                <a:spcPts val="0"/>
              </a:spcBef>
              <a:spcAft>
                <a:spcPts val="3600"/>
              </a:spcAft>
              <a:buClr>
                <a:srgbClr val="00FF00"/>
              </a:buClr>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rPr>
              <a:t>Abram &amp; the King of Sodom (Gen. 14:17)</a:t>
            </a:r>
          </a:p>
          <a:p>
            <a:pPr marL="514350" lvl="2" indent="-514350" eaLnBrk="1" hangingPunct="1">
              <a:spcBef>
                <a:spcPts val="0"/>
              </a:spcBef>
              <a:spcAft>
                <a:spcPts val="3600"/>
              </a:spcAft>
              <a:buClr>
                <a:srgbClr val="00FF00"/>
              </a:buClr>
              <a:buSzPct val="100000"/>
              <a:buFont typeface="+mj-lt"/>
              <a:buAutoNum type="arabicPeriod"/>
              <a:defRPr/>
            </a:pPr>
            <a:r>
              <a:rPr lang="en-US" sz="3000" dirty="0">
                <a:effectLst>
                  <a:outerShdw blurRad="38100" dist="38100" dir="2700000" algn="tl">
                    <a:srgbClr val="000000">
                      <a:alpha val="43137"/>
                    </a:srgbClr>
                  </a:outerShdw>
                </a:effectLst>
              </a:rPr>
              <a:t>Abram &amp; the King of Salem (Gen. 14:18-20)</a:t>
            </a:r>
          </a:p>
          <a:p>
            <a:pPr marL="514350" lvl="2" indent="-514350" eaLnBrk="1" hangingPunct="1">
              <a:spcBef>
                <a:spcPts val="0"/>
              </a:spcBef>
              <a:spcAft>
                <a:spcPts val="3600"/>
              </a:spcAft>
              <a:buClr>
                <a:srgbClr val="00FF00"/>
              </a:buClr>
              <a:buSzPct val="100000"/>
              <a:buFont typeface="+mj-lt"/>
              <a:buAutoNum type="arabicPeriod"/>
              <a:defRPr/>
            </a:pPr>
            <a:r>
              <a:rPr lang="en-US" sz="3000" dirty="0">
                <a:effectLst>
                  <a:outerShdw blurRad="38100" dist="38100" dir="2700000" algn="tl">
                    <a:srgbClr val="000000">
                      <a:alpha val="43137"/>
                    </a:srgbClr>
                  </a:outerShdw>
                </a:effectLst>
              </a:rPr>
              <a:t>Abram &amp; the King of Sodom (Gen. 14:21-24)</a:t>
            </a:r>
          </a:p>
        </p:txBody>
      </p:sp>
      <p:pic>
        <p:nvPicPr>
          <p:cNvPr id="5" name="Picture 4">
            <a:extLst>
              <a:ext uri="{FF2B5EF4-FFF2-40B4-BE49-F238E27FC236}">
                <a16:creationId xmlns:a16="http://schemas.microsoft.com/office/drawing/2014/main" id="{04B785E5-AFB3-4FE0-9018-A17D04836D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0107861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enesis 14">
            <a:extLst>
              <a:ext uri="{FF2B5EF4-FFF2-40B4-BE49-F238E27FC236}">
                <a16:creationId xmlns:a16="http://schemas.microsoft.com/office/drawing/2014/main" id="{333DE530-6004-4FFD-81CE-54846E0709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128" y="228600"/>
            <a:ext cx="11007745" cy="6400800"/>
          </a:xfrm>
          <a:prstGeom prst="rect">
            <a:avLst/>
          </a:prstGeom>
          <a:noFill/>
          <a:extLst>
            <a:ext uri="{909E8E84-426E-40DD-AFC4-6F175D3DCCD1}">
              <a14:hiddenFill xmlns:a14="http://schemas.microsoft.com/office/drawing/2010/main">
                <a:solidFill>
                  <a:srgbClr val="FFFFFF"/>
                </a:solidFill>
              </a14:hiddenFill>
            </a:ext>
          </a:extLst>
        </p:spPr>
      </p:pic>
      <p:sp>
        <p:nvSpPr>
          <p:cNvPr id="7" name="Oval 7">
            <a:extLst>
              <a:ext uri="{FF2B5EF4-FFF2-40B4-BE49-F238E27FC236}">
                <a16:creationId xmlns:a16="http://schemas.microsoft.com/office/drawing/2014/main" id="{8FEC18A7-2789-4B38-9818-7B65C68EAED1}"/>
              </a:ext>
            </a:extLst>
          </p:cNvPr>
          <p:cNvSpPr>
            <a:spLocks noChangeArrowheads="1"/>
          </p:cNvSpPr>
          <p:nvPr/>
        </p:nvSpPr>
        <p:spPr bwMode="auto">
          <a:xfrm>
            <a:off x="4114799" y="3581400"/>
            <a:ext cx="990601" cy="609600"/>
          </a:xfrm>
          <a:prstGeom prst="ellipse">
            <a:avLst/>
          </a:prstGeom>
          <a:noFill/>
          <a:ln w="571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Tree>
    <p:extLst>
      <p:ext uri="{BB962C8B-B14F-4D97-AF65-F5344CB8AC3E}">
        <p14:creationId xmlns:p14="http://schemas.microsoft.com/office/powerpoint/2010/main" val="216705795"/>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40484" y="228600"/>
            <a:ext cx="7511033" cy="914400"/>
          </a:xfrm>
        </p:spPr>
        <p:txBody>
          <a:bodyPr/>
          <a:lstStyle/>
          <a:p>
            <a:pPr marL="573088" indent="-573088"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Interaction with Two Kings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14:17-24</a:t>
            </a:r>
          </a:p>
        </p:txBody>
      </p:sp>
      <p:sp>
        <p:nvSpPr>
          <p:cNvPr id="161795" name="Rectangle 3"/>
          <p:cNvSpPr>
            <a:spLocks noGrp="1" noChangeArrowheads="1"/>
          </p:cNvSpPr>
          <p:nvPr>
            <p:ph type="body" idx="1"/>
          </p:nvPr>
        </p:nvSpPr>
        <p:spPr>
          <a:xfrm>
            <a:off x="585217" y="2057400"/>
            <a:ext cx="7644383" cy="2743200"/>
          </a:xfrm>
        </p:spPr>
        <p:txBody>
          <a:bodyPr/>
          <a:lstStyle/>
          <a:p>
            <a:pPr marL="514350" lvl="2" indent="-514350" eaLnBrk="1" hangingPunct="1">
              <a:spcBef>
                <a:spcPts val="0"/>
              </a:spcBef>
              <a:spcAft>
                <a:spcPts val="3600"/>
              </a:spcAft>
              <a:buClr>
                <a:srgbClr val="00FF00"/>
              </a:buClr>
              <a:buSzPct val="100000"/>
              <a:buFont typeface="+mj-lt"/>
              <a:buAutoNum type="arabicPeriod"/>
              <a:defRPr/>
            </a:pPr>
            <a:r>
              <a:rPr lang="en-US" sz="3000" dirty="0">
                <a:effectLst>
                  <a:outerShdw blurRad="38100" dist="38100" dir="2700000" algn="tl">
                    <a:srgbClr val="000000">
                      <a:alpha val="43137"/>
                    </a:srgbClr>
                  </a:outerShdw>
                </a:effectLst>
              </a:rPr>
              <a:t>Abram &amp; the King of Sodom (Gen. 14:17)</a:t>
            </a:r>
          </a:p>
          <a:p>
            <a:pPr marL="514350" lvl="2" indent="-514350" eaLnBrk="1" hangingPunct="1">
              <a:spcBef>
                <a:spcPts val="0"/>
              </a:spcBef>
              <a:spcAft>
                <a:spcPts val="3600"/>
              </a:spcAft>
              <a:buClr>
                <a:srgbClr val="00FF00"/>
              </a:buClr>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rPr>
              <a:t>Abram &amp; the King of Salem (Gen. 14:18-20)</a:t>
            </a:r>
          </a:p>
          <a:p>
            <a:pPr marL="514350" lvl="2" indent="-514350" eaLnBrk="1" hangingPunct="1">
              <a:spcBef>
                <a:spcPts val="0"/>
              </a:spcBef>
              <a:spcAft>
                <a:spcPts val="3600"/>
              </a:spcAft>
              <a:buClr>
                <a:srgbClr val="00FF00"/>
              </a:buClr>
              <a:buSzPct val="100000"/>
              <a:buFont typeface="+mj-lt"/>
              <a:buAutoNum type="arabicPeriod"/>
              <a:defRPr/>
            </a:pPr>
            <a:r>
              <a:rPr lang="en-US" sz="3000" dirty="0">
                <a:effectLst>
                  <a:outerShdw blurRad="38100" dist="38100" dir="2700000" algn="tl">
                    <a:srgbClr val="000000">
                      <a:alpha val="43137"/>
                    </a:srgbClr>
                  </a:outerShdw>
                </a:effectLst>
              </a:rPr>
              <a:t>Abram &amp; the King of Sodom (Gen. 14:21-24)</a:t>
            </a:r>
          </a:p>
        </p:txBody>
      </p:sp>
      <p:pic>
        <p:nvPicPr>
          <p:cNvPr id="5" name="Picture 4">
            <a:extLst>
              <a:ext uri="{FF2B5EF4-FFF2-40B4-BE49-F238E27FC236}">
                <a16:creationId xmlns:a16="http://schemas.microsoft.com/office/drawing/2014/main" id="{04B785E5-AFB3-4FE0-9018-A17D04836D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2707058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573088" indent="-573088"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cs typeface="Calibri" panose="020F0502020204030204" pitchFamily="34" charset="0"/>
              </a:rPr>
              <a:t>Abram &amp; The King of Salem</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14:18-20</a:t>
            </a:r>
          </a:p>
        </p:txBody>
      </p:sp>
      <p:sp>
        <p:nvSpPr>
          <p:cNvPr id="161795" name="Rectangle 3"/>
          <p:cNvSpPr>
            <a:spLocks noGrp="1" noChangeArrowheads="1"/>
          </p:cNvSpPr>
          <p:nvPr>
            <p:ph type="body" idx="1"/>
          </p:nvPr>
        </p:nvSpPr>
        <p:spPr>
          <a:xfrm>
            <a:off x="1066800" y="1600200"/>
            <a:ext cx="5029200" cy="4800600"/>
          </a:xfrm>
        </p:spPr>
        <p:txBody>
          <a:bodyPr/>
          <a:lstStyle/>
          <a:p>
            <a:pPr marL="574675" lvl="1" indent="-574675" eaLnBrk="1" hangingPunct="1">
              <a:spcBef>
                <a:spcPts val="0"/>
              </a:spcBef>
              <a:spcAft>
                <a:spcPts val="3000"/>
              </a:spcAft>
              <a:buClr>
                <a:srgbClr val="FFC000"/>
              </a:buClr>
              <a:buSzPct val="100000"/>
              <a:buFont typeface="+mj-lt"/>
              <a:buAutoNum type="alphaLcPeriod"/>
              <a:defRPr/>
            </a:pPr>
            <a:r>
              <a:rPr lang="en-US" dirty="0"/>
              <a:t>Name (18a)</a:t>
            </a:r>
          </a:p>
          <a:p>
            <a:pPr marL="574675" lvl="1" indent="-574675" eaLnBrk="1" hangingPunct="1">
              <a:spcBef>
                <a:spcPts val="0"/>
              </a:spcBef>
              <a:spcAft>
                <a:spcPts val="3000"/>
              </a:spcAft>
              <a:buClr>
                <a:srgbClr val="FFC000"/>
              </a:buClr>
              <a:buSzPct val="100000"/>
              <a:buFont typeface="+mj-lt"/>
              <a:buAutoNum type="alphaLcPeriod"/>
              <a:defRPr/>
            </a:pPr>
            <a:r>
              <a:rPr lang="en-US" dirty="0"/>
              <a:t>King (18b)</a:t>
            </a:r>
          </a:p>
          <a:p>
            <a:pPr marL="574675" lvl="1" indent="-574675" eaLnBrk="1" hangingPunct="1">
              <a:spcBef>
                <a:spcPts val="0"/>
              </a:spcBef>
              <a:spcAft>
                <a:spcPts val="3000"/>
              </a:spcAft>
              <a:buClr>
                <a:srgbClr val="FFC000"/>
              </a:buClr>
              <a:buSzPct val="100000"/>
              <a:buFont typeface="+mj-lt"/>
              <a:buAutoNum type="alphaLcPeriod"/>
              <a:defRPr/>
            </a:pPr>
            <a:r>
              <a:rPr lang="en-US" dirty="0"/>
              <a:t>Priest (18c)</a:t>
            </a:r>
          </a:p>
          <a:p>
            <a:pPr marL="574675" lvl="1" indent="-574675" eaLnBrk="1" hangingPunct="1">
              <a:spcBef>
                <a:spcPts val="0"/>
              </a:spcBef>
              <a:spcAft>
                <a:spcPts val="3000"/>
              </a:spcAft>
              <a:buClr>
                <a:srgbClr val="FFC000"/>
              </a:buClr>
              <a:buSzPct val="100000"/>
              <a:buFont typeface="+mj-lt"/>
              <a:buAutoNum type="alphaLcPeriod"/>
              <a:defRPr/>
            </a:pPr>
            <a:r>
              <a:rPr lang="en-US" dirty="0"/>
              <a:t>Blessing to Abram (19)</a:t>
            </a:r>
          </a:p>
          <a:p>
            <a:pPr marL="574675" lvl="1" indent="-574675" eaLnBrk="1" hangingPunct="1">
              <a:spcBef>
                <a:spcPts val="0"/>
              </a:spcBef>
              <a:spcAft>
                <a:spcPts val="3000"/>
              </a:spcAft>
              <a:buClr>
                <a:srgbClr val="FFC000"/>
              </a:buClr>
              <a:buSzPct val="100000"/>
              <a:buFont typeface="+mj-lt"/>
              <a:buAutoNum type="alphaLcPeriod"/>
              <a:defRPr/>
            </a:pPr>
            <a:r>
              <a:rPr lang="en-US" dirty="0"/>
              <a:t>Blessing to God (20a)</a:t>
            </a:r>
          </a:p>
          <a:p>
            <a:pPr marL="574675" lvl="1" indent="-574675" eaLnBrk="1" hangingPunct="1">
              <a:spcBef>
                <a:spcPts val="0"/>
              </a:spcBef>
              <a:spcAft>
                <a:spcPts val="3000"/>
              </a:spcAft>
              <a:buClr>
                <a:srgbClr val="FFC000"/>
              </a:buClr>
              <a:buSzPct val="100000"/>
              <a:buFont typeface="+mj-lt"/>
              <a:buAutoNum type="alphaLcPeriod"/>
              <a:defRPr/>
            </a:pPr>
            <a:r>
              <a:rPr lang="en-US" dirty="0"/>
              <a:t>Reception of tithes (20b) </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0835822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573088" indent="-573088"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cs typeface="Calibri" panose="020F0502020204030204" pitchFamily="34" charset="0"/>
              </a:rPr>
              <a:t>Abram &amp; The King of Salem</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14:18-20</a:t>
            </a:r>
          </a:p>
        </p:txBody>
      </p:sp>
      <p:sp>
        <p:nvSpPr>
          <p:cNvPr id="161795" name="Rectangle 3"/>
          <p:cNvSpPr>
            <a:spLocks noGrp="1" noChangeArrowheads="1"/>
          </p:cNvSpPr>
          <p:nvPr>
            <p:ph type="body" idx="1"/>
          </p:nvPr>
        </p:nvSpPr>
        <p:spPr>
          <a:xfrm>
            <a:off x="1066800" y="1600200"/>
            <a:ext cx="5029200" cy="4800600"/>
          </a:xfrm>
        </p:spPr>
        <p:txBody>
          <a:bodyPr/>
          <a:lstStyle/>
          <a:p>
            <a:pPr marL="574675" lvl="1" indent="-574675" eaLnBrk="1" hangingPunct="1">
              <a:spcBef>
                <a:spcPts val="0"/>
              </a:spcBef>
              <a:spcAft>
                <a:spcPts val="3000"/>
              </a:spcAft>
              <a:buClr>
                <a:srgbClr val="FFC000"/>
              </a:buClr>
              <a:buSzPct val="100000"/>
              <a:buFont typeface="+mj-lt"/>
              <a:buAutoNum type="alphaLcPeriod"/>
              <a:defRPr/>
            </a:pPr>
            <a:r>
              <a:rPr lang="en-US" b="1" u="sng" dirty="0">
                <a:solidFill>
                  <a:srgbClr val="FFFFCC"/>
                </a:solidFill>
              </a:rPr>
              <a:t>Name (18a)</a:t>
            </a:r>
          </a:p>
          <a:p>
            <a:pPr marL="574675" lvl="1" indent="-574675" eaLnBrk="1" hangingPunct="1">
              <a:spcBef>
                <a:spcPts val="0"/>
              </a:spcBef>
              <a:spcAft>
                <a:spcPts val="3000"/>
              </a:spcAft>
              <a:buClr>
                <a:srgbClr val="FFC000"/>
              </a:buClr>
              <a:buSzPct val="100000"/>
              <a:buFont typeface="+mj-lt"/>
              <a:buAutoNum type="alphaLcPeriod"/>
              <a:defRPr/>
            </a:pPr>
            <a:r>
              <a:rPr lang="en-US" dirty="0"/>
              <a:t>King (18b)</a:t>
            </a:r>
          </a:p>
          <a:p>
            <a:pPr marL="574675" lvl="1" indent="-574675" eaLnBrk="1" hangingPunct="1">
              <a:spcBef>
                <a:spcPts val="0"/>
              </a:spcBef>
              <a:spcAft>
                <a:spcPts val="3000"/>
              </a:spcAft>
              <a:buClr>
                <a:srgbClr val="FFC000"/>
              </a:buClr>
              <a:buSzPct val="100000"/>
              <a:buFont typeface="+mj-lt"/>
              <a:buAutoNum type="alphaLcPeriod"/>
              <a:defRPr/>
            </a:pPr>
            <a:r>
              <a:rPr lang="en-US" dirty="0"/>
              <a:t>Priest (18c)</a:t>
            </a:r>
          </a:p>
          <a:p>
            <a:pPr marL="574675" lvl="1" indent="-574675" eaLnBrk="1" hangingPunct="1">
              <a:spcBef>
                <a:spcPts val="0"/>
              </a:spcBef>
              <a:spcAft>
                <a:spcPts val="3000"/>
              </a:spcAft>
              <a:buClr>
                <a:srgbClr val="FFC000"/>
              </a:buClr>
              <a:buSzPct val="100000"/>
              <a:buFont typeface="+mj-lt"/>
              <a:buAutoNum type="alphaLcPeriod"/>
              <a:defRPr/>
            </a:pPr>
            <a:r>
              <a:rPr lang="en-US" dirty="0"/>
              <a:t>Blessing to Abram (19)</a:t>
            </a:r>
          </a:p>
          <a:p>
            <a:pPr marL="574675" lvl="1" indent="-574675" eaLnBrk="1" hangingPunct="1">
              <a:spcBef>
                <a:spcPts val="0"/>
              </a:spcBef>
              <a:spcAft>
                <a:spcPts val="3000"/>
              </a:spcAft>
              <a:buClr>
                <a:srgbClr val="FFC000"/>
              </a:buClr>
              <a:buSzPct val="100000"/>
              <a:buFont typeface="+mj-lt"/>
              <a:buAutoNum type="alphaLcPeriod"/>
              <a:defRPr/>
            </a:pPr>
            <a:r>
              <a:rPr lang="en-US" dirty="0"/>
              <a:t>Blessing to God (20a)</a:t>
            </a:r>
          </a:p>
          <a:p>
            <a:pPr marL="574675" lvl="1" indent="-574675" eaLnBrk="1" hangingPunct="1">
              <a:spcBef>
                <a:spcPts val="0"/>
              </a:spcBef>
              <a:spcAft>
                <a:spcPts val="3000"/>
              </a:spcAft>
              <a:buClr>
                <a:srgbClr val="FFC000"/>
              </a:buClr>
              <a:buSzPct val="100000"/>
              <a:buFont typeface="+mj-lt"/>
              <a:buAutoNum type="alphaLcPeriod"/>
              <a:defRPr/>
            </a:pPr>
            <a:r>
              <a:rPr lang="en-US" dirty="0"/>
              <a:t>Reception of tithes (20b) </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2366691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573088" indent="-573088"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cs typeface="Calibri" panose="020F0502020204030204" pitchFamily="34" charset="0"/>
              </a:rPr>
              <a:t>Abram &amp; The King of Salem</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14:18-20</a:t>
            </a:r>
          </a:p>
        </p:txBody>
      </p:sp>
      <p:sp>
        <p:nvSpPr>
          <p:cNvPr id="161795" name="Rectangle 3"/>
          <p:cNvSpPr>
            <a:spLocks noGrp="1" noChangeArrowheads="1"/>
          </p:cNvSpPr>
          <p:nvPr>
            <p:ph type="body" idx="1"/>
          </p:nvPr>
        </p:nvSpPr>
        <p:spPr>
          <a:xfrm>
            <a:off x="1066800" y="1600200"/>
            <a:ext cx="5029200" cy="4800600"/>
          </a:xfrm>
        </p:spPr>
        <p:txBody>
          <a:bodyPr/>
          <a:lstStyle/>
          <a:p>
            <a:pPr marL="574675" lvl="1" indent="-574675" eaLnBrk="1" hangingPunct="1">
              <a:spcBef>
                <a:spcPts val="0"/>
              </a:spcBef>
              <a:spcAft>
                <a:spcPts val="3000"/>
              </a:spcAft>
              <a:buClr>
                <a:srgbClr val="FFC000"/>
              </a:buClr>
              <a:buSzPct val="100000"/>
              <a:buFont typeface="+mj-lt"/>
              <a:buAutoNum type="alphaLcPeriod"/>
              <a:defRPr/>
            </a:pPr>
            <a:r>
              <a:rPr lang="en-US" dirty="0"/>
              <a:t>Name (18a)</a:t>
            </a:r>
          </a:p>
          <a:p>
            <a:pPr marL="574675" lvl="1" indent="-574675" eaLnBrk="1" hangingPunct="1">
              <a:spcBef>
                <a:spcPts val="0"/>
              </a:spcBef>
              <a:spcAft>
                <a:spcPts val="3000"/>
              </a:spcAft>
              <a:buClr>
                <a:srgbClr val="FFC000"/>
              </a:buClr>
              <a:buSzPct val="100000"/>
              <a:buFont typeface="+mj-lt"/>
              <a:buAutoNum type="alphaLcPeriod"/>
              <a:defRPr/>
            </a:pPr>
            <a:r>
              <a:rPr lang="en-US" b="1" u="sng" dirty="0">
                <a:solidFill>
                  <a:srgbClr val="FFFFCC"/>
                </a:solidFill>
              </a:rPr>
              <a:t>King (18b)</a:t>
            </a:r>
          </a:p>
          <a:p>
            <a:pPr marL="574675" lvl="1" indent="-574675" eaLnBrk="1" hangingPunct="1">
              <a:spcBef>
                <a:spcPts val="0"/>
              </a:spcBef>
              <a:spcAft>
                <a:spcPts val="3000"/>
              </a:spcAft>
              <a:buClr>
                <a:srgbClr val="FFC000"/>
              </a:buClr>
              <a:buSzPct val="100000"/>
              <a:buFont typeface="+mj-lt"/>
              <a:buAutoNum type="alphaLcPeriod"/>
              <a:defRPr/>
            </a:pPr>
            <a:r>
              <a:rPr lang="en-US" dirty="0"/>
              <a:t>Priest (18c)</a:t>
            </a:r>
          </a:p>
          <a:p>
            <a:pPr marL="574675" lvl="1" indent="-574675" eaLnBrk="1" hangingPunct="1">
              <a:spcBef>
                <a:spcPts val="0"/>
              </a:spcBef>
              <a:spcAft>
                <a:spcPts val="3000"/>
              </a:spcAft>
              <a:buClr>
                <a:srgbClr val="FFC000"/>
              </a:buClr>
              <a:buSzPct val="100000"/>
              <a:buFont typeface="+mj-lt"/>
              <a:buAutoNum type="alphaLcPeriod"/>
              <a:defRPr/>
            </a:pPr>
            <a:r>
              <a:rPr lang="en-US" dirty="0"/>
              <a:t>Blessing to Abram (19)</a:t>
            </a:r>
          </a:p>
          <a:p>
            <a:pPr marL="574675" lvl="1" indent="-574675" eaLnBrk="1" hangingPunct="1">
              <a:spcBef>
                <a:spcPts val="0"/>
              </a:spcBef>
              <a:spcAft>
                <a:spcPts val="3000"/>
              </a:spcAft>
              <a:buClr>
                <a:srgbClr val="FFC000"/>
              </a:buClr>
              <a:buSzPct val="100000"/>
              <a:buFont typeface="+mj-lt"/>
              <a:buAutoNum type="alphaLcPeriod"/>
              <a:defRPr/>
            </a:pPr>
            <a:r>
              <a:rPr lang="en-US" dirty="0"/>
              <a:t>Blessing to God (20a)</a:t>
            </a:r>
          </a:p>
          <a:p>
            <a:pPr marL="574675" lvl="1" indent="-574675" eaLnBrk="1" hangingPunct="1">
              <a:spcBef>
                <a:spcPts val="0"/>
              </a:spcBef>
              <a:spcAft>
                <a:spcPts val="3000"/>
              </a:spcAft>
              <a:buClr>
                <a:srgbClr val="FFC000"/>
              </a:buClr>
              <a:buSzPct val="100000"/>
              <a:buFont typeface="+mj-lt"/>
              <a:buAutoNum type="alphaLcPeriod"/>
              <a:defRPr/>
            </a:pPr>
            <a:r>
              <a:rPr lang="en-US" dirty="0"/>
              <a:t>Reception of tithes (20b) </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5834327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573088" indent="-573088"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cs typeface="Calibri" panose="020F0502020204030204" pitchFamily="34" charset="0"/>
              </a:rPr>
              <a:t>Abram &amp; The King of Salem</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14:18-20</a:t>
            </a:r>
          </a:p>
        </p:txBody>
      </p:sp>
      <p:sp>
        <p:nvSpPr>
          <p:cNvPr id="161795" name="Rectangle 3"/>
          <p:cNvSpPr>
            <a:spLocks noGrp="1" noChangeArrowheads="1"/>
          </p:cNvSpPr>
          <p:nvPr>
            <p:ph type="body" idx="1"/>
          </p:nvPr>
        </p:nvSpPr>
        <p:spPr>
          <a:xfrm>
            <a:off x="1066800" y="1600200"/>
            <a:ext cx="5029200" cy="4800600"/>
          </a:xfrm>
        </p:spPr>
        <p:txBody>
          <a:bodyPr/>
          <a:lstStyle/>
          <a:p>
            <a:pPr marL="574675" lvl="1" indent="-574675" eaLnBrk="1" hangingPunct="1">
              <a:spcBef>
                <a:spcPts val="0"/>
              </a:spcBef>
              <a:spcAft>
                <a:spcPts val="3000"/>
              </a:spcAft>
              <a:buClr>
                <a:srgbClr val="FFC000"/>
              </a:buClr>
              <a:buSzPct val="100000"/>
              <a:buFont typeface="+mj-lt"/>
              <a:buAutoNum type="alphaLcPeriod"/>
              <a:defRPr/>
            </a:pPr>
            <a:r>
              <a:rPr lang="en-US" dirty="0"/>
              <a:t>Name (18a)</a:t>
            </a:r>
          </a:p>
          <a:p>
            <a:pPr marL="574675" lvl="1" indent="-574675" eaLnBrk="1" hangingPunct="1">
              <a:spcBef>
                <a:spcPts val="0"/>
              </a:spcBef>
              <a:spcAft>
                <a:spcPts val="3000"/>
              </a:spcAft>
              <a:buClr>
                <a:srgbClr val="FFC000"/>
              </a:buClr>
              <a:buSzPct val="100000"/>
              <a:buFont typeface="+mj-lt"/>
              <a:buAutoNum type="alphaLcPeriod"/>
              <a:defRPr/>
            </a:pPr>
            <a:r>
              <a:rPr lang="en-US" dirty="0"/>
              <a:t>King (18b)</a:t>
            </a:r>
          </a:p>
          <a:p>
            <a:pPr marL="574675" lvl="1" indent="-574675" eaLnBrk="1" hangingPunct="1">
              <a:spcBef>
                <a:spcPts val="0"/>
              </a:spcBef>
              <a:spcAft>
                <a:spcPts val="3000"/>
              </a:spcAft>
              <a:buClr>
                <a:srgbClr val="FFC000"/>
              </a:buClr>
              <a:buSzPct val="100000"/>
              <a:buFont typeface="+mj-lt"/>
              <a:buAutoNum type="alphaLcPeriod"/>
              <a:defRPr/>
            </a:pPr>
            <a:r>
              <a:rPr lang="en-US" b="1" u="sng" dirty="0">
                <a:solidFill>
                  <a:srgbClr val="FFFFCC"/>
                </a:solidFill>
              </a:rPr>
              <a:t>Priest (18c)</a:t>
            </a:r>
          </a:p>
          <a:p>
            <a:pPr marL="574675" lvl="1" indent="-574675" eaLnBrk="1" hangingPunct="1">
              <a:spcBef>
                <a:spcPts val="0"/>
              </a:spcBef>
              <a:spcAft>
                <a:spcPts val="3000"/>
              </a:spcAft>
              <a:buClr>
                <a:srgbClr val="FFC000"/>
              </a:buClr>
              <a:buSzPct val="100000"/>
              <a:buFont typeface="+mj-lt"/>
              <a:buAutoNum type="alphaLcPeriod"/>
              <a:defRPr/>
            </a:pPr>
            <a:r>
              <a:rPr lang="en-US" dirty="0"/>
              <a:t>Blessing to Abram (19)</a:t>
            </a:r>
          </a:p>
          <a:p>
            <a:pPr marL="574675" lvl="1" indent="-574675" eaLnBrk="1" hangingPunct="1">
              <a:spcBef>
                <a:spcPts val="0"/>
              </a:spcBef>
              <a:spcAft>
                <a:spcPts val="3000"/>
              </a:spcAft>
              <a:buClr>
                <a:srgbClr val="FFC000"/>
              </a:buClr>
              <a:buSzPct val="100000"/>
              <a:buFont typeface="+mj-lt"/>
              <a:buAutoNum type="alphaLcPeriod"/>
              <a:defRPr/>
            </a:pPr>
            <a:r>
              <a:rPr lang="en-US" dirty="0"/>
              <a:t>Blessing to God (20a)</a:t>
            </a:r>
          </a:p>
          <a:p>
            <a:pPr marL="574675" lvl="1" indent="-574675" eaLnBrk="1" hangingPunct="1">
              <a:spcBef>
                <a:spcPts val="0"/>
              </a:spcBef>
              <a:spcAft>
                <a:spcPts val="3000"/>
              </a:spcAft>
              <a:buClr>
                <a:srgbClr val="FFC000"/>
              </a:buClr>
              <a:buSzPct val="100000"/>
              <a:buFont typeface="+mj-lt"/>
              <a:buAutoNum type="alphaLcPeriod"/>
              <a:defRPr/>
            </a:pPr>
            <a:r>
              <a:rPr lang="en-US" dirty="0"/>
              <a:t>Reception of tithes (20b) </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0390667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Bef>
                <a:spcPts val="0"/>
              </a:spcBef>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8720" y="2590800"/>
            <a:ext cx="2194560" cy="2286000"/>
          </a:xfrm>
          <a:prstGeom prst="rect">
            <a:avLst/>
          </a:prstGeom>
        </p:spPr>
      </p:pic>
    </p:spTree>
    <p:extLst>
      <p:ext uri="{BB962C8B-B14F-4D97-AF65-F5344CB8AC3E}">
        <p14:creationId xmlns:p14="http://schemas.microsoft.com/office/powerpoint/2010/main" val="328632252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1F0E6A-6FEF-418B-9CC7-F5A4576B350A}"/>
              </a:ext>
            </a:extLst>
          </p:cNvPr>
          <p:cNvPicPr>
            <a:picLocks noChangeAspect="1"/>
          </p:cNvPicPr>
          <p:nvPr/>
        </p:nvPicPr>
        <p:blipFill>
          <a:blip r:embed="rId3"/>
          <a:stretch>
            <a:fillRect/>
          </a:stretch>
        </p:blipFill>
        <p:spPr>
          <a:xfrm>
            <a:off x="12191" y="0"/>
            <a:ext cx="12167617"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Isaiah 43:1</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now, thus says the Lord,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your Creator, O Jacob, And He who formed you, O Israel</a:t>
            </a:r>
            <a:r>
              <a:rPr lang="en-US" sz="3600" dirty="0">
                <a:effectLst>
                  <a:outerShdw blurRad="38100" dist="38100" dir="2700000" algn="tl">
                    <a:srgbClr val="000000">
                      <a:alpha val="43137"/>
                    </a:srgbClr>
                  </a:outerShdw>
                </a:effectLst>
                <a:latin typeface="Calibri" panose="020F0502020204030204" pitchFamily="34" charset="0"/>
              </a:rPr>
              <a:t>, 'Do not fear, for I have redeemed you; I have called you by name; you are Mine!'”</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3C8C4205-0307-40A2-984C-8A7D15AAF5D8}"/>
              </a:ext>
            </a:extLst>
          </p:cNvPr>
          <p:cNvPicPr>
            <a:picLocks noChangeAspect="1"/>
          </p:cNvPicPr>
          <p:nvPr/>
        </p:nvPicPr>
        <p:blipFill>
          <a:blip r:embed="rId4"/>
          <a:stretch>
            <a:fillRect/>
          </a:stretch>
        </p:blipFill>
        <p:spPr>
          <a:xfrm>
            <a:off x="4559716" y="2971800"/>
            <a:ext cx="3072568" cy="1828800"/>
          </a:xfrm>
          <a:prstGeom prst="rect">
            <a:avLst/>
          </a:prstGeom>
          <a:ln>
            <a:solidFill>
              <a:schemeClr val="tx1"/>
            </a:solidFill>
          </a:ln>
        </p:spPr>
      </p:pic>
    </p:spTree>
    <p:extLst>
      <p:ext uri="{BB962C8B-B14F-4D97-AF65-F5344CB8AC3E}">
        <p14:creationId xmlns:p14="http://schemas.microsoft.com/office/powerpoint/2010/main" val="17653476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F5048F-1884-497C-9074-20D6F7EDCB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9:26</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also said,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 the Lord, The God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Shem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let Canaan be his servant.”</a:t>
            </a:r>
          </a:p>
        </p:txBody>
      </p:sp>
      <p:pic>
        <p:nvPicPr>
          <p:cNvPr id="2" name="Picture 1">
            <a:extLst>
              <a:ext uri="{FF2B5EF4-FFF2-40B4-BE49-F238E27FC236}">
                <a16:creationId xmlns:a16="http://schemas.microsoft.com/office/drawing/2014/main" id="{E52A79E5-2500-4662-BAD0-4A918C3B04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53000" y="2514600"/>
            <a:ext cx="2286000" cy="2286000"/>
          </a:xfrm>
          <a:prstGeom prst="rect">
            <a:avLst/>
          </a:prstGeom>
        </p:spPr>
      </p:pic>
    </p:spTree>
    <p:extLst>
      <p:ext uri="{BB962C8B-B14F-4D97-AF65-F5344CB8AC3E}">
        <p14:creationId xmlns:p14="http://schemas.microsoft.com/office/powerpoint/2010/main" val="435816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1027"/>
          <p:cNvSpPr>
            <a:spLocks noGrp="1" noChangeArrowheads="1"/>
          </p:cNvSpPr>
          <p:nvPr>
            <p:ph type="body" idx="1"/>
          </p:nvPr>
        </p:nvSpPr>
        <p:spPr>
          <a:xfrm>
            <a:off x="2400300" y="1600200"/>
            <a:ext cx="7391400" cy="4885267"/>
          </a:xfrm>
        </p:spPr>
        <p:txBody>
          <a:bodyPr/>
          <a:lstStyle/>
          <a:p>
            <a:pPr marL="461963" indent="-461963">
              <a:spcBef>
                <a:spcPts val="0"/>
              </a:spcBef>
              <a:spcAft>
                <a:spcPts val="1200"/>
              </a:spcAft>
              <a:defRPr/>
            </a:pPr>
            <a:r>
              <a:rPr lang="en-US" sz="3000" i="1" dirty="0"/>
              <a:t>Proto-</a:t>
            </a:r>
            <a:r>
              <a:rPr lang="en-US" sz="3000" i="1" dirty="0" err="1"/>
              <a:t>evangelium</a:t>
            </a:r>
            <a:r>
              <a:rPr lang="en-US" sz="3000" dirty="0"/>
              <a:t> from Adam &amp; Eve (3:15) </a:t>
            </a:r>
          </a:p>
          <a:p>
            <a:pPr marL="461963" indent="-461963">
              <a:spcBef>
                <a:spcPts val="0"/>
              </a:spcBef>
              <a:spcAft>
                <a:spcPts val="1200"/>
              </a:spcAft>
              <a:defRPr/>
            </a:pPr>
            <a:r>
              <a:rPr lang="en-US" sz="3000" dirty="0"/>
              <a:t>Seth (4:25)</a:t>
            </a:r>
          </a:p>
          <a:p>
            <a:pPr marL="461963" indent="-461963">
              <a:spcBef>
                <a:spcPts val="0"/>
              </a:spcBef>
              <a:spcAft>
                <a:spcPts val="1200"/>
              </a:spcAft>
              <a:defRPr/>
            </a:pPr>
            <a:r>
              <a:rPr lang="en-US" sz="3000" dirty="0"/>
              <a:t>Noah (Gen 5:29)</a:t>
            </a:r>
          </a:p>
          <a:p>
            <a:pPr marL="461963" indent="-461963">
              <a:spcBef>
                <a:spcPts val="0"/>
              </a:spcBef>
              <a:spcAft>
                <a:spcPts val="1200"/>
              </a:spcAft>
              <a:defRPr/>
            </a:pPr>
            <a:r>
              <a:rPr lang="en-US" sz="3000" b="1" u="sng" dirty="0">
                <a:solidFill>
                  <a:srgbClr val="FFFFCC"/>
                </a:solidFill>
              </a:rPr>
              <a:t>Shem (9:26)</a:t>
            </a:r>
          </a:p>
          <a:p>
            <a:pPr marL="461963" indent="-461963">
              <a:spcBef>
                <a:spcPts val="0"/>
              </a:spcBef>
              <a:spcAft>
                <a:spcPts val="1200"/>
              </a:spcAft>
              <a:defRPr/>
            </a:pPr>
            <a:r>
              <a:rPr lang="en-US" sz="3000" dirty="0"/>
              <a:t>Abraham (12:3)</a:t>
            </a:r>
          </a:p>
          <a:p>
            <a:pPr marL="461963" indent="-461963">
              <a:spcBef>
                <a:spcPts val="0"/>
              </a:spcBef>
              <a:spcAft>
                <a:spcPts val="1200"/>
              </a:spcAft>
              <a:defRPr/>
            </a:pPr>
            <a:r>
              <a:rPr lang="en-US" sz="3000" dirty="0"/>
              <a:t>Isaac (21:12)</a:t>
            </a:r>
          </a:p>
          <a:p>
            <a:pPr marL="461963" indent="-461963">
              <a:spcBef>
                <a:spcPts val="0"/>
              </a:spcBef>
              <a:spcAft>
                <a:spcPts val="1200"/>
              </a:spcAft>
              <a:defRPr/>
            </a:pPr>
            <a:r>
              <a:rPr lang="en-US" sz="3000" dirty="0"/>
              <a:t>Jacob (25:23)</a:t>
            </a:r>
          </a:p>
          <a:p>
            <a:pPr marL="461963" indent="-461963">
              <a:spcBef>
                <a:spcPts val="0"/>
              </a:spcBef>
              <a:spcAft>
                <a:spcPts val="1200"/>
              </a:spcAft>
              <a:defRPr/>
            </a:pPr>
            <a:r>
              <a:rPr lang="en-US" sz="3000" dirty="0"/>
              <a:t>Judah (49:10)</a:t>
            </a:r>
          </a:p>
        </p:txBody>
      </p:sp>
      <p:pic>
        <p:nvPicPr>
          <p:cNvPr id="4"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6129867" y="2209801"/>
            <a:ext cx="4059238" cy="4171217"/>
          </a:xfrm>
          <a:prstGeom prst="rect">
            <a:avLst/>
          </a:prstGeom>
          <a:noFill/>
          <a:ln w="9525">
            <a:noFill/>
            <a:miter lim="800000"/>
            <a:headEnd/>
            <a:tailEnd/>
          </a:ln>
        </p:spPr>
      </p:pic>
      <p:sp>
        <p:nvSpPr>
          <p:cNvPr id="6" name="Rectangle 1026">
            <a:extLst>
              <a:ext uri="{FF2B5EF4-FFF2-40B4-BE49-F238E27FC236}">
                <a16:creationId xmlns:a16="http://schemas.microsoft.com/office/drawing/2014/main" id="{AE6E6960-054D-4E5D-A9D4-CBF39772E89C}"/>
              </a:ext>
            </a:extLst>
          </p:cNvPr>
          <p:cNvSpPr>
            <a:spLocks noGrp="1" noChangeArrowheads="1"/>
          </p:cNvSpPr>
          <p:nvPr>
            <p:ph type="title"/>
          </p:nvPr>
        </p:nvSpPr>
        <p:spPr>
          <a:xfrm>
            <a:off x="1524000" y="228600"/>
            <a:ext cx="9144000" cy="914400"/>
          </a:xfrm>
        </p:spPr>
        <p:txBody>
          <a:bodyPr/>
          <a:lstStyle/>
          <a:p>
            <a:pPr algn="ctr" eaLnBrk="1" hangingPunct="1"/>
            <a:r>
              <a:rPr lang="en-US" sz="3400" dirty="0">
                <a:effectLst>
                  <a:outerShdw blurRad="38100" dist="38100" dir="2700000" algn="tl">
                    <a:srgbClr val="000000">
                      <a:alpha val="43137"/>
                    </a:srgbClr>
                  </a:outerShdw>
                </a:effectLst>
              </a:rPr>
              <a:t>God’s Messianic Purposes Beginning in Genesis</a:t>
            </a:r>
          </a:p>
        </p:txBody>
      </p:sp>
      <p:pic>
        <p:nvPicPr>
          <p:cNvPr id="7" name="Picture 6">
            <a:extLst>
              <a:ext uri="{FF2B5EF4-FFF2-40B4-BE49-F238E27FC236}">
                <a16:creationId xmlns:a16="http://schemas.microsoft.com/office/drawing/2014/main" id="{189D5F21-71A9-45F9-B145-7D14C80BDD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6635" y="76200"/>
            <a:ext cx="1075765" cy="914400"/>
          </a:xfrm>
          <a:prstGeom prst="rect">
            <a:avLst/>
          </a:prstGeom>
        </p:spPr>
      </p:pic>
    </p:spTree>
    <p:extLst>
      <p:ext uri="{BB962C8B-B14F-4D97-AF65-F5344CB8AC3E}">
        <p14:creationId xmlns:p14="http://schemas.microsoft.com/office/powerpoint/2010/main" val="14598762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3B127851-FA07-4E87-A437-10686D6AE24B}"/>
              </a:ext>
            </a:extLst>
          </p:cNvPr>
          <p:cNvSpPr>
            <a:spLocks noGrp="1" noChangeArrowheads="1"/>
          </p:cNvSpPr>
          <p:nvPr>
            <p:ph type="title"/>
          </p:nvPr>
        </p:nvSpPr>
        <p:spPr>
          <a:xfrm>
            <a:off x="609600" y="228600"/>
            <a:ext cx="10972800" cy="914400"/>
          </a:xfrm>
        </p:spPr>
        <p:txBody>
          <a:bodyPr/>
          <a:lstStyle/>
          <a:p>
            <a:pPr algn="ctr"/>
            <a:r>
              <a:rPr lang="en-US" altLang="en-US" sz="3600" dirty="0"/>
              <a:t>6 Reasons Why Melchizedek is a Type of Christ (7:1-3)</a:t>
            </a:r>
          </a:p>
        </p:txBody>
      </p:sp>
      <p:sp>
        <p:nvSpPr>
          <p:cNvPr id="11267" name="Rectangle 3">
            <a:extLst>
              <a:ext uri="{FF2B5EF4-FFF2-40B4-BE49-F238E27FC236}">
                <a16:creationId xmlns:a16="http://schemas.microsoft.com/office/drawing/2014/main" id="{0816ECCF-9A99-4C09-9583-0724C62FE64F}"/>
              </a:ext>
            </a:extLst>
          </p:cNvPr>
          <p:cNvSpPr>
            <a:spLocks noGrp="1" noChangeArrowheads="1"/>
          </p:cNvSpPr>
          <p:nvPr>
            <p:ph type="body" idx="1"/>
          </p:nvPr>
        </p:nvSpPr>
        <p:spPr>
          <a:xfrm>
            <a:off x="3370792" y="1371600"/>
            <a:ext cx="5450416" cy="5257800"/>
          </a:xfrm>
        </p:spPr>
        <p:txBody>
          <a:bodyPr/>
          <a:lstStyle/>
          <a:p>
            <a:pPr marL="514350" indent="-514350">
              <a:spcBef>
                <a:spcPts val="0"/>
              </a:spcBef>
              <a:spcAft>
                <a:spcPts val="3000"/>
              </a:spcAft>
              <a:buSzPct val="100000"/>
              <a:buFont typeface="+mj-lt"/>
              <a:buAutoNum type="arabicPeriod"/>
            </a:pPr>
            <a:r>
              <a:rPr lang="en-US" altLang="en-US" dirty="0"/>
              <a:t>Jerusalem</a:t>
            </a:r>
          </a:p>
          <a:p>
            <a:pPr marL="514350" indent="-514350">
              <a:spcBef>
                <a:spcPts val="0"/>
              </a:spcBef>
              <a:spcAft>
                <a:spcPts val="3000"/>
              </a:spcAft>
              <a:buSzPct val="100000"/>
              <a:buFont typeface="+mj-lt"/>
              <a:buAutoNum type="arabicPeriod"/>
            </a:pPr>
            <a:r>
              <a:rPr lang="en-US" altLang="en-US" dirty="0"/>
              <a:t>Peace and Righteousness</a:t>
            </a:r>
          </a:p>
          <a:p>
            <a:pPr marL="514350" indent="-514350">
              <a:spcBef>
                <a:spcPts val="0"/>
              </a:spcBef>
              <a:spcAft>
                <a:spcPts val="3000"/>
              </a:spcAft>
              <a:buSzPct val="100000"/>
              <a:buFont typeface="+mj-lt"/>
              <a:buAutoNum type="arabicPeriod"/>
            </a:pPr>
            <a:r>
              <a:rPr lang="en-US" altLang="en-US" dirty="0"/>
              <a:t>King and Priest</a:t>
            </a:r>
          </a:p>
          <a:p>
            <a:pPr marL="514350" indent="-514350">
              <a:spcBef>
                <a:spcPts val="0"/>
              </a:spcBef>
              <a:spcAft>
                <a:spcPts val="3000"/>
              </a:spcAft>
              <a:buSzPct val="100000"/>
              <a:buFont typeface="+mj-lt"/>
              <a:buAutoNum type="arabicPeriod"/>
            </a:pPr>
            <a:r>
              <a:rPr lang="en-US" altLang="en-US" dirty="0"/>
              <a:t>No beginning and ending</a:t>
            </a:r>
          </a:p>
          <a:p>
            <a:pPr marL="514350" indent="-514350">
              <a:spcBef>
                <a:spcPts val="0"/>
              </a:spcBef>
              <a:spcAft>
                <a:spcPts val="3000"/>
              </a:spcAft>
              <a:buSzPct val="100000"/>
              <a:buFont typeface="+mj-lt"/>
              <a:buAutoNum type="arabicPeriod"/>
            </a:pPr>
            <a:r>
              <a:rPr lang="en-US" altLang="en-US" dirty="0"/>
              <a:t>Bread and wine</a:t>
            </a:r>
          </a:p>
          <a:p>
            <a:pPr marL="514350" indent="-514350">
              <a:spcBef>
                <a:spcPts val="0"/>
              </a:spcBef>
              <a:spcAft>
                <a:spcPts val="3000"/>
              </a:spcAft>
              <a:buSzPct val="100000"/>
              <a:buFont typeface="+mj-lt"/>
              <a:buAutoNum type="arabicPeriod"/>
            </a:pPr>
            <a:r>
              <a:rPr lang="en-US" altLang="en-US" dirty="0"/>
              <a:t>Priest of the Most High</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2105CBAA-40FB-442A-8E86-D7C64EECDD4E}"/>
              </a:ext>
            </a:extLst>
          </p:cNvPr>
          <p:cNvSpPr>
            <a:spLocks noGrp="1" noChangeArrowheads="1"/>
          </p:cNvSpPr>
          <p:nvPr>
            <p:ph type="title"/>
          </p:nvPr>
        </p:nvSpPr>
        <p:spPr>
          <a:xfrm>
            <a:off x="914400" y="228600"/>
            <a:ext cx="10363200" cy="914400"/>
          </a:xfrm>
        </p:spPr>
        <p:txBody>
          <a:bodyPr/>
          <a:lstStyle/>
          <a:p>
            <a:pPr algn="ctr"/>
            <a:r>
              <a:rPr lang="en-US" altLang="en-US" sz="3600" dirty="0"/>
              <a:t>Melchizedek is Not a Theophany</a:t>
            </a:r>
          </a:p>
        </p:txBody>
      </p:sp>
      <p:sp>
        <p:nvSpPr>
          <p:cNvPr id="12291" name="Rectangle 3">
            <a:extLst>
              <a:ext uri="{FF2B5EF4-FFF2-40B4-BE49-F238E27FC236}">
                <a16:creationId xmlns:a16="http://schemas.microsoft.com/office/drawing/2014/main" id="{EF93247B-903D-4C18-90EB-BAC865893B71}"/>
              </a:ext>
            </a:extLst>
          </p:cNvPr>
          <p:cNvSpPr>
            <a:spLocks noGrp="1" noChangeArrowheads="1"/>
          </p:cNvSpPr>
          <p:nvPr>
            <p:ph type="body" idx="1"/>
          </p:nvPr>
        </p:nvSpPr>
        <p:spPr>
          <a:xfrm>
            <a:off x="3065992" y="1620838"/>
            <a:ext cx="6060016" cy="3616325"/>
          </a:xfrm>
        </p:spPr>
        <p:txBody>
          <a:bodyPr/>
          <a:lstStyle/>
          <a:p>
            <a:pPr marL="457200" indent="-457200">
              <a:spcBef>
                <a:spcPts val="0"/>
              </a:spcBef>
              <a:spcAft>
                <a:spcPts val="3600"/>
              </a:spcAft>
            </a:pPr>
            <a:r>
              <a:rPr lang="en-US" altLang="en-US" dirty="0"/>
              <a:t>No known genealogy</a:t>
            </a:r>
          </a:p>
          <a:p>
            <a:pPr marL="457200" indent="-457200">
              <a:spcBef>
                <a:spcPts val="0"/>
              </a:spcBef>
              <a:spcAft>
                <a:spcPts val="3600"/>
              </a:spcAft>
            </a:pPr>
            <a:r>
              <a:rPr lang="en-US" altLang="en-US" dirty="0"/>
              <a:t>“Like” the Son of God</a:t>
            </a:r>
          </a:p>
          <a:p>
            <a:pPr marL="457200" indent="-457200">
              <a:spcBef>
                <a:spcPts val="0"/>
              </a:spcBef>
              <a:spcAft>
                <a:spcPts val="3600"/>
              </a:spcAft>
            </a:pPr>
            <a:r>
              <a:rPr lang="en-US" altLang="en-US" dirty="0"/>
              <a:t>No message from God to man</a:t>
            </a:r>
          </a:p>
          <a:p>
            <a:pPr marL="457200" indent="-457200">
              <a:spcBef>
                <a:spcPts val="0"/>
              </a:spcBef>
              <a:spcAft>
                <a:spcPts val="3600"/>
              </a:spcAft>
            </a:pPr>
            <a:r>
              <a:rPr lang="en-US" altLang="en-US" dirty="0"/>
              <a:t>Ruler over a geo-political place</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95400"/>
            <a:ext cx="10972800"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a:t>
            </a:r>
            <a:r>
              <a:rPr lang="en-US" dirty="0">
                <a:effectLst/>
                <a:latin typeface="Calibri" panose="020F0502020204030204" pitchFamily="34" charset="0"/>
                <a:ea typeface="Calibri" panose="020F0502020204030204" pitchFamily="34" charset="0"/>
                <a:cs typeface="Times New Roman" panose="02020603050405020304" pitchFamily="18" charset="0"/>
              </a:rPr>
              <a:t>While many have taught that Melchizedek was a preincarnate Christ, this simply cannot be. This was not a theophany, because theophanies came and went; they appeared, gave their proclamation, message, or commandment and then disappeared. Theophanies never held an office here on earth. Here, Melchizedek holds two offices: that of king and that of priest...Again, he was not a theophany (or he was only a type), for several reasons. First, theophanies merely appeared and disappeared, not holding an earthly office like king or priest. Second, Hebrews 5:1, which begins listing several prerequisites for priesthood, makes the point that a priest had to be human.”</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268, 270-71</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571961605"/>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95400"/>
            <a:ext cx="10972800"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a:t>
            </a:r>
            <a:r>
              <a:rPr lang="en-US" dirty="0">
                <a:effectLst/>
                <a:latin typeface="Calibri" panose="020F0502020204030204" pitchFamily="34" charset="0"/>
                <a:ea typeface="Calibri" panose="020F0502020204030204" pitchFamily="34" charset="0"/>
                <a:cs typeface="Times New Roman" panose="02020603050405020304" pitchFamily="18" charset="0"/>
              </a:rPr>
              <a:t>The Messiah did not become human until the Incarnation. So for Melchizedek to first be a priest, he first had to be human. Third, Hebrews states that he was like the Son of God, not that he was the Son of God: He was made like unto the Son of God. Therefore, there is no biblical basis for making Melchizedek a theophany or the preincarnate Christ. Melchizedek was a human being who was said to be a type of the Messiah in that he was both king and priest. When the Book of Hebrews mentions that he had no genealogy—no father, no mother—the main point of the author of Hebrews is that there is no record of a genealogy for Melchizedek, no mention of a father or a mother</a:t>
            </a:r>
            <a:r>
              <a:rPr lang="en-US" dirty="0">
                <a:effectLst>
                  <a:outerShdw blurRad="38100" dist="38100" dir="2700000" algn="tl">
                    <a:srgbClr val="000000">
                      <a:alpha val="43137"/>
                    </a:srgbClr>
                  </a:outerShdw>
                </a:effectLst>
              </a:rPr>
              <a:t>.</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268, 270-71</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282353408"/>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95400"/>
            <a:ext cx="10972800"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a:t>
            </a:r>
            <a:r>
              <a:rPr lang="en-US" dirty="0">
                <a:effectLst/>
                <a:latin typeface="Calibri" panose="020F0502020204030204" pitchFamily="34" charset="0"/>
                <a:ea typeface="Calibri" panose="020F0502020204030204" pitchFamily="34" charset="0"/>
                <a:cs typeface="Times New Roman" panose="02020603050405020304" pitchFamily="18" charset="0"/>
              </a:rPr>
              <a:t>It does not say that he did not have one, only that there is no record of it. The point Hebrews is making is that the correct genealogy was vital for the Levitical Priesthood. Unless one could prove that he was a descendant of Aaron, he could not serve as a priest under the Levitical Law. However, the Melchizedekian Priesthood was not based upon descent, but it was based strictly on divine appointment. When Hebrews states: neither beginning nor end, it does not say he did not have one; it just means that there is no beginning or end of his priesthood in the biblical record. The typology being drawn is that of a continuous priesthood, as is the case with Jesus</a:t>
            </a:r>
            <a:r>
              <a:rPr lang="en-US" dirty="0">
                <a:effectLst>
                  <a:outerShdw blurRad="38100" dist="38100" dir="2700000" algn="tl">
                    <a:srgbClr val="000000">
                      <a:alpha val="43137"/>
                    </a:srgbClr>
                  </a:outerShdw>
                </a:effectLst>
              </a:rPr>
              <a:t>.</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268, 270-71</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64913461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95400"/>
            <a:ext cx="10972800"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a:t>
            </a:r>
            <a:r>
              <a:rPr lang="en-US" dirty="0">
                <a:effectLst/>
                <a:latin typeface="Calibri" panose="020F0502020204030204" pitchFamily="34" charset="0"/>
                <a:ea typeface="Calibri" panose="020F0502020204030204" pitchFamily="34" charset="0"/>
                <a:cs typeface="Times New Roman" panose="02020603050405020304" pitchFamily="18" charset="0"/>
              </a:rPr>
              <a:t>Others try to defend the theophany view by pointing out that the name Melchizedek means ‘king of righteousness’; and, therefore, he had to be a preincarnate Christ. However, the last part of the name, </a:t>
            </a:r>
            <a:r>
              <a:rPr lang="en-US" dirty="0" err="1">
                <a:effectLst/>
                <a:latin typeface="Calibri" panose="020F0502020204030204" pitchFamily="34" charset="0"/>
                <a:ea typeface="Calibri" panose="020F0502020204030204" pitchFamily="34" charset="0"/>
                <a:cs typeface="Times New Roman" panose="02020603050405020304" pitchFamily="18" charset="0"/>
              </a:rPr>
              <a:t>zedek</a:t>
            </a:r>
            <a:r>
              <a:rPr lang="en-US" dirty="0">
                <a:effectLst/>
                <a:latin typeface="Calibri" panose="020F0502020204030204" pitchFamily="34" charset="0"/>
                <a:ea typeface="Calibri" panose="020F0502020204030204" pitchFamily="34" charset="0"/>
                <a:cs typeface="Times New Roman" panose="02020603050405020304" pitchFamily="18" charset="0"/>
              </a:rPr>
              <a:t>, was a Jebusite dynastic name for the kings of Jerusalem. This is seen in Joshua 10:1, where the king of Jerusalem then was named </a:t>
            </a:r>
            <a:r>
              <a:rPr lang="en-US" dirty="0" err="1">
                <a:effectLst/>
                <a:latin typeface="Calibri" panose="020F0502020204030204" pitchFamily="34" charset="0"/>
                <a:ea typeface="Calibri" panose="020F0502020204030204" pitchFamily="34" charset="0"/>
                <a:cs typeface="Times New Roman" panose="02020603050405020304" pitchFamily="18" charset="0"/>
              </a:rPr>
              <a:t>Adonizedek</a:t>
            </a:r>
            <a:r>
              <a:rPr lang="en-US" dirty="0">
                <a:effectLst/>
                <a:latin typeface="Calibri" panose="020F0502020204030204" pitchFamily="34" charset="0"/>
                <a:ea typeface="Calibri" panose="020F0502020204030204" pitchFamily="34" charset="0"/>
                <a:cs typeface="Times New Roman" panose="02020603050405020304" pitchFamily="18" charset="0"/>
              </a:rPr>
              <a:t>, which means the ‘lord of righteousness’, yet this was a wicked, idol-worshipping, Canaanite, Jebusite king. So using the meaning of the name to prove a theophany does not work here, since </a:t>
            </a:r>
            <a:r>
              <a:rPr lang="en-US" dirty="0" err="1">
                <a:effectLst/>
                <a:latin typeface="Calibri" panose="020F0502020204030204" pitchFamily="34" charset="0"/>
                <a:ea typeface="Calibri" panose="020F0502020204030204" pitchFamily="34" charset="0"/>
                <a:cs typeface="Times New Roman" panose="02020603050405020304" pitchFamily="18" charset="0"/>
              </a:rPr>
              <a:t>zedek</a:t>
            </a:r>
            <a:r>
              <a:rPr lang="en-US" dirty="0">
                <a:effectLst/>
                <a:latin typeface="Calibri" panose="020F0502020204030204" pitchFamily="34" charset="0"/>
                <a:ea typeface="Calibri" panose="020F0502020204030204" pitchFamily="34" charset="0"/>
                <a:cs typeface="Times New Roman" panose="02020603050405020304" pitchFamily="18" charset="0"/>
              </a:rPr>
              <a:t> was merely a dynastic title of Jebusite kings of Jerusalem, as in the case of Melchizedek and </a:t>
            </a:r>
            <a:r>
              <a:rPr lang="en-US" dirty="0" err="1">
                <a:effectLst/>
                <a:latin typeface="Calibri" panose="020F0502020204030204" pitchFamily="34" charset="0"/>
                <a:ea typeface="Calibri" panose="020F0502020204030204" pitchFamily="34" charset="0"/>
                <a:cs typeface="Times New Roman" panose="02020603050405020304" pitchFamily="18" charset="0"/>
              </a:rPr>
              <a:t>Adonizedek</a:t>
            </a:r>
            <a:r>
              <a:rPr lang="en-US" dirty="0">
                <a:effectLst>
                  <a:outerShdw blurRad="38100" dist="38100" dir="2700000" algn="tl">
                    <a:srgbClr val="000000">
                      <a:alpha val="43137"/>
                    </a:srgbClr>
                  </a:outerShdw>
                </a:effectLst>
              </a:rPr>
              <a:t>.</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268, 270-71</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361537223"/>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573088" indent="-573088"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cs typeface="Calibri" panose="020F0502020204030204" pitchFamily="34" charset="0"/>
              </a:rPr>
              <a:t>Abram &amp; The King of Salem</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14:18-20</a:t>
            </a:r>
          </a:p>
        </p:txBody>
      </p:sp>
      <p:sp>
        <p:nvSpPr>
          <p:cNvPr id="161795" name="Rectangle 3"/>
          <p:cNvSpPr>
            <a:spLocks noGrp="1" noChangeArrowheads="1"/>
          </p:cNvSpPr>
          <p:nvPr>
            <p:ph type="body" idx="1"/>
          </p:nvPr>
        </p:nvSpPr>
        <p:spPr>
          <a:xfrm>
            <a:off x="1066800" y="1600200"/>
            <a:ext cx="5029200" cy="4800600"/>
          </a:xfrm>
        </p:spPr>
        <p:txBody>
          <a:bodyPr/>
          <a:lstStyle/>
          <a:p>
            <a:pPr marL="574675" lvl="1" indent="-574675" eaLnBrk="1" hangingPunct="1">
              <a:spcBef>
                <a:spcPts val="0"/>
              </a:spcBef>
              <a:spcAft>
                <a:spcPts val="3000"/>
              </a:spcAft>
              <a:buClr>
                <a:srgbClr val="FFC000"/>
              </a:buClr>
              <a:buSzPct val="100000"/>
              <a:buFont typeface="+mj-lt"/>
              <a:buAutoNum type="alphaLcPeriod"/>
              <a:defRPr/>
            </a:pPr>
            <a:r>
              <a:rPr lang="en-US" dirty="0"/>
              <a:t>Name (18a)</a:t>
            </a:r>
          </a:p>
          <a:p>
            <a:pPr marL="574675" lvl="1" indent="-574675" eaLnBrk="1" hangingPunct="1">
              <a:spcBef>
                <a:spcPts val="0"/>
              </a:spcBef>
              <a:spcAft>
                <a:spcPts val="3000"/>
              </a:spcAft>
              <a:buClr>
                <a:srgbClr val="FFC000"/>
              </a:buClr>
              <a:buSzPct val="100000"/>
              <a:buFont typeface="+mj-lt"/>
              <a:buAutoNum type="alphaLcPeriod"/>
              <a:defRPr/>
            </a:pPr>
            <a:r>
              <a:rPr lang="en-US" dirty="0"/>
              <a:t>King (18b)</a:t>
            </a:r>
          </a:p>
          <a:p>
            <a:pPr marL="574675" lvl="1" indent="-574675" eaLnBrk="1" hangingPunct="1">
              <a:spcBef>
                <a:spcPts val="0"/>
              </a:spcBef>
              <a:spcAft>
                <a:spcPts val="3000"/>
              </a:spcAft>
              <a:buClr>
                <a:srgbClr val="FFC000"/>
              </a:buClr>
              <a:buSzPct val="100000"/>
              <a:buFont typeface="+mj-lt"/>
              <a:buAutoNum type="alphaLcPeriod"/>
              <a:defRPr/>
            </a:pPr>
            <a:r>
              <a:rPr lang="en-US" dirty="0"/>
              <a:t>Priest (18c)</a:t>
            </a:r>
          </a:p>
          <a:p>
            <a:pPr marL="574675" lvl="1" indent="-574675" eaLnBrk="1" hangingPunct="1">
              <a:spcBef>
                <a:spcPts val="0"/>
              </a:spcBef>
              <a:spcAft>
                <a:spcPts val="3000"/>
              </a:spcAft>
              <a:buClr>
                <a:srgbClr val="FFC000"/>
              </a:buClr>
              <a:buSzPct val="100000"/>
              <a:buFont typeface="+mj-lt"/>
              <a:buAutoNum type="alphaLcPeriod"/>
              <a:defRPr/>
            </a:pPr>
            <a:r>
              <a:rPr lang="en-US" b="1" u="sng" dirty="0">
                <a:solidFill>
                  <a:srgbClr val="FFFFCC"/>
                </a:solidFill>
              </a:rPr>
              <a:t>Blessing to Abram (19)</a:t>
            </a:r>
          </a:p>
          <a:p>
            <a:pPr marL="574675" lvl="1" indent="-574675" eaLnBrk="1" hangingPunct="1">
              <a:spcBef>
                <a:spcPts val="0"/>
              </a:spcBef>
              <a:spcAft>
                <a:spcPts val="3000"/>
              </a:spcAft>
              <a:buClr>
                <a:srgbClr val="FFC000"/>
              </a:buClr>
              <a:buSzPct val="100000"/>
              <a:buFont typeface="+mj-lt"/>
              <a:buAutoNum type="alphaLcPeriod"/>
              <a:defRPr/>
            </a:pPr>
            <a:r>
              <a:rPr lang="en-US" dirty="0"/>
              <a:t>Blessing to God (20a)</a:t>
            </a:r>
          </a:p>
          <a:p>
            <a:pPr marL="574675" lvl="1" indent="-574675" eaLnBrk="1" hangingPunct="1">
              <a:spcBef>
                <a:spcPts val="0"/>
              </a:spcBef>
              <a:spcAft>
                <a:spcPts val="3000"/>
              </a:spcAft>
              <a:buClr>
                <a:srgbClr val="FFC000"/>
              </a:buClr>
              <a:buSzPct val="100000"/>
              <a:buFont typeface="+mj-lt"/>
              <a:buAutoNum type="alphaLcPeriod"/>
              <a:defRPr/>
            </a:pPr>
            <a:r>
              <a:rPr lang="en-US" dirty="0"/>
              <a:t>Reception of tithes (20b) </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5108053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573088" indent="-573088"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cs typeface="Calibri" panose="020F0502020204030204" pitchFamily="34" charset="0"/>
              </a:rPr>
              <a:t>Abram &amp; The King of Salem</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14:18-20</a:t>
            </a:r>
          </a:p>
        </p:txBody>
      </p:sp>
      <p:sp>
        <p:nvSpPr>
          <p:cNvPr id="161795" name="Rectangle 3"/>
          <p:cNvSpPr>
            <a:spLocks noGrp="1" noChangeArrowheads="1"/>
          </p:cNvSpPr>
          <p:nvPr>
            <p:ph type="body" idx="1"/>
          </p:nvPr>
        </p:nvSpPr>
        <p:spPr>
          <a:xfrm>
            <a:off x="1066800" y="1600200"/>
            <a:ext cx="5029200" cy="4800600"/>
          </a:xfrm>
        </p:spPr>
        <p:txBody>
          <a:bodyPr/>
          <a:lstStyle/>
          <a:p>
            <a:pPr marL="574675" lvl="1" indent="-574675" eaLnBrk="1" hangingPunct="1">
              <a:spcBef>
                <a:spcPts val="0"/>
              </a:spcBef>
              <a:spcAft>
                <a:spcPts val="3000"/>
              </a:spcAft>
              <a:buClr>
                <a:srgbClr val="FFC000"/>
              </a:buClr>
              <a:buSzPct val="100000"/>
              <a:buFont typeface="+mj-lt"/>
              <a:buAutoNum type="alphaLcPeriod"/>
              <a:defRPr/>
            </a:pPr>
            <a:r>
              <a:rPr lang="en-US" dirty="0"/>
              <a:t>Name (18a)</a:t>
            </a:r>
          </a:p>
          <a:p>
            <a:pPr marL="574675" lvl="1" indent="-574675" eaLnBrk="1" hangingPunct="1">
              <a:spcBef>
                <a:spcPts val="0"/>
              </a:spcBef>
              <a:spcAft>
                <a:spcPts val="3000"/>
              </a:spcAft>
              <a:buClr>
                <a:srgbClr val="FFC000"/>
              </a:buClr>
              <a:buSzPct val="100000"/>
              <a:buFont typeface="+mj-lt"/>
              <a:buAutoNum type="alphaLcPeriod"/>
              <a:defRPr/>
            </a:pPr>
            <a:r>
              <a:rPr lang="en-US" dirty="0"/>
              <a:t>King (18b)</a:t>
            </a:r>
          </a:p>
          <a:p>
            <a:pPr marL="574675" lvl="1" indent="-574675" eaLnBrk="1" hangingPunct="1">
              <a:spcBef>
                <a:spcPts val="0"/>
              </a:spcBef>
              <a:spcAft>
                <a:spcPts val="3000"/>
              </a:spcAft>
              <a:buClr>
                <a:srgbClr val="FFC000"/>
              </a:buClr>
              <a:buSzPct val="100000"/>
              <a:buFont typeface="+mj-lt"/>
              <a:buAutoNum type="alphaLcPeriod"/>
              <a:defRPr/>
            </a:pPr>
            <a:r>
              <a:rPr lang="en-US" dirty="0"/>
              <a:t>Priest (18c)</a:t>
            </a:r>
          </a:p>
          <a:p>
            <a:pPr marL="574675" lvl="1" indent="-574675" eaLnBrk="1" hangingPunct="1">
              <a:spcBef>
                <a:spcPts val="0"/>
              </a:spcBef>
              <a:spcAft>
                <a:spcPts val="3000"/>
              </a:spcAft>
              <a:buClr>
                <a:srgbClr val="FFC000"/>
              </a:buClr>
              <a:buSzPct val="100000"/>
              <a:buFont typeface="+mj-lt"/>
              <a:buAutoNum type="alphaLcPeriod"/>
              <a:defRPr/>
            </a:pPr>
            <a:r>
              <a:rPr lang="en-US" dirty="0"/>
              <a:t>Blessing to Abram (19)</a:t>
            </a:r>
          </a:p>
          <a:p>
            <a:pPr marL="574675" lvl="1" indent="-574675" eaLnBrk="1" hangingPunct="1">
              <a:spcBef>
                <a:spcPts val="0"/>
              </a:spcBef>
              <a:spcAft>
                <a:spcPts val="3000"/>
              </a:spcAft>
              <a:buClr>
                <a:srgbClr val="FFC000"/>
              </a:buClr>
              <a:buSzPct val="100000"/>
              <a:buFont typeface="+mj-lt"/>
              <a:buAutoNum type="alphaLcPeriod"/>
              <a:defRPr/>
            </a:pPr>
            <a:r>
              <a:rPr lang="en-US" b="1" u="sng" dirty="0">
                <a:solidFill>
                  <a:srgbClr val="FFFFCC"/>
                </a:solidFill>
              </a:rPr>
              <a:t>Blessing to God (20a)</a:t>
            </a:r>
          </a:p>
          <a:p>
            <a:pPr marL="574675" lvl="1" indent="-574675" eaLnBrk="1" hangingPunct="1">
              <a:spcBef>
                <a:spcPts val="0"/>
              </a:spcBef>
              <a:spcAft>
                <a:spcPts val="3000"/>
              </a:spcAft>
              <a:buClr>
                <a:srgbClr val="FFC000"/>
              </a:buClr>
              <a:buSzPct val="100000"/>
              <a:buFont typeface="+mj-lt"/>
              <a:buAutoNum type="alphaLcPeriod"/>
              <a:defRPr/>
            </a:pPr>
            <a:r>
              <a:rPr lang="en-US" dirty="0"/>
              <a:t>Reception of tithes (20b) </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917442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dirty="0">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26895733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573088" indent="-573088"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cs typeface="Calibri" panose="020F0502020204030204" pitchFamily="34" charset="0"/>
              </a:rPr>
              <a:t>Abram &amp; The King of Salem</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14:18-20</a:t>
            </a:r>
          </a:p>
        </p:txBody>
      </p:sp>
      <p:sp>
        <p:nvSpPr>
          <p:cNvPr id="161795" name="Rectangle 3"/>
          <p:cNvSpPr>
            <a:spLocks noGrp="1" noChangeArrowheads="1"/>
          </p:cNvSpPr>
          <p:nvPr>
            <p:ph type="body" idx="1"/>
          </p:nvPr>
        </p:nvSpPr>
        <p:spPr>
          <a:xfrm>
            <a:off x="1066800" y="1600200"/>
            <a:ext cx="5029200" cy="4800600"/>
          </a:xfrm>
        </p:spPr>
        <p:txBody>
          <a:bodyPr/>
          <a:lstStyle/>
          <a:p>
            <a:pPr marL="574675" lvl="1" indent="-574675" eaLnBrk="1" hangingPunct="1">
              <a:spcBef>
                <a:spcPts val="0"/>
              </a:spcBef>
              <a:spcAft>
                <a:spcPts val="3000"/>
              </a:spcAft>
              <a:buClr>
                <a:srgbClr val="FFC000"/>
              </a:buClr>
              <a:buSzPct val="100000"/>
              <a:buFont typeface="+mj-lt"/>
              <a:buAutoNum type="alphaLcPeriod"/>
              <a:defRPr/>
            </a:pPr>
            <a:r>
              <a:rPr lang="en-US" dirty="0"/>
              <a:t>Name (18a)</a:t>
            </a:r>
          </a:p>
          <a:p>
            <a:pPr marL="574675" lvl="1" indent="-574675" eaLnBrk="1" hangingPunct="1">
              <a:spcBef>
                <a:spcPts val="0"/>
              </a:spcBef>
              <a:spcAft>
                <a:spcPts val="3000"/>
              </a:spcAft>
              <a:buClr>
                <a:srgbClr val="FFC000"/>
              </a:buClr>
              <a:buSzPct val="100000"/>
              <a:buFont typeface="+mj-lt"/>
              <a:buAutoNum type="alphaLcPeriod"/>
              <a:defRPr/>
            </a:pPr>
            <a:r>
              <a:rPr lang="en-US" dirty="0"/>
              <a:t>King (18b)</a:t>
            </a:r>
          </a:p>
          <a:p>
            <a:pPr marL="574675" lvl="1" indent="-574675" eaLnBrk="1" hangingPunct="1">
              <a:spcBef>
                <a:spcPts val="0"/>
              </a:spcBef>
              <a:spcAft>
                <a:spcPts val="3000"/>
              </a:spcAft>
              <a:buClr>
                <a:srgbClr val="FFC000"/>
              </a:buClr>
              <a:buSzPct val="100000"/>
              <a:buFont typeface="+mj-lt"/>
              <a:buAutoNum type="alphaLcPeriod"/>
              <a:defRPr/>
            </a:pPr>
            <a:r>
              <a:rPr lang="en-US" dirty="0"/>
              <a:t>Priest (18c)</a:t>
            </a:r>
          </a:p>
          <a:p>
            <a:pPr marL="574675" lvl="1" indent="-574675" eaLnBrk="1" hangingPunct="1">
              <a:spcBef>
                <a:spcPts val="0"/>
              </a:spcBef>
              <a:spcAft>
                <a:spcPts val="3000"/>
              </a:spcAft>
              <a:buClr>
                <a:srgbClr val="FFC000"/>
              </a:buClr>
              <a:buSzPct val="100000"/>
              <a:buFont typeface="+mj-lt"/>
              <a:buAutoNum type="alphaLcPeriod"/>
              <a:defRPr/>
            </a:pPr>
            <a:r>
              <a:rPr lang="en-US" dirty="0"/>
              <a:t>Blessing to Abram (19)</a:t>
            </a:r>
          </a:p>
          <a:p>
            <a:pPr marL="574675" lvl="1" indent="-574675" eaLnBrk="1" hangingPunct="1">
              <a:spcBef>
                <a:spcPts val="0"/>
              </a:spcBef>
              <a:spcAft>
                <a:spcPts val="3000"/>
              </a:spcAft>
              <a:buClr>
                <a:srgbClr val="FFC000"/>
              </a:buClr>
              <a:buSzPct val="100000"/>
              <a:buFont typeface="+mj-lt"/>
              <a:buAutoNum type="alphaLcPeriod"/>
              <a:defRPr/>
            </a:pPr>
            <a:r>
              <a:rPr lang="en-US" dirty="0"/>
              <a:t>Blessing to God (20a)</a:t>
            </a:r>
          </a:p>
          <a:p>
            <a:pPr marL="574675" lvl="1" indent="-574675" eaLnBrk="1" hangingPunct="1">
              <a:spcBef>
                <a:spcPts val="0"/>
              </a:spcBef>
              <a:spcAft>
                <a:spcPts val="3000"/>
              </a:spcAft>
              <a:buClr>
                <a:srgbClr val="FFC000"/>
              </a:buClr>
              <a:buSzPct val="100000"/>
              <a:buFont typeface="+mj-lt"/>
              <a:buAutoNum type="alphaLcPeriod"/>
              <a:defRPr/>
            </a:pPr>
            <a:r>
              <a:rPr lang="en-US" b="1" u="sng" dirty="0">
                <a:solidFill>
                  <a:srgbClr val="FFFFCC"/>
                </a:solidFill>
              </a:rPr>
              <a:t>Reception of tithes (20b) </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1243388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1" y="1173480"/>
            <a:ext cx="10972800" cy="4998720"/>
          </a:xfrm>
        </p:spPr>
        <p:txBody>
          <a:bodyPr/>
          <a:lstStyle/>
          <a:p>
            <a:pPr marL="0" indent="0" algn="just">
              <a:spcBef>
                <a:spcPts val="0"/>
              </a:spcBef>
              <a:spcAft>
                <a:spcPts val="0"/>
              </a:spcAft>
              <a:buNone/>
            </a:pPr>
            <a:r>
              <a:rPr lang="en-US" dirty="0">
                <a:effectLst/>
                <a:cs typeface="Times New Roman" panose="02020603050405020304" pitchFamily="18" charset="0"/>
              </a:rPr>
              <a:t>“In verse 20b is Abram’s response to Melchizedek: And he gave him a tenth of all. Abram is again proving to be a blessing to others. What should be noted, however, is that Abram is giving a tenth of the spoils of war, not his income. Many have used this passage to try to claim that tithing was an Old Testament law even before the Mosaic Law, and they do this because they recognize that the Mosaic Law is no longer in effect. If, therefore, they want to teach tithing, they have to use a different basis for tithing; and so they often refer to this event. However, one should note the following points. First, there was…</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268</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260122882"/>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1" y="1173480"/>
            <a:ext cx="10972800" cy="4800600"/>
          </a:xfrm>
        </p:spPr>
        <p:txBody>
          <a:bodyPr/>
          <a:lstStyle/>
          <a:p>
            <a:pPr marL="0" indent="0" algn="just">
              <a:spcBef>
                <a:spcPts val="0"/>
              </a:spcBef>
              <a:spcAft>
                <a:spcPts val="0"/>
              </a:spcAft>
              <a:buNone/>
            </a:pPr>
            <a:r>
              <a:rPr lang="en-US" dirty="0">
                <a:effectLst/>
                <a:cs typeface="Times New Roman" panose="02020603050405020304" pitchFamily="18" charset="0"/>
              </a:rPr>
              <a:t>…no commandment to do so; Abram did it voluntarily. Second, this was a one-time event; there is no record of him doing it repeatedly. Third, this was not a tithe from his income; there is no record of Abram giving a tenth of the income he received from all the wealth gifted to him by Pharaoh, etc. This is one-tenth from the spoils of war, and the spoils originally belonged to others</a:t>
            </a:r>
            <a:r>
              <a:rPr lang="en-US" dirty="0">
                <a:effectLst>
                  <a:outerShdw blurRad="38100" dist="38100" dir="2700000" algn="tl">
                    <a:srgbClr val="000000">
                      <a:alpha val="43137"/>
                    </a:srgbClr>
                  </a:outerShdw>
                </a:effectLst>
              </a:rPr>
              <a:t>.</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268</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163844812"/>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40484" y="228600"/>
            <a:ext cx="7511033" cy="914400"/>
          </a:xfrm>
        </p:spPr>
        <p:txBody>
          <a:bodyPr/>
          <a:lstStyle/>
          <a:p>
            <a:pPr marL="573088" indent="-573088"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Interaction with Two Kings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14:17-24</a:t>
            </a:r>
          </a:p>
        </p:txBody>
      </p:sp>
      <p:sp>
        <p:nvSpPr>
          <p:cNvPr id="161795" name="Rectangle 3"/>
          <p:cNvSpPr>
            <a:spLocks noGrp="1" noChangeArrowheads="1"/>
          </p:cNvSpPr>
          <p:nvPr>
            <p:ph type="body" idx="1"/>
          </p:nvPr>
        </p:nvSpPr>
        <p:spPr>
          <a:xfrm>
            <a:off x="585217" y="2057400"/>
            <a:ext cx="7644383" cy="2743200"/>
          </a:xfrm>
        </p:spPr>
        <p:txBody>
          <a:bodyPr/>
          <a:lstStyle/>
          <a:p>
            <a:pPr marL="514350" lvl="2" indent="-514350" eaLnBrk="1" hangingPunct="1">
              <a:spcBef>
                <a:spcPts val="0"/>
              </a:spcBef>
              <a:spcAft>
                <a:spcPts val="3600"/>
              </a:spcAft>
              <a:buClr>
                <a:srgbClr val="00FF00"/>
              </a:buClr>
              <a:buSzPct val="100000"/>
              <a:buFont typeface="+mj-lt"/>
              <a:buAutoNum type="arabicPeriod"/>
              <a:defRPr/>
            </a:pPr>
            <a:r>
              <a:rPr lang="en-US" sz="3000" dirty="0">
                <a:effectLst>
                  <a:outerShdw blurRad="38100" dist="38100" dir="2700000" algn="tl">
                    <a:srgbClr val="000000">
                      <a:alpha val="43137"/>
                    </a:srgbClr>
                  </a:outerShdw>
                </a:effectLst>
              </a:rPr>
              <a:t>Abram &amp; the King of Sodom (Gen. 14:17)</a:t>
            </a:r>
          </a:p>
          <a:p>
            <a:pPr marL="514350" lvl="2" indent="-514350" eaLnBrk="1" hangingPunct="1">
              <a:spcBef>
                <a:spcPts val="0"/>
              </a:spcBef>
              <a:spcAft>
                <a:spcPts val="3600"/>
              </a:spcAft>
              <a:buClr>
                <a:srgbClr val="00FF00"/>
              </a:buClr>
              <a:buSzPct val="100000"/>
              <a:buFont typeface="+mj-lt"/>
              <a:buAutoNum type="arabicPeriod"/>
              <a:defRPr/>
            </a:pPr>
            <a:r>
              <a:rPr lang="en-US" sz="3000" dirty="0">
                <a:effectLst>
                  <a:outerShdw blurRad="38100" dist="38100" dir="2700000" algn="tl">
                    <a:srgbClr val="000000">
                      <a:alpha val="43137"/>
                    </a:srgbClr>
                  </a:outerShdw>
                </a:effectLst>
              </a:rPr>
              <a:t>Abram &amp; the King of Salem (Gen. 14:18-20)</a:t>
            </a:r>
          </a:p>
          <a:p>
            <a:pPr marL="514350" lvl="2" indent="-514350" eaLnBrk="1" hangingPunct="1">
              <a:spcBef>
                <a:spcPts val="0"/>
              </a:spcBef>
              <a:spcAft>
                <a:spcPts val="3600"/>
              </a:spcAft>
              <a:buClr>
                <a:srgbClr val="00FF00"/>
              </a:buClr>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rPr>
              <a:t>Abram &amp; the King of Sodom (Gen. 14:21-24)</a:t>
            </a:r>
          </a:p>
        </p:txBody>
      </p:sp>
      <p:pic>
        <p:nvPicPr>
          <p:cNvPr id="5" name="Picture 4">
            <a:extLst>
              <a:ext uri="{FF2B5EF4-FFF2-40B4-BE49-F238E27FC236}">
                <a16:creationId xmlns:a16="http://schemas.microsoft.com/office/drawing/2014/main" id="{04B785E5-AFB3-4FE0-9018-A17D04836D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1414800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1600200"/>
            <a:ext cx="5029200" cy="4343400"/>
          </a:xfrm>
        </p:spPr>
        <p:txBody>
          <a:bodyPr/>
          <a:lstStyle/>
          <a:p>
            <a:pPr marL="574675" lvl="1" indent="-574675" eaLnBrk="1" hangingPunct="1">
              <a:spcBef>
                <a:spcPts val="0"/>
              </a:spcBef>
              <a:spcAft>
                <a:spcPts val="3000"/>
              </a:spcAft>
              <a:buClr>
                <a:srgbClr val="FFC000"/>
              </a:buClr>
              <a:buSzPct val="100000"/>
              <a:buFont typeface="+mj-lt"/>
              <a:buAutoNum type="alphaLcPeriod"/>
              <a:defRPr/>
            </a:pPr>
            <a:r>
              <a:rPr lang="en-US" dirty="0"/>
              <a:t>Kings' offer (21)</a:t>
            </a:r>
          </a:p>
          <a:p>
            <a:pPr marL="574675" lvl="1" indent="-574675" eaLnBrk="1" hangingPunct="1">
              <a:spcBef>
                <a:spcPts val="0"/>
              </a:spcBef>
              <a:spcAft>
                <a:spcPts val="3000"/>
              </a:spcAft>
              <a:buClr>
                <a:srgbClr val="FFC000"/>
              </a:buClr>
              <a:buSzPct val="100000"/>
              <a:buFont typeface="+mj-lt"/>
              <a:buAutoNum type="alphaLcPeriod"/>
              <a:defRPr/>
            </a:pPr>
            <a:r>
              <a:rPr lang="en-US" dirty="0"/>
              <a:t>Abram’s response (22-24)</a:t>
            </a:r>
          </a:p>
          <a:p>
            <a:pPr marL="914400" lvl="2" indent="-514350" eaLnBrk="1" hangingPunct="1">
              <a:spcBef>
                <a:spcPts val="0"/>
              </a:spcBef>
              <a:spcAft>
                <a:spcPts val="3000"/>
              </a:spcAft>
              <a:buSzPct val="100000"/>
              <a:buFont typeface="+mj-lt"/>
              <a:buAutoNum type="arabicParenR"/>
              <a:defRPr/>
            </a:pPr>
            <a:r>
              <a:rPr lang="en-US" dirty="0"/>
              <a:t>Oath (22)</a:t>
            </a:r>
          </a:p>
          <a:p>
            <a:pPr marL="914400" lvl="2" indent="-514350" eaLnBrk="1" hangingPunct="1">
              <a:spcBef>
                <a:spcPts val="0"/>
              </a:spcBef>
              <a:spcAft>
                <a:spcPts val="3000"/>
              </a:spcAft>
              <a:buSzPct val="100000"/>
              <a:buFont typeface="+mj-lt"/>
              <a:buAutoNum type="arabicParenR"/>
              <a:defRPr/>
            </a:pPr>
            <a:r>
              <a:rPr lang="en-US" dirty="0"/>
              <a:t>Content (23)</a:t>
            </a:r>
          </a:p>
          <a:p>
            <a:pPr marL="914400" lvl="2" indent="-514350" eaLnBrk="1" hangingPunct="1">
              <a:spcBef>
                <a:spcPts val="0"/>
              </a:spcBef>
              <a:spcAft>
                <a:spcPts val="3000"/>
              </a:spcAft>
              <a:buSzPct val="100000"/>
              <a:buFont typeface="+mj-lt"/>
              <a:buAutoNum type="arabicParenR"/>
              <a:defRPr/>
            </a:pPr>
            <a:r>
              <a:rPr lang="en-US" dirty="0"/>
              <a:t>Exceptions (24)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
        <p:nvSpPr>
          <p:cNvPr id="6" name="Rectangle 2">
            <a:extLst>
              <a:ext uri="{FF2B5EF4-FFF2-40B4-BE49-F238E27FC236}">
                <a16:creationId xmlns:a16="http://schemas.microsoft.com/office/drawing/2014/main" id="{BAFA198D-552B-48E3-80D9-184B61D216CA}"/>
              </a:ext>
            </a:extLst>
          </p:cNvPr>
          <p:cNvSpPr txBox="1">
            <a:spLocks noChangeArrowheads="1"/>
          </p:cNvSpPr>
          <p:nvPr/>
        </p:nvSpPr>
        <p:spPr bwMode="auto">
          <a:xfrm>
            <a:off x="3007519" y="228600"/>
            <a:ext cx="61769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571500" indent="-571500" algn="ctr" eaLnBrk="1" hangingPunct="1">
              <a:buClr>
                <a:srgbClr val="00FF00"/>
              </a:buClr>
              <a:buFont typeface="+mj-lt"/>
              <a:buAutoNum type="arabicPeriod" startAt="3"/>
            </a:pPr>
            <a:r>
              <a:rPr lang="en-US" sz="3600" kern="0" dirty="0">
                <a:effectLst>
                  <a:outerShdw blurRad="38100" dist="38100" dir="2700000" algn="tl">
                    <a:srgbClr val="000000">
                      <a:alpha val="43137"/>
                    </a:srgbClr>
                  </a:outerShdw>
                </a:effectLst>
                <a:cs typeface="Calibri" panose="020F0502020204030204" pitchFamily="34" charset="0"/>
              </a:rPr>
              <a:t>Abram &amp; The King of Sodom</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14:21-24</a:t>
            </a:r>
          </a:p>
        </p:txBody>
      </p:sp>
    </p:spTree>
    <p:extLst>
      <p:ext uri="{BB962C8B-B14F-4D97-AF65-F5344CB8AC3E}">
        <p14:creationId xmlns:p14="http://schemas.microsoft.com/office/powerpoint/2010/main" val="25196178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1600200"/>
            <a:ext cx="5029200" cy="4343400"/>
          </a:xfrm>
        </p:spPr>
        <p:txBody>
          <a:bodyPr/>
          <a:lstStyle/>
          <a:p>
            <a:pPr marL="574675" lvl="1" indent="-574675" eaLnBrk="1" hangingPunct="1">
              <a:spcBef>
                <a:spcPts val="0"/>
              </a:spcBef>
              <a:spcAft>
                <a:spcPts val="3000"/>
              </a:spcAft>
              <a:buClr>
                <a:srgbClr val="FFC000"/>
              </a:buClr>
              <a:buSzPct val="100000"/>
              <a:buFont typeface="+mj-lt"/>
              <a:buAutoNum type="alphaLcPeriod"/>
              <a:defRPr/>
            </a:pPr>
            <a:r>
              <a:rPr lang="en-US" b="1" u="sng" dirty="0">
                <a:solidFill>
                  <a:srgbClr val="FFFFCC"/>
                </a:solidFill>
              </a:rPr>
              <a:t>Kings' offer (21)</a:t>
            </a:r>
          </a:p>
          <a:p>
            <a:pPr marL="574675" lvl="1" indent="-574675" eaLnBrk="1" hangingPunct="1">
              <a:spcBef>
                <a:spcPts val="0"/>
              </a:spcBef>
              <a:spcAft>
                <a:spcPts val="3000"/>
              </a:spcAft>
              <a:buClr>
                <a:srgbClr val="FFC000"/>
              </a:buClr>
              <a:buSzPct val="100000"/>
              <a:buFont typeface="+mj-lt"/>
              <a:buAutoNum type="alphaLcPeriod"/>
              <a:defRPr/>
            </a:pPr>
            <a:r>
              <a:rPr lang="en-US" dirty="0"/>
              <a:t>Abram’s response (22-24)</a:t>
            </a:r>
          </a:p>
          <a:p>
            <a:pPr marL="914400" lvl="2" indent="-514350" eaLnBrk="1" hangingPunct="1">
              <a:spcBef>
                <a:spcPts val="0"/>
              </a:spcBef>
              <a:spcAft>
                <a:spcPts val="3000"/>
              </a:spcAft>
              <a:buSzPct val="100000"/>
              <a:buFont typeface="+mj-lt"/>
              <a:buAutoNum type="arabicParenR"/>
              <a:defRPr/>
            </a:pPr>
            <a:r>
              <a:rPr lang="en-US" dirty="0"/>
              <a:t>Oath (22)</a:t>
            </a:r>
          </a:p>
          <a:p>
            <a:pPr marL="914400" lvl="2" indent="-514350" eaLnBrk="1" hangingPunct="1">
              <a:spcBef>
                <a:spcPts val="0"/>
              </a:spcBef>
              <a:spcAft>
                <a:spcPts val="3000"/>
              </a:spcAft>
              <a:buSzPct val="100000"/>
              <a:buFont typeface="+mj-lt"/>
              <a:buAutoNum type="arabicParenR"/>
              <a:defRPr/>
            </a:pPr>
            <a:r>
              <a:rPr lang="en-US" dirty="0"/>
              <a:t>Content (23)</a:t>
            </a:r>
          </a:p>
          <a:p>
            <a:pPr marL="914400" lvl="2" indent="-514350" eaLnBrk="1" hangingPunct="1">
              <a:spcBef>
                <a:spcPts val="0"/>
              </a:spcBef>
              <a:spcAft>
                <a:spcPts val="3000"/>
              </a:spcAft>
              <a:buSzPct val="100000"/>
              <a:buFont typeface="+mj-lt"/>
              <a:buAutoNum type="arabicParenR"/>
              <a:defRPr/>
            </a:pPr>
            <a:r>
              <a:rPr lang="en-US" dirty="0"/>
              <a:t>Exceptions (24)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
        <p:nvSpPr>
          <p:cNvPr id="6" name="Rectangle 2">
            <a:extLst>
              <a:ext uri="{FF2B5EF4-FFF2-40B4-BE49-F238E27FC236}">
                <a16:creationId xmlns:a16="http://schemas.microsoft.com/office/drawing/2014/main" id="{BAFA198D-552B-48E3-80D9-184B61D216CA}"/>
              </a:ext>
            </a:extLst>
          </p:cNvPr>
          <p:cNvSpPr txBox="1">
            <a:spLocks noChangeArrowheads="1"/>
          </p:cNvSpPr>
          <p:nvPr/>
        </p:nvSpPr>
        <p:spPr bwMode="auto">
          <a:xfrm>
            <a:off x="3007519" y="228600"/>
            <a:ext cx="61769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571500" indent="-571500" algn="ctr" eaLnBrk="1" hangingPunct="1">
              <a:buClr>
                <a:srgbClr val="00FF00"/>
              </a:buClr>
              <a:buFont typeface="+mj-lt"/>
              <a:buAutoNum type="arabicPeriod" startAt="3"/>
            </a:pPr>
            <a:r>
              <a:rPr lang="en-US" sz="3600" kern="0" dirty="0">
                <a:effectLst>
                  <a:outerShdw blurRad="38100" dist="38100" dir="2700000" algn="tl">
                    <a:srgbClr val="000000">
                      <a:alpha val="43137"/>
                    </a:srgbClr>
                  </a:outerShdw>
                </a:effectLst>
                <a:cs typeface="Calibri" panose="020F0502020204030204" pitchFamily="34" charset="0"/>
              </a:rPr>
              <a:t>Abram &amp; The King of Sodom</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14:21-24</a:t>
            </a:r>
          </a:p>
        </p:txBody>
      </p:sp>
    </p:spTree>
    <p:extLst>
      <p:ext uri="{BB962C8B-B14F-4D97-AF65-F5344CB8AC3E}">
        <p14:creationId xmlns:p14="http://schemas.microsoft.com/office/powerpoint/2010/main" val="20362941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1600200"/>
            <a:ext cx="5181600" cy="4343400"/>
          </a:xfrm>
        </p:spPr>
        <p:txBody>
          <a:bodyPr/>
          <a:lstStyle/>
          <a:p>
            <a:pPr marL="574675" lvl="1" indent="-574675" eaLnBrk="1" hangingPunct="1">
              <a:spcBef>
                <a:spcPts val="0"/>
              </a:spcBef>
              <a:spcAft>
                <a:spcPts val="3000"/>
              </a:spcAft>
              <a:buClr>
                <a:srgbClr val="FFC000"/>
              </a:buClr>
              <a:buSzPct val="100000"/>
              <a:buFont typeface="+mj-lt"/>
              <a:buAutoNum type="alphaLcPeriod"/>
              <a:defRPr/>
            </a:pPr>
            <a:r>
              <a:rPr lang="en-US" dirty="0"/>
              <a:t>Kings' offer (21)</a:t>
            </a:r>
          </a:p>
          <a:p>
            <a:pPr marL="574675" lvl="1" indent="-574675" eaLnBrk="1" hangingPunct="1">
              <a:spcBef>
                <a:spcPts val="0"/>
              </a:spcBef>
              <a:spcAft>
                <a:spcPts val="3000"/>
              </a:spcAft>
              <a:buClr>
                <a:srgbClr val="FFC000"/>
              </a:buClr>
              <a:buSzPct val="100000"/>
              <a:buFont typeface="+mj-lt"/>
              <a:buAutoNum type="alphaLcPeriod"/>
              <a:defRPr/>
            </a:pPr>
            <a:r>
              <a:rPr lang="en-US" b="1" u="sng" dirty="0">
                <a:solidFill>
                  <a:srgbClr val="FFFFCC"/>
                </a:solidFill>
              </a:rPr>
              <a:t>Abram’s response (22-24)</a:t>
            </a:r>
          </a:p>
          <a:p>
            <a:pPr marL="914400" lvl="2" indent="-514350" eaLnBrk="1" hangingPunct="1">
              <a:spcBef>
                <a:spcPts val="0"/>
              </a:spcBef>
              <a:spcAft>
                <a:spcPts val="3000"/>
              </a:spcAft>
              <a:buSzPct val="100000"/>
              <a:buFont typeface="+mj-lt"/>
              <a:buAutoNum type="arabicParenR"/>
              <a:defRPr/>
            </a:pPr>
            <a:r>
              <a:rPr lang="en-US" dirty="0"/>
              <a:t>Oath (22)</a:t>
            </a:r>
          </a:p>
          <a:p>
            <a:pPr marL="914400" lvl="2" indent="-514350" eaLnBrk="1" hangingPunct="1">
              <a:spcBef>
                <a:spcPts val="0"/>
              </a:spcBef>
              <a:spcAft>
                <a:spcPts val="3000"/>
              </a:spcAft>
              <a:buSzPct val="100000"/>
              <a:buFont typeface="+mj-lt"/>
              <a:buAutoNum type="arabicParenR"/>
              <a:defRPr/>
            </a:pPr>
            <a:r>
              <a:rPr lang="en-US" dirty="0"/>
              <a:t>Content (23)</a:t>
            </a:r>
          </a:p>
          <a:p>
            <a:pPr marL="914400" lvl="2" indent="-514350" eaLnBrk="1" hangingPunct="1">
              <a:spcBef>
                <a:spcPts val="0"/>
              </a:spcBef>
              <a:spcAft>
                <a:spcPts val="3000"/>
              </a:spcAft>
              <a:buSzPct val="100000"/>
              <a:buFont typeface="+mj-lt"/>
              <a:buAutoNum type="arabicParenR"/>
              <a:defRPr/>
            </a:pPr>
            <a:r>
              <a:rPr lang="en-US" dirty="0"/>
              <a:t>Exceptions (24)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
        <p:nvSpPr>
          <p:cNvPr id="6" name="Rectangle 2">
            <a:extLst>
              <a:ext uri="{FF2B5EF4-FFF2-40B4-BE49-F238E27FC236}">
                <a16:creationId xmlns:a16="http://schemas.microsoft.com/office/drawing/2014/main" id="{BAFA198D-552B-48E3-80D9-184B61D216CA}"/>
              </a:ext>
            </a:extLst>
          </p:cNvPr>
          <p:cNvSpPr txBox="1">
            <a:spLocks noChangeArrowheads="1"/>
          </p:cNvSpPr>
          <p:nvPr/>
        </p:nvSpPr>
        <p:spPr bwMode="auto">
          <a:xfrm>
            <a:off x="3007519" y="228600"/>
            <a:ext cx="61769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571500" indent="-571500" algn="ctr" eaLnBrk="1" hangingPunct="1">
              <a:buClr>
                <a:srgbClr val="00FF00"/>
              </a:buClr>
              <a:buFont typeface="+mj-lt"/>
              <a:buAutoNum type="arabicPeriod" startAt="3"/>
            </a:pPr>
            <a:r>
              <a:rPr lang="en-US" sz="3600" kern="0" dirty="0">
                <a:effectLst>
                  <a:outerShdw blurRad="38100" dist="38100" dir="2700000" algn="tl">
                    <a:srgbClr val="000000">
                      <a:alpha val="43137"/>
                    </a:srgbClr>
                  </a:outerShdw>
                </a:effectLst>
                <a:cs typeface="Calibri" panose="020F0502020204030204" pitchFamily="34" charset="0"/>
              </a:rPr>
              <a:t>Abram &amp; The King of Sodom</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14:21-24</a:t>
            </a:r>
          </a:p>
        </p:txBody>
      </p:sp>
    </p:spTree>
    <p:extLst>
      <p:ext uri="{BB962C8B-B14F-4D97-AF65-F5344CB8AC3E}">
        <p14:creationId xmlns:p14="http://schemas.microsoft.com/office/powerpoint/2010/main" val="7974181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1600200"/>
            <a:ext cx="5181600" cy="4343400"/>
          </a:xfrm>
        </p:spPr>
        <p:txBody>
          <a:bodyPr/>
          <a:lstStyle/>
          <a:p>
            <a:pPr marL="574675" lvl="1" indent="-574675" eaLnBrk="1" hangingPunct="1">
              <a:spcBef>
                <a:spcPts val="0"/>
              </a:spcBef>
              <a:spcAft>
                <a:spcPts val="3000"/>
              </a:spcAft>
              <a:buClr>
                <a:srgbClr val="FFC000"/>
              </a:buClr>
              <a:buSzPct val="100000"/>
              <a:buFont typeface="+mj-lt"/>
              <a:buAutoNum type="alphaLcPeriod"/>
              <a:defRPr/>
            </a:pPr>
            <a:r>
              <a:rPr lang="en-US" dirty="0"/>
              <a:t>Kings' offer (21)</a:t>
            </a:r>
          </a:p>
          <a:p>
            <a:pPr marL="574675" lvl="1" indent="-574675" eaLnBrk="1" hangingPunct="1">
              <a:spcBef>
                <a:spcPts val="0"/>
              </a:spcBef>
              <a:spcAft>
                <a:spcPts val="3000"/>
              </a:spcAft>
              <a:buClr>
                <a:srgbClr val="FFC000"/>
              </a:buClr>
              <a:buSzPct val="100000"/>
              <a:buFont typeface="+mj-lt"/>
              <a:buAutoNum type="alphaLcPeriod"/>
              <a:defRPr/>
            </a:pPr>
            <a:r>
              <a:rPr lang="en-US" b="1" dirty="0">
                <a:solidFill>
                  <a:srgbClr val="FFFFCC"/>
                </a:solidFill>
              </a:rPr>
              <a:t>Abram’s response (22-24)</a:t>
            </a:r>
          </a:p>
          <a:p>
            <a:pPr marL="914400" lvl="2" indent="-514350" eaLnBrk="1" hangingPunct="1">
              <a:spcBef>
                <a:spcPts val="0"/>
              </a:spcBef>
              <a:spcAft>
                <a:spcPts val="3000"/>
              </a:spcAft>
              <a:buSzPct val="100000"/>
              <a:buFont typeface="+mj-lt"/>
              <a:buAutoNum type="arabicParenR"/>
              <a:defRPr/>
            </a:pPr>
            <a:r>
              <a:rPr lang="en-US" b="1" u="sng" dirty="0">
                <a:solidFill>
                  <a:srgbClr val="FFFFCC"/>
                </a:solidFill>
              </a:rPr>
              <a:t>Oath (22)</a:t>
            </a:r>
          </a:p>
          <a:p>
            <a:pPr marL="914400" lvl="2" indent="-514350" eaLnBrk="1" hangingPunct="1">
              <a:spcBef>
                <a:spcPts val="0"/>
              </a:spcBef>
              <a:spcAft>
                <a:spcPts val="3000"/>
              </a:spcAft>
              <a:buSzPct val="100000"/>
              <a:buFont typeface="+mj-lt"/>
              <a:buAutoNum type="arabicParenR"/>
              <a:defRPr/>
            </a:pPr>
            <a:r>
              <a:rPr lang="en-US" dirty="0"/>
              <a:t>Content (23)</a:t>
            </a:r>
          </a:p>
          <a:p>
            <a:pPr marL="914400" lvl="2" indent="-514350" eaLnBrk="1" hangingPunct="1">
              <a:spcBef>
                <a:spcPts val="0"/>
              </a:spcBef>
              <a:spcAft>
                <a:spcPts val="3000"/>
              </a:spcAft>
              <a:buSzPct val="100000"/>
              <a:buFont typeface="+mj-lt"/>
              <a:buAutoNum type="arabicParenR"/>
              <a:defRPr/>
            </a:pPr>
            <a:r>
              <a:rPr lang="en-US" dirty="0"/>
              <a:t>Exceptions (24)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
        <p:nvSpPr>
          <p:cNvPr id="6" name="Rectangle 2">
            <a:extLst>
              <a:ext uri="{FF2B5EF4-FFF2-40B4-BE49-F238E27FC236}">
                <a16:creationId xmlns:a16="http://schemas.microsoft.com/office/drawing/2014/main" id="{BAFA198D-552B-48E3-80D9-184B61D216CA}"/>
              </a:ext>
            </a:extLst>
          </p:cNvPr>
          <p:cNvSpPr txBox="1">
            <a:spLocks noChangeArrowheads="1"/>
          </p:cNvSpPr>
          <p:nvPr/>
        </p:nvSpPr>
        <p:spPr bwMode="auto">
          <a:xfrm>
            <a:off x="3007519" y="228600"/>
            <a:ext cx="61769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571500" indent="-571500" algn="ctr" eaLnBrk="1" hangingPunct="1">
              <a:buClr>
                <a:srgbClr val="00FF00"/>
              </a:buClr>
              <a:buFont typeface="+mj-lt"/>
              <a:buAutoNum type="arabicPeriod" startAt="3"/>
            </a:pPr>
            <a:r>
              <a:rPr lang="en-US" sz="3600" kern="0" dirty="0">
                <a:effectLst>
                  <a:outerShdw blurRad="38100" dist="38100" dir="2700000" algn="tl">
                    <a:srgbClr val="000000">
                      <a:alpha val="43137"/>
                    </a:srgbClr>
                  </a:outerShdw>
                </a:effectLst>
                <a:cs typeface="Calibri" panose="020F0502020204030204" pitchFamily="34" charset="0"/>
              </a:rPr>
              <a:t>Abram &amp; The King of Sodom</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14:21-24</a:t>
            </a:r>
          </a:p>
        </p:txBody>
      </p:sp>
    </p:spTree>
    <p:extLst>
      <p:ext uri="{BB962C8B-B14F-4D97-AF65-F5344CB8AC3E}">
        <p14:creationId xmlns:p14="http://schemas.microsoft.com/office/powerpoint/2010/main" val="29385360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1600200"/>
            <a:ext cx="5181600" cy="4343400"/>
          </a:xfrm>
        </p:spPr>
        <p:txBody>
          <a:bodyPr/>
          <a:lstStyle/>
          <a:p>
            <a:pPr marL="574675" lvl="1" indent="-574675" eaLnBrk="1" hangingPunct="1">
              <a:spcBef>
                <a:spcPts val="0"/>
              </a:spcBef>
              <a:spcAft>
                <a:spcPts val="3000"/>
              </a:spcAft>
              <a:buClr>
                <a:srgbClr val="FFC000"/>
              </a:buClr>
              <a:buSzPct val="100000"/>
              <a:buFont typeface="+mj-lt"/>
              <a:buAutoNum type="alphaLcPeriod"/>
              <a:defRPr/>
            </a:pPr>
            <a:r>
              <a:rPr lang="en-US" dirty="0"/>
              <a:t>Kings' offer (21)</a:t>
            </a:r>
          </a:p>
          <a:p>
            <a:pPr marL="574675" lvl="1" indent="-574675" eaLnBrk="1" hangingPunct="1">
              <a:spcBef>
                <a:spcPts val="0"/>
              </a:spcBef>
              <a:spcAft>
                <a:spcPts val="3000"/>
              </a:spcAft>
              <a:buClr>
                <a:srgbClr val="FFC000"/>
              </a:buClr>
              <a:buSzPct val="100000"/>
              <a:buFont typeface="+mj-lt"/>
              <a:buAutoNum type="alphaLcPeriod"/>
              <a:defRPr/>
            </a:pPr>
            <a:r>
              <a:rPr lang="en-US" b="1" dirty="0">
                <a:solidFill>
                  <a:srgbClr val="FFFFCC"/>
                </a:solidFill>
              </a:rPr>
              <a:t>Abram’s response (22-24)</a:t>
            </a:r>
          </a:p>
          <a:p>
            <a:pPr marL="914400" lvl="2" indent="-514350" eaLnBrk="1" hangingPunct="1">
              <a:spcBef>
                <a:spcPts val="0"/>
              </a:spcBef>
              <a:spcAft>
                <a:spcPts val="3000"/>
              </a:spcAft>
              <a:buSzPct val="100000"/>
              <a:buFont typeface="+mj-lt"/>
              <a:buAutoNum type="arabicParenR"/>
              <a:defRPr/>
            </a:pPr>
            <a:r>
              <a:rPr lang="en-US" dirty="0"/>
              <a:t>Oath (22)</a:t>
            </a:r>
          </a:p>
          <a:p>
            <a:pPr marL="914400" lvl="2" indent="-514350" eaLnBrk="1" hangingPunct="1">
              <a:spcBef>
                <a:spcPts val="0"/>
              </a:spcBef>
              <a:spcAft>
                <a:spcPts val="3000"/>
              </a:spcAft>
              <a:buSzPct val="100000"/>
              <a:buFont typeface="+mj-lt"/>
              <a:buAutoNum type="arabicParenR"/>
              <a:defRPr/>
            </a:pPr>
            <a:r>
              <a:rPr lang="en-US" b="1" u="sng" dirty="0">
                <a:solidFill>
                  <a:srgbClr val="FFFFCC"/>
                </a:solidFill>
              </a:rPr>
              <a:t>Content (23)</a:t>
            </a:r>
          </a:p>
          <a:p>
            <a:pPr marL="914400" lvl="2" indent="-514350" eaLnBrk="1" hangingPunct="1">
              <a:spcBef>
                <a:spcPts val="0"/>
              </a:spcBef>
              <a:spcAft>
                <a:spcPts val="3000"/>
              </a:spcAft>
              <a:buSzPct val="100000"/>
              <a:buFont typeface="+mj-lt"/>
              <a:buAutoNum type="arabicParenR"/>
              <a:defRPr/>
            </a:pPr>
            <a:r>
              <a:rPr lang="en-US" dirty="0"/>
              <a:t>Exceptions (24)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
        <p:nvSpPr>
          <p:cNvPr id="6" name="Rectangle 2">
            <a:extLst>
              <a:ext uri="{FF2B5EF4-FFF2-40B4-BE49-F238E27FC236}">
                <a16:creationId xmlns:a16="http://schemas.microsoft.com/office/drawing/2014/main" id="{BAFA198D-552B-48E3-80D9-184B61D216CA}"/>
              </a:ext>
            </a:extLst>
          </p:cNvPr>
          <p:cNvSpPr txBox="1">
            <a:spLocks noChangeArrowheads="1"/>
          </p:cNvSpPr>
          <p:nvPr/>
        </p:nvSpPr>
        <p:spPr bwMode="auto">
          <a:xfrm>
            <a:off x="3007519" y="228600"/>
            <a:ext cx="61769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571500" indent="-571500" algn="ctr" eaLnBrk="1" hangingPunct="1">
              <a:buClr>
                <a:srgbClr val="00FF00"/>
              </a:buClr>
              <a:buFont typeface="+mj-lt"/>
              <a:buAutoNum type="arabicPeriod" startAt="3"/>
            </a:pPr>
            <a:r>
              <a:rPr lang="en-US" sz="3600" kern="0" dirty="0">
                <a:effectLst>
                  <a:outerShdw blurRad="38100" dist="38100" dir="2700000" algn="tl">
                    <a:srgbClr val="000000">
                      <a:alpha val="43137"/>
                    </a:srgbClr>
                  </a:outerShdw>
                </a:effectLst>
                <a:cs typeface="Calibri" panose="020F0502020204030204" pitchFamily="34" charset="0"/>
              </a:rPr>
              <a:t>Abram &amp; The King of Sodom</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14:21-24</a:t>
            </a:r>
          </a:p>
        </p:txBody>
      </p:sp>
    </p:spTree>
    <p:extLst>
      <p:ext uri="{BB962C8B-B14F-4D97-AF65-F5344CB8AC3E}">
        <p14:creationId xmlns:p14="http://schemas.microsoft.com/office/powerpoint/2010/main" val="9858552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1600200"/>
            <a:ext cx="5181600" cy="4343400"/>
          </a:xfrm>
        </p:spPr>
        <p:txBody>
          <a:bodyPr/>
          <a:lstStyle/>
          <a:p>
            <a:pPr marL="574675" lvl="1" indent="-574675" eaLnBrk="1" hangingPunct="1">
              <a:spcBef>
                <a:spcPts val="0"/>
              </a:spcBef>
              <a:spcAft>
                <a:spcPts val="3000"/>
              </a:spcAft>
              <a:buClr>
                <a:srgbClr val="FFC000"/>
              </a:buClr>
              <a:buSzPct val="100000"/>
              <a:buFont typeface="+mj-lt"/>
              <a:buAutoNum type="alphaLcPeriod"/>
              <a:defRPr/>
            </a:pPr>
            <a:r>
              <a:rPr lang="en-US" dirty="0"/>
              <a:t>Kings' offer (21)</a:t>
            </a:r>
          </a:p>
          <a:p>
            <a:pPr marL="574675" lvl="1" indent="-574675" eaLnBrk="1" hangingPunct="1">
              <a:spcBef>
                <a:spcPts val="0"/>
              </a:spcBef>
              <a:spcAft>
                <a:spcPts val="3000"/>
              </a:spcAft>
              <a:buClr>
                <a:srgbClr val="FFC000"/>
              </a:buClr>
              <a:buSzPct val="100000"/>
              <a:buFont typeface="+mj-lt"/>
              <a:buAutoNum type="alphaLcPeriod"/>
              <a:defRPr/>
            </a:pPr>
            <a:r>
              <a:rPr lang="en-US" b="1" dirty="0">
                <a:solidFill>
                  <a:srgbClr val="FFFFCC"/>
                </a:solidFill>
              </a:rPr>
              <a:t>Abram’s response (22-24)</a:t>
            </a:r>
          </a:p>
          <a:p>
            <a:pPr marL="914400" lvl="2" indent="-514350" eaLnBrk="1" hangingPunct="1">
              <a:spcBef>
                <a:spcPts val="0"/>
              </a:spcBef>
              <a:spcAft>
                <a:spcPts val="3000"/>
              </a:spcAft>
              <a:buSzPct val="100000"/>
              <a:buFont typeface="+mj-lt"/>
              <a:buAutoNum type="arabicParenR"/>
              <a:defRPr/>
            </a:pPr>
            <a:r>
              <a:rPr lang="en-US" dirty="0"/>
              <a:t>Oath (22)</a:t>
            </a:r>
          </a:p>
          <a:p>
            <a:pPr marL="914400" lvl="2" indent="-514350" eaLnBrk="1" hangingPunct="1">
              <a:spcBef>
                <a:spcPts val="0"/>
              </a:spcBef>
              <a:spcAft>
                <a:spcPts val="3000"/>
              </a:spcAft>
              <a:buSzPct val="100000"/>
              <a:buFont typeface="+mj-lt"/>
              <a:buAutoNum type="arabicParenR"/>
              <a:defRPr/>
            </a:pPr>
            <a:r>
              <a:rPr lang="en-US" dirty="0"/>
              <a:t>Content (23)</a:t>
            </a:r>
          </a:p>
          <a:p>
            <a:pPr marL="914400" lvl="2" indent="-514350" eaLnBrk="1" hangingPunct="1">
              <a:spcBef>
                <a:spcPts val="0"/>
              </a:spcBef>
              <a:spcAft>
                <a:spcPts val="3000"/>
              </a:spcAft>
              <a:buSzPct val="100000"/>
              <a:buFont typeface="+mj-lt"/>
              <a:buAutoNum type="arabicParenR"/>
              <a:defRPr/>
            </a:pPr>
            <a:r>
              <a:rPr lang="en-US" b="1" u="sng" dirty="0">
                <a:solidFill>
                  <a:srgbClr val="FFFFCC"/>
                </a:solidFill>
              </a:rPr>
              <a:t>Exceptions (24)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
        <p:nvSpPr>
          <p:cNvPr id="6" name="Rectangle 2">
            <a:extLst>
              <a:ext uri="{FF2B5EF4-FFF2-40B4-BE49-F238E27FC236}">
                <a16:creationId xmlns:a16="http://schemas.microsoft.com/office/drawing/2014/main" id="{BAFA198D-552B-48E3-80D9-184B61D216CA}"/>
              </a:ext>
            </a:extLst>
          </p:cNvPr>
          <p:cNvSpPr txBox="1">
            <a:spLocks noChangeArrowheads="1"/>
          </p:cNvSpPr>
          <p:nvPr/>
        </p:nvSpPr>
        <p:spPr bwMode="auto">
          <a:xfrm>
            <a:off x="3007519" y="228600"/>
            <a:ext cx="61769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571500" indent="-571500" algn="ctr" eaLnBrk="1" hangingPunct="1">
              <a:buClr>
                <a:srgbClr val="00FF00"/>
              </a:buClr>
              <a:buFont typeface="+mj-lt"/>
              <a:buAutoNum type="arabicPeriod" startAt="3"/>
            </a:pPr>
            <a:r>
              <a:rPr lang="en-US" sz="3600" kern="0" dirty="0">
                <a:effectLst>
                  <a:outerShdw blurRad="38100" dist="38100" dir="2700000" algn="tl">
                    <a:srgbClr val="000000">
                      <a:alpha val="43137"/>
                    </a:srgbClr>
                  </a:outerShdw>
                </a:effectLst>
                <a:cs typeface="Calibri" panose="020F0502020204030204" pitchFamily="34" charset="0"/>
              </a:rPr>
              <a:t>Abram &amp; The King of Sodom</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14:21-24</a:t>
            </a:r>
          </a:p>
        </p:txBody>
      </p:sp>
    </p:spTree>
    <p:extLst>
      <p:ext uri="{BB962C8B-B14F-4D97-AF65-F5344CB8AC3E}">
        <p14:creationId xmlns:p14="http://schemas.microsoft.com/office/powerpoint/2010/main" val="3592669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Genesis 12</a:t>
            </a:r>
            <a:r>
              <a:rPr lang="en-US" sz="3600" dirty="0">
                <a:effectLst>
                  <a:outerShdw blurRad="38100" dist="38100" dir="2700000" algn="tl">
                    <a:srgbClr val="000000">
                      <a:alpha val="43137"/>
                    </a:srgbClr>
                  </a:outerShdw>
                </a:effectLst>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Abram’s Early Journeys</a:t>
            </a:r>
          </a:p>
        </p:txBody>
      </p:sp>
      <p:sp>
        <p:nvSpPr>
          <p:cNvPr id="161795" name="Rectangle 3"/>
          <p:cNvSpPr>
            <a:spLocks noGrp="1" noChangeArrowheads="1"/>
          </p:cNvSpPr>
          <p:nvPr>
            <p:ph type="body" idx="1"/>
          </p:nvPr>
        </p:nvSpPr>
        <p:spPr>
          <a:xfrm>
            <a:off x="457200" y="1524000"/>
            <a:ext cx="9372600" cy="2743200"/>
          </a:xfrm>
        </p:spPr>
        <p:txBody>
          <a:bodyPr/>
          <a:lstStyle/>
          <a:p>
            <a:pPr marL="574675" lvl="1" indent="-574675" eaLnBrk="1" hangingPunct="1">
              <a:spcBef>
                <a:spcPts val="0"/>
              </a:spcBef>
              <a:spcAft>
                <a:spcPts val="1800"/>
              </a:spcAft>
              <a:buClr>
                <a:schemeClr val="tx2"/>
              </a:buClr>
              <a:buSzPct val="100000"/>
              <a:buFont typeface="+mj-lt"/>
              <a:buAutoNum type="romanUcPeriod"/>
              <a:defRPr/>
            </a:pPr>
            <a:r>
              <a:rPr lang="en-US" dirty="0"/>
              <a:t>Unconditional promises (Gen. 12:1-3)</a:t>
            </a:r>
          </a:p>
          <a:p>
            <a:pPr marL="574675" lvl="1" indent="-574675" eaLnBrk="1" hangingPunct="1">
              <a:spcBef>
                <a:spcPts val="0"/>
              </a:spcBef>
              <a:spcAft>
                <a:spcPts val="1800"/>
              </a:spcAft>
              <a:buClr>
                <a:schemeClr val="tx2"/>
              </a:buClr>
              <a:buSzPct val="100000"/>
              <a:buFont typeface="+mj-lt"/>
              <a:buAutoNum type="romanUcPeriod"/>
              <a:defRPr/>
            </a:pPr>
            <a:r>
              <a:rPr lang="en-US" dirty="0"/>
              <a:t>From Haran to Canaan (Gen. 12:4-5)</a:t>
            </a:r>
          </a:p>
          <a:p>
            <a:pPr marL="574675" lvl="1" indent="-574675" eaLnBrk="1" hangingPunct="1">
              <a:spcBef>
                <a:spcPts val="0"/>
              </a:spcBef>
              <a:spcAft>
                <a:spcPts val="1800"/>
              </a:spcAft>
              <a:buClr>
                <a:schemeClr val="tx2"/>
              </a:buClr>
              <a:buSzPct val="100000"/>
              <a:buFont typeface="+mj-lt"/>
              <a:buAutoNum type="romanUcPeriod"/>
              <a:defRPr/>
            </a:pPr>
            <a:r>
              <a:rPr lang="en-US" dirty="0"/>
              <a:t>In Canaan (Gen. 12:6-9)</a:t>
            </a:r>
          </a:p>
          <a:p>
            <a:pPr marL="574675" lvl="1" indent="-574675" eaLnBrk="1" hangingPunct="1">
              <a:spcBef>
                <a:spcPts val="0"/>
              </a:spcBef>
              <a:spcAft>
                <a:spcPts val="1800"/>
              </a:spcAft>
              <a:buClr>
                <a:schemeClr val="tx2"/>
              </a:buClr>
              <a:buSzPct val="100000"/>
              <a:buFont typeface="+mj-lt"/>
              <a:buAutoNum type="romanUcPeriod"/>
              <a:defRPr/>
            </a:pPr>
            <a:r>
              <a:rPr lang="en-US" dirty="0"/>
              <a:t>In Egypt (Gen. 12:10-20)</a:t>
            </a:r>
          </a:p>
          <a:p>
            <a:pPr marL="574675" lvl="1" indent="-574675" eaLnBrk="1" hangingPunct="1">
              <a:spcBef>
                <a:spcPts val="0"/>
              </a:spcBef>
              <a:spcAft>
                <a:spcPts val="1800"/>
              </a:spcAft>
              <a:buClr>
                <a:schemeClr val="tx2"/>
              </a:buClr>
              <a:buSzPct val="100000"/>
              <a:buFont typeface="+mj-lt"/>
              <a:buAutoNum type="romanUcPeriod"/>
              <a:defRPr/>
            </a:pPr>
            <a:r>
              <a:rPr lang="en-US" dirty="0"/>
              <a:t>Abram and Lot Separate (Gen. 13:1-13)</a:t>
            </a:r>
          </a:p>
          <a:p>
            <a:pPr marL="574675" lvl="1" indent="-574675" eaLnBrk="1" hangingPunct="1">
              <a:spcBef>
                <a:spcPts val="0"/>
              </a:spcBef>
              <a:spcAft>
                <a:spcPts val="1800"/>
              </a:spcAft>
              <a:buClr>
                <a:schemeClr val="tx2"/>
              </a:buClr>
              <a:buSzPct val="100000"/>
              <a:buFont typeface="+mj-lt"/>
              <a:buAutoNum type="romanUcPeriod"/>
              <a:defRPr/>
            </a:pPr>
            <a:r>
              <a:rPr lang="en-US" dirty="0"/>
              <a:t>Reaffirmation of Abram’s promises (Gen. 13:14-18)</a:t>
            </a:r>
          </a:p>
          <a:p>
            <a:pPr marL="574675" lvl="1" indent="-574675" eaLnBrk="1" hangingPunct="1">
              <a:spcBef>
                <a:spcPts val="0"/>
              </a:spcBef>
              <a:spcAft>
                <a:spcPts val="1800"/>
              </a:spcAft>
              <a:buClr>
                <a:schemeClr val="tx2"/>
              </a:buClr>
              <a:buSzPct val="100000"/>
              <a:buFont typeface="+mj-lt"/>
              <a:buAutoNum type="romanUcPeriod"/>
              <a:defRPr/>
            </a:pPr>
            <a:r>
              <a:rPr lang="en-US" dirty="0"/>
              <a:t>Abram Rescues Lot (14:1-24)</a:t>
            </a:r>
          </a:p>
        </p:txBody>
      </p:sp>
      <p:pic>
        <p:nvPicPr>
          <p:cNvPr id="6" name="Picture 5">
            <a:extLst>
              <a:ext uri="{FF2B5EF4-FFF2-40B4-BE49-F238E27FC236}">
                <a16:creationId xmlns:a16="http://schemas.microsoft.com/office/drawing/2014/main" id="{F4BAD4D4-E16C-4CBE-993D-A3A0185A7FB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8056777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VI. 8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6785492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bless those who bless you</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one who curses you I will curse. And in you all the families of the earth will be blessed.”</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1547942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VI. 8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54523969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one who curses you I will curse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in you all the families of the earth will be blessed.”</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855745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3761298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14:1</a:t>
            </a:r>
            <a:r>
              <a:rPr lang="en-US" sz="3600" dirty="0">
                <a:effectLst>
                  <a:outerShdw blurRad="38100" dist="38100" dir="2700000" algn="tl">
                    <a:srgbClr val="000000">
                      <a:alpha val="43137"/>
                    </a:srgbClr>
                  </a:outerShdw>
                </a:effectLst>
                <a:cs typeface="Calibri" panose="020F0502020204030204" pitchFamily="34" charset="0"/>
              </a:rPr>
              <a:t>‒24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Abram Rescues Lot</a:t>
            </a:r>
          </a:p>
        </p:txBody>
      </p:sp>
      <p:sp>
        <p:nvSpPr>
          <p:cNvPr id="161795" name="Rectangle 3"/>
          <p:cNvSpPr>
            <a:spLocks noGrp="1" noChangeArrowheads="1"/>
          </p:cNvSpPr>
          <p:nvPr>
            <p:ph type="body" idx="1"/>
          </p:nvPr>
        </p:nvSpPr>
        <p:spPr>
          <a:xfrm>
            <a:off x="1066800" y="2057400"/>
            <a:ext cx="6934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War (14:1-12)</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Rescue (14:13-16)</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Interaction with two kings (14:17-24)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5239515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24100" y="3711476"/>
            <a:ext cx="7543800" cy="2308324"/>
          </a:xfrm>
          <a:prstGeom prst="rect">
            <a:avLst/>
          </a:prstGeom>
        </p:spPr>
        <p:txBody>
          <a:bodyPr wrap="square">
            <a:spAutoFit/>
          </a:bodyPr>
          <a:lstStyle/>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bless you and keep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make his face shine on you and be gracious to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turn his face toward you and give you peace.” (NIV)</a:t>
            </a: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0789" y="533400"/>
            <a:ext cx="5070422" cy="2743200"/>
          </a:xfrm>
          <a:prstGeom prst="rect">
            <a:avLst/>
          </a:prstGeom>
        </p:spPr>
      </p:pic>
    </p:spTree>
    <p:extLst>
      <p:ext uri="{BB962C8B-B14F-4D97-AF65-F5344CB8AC3E}">
        <p14:creationId xmlns:p14="http://schemas.microsoft.com/office/powerpoint/2010/main" val="3480372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9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22061</TotalTime>
  <Words>3838</Words>
  <Application>Microsoft Office PowerPoint</Application>
  <PresentationFormat>Widescreen</PresentationFormat>
  <Paragraphs>452</Paragraphs>
  <Slides>96</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96</vt:i4>
      </vt:variant>
    </vt:vector>
  </HeadingPairs>
  <TitlesOfParts>
    <vt:vector size="101" baseType="lpstr">
      <vt:lpstr>Arial</vt:lpstr>
      <vt:lpstr>Calibri</vt:lpstr>
      <vt:lpstr>Times New Roman</vt:lpstr>
      <vt:lpstr>Wingdings</vt:lpstr>
      <vt:lpstr>Azure</vt:lpstr>
      <vt:lpstr>PowerPoint Presentation</vt:lpstr>
      <vt:lpstr>GENESIS STRUCTURE</vt:lpstr>
      <vt:lpstr>GENESIS STRUCTURE</vt:lpstr>
      <vt:lpstr>PowerPoint Presentation</vt:lpstr>
      <vt:lpstr>GENESIS STRUCTURE</vt:lpstr>
      <vt:lpstr>GENESIS STRUCTURE</vt:lpstr>
      <vt:lpstr>PowerPoint Presentation</vt:lpstr>
      <vt:lpstr>GENESIS STRUCTURE</vt:lpstr>
      <vt:lpstr>Genesis 12‒14 Abram’s Early Journeys</vt:lpstr>
      <vt:lpstr>Genesis 12‒14 Abram’s Early Journeys</vt:lpstr>
      <vt:lpstr>Genesis 14:1‒24 Abram Rescues Lot</vt:lpstr>
      <vt:lpstr>Genesis 14:1‒24 Abram Rescues Lot</vt:lpstr>
      <vt:lpstr>War Genesis 14:1-12</vt:lpstr>
      <vt:lpstr>War Genesis 14:1-12</vt:lpstr>
      <vt:lpstr>PowerPoint Presentation</vt:lpstr>
      <vt:lpstr>PowerPoint Presentation</vt:lpstr>
      <vt:lpstr>PowerPoint Presentation</vt:lpstr>
      <vt:lpstr>PowerPoint Presentation</vt:lpstr>
      <vt:lpstr>War Genesis 14:1-12</vt:lpstr>
      <vt:lpstr>PowerPoint Presentation</vt:lpstr>
      <vt:lpstr>PowerPoint Presentation</vt:lpstr>
      <vt:lpstr>War Genesis 14:1-12</vt:lpstr>
      <vt:lpstr>PowerPoint Presentation</vt:lpstr>
      <vt:lpstr>PowerPoint Presentation</vt:lpstr>
      <vt:lpstr>PowerPoint Presentation</vt:lpstr>
      <vt:lpstr>DEAD SEA</vt:lpstr>
      <vt:lpstr>War Genesis 14:1-12</vt:lpstr>
      <vt:lpstr>War Genesis 14:1-12</vt:lpstr>
      <vt:lpstr>War Genesis 14:1-12</vt:lpstr>
      <vt:lpstr>PowerPoint Presentation</vt:lpstr>
      <vt:lpstr>War Genesis 14:1-12</vt:lpstr>
      <vt:lpstr>PowerPoint Presentation</vt:lpstr>
      <vt:lpstr>PowerPoint Presentation</vt:lpstr>
      <vt:lpstr>PowerPoint Presentation</vt:lpstr>
      <vt:lpstr>War Genesis 14:1-12</vt:lpstr>
      <vt:lpstr>War Genesis 14:8-11</vt:lpstr>
      <vt:lpstr>War Genesis 14:8-11</vt:lpstr>
      <vt:lpstr>PowerPoint Presentation</vt:lpstr>
      <vt:lpstr>War Genesis 14:8-11</vt:lpstr>
      <vt:lpstr>War Genesis 14:8-11</vt:lpstr>
      <vt:lpstr>PowerPoint Presentation</vt:lpstr>
      <vt:lpstr>War Genesis 14:8-11</vt:lpstr>
      <vt:lpstr>War Genesis 14:8-11</vt:lpstr>
      <vt:lpstr>War Genesis 14:8-11</vt:lpstr>
      <vt:lpstr>War Genesis 14:8-11</vt:lpstr>
      <vt:lpstr>War Genesis 14:1-12</vt:lpstr>
      <vt:lpstr>PowerPoint Presentation</vt:lpstr>
      <vt:lpstr>Genesis 14:1‒24 Abram Rescues Lot</vt:lpstr>
      <vt:lpstr>Rescue Genesis 14:13-16</vt:lpstr>
      <vt:lpstr>Rescue Genesis 14:13-16</vt:lpstr>
      <vt:lpstr>PowerPoint Presentation</vt:lpstr>
      <vt:lpstr>Rescue Genesis 14:13-16</vt:lpstr>
      <vt:lpstr>Granville Sharp</vt:lpstr>
      <vt:lpstr>PowerPoint Presentation</vt:lpstr>
      <vt:lpstr>Rescue Genesis 14:13-16</vt:lpstr>
      <vt:lpstr>PowerPoint Presentation</vt:lpstr>
      <vt:lpstr>Rescue Genesis 14:13-16</vt:lpstr>
      <vt:lpstr>PowerPoint Presentation</vt:lpstr>
      <vt:lpstr>PowerPoint Presentation</vt:lpstr>
      <vt:lpstr>Genesis 14:1‒24 Abram Rescues Lot</vt:lpstr>
      <vt:lpstr>Interaction with Two Kings Genesis 14:17-24</vt:lpstr>
      <vt:lpstr>Interaction with Two Kings Genesis 14:17-24</vt:lpstr>
      <vt:lpstr>PowerPoint Presentation</vt:lpstr>
      <vt:lpstr>Interaction with Two Kings Genesis 14:17-24</vt:lpstr>
      <vt:lpstr>Abram &amp; The King of Salem Genesis 14:18-20</vt:lpstr>
      <vt:lpstr>Abram &amp; The King of Salem Genesis 14:18-20</vt:lpstr>
      <vt:lpstr>Abram &amp; The King of Salem Genesis 14:18-20</vt:lpstr>
      <vt:lpstr>Abram &amp; The King of Salem Genesis 14:18-20</vt:lpstr>
      <vt:lpstr>PowerPoint Presentation</vt:lpstr>
      <vt:lpstr>PowerPoint Presentation</vt:lpstr>
      <vt:lpstr>God’s Messianic Purposes Beginning in Genesis</vt:lpstr>
      <vt:lpstr>6 Reasons Why Melchizedek is a Type of Christ (7:1-3)</vt:lpstr>
      <vt:lpstr>Melchizedek is Not a Theophany</vt:lpstr>
      <vt:lpstr>PowerPoint Presentation</vt:lpstr>
      <vt:lpstr>PowerPoint Presentation</vt:lpstr>
      <vt:lpstr>PowerPoint Presentation</vt:lpstr>
      <vt:lpstr>PowerPoint Presentation</vt:lpstr>
      <vt:lpstr>Abram &amp; The King of Salem Genesis 14:18-20</vt:lpstr>
      <vt:lpstr>Abram &amp; The King of Salem Genesis 14:18-20</vt:lpstr>
      <vt:lpstr>Abram &amp; The King of Salem Genesis 14:18-20</vt:lpstr>
      <vt:lpstr>PowerPoint Presentation</vt:lpstr>
      <vt:lpstr>PowerPoint Presentation</vt:lpstr>
      <vt:lpstr>Interaction with Two Kings Genesis 14:17-24</vt:lpstr>
      <vt:lpstr>PowerPoint Presentation</vt:lpstr>
      <vt:lpstr>PowerPoint Presentation</vt:lpstr>
      <vt:lpstr>PowerPoint Presentation</vt:lpstr>
      <vt:lpstr>PowerPoint Presentation</vt:lpstr>
      <vt:lpstr>PowerPoint Presentation</vt:lpstr>
      <vt:lpstr>PowerPoint Presentation</vt:lpstr>
      <vt:lpstr>VI. 8 New Promises Genesis 12:1-3</vt:lpstr>
      <vt:lpstr>PowerPoint Presentation</vt:lpstr>
      <vt:lpstr>VI. 8 New Promises Genesis 12:1-3</vt:lpstr>
      <vt:lpstr>PowerPoint Presentation</vt:lpstr>
      <vt:lpstr>Conclusion</vt:lpstr>
      <vt:lpstr>Genesis 14:1‒24 Abram Rescues Lot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059 - 14v1-24 - 16x9</dc:title>
  <dc:subject>Genesis 13</dc:subject>
  <dc:creator>A. Woods</dc:creator>
  <dc:description>Modified by Jim McGowan</dc:description>
  <cp:lastModifiedBy>Andy Woods</cp:lastModifiedBy>
  <cp:revision>2266</cp:revision>
  <cp:lastPrinted>2021-11-21T03:15:34Z</cp:lastPrinted>
  <dcterms:created xsi:type="dcterms:W3CDTF">2009-03-17T12:21:13Z</dcterms:created>
  <dcterms:modified xsi:type="dcterms:W3CDTF">2021-11-21T12:58:32Z</dcterms:modified>
</cp:coreProperties>
</file>