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094" r:id="rId2"/>
    <p:sldId id="7754" r:id="rId3"/>
    <p:sldId id="7772" r:id="rId4"/>
    <p:sldId id="8014" r:id="rId5"/>
    <p:sldId id="8034" r:id="rId6"/>
    <p:sldId id="7941" r:id="rId7"/>
    <p:sldId id="8028" r:id="rId8"/>
    <p:sldId id="8036" r:id="rId9"/>
    <p:sldId id="8029" r:id="rId10"/>
    <p:sldId id="8040" r:id="rId11"/>
    <p:sldId id="8030" r:id="rId12"/>
    <p:sldId id="8039" r:id="rId13"/>
    <p:sldId id="8038" r:id="rId14"/>
    <p:sldId id="8037" r:id="rId15"/>
    <p:sldId id="8027" r:id="rId16"/>
    <p:sldId id="8031" r:id="rId17"/>
    <p:sldId id="7980" r:id="rId18"/>
    <p:sldId id="891" r:id="rId19"/>
    <p:sldId id="8041" r:id="rId20"/>
    <p:sldId id="7977" r:id="rId21"/>
    <p:sldId id="8042" r:id="rId22"/>
    <p:sldId id="2874" r:id="rId23"/>
    <p:sldId id="8032" r:id="rId24"/>
    <p:sldId id="7685" r:id="rId25"/>
    <p:sldId id="7738" r:id="rId26"/>
    <p:sldId id="5226" r:id="rId27"/>
    <p:sldId id="7727" r:id="rId28"/>
    <p:sldId id="8045" r:id="rId29"/>
    <p:sldId id="8044" r:id="rId30"/>
    <p:sldId id="8043" r:id="rId31"/>
    <p:sldId id="8033" r:id="rId32"/>
    <p:sldId id="5119" r:id="rId33"/>
    <p:sldId id="8046" r:id="rId34"/>
    <p:sldId id="8047" r:id="rId35"/>
    <p:sldId id="7919" r:id="rId36"/>
    <p:sldId id="7655" r:id="rId37"/>
    <p:sldId id="8035" r:id="rId38"/>
    <p:sldId id="7940" r:id="rId39"/>
  </p:sldIdLst>
  <p:sldSz cx="12192000" cy="6858000"/>
  <p:notesSz cx="7315200" cy="9601200"/>
  <p:custDataLst>
    <p:tags r:id="rId42"/>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66"/>
    <a:srgbClr val="FFCCFF"/>
    <a:srgbClr val="009900"/>
    <a:srgbClr val="003300"/>
    <a:srgbClr val="0000CC"/>
    <a:srgbClr val="00CCFF"/>
    <a:srgbClr val="33CC33"/>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0D2E3-2D43-4277-BA17-1DBEFEBA0E4A}" v="5" dt="2021-11-11T01:36:15.892"/>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6778" autoAdjust="0"/>
  </p:normalViewPr>
  <p:slideViewPr>
    <p:cSldViewPr>
      <p:cViewPr varScale="1">
        <p:scale>
          <a:sx n="108" d="100"/>
          <a:sy n="108" d="100"/>
        </p:scale>
        <p:origin x="402"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3786"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4B789CD3-3F67-4EB5-AE51-3CD3E23FB5FC}"/>
    <pc:docChg chg="undo custSel modSld">
      <pc:chgData name="Jim McGowan" userId="e2c7446dd3aca506" providerId="LiveId" clId="{4B789CD3-3F67-4EB5-AE51-3CD3E23FB5FC}" dt="2021-11-04T00:41:08.586" v="5" actId="108"/>
      <pc:docMkLst>
        <pc:docMk/>
      </pc:docMkLst>
      <pc:sldChg chg="modSp mod">
        <pc:chgData name="Jim McGowan" userId="e2c7446dd3aca506" providerId="LiveId" clId="{4B789CD3-3F67-4EB5-AE51-3CD3E23FB5FC}" dt="2021-11-04T00:41:08.586" v="5" actId="108"/>
        <pc:sldMkLst>
          <pc:docMk/>
          <pc:sldMk cId="2723657072" sldId="4436"/>
        </pc:sldMkLst>
        <pc:spChg chg="mod">
          <ac:chgData name="Jim McGowan" userId="e2c7446dd3aca506" providerId="LiveId" clId="{4B789CD3-3F67-4EB5-AE51-3CD3E23FB5FC}" dt="2021-11-04T00:41:08.586" v="5" actId="108"/>
          <ac:spMkLst>
            <pc:docMk/>
            <pc:sldMk cId="2723657072" sldId="4436"/>
            <ac:spMk id="93186" creationId="{00000000-0000-0000-0000-000000000000}"/>
          </ac:spMkLst>
        </pc:spChg>
      </pc:sldChg>
      <pc:sldChg chg="modSp mod">
        <pc:chgData name="Jim McGowan" userId="e2c7446dd3aca506" providerId="LiveId" clId="{4B789CD3-3F67-4EB5-AE51-3CD3E23FB5FC}" dt="2021-11-04T00:15:48.946" v="1" actId="1076"/>
        <pc:sldMkLst>
          <pc:docMk/>
          <pc:sldMk cId="691796469" sldId="5793"/>
        </pc:sldMkLst>
        <pc:picChg chg="mod">
          <ac:chgData name="Jim McGowan" userId="e2c7446dd3aca506" providerId="LiveId" clId="{4B789CD3-3F67-4EB5-AE51-3CD3E23FB5FC}" dt="2021-11-04T00:15:48.946" v="1" actId="1076"/>
          <ac:picMkLst>
            <pc:docMk/>
            <pc:sldMk cId="691796469" sldId="5793"/>
            <ac:picMk id="2" creationId="{00000000-0000-0000-0000-000000000000}"/>
          </ac:picMkLst>
        </pc:picChg>
      </pc:sldChg>
    </pc:docChg>
  </pc:docChgLst>
  <pc:docChgLst>
    <pc:chgData name="Jim McGowan" userId="e2c7446dd3aca506" providerId="LiveId" clId="{4540D2E3-2D43-4277-BA17-1DBEFEBA0E4A}"/>
    <pc:docChg chg="modSld">
      <pc:chgData name="Jim McGowan" userId="e2c7446dd3aca506" providerId="LiveId" clId="{4540D2E3-2D43-4277-BA17-1DBEFEBA0E4A}" dt="2021-11-11T02:01:17.846" v="14" actId="6549"/>
      <pc:docMkLst>
        <pc:docMk/>
      </pc:docMkLst>
      <pc:sldChg chg="modSp mod">
        <pc:chgData name="Jim McGowan" userId="e2c7446dd3aca506" providerId="LiveId" clId="{4540D2E3-2D43-4277-BA17-1DBEFEBA0E4A}" dt="2021-11-11T01:47:02.703" v="9" actId="115"/>
        <pc:sldMkLst>
          <pc:docMk/>
          <pc:sldMk cId="3810872242" sldId="462"/>
        </pc:sldMkLst>
        <pc:spChg chg="mod">
          <ac:chgData name="Jim McGowan" userId="e2c7446dd3aca506" providerId="LiveId" clId="{4540D2E3-2D43-4277-BA17-1DBEFEBA0E4A}" dt="2021-11-11T01:47:02.703" v="9" actId="115"/>
          <ac:spMkLst>
            <pc:docMk/>
            <pc:sldMk cId="3810872242" sldId="462"/>
            <ac:spMk id="38914" creationId="{00000000-0000-0000-0000-000000000000}"/>
          </ac:spMkLst>
        </pc:spChg>
      </pc:sldChg>
      <pc:sldChg chg="modSp mod">
        <pc:chgData name="Jim McGowan" userId="e2c7446dd3aca506" providerId="LiveId" clId="{4540D2E3-2D43-4277-BA17-1DBEFEBA0E4A}" dt="2021-11-11T01:36:23.421" v="8" actId="115"/>
        <pc:sldMkLst>
          <pc:docMk/>
          <pc:sldMk cId="2339623947" sldId="8007"/>
        </pc:sldMkLst>
        <pc:spChg chg="mod">
          <ac:chgData name="Jim McGowan" userId="e2c7446dd3aca506" providerId="LiveId" clId="{4540D2E3-2D43-4277-BA17-1DBEFEBA0E4A}" dt="2021-11-11T01:36:23.421" v="8" actId="115"/>
          <ac:spMkLst>
            <pc:docMk/>
            <pc:sldMk cId="2339623947" sldId="8007"/>
            <ac:spMk id="38914" creationId="{00000000-0000-0000-0000-000000000000}"/>
          </ac:spMkLst>
        </pc:spChg>
        <pc:spChg chg="mod">
          <ac:chgData name="Jim McGowan" userId="e2c7446dd3aca506" providerId="LiveId" clId="{4540D2E3-2D43-4277-BA17-1DBEFEBA0E4A}" dt="2021-11-11T01:27:10.722" v="2" actId="1036"/>
          <ac:spMkLst>
            <pc:docMk/>
            <pc:sldMk cId="2339623947" sldId="8007"/>
            <ac:spMk id="38915" creationId="{00000000-0000-0000-0000-000000000000}"/>
          </ac:spMkLst>
        </pc:spChg>
      </pc:sldChg>
      <pc:sldChg chg="modSp mod">
        <pc:chgData name="Jim McGowan" userId="e2c7446dd3aca506" providerId="LiveId" clId="{4540D2E3-2D43-4277-BA17-1DBEFEBA0E4A}" dt="2021-11-11T02:01:17.846" v="14" actId="6549"/>
        <pc:sldMkLst>
          <pc:docMk/>
          <pc:sldMk cId="3667887666" sldId="8012"/>
        </pc:sldMkLst>
        <pc:spChg chg="mod">
          <ac:chgData name="Jim McGowan" userId="e2c7446dd3aca506" providerId="LiveId" clId="{4540D2E3-2D43-4277-BA17-1DBEFEBA0E4A}" dt="2021-11-11T02:01:17.846" v="14" actId="6549"/>
          <ac:spMkLst>
            <pc:docMk/>
            <pc:sldMk cId="3667887666" sldId="8012"/>
            <ac:spMk id="389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Zechariah 009 - 4v1-14</a:t>
            </a:r>
          </a:p>
          <a:p>
            <a:pPr>
              <a:defRPr/>
            </a:pPr>
            <a:r>
              <a:rPr lang="en-US" sz="1600" dirty="0"/>
              <a:t>11-17-2021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11/16/2021</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a:t>
            </a:fld>
            <a:endParaRPr lang="en-US" altLang="en-US" dirty="0"/>
          </a:p>
        </p:txBody>
      </p:sp>
    </p:spTree>
    <p:extLst>
      <p:ext uri="{BB962C8B-B14F-4D97-AF65-F5344CB8AC3E}">
        <p14:creationId xmlns:p14="http://schemas.microsoft.com/office/powerpoint/2010/main" val="2025014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33</a:t>
            </a:fld>
            <a:endParaRPr lang="en-US" altLang="en-US" dirty="0"/>
          </a:p>
        </p:txBody>
      </p:sp>
    </p:spTree>
    <p:extLst>
      <p:ext uri="{BB962C8B-B14F-4D97-AF65-F5344CB8AC3E}">
        <p14:creationId xmlns:p14="http://schemas.microsoft.com/office/powerpoint/2010/main" val="1563347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34</a:t>
            </a:fld>
            <a:endParaRPr lang="en-US" altLang="en-US" dirty="0"/>
          </a:p>
        </p:txBody>
      </p:sp>
    </p:spTree>
    <p:extLst>
      <p:ext uri="{BB962C8B-B14F-4D97-AF65-F5344CB8AC3E}">
        <p14:creationId xmlns:p14="http://schemas.microsoft.com/office/powerpoint/2010/main" val="82775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35</a:t>
            </a:fld>
            <a:endParaRPr lang="en-US" altLang="en-US" dirty="0"/>
          </a:p>
        </p:txBody>
      </p:sp>
    </p:spTree>
    <p:extLst>
      <p:ext uri="{BB962C8B-B14F-4D97-AF65-F5344CB8AC3E}">
        <p14:creationId xmlns:p14="http://schemas.microsoft.com/office/powerpoint/2010/main" val="96837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12</a:t>
            </a:fld>
            <a:endParaRPr lang="en-US" altLang="en-US" dirty="0"/>
          </a:p>
        </p:txBody>
      </p:sp>
    </p:spTree>
    <p:extLst>
      <p:ext uri="{BB962C8B-B14F-4D97-AF65-F5344CB8AC3E}">
        <p14:creationId xmlns:p14="http://schemas.microsoft.com/office/powerpoint/2010/main" val="301786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13</a:t>
            </a:fld>
            <a:endParaRPr lang="en-US" altLang="en-US" dirty="0"/>
          </a:p>
        </p:txBody>
      </p:sp>
    </p:spTree>
    <p:extLst>
      <p:ext uri="{BB962C8B-B14F-4D97-AF65-F5344CB8AC3E}">
        <p14:creationId xmlns:p14="http://schemas.microsoft.com/office/powerpoint/2010/main" val="189660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18</a:t>
            </a:fld>
            <a:endParaRPr lang="en-US" altLang="en-US" dirty="0"/>
          </a:p>
        </p:txBody>
      </p:sp>
    </p:spTree>
    <p:extLst>
      <p:ext uri="{BB962C8B-B14F-4D97-AF65-F5344CB8AC3E}">
        <p14:creationId xmlns:p14="http://schemas.microsoft.com/office/powerpoint/2010/main" val="330589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19</a:t>
            </a:fld>
            <a:endParaRPr lang="en-US" altLang="en-US" dirty="0"/>
          </a:p>
        </p:txBody>
      </p:sp>
    </p:spTree>
    <p:extLst>
      <p:ext uri="{BB962C8B-B14F-4D97-AF65-F5344CB8AC3E}">
        <p14:creationId xmlns:p14="http://schemas.microsoft.com/office/powerpoint/2010/main" val="283017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21</a:t>
            </a:fld>
            <a:endParaRPr lang="en-US" altLang="en-US" dirty="0"/>
          </a:p>
        </p:txBody>
      </p:sp>
    </p:spTree>
    <p:extLst>
      <p:ext uri="{BB962C8B-B14F-4D97-AF65-F5344CB8AC3E}">
        <p14:creationId xmlns:p14="http://schemas.microsoft.com/office/powerpoint/2010/main" val="165268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28</a:t>
            </a:fld>
            <a:endParaRPr lang="en-US" altLang="en-US" dirty="0"/>
          </a:p>
        </p:txBody>
      </p:sp>
    </p:spTree>
    <p:extLst>
      <p:ext uri="{BB962C8B-B14F-4D97-AF65-F5344CB8AC3E}">
        <p14:creationId xmlns:p14="http://schemas.microsoft.com/office/powerpoint/2010/main" val="1535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29</a:t>
            </a:fld>
            <a:endParaRPr lang="en-US" altLang="en-US" dirty="0"/>
          </a:p>
        </p:txBody>
      </p:sp>
    </p:spTree>
    <p:extLst>
      <p:ext uri="{BB962C8B-B14F-4D97-AF65-F5344CB8AC3E}">
        <p14:creationId xmlns:p14="http://schemas.microsoft.com/office/powerpoint/2010/main" val="130666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30</a:t>
            </a:fld>
            <a:endParaRPr lang="en-US" altLang="en-US" dirty="0"/>
          </a:p>
        </p:txBody>
      </p:sp>
    </p:spTree>
    <p:extLst>
      <p:ext uri="{BB962C8B-B14F-4D97-AF65-F5344CB8AC3E}">
        <p14:creationId xmlns:p14="http://schemas.microsoft.com/office/powerpoint/2010/main" val="151892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effectLst>
                  <a:outerShdw blurRad="38100" dist="38100" dir="2700000" algn="tl">
                    <a:srgbClr val="000000">
                      <a:alpha val="43137"/>
                    </a:srgbClr>
                  </a:outerShdw>
                </a:effectLst>
                <a:sym typeface="Symbol" pitchFamily="18" charset="2"/>
              </a:rPr>
              <a:t>Zechariah</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solidFill>
                  <a:srgbClr val="FFFFCC"/>
                </a:solidFill>
                <a:effectLst>
                  <a:outerShdw blurRad="38100" dist="38100" dir="2700000" algn="tl">
                    <a:srgbClr val="000000">
                      <a:alpha val="43137"/>
                    </a:srgbClr>
                  </a:outerShdw>
                </a:effectLst>
                <a:sym typeface="Symbol" pitchFamily="18" charset="2"/>
              </a:rPr>
              <a:t>God Remembers!</a:t>
            </a:r>
          </a:p>
        </p:txBody>
      </p:sp>
      <p:pic>
        <p:nvPicPr>
          <p:cNvPr id="2" name="Picture 1">
            <a:extLst>
              <a:ext uri="{FF2B5EF4-FFF2-40B4-BE49-F238E27FC236}">
                <a16:creationId xmlns:a16="http://schemas.microsoft.com/office/drawing/2014/main" id="{FE4FBC66-70AB-4401-B987-E4D026EE7810}"/>
              </a:ext>
            </a:extLst>
          </p:cNvPr>
          <p:cNvPicPr>
            <a:picLocks noChangeAspect="1"/>
          </p:cNvPicPr>
          <p:nvPr/>
        </p:nvPicPr>
        <p:blipFill rotWithShape="1">
          <a:blip r:embed="rId3"/>
          <a:srcRect b="3333"/>
          <a:stretch/>
        </p:blipFill>
        <p:spPr>
          <a:xfrm>
            <a:off x="3648967" y="1600200"/>
            <a:ext cx="4894066" cy="3657600"/>
          </a:xfrm>
          <a:prstGeom prst="rect">
            <a:avLst/>
          </a:prstGeom>
          <a:ln>
            <a:solidFill>
              <a:schemeClr val="tx1"/>
            </a:solidFill>
          </a:ln>
        </p:spPr>
      </p:pic>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zechariah 4 two anointed ones">
            <a:extLst>
              <a:ext uri="{FF2B5EF4-FFF2-40B4-BE49-F238E27FC236}">
                <a16:creationId xmlns:a16="http://schemas.microsoft.com/office/drawing/2014/main" id="{638598FF-B2D7-4063-9386-4A5514FBFF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2143" y="228600"/>
            <a:ext cx="6087717" cy="640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8821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algn="ctr"/>
            <a:r>
              <a:rPr lang="en-US" altLang="en-US" sz="3600" dirty="0">
                <a:effectLst>
                  <a:outerShdw blurRad="38100" dist="38100" dir="2700000" algn="tl">
                    <a:srgbClr val="000000">
                      <a:alpha val="43137"/>
                    </a:srgbClr>
                  </a:outerShdw>
                </a:effectLst>
              </a:rPr>
              <a:t>5. The Lampstand &amp; Olive Trees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(4:1-14)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2" y="1562100"/>
            <a:ext cx="7852477" cy="5143500"/>
          </a:xfrm>
        </p:spPr>
        <p:txBody>
          <a:bodyPr/>
          <a:lstStyle/>
          <a:p>
            <a:pPr marL="458788" indent="-458788">
              <a:spcBef>
                <a:spcPts val="0"/>
              </a:spcBef>
              <a:spcAft>
                <a:spcPts val="600"/>
              </a:spcAft>
              <a:buSzPct val="100000"/>
              <a:buFont typeface="+mj-lt"/>
              <a:buAutoNum type="romanUcPeriod"/>
            </a:pPr>
            <a:r>
              <a:rPr lang="en-US" altLang="en-US" b="1" dirty="0">
                <a:solidFill>
                  <a:srgbClr val="FFFFCC"/>
                </a:solidFill>
                <a:effectLst>
                  <a:outerShdw blurRad="38100" dist="38100" dir="2700000" algn="tl">
                    <a:srgbClr val="000000">
                      <a:alpha val="43137"/>
                    </a:srgbClr>
                  </a:outerShdw>
                </a:effectLst>
              </a:rPr>
              <a:t>Vision Described (1-3)</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Setting (1)</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Lampstand with seven lamps (2)</a:t>
            </a:r>
          </a:p>
          <a:p>
            <a:pPr marL="914400" lvl="1" indent="-514350">
              <a:spcBef>
                <a:spcPts val="0"/>
              </a:spcBef>
              <a:spcAft>
                <a:spcPts val="600"/>
              </a:spcAft>
              <a:buSzPct val="100000"/>
              <a:buFont typeface="Wingdings" panose="05000000000000000000" pitchFamily="2" charset="2"/>
              <a:buAutoNum type="alphaUcPeriod"/>
            </a:pPr>
            <a:r>
              <a:rPr lang="en-US" altLang="en-US" b="1" u="sng" dirty="0">
                <a:solidFill>
                  <a:srgbClr val="FFFFCC"/>
                </a:solidFill>
                <a:effectLst>
                  <a:outerShdw blurRad="38100" dist="38100" dir="2700000" algn="tl">
                    <a:srgbClr val="000000">
                      <a:alpha val="43137"/>
                    </a:srgbClr>
                  </a:outerShdw>
                </a:effectLst>
              </a:rPr>
              <a:t>Two olive trees (3)</a:t>
            </a:r>
          </a:p>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Interpreted (4-14)</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strength (4-7)</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Zerubbabel to rebuild the Temple (8-10)</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two anointed servants (11-14)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509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saw a gold lampstand, possibly shaped like the menorah that provided light in the temple. Above the lamp was a bowl that served as a reservoir for the olive oil used as fuel in the seven lights at the top of each branch. Individual channels led from the bowl to the lights, providing a constant source of fuel to keep the lamp burning. Beside the reservoir were two olive trees that provided olive oil to keep the reservoir filled. In effect, Zechariah saw a lamp that would never go out because it had a constant supply of oil.</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H. Dyer</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Old Testament Explorer, </a:t>
            </a:r>
            <a:r>
              <a:rPr lang="en-US" altLang="en-US" sz="1800" dirty="0">
                <a:effectLst>
                  <a:outerShdw blurRad="38100" dist="38100" dir="2700000" algn="tl">
                    <a:srgbClr val="000000">
                      <a:alpha val="43137"/>
                    </a:srgbClr>
                  </a:outerShdw>
                </a:effectLst>
                <a:cs typeface="Calibri" panose="020F0502020204030204" pitchFamily="34" charset="0"/>
              </a:rPr>
              <a:t>p. 824.</a:t>
            </a:r>
          </a:p>
        </p:txBody>
      </p:sp>
      <p:pic>
        <p:nvPicPr>
          <p:cNvPr id="4" name="Picture 2" descr="The Old Testament Explorer: Discovering the Essence ...">
            <a:extLst>
              <a:ext uri="{FF2B5EF4-FFF2-40B4-BE49-F238E27FC236}">
                <a16:creationId xmlns:a16="http://schemas.microsoft.com/office/drawing/2014/main" id="{E3B3F689-CC98-4253-A9E8-AC88A66A39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34" t="3016" r="34000" b="4286"/>
          <a:stretch/>
        </p:blipFill>
        <p:spPr bwMode="auto">
          <a:xfrm>
            <a:off x="10668000" y="157844"/>
            <a:ext cx="921715" cy="136615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Love Language ~ Building Relationships Radio ~ Featured ...">
            <a:extLst>
              <a:ext uri="{FF2B5EF4-FFF2-40B4-BE49-F238E27FC236}">
                <a16:creationId xmlns:a16="http://schemas.microsoft.com/office/drawing/2014/main" id="{380C9E33-2E0C-4495-ABEB-EEB29D204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2" y="121920"/>
            <a:ext cx="894080"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3233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There were also two olive trees, one standing on either side of the bowl. Human maintenance of the lamps was unnecessary, since the oil flowed from the trees, to the reservoir, to the lamps. This important feature of the vision stresses God's singular provision of the oil (cf. v. 6).</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48.</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4828272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zechariah 4 two anointed ones">
            <a:extLst>
              <a:ext uri="{FF2B5EF4-FFF2-40B4-BE49-F238E27FC236}">
                <a16:creationId xmlns:a16="http://schemas.microsoft.com/office/drawing/2014/main" id="{638598FF-B2D7-4063-9386-4A5514FBFF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2143" y="228600"/>
            <a:ext cx="6087717" cy="640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2882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algn="ctr"/>
            <a:r>
              <a:rPr lang="en-US" altLang="en-US" sz="3600" dirty="0">
                <a:effectLst>
                  <a:outerShdw blurRad="38100" dist="38100" dir="2700000" algn="tl">
                    <a:srgbClr val="000000">
                      <a:alpha val="43137"/>
                    </a:srgbClr>
                  </a:outerShdw>
                </a:effectLst>
              </a:rPr>
              <a:t>5. The Lampstand &amp; Olive Trees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(4:1-14)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2" y="1562100"/>
            <a:ext cx="7852477" cy="5143500"/>
          </a:xfrm>
        </p:spPr>
        <p:txBody>
          <a:bodyPr/>
          <a:lstStyle/>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Described (1-3)</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Setting (1)</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Lampstand with seven lamps (2)</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Two olive trees (3)</a:t>
            </a:r>
          </a:p>
          <a:p>
            <a:pPr marL="458788" indent="-458788">
              <a:spcBef>
                <a:spcPts val="0"/>
              </a:spcBef>
              <a:spcAft>
                <a:spcPts val="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rPr>
              <a:t>Vision Interpreted (4-14)</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strength (4-7)</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Zerubbabel to rebuild the Temple (8-10)</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two anointed servants (11-14)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7629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algn="ctr"/>
            <a:r>
              <a:rPr lang="en-US" altLang="en-US" sz="3600" dirty="0">
                <a:effectLst>
                  <a:outerShdw blurRad="38100" dist="38100" dir="2700000" algn="tl">
                    <a:srgbClr val="000000">
                      <a:alpha val="43137"/>
                    </a:srgbClr>
                  </a:outerShdw>
                </a:effectLst>
              </a:rPr>
              <a:t>5. The Lampstand &amp; Olive Trees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(4:1-14)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2" y="1562100"/>
            <a:ext cx="7852477" cy="5143500"/>
          </a:xfrm>
        </p:spPr>
        <p:txBody>
          <a:bodyPr/>
          <a:lstStyle/>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Described (1-3)</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Setting (1)</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Lampstand with seven lamps (2)</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Two olive trees (3)</a:t>
            </a:r>
          </a:p>
          <a:p>
            <a:pPr marL="458788" indent="-458788">
              <a:spcBef>
                <a:spcPts val="0"/>
              </a:spcBef>
              <a:spcAft>
                <a:spcPts val="600"/>
              </a:spcAft>
              <a:buSzPct val="100000"/>
              <a:buFont typeface="+mj-lt"/>
              <a:buAutoNum type="romanUcPeriod"/>
            </a:pPr>
            <a:r>
              <a:rPr lang="en-US" altLang="en-US" b="1" dirty="0">
                <a:solidFill>
                  <a:srgbClr val="FFFFCC"/>
                </a:solidFill>
                <a:effectLst>
                  <a:outerShdw blurRad="38100" dist="38100" dir="2700000" algn="tl">
                    <a:srgbClr val="000000">
                      <a:alpha val="43137"/>
                    </a:srgbClr>
                  </a:outerShdw>
                </a:effectLst>
              </a:rPr>
              <a:t>Vision Interpreted (4-14)</a:t>
            </a:r>
          </a:p>
          <a:p>
            <a:pPr marL="914400" lvl="1" indent="-514350">
              <a:spcBef>
                <a:spcPts val="0"/>
              </a:spcBef>
              <a:spcAft>
                <a:spcPts val="6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God’s strength (4-7)</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Zerubbabel to rebuild the Temple (8-10)</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two anointed servants (11-14)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555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5054" y="137160"/>
            <a:ext cx="8941895" cy="6583680"/>
          </a:xfrm>
          <a:prstGeom prst="rect">
            <a:avLst/>
          </a:prstGeom>
        </p:spPr>
      </p:pic>
    </p:spTree>
    <p:extLst>
      <p:ext uri="{BB962C8B-B14F-4D97-AF65-F5344CB8AC3E}">
        <p14:creationId xmlns:p14="http://schemas.microsoft.com/office/powerpoint/2010/main" val="36014709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807939-35E7-4F52-AA3D-1DD48B0EFF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1"/>
            <a:ext cx="10972800" cy="2523768"/>
          </a:xfrm>
          <a:prstGeom prst="rect">
            <a:avLst/>
          </a:prstGeom>
          <a:noFill/>
          <a:ln w="28575">
            <a:noFill/>
            <a:miter lim="800000"/>
            <a:headEnd/>
            <a:tailEnd/>
          </a:ln>
        </p:spPr>
        <p:txBody>
          <a:bodyPr wrap="square">
            <a:spAutoFit/>
          </a:bodyPr>
          <a:lstStyle/>
          <a:p>
            <a:pPr algn="ctr"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16:18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build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Slide Number Placeholder 1">
            <a:extLst>
              <a:ext uri="{FF2B5EF4-FFF2-40B4-BE49-F238E27FC236}">
                <a16:creationId xmlns:a16="http://schemas.microsoft.com/office/drawing/2014/main" id="{9B52D765-6944-45C9-9B91-0FD0891DE5D6}"/>
              </a:ext>
            </a:extLst>
          </p:cNvPr>
          <p:cNvSpPr txBox="1">
            <a:spLocks/>
          </p:cNvSpPr>
          <p:nvPr/>
        </p:nvSpPr>
        <p:spPr>
          <a:xfrm>
            <a:off x="9347200" y="6248400"/>
            <a:ext cx="25400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18</a:t>
            </a:fld>
            <a:endParaRPr lang="en-US" altLang="en-US" sz="1600" b="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FA8FF99-5E30-4649-BBE1-63182A55E4D3}"/>
              </a:ext>
            </a:extLst>
          </p:cNvPr>
          <p:cNvPicPr>
            <a:picLocks noChangeAspect="1"/>
          </p:cNvPicPr>
          <p:nvPr/>
        </p:nvPicPr>
        <p:blipFill>
          <a:blip r:embed="rId4"/>
          <a:stretch>
            <a:fillRect/>
          </a:stretch>
        </p:blipFill>
        <p:spPr>
          <a:xfrm>
            <a:off x="1758320" y="2819400"/>
            <a:ext cx="8675360" cy="1828959"/>
          </a:xfrm>
          <a:prstGeom prst="rect">
            <a:avLst/>
          </a:prstGeom>
        </p:spPr>
      </p:pic>
    </p:spTree>
    <p:extLst>
      <p:ext uri="{BB962C8B-B14F-4D97-AF65-F5344CB8AC3E}">
        <p14:creationId xmlns:p14="http://schemas.microsoft.com/office/powerpoint/2010/main" val="4770040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work would only succeed because of the supernatural grace (help) that the Lord would provide by His ‘Spirit’ (cf. Gen. 1:2; Exod. 15:8, 10; 28:3; 31:3; Num. 11:17-29; Judg. 3:10; 6:34; 11:29; 13:25; 14:6, 19; 15:14, 19; 2 Sam. 22:16; Ezek. 37:1-14). This is, of course, true of any work that seeks to carry out God's will in the world (cf. 2 Cor. 12:9).</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50.</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25835923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103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45E28-E3A9-4005-8CCA-26F3C7B38C8A}"/>
              </a:ext>
            </a:extLst>
          </p:cNvPr>
          <p:cNvPicPr>
            <a:picLocks noChangeAspect="1"/>
          </p:cNvPicPr>
          <p:nvPr/>
        </p:nvPicPr>
        <p:blipFill>
          <a:blip r:embed="rId2"/>
          <a:stretch>
            <a:fillRect/>
          </a:stretch>
        </p:blipFill>
        <p:spPr>
          <a:xfrm>
            <a:off x="1731961" y="137160"/>
            <a:ext cx="8728078"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510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Mountains epitomize large obstacles (cf. Isa. 40:4; 41:15; 49:11; Matt. 17:20; 21:21; Mark 11:23; 1 Cor. 13:2)…The whole process of temple restoration seemed like a mountainous job to the few exiles who returned from captivity. In addition, there was much opposition to building (Ezra 4:1-5, 24), and the Israelites themselves proved unwilling to persevere in the task (Hag. 1:14; 2:1-9). Nevertheless, God would reduce this mountain to a flat plain by assisting the workers.</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50-51.</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36570711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BF22D8-B6B0-4101-9038-0068046950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046714"/>
          </a:xfrm>
          <a:prstGeom prst="rect">
            <a:avLst/>
          </a:prstGeom>
          <a:noFill/>
          <a:ln w="28575">
            <a:noFill/>
            <a:miter lim="800000"/>
            <a:headEnd/>
            <a:tailEnd/>
          </a:ln>
        </p:spPr>
        <p:txBody>
          <a:bodyPr wrap="square">
            <a:spAutoFit/>
          </a:bodyPr>
          <a:lstStyle/>
          <a:p>
            <a:pPr algn="ctr">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Galatians 3:3</a:t>
            </a:r>
          </a:p>
          <a:p>
            <a:pPr algn="just" fontAlgn="auto">
              <a:spcBef>
                <a:spcPts val="0"/>
              </a:spcBef>
              <a:spcAft>
                <a:spcPts val="0"/>
              </a:spcAft>
              <a:defRPr/>
            </a:pPr>
            <a:r>
              <a:rPr lang="en-US" altLang="en-US" sz="3600" kern="0" dirty="0">
                <a:latin typeface="Calibri" panose="020F0502020204030204" pitchFamily="34" charset="0"/>
                <a:cs typeface="+mn-cs"/>
              </a:rPr>
              <a:t>“</a:t>
            </a:r>
            <a:r>
              <a:rPr lang="en-US" sz="3600" dirty="0">
                <a:latin typeface="Calibri" panose="020F0502020204030204" pitchFamily="34" charset="0"/>
              </a:rPr>
              <a:t>Are you so foolish? Having begun by the Spirit, are you now being </a:t>
            </a:r>
            <a:r>
              <a:rPr lang="en-US" sz="3600" b="1" u="sng" dirty="0">
                <a:solidFill>
                  <a:srgbClr val="FFFFCC"/>
                </a:solidFill>
                <a:effectLst>
                  <a:outerShdw blurRad="38100" dist="38100" dir="2700000" algn="tl">
                    <a:srgbClr val="000000"/>
                  </a:outerShdw>
                </a:effectLst>
                <a:latin typeface="Calibri" panose="020F0502020204030204" pitchFamily="34" charset="0"/>
                <a:cs typeface="+mn-cs"/>
              </a:rPr>
              <a:t>perfected by the flesh</a:t>
            </a:r>
            <a:r>
              <a:rPr lang="en-US" sz="3600" dirty="0">
                <a:latin typeface="Calibri" panose="020F0502020204030204" pitchFamily="34" charset="0"/>
              </a:rPr>
              <a:t>?</a:t>
            </a:r>
            <a:r>
              <a:rPr lang="en-US" sz="3600" dirty="0">
                <a:latin typeface="Calibri" panose="020F0502020204030204" pitchFamily="34" charset="0"/>
                <a:cs typeface="+mn-cs"/>
              </a:rPr>
              <a:t>”</a:t>
            </a:r>
            <a:endParaRPr lang="en-US" altLang="en-US" sz="3600" kern="0" dirty="0">
              <a:latin typeface="Calibri" panose="020F0502020204030204" pitchFamily="34" charset="0"/>
              <a:cs typeface="+mn-cs"/>
            </a:endParaRPr>
          </a:p>
        </p:txBody>
      </p:sp>
      <p:pic>
        <p:nvPicPr>
          <p:cNvPr id="3" name="Picture 2">
            <a:extLst>
              <a:ext uri="{FF2B5EF4-FFF2-40B4-BE49-F238E27FC236}">
                <a16:creationId xmlns:a16="http://schemas.microsoft.com/office/drawing/2014/main" id="{1624EC2F-CFD3-4E71-AE0D-EE3783DA72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3984" y="2971800"/>
            <a:ext cx="4884033" cy="1828800"/>
          </a:xfrm>
          <a:prstGeom prst="rect">
            <a:avLst/>
          </a:prstGeom>
        </p:spPr>
      </p:pic>
    </p:spTree>
    <p:extLst>
      <p:ext uri="{BB962C8B-B14F-4D97-AF65-F5344CB8AC3E}">
        <p14:creationId xmlns:p14="http://schemas.microsoft.com/office/powerpoint/2010/main" val="18667586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algn="ctr"/>
            <a:r>
              <a:rPr lang="en-US" altLang="en-US" sz="3600" dirty="0">
                <a:effectLst>
                  <a:outerShdw blurRad="38100" dist="38100" dir="2700000" algn="tl">
                    <a:srgbClr val="000000">
                      <a:alpha val="43137"/>
                    </a:srgbClr>
                  </a:outerShdw>
                </a:effectLst>
              </a:rPr>
              <a:t>5. The Lampstand &amp; Olive Trees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(4:1-14)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2" y="1562100"/>
            <a:ext cx="8233478" cy="5143500"/>
          </a:xfrm>
        </p:spPr>
        <p:txBody>
          <a:bodyPr/>
          <a:lstStyle/>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Described (1-3)</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Setting (1)</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Lampstand with seven lamps (2)</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Two olive trees (3)</a:t>
            </a:r>
          </a:p>
          <a:p>
            <a:pPr marL="458788" indent="-458788">
              <a:spcBef>
                <a:spcPts val="0"/>
              </a:spcBef>
              <a:spcAft>
                <a:spcPts val="600"/>
              </a:spcAft>
              <a:buSzPct val="100000"/>
              <a:buFont typeface="+mj-lt"/>
              <a:buAutoNum type="romanUcPeriod"/>
            </a:pPr>
            <a:r>
              <a:rPr lang="en-US" altLang="en-US" b="1" dirty="0">
                <a:solidFill>
                  <a:srgbClr val="FFFFCC"/>
                </a:solidFill>
                <a:effectLst>
                  <a:outerShdw blurRad="38100" dist="38100" dir="2700000" algn="tl">
                    <a:srgbClr val="000000">
                      <a:alpha val="43137"/>
                    </a:srgbClr>
                  </a:outerShdw>
                </a:effectLst>
              </a:rPr>
              <a:t>Vision Interpreted (4-14)</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strength (4-7)</a:t>
            </a:r>
          </a:p>
          <a:p>
            <a:pPr marL="914400" lvl="1" indent="-514350">
              <a:spcBef>
                <a:spcPts val="0"/>
              </a:spcBef>
              <a:spcAft>
                <a:spcPts val="600"/>
              </a:spcAft>
              <a:buSzPct val="100000"/>
              <a:buFont typeface="Wingdings" panose="05000000000000000000" pitchFamily="2" charset="2"/>
              <a:buAutoNum type="alphaUcPeriod"/>
            </a:pPr>
            <a:r>
              <a:rPr lang="en-US" altLang="en-US" b="1" u="sng" dirty="0">
                <a:solidFill>
                  <a:srgbClr val="FFFFCC"/>
                </a:solidFill>
                <a:effectLst>
                  <a:outerShdw blurRad="38100" dist="38100" dir="2700000" algn="tl">
                    <a:srgbClr val="000000">
                      <a:alpha val="43137"/>
                    </a:srgbClr>
                  </a:outerShdw>
                </a:effectLst>
              </a:rPr>
              <a:t>Zerubbabel to rebuild the Temple (8-10)</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two anointed servants (11-14)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6321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E130998-868D-4956-8885-593A9128840E}"/>
              </a:ext>
            </a:extLst>
          </p:cNvPr>
          <p:cNvSpPr>
            <a:spLocks noGrp="1" noChangeArrowheads="1"/>
          </p:cNvSpPr>
          <p:nvPr>
            <p:ph type="title"/>
          </p:nvPr>
        </p:nvSpPr>
        <p:spPr>
          <a:xfrm>
            <a:off x="4876800" y="228600"/>
            <a:ext cx="2438400" cy="838200"/>
          </a:xfrm>
        </p:spPr>
        <p:txBody>
          <a:bodyPr/>
          <a:lstStyle/>
          <a:p>
            <a:pPr algn="ctr"/>
            <a:r>
              <a:rPr lang="en-US" altLang="en-US" sz="3600" dirty="0"/>
              <a:t>8. Occasion</a:t>
            </a:r>
          </a:p>
        </p:txBody>
      </p:sp>
      <p:graphicFrame>
        <p:nvGraphicFramePr>
          <p:cNvPr id="6" name="Table 6">
            <a:extLst>
              <a:ext uri="{FF2B5EF4-FFF2-40B4-BE49-F238E27FC236}">
                <a16:creationId xmlns:a16="http://schemas.microsoft.com/office/drawing/2014/main" id="{2FDF7174-C338-49D7-BAC5-9545E2A8DBCB}"/>
              </a:ext>
            </a:extLst>
          </p:cNvPr>
          <p:cNvGraphicFramePr>
            <a:graphicFrameLocks noGrp="1"/>
          </p:cNvGraphicFramePr>
          <p:nvPr>
            <p:extLst>
              <p:ext uri="{D42A27DB-BD31-4B8C-83A1-F6EECF244321}">
                <p14:modId xmlns:p14="http://schemas.microsoft.com/office/powerpoint/2010/main" val="883234871"/>
              </p:ext>
            </p:extLst>
          </p:nvPr>
        </p:nvGraphicFramePr>
        <p:xfrm>
          <a:off x="693420" y="1143000"/>
          <a:ext cx="10805160" cy="3657600"/>
        </p:xfrm>
        <a:graphic>
          <a:graphicData uri="http://schemas.openxmlformats.org/drawingml/2006/table">
            <a:tbl>
              <a:tblPr firstRow="1" bandRow="1">
                <a:tableStyleId>{5940675A-B579-460E-94D1-54222C63F5DA}</a:tableStyleId>
              </a:tblPr>
              <a:tblGrid>
                <a:gridCol w="1440180">
                  <a:extLst>
                    <a:ext uri="{9D8B030D-6E8A-4147-A177-3AD203B41FA5}">
                      <a16:colId xmlns:a16="http://schemas.microsoft.com/office/drawing/2014/main" val="1420904366"/>
                    </a:ext>
                  </a:extLst>
                </a:gridCol>
                <a:gridCol w="4114800">
                  <a:extLst>
                    <a:ext uri="{9D8B030D-6E8A-4147-A177-3AD203B41FA5}">
                      <a16:colId xmlns:a16="http://schemas.microsoft.com/office/drawing/2014/main" val="86617703"/>
                    </a:ext>
                  </a:extLst>
                </a:gridCol>
                <a:gridCol w="2057400">
                  <a:extLst>
                    <a:ext uri="{9D8B030D-6E8A-4147-A177-3AD203B41FA5}">
                      <a16:colId xmlns:a16="http://schemas.microsoft.com/office/drawing/2014/main" val="2609063012"/>
                    </a:ext>
                  </a:extLst>
                </a:gridCol>
                <a:gridCol w="3192780">
                  <a:extLst>
                    <a:ext uri="{9D8B030D-6E8A-4147-A177-3AD203B41FA5}">
                      <a16:colId xmlns:a16="http://schemas.microsoft.com/office/drawing/2014/main" val="1150311303"/>
                    </a:ext>
                  </a:extLst>
                </a:gridCol>
              </a:tblGrid>
              <a:tr h="914400">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rgbClr val="0000CC"/>
                          </a:solidFill>
                          <a:effectLst/>
                          <a:uLnTx/>
                          <a:uFillTx/>
                          <a:latin typeface="Calibri" panose="020F0502020204030204" pitchFamily="34" charset="0"/>
                          <a:ea typeface="+mn-ea"/>
                          <a:cs typeface="+mn-cs"/>
                        </a:rPr>
                        <a:t>538 B.C.</a:t>
                      </a:r>
                    </a:p>
                  </a:txBody>
                  <a:tcPr anchor="ctr">
                    <a:solidFill>
                      <a:schemeClr val="tx1">
                        <a:lumMod val="85000"/>
                      </a:schemeClr>
                    </a:solidFill>
                  </a:tcPr>
                </a:tc>
                <a:tc>
                  <a:txBody>
                    <a:bodyPr/>
                    <a:lstStyle/>
                    <a:p>
                      <a:pPr marL="0" marR="0" lvl="1" indent="0" algn="l" defTabSz="914400" rtl="0" eaLnBrk="0" fontAlgn="base" latinLnBrk="0" hangingPunct="0">
                        <a:lnSpc>
                          <a:spcPct val="100000"/>
                        </a:lnSpc>
                        <a:spcBef>
                          <a:spcPts val="0"/>
                        </a:spcBef>
                        <a:spcAft>
                          <a:spcPts val="0"/>
                        </a:spcAft>
                        <a:buClr>
                          <a:srgbClr val="CC99FF"/>
                        </a:buClr>
                        <a:buSzPct val="60000"/>
                        <a:buFont typeface="Wingdings" panose="05000000000000000000" pitchFamily="2" charset="2"/>
                        <a:buNone/>
                        <a:tabLst/>
                        <a:defRPr/>
                      </a:pPr>
                      <a:r>
                        <a:rPr kumimoji="0" lang="en-US" altLang="en-US" sz="2600" b="1" i="0" u="none" strike="noStrike" kern="0" cap="none" spc="0" normalizeH="0" baseline="0" noProof="0" dirty="0">
                          <a:ln>
                            <a:noFill/>
                          </a:ln>
                          <a:solidFill>
                            <a:schemeClr val="bg2"/>
                          </a:solidFill>
                          <a:effectLst/>
                          <a:uLnTx/>
                          <a:uFillTx/>
                          <a:latin typeface="Calibri" panose="020F0502020204030204" pitchFamily="34" charset="0"/>
                        </a:rPr>
                        <a:t>Cyrus’ decree</a:t>
                      </a:r>
                    </a:p>
                  </a:txBody>
                  <a:tcPr anchor="ctr">
                    <a:solidFill>
                      <a:schemeClr val="tx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rgbClr val="0000CC"/>
                          </a:solidFill>
                          <a:effectLst/>
                          <a:uLnTx/>
                          <a:uFillTx/>
                          <a:latin typeface="Calibri" panose="020F0502020204030204" pitchFamily="34" charset="0"/>
                          <a:ea typeface="+mn-ea"/>
                          <a:cs typeface="+mn-cs"/>
                        </a:rPr>
                        <a:t>520‒518 B.C.</a:t>
                      </a:r>
                    </a:p>
                  </a:txBody>
                  <a:tcPr anchor="ctr">
                    <a:solidFill>
                      <a:schemeClr val="tx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Ministries of </a:t>
                      </a:r>
                    </a:p>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Zechariah &amp; Haggai</a:t>
                      </a:r>
                      <a:endParaRPr kumimoji="0" lang="en-US" altLang="en-US" sz="2600" b="1" i="0" u="none" strike="noStrike" kern="0" cap="none" spc="0" normalizeH="0" baseline="0" noProof="0" dirty="0">
                        <a:ln>
                          <a:noFill/>
                        </a:ln>
                        <a:solidFill>
                          <a:srgbClr val="0000CC"/>
                        </a:solidFill>
                        <a:effectLst/>
                        <a:uLnTx/>
                        <a:uFillTx/>
                        <a:latin typeface="Calibri" panose="020F0502020204030204" pitchFamily="34" charset="0"/>
                        <a:ea typeface="+mn-ea"/>
                        <a:cs typeface="+mn-cs"/>
                      </a:endParaRPr>
                    </a:p>
                  </a:txBody>
                  <a:tcPr anchor="ctr">
                    <a:solidFill>
                      <a:schemeClr val="tx1">
                        <a:lumMod val="85000"/>
                      </a:schemeClr>
                    </a:solidFill>
                  </a:tcPr>
                </a:tc>
                <a:extLst>
                  <a:ext uri="{0D108BD9-81ED-4DB2-BD59-A6C34878D82A}">
                    <a16:rowId xmlns:a16="http://schemas.microsoft.com/office/drawing/2014/main" val="4283510493"/>
                  </a:ext>
                </a:extLst>
              </a:tr>
              <a:tr h="914400">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rgbClr val="0000CC"/>
                          </a:solidFill>
                          <a:effectLst/>
                          <a:uLnTx/>
                          <a:uFillTx/>
                          <a:latin typeface="Calibri" panose="020F0502020204030204" pitchFamily="34" charset="0"/>
                          <a:ea typeface="+mn-ea"/>
                          <a:cs typeface="+mn-cs"/>
                        </a:rPr>
                        <a:t>536 B.C.</a:t>
                      </a:r>
                    </a:p>
                  </a:txBody>
                  <a:tcPr anchor="ctr">
                    <a:solidFill>
                      <a:schemeClr val="tx1">
                        <a:lumMod val="75000"/>
                      </a:schemeClr>
                    </a:solidFill>
                  </a:tcPr>
                </a:tc>
                <a:tc>
                  <a:txBody>
                    <a:bodyPr/>
                    <a:lstStyle/>
                    <a:p>
                      <a:pPr marL="0" marR="0" lvl="1" indent="0" algn="l" defTabSz="914400" rtl="0" eaLnBrk="0" fontAlgn="base" latinLnBrk="0" hangingPunct="0">
                        <a:lnSpc>
                          <a:spcPct val="100000"/>
                        </a:lnSpc>
                        <a:spcBef>
                          <a:spcPts val="0"/>
                        </a:spcBef>
                        <a:spcAft>
                          <a:spcPts val="0"/>
                        </a:spcAft>
                        <a:buClr>
                          <a:srgbClr val="CC99FF"/>
                        </a:buClr>
                        <a:buSzPct val="60000"/>
                        <a:buFont typeface="Wingdings" panose="05000000000000000000" pitchFamily="2" charset="2"/>
                        <a:buNone/>
                        <a:tabLst/>
                        <a:defRPr/>
                      </a:pPr>
                      <a:r>
                        <a:rPr kumimoji="0" lang="en-US" altLang="en-US" sz="26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Temple foundation laid</a:t>
                      </a:r>
                    </a:p>
                  </a:txBody>
                  <a:tcPr anchor="ctr">
                    <a:solidFill>
                      <a:schemeClr val="tx1">
                        <a:lumMod val="7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rgbClr val="0000CC"/>
                          </a:solidFill>
                          <a:effectLst/>
                          <a:uLnTx/>
                          <a:uFillTx/>
                          <a:latin typeface="Calibri" panose="020F0502020204030204" pitchFamily="34" charset="0"/>
                          <a:ea typeface="+mn-ea"/>
                          <a:cs typeface="+mn-cs"/>
                        </a:rPr>
                        <a:t>519 B.C. </a:t>
                      </a:r>
                    </a:p>
                  </a:txBody>
                  <a:tcPr anchor="ctr">
                    <a:solidFill>
                      <a:schemeClr val="tx1">
                        <a:lumMod val="7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Darius confirms</a:t>
                      </a:r>
                    </a:p>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Cyrus’ decree</a:t>
                      </a:r>
                      <a:endParaRPr kumimoji="0" lang="en-US" altLang="en-US" sz="2600" b="1" i="0" u="none" strike="noStrike" kern="0" cap="none" spc="0" normalizeH="0" baseline="0" noProof="0" dirty="0">
                        <a:ln>
                          <a:noFill/>
                        </a:ln>
                        <a:solidFill>
                          <a:srgbClr val="0000CC"/>
                        </a:solidFill>
                        <a:effectLst/>
                        <a:uLnTx/>
                        <a:uFillTx/>
                        <a:latin typeface="Calibri" panose="020F0502020204030204" pitchFamily="34" charset="0"/>
                        <a:ea typeface="+mn-ea"/>
                        <a:cs typeface="+mn-cs"/>
                      </a:endParaRPr>
                    </a:p>
                  </a:txBody>
                  <a:tcPr anchor="ctr">
                    <a:solidFill>
                      <a:schemeClr val="tx1">
                        <a:lumMod val="75000"/>
                      </a:schemeClr>
                    </a:solidFill>
                  </a:tcPr>
                </a:tc>
                <a:extLst>
                  <a:ext uri="{0D108BD9-81ED-4DB2-BD59-A6C34878D82A}">
                    <a16:rowId xmlns:a16="http://schemas.microsoft.com/office/drawing/2014/main" val="3068536317"/>
                  </a:ext>
                </a:extLst>
              </a:tr>
              <a:tr h="914400">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rgbClr val="0000CC"/>
                          </a:solidFill>
                          <a:effectLst/>
                          <a:uLnTx/>
                          <a:uFillTx/>
                          <a:latin typeface="Calibri" panose="020F0502020204030204" pitchFamily="34" charset="0"/>
                          <a:ea typeface="+mn-ea"/>
                          <a:cs typeface="+mn-cs"/>
                        </a:rPr>
                        <a:t>534 B.C.</a:t>
                      </a:r>
                    </a:p>
                  </a:txBody>
                  <a:tcPr anchor="ctr">
                    <a:solidFill>
                      <a:schemeClr val="tx1">
                        <a:lumMod val="85000"/>
                      </a:schemeClr>
                    </a:solidFill>
                  </a:tcPr>
                </a:tc>
                <a:tc>
                  <a:txBody>
                    <a:bodyPr/>
                    <a:lstStyle/>
                    <a:p>
                      <a:pPr marL="0" marR="0" lvl="1" indent="0" algn="l" defTabSz="914400" rtl="0" eaLnBrk="0" fontAlgn="base" latinLnBrk="0" hangingPunct="0">
                        <a:lnSpc>
                          <a:spcPct val="100000"/>
                        </a:lnSpc>
                        <a:spcBef>
                          <a:spcPts val="0"/>
                        </a:spcBef>
                        <a:spcAft>
                          <a:spcPts val="0"/>
                        </a:spcAft>
                        <a:buClr>
                          <a:srgbClr val="CC99FF"/>
                        </a:buClr>
                        <a:buSzPct val="60000"/>
                        <a:buFont typeface="Wingdings" panose="05000000000000000000" pitchFamily="2" charset="2"/>
                        <a:buNone/>
                        <a:tabLst/>
                        <a:defRPr/>
                      </a:pPr>
                      <a:r>
                        <a:rPr kumimoji="0" lang="en-US" altLang="en-US" sz="260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Temple building interrupted</a:t>
                      </a:r>
                    </a:p>
                  </a:txBody>
                  <a:tcPr anchor="ctr">
                    <a:solidFill>
                      <a:schemeClr val="tx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rgbClr val="0000CC"/>
                          </a:solidFill>
                          <a:effectLst/>
                          <a:uLnTx/>
                          <a:uFillTx/>
                          <a:latin typeface="Calibri" panose="020F0502020204030204" pitchFamily="34" charset="0"/>
                          <a:ea typeface="+mn-ea"/>
                          <a:cs typeface="+mn-cs"/>
                        </a:rPr>
                        <a:t>-----</a:t>
                      </a:r>
                    </a:p>
                  </a:txBody>
                  <a:tcPr anchor="ctr">
                    <a:solidFill>
                      <a:schemeClr val="tx1">
                        <a:lumMod val="8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rgbClr val="009900"/>
                          </a:solidFill>
                          <a:effectLst/>
                          <a:uLnTx/>
                          <a:uFillTx/>
                          <a:latin typeface="Calibri" panose="020F0502020204030204" pitchFamily="34" charset="0"/>
                          <a:ea typeface="+mn-ea"/>
                          <a:cs typeface="+mn-cs"/>
                        </a:rPr>
                        <a:t>Resumption of Temple building</a:t>
                      </a:r>
                    </a:p>
                  </a:txBody>
                  <a:tcPr anchor="ctr">
                    <a:solidFill>
                      <a:schemeClr val="tx1">
                        <a:lumMod val="85000"/>
                      </a:schemeClr>
                    </a:solidFill>
                  </a:tcPr>
                </a:tc>
                <a:extLst>
                  <a:ext uri="{0D108BD9-81ED-4DB2-BD59-A6C34878D82A}">
                    <a16:rowId xmlns:a16="http://schemas.microsoft.com/office/drawing/2014/main" val="2276851844"/>
                  </a:ext>
                </a:extLst>
              </a:tr>
              <a:tr h="914400">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rgbClr val="0000CC"/>
                          </a:solidFill>
                          <a:effectLst/>
                          <a:uLnTx/>
                          <a:uFillTx/>
                          <a:latin typeface="Calibri" panose="020F0502020204030204" pitchFamily="34" charset="0"/>
                          <a:ea typeface="+mn-ea"/>
                          <a:cs typeface="+mn-cs"/>
                        </a:rPr>
                        <a:t>-----</a:t>
                      </a:r>
                    </a:p>
                  </a:txBody>
                  <a:tcPr anchor="ctr">
                    <a:solidFill>
                      <a:schemeClr val="tx1">
                        <a:lumMod val="75000"/>
                      </a:schemeClr>
                    </a:solidFill>
                  </a:tcPr>
                </a:tc>
                <a:tc>
                  <a:txBody>
                    <a:bodyPr/>
                    <a:lstStyle/>
                    <a:p>
                      <a:pPr marL="0" marR="0" lvl="1" indent="0" algn="l" defTabSz="914400" rtl="0" eaLnBrk="0" fontAlgn="base" latinLnBrk="0" hangingPunct="0">
                        <a:lnSpc>
                          <a:spcPct val="100000"/>
                        </a:lnSpc>
                        <a:spcBef>
                          <a:spcPts val="0"/>
                        </a:spcBef>
                        <a:spcAft>
                          <a:spcPts val="0"/>
                        </a:spcAft>
                        <a:buClr>
                          <a:srgbClr val="CC99FF"/>
                        </a:buClr>
                        <a:buSzPct val="60000"/>
                        <a:buFont typeface="Wingdings" panose="05000000000000000000" pitchFamily="2" charset="2"/>
                        <a:buNone/>
                        <a:tabLst/>
                        <a:defRPr/>
                      </a:pPr>
                      <a:r>
                        <a:rPr kumimoji="0" lang="en-US" altLang="en-US" sz="26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Temple project stalled for 15 years</a:t>
                      </a:r>
                    </a:p>
                  </a:txBody>
                  <a:tcPr anchor="ctr">
                    <a:solidFill>
                      <a:schemeClr val="tx1">
                        <a:lumMod val="7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rgbClr val="0000CC"/>
                          </a:solidFill>
                          <a:effectLst/>
                          <a:uLnTx/>
                          <a:uFillTx/>
                          <a:latin typeface="Calibri" panose="020F0502020204030204" pitchFamily="34" charset="0"/>
                          <a:ea typeface="+mn-ea"/>
                          <a:cs typeface="+mn-cs"/>
                        </a:rPr>
                        <a:t>516 B.C. </a:t>
                      </a:r>
                    </a:p>
                  </a:txBody>
                  <a:tcPr anchor="ctr">
                    <a:solidFill>
                      <a:schemeClr val="tx1">
                        <a:lumMod val="7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00FFFF"/>
                        </a:buClr>
                        <a:buSzPct val="75000"/>
                        <a:buFont typeface="Wingdings" panose="05000000000000000000" pitchFamily="2" charset="2"/>
                        <a:buNone/>
                        <a:tabLst/>
                        <a:defRPr/>
                      </a:pPr>
                      <a:r>
                        <a:rPr kumimoji="0" lang="en-US" altLang="en-US" sz="26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Temple completed</a:t>
                      </a:r>
                      <a:endParaRPr kumimoji="0" lang="en-US" altLang="en-US" sz="2600" b="1" i="0" u="none" strike="noStrike" kern="0" cap="none" spc="0" normalizeH="0" baseline="0" noProof="0" dirty="0">
                        <a:ln>
                          <a:noFill/>
                        </a:ln>
                        <a:solidFill>
                          <a:srgbClr val="0000CC"/>
                        </a:solidFill>
                        <a:effectLst/>
                        <a:uLnTx/>
                        <a:uFillTx/>
                        <a:latin typeface="Calibri" panose="020F0502020204030204" pitchFamily="34" charset="0"/>
                        <a:ea typeface="+mn-ea"/>
                        <a:cs typeface="+mn-cs"/>
                      </a:endParaRPr>
                    </a:p>
                  </a:txBody>
                  <a:tcPr anchor="ctr">
                    <a:solidFill>
                      <a:schemeClr val="tx1">
                        <a:lumMod val="75000"/>
                      </a:schemeClr>
                    </a:solidFill>
                  </a:tcPr>
                </a:tc>
                <a:extLst>
                  <a:ext uri="{0D108BD9-81ED-4DB2-BD59-A6C34878D82A}">
                    <a16:rowId xmlns:a16="http://schemas.microsoft.com/office/drawing/2014/main" val="3649174669"/>
                  </a:ext>
                </a:extLst>
              </a:tr>
            </a:tbl>
          </a:graphicData>
        </a:graphic>
      </p:graphicFrame>
      <p:pic>
        <p:nvPicPr>
          <p:cNvPr id="7" name="Picture 6">
            <a:extLst>
              <a:ext uri="{FF2B5EF4-FFF2-40B4-BE49-F238E27FC236}">
                <a16:creationId xmlns:a16="http://schemas.microsoft.com/office/drawing/2014/main" id="{3ADBB77B-56F4-46C7-88B0-AA6C57564B00}"/>
              </a:ext>
            </a:extLst>
          </p:cNvPr>
          <p:cNvPicPr>
            <a:picLocks noChangeAspect="1"/>
          </p:cNvPicPr>
          <p:nvPr/>
        </p:nvPicPr>
        <p:blipFill>
          <a:blip r:embed="rId2"/>
          <a:stretch>
            <a:fillRect/>
          </a:stretch>
        </p:blipFill>
        <p:spPr>
          <a:xfrm>
            <a:off x="5132748" y="5141847"/>
            <a:ext cx="1926503" cy="1487553"/>
          </a:xfrm>
          <a:prstGeom prst="rect">
            <a:avLst/>
          </a:prstGeom>
        </p:spPr>
      </p:pic>
    </p:spTree>
    <p:extLst>
      <p:ext uri="{BB962C8B-B14F-4D97-AF65-F5344CB8AC3E}">
        <p14:creationId xmlns:p14="http://schemas.microsoft.com/office/powerpoint/2010/main" val="171305004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E130998-868D-4956-8885-593A9128840E}"/>
              </a:ext>
            </a:extLst>
          </p:cNvPr>
          <p:cNvSpPr>
            <a:spLocks noGrp="1" noChangeArrowheads="1"/>
          </p:cNvSpPr>
          <p:nvPr>
            <p:ph type="title"/>
          </p:nvPr>
        </p:nvSpPr>
        <p:spPr>
          <a:xfrm>
            <a:off x="4876800" y="228600"/>
            <a:ext cx="2438400" cy="838200"/>
          </a:xfrm>
        </p:spPr>
        <p:txBody>
          <a:bodyPr/>
          <a:lstStyle/>
          <a:p>
            <a:pPr algn="ctr"/>
            <a:r>
              <a:rPr lang="en-US" altLang="en-US" sz="3600" dirty="0"/>
              <a:t>8. Occasion</a:t>
            </a:r>
          </a:p>
        </p:txBody>
      </p:sp>
      <p:sp>
        <p:nvSpPr>
          <p:cNvPr id="4099" name="Rectangle 3">
            <a:extLst>
              <a:ext uri="{FF2B5EF4-FFF2-40B4-BE49-F238E27FC236}">
                <a16:creationId xmlns:a16="http://schemas.microsoft.com/office/drawing/2014/main" id="{F11172B3-4F69-4208-9658-92009D7BE33E}"/>
              </a:ext>
            </a:extLst>
          </p:cNvPr>
          <p:cNvSpPr>
            <a:spLocks noGrp="1" noChangeArrowheads="1"/>
          </p:cNvSpPr>
          <p:nvPr>
            <p:ph type="body" idx="1"/>
          </p:nvPr>
        </p:nvSpPr>
        <p:spPr>
          <a:xfrm>
            <a:off x="609600" y="1143001"/>
            <a:ext cx="9791700" cy="5257800"/>
          </a:xfrm>
        </p:spPr>
        <p:txBody>
          <a:bodyPr/>
          <a:lstStyle/>
          <a:p>
            <a:pPr marL="457200" indent="-457200">
              <a:spcBef>
                <a:spcPts val="0"/>
              </a:spcBef>
              <a:spcAft>
                <a:spcPts val="1400"/>
              </a:spcAft>
            </a:pPr>
            <a:r>
              <a:rPr lang="en-US" altLang="en-US" dirty="0"/>
              <a:t>538 B.C. ‒ Cyrus’ decree</a:t>
            </a:r>
          </a:p>
          <a:p>
            <a:pPr marL="457200" indent="-457200">
              <a:spcBef>
                <a:spcPts val="0"/>
              </a:spcBef>
              <a:spcAft>
                <a:spcPts val="1400"/>
              </a:spcAft>
            </a:pPr>
            <a:r>
              <a:rPr lang="en-US" altLang="en-US" dirty="0"/>
              <a:t>536 B.C. ‒ Temple foundation laid</a:t>
            </a:r>
          </a:p>
          <a:p>
            <a:pPr marL="457200" indent="-457200">
              <a:spcBef>
                <a:spcPts val="0"/>
              </a:spcBef>
              <a:spcAft>
                <a:spcPts val="1400"/>
              </a:spcAft>
            </a:pPr>
            <a:r>
              <a:rPr lang="en-US" altLang="en-US" dirty="0"/>
              <a:t>534 B.C. ‒ Temple building interrupted</a:t>
            </a:r>
          </a:p>
          <a:p>
            <a:pPr marL="457200" indent="-457200">
              <a:spcBef>
                <a:spcPts val="0"/>
              </a:spcBef>
              <a:spcAft>
                <a:spcPts val="1400"/>
              </a:spcAft>
            </a:pPr>
            <a:r>
              <a:rPr lang="en-US" altLang="en-US" dirty="0"/>
              <a:t>Temple project stalled for 15 years</a:t>
            </a:r>
          </a:p>
          <a:p>
            <a:pPr marL="457200" indent="-457200">
              <a:spcBef>
                <a:spcPts val="0"/>
              </a:spcBef>
              <a:spcAft>
                <a:spcPts val="1400"/>
              </a:spcAft>
            </a:pPr>
            <a:r>
              <a:rPr lang="en-US" altLang="en-US" dirty="0"/>
              <a:t>520‒518 B.C. ‒ Ministries of Zechariah &amp; Haggai</a:t>
            </a:r>
          </a:p>
          <a:p>
            <a:pPr marL="457200" indent="-457200">
              <a:spcBef>
                <a:spcPts val="0"/>
              </a:spcBef>
              <a:spcAft>
                <a:spcPts val="1400"/>
              </a:spcAft>
            </a:pPr>
            <a:r>
              <a:rPr lang="en-US" altLang="en-US" dirty="0"/>
              <a:t>519 B.C. ‒ Darius confirmation of Cyrus’ decree</a:t>
            </a:r>
          </a:p>
          <a:p>
            <a:pPr marL="457200" indent="-457200">
              <a:spcBef>
                <a:spcPts val="0"/>
              </a:spcBef>
              <a:spcAft>
                <a:spcPts val="1400"/>
              </a:spcAft>
            </a:pPr>
            <a:r>
              <a:rPr lang="en-US" altLang="en-US" dirty="0"/>
              <a:t>Resumption of Temple building</a:t>
            </a:r>
          </a:p>
          <a:p>
            <a:pPr marL="457200" indent="-457200">
              <a:spcBef>
                <a:spcPts val="0"/>
              </a:spcBef>
              <a:spcAft>
                <a:spcPts val="1400"/>
              </a:spcAft>
            </a:pPr>
            <a:r>
              <a:rPr lang="en-US" altLang="en-US" dirty="0"/>
              <a:t>516 B.C. ‒ Temple completed</a:t>
            </a:r>
          </a:p>
        </p:txBody>
      </p:sp>
      <p:pic>
        <p:nvPicPr>
          <p:cNvPr id="5" name="Picture 2" descr="Zechariah - davidould.net">
            <a:extLst>
              <a:ext uri="{FF2B5EF4-FFF2-40B4-BE49-F238E27FC236}">
                <a16:creationId xmlns:a16="http://schemas.microsoft.com/office/drawing/2014/main" id="{A784C64B-98BD-4043-A97E-D7368D667D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20200" y="2286000"/>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1096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you may believe that I am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you may believe.”</a:t>
            </a:r>
          </a:p>
        </p:txBody>
      </p:sp>
      <p:pic>
        <p:nvPicPr>
          <p:cNvPr id="5" name="Picture 2">
            <a:extLst>
              <a:ext uri="{FF2B5EF4-FFF2-40B4-BE49-F238E27FC236}">
                <a16:creationId xmlns:a16="http://schemas.microsoft.com/office/drawing/2014/main" id="{78D34089-CE76-4413-ADB1-672F9420D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120" y="3161023"/>
            <a:ext cx="493776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78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304800"/>
            <a:ext cx="5257800" cy="8382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1028700" y="1524000"/>
            <a:ext cx="10134600" cy="3810000"/>
          </a:xfrm>
        </p:spPr>
        <p:txBody>
          <a:bodyPr/>
          <a:lstStyle/>
          <a:p>
            <a:pPr marL="571500" indent="-571500">
              <a:spcBef>
                <a:spcPts val="0"/>
              </a:spcBef>
              <a:spcAft>
                <a:spcPts val="3600"/>
              </a:spcAft>
              <a:buClr>
                <a:srgbClr val="FF99FF"/>
              </a:buClr>
              <a:buSzPct val="100000"/>
              <a:buFont typeface="+mj-lt"/>
              <a:buAutoNum type="arabicPeriod"/>
            </a:pPr>
            <a:r>
              <a:rPr lang="en-US" altLang="en-US" dirty="0">
                <a:solidFill>
                  <a:srgbClr val="FFFFFF"/>
                </a:solidFill>
                <a:effectLst>
                  <a:outerShdw blurRad="38100" dist="38100" dir="2700000" algn="tl">
                    <a:srgbClr val="000000">
                      <a:alpha val="43137"/>
                    </a:srgbClr>
                  </a:outerShdw>
                </a:effectLst>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effectLst>
                  <a:outerShdw blurRad="38100" dist="38100" dir="2700000" algn="tl">
                    <a:srgbClr val="000000">
                      <a:alpha val="43137"/>
                    </a:srgbClr>
                  </a:outerShdw>
                </a:effectLst>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effectLst>
                  <a:outerShdw blurRad="38100" dist="38100" dir="2700000" algn="tl">
                    <a:srgbClr val="000000">
                      <a:alpha val="43137"/>
                    </a:srgbClr>
                  </a:outerShdw>
                </a:effectLst>
              </a:rPr>
              <a:t> Millennial temple (Ezek. 40-48)</a:t>
            </a:r>
          </a:p>
        </p:txBody>
      </p:sp>
    </p:spTree>
    <p:extLst>
      <p:ext uri="{BB962C8B-B14F-4D97-AF65-F5344CB8AC3E}">
        <p14:creationId xmlns:p14="http://schemas.microsoft.com/office/powerpoint/2010/main" val="32450969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72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'For who hath despised the day of small things?' I can tell you who has—we despise the day of small things. We Americans are impressed with the big and brassy. We like our Christian work to be a success story. And we measure success by the size of the building and the crowds that come to it. Well, I am becoming more and more convinced that the Lord is working in quiet ways and in quiet places today.</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3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J. V. McGee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sz="1800" dirty="0"/>
              <a:t>McGee, J. Vernon. Thru the Bible with J. Vernon McGee. 5 vols. Pasadena, Calif.: Thru The Bible Radio; and Nashville: Thomas Nelson, Inc., 1983. </a:t>
            </a:r>
            <a:r>
              <a:rPr lang="en-US" sz="1800" i="1" dirty="0">
                <a:effectLst>
                  <a:outerShdw blurRad="38100" dist="38100" dir="2700000" algn="tl">
                    <a:srgbClr val="000000">
                      <a:alpha val="43137"/>
                    </a:srgbClr>
                  </a:outerShdw>
                </a:effectLst>
                <a:cs typeface="Calibri" panose="020F0502020204030204" pitchFamily="34" charset="0"/>
              </a:rPr>
              <a:t> </a:t>
            </a:r>
            <a:r>
              <a:rPr lang="en-US" altLang="en-US" sz="1800" dirty="0">
                <a:effectLst>
                  <a:outerShdw blurRad="38100" dist="38100" dir="2700000" algn="tl">
                    <a:srgbClr val="000000">
                      <a:alpha val="43137"/>
                    </a:srgbClr>
                  </a:outerShdw>
                </a:effectLst>
                <a:cs typeface="Calibri" panose="020F0502020204030204" pitchFamily="34" charset="0"/>
              </a:rPr>
              <a:t>p. 3:924.</a:t>
            </a:r>
          </a:p>
        </p:txBody>
      </p:sp>
      <p:pic>
        <p:nvPicPr>
          <p:cNvPr id="2050" name="Picture 2" descr="Listen to Dr. J. Vernon McGee Sermons - Thru the Bible Radio">
            <a:extLst>
              <a:ext uri="{FF2B5EF4-FFF2-40B4-BE49-F238E27FC236}">
                <a16:creationId xmlns:a16="http://schemas.microsoft.com/office/drawing/2014/main" id="{474340E8-F90B-42B5-918E-27B02722F3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
            <a:ext cx="1219200"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B000F6ZAWW Thru the Bible with J Vernon McGee Volume V 1 ...">
            <a:extLst>
              <a:ext uri="{FF2B5EF4-FFF2-40B4-BE49-F238E27FC236}">
                <a16:creationId xmlns:a16="http://schemas.microsoft.com/office/drawing/2014/main" id="{F0B41AA2-5A97-49EC-9B38-3C21F426A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3992" y="171450"/>
            <a:ext cx="978408"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2487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72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Bible history is the record of God using small things. When God wanted to set the plan of salvation in motion, He started with a little baby named Isaac (Gen. 21). When He wanted to overthrow Egypt and set His people free, He used a baby's tears (Ex. 2:1-10). He used a shepherd boy and a sling to defeat a giant (1 Sam. 17) and a little lad's lunch to feed a multitude (John 6). He delivered the Apostle Paul from death by using a basket and a rope (Acts 9:23-25). Never despise the day of small things, for God is glorified in small things and uses them to accomplish great things.</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1916770" y="228600"/>
            <a:ext cx="8358461" cy="11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Warren Wiersbe</a:t>
            </a:r>
          </a:p>
          <a:p>
            <a:pPr algn="ctr" eaLnBrk="1" hangingPunct="1">
              <a:spcBef>
                <a:spcPct val="0"/>
              </a:spcBef>
              <a:buClrTx/>
              <a:buSzTx/>
              <a:buFontTx/>
              <a:buNone/>
            </a:pPr>
            <a:r>
              <a:rPr lang="en-US" altLang="en-US" sz="1400" dirty="0">
                <a:effectLst>
                  <a:outerShdw blurRad="38100" dist="38100" dir="2700000" algn="tl">
                    <a:srgbClr val="000000">
                      <a:alpha val="43137"/>
                    </a:srgbClr>
                  </a:outerShdw>
                </a:effectLst>
                <a:cs typeface="Calibri" panose="020F0502020204030204" pitchFamily="34" charset="0"/>
              </a:rPr>
              <a:t> </a:t>
            </a:r>
            <a:r>
              <a:rPr lang="en-US" sz="1400" dirty="0"/>
              <a:t>Wiersbe, Warren W. "Zechariah." In The Bible Exposition Commentary/Prophets, pp. 447-76. Colorado Springs, Colo.: Cook Communications Ministries; and Eastbourne, England: Kingsway Communications Ltd., 2002. P. 456.</a:t>
            </a:r>
          </a:p>
        </p:txBody>
      </p:sp>
      <p:pic>
        <p:nvPicPr>
          <p:cNvPr id="3074" name="Picture 2" descr="NKJV Wiersbe Study Bible, Hardcover   -     Edited By: Warren W. Wiersbe&#10;">
            <a:extLst>
              <a:ext uri="{FF2B5EF4-FFF2-40B4-BE49-F238E27FC236}">
                <a16:creationId xmlns:a16="http://schemas.microsoft.com/office/drawing/2014/main" id="{8315BF0D-8798-4A94-968D-83028C5E5E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0400" y="168729"/>
            <a:ext cx="802916" cy="1202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8346F7A-35FF-47F6-BE65-39F05D99D4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497" y="152400"/>
            <a:ext cx="796544"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5073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effectLst>
                  <a:outerShdw blurRad="38100" dist="38100" dir="2700000" algn="tl">
                    <a:srgbClr val="000000">
                      <a:alpha val="43137"/>
                    </a:srgbClr>
                  </a:outerShdw>
                </a:effectLst>
              </a:rPr>
              <a:t>II. Eight Night Visions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(1:7</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‒6:15)</a:t>
            </a:r>
            <a:endParaRPr lang="en-US" sz="2800" dirty="0">
              <a:solidFill>
                <a:schemeClr val="tx1"/>
              </a:solidFill>
              <a:effectLst>
                <a:outerShdw blurRad="38100" dist="38100" dir="2700000" algn="tl">
                  <a:srgbClr val="000000">
                    <a:alpha val="43137"/>
                  </a:srgbClr>
                </a:outerShdw>
              </a:effectLst>
            </a:endParaRPr>
          </a:p>
        </p:txBody>
      </p:sp>
      <p:sp>
        <p:nvSpPr>
          <p:cNvPr id="92163" name="Rectangle 2051"/>
          <p:cNvSpPr>
            <a:spLocks noGrp="1" noChangeArrowheads="1"/>
          </p:cNvSpPr>
          <p:nvPr>
            <p:ph type="body" idx="1"/>
          </p:nvPr>
        </p:nvSpPr>
        <p:spPr>
          <a:xfrm>
            <a:off x="594360" y="1371600"/>
            <a:ext cx="8244840" cy="5181600"/>
          </a:xfrm>
        </p:spPr>
        <p:txBody>
          <a:bodyPr/>
          <a:lstStyle/>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Riders &amp; horses among the myrtle trees (1:7-17)</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horns &amp; four craftsmen (1:18-21)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Man with the measuring line (2)</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Cleansing of the High Priest Joshua (3)</a:t>
            </a:r>
          </a:p>
          <a:p>
            <a:pPr marL="514350" lvl="1" indent="-514350" eaLnBrk="1" hangingPunct="1">
              <a:spcBef>
                <a:spcPts val="0"/>
              </a:spcBef>
              <a:spcAft>
                <a:spcPts val="900"/>
              </a:spcAft>
              <a:buClr>
                <a:srgbClr val="FF66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Lampstand &amp; olive tree (4)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Flying scroll (5:1-4)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Woman in the basket (5:5-11)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chariots (6:1-8)</a:t>
            </a:r>
          </a:p>
          <a:p>
            <a:pPr marL="457200" lvl="1" indent="-457200" eaLnBrk="1" hangingPunct="1">
              <a:spcBef>
                <a:spcPts val="0"/>
              </a:spcBef>
              <a:spcAft>
                <a:spcPts val="900"/>
              </a:spcAft>
              <a:buClr>
                <a:srgbClr val="FF66FF"/>
              </a:buClr>
              <a:buSzPct val="100000"/>
              <a:buFont typeface="Arial" panose="020B0604020202020204" pitchFamily="34" charset="0"/>
              <a:buChar char="•"/>
              <a:defRPr/>
            </a:pPr>
            <a:r>
              <a:rPr lang="en-US" sz="3000" dirty="0">
                <a:solidFill>
                  <a:srgbClr val="FFFFCC"/>
                </a:solidFill>
                <a:effectLst>
                  <a:outerShdw blurRad="38100" dist="38100" dir="2700000" algn="tl">
                    <a:srgbClr val="000000">
                      <a:alpha val="43137"/>
                    </a:srgbClr>
                  </a:outerShdw>
                </a:effectLst>
                <a:cs typeface="Calibri" panose="020F0502020204030204" pitchFamily="34" charset="0"/>
              </a:rPr>
              <a:t>Conclusion:</a:t>
            </a:r>
            <a:r>
              <a:rPr lang="en-US" sz="3000" dirty="0">
                <a:effectLst>
                  <a:outerShdw blurRad="38100" dist="38100" dir="2700000" algn="tl">
                    <a:srgbClr val="000000">
                      <a:alpha val="43137"/>
                    </a:srgbClr>
                  </a:outerShdw>
                </a:effectLst>
                <a:cs typeface="Calibri" panose="020F0502020204030204" pitchFamily="34" charset="0"/>
              </a:rPr>
              <a:t> crowning of Joshua (6:9-15)</a:t>
            </a:r>
          </a:p>
        </p:txBody>
      </p:sp>
      <p:pic>
        <p:nvPicPr>
          <p:cNvPr id="5" name="Picture 2" descr="Zechariah - davidould.net">
            <a:extLst>
              <a:ext uri="{FF2B5EF4-FFF2-40B4-BE49-F238E27FC236}">
                <a16:creationId xmlns:a16="http://schemas.microsoft.com/office/drawing/2014/main" id="{EF38A2B5-3432-4BA7-9A6D-0F1EC345E8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49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600200"/>
            <a:ext cx="1098011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people would be ashamed that they had despised the rebuilding project as insignificant (cf. Ezra 3:12; Hag. 2:3). The Lord Himself was ‘glad’ to ‘see…Zerubbabel’ building with his ‘plumb line,’ as His omniscient eyes (‘these seven’) surveyed all that was happening in the world, especially in Jerusalem (cf. 3:9; 2 Chron. 16:9). The Hebrew words translated ‘plumb line’ may mean ‘separated [i.e., chosen] stone.’ In this case, the idea would be that the Lord, in addition to His people, would rejoice when He saw the capstone put in place (cf. v. 7; Ezra 6:16-22).</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52.</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10850678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algn="ctr"/>
            <a:r>
              <a:rPr lang="en-US" altLang="en-US" sz="3600" dirty="0">
                <a:effectLst>
                  <a:outerShdw blurRad="38100" dist="38100" dir="2700000" algn="tl">
                    <a:srgbClr val="000000">
                      <a:alpha val="43137"/>
                    </a:srgbClr>
                  </a:outerShdw>
                </a:effectLst>
              </a:rPr>
              <a:t>5. The Lampstand &amp; Olive Trees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(4:1-14)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2" y="1562100"/>
            <a:ext cx="7852477" cy="5143500"/>
          </a:xfrm>
        </p:spPr>
        <p:txBody>
          <a:bodyPr/>
          <a:lstStyle/>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Described (1-3)</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Setting (1)</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Lampstand with seven lamps (2)</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Two olive trees (3)</a:t>
            </a:r>
          </a:p>
          <a:p>
            <a:pPr marL="458788" indent="-458788">
              <a:spcBef>
                <a:spcPts val="0"/>
              </a:spcBef>
              <a:spcAft>
                <a:spcPts val="600"/>
              </a:spcAft>
              <a:buSzPct val="100000"/>
              <a:buFont typeface="+mj-lt"/>
              <a:buAutoNum type="romanUcPeriod"/>
            </a:pPr>
            <a:r>
              <a:rPr lang="en-US" altLang="en-US" b="1" dirty="0">
                <a:solidFill>
                  <a:srgbClr val="FFFFCC"/>
                </a:solidFill>
                <a:effectLst>
                  <a:outerShdw blurRad="38100" dist="38100" dir="2700000" algn="tl">
                    <a:srgbClr val="000000">
                      <a:alpha val="43137"/>
                    </a:srgbClr>
                  </a:outerShdw>
                </a:effectLst>
              </a:rPr>
              <a:t>Vision Interpreted (4-14)</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strength (4-7)</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Zerubbabel to rebuild the Temple (8-10)</a:t>
            </a:r>
          </a:p>
          <a:p>
            <a:pPr marL="914400" lvl="1" indent="-514350">
              <a:spcBef>
                <a:spcPts val="0"/>
              </a:spcBef>
              <a:spcAft>
                <a:spcPts val="6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God’s two anointed servants (11-14)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2920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zechariah 4 two anointed ones">
            <a:extLst>
              <a:ext uri="{FF2B5EF4-FFF2-40B4-BE49-F238E27FC236}">
                <a16:creationId xmlns:a16="http://schemas.microsoft.com/office/drawing/2014/main" id="{638598FF-B2D7-4063-9386-4A5514FBFF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2143" y="228600"/>
            <a:ext cx="6087717" cy="640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9429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752600"/>
            <a:ext cx="110061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Again the interpreting angel expressed surprise that Zechariah needed an explanation of these things (cf. v. 5). He did not want to give an interpretation if Zechariah could figure it out himself. Normally God does not provide additional information until we have done all we can to discover His meaning. To do so would discourage human effort Godward.</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53.</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10443216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752600"/>
            <a:ext cx="1100137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point of this vision, and its accompanying oracles, was the Lord's ability to bring a seemingly impossible project to completion—successfully and gloriously—through His anointed servants (Messiah, and Zerubbabel and Joshua) and His supernatural enablement (cf. 2 Cor. 12:9). The lesson is applicable to any project that God has ordained and called His people to execute, including rebuilding the temple and building the church (Matt. 16:18).</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54-55.</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3516632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588662" y="1371600"/>
            <a:ext cx="1101467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sz="2700"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To recapitulate, the chief features of this message to Zerubbabel were: (1) the insufficiency and inadequacy of all human strength and resources; (2) the all sufficiency of the power of the Spirit of God for the accomplishment of the work of God; (3) the unceasing, abundant, and inexhaustible supply of this power at his, Zerubbabel’s disposal; (4) the assurance of the obliteration of all hindrances to the building; (5) the heartening hope of the completion of the work by the one commencing it; (6) the importance of the entire work of building as a prefiguring of the activity of the Messiah in a coming day; (7) the delight of God in the construction of the temple; (8) the positions of privilege of both Joshua and Zerubbabel as the media whereby the testimony of God is transmitted to the people; and (9) the typifying of the ministry of the Messiah in both the religious and civil offices.</a:t>
            </a:r>
            <a:r>
              <a:rPr lang="en-US" altLang="en-US" sz="2700"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God Remembers: A Study of Zechariah </a:t>
            </a:r>
            <a:r>
              <a:rPr lang="en-US" altLang="en-US" sz="1800" dirty="0">
                <a:effectLst>
                  <a:outerShdw blurRad="38100" dist="38100" dir="2700000" algn="tl">
                    <a:srgbClr val="000000">
                      <a:alpha val="43137"/>
                    </a:srgbClr>
                  </a:outerShdw>
                </a:effectLst>
                <a:cs typeface="Calibri" panose="020F0502020204030204" pitchFamily="34" charset="0"/>
              </a:rPr>
              <a:t>(Wheaton: Van Kampen, 1950, p. 81.</a:t>
            </a:r>
          </a:p>
        </p:txBody>
      </p:sp>
      <p:pic>
        <p:nvPicPr>
          <p:cNvPr id="6" name="Picture 5">
            <a:extLst>
              <a:ext uri="{FF2B5EF4-FFF2-40B4-BE49-F238E27FC236}">
                <a16:creationId xmlns:a16="http://schemas.microsoft.com/office/drawing/2014/main" id="{B6989A02-0A4F-438A-98D5-150F1450D8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0477" y="121920"/>
            <a:ext cx="890463" cy="1097280"/>
          </a:xfrm>
          <a:prstGeom prst="rect">
            <a:avLst/>
          </a:prstGeom>
          <a:ln>
            <a:solidFill>
              <a:schemeClr val="tx1"/>
            </a:solidFill>
          </a:ln>
        </p:spPr>
      </p:pic>
      <p:pic>
        <p:nvPicPr>
          <p:cNvPr id="8" name="Picture 7">
            <a:extLst>
              <a:ext uri="{FF2B5EF4-FFF2-40B4-BE49-F238E27FC236}">
                <a16:creationId xmlns:a16="http://schemas.microsoft.com/office/drawing/2014/main" id="{4361EAFE-D3F4-4C8D-86D5-45559E35F1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200" y="121920"/>
            <a:ext cx="850953" cy="1097280"/>
          </a:xfrm>
          <a:prstGeom prst="rect">
            <a:avLst/>
          </a:prstGeom>
          <a:ln>
            <a:solidFill>
              <a:schemeClr val="tx1"/>
            </a:solidFill>
          </a:ln>
        </p:spPr>
      </p:pic>
    </p:spTree>
    <p:extLst>
      <p:ext uri="{BB962C8B-B14F-4D97-AF65-F5344CB8AC3E}">
        <p14:creationId xmlns:p14="http://schemas.microsoft.com/office/powerpoint/2010/main" val="140303116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27685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algn="ctr"/>
            <a:r>
              <a:rPr lang="en-US" altLang="en-US" sz="3600" dirty="0">
                <a:effectLst>
                  <a:outerShdw blurRad="38100" dist="38100" dir="2700000" algn="tl">
                    <a:srgbClr val="000000">
                      <a:alpha val="43137"/>
                    </a:srgbClr>
                  </a:outerShdw>
                </a:effectLst>
              </a:rPr>
              <a:t>5. The Lampstand &amp; Olive Trees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(4:1-14)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2" y="1562100"/>
            <a:ext cx="7852477" cy="5143500"/>
          </a:xfrm>
        </p:spPr>
        <p:txBody>
          <a:bodyPr/>
          <a:lstStyle/>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Described (1-3)</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Setting (1)</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Lampstand with seven lamps (2)</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Two olive trees (3)</a:t>
            </a:r>
          </a:p>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Interpreted (4-14)</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strength (4-7)</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Zerubbabel to rebuild the Temple (8-10)</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two anointed servants (11-14)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3747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effectLst>
                  <a:outerShdw blurRad="38100" dist="38100" dir="2700000" algn="tl">
                    <a:srgbClr val="000000">
                      <a:alpha val="43137"/>
                    </a:srgbClr>
                  </a:outerShdw>
                </a:effectLst>
              </a:rPr>
              <a:t>II. Eight Night Visions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(1:7</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‒6:15)</a:t>
            </a:r>
            <a:endParaRPr lang="en-US" sz="2800" dirty="0">
              <a:solidFill>
                <a:schemeClr val="tx1"/>
              </a:solidFill>
              <a:effectLst>
                <a:outerShdw blurRad="38100" dist="38100" dir="2700000" algn="tl">
                  <a:srgbClr val="000000">
                    <a:alpha val="43137"/>
                  </a:srgbClr>
                </a:outerShdw>
              </a:effectLst>
            </a:endParaRPr>
          </a:p>
        </p:txBody>
      </p:sp>
      <p:sp>
        <p:nvSpPr>
          <p:cNvPr id="92163" name="Rectangle 2051"/>
          <p:cNvSpPr>
            <a:spLocks noGrp="1" noChangeArrowheads="1"/>
          </p:cNvSpPr>
          <p:nvPr>
            <p:ph type="body" idx="1"/>
          </p:nvPr>
        </p:nvSpPr>
        <p:spPr>
          <a:xfrm>
            <a:off x="594360" y="1371600"/>
            <a:ext cx="8244840" cy="5181600"/>
          </a:xfrm>
        </p:spPr>
        <p:txBody>
          <a:bodyPr/>
          <a:lstStyle/>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Riders &amp; horses among the myrtle trees (1:7-17)</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horns &amp; four craftsmen (1:18-21)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Man with the measuring line (2)</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Cleansing of the High Priest Joshua (3)</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Lampstand &amp; olive tree (4)</a:t>
            </a:r>
          </a:p>
          <a:p>
            <a:pPr marL="514350" lvl="1" indent="-514350" eaLnBrk="1" hangingPunct="1">
              <a:spcBef>
                <a:spcPts val="0"/>
              </a:spcBef>
              <a:spcAft>
                <a:spcPts val="900"/>
              </a:spcAft>
              <a:buClr>
                <a:srgbClr val="FF66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Flying scroll (5:1-4)</a:t>
            </a:r>
          </a:p>
          <a:p>
            <a:pPr marL="514350" lvl="1" indent="-514350" eaLnBrk="1" hangingPunct="1">
              <a:spcBef>
                <a:spcPts val="0"/>
              </a:spcBef>
              <a:spcAft>
                <a:spcPts val="900"/>
              </a:spcAft>
              <a:buClr>
                <a:srgbClr val="FF66FF"/>
              </a:buClr>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Woman in the basket (5:5-11)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chariots (6:1-8)</a:t>
            </a:r>
          </a:p>
          <a:p>
            <a:pPr marL="457200" lvl="1" indent="-457200" eaLnBrk="1" hangingPunct="1">
              <a:spcBef>
                <a:spcPts val="0"/>
              </a:spcBef>
              <a:spcAft>
                <a:spcPts val="900"/>
              </a:spcAft>
              <a:buClr>
                <a:srgbClr val="FF66FF"/>
              </a:buClr>
              <a:buSzPct val="100000"/>
              <a:buFont typeface="Arial" panose="020B0604020202020204" pitchFamily="34" charset="0"/>
              <a:buChar char="•"/>
              <a:defRPr/>
            </a:pPr>
            <a:r>
              <a:rPr lang="en-US" sz="3000" dirty="0">
                <a:solidFill>
                  <a:srgbClr val="FFFFCC"/>
                </a:solidFill>
                <a:effectLst>
                  <a:outerShdw blurRad="38100" dist="38100" dir="2700000" algn="tl">
                    <a:srgbClr val="000000">
                      <a:alpha val="43137"/>
                    </a:srgbClr>
                  </a:outerShdw>
                </a:effectLst>
                <a:cs typeface="Calibri" panose="020F0502020204030204" pitchFamily="34" charset="0"/>
              </a:rPr>
              <a:t>Conclusion:</a:t>
            </a:r>
            <a:r>
              <a:rPr lang="en-US" sz="3000" dirty="0">
                <a:effectLst>
                  <a:outerShdw blurRad="38100" dist="38100" dir="2700000" algn="tl">
                    <a:srgbClr val="000000">
                      <a:alpha val="43137"/>
                    </a:srgbClr>
                  </a:outerShdw>
                </a:effectLst>
                <a:cs typeface="Calibri" panose="020F0502020204030204" pitchFamily="34" charset="0"/>
              </a:rPr>
              <a:t> crowning of Joshua (6:9-15)</a:t>
            </a:r>
          </a:p>
        </p:txBody>
      </p:sp>
      <p:pic>
        <p:nvPicPr>
          <p:cNvPr id="5" name="Picture 2" descr="Zechariah - davidould.net">
            <a:extLst>
              <a:ext uri="{FF2B5EF4-FFF2-40B4-BE49-F238E27FC236}">
                <a16:creationId xmlns:a16="http://schemas.microsoft.com/office/drawing/2014/main" id="{EF38A2B5-3432-4BA7-9A6D-0F1EC345E8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885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7659269-5B65-4701-A078-3A9A2D747756}"/>
              </a:ext>
            </a:extLst>
          </p:cNvPr>
          <p:cNvGraphicFramePr>
            <a:graphicFrameLocks noGrp="1"/>
          </p:cNvGraphicFramePr>
          <p:nvPr>
            <p:extLst>
              <p:ext uri="{D42A27DB-BD31-4B8C-83A1-F6EECF244321}">
                <p14:modId xmlns:p14="http://schemas.microsoft.com/office/powerpoint/2010/main" val="200179364"/>
              </p:ext>
            </p:extLst>
          </p:nvPr>
        </p:nvGraphicFramePr>
        <p:xfrm>
          <a:off x="609600" y="235374"/>
          <a:ext cx="10972800" cy="6387252"/>
        </p:xfrm>
        <a:graphic>
          <a:graphicData uri="http://schemas.openxmlformats.org/drawingml/2006/table">
            <a:tbl>
              <a:tblPr firstRow="1" bandRow="1">
                <a:tableStyleId>{D7AC3CCA-C797-4891-BE02-D94E43425B78}</a:tableStyleId>
              </a:tblPr>
              <a:tblGrid>
                <a:gridCol w="4754880">
                  <a:extLst>
                    <a:ext uri="{9D8B030D-6E8A-4147-A177-3AD203B41FA5}">
                      <a16:colId xmlns:a16="http://schemas.microsoft.com/office/drawing/2014/main" val="3136538324"/>
                    </a:ext>
                  </a:extLst>
                </a:gridCol>
                <a:gridCol w="1463040">
                  <a:extLst>
                    <a:ext uri="{9D8B030D-6E8A-4147-A177-3AD203B41FA5}">
                      <a16:colId xmlns:a16="http://schemas.microsoft.com/office/drawing/2014/main" val="2194749658"/>
                    </a:ext>
                  </a:extLst>
                </a:gridCol>
                <a:gridCol w="4754880">
                  <a:extLst>
                    <a:ext uri="{9D8B030D-6E8A-4147-A177-3AD203B41FA5}">
                      <a16:colId xmlns:a16="http://schemas.microsoft.com/office/drawing/2014/main" val="1322261007"/>
                    </a:ext>
                  </a:extLst>
                </a:gridCol>
              </a:tblGrid>
              <a:tr h="545253">
                <a:tc gridSpan="3">
                  <a:txBody>
                    <a:bodyPr/>
                    <a:lstStyle/>
                    <a:p>
                      <a:pPr algn="ctr"/>
                      <a:r>
                        <a:rPr lang="en-US" sz="2800" dirty="0">
                          <a:latin typeface="Calibri" panose="020F0502020204030204" pitchFamily="34" charset="0"/>
                          <a:cs typeface="Calibri" panose="020F0502020204030204" pitchFamily="34" charset="0"/>
                        </a:rPr>
                        <a:t>ZECHARIAH’S EIGHT NIGHT VISIONS</a:t>
                      </a:r>
                    </a:p>
                  </a:txBody>
                  <a:tcPr anchor="ctr">
                    <a:solidFill>
                      <a:schemeClr val="tx1"/>
                    </a:solidFill>
                  </a:tcPr>
                </a:tc>
                <a:tc hMerge="1">
                  <a:txBody>
                    <a:bodyPr/>
                    <a:lstStyle/>
                    <a:p>
                      <a:endParaRPr lang="en-US" dirty="0"/>
                    </a:p>
                  </a:txBody>
                  <a:tcPr>
                    <a:solidFill>
                      <a:schemeClr val="tx1"/>
                    </a:solidFill>
                  </a:tcPr>
                </a:tc>
                <a:tc hMerge="1">
                  <a:txBody>
                    <a:bodyPr/>
                    <a:lstStyle/>
                    <a:p>
                      <a:endParaRPr lang="en-US" dirty="0"/>
                    </a:p>
                  </a:txBody>
                  <a:tcPr>
                    <a:solidFill>
                      <a:schemeClr val="tx1"/>
                    </a:solidFill>
                  </a:tcPr>
                </a:tc>
                <a:extLst>
                  <a:ext uri="{0D108BD9-81ED-4DB2-BD59-A6C34878D82A}">
                    <a16:rowId xmlns:a16="http://schemas.microsoft.com/office/drawing/2014/main" val="787305106"/>
                  </a:ext>
                </a:extLst>
              </a:tr>
              <a:tr h="545253">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Vision</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Reference</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Meaning</a:t>
                      </a:r>
                    </a:p>
                  </a:txBody>
                  <a:tcPr anchor="ctr">
                    <a:solidFill>
                      <a:schemeClr val="tx1"/>
                    </a:solidFill>
                  </a:tcPr>
                </a:tc>
                <a:extLst>
                  <a:ext uri="{0D108BD9-81ED-4DB2-BD59-A6C34878D82A}">
                    <a16:rowId xmlns:a16="http://schemas.microsoft.com/office/drawing/2014/main" val="3061896758"/>
                  </a:ext>
                </a:extLst>
              </a:tr>
              <a:tr h="545253">
                <a:tc>
                  <a:txBody>
                    <a:bodyPr/>
                    <a:lstStyle/>
                    <a:p>
                      <a:r>
                        <a:rPr lang="en-US" sz="2000" dirty="0">
                          <a:latin typeface="Calibri" panose="020F0502020204030204" pitchFamily="34" charset="0"/>
                          <a:cs typeface="Calibri" panose="020F0502020204030204" pitchFamily="34" charset="0"/>
                        </a:rPr>
                        <a:t>The Red-horse Rider among the Myrtles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1:7-17</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anger against the nations &amp; blessing on restored Israel.</a:t>
                      </a:r>
                    </a:p>
                  </a:txBody>
                  <a:tcPr anchor="ctr">
                    <a:solidFill>
                      <a:schemeClr val="tx1"/>
                    </a:solidFill>
                  </a:tcPr>
                </a:tc>
                <a:extLst>
                  <a:ext uri="{0D108BD9-81ED-4DB2-BD59-A6C34878D82A}">
                    <a16:rowId xmlns:a16="http://schemas.microsoft.com/office/drawing/2014/main" val="308484198"/>
                  </a:ext>
                </a:extLst>
              </a:tr>
              <a:tr h="545253">
                <a:tc>
                  <a:txBody>
                    <a:bodyPr/>
                    <a:lstStyle/>
                    <a:p>
                      <a:r>
                        <a:rPr lang="en-US" sz="2000" dirty="0">
                          <a:latin typeface="Calibri" panose="020F0502020204030204" pitchFamily="34" charset="0"/>
                          <a:cs typeface="Calibri" panose="020F0502020204030204" pitchFamily="34" charset="0"/>
                        </a:rPr>
                        <a:t>The Four Horns &amp; the Four Craftsmen</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1:18-21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judgement on the nations that afflict Israel.</a:t>
                      </a:r>
                    </a:p>
                  </a:txBody>
                  <a:tcPr anchor="ctr">
                    <a:solidFill>
                      <a:schemeClr val="tx1"/>
                    </a:solidFill>
                  </a:tcPr>
                </a:tc>
                <a:extLst>
                  <a:ext uri="{0D108BD9-81ED-4DB2-BD59-A6C34878D82A}">
                    <a16:rowId xmlns:a16="http://schemas.microsoft.com/office/drawing/2014/main" val="1801932628"/>
                  </a:ext>
                </a:extLst>
              </a:tr>
              <a:tr h="545253">
                <a:tc>
                  <a:txBody>
                    <a:bodyPr/>
                    <a:lstStyle/>
                    <a:p>
                      <a:r>
                        <a:rPr lang="en-US" sz="2000" dirty="0">
                          <a:latin typeface="Calibri" panose="020F0502020204030204" pitchFamily="34" charset="0"/>
                          <a:cs typeface="Calibri" panose="020F0502020204030204" pitchFamily="34" charset="0"/>
                        </a:rPr>
                        <a:t>The Surveyor with a Measuring Line</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Chapter 2</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future blessing on restored Israel.</a:t>
                      </a:r>
                    </a:p>
                  </a:txBody>
                  <a:tcPr anchor="ctr">
                    <a:solidFill>
                      <a:schemeClr val="tx1"/>
                    </a:solidFill>
                  </a:tcPr>
                </a:tc>
                <a:extLst>
                  <a:ext uri="{0D108BD9-81ED-4DB2-BD59-A6C34878D82A}">
                    <a16:rowId xmlns:a16="http://schemas.microsoft.com/office/drawing/2014/main" val="4259588334"/>
                  </a:ext>
                </a:extLst>
              </a:tr>
              <a:tr h="545253">
                <a:tc>
                  <a:txBody>
                    <a:bodyPr/>
                    <a:lstStyle/>
                    <a:p>
                      <a:r>
                        <a:rPr lang="en-US" sz="2000" dirty="0">
                          <a:latin typeface="Calibri" panose="020F0502020204030204" pitchFamily="34" charset="0"/>
                          <a:cs typeface="Calibri" panose="020F0502020204030204" pitchFamily="34" charset="0"/>
                        </a:rPr>
                        <a:t>The Cleansing &amp; Crowning of Joshua the Hight Priest.</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3</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Israel’s future cleansing from sin &amp; reinstatement as a priestly nation.</a:t>
                      </a:r>
                    </a:p>
                  </a:txBody>
                  <a:tcPr anchor="ctr">
                    <a:solidFill>
                      <a:schemeClr val="tx1"/>
                    </a:solidFill>
                  </a:tcPr>
                </a:tc>
                <a:extLst>
                  <a:ext uri="{0D108BD9-81ED-4DB2-BD59-A6C34878D82A}">
                    <a16:rowId xmlns:a16="http://schemas.microsoft.com/office/drawing/2014/main" val="1011314601"/>
                  </a:ext>
                </a:extLst>
              </a:tr>
              <a:tr h="545253">
                <a:tc>
                  <a:txBody>
                    <a:bodyPr/>
                    <a:lstStyle/>
                    <a:p>
                      <a:r>
                        <a:rPr lang="en-US" sz="2000" dirty="0">
                          <a:latin typeface="Calibri" panose="020F0502020204030204" pitchFamily="34" charset="0"/>
                          <a:cs typeface="Calibri" panose="020F0502020204030204" pitchFamily="34" charset="0"/>
                        </a:rPr>
                        <a:t>The Golden Lampstand &amp; the Two Olive Trees</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 as the light to the nations under Messiah, the King-Priest.</a:t>
                      </a:r>
                    </a:p>
                  </a:txBody>
                  <a:tcPr anchor="ctr">
                    <a:solidFill>
                      <a:schemeClr val="tx1"/>
                    </a:solidFill>
                  </a:tcPr>
                </a:tc>
                <a:extLst>
                  <a:ext uri="{0D108BD9-81ED-4DB2-BD59-A6C34878D82A}">
                    <a16:rowId xmlns:a16="http://schemas.microsoft.com/office/drawing/2014/main" val="887607491"/>
                  </a:ext>
                </a:extLst>
              </a:tr>
              <a:tr h="545253">
                <a:tc>
                  <a:txBody>
                    <a:bodyPr/>
                    <a:lstStyle/>
                    <a:p>
                      <a:r>
                        <a:rPr lang="en-US" sz="2000" dirty="0">
                          <a:latin typeface="Calibri" panose="020F0502020204030204" pitchFamily="34" charset="0"/>
                          <a:cs typeface="Calibri" panose="020F0502020204030204" pitchFamily="34" charset="0"/>
                        </a:rPr>
                        <a:t>The Flying Scroll</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5:1-4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severity &amp; totality of divine judgment on individual Israelites.</a:t>
                      </a:r>
                    </a:p>
                  </a:txBody>
                  <a:tcPr anchor="ctr">
                    <a:solidFill>
                      <a:schemeClr val="tx1"/>
                    </a:solidFill>
                  </a:tcPr>
                </a:tc>
                <a:extLst>
                  <a:ext uri="{0D108BD9-81ED-4DB2-BD59-A6C34878D82A}">
                    <a16:rowId xmlns:a16="http://schemas.microsoft.com/office/drawing/2014/main" val="4128324461"/>
                  </a:ext>
                </a:extLst>
              </a:tr>
              <a:tr h="545253">
                <a:tc>
                  <a:txBody>
                    <a:bodyPr/>
                    <a:lstStyle/>
                    <a:p>
                      <a:r>
                        <a:rPr lang="en-US" sz="2000" dirty="0">
                          <a:latin typeface="Calibri" panose="020F0502020204030204" pitchFamily="34" charset="0"/>
                          <a:cs typeface="Calibri" panose="020F0502020204030204" pitchFamily="34" charset="0"/>
                        </a:rPr>
                        <a:t>The Woman in the Ephah</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5:5-11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removal of national Israel’s sin of rebellion against God.</a:t>
                      </a:r>
                    </a:p>
                  </a:txBody>
                  <a:tcPr anchor="ctr">
                    <a:solidFill>
                      <a:schemeClr val="tx1"/>
                    </a:solidFill>
                  </a:tcPr>
                </a:tc>
                <a:extLst>
                  <a:ext uri="{0D108BD9-81ED-4DB2-BD59-A6C34878D82A}">
                    <a16:rowId xmlns:a16="http://schemas.microsoft.com/office/drawing/2014/main" val="2385179686"/>
                  </a:ext>
                </a:extLst>
              </a:tr>
              <a:tr h="545253">
                <a:tc>
                  <a:txBody>
                    <a:bodyPr/>
                    <a:lstStyle/>
                    <a:p>
                      <a:r>
                        <a:rPr lang="en-US" sz="2000" dirty="0">
                          <a:latin typeface="Calibri" panose="020F0502020204030204" pitchFamily="34" charset="0"/>
                          <a:cs typeface="Calibri" panose="020F0502020204030204" pitchFamily="34" charset="0"/>
                        </a:rPr>
                        <a:t>The Four Chariots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6:1-8</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Divine judgment on Gentile nations.</a:t>
                      </a:r>
                    </a:p>
                  </a:txBody>
                  <a:tcPr anchor="ctr">
                    <a:solidFill>
                      <a:schemeClr val="tx1"/>
                    </a:solidFill>
                  </a:tcPr>
                </a:tc>
                <a:extLst>
                  <a:ext uri="{0D108BD9-81ED-4DB2-BD59-A6C34878D82A}">
                    <a16:rowId xmlns:a16="http://schemas.microsoft.com/office/drawing/2014/main" val="2529794026"/>
                  </a:ext>
                </a:extLst>
              </a:tr>
            </a:tbl>
          </a:graphicData>
        </a:graphic>
      </p:graphicFrame>
    </p:spTree>
    <p:extLst>
      <p:ext uri="{BB962C8B-B14F-4D97-AF65-F5344CB8AC3E}">
        <p14:creationId xmlns:p14="http://schemas.microsoft.com/office/powerpoint/2010/main" val="41296209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algn="ctr"/>
            <a:r>
              <a:rPr lang="en-US" altLang="en-US" sz="3600" dirty="0">
                <a:effectLst>
                  <a:outerShdw blurRad="38100" dist="38100" dir="2700000" algn="tl">
                    <a:srgbClr val="000000">
                      <a:alpha val="43137"/>
                    </a:srgbClr>
                  </a:outerShdw>
                </a:effectLst>
              </a:rPr>
              <a:t>5. The Lampstand &amp; Olive Trees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(4:1-14)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2" y="1562100"/>
            <a:ext cx="7852477" cy="5143500"/>
          </a:xfrm>
        </p:spPr>
        <p:txBody>
          <a:bodyPr/>
          <a:lstStyle/>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Described (1-3)</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Setting (1)</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Lampstand with seven lamps (2)</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Two olive trees (3)</a:t>
            </a:r>
          </a:p>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Interpreted (4-14)</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strength (4-7)</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Zerubbabel to rebuild the Temple (8-10)</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two anointed servants (11-14)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6355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algn="ctr"/>
            <a:r>
              <a:rPr lang="en-US" altLang="en-US" sz="3600" dirty="0">
                <a:effectLst>
                  <a:outerShdw blurRad="38100" dist="38100" dir="2700000" algn="tl">
                    <a:srgbClr val="000000">
                      <a:alpha val="43137"/>
                    </a:srgbClr>
                  </a:outerShdw>
                </a:effectLst>
              </a:rPr>
              <a:t>5. The Lampstand &amp; Olive Trees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(4:1-14)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2" y="1562100"/>
            <a:ext cx="7852477" cy="5143500"/>
          </a:xfrm>
        </p:spPr>
        <p:txBody>
          <a:bodyPr/>
          <a:lstStyle/>
          <a:p>
            <a:pPr marL="458788" indent="-458788">
              <a:spcBef>
                <a:spcPts val="0"/>
              </a:spcBef>
              <a:spcAft>
                <a:spcPts val="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rPr>
              <a:t>Vision Described (1-3)</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Setting (1)</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Lampstand with seven lamps (2)</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Two olive trees (3)</a:t>
            </a:r>
          </a:p>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Interpreted (4-14)</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strength (4-7)</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Zerubbabel to rebuild the Temple (8-10)</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two anointed servants (11-14)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05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algn="ctr"/>
            <a:r>
              <a:rPr lang="en-US" altLang="en-US" sz="3600" dirty="0">
                <a:effectLst>
                  <a:outerShdw blurRad="38100" dist="38100" dir="2700000" algn="tl">
                    <a:srgbClr val="000000">
                      <a:alpha val="43137"/>
                    </a:srgbClr>
                  </a:outerShdw>
                </a:effectLst>
              </a:rPr>
              <a:t>5. The Lampstand &amp; Olive Trees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(4:1-14)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2" y="1562100"/>
            <a:ext cx="7852477" cy="5143500"/>
          </a:xfrm>
        </p:spPr>
        <p:txBody>
          <a:bodyPr/>
          <a:lstStyle/>
          <a:p>
            <a:pPr marL="458788" indent="-458788">
              <a:spcBef>
                <a:spcPts val="0"/>
              </a:spcBef>
              <a:spcAft>
                <a:spcPts val="600"/>
              </a:spcAft>
              <a:buSzPct val="100000"/>
              <a:buFont typeface="+mj-lt"/>
              <a:buAutoNum type="romanUcPeriod"/>
            </a:pPr>
            <a:r>
              <a:rPr lang="en-US" altLang="en-US" b="1" dirty="0">
                <a:solidFill>
                  <a:srgbClr val="FFFFCC"/>
                </a:solidFill>
                <a:effectLst>
                  <a:outerShdw blurRad="38100" dist="38100" dir="2700000" algn="tl">
                    <a:srgbClr val="000000">
                      <a:alpha val="43137"/>
                    </a:srgbClr>
                  </a:outerShdw>
                </a:effectLst>
              </a:rPr>
              <a:t>Vision Described (1-3)</a:t>
            </a:r>
          </a:p>
          <a:p>
            <a:pPr marL="914400" lvl="1" indent="-514350">
              <a:spcBef>
                <a:spcPts val="0"/>
              </a:spcBef>
              <a:spcAft>
                <a:spcPts val="6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Setting (1)</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Lampstand with seven lamps (2)</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Two olive trees (3)</a:t>
            </a:r>
          </a:p>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Interpreted (4-14)</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strength (4-7)</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Zerubbabel to rebuild the Temple (8-10)</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two anointed servants (11-14)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55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1" y="1600200"/>
            <a:ext cx="1098011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Zechariah's guiding angel ‘roused’ the prophet from his visionary slumber. Evidently when the last scene of his vision ended, Zechariah remained in a sleep-like condition. Even in an ecstatic state, human beings remain dull and obtuse to divine revelation, and must receive supernatural enlightenment.</a:t>
            </a:r>
            <a:r>
              <a:rPr lang="en-US" alt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46.</a:t>
            </a:r>
          </a:p>
        </p:txBody>
      </p:sp>
      <p:pic>
        <p:nvPicPr>
          <p:cNvPr id="1026" name="Picture 2" descr="Paperback Thomas Constables Notes on the Bible: Vol IV Isaiah- Daniel Book">
            <a:extLst>
              <a:ext uri="{FF2B5EF4-FFF2-40B4-BE49-F238E27FC236}">
                <a16:creationId xmlns:a16="http://schemas.microsoft.com/office/drawing/2014/main" id="{ADF52D5F-A915-49BE-B84F-E1C63E7C39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121920"/>
            <a:ext cx="921715" cy="109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4"/>
          <a:srcRect l="29001" r="21999"/>
          <a:stretch/>
        </p:blipFill>
        <p:spPr>
          <a:xfrm>
            <a:off x="609600" y="100273"/>
            <a:ext cx="947431" cy="1097280"/>
          </a:xfrm>
          <a:prstGeom prst="rect">
            <a:avLst/>
          </a:prstGeom>
          <a:ln>
            <a:solidFill>
              <a:schemeClr val="tx1"/>
            </a:solidFill>
          </a:ln>
        </p:spPr>
      </p:pic>
    </p:spTree>
    <p:extLst>
      <p:ext uri="{BB962C8B-B14F-4D97-AF65-F5344CB8AC3E}">
        <p14:creationId xmlns:p14="http://schemas.microsoft.com/office/powerpoint/2010/main" val="41622322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algn="ctr"/>
            <a:r>
              <a:rPr lang="en-US" altLang="en-US" sz="3600" dirty="0">
                <a:effectLst>
                  <a:outerShdw blurRad="38100" dist="38100" dir="2700000" algn="tl">
                    <a:srgbClr val="000000">
                      <a:alpha val="43137"/>
                    </a:srgbClr>
                  </a:outerShdw>
                </a:effectLst>
              </a:rPr>
              <a:t>5. The Lampstand &amp; Olive Trees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(4:1-14)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2" y="1562100"/>
            <a:ext cx="7852477" cy="5143500"/>
          </a:xfrm>
        </p:spPr>
        <p:txBody>
          <a:bodyPr/>
          <a:lstStyle/>
          <a:p>
            <a:pPr marL="458788" indent="-458788">
              <a:spcBef>
                <a:spcPts val="0"/>
              </a:spcBef>
              <a:spcAft>
                <a:spcPts val="600"/>
              </a:spcAft>
              <a:buSzPct val="100000"/>
              <a:buFont typeface="+mj-lt"/>
              <a:buAutoNum type="romanUcPeriod"/>
            </a:pPr>
            <a:r>
              <a:rPr lang="en-US" altLang="en-US" b="1" dirty="0">
                <a:solidFill>
                  <a:srgbClr val="FFFFCC"/>
                </a:solidFill>
                <a:effectLst>
                  <a:outerShdw blurRad="38100" dist="38100" dir="2700000" algn="tl">
                    <a:srgbClr val="000000">
                      <a:alpha val="43137"/>
                    </a:srgbClr>
                  </a:outerShdw>
                </a:effectLst>
              </a:rPr>
              <a:t>Vision Described (1-3)</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Setting (1)</a:t>
            </a:r>
          </a:p>
          <a:p>
            <a:pPr marL="914400" lvl="1" indent="-514350">
              <a:spcBef>
                <a:spcPts val="0"/>
              </a:spcBef>
              <a:spcAft>
                <a:spcPts val="600"/>
              </a:spcAft>
              <a:buSzPct val="100000"/>
              <a:buFont typeface="Wingdings" panose="05000000000000000000" pitchFamily="2" charset="2"/>
              <a:buAutoNum type="alphaUcPeriod"/>
            </a:pPr>
            <a:r>
              <a:rPr lang="en-US" altLang="en-US" b="1" u="sng" dirty="0">
                <a:solidFill>
                  <a:srgbClr val="FFFFCC"/>
                </a:solidFill>
                <a:effectLst>
                  <a:outerShdw blurRad="38100" dist="38100" dir="2700000" algn="tl">
                    <a:srgbClr val="000000">
                      <a:alpha val="43137"/>
                    </a:srgbClr>
                  </a:outerShdw>
                </a:effectLst>
              </a:rPr>
              <a:t>Lampstand with seven lamps (2)</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Two olive trees (3)</a:t>
            </a:r>
          </a:p>
          <a:p>
            <a:pPr marL="458788" indent="-458788">
              <a:spcBef>
                <a:spcPts val="0"/>
              </a:spcBef>
              <a:spcAft>
                <a:spcPts val="600"/>
              </a:spcAft>
              <a:buSzPct val="100000"/>
              <a:buFont typeface="+mj-lt"/>
              <a:buAutoNum type="romanUcPeriod"/>
            </a:pPr>
            <a:r>
              <a:rPr lang="en-US" altLang="en-US" dirty="0">
                <a:effectLst>
                  <a:outerShdw blurRad="38100" dist="38100" dir="2700000" algn="tl">
                    <a:srgbClr val="000000">
                      <a:alpha val="43137"/>
                    </a:srgbClr>
                  </a:outerShdw>
                </a:effectLst>
              </a:rPr>
              <a:t>Vision Interpreted (4-14)</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strength (4-7)</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Zerubbabel to rebuild the Temple (8-10)</a:t>
            </a:r>
          </a:p>
          <a:p>
            <a:pPr marL="914400" lvl="1" indent="-514350">
              <a:spcBef>
                <a:spcPts val="0"/>
              </a:spcBef>
              <a:spcAft>
                <a:spcPts val="600"/>
              </a:spcAft>
              <a:buSzPct val="100000"/>
              <a:buAutoNum type="alphaUcPeriod"/>
            </a:pPr>
            <a:r>
              <a:rPr lang="en-US" altLang="en-US" dirty="0">
                <a:effectLst>
                  <a:outerShdw blurRad="38100" dist="38100" dir="2700000" algn="tl">
                    <a:srgbClr val="000000">
                      <a:alpha val="43137"/>
                    </a:srgbClr>
                  </a:outerShdw>
                </a:effectLst>
              </a:rPr>
              <a:t>God’s two anointed servants (11-14)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14535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20661</TotalTime>
  <Words>2580</Words>
  <Application>Microsoft Office PowerPoint</Application>
  <PresentationFormat>Widescreen</PresentationFormat>
  <Paragraphs>234</Paragraphs>
  <Slides>38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Wingdings</vt:lpstr>
      <vt:lpstr>Azure</vt:lpstr>
      <vt:lpstr>PowerPoint Presentation</vt:lpstr>
      <vt:lpstr>Structure</vt:lpstr>
      <vt:lpstr>II. Eight Night Visions  (1:7‒6:15)</vt:lpstr>
      <vt:lpstr>PowerPoint Presentation</vt:lpstr>
      <vt:lpstr>5. The Lampstand &amp; Olive Trees  (4:1-14)</vt:lpstr>
      <vt:lpstr>5. The Lampstand &amp; Olive Trees  (4:1-14)</vt:lpstr>
      <vt:lpstr>5. The Lampstand &amp; Olive Trees  (4:1-14)</vt:lpstr>
      <vt:lpstr>PowerPoint Presentation</vt:lpstr>
      <vt:lpstr>5. The Lampstand &amp; Olive Trees  (4:1-14)</vt:lpstr>
      <vt:lpstr>PowerPoint Presentation</vt:lpstr>
      <vt:lpstr>5. The Lampstand &amp; Olive Trees  (4:1-14)</vt:lpstr>
      <vt:lpstr>PowerPoint Presentation</vt:lpstr>
      <vt:lpstr>PowerPoint Presentation</vt:lpstr>
      <vt:lpstr>PowerPoint Presentation</vt:lpstr>
      <vt:lpstr>5. The Lampstand &amp; Olive Trees  (4:1-14)</vt:lpstr>
      <vt:lpstr>5. The Lampstand &amp; Olive Trees  (4:1-14)</vt:lpstr>
      <vt:lpstr>PowerPoint Presentation</vt:lpstr>
      <vt:lpstr>PowerPoint Presentation</vt:lpstr>
      <vt:lpstr>PowerPoint Presentation</vt:lpstr>
      <vt:lpstr>PowerPoint Presentation</vt:lpstr>
      <vt:lpstr>PowerPoint Presentation</vt:lpstr>
      <vt:lpstr>PowerPoint Presentation</vt:lpstr>
      <vt:lpstr>5. The Lampstand &amp; Olive Trees  (4:1-14)</vt:lpstr>
      <vt:lpstr>8. Occasion</vt:lpstr>
      <vt:lpstr>8. Occasion</vt:lpstr>
      <vt:lpstr>PowerPoint Presentation</vt:lpstr>
      <vt:lpstr>ISRAEL’S FOUR TEMPLES</vt:lpstr>
      <vt:lpstr>PowerPoint Presentation</vt:lpstr>
      <vt:lpstr>PowerPoint Presentation</vt:lpstr>
      <vt:lpstr>PowerPoint Presentation</vt:lpstr>
      <vt:lpstr>5. The Lampstand &amp; Olive Trees  (4:1-14)</vt:lpstr>
      <vt:lpstr>PowerPoint Presentation</vt:lpstr>
      <vt:lpstr>PowerPoint Presentation</vt:lpstr>
      <vt:lpstr>PowerPoint Presentation</vt:lpstr>
      <vt:lpstr>PowerPoint Presentation</vt:lpstr>
      <vt:lpstr>Conclusion</vt:lpstr>
      <vt:lpstr>5. The Lampstand &amp; Olive Trees  (4:1-14)</vt:lpstr>
      <vt:lpstr>II. Eight Night Visions  (1:7‒6:15)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Zechariah 009 - 4v1-14 - 16 X 9</dc:title>
  <dc:subject>Zechariah</dc:subject>
  <dc:creator>A. Woods</dc:creator>
  <dc:description>Modified by Jim McGowan</dc:description>
  <cp:lastModifiedBy>James McGowan</cp:lastModifiedBy>
  <cp:revision>2124</cp:revision>
  <cp:lastPrinted>2021-11-16T18:39:22Z</cp:lastPrinted>
  <dcterms:created xsi:type="dcterms:W3CDTF">2009-03-17T12:21:13Z</dcterms:created>
  <dcterms:modified xsi:type="dcterms:W3CDTF">2021-11-16T20:10:20Z</dcterms:modified>
</cp:coreProperties>
</file>