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handoutMasterIdLst>
    <p:handoutMasterId r:id="rId60"/>
  </p:handoutMasterIdLst>
  <p:sldIdLst>
    <p:sldId id="2094" r:id="rId2"/>
    <p:sldId id="2064" r:id="rId3"/>
    <p:sldId id="1984" r:id="rId4"/>
    <p:sldId id="7886" r:id="rId5"/>
    <p:sldId id="7802" r:id="rId6"/>
    <p:sldId id="1985" r:id="rId7"/>
    <p:sldId id="2039" r:id="rId8"/>
    <p:sldId id="7909" r:id="rId9"/>
    <p:sldId id="7955" r:id="rId10"/>
    <p:sldId id="8009" r:id="rId11"/>
    <p:sldId id="7941" r:id="rId12"/>
    <p:sldId id="7889" r:id="rId13"/>
    <p:sldId id="8010" r:id="rId14"/>
    <p:sldId id="7944" r:id="rId15"/>
    <p:sldId id="8011" r:id="rId16"/>
    <p:sldId id="8012" r:id="rId17"/>
    <p:sldId id="3264" r:id="rId18"/>
    <p:sldId id="8013" r:id="rId19"/>
    <p:sldId id="7973" r:id="rId20"/>
    <p:sldId id="2141" r:id="rId21"/>
    <p:sldId id="7981" r:id="rId22"/>
    <p:sldId id="8014" r:id="rId23"/>
    <p:sldId id="7990" r:id="rId24"/>
    <p:sldId id="8016" r:id="rId25"/>
    <p:sldId id="7998" r:id="rId26"/>
    <p:sldId id="7999" r:id="rId27"/>
    <p:sldId id="2329" r:id="rId28"/>
    <p:sldId id="8000" r:id="rId29"/>
    <p:sldId id="2055" r:id="rId30"/>
    <p:sldId id="8017" r:id="rId31"/>
    <p:sldId id="6547" r:id="rId32"/>
    <p:sldId id="7983" r:id="rId33"/>
    <p:sldId id="8018" r:id="rId34"/>
    <p:sldId id="3822" r:id="rId35"/>
    <p:sldId id="3816" r:id="rId36"/>
    <p:sldId id="7379" r:id="rId37"/>
    <p:sldId id="1263" r:id="rId38"/>
    <p:sldId id="8019" r:id="rId39"/>
    <p:sldId id="1771" r:id="rId40"/>
    <p:sldId id="8020" r:id="rId41"/>
    <p:sldId id="8001" r:id="rId42"/>
    <p:sldId id="8002" r:id="rId43"/>
    <p:sldId id="8023" r:id="rId44"/>
    <p:sldId id="8005" r:id="rId45"/>
    <p:sldId id="8006" r:id="rId46"/>
    <p:sldId id="636" r:id="rId47"/>
    <p:sldId id="8004" r:id="rId48"/>
    <p:sldId id="8021" r:id="rId49"/>
    <p:sldId id="8007" r:id="rId50"/>
    <p:sldId id="7497" r:id="rId51"/>
    <p:sldId id="7513" r:id="rId52"/>
    <p:sldId id="7515" r:id="rId53"/>
    <p:sldId id="8008" r:id="rId54"/>
    <p:sldId id="8015" r:id="rId55"/>
    <p:sldId id="7974" r:id="rId56"/>
    <p:sldId id="8022" r:id="rId57"/>
    <p:sldId id="7975" r:id="rId58"/>
  </p:sldIdLst>
  <p:sldSz cx="12192000" cy="6858000"/>
  <p:notesSz cx="7315200" cy="9601200"/>
  <p:custDataLst>
    <p:tags r:id="rId6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FF99FF"/>
    <a:srgbClr val="FF00FF"/>
    <a:srgbClr val="00CCFF"/>
    <a:srgbClr val="000066"/>
    <a:srgbClr val="4D4D4D"/>
    <a:srgbClr val="0000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C757DE-422C-4368-9763-8700880BE856}" v="1" dt="2021-11-07T18:02:14.81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3" autoAdjust="0"/>
    <p:restoredTop sz="95428" autoAdjust="0"/>
  </p:normalViewPr>
  <p:slideViewPr>
    <p:cSldViewPr>
      <p:cViewPr varScale="1">
        <p:scale>
          <a:sx n="60" d="100"/>
          <a:sy n="60" d="100"/>
        </p:scale>
        <p:origin x="108" y="15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27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058 - 13v13-18 </a:t>
            </a:r>
          </a:p>
          <a:p>
            <a:pPr>
              <a:defRPr/>
            </a:pPr>
            <a:r>
              <a:rPr lang="en-US" sz="1600" dirty="0"/>
              <a:t>11-14-2021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11/11/2021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307150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14029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726731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256308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22780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57</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276432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11/11/2021</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107050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Unconditional promises (Gen. 12:1-3)</a:t>
            </a:r>
          </a:p>
          <a:p>
            <a:pPr marL="574675" lvl="1" indent="-574675" eaLnBrk="1" hangingPunct="1">
              <a:spcBef>
                <a:spcPts val="0"/>
              </a:spcBef>
              <a:spcAft>
                <a:spcPts val="30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30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30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30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3000"/>
              </a:spcAft>
              <a:buClr>
                <a:schemeClr val="tx2"/>
              </a:buClr>
              <a:buSzPct val="100000"/>
              <a:buFont typeface="+mj-lt"/>
              <a:buAutoNum type="romanUcPeriod"/>
              <a:defRPr/>
            </a:pPr>
            <a:r>
              <a:rPr lang="en-US" dirty="0"/>
              <a:t>Reaffirmation of Abram’s promises (Gen. 13:14-18)</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27158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64053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8824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From Haran to Canaan (Gen. 12:4-5)</a:t>
            </a:r>
          </a:p>
          <a:p>
            <a:pPr marL="574675" lvl="1" indent="-574675" eaLnBrk="1" hangingPunct="1">
              <a:spcBef>
                <a:spcPts val="0"/>
              </a:spcBef>
              <a:spcAft>
                <a:spcPts val="30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30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30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3000"/>
              </a:spcAft>
              <a:buClr>
                <a:schemeClr val="tx2"/>
              </a:buClr>
              <a:buSzPct val="100000"/>
              <a:buFont typeface="+mj-lt"/>
              <a:buAutoNum type="romanUcPeriod"/>
              <a:defRPr/>
            </a:pPr>
            <a:r>
              <a:rPr lang="en-US" dirty="0"/>
              <a:t>Reaffirmation of Abram’s promises (Gen. 13:14-18)</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2608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75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30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In Canaan (Gen. 12:6-9)</a:t>
            </a:r>
          </a:p>
          <a:p>
            <a:pPr marL="574675" lvl="1" indent="-574675" eaLnBrk="1" hangingPunct="1">
              <a:spcBef>
                <a:spcPts val="0"/>
              </a:spcBef>
              <a:spcAft>
                <a:spcPts val="30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30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3000"/>
              </a:spcAft>
              <a:buClr>
                <a:schemeClr val="tx2"/>
              </a:buClr>
              <a:buSzPct val="100000"/>
              <a:buFont typeface="+mj-lt"/>
              <a:buAutoNum type="romanUcPeriod"/>
              <a:defRPr/>
            </a:pPr>
            <a:r>
              <a:rPr lang="en-US" dirty="0"/>
              <a:t>Reaffirmation of Abram’s promises (Gen. 13:14-18)</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49377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30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30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In Egypt (Gen. 12:10-20)</a:t>
            </a:r>
          </a:p>
          <a:p>
            <a:pPr marL="574675" lvl="1" indent="-574675" eaLnBrk="1" hangingPunct="1">
              <a:spcBef>
                <a:spcPts val="0"/>
              </a:spcBef>
              <a:spcAft>
                <a:spcPts val="30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3000"/>
              </a:spcAft>
              <a:buClr>
                <a:schemeClr val="tx2"/>
              </a:buClr>
              <a:buSzPct val="100000"/>
              <a:buFont typeface="+mj-lt"/>
              <a:buAutoNum type="romanUcPeriod"/>
              <a:defRPr/>
            </a:pPr>
            <a:r>
              <a:rPr lang="en-US" dirty="0"/>
              <a:t>Reaffirmation of Abram’s promises (Gen. 13:14-18)</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19518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057400" y="3886200"/>
            <a:ext cx="2057400" cy="990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8580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30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30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30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Abram and Lot Separate (Gen. 13:1-13)</a:t>
            </a:r>
          </a:p>
          <a:p>
            <a:pPr marL="574675" lvl="1" indent="-574675" eaLnBrk="1" hangingPunct="1">
              <a:spcBef>
                <a:spcPts val="0"/>
              </a:spcBef>
              <a:spcAft>
                <a:spcPts val="3000"/>
              </a:spcAft>
              <a:buClr>
                <a:schemeClr val="tx2"/>
              </a:buClr>
              <a:buSzPct val="100000"/>
              <a:buFont typeface="+mj-lt"/>
              <a:buAutoNum type="romanUcPeriod"/>
              <a:defRPr/>
            </a:pPr>
            <a:r>
              <a:rPr lang="en-US" dirty="0"/>
              <a:t>Reaffirmation of Abram’s promises (Gen. 13:14-18)</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316143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13:1</a:t>
            </a:r>
            <a:r>
              <a:rPr lang="en-US" sz="3600" dirty="0">
                <a:effectLst>
                  <a:outerShdw blurRad="38100" dist="38100" dir="2700000" algn="tl">
                    <a:srgbClr val="000000">
                      <a:alpha val="43137"/>
                    </a:srgbClr>
                  </a:outerShdw>
                </a:effectLst>
                <a:cs typeface="Calibri" panose="020F0502020204030204" pitchFamily="34" charset="0"/>
              </a:rPr>
              <a:t>‒13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Lot Divide</a:t>
            </a:r>
          </a:p>
        </p:txBody>
      </p:sp>
      <p:sp>
        <p:nvSpPr>
          <p:cNvPr id="161795" name="Rectangle 3"/>
          <p:cNvSpPr>
            <a:spLocks noGrp="1" noChangeArrowheads="1"/>
          </p:cNvSpPr>
          <p:nvPr>
            <p:ph type="body" idx="1"/>
          </p:nvPr>
        </p:nvSpPr>
        <p:spPr>
          <a:xfrm>
            <a:off x="573025" y="1676400"/>
            <a:ext cx="7620000" cy="2743200"/>
          </a:xfrm>
        </p:spPr>
        <p:txBody>
          <a:bodyPr/>
          <a:lstStyle/>
          <a:p>
            <a:pPr marL="574675" lvl="1" indent="-574675" eaLnBrk="1" hangingPunct="1">
              <a:spcBef>
                <a:spcPts val="0"/>
              </a:spcBef>
              <a:spcAft>
                <a:spcPts val="1800"/>
              </a:spcAft>
              <a:buClr>
                <a:schemeClr val="tx2"/>
              </a:buClr>
              <a:buSzPct val="100000"/>
              <a:buFont typeface="+mj-lt"/>
              <a:buAutoNum type="romanUcPeriod"/>
              <a:defRPr/>
            </a:pPr>
            <a:r>
              <a:rPr lang="en-US" dirty="0"/>
              <a:t>From Egypt to the Negev (1-2)</a:t>
            </a:r>
          </a:p>
          <a:p>
            <a:pPr marL="574675" lvl="1" indent="-574675" eaLnBrk="1" hangingPunct="1">
              <a:spcBef>
                <a:spcPts val="0"/>
              </a:spcBef>
              <a:spcAft>
                <a:spcPts val="1800"/>
              </a:spcAft>
              <a:buClr>
                <a:schemeClr val="tx2"/>
              </a:buClr>
              <a:buSzPct val="100000"/>
              <a:buFont typeface="+mj-lt"/>
              <a:buAutoNum type="romanUcPeriod"/>
              <a:defRPr/>
            </a:pPr>
            <a:r>
              <a:rPr lang="en-US" dirty="0"/>
              <a:t>From the Negev to Bethel &amp; Ai (3-4)</a:t>
            </a:r>
          </a:p>
          <a:p>
            <a:pPr marL="574675" lvl="1" indent="-574675" eaLnBrk="1" hangingPunct="1">
              <a:spcBef>
                <a:spcPts val="0"/>
              </a:spcBef>
              <a:spcAft>
                <a:spcPts val="1800"/>
              </a:spcAft>
              <a:buClr>
                <a:schemeClr val="tx2"/>
              </a:buClr>
              <a:buSzPct val="100000"/>
              <a:buFont typeface="+mj-lt"/>
              <a:buAutoNum type="romanUcPeriod"/>
              <a:defRPr/>
            </a:pPr>
            <a:r>
              <a:rPr lang="en-US" dirty="0"/>
              <a:t>Conflict Among the Herdsmen (5-7)</a:t>
            </a:r>
          </a:p>
          <a:p>
            <a:pPr marL="574675" lvl="1" indent="-574675" eaLnBrk="1" hangingPunct="1">
              <a:spcBef>
                <a:spcPts val="0"/>
              </a:spcBef>
              <a:spcAft>
                <a:spcPts val="1800"/>
              </a:spcAft>
              <a:buClr>
                <a:schemeClr val="tx2"/>
              </a:buClr>
              <a:buSzPct val="100000"/>
              <a:buFont typeface="+mj-lt"/>
              <a:buAutoNum type="romanUcPeriod"/>
              <a:defRPr/>
            </a:pPr>
            <a:r>
              <a:rPr lang="en-US" dirty="0"/>
              <a:t>Abram’s Offer (8-9)</a:t>
            </a:r>
          </a:p>
          <a:p>
            <a:pPr marL="574675" lvl="1" indent="-574675" eaLnBrk="1" hangingPunct="1">
              <a:spcBef>
                <a:spcPts val="0"/>
              </a:spcBef>
              <a:spcAft>
                <a:spcPts val="1800"/>
              </a:spcAft>
              <a:buClr>
                <a:schemeClr val="tx2"/>
              </a:buClr>
              <a:buSzPct val="100000"/>
              <a:buFont typeface="+mj-lt"/>
              <a:buAutoNum type="romanUcPeriod"/>
              <a:defRPr/>
            </a:pPr>
            <a:r>
              <a:rPr lang="en-US" dirty="0"/>
              <a:t>Lot’s Response (10-11a)</a:t>
            </a:r>
          </a:p>
          <a:p>
            <a:pPr marL="574675" lvl="1" indent="-574675" eaLnBrk="1" hangingPunct="1">
              <a:spcBef>
                <a:spcPts val="0"/>
              </a:spcBef>
              <a:spcAft>
                <a:spcPts val="1800"/>
              </a:spcAft>
              <a:buClr>
                <a:schemeClr val="tx2"/>
              </a:buClr>
              <a:buSzPct val="100000"/>
              <a:buFont typeface="+mj-lt"/>
              <a:buAutoNum type="romanUcPeriod"/>
              <a:defRPr/>
            </a:pPr>
            <a:r>
              <a:rPr lang="en-US" dirty="0"/>
              <a:t>Separation (11b-12)</a:t>
            </a:r>
          </a:p>
          <a:p>
            <a:pPr marL="574675" lvl="1" indent="-574675" eaLnBrk="1" hangingPunct="1">
              <a:spcBef>
                <a:spcPts val="0"/>
              </a:spcBef>
              <a:spcAft>
                <a:spcPts val="1800"/>
              </a:spcAft>
              <a:buClr>
                <a:schemeClr val="tx2"/>
              </a:buClr>
              <a:buSzPct val="100000"/>
              <a:buFont typeface="+mj-lt"/>
              <a:buAutoNum type="romanUcPeriod"/>
              <a:defRPr/>
            </a:pPr>
            <a:r>
              <a:rPr lang="en-US" b="1" u="sng" dirty="0">
                <a:solidFill>
                  <a:srgbClr val="FFFFCC"/>
                </a:solidFill>
              </a:rPr>
              <a:t>Divine Commentary on Sodom (13) </a:t>
            </a:r>
          </a:p>
        </p:txBody>
      </p:sp>
      <p:pic>
        <p:nvPicPr>
          <p:cNvPr id="5" name="Picture 4">
            <a:extLst>
              <a:ext uri="{FF2B5EF4-FFF2-40B4-BE49-F238E27FC236}">
                <a16:creationId xmlns:a16="http://schemas.microsoft.com/office/drawing/2014/main" id="{1BE0CEAA-4818-4D9E-81F3-A770ABFE75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77040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earth was corrupt in the sight of God, and the earth was filled with violence. </a:t>
            </a:r>
            <a:r>
              <a:rPr lang="en-US" sz="3600" baseline="30000" dirty="0">
                <a:effectLst>
                  <a:outerShdw blurRad="38100" dist="38100" dir="2700000" algn="tl">
                    <a:srgbClr val="000000">
                      <a:alpha val="43137"/>
                    </a:srgbClr>
                  </a:outerShdw>
                </a:effectLst>
                <a:latin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God looked on the earth, and behold, it was corrupt; for humanity had corrupted its way upon the earth. </a:t>
            </a:r>
            <a:r>
              <a:rPr lang="en-US" sz="3600" baseline="30000" dirty="0">
                <a:effectLst>
                  <a:outerShdw blurRad="38100" dist="38100" dir="2700000" algn="tl">
                    <a:srgbClr val="000000">
                      <a:alpha val="43137"/>
                    </a:srgbClr>
                  </a:outerShdw>
                </a:effectLst>
                <a:latin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to Noah, ‘The end of humanity has come before Me; for the earth is filled with violence because of people; and behold, I am about to destroy them with the earth.’”</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section closes with 13:13 giving the divine evaluation of Sodom: Now the men of Sodom were wicked. The Hebrew word for wicked describes external wickedness. It goes on to state they were sinners against Jehovah exceedingly. The Hebrew means ‘very sinners.’ Moreover, they were ‘very sinners’ against Jehovah, meaning God was offended…There is also a parallel here with the account of Noah. In both cases there is a concern of extreme wickedness (6:5, 8:21), and this corruption had to be wiped out (6:12–13, 19:13). In both accounts, it was one person and family that was spared.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255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71524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30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30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30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30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Reaffirmation of Abram’s promises (Gen. 13:14-18)</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28397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13:14</a:t>
            </a:r>
            <a:r>
              <a:rPr lang="en-US" sz="3600" dirty="0">
                <a:effectLst>
                  <a:outerShdw blurRad="38100" dist="38100" dir="2700000" algn="tl">
                    <a:srgbClr val="000000">
                      <a:alpha val="43137"/>
                    </a:srgbClr>
                  </a:outerShdw>
                </a:effectLst>
                <a:cs typeface="Calibri" panose="020F0502020204030204" pitchFamily="34" charset="0"/>
              </a:rPr>
              <a:t>‒18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Promises Reaffirmed</a:t>
            </a:r>
          </a:p>
        </p:txBody>
      </p:sp>
      <p:sp>
        <p:nvSpPr>
          <p:cNvPr id="161795" name="Rectangle 3"/>
          <p:cNvSpPr>
            <a:spLocks noGrp="1" noChangeArrowheads="1"/>
          </p:cNvSpPr>
          <p:nvPr>
            <p:ph type="body" idx="1"/>
          </p:nvPr>
        </p:nvSpPr>
        <p:spPr>
          <a:xfrm>
            <a:off x="1066800" y="1600200"/>
            <a:ext cx="4760975" cy="49530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The Dimensions (14)</a:t>
            </a:r>
          </a:p>
          <a:p>
            <a:pPr marL="574675" lvl="1" indent="-574675" eaLnBrk="1" hangingPunct="1">
              <a:spcBef>
                <a:spcPts val="0"/>
              </a:spcBef>
              <a:spcAft>
                <a:spcPts val="3000"/>
              </a:spcAft>
              <a:buClr>
                <a:schemeClr val="tx2"/>
              </a:buClr>
              <a:buSzPct val="100000"/>
              <a:buFont typeface="+mj-lt"/>
              <a:buAutoNum type="romanUcPeriod"/>
              <a:defRPr/>
            </a:pPr>
            <a:r>
              <a:rPr lang="en-US" dirty="0"/>
              <a:t>The Donation (15a)</a:t>
            </a:r>
          </a:p>
          <a:p>
            <a:pPr marL="574675" lvl="1" indent="-574675" eaLnBrk="1" hangingPunct="1">
              <a:spcBef>
                <a:spcPts val="0"/>
              </a:spcBef>
              <a:spcAft>
                <a:spcPts val="3000"/>
              </a:spcAft>
              <a:buClr>
                <a:schemeClr val="tx2"/>
              </a:buClr>
              <a:buSzPct val="100000"/>
              <a:buFont typeface="+mj-lt"/>
              <a:buAutoNum type="romanUcPeriod"/>
              <a:defRPr/>
            </a:pPr>
            <a:r>
              <a:rPr lang="en-US" dirty="0"/>
              <a:t>The Duration (15b)</a:t>
            </a:r>
          </a:p>
          <a:p>
            <a:pPr marL="574675" lvl="1" indent="-574675" eaLnBrk="1" hangingPunct="1">
              <a:spcBef>
                <a:spcPts val="0"/>
              </a:spcBef>
              <a:spcAft>
                <a:spcPts val="3000"/>
              </a:spcAft>
              <a:buClr>
                <a:schemeClr val="tx2"/>
              </a:buClr>
              <a:buSzPct val="100000"/>
              <a:buFont typeface="+mj-lt"/>
              <a:buAutoNum type="romanUcPeriod"/>
              <a:defRPr/>
            </a:pPr>
            <a:r>
              <a:rPr lang="en-US" dirty="0"/>
              <a:t>The Descendants (16)</a:t>
            </a:r>
          </a:p>
          <a:p>
            <a:pPr marL="574675" lvl="1" indent="-574675" eaLnBrk="1" hangingPunct="1">
              <a:spcBef>
                <a:spcPts val="0"/>
              </a:spcBef>
              <a:spcAft>
                <a:spcPts val="3000"/>
              </a:spcAft>
              <a:buClr>
                <a:schemeClr val="tx2"/>
              </a:buClr>
              <a:buSzPct val="100000"/>
              <a:buFont typeface="+mj-lt"/>
              <a:buAutoNum type="romanUcPeriod"/>
              <a:defRPr/>
            </a:pPr>
            <a:r>
              <a:rPr lang="en-US" dirty="0"/>
              <a:t>The Destination (17)</a:t>
            </a:r>
          </a:p>
          <a:p>
            <a:pPr marL="574675" lvl="1" indent="-574675" eaLnBrk="1" hangingPunct="1">
              <a:spcBef>
                <a:spcPts val="0"/>
              </a:spcBef>
              <a:spcAft>
                <a:spcPts val="3000"/>
              </a:spcAft>
              <a:buClr>
                <a:schemeClr val="tx2"/>
              </a:buClr>
              <a:buSzPct val="100000"/>
              <a:buFont typeface="+mj-lt"/>
              <a:buAutoNum type="romanUcPeriod"/>
              <a:defRPr/>
            </a:pPr>
            <a:r>
              <a:rPr lang="en-US" dirty="0"/>
              <a:t>The Departure (18)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66996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13:14</a:t>
            </a:r>
            <a:r>
              <a:rPr lang="en-US" sz="3600" dirty="0">
                <a:effectLst>
                  <a:outerShdw blurRad="38100" dist="38100" dir="2700000" algn="tl">
                    <a:srgbClr val="000000">
                      <a:alpha val="43137"/>
                    </a:srgbClr>
                  </a:outerShdw>
                </a:effectLst>
                <a:cs typeface="Calibri" panose="020F0502020204030204" pitchFamily="34" charset="0"/>
              </a:rPr>
              <a:t>‒18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Promises Reaffirmed</a:t>
            </a:r>
          </a:p>
        </p:txBody>
      </p:sp>
      <p:sp>
        <p:nvSpPr>
          <p:cNvPr id="161795" name="Rectangle 3"/>
          <p:cNvSpPr>
            <a:spLocks noGrp="1" noChangeArrowheads="1"/>
          </p:cNvSpPr>
          <p:nvPr>
            <p:ph type="body" idx="1"/>
          </p:nvPr>
        </p:nvSpPr>
        <p:spPr>
          <a:xfrm>
            <a:off x="1066800" y="1600200"/>
            <a:ext cx="4760975" cy="49530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The Dimensions (14)</a:t>
            </a:r>
          </a:p>
          <a:p>
            <a:pPr marL="574675" lvl="1" indent="-574675" eaLnBrk="1" hangingPunct="1">
              <a:spcBef>
                <a:spcPts val="0"/>
              </a:spcBef>
              <a:spcAft>
                <a:spcPts val="3000"/>
              </a:spcAft>
              <a:buClr>
                <a:schemeClr val="tx2"/>
              </a:buClr>
              <a:buSzPct val="100000"/>
              <a:buFont typeface="+mj-lt"/>
              <a:buAutoNum type="romanUcPeriod"/>
              <a:defRPr/>
            </a:pPr>
            <a:r>
              <a:rPr lang="en-US" dirty="0"/>
              <a:t>The Donation (15a)</a:t>
            </a:r>
          </a:p>
          <a:p>
            <a:pPr marL="574675" lvl="1" indent="-574675" eaLnBrk="1" hangingPunct="1">
              <a:spcBef>
                <a:spcPts val="0"/>
              </a:spcBef>
              <a:spcAft>
                <a:spcPts val="3000"/>
              </a:spcAft>
              <a:buClr>
                <a:schemeClr val="tx2"/>
              </a:buClr>
              <a:buSzPct val="100000"/>
              <a:buFont typeface="+mj-lt"/>
              <a:buAutoNum type="romanUcPeriod"/>
              <a:defRPr/>
            </a:pPr>
            <a:r>
              <a:rPr lang="en-US" dirty="0"/>
              <a:t>The Duration (15b)</a:t>
            </a:r>
          </a:p>
          <a:p>
            <a:pPr marL="574675" lvl="1" indent="-574675" eaLnBrk="1" hangingPunct="1">
              <a:spcBef>
                <a:spcPts val="0"/>
              </a:spcBef>
              <a:spcAft>
                <a:spcPts val="3000"/>
              </a:spcAft>
              <a:buClr>
                <a:schemeClr val="tx2"/>
              </a:buClr>
              <a:buSzPct val="100000"/>
              <a:buFont typeface="+mj-lt"/>
              <a:buAutoNum type="romanUcPeriod"/>
              <a:defRPr/>
            </a:pPr>
            <a:r>
              <a:rPr lang="en-US" dirty="0"/>
              <a:t>The Descendants (16)</a:t>
            </a:r>
          </a:p>
          <a:p>
            <a:pPr marL="574675" lvl="1" indent="-574675" eaLnBrk="1" hangingPunct="1">
              <a:spcBef>
                <a:spcPts val="0"/>
              </a:spcBef>
              <a:spcAft>
                <a:spcPts val="3000"/>
              </a:spcAft>
              <a:buClr>
                <a:schemeClr val="tx2"/>
              </a:buClr>
              <a:buSzPct val="100000"/>
              <a:buFont typeface="+mj-lt"/>
              <a:buAutoNum type="romanUcPeriod"/>
              <a:defRPr/>
            </a:pPr>
            <a:r>
              <a:rPr lang="en-US" dirty="0"/>
              <a:t>The Destination (17)</a:t>
            </a:r>
          </a:p>
          <a:p>
            <a:pPr marL="574675" lvl="1" indent="-574675" eaLnBrk="1" hangingPunct="1">
              <a:spcBef>
                <a:spcPts val="0"/>
              </a:spcBef>
              <a:spcAft>
                <a:spcPts val="3000"/>
              </a:spcAft>
              <a:buClr>
                <a:schemeClr val="tx2"/>
              </a:buClr>
              <a:buSzPct val="100000"/>
              <a:buFont typeface="+mj-lt"/>
              <a:buAutoNum type="romanUcPeriod"/>
              <a:defRPr/>
            </a:pPr>
            <a:r>
              <a:rPr lang="en-US" dirty="0"/>
              <a:t>The Departure (18)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193017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49811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440492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13C65D-14A7-4E80-A710-9FEB666D4FF8}"/>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Proverbs 3:5-6</a:t>
            </a:r>
          </a:p>
          <a:p>
            <a:pPr algn="just"/>
            <a:r>
              <a:rPr lang="en-US" altLang="en-US" sz="3600" dirty="0">
                <a:latin typeface="Calibri" panose="020F0502020204030204" pitchFamily="34" charset="0"/>
              </a:rPr>
              <a:t>“</a:t>
            </a:r>
            <a:r>
              <a:rPr lang="en-US" sz="3600" b="1" u="sng" dirty="0">
                <a:solidFill>
                  <a:srgbClr val="FFFFCC"/>
                </a:solidFill>
                <a:latin typeface="Calibri" panose="020F0502020204030204" pitchFamily="34" charset="0"/>
              </a:rPr>
              <a:t>Trust</a:t>
            </a:r>
            <a:r>
              <a:rPr lang="en-US" sz="3600" dirty="0">
                <a:latin typeface="Calibri" panose="020F0502020204030204" pitchFamily="34" charset="0"/>
              </a:rPr>
              <a:t> in the </a:t>
            </a:r>
            <a:r>
              <a:rPr lang="en-US" sz="3600" cap="small" dirty="0">
                <a:latin typeface="Calibri" panose="020F0502020204030204" pitchFamily="34" charset="0"/>
              </a:rPr>
              <a:t>Lord</a:t>
            </a:r>
            <a:r>
              <a:rPr lang="en-US" sz="3600" dirty="0">
                <a:latin typeface="Calibri" panose="020F0502020204030204" pitchFamily="34" charset="0"/>
              </a:rPr>
              <a:t> with all your heart And do not </a:t>
            </a:r>
            <a:r>
              <a:rPr lang="en-US" sz="3600" b="1" u="sng" dirty="0">
                <a:solidFill>
                  <a:srgbClr val="FFFFCC"/>
                </a:solidFill>
                <a:latin typeface="Calibri" panose="020F0502020204030204" pitchFamily="34" charset="0"/>
              </a:rPr>
              <a:t>lean</a:t>
            </a:r>
            <a:r>
              <a:rPr lang="en-US" sz="3600" dirty="0">
                <a:latin typeface="Calibri" panose="020F0502020204030204" pitchFamily="34" charset="0"/>
              </a:rPr>
              <a:t> on your own understanding.</a:t>
            </a:r>
            <a:r>
              <a:rPr lang="en-US" sz="3600" baseline="30000" dirty="0">
                <a:latin typeface="Calibri" panose="020F0502020204030204" pitchFamily="34" charset="0"/>
              </a:rPr>
              <a:t> </a:t>
            </a:r>
            <a:r>
              <a:rPr lang="en-US" sz="3600" dirty="0">
                <a:latin typeface="Calibri" panose="020F0502020204030204" pitchFamily="34" charset="0"/>
              </a:rPr>
              <a:t>In all your ways </a:t>
            </a:r>
            <a:r>
              <a:rPr lang="en-US" sz="3600" b="1" u="sng" dirty="0">
                <a:solidFill>
                  <a:srgbClr val="FFFFCC"/>
                </a:solidFill>
                <a:latin typeface="Calibri" panose="020F0502020204030204" pitchFamily="34" charset="0"/>
              </a:rPr>
              <a:t>acknowledge</a:t>
            </a:r>
            <a:r>
              <a:rPr lang="en-US" sz="3600" dirty="0">
                <a:latin typeface="Calibri" panose="020F0502020204030204" pitchFamily="34" charset="0"/>
              </a:rPr>
              <a:t> Him, And He will make your </a:t>
            </a:r>
            <a:r>
              <a:rPr lang="en-US" sz="3600" b="1" u="sng" dirty="0">
                <a:solidFill>
                  <a:srgbClr val="FFFFCC"/>
                </a:solidFill>
                <a:latin typeface="Calibri" panose="020F0502020204030204" pitchFamily="34" charset="0"/>
              </a:rPr>
              <a:t>paths straight</a:t>
            </a:r>
            <a:r>
              <a:rPr lang="en-US" sz="3600" dirty="0">
                <a:latin typeface="Calibri" panose="020F0502020204030204" pitchFamily="34" charset="0"/>
              </a:rPr>
              <a:t>.</a:t>
            </a:r>
            <a:r>
              <a:rPr lang="en-US" altLang="en-US" sz="3600" dirty="0">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2971800"/>
            <a:ext cx="2730500" cy="1828800"/>
          </a:xfrm>
          <a:prstGeom prst="rect">
            <a:avLst/>
          </a:prstGeom>
          <a:noFill/>
          <a:ln w="9525">
            <a:noFill/>
            <a:miter lim="800000"/>
            <a:headEnd/>
            <a:tailEnd/>
          </a:ln>
        </p:spPr>
      </p:pic>
    </p:spTree>
    <p:extLst>
      <p:ext uri="{BB962C8B-B14F-4D97-AF65-F5344CB8AC3E}">
        <p14:creationId xmlns:p14="http://schemas.microsoft.com/office/powerpoint/2010/main" val="41917105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5A11-A1DF-49A2-8CF4-9BF982D1ED56}"/>
              </a:ext>
            </a:extLst>
          </p:cNvPr>
          <p:cNvPicPr>
            <a:picLocks noChangeAspect="1"/>
          </p:cNvPicPr>
          <p:nvPr/>
        </p:nvPicPr>
        <p:blipFill>
          <a:blip r:embed="rId2"/>
          <a:stretch>
            <a:fillRect/>
          </a:stretch>
        </p:blipFill>
        <p:spPr>
          <a:xfrm>
            <a:off x="3653162" y="137160"/>
            <a:ext cx="488567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2247BE60-1F06-4AF3-8A03-DFC9D58FFC23}"/>
              </a:ext>
            </a:extLst>
          </p:cNvPr>
          <p:cNvSpPr>
            <a:spLocks noChangeArrowheads="1"/>
          </p:cNvSpPr>
          <p:nvPr/>
        </p:nvSpPr>
        <p:spPr bwMode="auto">
          <a:xfrm>
            <a:off x="5410200" y="4114800"/>
            <a:ext cx="990600" cy="762000"/>
          </a:xfrm>
          <a:prstGeom prst="ellipse">
            <a:avLst/>
          </a:prstGeom>
          <a:solidFill>
            <a:schemeClr val="tx1"/>
          </a:solidFill>
          <a:ln w="3810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00" dirty="0">
                <a:solidFill>
                  <a:schemeClr val="bg2"/>
                </a:solidFill>
                <a:latin typeface="Calibri" panose="020F0502020204030204" pitchFamily="34" charset="0"/>
                <a:cs typeface="Calibri" panose="020F0502020204030204" pitchFamily="34" charset="0"/>
              </a:rPr>
              <a:t>Negev</a:t>
            </a:r>
          </a:p>
        </p:txBody>
      </p:sp>
    </p:spTree>
    <p:extLst>
      <p:ext uri="{BB962C8B-B14F-4D97-AF65-F5344CB8AC3E}">
        <p14:creationId xmlns:p14="http://schemas.microsoft.com/office/powerpoint/2010/main" val="193557771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54481" y="137160"/>
            <a:ext cx="9083038" cy="6583680"/>
          </a:xfrm>
          <a:prstGeom prst="rect">
            <a:avLst/>
          </a:prstGeom>
        </p:spPr>
      </p:pic>
    </p:spTree>
    <p:extLst>
      <p:ext uri="{BB962C8B-B14F-4D97-AF65-F5344CB8AC3E}">
        <p14:creationId xmlns:p14="http://schemas.microsoft.com/office/powerpoint/2010/main" val="110682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13:14</a:t>
            </a:r>
            <a:r>
              <a:rPr lang="en-US" sz="3600" dirty="0">
                <a:effectLst>
                  <a:outerShdw blurRad="38100" dist="38100" dir="2700000" algn="tl">
                    <a:srgbClr val="000000">
                      <a:alpha val="43137"/>
                    </a:srgbClr>
                  </a:outerShdw>
                </a:effectLst>
                <a:cs typeface="Calibri" panose="020F0502020204030204" pitchFamily="34" charset="0"/>
              </a:rPr>
              <a:t>‒18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Promises Reaffirmed</a:t>
            </a:r>
          </a:p>
        </p:txBody>
      </p:sp>
      <p:sp>
        <p:nvSpPr>
          <p:cNvPr id="161795" name="Rectangle 3"/>
          <p:cNvSpPr>
            <a:spLocks noGrp="1" noChangeArrowheads="1"/>
          </p:cNvSpPr>
          <p:nvPr>
            <p:ph type="body" idx="1"/>
          </p:nvPr>
        </p:nvSpPr>
        <p:spPr>
          <a:xfrm>
            <a:off x="1066800" y="1600200"/>
            <a:ext cx="4760975" cy="49530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The Dimensions (14)</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The Donation (15a)</a:t>
            </a:r>
          </a:p>
          <a:p>
            <a:pPr marL="574675" lvl="1" indent="-574675" eaLnBrk="1" hangingPunct="1">
              <a:spcBef>
                <a:spcPts val="0"/>
              </a:spcBef>
              <a:spcAft>
                <a:spcPts val="3000"/>
              </a:spcAft>
              <a:buClr>
                <a:schemeClr val="tx2"/>
              </a:buClr>
              <a:buSzPct val="100000"/>
              <a:buFont typeface="+mj-lt"/>
              <a:buAutoNum type="romanUcPeriod"/>
              <a:defRPr/>
            </a:pPr>
            <a:r>
              <a:rPr lang="en-US" dirty="0"/>
              <a:t>The Duration (15b)</a:t>
            </a:r>
          </a:p>
          <a:p>
            <a:pPr marL="574675" lvl="1" indent="-574675" eaLnBrk="1" hangingPunct="1">
              <a:spcBef>
                <a:spcPts val="0"/>
              </a:spcBef>
              <a:spcAft>
                <a:spcPts val="3000"/>
              </a:spcAft>
              <a:buClr>
                <a:schemeClr val="tx2"/>
              </a:buClr>
              <a:buSzPct val="100000"/>
              <a:buFont typeface="+mj-lt"/>
              <a:buAutoNum type="romanUcPeriod"/>
              <a:defRPr/>
            </a:pPr>
            <a:r>
              <a:rPr lang="en-US" dirty="0"/>
              <a:t>The Descendants (16)</a:t>
            </a:r>
          </a:p>
          <a:p>
            <a:pPr marL="574675" lvl="1" indent="-574675" eaLnBrk="1" hangingPunct="1">
              <a:spcBef>
                <a:spcPts val="0"/>
              </a:spcBef>
              <a:spcAft>
                <a:spcPts val="3000"/>
              </a:spcAft>
              <a:buClr>
                <a:schemeClr val="tx2"/>
              </a:buClr>
              <a:buSzPct val="100000"/>
              <a:buFont typeface="+mj-lt"/>
              <a:buAutoNum type="romanUcPeriod"/>
              <a:defRPr/>
            </a:pPr>
            <a:r>
              <a:rPr lang="en-US" dirty="0"/>
              <a:t>The Destination (17)</a:t>
            </a:r>
          </a:p>
          <a:p>
            <a:pPr marL="574675" lvl="1" indent="-574675" eaLnBrk="1" hangingPunct="1">
              <a:spcBef>
                <a:spcPts val="0"/>
              </a:spcBef>
              <a:spcAft>
                <a:spcPts val="3000"/>
              </a:spcAft>
              <a:buClr>
                <a:schemeClr val="tx2"/>
              </a:buClr>
              <a:buSzPct val="100000"/>
              <a:buFont typeface="+mj-lt"/>
              <a:buAutoNum type="romanUcPeriod"/>
              <a:defRPr/>
            </a:pPr>
            <a:r>
              <a:rPr lang="en-US" dirty="0"/>
              <a:t>The Departure (18)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22865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0D568-3BF3-4DAD-9DC3-C8041A557D95}"/>
              </a:ext>
            </a:extLst>
          </p:cNvPr>
          <p:cNvPicPr>
            <a:picLocks noChangeAspect="1"/>
          </p:cNvPicPr>
          <p:nvPr/>
        </p:nvPicPr>
        <p:blipFill>
          <a:blip r:embed="rId2"/>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9977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58051" y="457200"/>
            <a:ext cx="8275898"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971800" y="1219200"/>
            <a:ext cx="1066800" cy="685800"/>
          </a:xfrm>
          <a:prstGeom prst="ellipse">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61706921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13:14</a:t>
            </a:r>
            <a:r>
              <a:rPr lang="en-US" sz="3600" dirty="0">
                <a:effectLst>
                  <a:outerShdw blurRad="38100" dist="38100" dir="2700000" algn="tl">
                    <a:srgbClr val="000000">
                      <a:alpha val="43137"/>
                    </a:srgbClr>
                  </a:outerShdw>
                </a:effectLst>
                <a:cs typeface="Calibri" panose="020F0502020204030204" pitchFamily="34" charset="0"/>
              </a:rPr>
              <a:t>‒18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Promises Reaffirmed</a:t>
            </a:r>
          </a:p>
        </p:txBody>
      </p:sp>
      <p:sp>
        <p:nvSpPr>
          <p:cNvPr id="161795" name="Rectangle 3"/>
          <p:cNvSpPr>
            <a:spLocks noGrp="1" noChangeArrowheads="1"/>
          </p:cNvSpPr>
          <p:nvPr>
            <p:ph type="body" idx="1"/>
          </p:nvPr>
        </p:nvSpPr>
        <p:spPr>
          <a:xfrm>
            <a:off x="1066800" y="1600200"/>
            <a:ext cx="4760975" cy="49530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The Dimensions (14)</a:t>
            </a:r>
          </a:p>
          <a:p>
            <a:pPr marL="574675" lvl="1" indent="-574675" eaLnBrk="1" hangingPunct="1">
              <a:spcBef>
                <a:spcPts val="0"/>
              </a:spcBef>
              <a:spcAft>
                <a:spcPts val="3000"/>
              </a:spcAft>
              <a:buClr>
                <a:schemeClr val="tx2"/>
              </a:buClr>
              <a:buSzPct val="100000"/>
              <a:buFont typeface="+mj-lt"/>
              <a:buAutoNum type="romanUcPeriod"/>
              <a:defRPr/>
            </a:pPr>
            <a:r>
              <a:rPr lang="en-US" dirty="0"/>
              <a:t>The Donation (15a)</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The Duration (15b)</a:t>
            </a:r>
          </a:p>
          <a:p>
            <a:pPr marL="574675" lvl="1" indent="-574675" eaLnBrk="1" hangingPunct="1">
              <a:spcBef>
                <a:spcPts val="0"/>
              </a:spcBef>
              <a:spcAft>
                <a:spcPts val="3000"/>
              </a:spcAft>
              <a:buClr>
                <a:schemeClr val="tx2"/>
              </a:buClr>
              <a:buSzPct val="100000"/>
              <a:buFont typeface="+mj-lt"/>
              <a:buAutoNum type="romanUcPeriod"/>
              <a:defRPr/>
            </a:pPr>
            <a:r>
              <a:rPr lang="en-US" dirty="0"/>
              <a:t>The Descendants (16)</a:t>
            </a:r>
          </a:p>
          <a:p>
            <a:pPr marL="574675" lvl="1" indent="-574675" eaLnBrk="1" hangingPunct="1">
              <a:spcBef>
                <a:spcPts val="0"/>
              </a:spcBef>
              <a:spcAft>
                <a:spcPts val="3000"/>
              </a:spcAft>
              <a:buClr>
                <a:schemeClr val="tx2"/>
              </a:buClr>
              <a:buSzPct val="100000"/>
              <a:buFont typeface="+mj-lt"/>
              <a:buAutoNum type="romanUcPeriod"/>
              <a:defRPr/>
            </a:pPr>
            <a:r>
              <a:rPr lang="en-US" dirty="0"/>
              <a:t>The Destination (17)</a:t>
            </a:r>
          </a:p>
          <a:p>
            <a:pPr marL="574675" lvl="1" indent="-574675" eaLnBrk="1" hangingPunct="1">
              <a:spcBef>
                <a:spcPts val="0"/>
              </a:spcBef>
              <a:spcAft>
                <a:spcPts val="3000"/>
              </a:spcAft>
              <a:buClr>
                <a:schemeClr val="tx2"/>
              </a:buClr>
              <a:buSzPct val="100000"/>
              <a:buFont typeface="+mj-lt"/>
              <a:buAutoNum type="romanUcPeriod"/>
              <a:defRPr/>
            </a:pPr>
            <a:r>
              <a:rPr lang="en-US" dirty="0"/>
              <a:t>The Departure (18)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07525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4" name="Picture 3" descr="C:\Documents and Settings\Owner\Application Data\Microsoft\Media Catalog\Downloaded Clips\cl0\SY01462_.wmf">
            <a:extLst>
              <a:ext uri="{FF2B5EF4-FFF2-40B4-BE49-F238E27FC236}">
                <a16:creationId xmlns:a16="http://schemas.microsoft.com/office/drawing/2014/main" id="{ABC350E6-B7E2-4CF5-B484-B94A14D10D96}"/>
              </a:ext>
            </a:extLst>
          </p:cNvPr>
          <p:cNvPicPr>
            <a:picLocks noChangeAspect="1" noChangeArrowheads="1"/>
          </p:cNvPicPr>
          <p:nvPr/>
        </p:nvPicPr>
        <p:blipFill>
          <a:blip r:embed="rId3" cstate="print"/>
          <a:srcRect/>
          <a:stretch>
            <a:fillRect/>
          </a:stretch>
        </p:blipFill>
        <p:spPr bwMode="auto">
          <a:xfrm>
            <a:off x="5105400" y="2559863"/>
            <a:ext cx="2289864" cy="2353033"/>
          </a:xfrm>
          <a:prstGeom prst="rect">
            <a:avLst/>
          </a:prstGeom>
          <a:noFill/>
          <a:ln w="9525">
            <a:noFill/>
            <a:miter lim="800000"/>
            <a:headEnd/>
            <a:tailEnd/>
          </a:ln>
        </p:spPr>
      </p:pic>
    </p:spTree>
    <p:extLst>
      <p:ext uri="{BB962C8B-B14F-4D97-AF65-F5344CB8AC3E}">
        <p14:creationId xmlns:p14="http://schemas.microsoft.com/office/powerpoint/2010/main" val="407165696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descr="C:\Documents and Settings\Owner\Application Data\Microsoft\Media Catalog\Downloaded Clips\cl0\SY01462_.wmf">
            <a:extLst>
              <a:ext uri="{FF2B5EF4-FFF2-40B4-BE49-F238E27FC236}">
                <a16:creationId xmlns:a16="http://schemas.microsoft.com/office/drawing/2014/main" id="{1D4105CD-E461-47D0-A512-11D0EAB8C11D}"/>
              </a:ext>
            </a:extLst>
          </p:cNvPr>
          <p:cNvPicPr>
            <a:picLocks noChangeAspect="1" noChangeArrowheads="1"/>
          </p:cNvPicPr>
          <p:nvPr/>
        </p:nvPicPr>
        <p:blipFill>
          <a:blip r:embed="rId3" cstate="print"/>
          <a:srcRect/>
          <a:stretch>
            <a:fillRect/>
          </a:stretch>
        </p:blipFill>
        <p:spPr bwMode="auto">
          <a:xfrm>
            <a:off x="5105400" y="2559863"/>
            <a:ext cx="2289864" cy="2353033"/>
          </a:xfrm>
          <a:prstGeom prst="rect">
            <a:avLst/>
          </a:prstGeom>
          <a:noFill/>
          <a:ln w="9525">
            <a:noFill/>
            <a:miter lim="800000"/>
            <a:headEnd/>
            <a:tailEnd/>
          </a:ln>
        </p:spPr>
      </p:pic>
    </p:spTree>
    <p:extLst>
      <p:ext uri="{BB962C8B-B14F-4D97-AF65-F5344CB8AC3E}">
        <p14:creationId xmlns:p14="http://schemas.microsoft.com/office/powerpoint/2010/main" val="110786409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5257800" cy="4689476"/>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7239000"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6003" y="137160"/>
            <a:ext cx="9919994" cy="6583680"/>
          </a:xfrm>
          <a:prstGeom prst="rect">
            <a:avLst/>
          </a:prstGeom>
          <a:ln>
            <a:solidFill>
              <a:srgbClr val="FFFFCC"/>
            </a:solidFill>
          </a:ln>
        </p:spPr>
      </p:pic>
    </p:spTree>
    <p:extLst>
      <p:ext uri="{BB962C8B-B14F-4D97-AF65-F5344CB8AC3E}">
        <p14:creationId xmlns:p14="http://schemas.microsoft.com/office/powerpoint/2010/main" val="1956605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13:14</a:t>
            </a:r>
            <a:r>
              <a:rPr lang="en-US" sz="3600" dirty="0">
                <a:effectLst>
                  <a:outerShdw blurRad="38100" dist="38100" dir="2700000" algn="tl">
                    <a:srgbClr val="000000">
                      <a:alpha val="43137"/>
                    </a:srgbClr>
                  </a:outerShdw>
                </a:effectLst>
                <a:cs typeface="Calibri" panose="020F0502020204030204" pitchFamily="34" charset="0"/>
              </a:rPr>
              <a:t>‒18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Promises Reaffirmed</a:t>
            </a:r>
          </a:p>
        </p:txBody>
      </p:sp>
      <p:sp>
        <p:nvSpPr>
          <p:cNvPr id="161795" name="Rectangle 3"/>
          <p:cNvSpPr>
            <a:spLocks noGrp="1" noChangeArrowheads="1"/>
          </p:cNvSpPr>
          <p:nvPr>
            <p:ph type="body" idx="1"/>
          </p:nvPr>
        </p:nvSpPr>
        <p:spPr>
          <a:xfrm>
            <a:off x="1066800" y="1600200"/>
            <a:ext cx="4760975" cy="49530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The Dimensions (14)</a:t>
            </a:r>
          </a:p>
          <a:p>
            <a:pPr marL="574675" lvl="1" indent="-574675" eaLnBrk="1" hangingPunct="1">
              <a:spcBef>
                <a:spcPts val="0"/>
              </a:spcBef>
              <a:spcAft>
                <a:spcPts val="3000"/>
              </a:spcAft>
              <a:buClr>
                <a:schemeClr val="tx2"/>
              </a:buClr>
              <a:buSzPct val="100000"/>
              <a:buFont typeface="+mj-lt"/>
              <a:buAutoNum type="romanUcPeriod"/>
              <a:defRPr/>
            </a:pPr>
            <a:r>
              <a:rPr lang="en-US" dirty="0"/>
              <a:t>The Donation (15a)</a:t>
            </a:r>
          </a:p>
          <a:p>
            <a:pPr marL="574675" lvl="1" indent="-574675" eaLnBrk="1" hangingPunct="1">
              <a:spcBef>
                <a:spcPts val="0"/>
              </a:spcBef>
              <a:spcAft>
                <a:spcPts val="3000"/>
              </a:spcAft>
              <a:buClr>
                <a:schemeClr val="tx2"/>
              </a:buClr>
              <a:buSzPct val="100000"/>
              <a:buFont typeface="+mj-lt"/>
              <a:buAutoNum type="romanUcPeriod"/>
              <a:defRPr/>
            </a:pPr>
            <a:r>
              <a:rPr lang="en-US" dirty="0"/>
              <a:t>The Duration (15b)</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The Descendants (16)</a:t>
            </a:r>
          </a:p>
          <a:p>
            <a:pPr marL="574675" lvl="1" indent="-574675" eaLnBrk="1" hangingPunct="1">
              <a:spcBef>
                <a:spcPts val="0"/>
              </a:spcBef>
              <a:spcAft>
                <a:spcPts val="3000"/>
              </a:spcAft>
              <a:buClr>
                <a:schemeClr val="tx2"/>
              </a:buClr>
              <a:buSzPct val="100000"/>
              <a:buFont typeface="+mj-lt"/>
              <a:buAutoNum type="romanUcPeriod"/>
              <a:defRPr/>
            </a:pPr>
            <a:r>
              <a:rPr lang="en-US" dirty="0"/>
              <a:t>The Destination (17)</a:t>
            </a:r>
          </a:p>
          <a:p>
            <a:pPr marL="574675" lvl="1" indent="-574675" eaLnBrk="1" hangingPunct="1">
              <a:spcBef>
                <a:spcPts val="0"/>
              </a:spcBef>
              <a:spcAft>
                <a:spcPts val="3000"/>
              </a:spcAft>
              <a:buClr>
                <a:schemeClr val="tx2"/>
              </a:buClr>
              <a:buSzPct val="100000"/>
              <a:buFont typeface="+mj-lt"/>
              <a:buAutoNum type="romanUcPeriod"/>
              <a:defRPr/>
            </a:pPr>
            <a:r>
              <a:rPr lang="en-US" dirty="0"/>
              <a:t>The Departure (18)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28034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8168" y="167358"/>
            <a:ext cx="8315665" cy="6523285"/>
          </a:xfrm>
          <a:prstGeom prst="rect">
            <a:avLst/>
          </a:prstGeom>
        </p:spPr>
      </p:pic>
    </p:spTree>
    <p:extLst>
      <p:ext uri="{BB962C8B-B14F-4D97-AF65-F5344CB8AC3E}">
        <p14:creationId xmlns:p14="http://schemas.microsoft.com/office/powerpoint/2010/main" val="3507919915"/>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13:14</a:t>
            </a:r>
            <a:r>
              <a:rPr lang="en-US" sz="3600" dirty="0">
                <a:effectLst>
                  <a:outerShdw blurRad="38100" dist="38100" dir="2700000" algn="tl">
                    <a:srgbClr val="000000">
                      <a:alpha val="43137"/>
                    </a:srgbClr>
                  </a:outerShdw>
                </a:effectLst>
                <a:cs typeface="Calibri" panose="020F0502020204030204" pitchFamily="34" charset="0"/>
              </a:rPr>
              <a:t>‒18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Promises Reaffirmed</a:t>
            </a:r>
          </a:p>
        </p:txBody>
      </p:sp>
      <p:sp>
        <p:nvSpPr>
          <p:cNvPr id="161795" name="Rectangle 3"/>
          <p:cNvSpPr>
            <a:spLocks noGrp="1" noChangeArrowheads="1"/>
          </p:cNvSpPr>
          <p:nvPr>
            <p:ph type="body" idx="1"/>
          </p:nvPr>
        </p:nvSpPr>
        <p:spPr>
          <a:xfrm>
            <a:off x="1066800" y="1600200"/>
            <a:ext cx="4760975" cy="49530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The Dimensions (14)</a:t>
            </a:r>
          </a:p>
          <a:p>
            <a:pPr marL="574675" lvl="1" indent="-574675" eaLnBrk="1" hangingPunct="1">
              <a:spcBef>
                <a:spcPts val="0"/>
              </a:spcBef>
              <a:spcAft>
                <a:spcPts val="3000"/>
              </a:spcAft>
              <a:buClr>
                <a:schemeClr val="tx2"/>
              </a:buClr>
              <a:buSzPct val="100000"/>
              <a:buFont typeface="+mj-lt"/>
              <a:buAutoNum type="romanUcPeriod"/>
              <a:defRPr/>
            </a:pPr>
            <a:r>
              <a:rPr lang="en-US" dirty="0"/>
              <a:t>The Donation (15a)</a:t>
            </a:r>
          </a:p>
          <a:p>
            <a:pPr marL="574675" lvl="1" indent="-574675" eaLnBrk="1" hangingPunct="1">
              <a:spcBef>
                <a:spcPts val="0"/>
              </a:spcBef>
              <a:spcAft>
                <a:spcPts val="3000"/>
              </a:spcAft>
              <a:buClr>
                <a:schemeClr val="tx2"/>
              </a:buClr>
              <a:buSzPct val="100000"/>
              <a:buFont typeface="+mj-lt"/>
              <a:buAutoNum type="romanUcPeriod"/>
              <a:defRPr/>
            </a:pPr>
            <a:r>
              <a:rPr lang="en-US" dirty="0"/>
              <a:t>The Duration (15b)</a:t>
            </a:r>
          </a:p>
          <a:p>
            <a:pPr marL="574675" lvl="1" indent="-574675" eaLnBrk="1" hangingPunct="1">
              <a:spcBef>
                <a:spcPts val="0"/>
              </a:spcBef>
              <a:spcAft>
                <a:spcPts val="3000"/>
              </a:spcAft>
              <a:buClr>
                <a:schemeClr val="tx2"/>
              </a:buClr>
              <a:buSzPct val="100000"/>
              <a:buFont typeface="+mj-lt"/>
              <a:buAutoNum type="romanUcPeriod"/>
              <a:defRPr/>
            </a:pPr>
            <a:r>
              <a:rPr lang="en-US" dirty="0"/>
              <a:t>The Descendants (16)</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The Destination (17)</a:t>
            </a:r>
          </a:p>
          <a:p>
            <a:pPr marL="574675" lvl="1" indent="-574675" eaLnBrk="1" hangingPunct="1">
              <a:spcBef>
                <a:spcPts val="0"/>
              </a:spcBef>
              <a:spcAft>
                <a:spcPts val="3000"/>
              </a:spcAft>
              <a:buClr>
                <a:schemeClr val="tx2"/>
              </a:buClr>
              <a:buSzPct val="100000"/>
              <a:buFont typeface="+mj-lt"/>
              <a:buAutoNum type="romanUcPeriod"/>
              <a:defRPr/>
            </a:pPr>
            <a:r>
              <a:rPr lang="en-US" dirty="0"/>
              <a:t>The Departure (18)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247041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5A11-A1DF-49A2-8CF4-9BF982D1ED56}"/>
              </a:ext>
            </a:extLst>
          </p:cNvPr>
          <p:cNvPicPr>
            <a:picLocks noChangeAspect="1"/>
          </p:cNvPicPr>
          <p:nvPr/>
        </p:nvPicPr>
        <p:blipFill>
          <a:blip r:embed="rId2"/>
          <a:stretch>
            <a:fillRect/>
          </a:stretch>
        </p:blipFill>
        <p:spPr>
          <a:xfrm>
            <a:off x="3653162" y="137160"/>
            <a:ext cx="488567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2247BE60-1F06-4AF3-8A03-DFC9D58FFC23}"/>
              </a:ext>
            </a:extLst>
          </p:cNvPr>
          <p:cNvSpPr>
            <a:spLocks noChangeArrowheads="1"/>
          </p:cNvSpPr>
          <p:nvPr/>
        </p:nvSpPr>
        <p:spPr bwMode="auto">
          <a:xfrm>
            <a:off x="5410200" y="4114800"/>
            <a:ext cx="990600" cy="762000"/>
          </a:xfrm>
          <a:prstGeom prst="ellipse">
            <a:avLst/>
          </a:prstGeom>
          <a:solidFill>
            <a:schemeClr val="tx1"/>
          </a:solidFill>
          <a:ln w="3810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00" dirty="0">
                <a:solidFill>
                  <a:schemeClr val="bg2"/>
                </a:solidFill>
                <a:latin typeface="Calibri" panose="020F0502020204030204" pitchFamily="34" charset="0"/>
                <a:cs typeface="Calibri" panose="020F0502020204030204" pitchFamily="34" charset="0"/>
              </a:rPr>
              <a:t>Negev</a:t>
            </a:r>
          </a:p>
        </p:txBody>
      </p:sp>
    </p:spTree>
    <p:extLst>
      <p:ext uri="{BB962C8B-B14F-4D97-AF65-F5344CB8AC3E}">
        <p14:creationId xmlns:p14="http://schemas.microsoft.com/office/powerpoint/2010/main" val="311674036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5257800" cy="4689476"/>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7239000"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74962143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54481" y="137160"/>
            <a:ext cx="9083038" cy="6583680"/>
          </a:xfrm>
          <a:prstGeom prst="rect">
            <a:avLst/>
          </a:prstGeom>
        </p:spPr>
      </p:pic>
    </p:spTree>
    <p:extLst>
      <p:ext uri="{BB962C8B-B14F-4D97-AF65-F5344CB8AC3E}">
        <p14:creationId xmlns:p14="http://schemas.microsoft.com/office/powerpoint/2010/main" val="2629688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“It is verses like this that become totally meaningless in the amillennial view of the end times, which interprets the Land promise as nothing more than a symbol of Heaven. Such a view, which denies that a literal thousand-year reign of Messiah on the earth is prophesied by the Bible, renders verses such as 13:17 totally nonsensical. Is God asking Abram here to come up to Heaven and take a look around to see if he likes it because someday he is going to get to possess Heaven? This is hardly the meaning of the text. The text is obviously talking about a piece of real estate upon which he was living at that time.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258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691968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“He was told to walk around with his feet all over the Land, because someday he was going to possess it. A view like this cannot just be spiritualized away in order to make it fit a preconceived theology. No doubt, the New Testament teaches Abram also looked for a city, a heavenly one; but one aspect does not contradict the other or cancel out the other. It is not “either/or” but “both/and.” Abram was promised both a physical inheritance on earth as well as a spiritual one in Heaven.</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258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77860950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52600" y="228600"/>
            <a:ext cx="8686800" cy="2016125"/>
          </a:xfrm>
        </p:spPr>
        <p:txBody>
          <a:bodyPr anchor="ctr"/>
          <a:lstStyle/>
          <a:p>
            <a:pPr marL="0" indent="0" algn="ctr">
              <a:buNone/>
              <a:defRPr/>
            </a:pPr>
            <a:r>
              <a:rPr lang="en-US" sz="5400" dirty="0">
                <a:solidFill>
                  <a:srgbClr val="66FFFF"/>
                </a:solidFill>
              </a:rPr>
              <a:t>“He (or she) who spiritualizes tells spiritual lies.”</a:t>
            </a:r>
          </a:p>
        </p:txBody>
      </p:sp>
      <p:pic>
        <p:nvPicPr>
          <p:cNvPr id="2" name="Picture 1">
            <a:extLst>
              <a:ext uri="{FF2B5EF4-FFF2-40B4-BE49-F238E27FC236}">
                <a16:creationId xmlns:a16="http://schemas.microsoft.com/office/drawing/2014/main" id="{3F062626-D5A9-470B-A5B4-119BBF01B733}"/>
              </a:ext>
            </a:extLst>
          </p:cNvPr>
          <p:cNvPicPr>
            <a:picLocks noChangeAspect="1"/>
          </p:cNvPicPr>
          <p:nvPr/>
        </p:nvPicPr>
        <p:blipFill>
          <a:blip r:embed="rId2"/>
          <a:stretch>
            <a:fillRect/>
          </a:stretch>
        </p:blipFill>
        <p:spPr>
          <a:xfrm>
            <a:off x="4781212" y="2286000"/>
            <a:ext cx="2629576" cy="4114800"/>
          </a:xfrm>
          <a:prstGeom prst="rect">
            <a:avLst/>
          </a:prstGeom>
          <a:ln>
            <a:solidFill>
              <a:schemeClr val="tx1"/>
            </a:solidFill>
          </a:ln>
        </p:spPr>
      </p:pic>
    </p:spTree>
    <p:extLst>
      <p:ext uri="{BB962C8B-B14F-4D97-AF65-F5344CB8AC3E}">
        <p14:creationId xmlns:p14="http://schemas.microsoft.com/office/powerpoint/2010/main" val="40776308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6003" y="137160"/>
            <a:ext cx="9919994" cy="6583680"/>
          </a:xfrm>
          <a:prstGeom prst="rect">
            <a:avLst/>
          </a:prstGeom>
          <a:ln>
            <a:solidFill>
              <a:srgbClr val="FFFFCC"/>
            </a:solidFill>
          </a:ln>
        </p:spPr>
      </p:pic>
    </p:spTree>
    <p:extLst>
      <p:ext uri="{BB962C8B-B14F-4D97-AF65-F5344CB8AC3E}">
        <p14:creationId xmlns:p14="http://schemas.microsoft.com/office/powerpoint/2010/main" val="2441141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13:14</a:t>
            </a:r>
            <a:r>
              <a:rPr lang="en-US" sz="3600" dirty="0">
                <a:effectLst>
                  <a:outerShdw blurRad="38100" dist="38100" dir="2700000" algn="tl">
                    <a:srgbClr val="000000">
                      <a:alpha val="43137"/>
                    </a:srgbClr>
                  </a:outerShdw>
                </a:effectLst>
                <a:cs typeface="Calibri" panose="020F0502020204030204" pitchFamily="34" charset="0"/>
              </a:rPr>
              <a:t>‒18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Promises Reaffirmed</a:t>
            </a:r>
          </a:p>
        </p:txBody>
      </p:sp>
      <p:sp>
        <p:nvSpPr>
          <p:cNvPr id="161795" name="Rectangle 3"/>
          <p:cNvSpPr>
            <a:spLocks noGrp="1" noChangeArrowheads="1"/>
          </p:cNvSpPr>
          <p:nvPr>
            <p:ph type="body" idx="1"/>
          </p:nvPr>
        </p:nvSpPr>
        <p:spPr>
          <a:xfrm>
            <a:off x="1066800" y="1600200"/>
            <a:ext cx="4760975" cy="49530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The Dimensions (14)</a:t>
            </a:r>
          </a:p>
          <a:p>
            <a:pPr marL="574675" lvl="1" indent="-574675" eaLnBrk="1" hangingPunct="1">
              <a:spcBef>
                <a:spcPts val="0"/>
              </a:spcBef>
              <a:spcAft>
                <a:spcPts val="3000"/>
              </a:spcAft>
              <a:buClr>
                <a:schemeClr val="tx2"/>
              </a:buClr>
              <a:buSzPct val="100000"/>
              <a:buFont typeface="+mj-lt"/>
              <a:buAutoNum type="romanUcPeriod"/>
              <a:defRPr/>
            </a:pPr>
            <a:r>
              <a:rPr lang="en-US" dirty="0"/>
              <a:t>The Donation (15a)</a:t>
            </a:r>
          </a:p>
          <a:p>
            <a:pPr marL="574675" lvl="1" indent="-574675" eaLnBrk="1" hangingPunct="1">
              <a:spcBef>
                <a:spcPts val="0"/>
              </a:spcBef>
              <a:spcAft>
                <a:spcPts val="3000"/>
              </a:spcAft>
              <a:buClr>
                <a:schemeClr val="tx2"/>
              </a:buClr>
              <a:buSzPct val="100000"/>
              <a:buFont typeface="+mj-lt"/>
              <a:buAutoNum type="romanUcPeriod"/>
              <a:defRPr/>
            </a:pPr>
            <a:r>
              <a:rPr lang="en-US" dirty="0"/>
              <a:t>The Duration (15b)</a:t>
            </a:r>
          </a:p>
          <a:p>
            <a:pPr marL="574675" lvl="1" indent="-574675" eaLnBrk="1" hangingPunct="1">
              <a:spcBef>
                <a:spcPts val="0"/>
              </a:spcBef>
              <a:spcAft>
                <a:spcPts val="3000"/>
              </a:spcAft>
              <a:buClr>
                <a:schemeClr val="tx2"/>
              </a:buClr>
              <a:buSzPct val="100000"/>
              <a:buFont typeface="+mj-lt"/>
              <a:buAutoNum type="romanUcPeriod"/>
              <a:defRPr/>
            </a:pPr>
            <a:r>
              <a:rPr lang="en-US" dirty="0"/>
              <a:t>The Descendants (16)</a:t>
            </a:r>
          </a:p>
          <a:p>
            <a:pPr marL="574675" lvl="1" indent="-574675" eaLnBrk="1" hangingPunct="1">
              <a:spcBef>
                <a:spcPts val="0"/>
              </a:spcBef>
              <a:spcAft>
                <a:spcPts val="3000"/>
              </a:spcAft>
              <a:buClr>
                <a:schemeClr val="tx2"/>
              </a:buClr>
              <a:buSzPct val="100000"/>
              <a:buFont typeface="+mj-lt"/>
              <a:buAutoNum type="romanUcPeriod"/>
              <a:defRPr/>
            </a:pPr>
            <a:r>
              <a:rPr lang="en-US" dirty="0"/>
              <a:t>The Destination (17)</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The Departure (18)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683012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733800" y="2895600"/>
            <a:ext cx="13716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071379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2" name="Picture 1">
            <a:extLst>
              <a:ext uri="{FF2B5EF4-FFF2-40B4-BE49-F238E27FC236}">
                <a16:creationId xmlns:a16="http://schemas.microsoft.com/office/drawing/2014/main" id="{1DC26134-84C0-4563-B650-2F0D102F3CA3}"/>
              </a:ext>
            </a:extLst>
          </p:cNvPr>
          <p:cNvPicPr>
            <a:picLocks noChangeAspect="1"/>
          </p:cNvPicPr>
          <p:nvPr/>
        </p:nvPicPr>
        <p:blipFill>
          <a:blip r:embed="rId2"/>
          <a:stretch>
            <a:fillRect/>
          </a:stretch>
        </p:blipFill>
        <p:spPr>
          <a:xfrm>
            <a:off x="10515600" y="152400"/>
            <a:ext cx="1074928"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99E7F62C-E276-47E4-863A-7B9A3ECC0C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8" name="Picture 7">
            <a:extLst>
              <a:ext uri="{FF2B5EF4-FFF2-40B4-BE49-F238E27FC236}">
                <a16:creationId xmlns:a16="http://schemas.microsoft.com/office/drawing/2014/main" id="{56ECC368-2935-4F80-A6FC-45D90F047F43}"/>
              </a:ext>
            </a:extLst>
          </p:cNvPr>
          <p:cNvPicPr>
            <a:picLocks noChangeAspect="1"/>
          </p:cNvPicPr>
          <p:nvPr/>
        </p:nvPicPr>
        <p:blipFill>
          <a:blip r:embed="rId2"/>
          <a:stretch>
            <a:fillRect/>
          </a:stretch>
        </p:blipFill>
        <p:spPr>
          <a:xfrm>
            <a:off x="10515600" y="152400"/>
            <a:ext cx="1074928"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B134E260-C248-4904-B3FD-8735DB02E1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0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43082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609600"/>
          </a:xfrm>
          <a:prstGeom prst="wedgeRoundRectCallout">
            <a:avLst>
              <a:gd name="adj1" fmla="val 58383"/>
              <a:gd name="adj2" fmla="val -305194"/>
              <a:gd name="adj3" fmla="val 16667"/>
            </a:avLst>
          </a:prstGeom>
          <a:solidFill>
            <a:schemeClr val="tx2">
              <a:lumMod val="60000"/>
              <a:lumOff val="40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CANNAN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71342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way, he would get to know the Land very well. As he walked through the Land, he took physical possession of the Land, prophetically speaking, since he did not get to own the Land in his lifetime; but he will own the Land in the Messianic Kingdom…Here also: He built an altar unto Jehovah by the oaks of </a:t>
            </a:r>
            <a:r>
              <a:rPr lang="en-US" dirty="0" err="1">
                <a:effectLst>
                  <a:outerShdw blurRad="38100" dist="38100" dir="2700000" algn="tl">
                    <a:srgbClr val="000000">
                      <a:alpha val="43137"/>
                    </a:srgbClr>
                  </a:outerShdw>
                </a:effectLst>
              </a:rPr>
              <a:t>Mamre</a:t>
            </a:r>
            <a:r>
              <a:rPr lang="en-US" dirty="0">
                <a:effectLst>
                  <a:outerShdw blurRad="38100" dist="38100" dir="2700000" algn="tl">
                    <a:srgbClr val="000000">
                      <a:alpha val="43137"/>
                    </a:srgbClr>
                  </a:outerShdw>
                </a:effectLst>
              </a:rPr>
              <a:t>. Again, Abram built a true altar in a pagan worship place. By walking through the Land, Abram was prophetically taking physical possession of the Land; and by building these altars in pagan places, Abram was also taking spiritual possession of the Land.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258-59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70547082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13:14</a:t>
            </a:r>
            <a:r>
              <a:rPr lang="en-US" sz="3600" dirty="0">
                <a:effectLst>
                  <a:outerShdw blurRad="38100" dist="38100" dir="2700000" algn="tl">
                    <a:srgbClr val="000000">
                      <a:alpha val="43137"/>
                    </a:srgbClr>
                  </a:outerShdw>
                </a:effectLst>
                <a:cs typeface="Calibri" panose="020F0502020204030204" pitchFamily="34" charset="0"/>
              </a:rPr>
              <a:t>‒18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Promises Reaffirmed</a:t>
            </a:r>
          </a:p>
        </p:txBody>
      </p:sp>
      <p:sp>
        <p:nvSpPr>
          <p:cNvPr id="161795" name="Rectangle 3"/>
          <p:cNvSpPr>
            <a:spLocks noGrp="1" noChangeArrowheads="1"/>
          </p:cNvSpPr>
          <p:nvPr>
            <p:ph type="body" idx="1"/>
          </p:nvPr>
        </p:nvSpPr>
        <p:spPr>
          <a:xfrm>
            <a:off x="1066800" y="1600200"/>
            <a:ext cx="4760975" cy="49530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The Dimensions (14)</a:t>
            </a:r>
          </a:p>
          <a:p>
            <a:pPr marL="574675" lvl="1" indent="-574675" eaLnBrk="1" hangingPunct="1">
              <a:spcBef>
                <a:spcPts val="0"/>
              </a:spcBef>
              <a:spcAft>
                <a:spcPts val="3000"/>
              </a:spcAft>
              <a:buClr>
                <a:schemeClr val="tx2"/>
              </a:buClr>
              <a:buSzPct val="100000"/>
              <a:buFont typeface="+mj-lt"/>
              <a:buAutoNum type="romanUcPeriod"/>
              <a:defRPr/>
            </a:pPr>
            <a:r>
              <a:rPr lang="en-US" dirty="0"/>
              <a:t>The Donation (15a)</a:t>
            </a:r>
          </a:p>
          <a:p>
            <a:pPr marL="574675" lvl="1" indent="-574675" eaLnBrk="1" hangingPunct="1">
              <a:spcBef>
                <a:spcPts val="0"/>
              </a:spcBef>
              <a:spcAft>
                <a:spcPts val="3000"/>
              </a:spcAft>
              <a:buClr>
                <a:schemeClr val="tx2"/>
              </a:buClr>
              <a:buSzPct val="100000"/>
              <a:buFont typeface="+mj-lt"/>
              <a:buAutoNum type="romanUcPeriod"/>
              <a:defRPr/>
            </a:pPr>
            <a:r>
              <a:rPr lang="en-US" dirty="0"/>
              <a:t>The Duration (15b)</a:t>
            </a:r>
          </a:p>
          <a:p>
            <a:pPr marL="574675" lvl="1" indent="-574675" eaLnBrk="1" hangingPunct="1">
              <a:spcBef>
                <a:spcPts val="0"/>
              </a:spcBef>
              <a:spcAft>
                <a:spcPts val="3000"/>
              </a:spcAft>
              <a:buClr>
                <a:schemeClr val="tx2"/>
              </a:buClr>
              <a:buSzPct val="100000"/>
              <a:buFont typeface="+mj-lt"/>
              <a:buAutoNum type="romanUcPeriod"/>
              <a:defRPr/>
            </a:pPr>
            <a:r>
              <a:rPr lang="en-US" dirty="0"/>
              <a:t>The Descendants (16)</a:t>
            </a:r>
          </a:p>
          <a:p>
            <a:pPr marL="574675" lvl="1" indent="-574675" eaLnBrk="1" hangingPunct="1">
              <a:spcBef>
                <a:spcPts val="0"/>
              </a:spcBef>
              <a:spcAft>
                <a:spcPts val="3000"/>
              </a:spcAft>
              <a:buClr>
                <a:schemeClr val="tx2"/>
              </a:buClr>
              <a:buSzPct val="100000"/>
              <a:buFont typeface="+mj-lt"/>
              <a:buAutoNum type="romanUcPeriod"/>
              <a:defRPr/>
            </a:pPr>
            <a:r>
              <a:rPr lang="en-US" dirty="0"/>
              <a:t>The Destination (17)</a:t>
            </a:r>
          </a:p>
          <a:p>
            <a:pPr marL="574675" lvl="1" indent="-574675" eaLnBrk="1" hangingPunct="1">
              <a:spcBef>
                <a:spcPts val="0"/>
              </a:spcBef>
              <a:spcAft>
                <a:spcPts val="3000"/>
              </a:spcAft>
              <a:buClr>
                <a:schemeClr val="tx2"/>
              </a:buClr>
              <a:buSzPct val="100000"/>
              <a:buFont typeface="+mj-lt"/>
              <a:buAutoNum type="romanUcPeriod"/>
              <a:defRPr/>
            </a:pPr>
            <a:r>
              <a:rPr lang="en-US" dirty="0"/>
              <a:t>The Departure (18) </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7281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dirty="0">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30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30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30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30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3000"/>
              </a:spcAft>
              <a:buClr>
                <a:schemeClr val="tx2"/>
              </a:buClr>
              <a:buSzPct val="100000"/>
              <a:buFont typeface="+mj-lt"/>
              <a:buAutoNum type="romanUcPeriod"/>
              <a:defRPr/>
            </a:pPr>
            <a:r>
              <a:rPr lang="en-US" dirty="0"/>
              <a:t>Reaffirmation of Abram’s promises (Gen. 13:14-18)</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056777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21722</TotalTime>
  <Words>2139</Words>
  <Application>Microsoft Office PowerPoint</Application>
  <PresentationFormat>Widescreen</PresentationFormat>
  <Paragraphs>235</Paragraphs>
  <Slides>57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12‒13 Abram’s Early Journeys</vt:lpstr>
      <vt:lpstr>Genesis 12‒13 Abram’s Early Journeys</vt:lpstr>
      <vt:lpstr>VI. 8 New Promises Genesis 12:1-3</vt:lpstr>
      <vt:lpstr>PowerPoint Presentation</vt:lpstr>
      <vt:lpstr>Genesis 12‒13 Abram’s Early Journeys</vt:lpstr>
      <vt:lpstr>PowerPoint Presentation</vt:lpstr>
      <vt:lpstr>Genesis 12‒13 Abram’s Early Journeys</vt:lpstr>
      <vt:lpstr>Genesis 12‒13 Abram’s Early Journeys</vt:lpstr>
      <vt:lpstr>PowerPoint Presentation</vt:lpstr>
      <vt:lpstr>Genesis 12‒13 Abram’s Early Journeys</vt:lpstr>
      <vt:lpstr>Genesis 13:1‒13 Abraham &amp; Lot Divide</vt:lpstr>
      <vt:lpstr>PowerPoint Presentation</vt:lpstr>
      <vt:lpstr>PowerPoint Presentation</vt:lpstr>
      <vt:lpstr>Genesis 12‒13 Abram’s Early Journeys</vt:lpstr>
      <vt:lpstr>Genesis 13:14‒18 Abram’s Promises Reaffirmed</vt:lpstr>
      <vt:lpstr>Genesis 13:14‒18 Abram’s Promises Reaffirmed</vt:lpstr>
      <vt:lpstr>PowerPoint Presentation</vt:lpstr>
      <vt:lpstr>VI. 8 New Promises Genesis 12:1-3</vt:lpstr>
      <vt:lpstr>PowerPoint Presentation</vt:lpstr>
      <vt:lpstr>PowerPoint Presentation</vt:lpstr>
      <vt:lpstr>PowerPoint Presentation</vt:lpstr>
      <vt:lpstr>Genesis 13:14‒18 Abram’s Promises Reaffirmed</vt:lpstr>
      <vt:lpstr>PowerPoint Presentation</vt:lpstr>
      <vt:lpstr>PowerPoint Presentation</vt:lpstr>
      <vt:lpstr>Genesis 13:14‒18 Abram’s Promises Reaffirmed</vt:lpstr>
      <vt:lpstr>PowerPoint Presentation</vt:lpstr>
      <vt:lpstr>PowerPoint Presentation</vt:lpstr>
      <vt:lpstr>Israel's Judgments</vt:lpstr>
      <vt:lpstr>PowerPoint Presentation</vt:lpstr>
      <vt:lpstr>Genesis 13:14‒18 Abram’s Promises Reaffirmed</vt:lpstr>
      <vt:lpstr>PowerPoint Presentation</vt:lpstr>
      <vt:lpstr>Genesis 13:14‒18 Abram’s Promises Reaffirmed</vt:lpstr>
      <vt:lpstr>PowerPoint Presentation</vt:lpstr>
      <vt:lpstr>Israel's Judgments</vt:lpstr>
      <vt:lpstr>PowerPoint Presentation</vt:lpstr>
      <vt:lpstr>PowerPoint Presentation</vt:lpstr>
      <vt:lpstr>PowerPoint Presentation</vt:lpstr>
      <vt:lpstr>PowerPoint Presentation</vt:lpstr>
      <vt:lpstr>PowerPoint Presentation</vt:lpstr>
      <vt:lpstr>Genesis 13:14‒18 Abram’s Promises Reaffirmed</vt:lpstr>
      <vt:lpstr>PowerPoint Presentation</vt:lpstr>
      <vt:lpstr>GENESIS 10  Outline</vt:lpstr>
      <vt:lpstr>Ham’s Sons (vs. 6)</vt:lpstr>
      <vt:lpstr>4. Canaan’s Sons (vs. 15-18)</vt:lpstr>
      <vt:lpstr>PowerPoint Presentation</vt:lpstr>
      <vt:lpstr>PowerPoint Presentation</vt:lpstr>
      <vt:lpstr>Conclusion</vt:lpstr>
      <vt:lpstr>Genesis 13:14‒18 Abram’s Promises Reaffirmed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058 - 13v13-18- 16x9</dc:title>
  <dc:subject>Genesis 13</dc:subject>
  <dc:creator>A. Woods</dc:creator>
  <dc:description>Modified by Jim McGowan</dc:description>
  <cp:lastModifiedBy>Andy Woods</cp:lastModifiedBy>
  <cp:revision>2249</cp:revision>
  <cp:lastPrinted>2021-11-11T16:02:06Z</cp:lastPrinted>
  <dcterms:created xsi:type="dcterms:W3CDTF">2009-03-17T12:21:13Z</dcterms:created>
  <dcterms:modified xsi:type="dcterms:W3CDTF">2021-11-11T17:07:38Z</dcterms:modified>
</cp:coreProperties>
</file>