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094" r:id="rId2"/>
    <p:sldId id="2064" r:id="rId3"/>
    <p:sldId id="1984" r:id="rId4"/>
    <p:sldId id="7886" r:id="rId5"/>
    <p:sldId id="7802" r:id="rId6"/>
    <p:sldId id="1985" r:id="rId7"/>
    <p:sldId id="2039" r:id="rId8"/>
    <p:sldId id="7909" r:id="rId9"/>
    <p:sldId id="7955" r:id="rId10"/>
    <p:sldId id="7984" r:id="rId11"/>
    <p:sldId id="7941" r:id="rId12"/>
    <p:sldId id="7889" r:id="rId13"/>
    <p:sldId id="7985" r:id="rId14"/>
    <p:sldId id="7944" r:id="rId15"/>
    <p:sldId id="7986" r:id="rId16"/>
    <p:sldId id="7987" r:id="rId17"/>
    <p:sldId id="3264" r:id="rId18"/>
    <p:sldId id="7883" r:id="rId19"/>
    <p:sldId id="7988" r:id="rId20"/>
    <p:sldId id="7966" r:id="rId21"/>
    <p:sldId id="7967" r:id="rId22"/>
    <p:sldId id="7989" r:id="rId23"/>
    <p:sldId id="7977" r:id="rId24"/>
    <p:sldId id="7979" r:id="rId25"/>
    <p:sldId id="7968" r:id="rId26"/>
    <p:sldId id="7937" r:id="rId27"/>
    <p:sldId id="7969" r:id="rId28"/>
    <p:sldId id="7980" r:id="rId29"/>
    <p:sldId id="7497" r:id="rId30"/>
    <p:sldId id="7513" r:id="rId31"/>
    <p:sldId id="7515" r:id="rId32"/>
    <p:sldId id="7321" r:id="rId33"/>
    <p:sldId id="7970" r:id="rId34"/>
    <p:sldId id="7918" r:id="rId35"/>
    <p:sldId id="7971" r:id="rId36"/>
    <p:sldId id="6547" r:id="rId37"/>
    <p:sldId id="7983" r:id="rId38"/>
    <p:sldId id="7972" r:id="rId39"/>
    <p:sldId id="7982" r:id="rId40"/>
    <p:sldId id="7973" r:id="rId41"/>
    <p:sldId id="2141" r:id="rId42"/>
    <p:sldId id="7981" r:id="rId43"/>
    <p:sldId id="7974" r:id="rId44"/>
    <p:sldId id="7976" r:id="rId45"/>
    <p:sldId id="7975" r:id="rId46"/>
  </p:sldIdLst>
  <p:sldSz cx="12192000" cy="6858000"/>
  <p:notesSz cx="7315200" cy="9601200"/>
  <p:custDataLst>
    <p:tags r:id="rId4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FF"/>
    <a:srgbClr val="FF00FF"/>
    <a:srgbClr val="00CCFF"/>
    <a:srgbClr val="000066"/>
    <a:srgbClr val="4D4D4D"/>
    <a:srgbClr val="0000CC"/>
    <a:srgbClr val="CCCCFF"/>
    <a:srgbClr val="FFCC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3006F-0454-4841-9852-4C9B9AF466CD}" v="13" dt="2021-10-24T17:27:39.67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3" autoAdjust="0"/>
    <p:restoredTop sz="95478" autoAdjust="0"/>
  </p:normalViewPr>
  <p:slideViewPr>
    <p:cSldViewPr>
      <p:cViewPr varScale="1">
        <p:scale>
          <a:sx n="60" d="100"/>
          <a:sy n="60" d="100"/>
        </p:scale>
        <p:origin x="108" y="1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414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057 - 13v1-13 </a:t>
            </a:r>
          </a:p>
          <a:p>
            <a:pPr>
              <a:defRPr/>
            </a:pPr>
            <a:r>
              <a:rPr lang="en-US" sz="1600" dirty="0"/>
              <a:t>11-07-2021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11/6/2021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265251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146653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42</a:t>
            </a:fld>
            <a:endParaRPr lang="en-US" altLang="en-US" dirty="0"/>
          </a:p>
        </p:txBody>
      </p:sp>
    </p:spTree>
    <p:extLst>
      <p:ext uri="{BB962C8B-B14F-4D97-AF65-F5344CB8AC3E}">
        <p14:creationId xmlns:p14="http://schemas.microsoft.com/office/powerpoint/2010/main" val="14029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45</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b="1" u="sng" dirty="0">
                <a:solidFill>
                  <a:srgbClr val="FFFFCC"/>
                </a:solidFill>
              </a:rPr>
              <a:t>Unconditional promises (Gen. 12:1-3)</a:t>
            </a:r>
          </a:p>
          <a:p>
            <a:pPr marL="574675" lvl="1" indent="-574675" eaLnBrk="1" hangingPunct="1">
              <a:spcBef>
                <a:spcPts val="0"/>
              </a:spcBef>
              <a:spcAft>
                <a:spcPts val="3000"/>
              </a:spcAft>
              <a:buClr>
                <a:schemeClr val="tx2"/>
              </a:buClr>
              <a:buSzPct val="100000"/>
              <a:buFont typeface="+mj-lt"/>
              <a:buAutoNum type="romanUcPeriod"/>
              <a:defRPr/>
            </a:pPr>
            <a:r>
              <a:rPr lang="en-US"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dirty="0"/>
              <a:t>In Egypt (Gen. 12:10-20)</a:t>
            </a:r>
          </a:p>
          <a:p>
            <a:pPr marL="574675" lvl="1" indent="-574675" eaLnBrk="1" hangingPunct="1">
              <a:spcBef>
                <a:spcPts val="0"/>
              </a:spcBef>
              <a:spcAft>
                <a:spcPts val="3000"/>
              </a:spcAft>
              <a:buClr>
                <a:schemeClr val="tx2"/>
              </a:buClr>
              <a:buSzPct val="100000"/>
              <a:buFont typeface="+mj-lt"/>
              <a:buAutoNum type="romanUcPeriod"/>
              <a:defRPr/>
            </a:pPr>
            <a:r>
              <a:rPr lang="en-US" dirty="0"/>
              <a:t>Abram and Lot Separate (Gen. 13:1-13)</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39672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6405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8824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dirty="0"/>
              <a:t>Unconditional promises (Gen. 12:1-3)</a:t>
            </a:r>
          </a:p>
          <a:p>
            <a:pPr marL="574675" lvl="1" indent="-574675" eaLnBrk="1" hangingPunct="1">
              <a:spcBef>
                <a:spcPts val="0"/>
              </a:spcBef>
              <a:spcAft>
                <a:spcPts val="3000"/>
              </a:spcAft>
              <a:buClr>
                <a:schemeClr val="tx2"/>
              </a:buClr>
              <a:buSzPct val="100000"/>
              <a:buFont typeface="+mj-lt"/>
              <a:buAutoNum type="romanUcPeriod"/>
              <a:defRPr/>
            </a:pPr>
            <a:r>
              <a:rPr lang="en-US" b="1" u="sng" dirty="0">
                <a:solidFill>
                  <a:srgbClr val="FFFFCC"/>
                </a:solidFill>
              </a:rPr>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dirty="0"/>
              <a:t>In Egypt (Gen. 12:10-20)</a:t>
            </a:r>
          </a:p>
          <a:p>
            <a:pPr marL="574675" lvl="1" indent="-574675" eaLnBrk="1" hangingPunct="1">
              <a:spcBef>
                <a:spcPts val="0"/>
              </a:spcBef>
              <a:spcAft>
                <a:spcPts val="3000"/>
              </a:spcAft>
              <a:buClr>
                <a:schemeClr val="tx2"/>
              </a:buClr>
              <a:buSzPct val="100000"/>
              <a:buFont typeface="+mj-lt"/>
              <a:buAutoNum type="romanUcPeriod"/>
              <a:defRPr/>
            </a:pPr>
            <a:r>
              <a:rPr lang="en-US" dirty="0"/>
              <a:t>Abram and Lot Separate (Gen. 13:1-13)</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9054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775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dirty="0"/>
              <a:t>Unconditional promises (Gen. 12:1-3)</a:t>
            </a:r>
          </a:p>
          <a:p>
            <a:pPr marL="574675" lvl="1" indent="-574675" eaLnBrk="1" hangingPunct="1">
              <a:spcBef>
                <a:spcPts val="0"/>
              </a:spcBef>
              <a:spcAft>
                <a:spcPts val="3000"/>
              </a:spcAft>
              <a:buClr>
                <a:schemeClr val="tx2"/>
              </a:buClr>
              <a:buSzPct val="100000"/>
              <a:buFont typeface="+mj-lt"/>
              <a:buAutoNum type="romanUcPeriod"/>
              <a:defRPr/>
            </a:pPr>
            <a:r>
              <a:rPr lang="en-US"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b="1" u="sng" dirty="0">
                <a:solidFill>
                  <a:srgbClr val="FFFFCC"/>
                </a:solidFill>
              </a:rPr>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dirty="0"/>
              <a:t>In Egypt (Gen. 12:10-20)</a:t>
            </a:r>
          </a:p>
          <a:p>
            <a:pPr marL="574675" lvl="1" indent="-574675" eaLnBrk="1" hangingPunct="1">
              <a:spcBef>
                <a:spcPts val="0"/>
              </a:spcBef>
              <a:spcAft>
                <a:spcPts val="3000"/>
              </a:spcAft>
              <a:buClr>
                <a:schemeClr val="tx2"/>
              </a:buClr>
              <a:buSzPct val="100000"/>
              <a:buFont typeface="+mj-lt"/>
              <a:buAutoNum type="romanUcPeriod"/>
              <a:defRPr/>
            </a:pPr>
            <a:r>
              <a:rPr lang="en-US" dirty="0"/>
              <a:t>Abram and Lot Separate (Gen. 13:1-13)</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7070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dirty="0"/>
              <a:t>Unconditional promises (Gen. 12:1-3)</a:t>
            </a:r>
          </a:p>
          <a:p>
            <a:pPr marL="574675" lvl="1" indent="-574675" eaLnBrk="1" hangingPunct="1">
              <a:spcBef>
                <a:spcPts val="0"/>
              </a:spcBef>
              <a:spcAft>
                <a:spcPts val="3000"/>
              </a:spcAft>
              <a:buClr>
                <a:schemeClr val="tx2"/>
              </a:buClr>
              <a:buSzPct val="100000"/>
              <a:buFont typeface="+mj-lt"/>
              <a:buAutoNum type="romanUcPeriod"/>
              <a:defRPr/>
            </a:pPr>
            <a:r>
              <a:rPr lang="en-US"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b="1" u="sng" dirty="0">
                <a:solidFill>
                  <a:srgbClr val="FFFFCC"/>
                </a:solidFill>
              </a:rPr>
              <a:t>In Egypt (Gen. 12:10-20)</a:t>
            </a:r>
          </a:p>
          <a:p>
            <a:pPr marL="574675" lvl="1" indent="-574675" eaLnBrk="1" hangingPunct="1">
              <a:spcBef>
                <a:spcPts val="0"/>
              </a:spcBef>
              <a:spcAft>
                <a:spcPts val="3000"/>
              </a:spcAft>
              <a:buClr>
                <a:schemeClr val="tx2"/>
              </a:buClr>
              <a:buSzPct val="100000"/>
              <a:buFont typeface="+mj-lt"/>
              <a:buAutoNum type="romanUcPeriod"/>
              <a:defRPr/>
            </a:pPr>
            <a:r>
              <a:rPr lang="en-US" dirty="0"/>
              <a:t>Abram and Lot Separate (Gen. 13:1-13)</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19131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639747" y="228600"/>
            <a:ext cx="891250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057400" y="3886200"/>
            <a:ext cx="2057400" cy="990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6858000" y="4572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538409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122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dirty="0"/>
              <a:t>Unconditional promises (Gen. 12:1-3)</a:t>
            </a:r>
          </a:p>
          <a:p>
            <a:pPr marL="574675" lvl="1" indent="-574675" eaLnBrk="1" hangingPunct="1">
              <a:spcBef>
                <a:spcPts val="0"/>
              </a:spcBef>
              <a:spcAft>
                <a:spcPts val="3000"/>
              </a:spcAft>
              <a:buClr>
                <a:schemeClr val="tx2"/>
              </a:buClr>
              <a:buSzPct val="100000"/>
              <a:buFont typeface="+mj-lt"/>
              <a:buAutoNum type="romanUcPeriod"/>
              <a:defRPr/>
            </a:pPr>
            <a:r>
              <a:rPr lang="en-US"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dirty="0"/>
              <a:t>In Egypt (Gen. 12:10-20)</a:t>
            </a:r>
          </a:p>
          <a:p>
            <a:pPr marL="574675" lvl="1" indent="-574675" eaLnBrk="1" hangingPunct="1">
              <a:spcBef>
                <a:spcPts val="0"/>
              </a:spcBef>
              <a:spcAft>
                <a:spcPts val="3000"/>
              </a:spcAft>
              <a:buClr>
                <a:schemeClr val="tx2"/>
              </a:buClr>
              <a:buSzPct val="100000"/>
              <a:buFont typeface="+mj-lt"/>
              <a:buAutoNum type="romanUcPeriod"/>
              <a:defRPr/>
            </a:pPr>
            <a:r>
              <a:rPr lang="en-US" b="1" u="sng" dirty="0">
                <a:solidFill>
                  <a:srgbClr val="FFFFCC"/>
                </a:solidFill>
              </a:rPr>
              <a:t>Abram and Lot Separate (Gen. 13:1-13)</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4609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7" name="Picture 6">
            <a:extLst>
              <a:ext uri="{FF2B5EF4-FFF2-40B4-BE49-F238E27FC236}">
                <a16:creationId xmlns:a16="http://schemas.microsoft.com/office/drawing/2014/main" id="{7789D0CE-8051-4C68-90B4-FDFCEFA49F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5250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5" name="Picture 4">
            <a:extLst>
              <a:ext uri="{FF2B5EF4-FFF2-40B4-BE49-F238E27FC236}">
                <a16:creationId xmlns:a16="http://schemas.microsoft.com/office/drawing/2014/main" id="{48C1329A-0E4A-4C69-B7AE-AAB1C2A0E6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1636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639747" y="228600"/>
            <a:ext cx="891250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057400" y="3886200"/>
            <a:ext cx="2057400" cy="990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6858000" y="4572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0628626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25A11-A1DF-49A2-8CF4-9BF982D1ED56}"/>
              </a:ext>
            </a:extLst>
          </p:cNvPr>
          <p:cNvPicPr>
            <a:picLocks noChangeAspect="1"/>
          </p:cNvPicPr>
          <p:nvPr/>
        </p:nvPicPr>
        <p:blipFill>
          <a:blip r:embed="rId2"/>
          <a:stretch>
            <a:fillRect/>
          </a:stretch>
        </p:blipFill>
        <p:spPr>
          <a:xfrm>
            <a:off x="3653162" y="137160"/>
            <a:ext cx="48856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7">
            <a:extLst>
              <a:ext uri="{FF2B5EF4-FFF2-40B4-BE49-F238E27FC236}">
                <a16:creationId xmlns:a16="http://schemas.microsoft.com/office/drawing/2014/main" id="{2247BE60-1F06-4AF3-8A03-DFC9D58FFC23}"/>
              </a:ext>
            </a:extLst>
          </p:cNvPr>
          <p:cNvSpPr>
            <a:spLocks noChangeArrowheads="1"/>
          </p:cNvSpPr>
          <p:nvPr/>
        </p:nvSpPr>
        <p:spPr bwMode="auto">
          <a:xfrm>
            <a:off x="5410200" y="4114800"/>
            <a:ext cx="990600" cy="7620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22923529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A179DBA6-4EB4-48CE-84BA-98615BCEBE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22372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5" name="Picture 4">
            <a:extLst>
              <a:ext uri="{FF2B5EF4-FFF2-40B4-BE49-F238E27FC236}">
                <a16:creationId xmlns:a16="http://schemas.microsoft.com/office/drawing/2014/main" id="{C9873D2A-8DC7-43B1-9D4A-D50CF8AA39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26856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9DC15-0D1E-4097-AF7E-DBA8A45130C3}"/>
              </a:ext>
            </a:extLst>
          </p:cNvPr>
          <p:cNvPicPr>
            <a:picLocks noChangeAspect="1"/>
          </p:cNvPicPr>
          <p:nvPr/>
        </p:nvPicPr>
        <p:blipFill>
          <a:blip r:embed="rId2"/>
          <a:stretch>
            <a:fillRect/>
          </a:stretch>
        </p:blipFill>
        <p:spPr>
          <a:xfrm>
            <a:off x="3303790" y="21040"/>
            <a:ext cx="5584420" cy="6815919"/>
          </a:xfrm>
          <a:prstGeom prst="rect">
            <a:avLst/>
          </a:prstGeom>
        </p:spPr>
      </p:pic>
    </p:spTree>
    <p:extLst>
      <p:ext uri="{BB962C8B-B14F-4D97-AF65-F5344CB8AC3E}">
        <p14:creationId xmlns:p14="http://schemas.microsoft.com/office/powerpoint/2010/main" val="29711668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5" name="Picture 4">
            <a:extLst>
              <a:ext uri="{FF2B5EF4-FFF2-40B4-BE49-F238E27FC236}">
                <a16:creationId xmlns:a16="http://schemas.microsoft.com/office/drawing/2014/main" id="{71D7262A-6F8C-4BA2-9AD7-98CDD1ACEF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3527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“The Hebrew word for strife is </a:t>
            </a:r>
            <a:r>
              <a:rPr lang="en-US" i="1" dirty="0" err="1">
                <a:effectLst>
                  <a:outerShdw blurRad="38100" dist="38100" dir="2700000" algn="tl">
                    <a:srgbClr val="000000">
                      <a:alpha val="43137"/>
                    </a:srgbClr>
                  </a:outerShdw>
                </a:effectLst>
              </a:rPr>
              <a:t>merivah</a:t>
            </a:r>
            <a:r>
              <a:rPr lang="en-US" dirty="0">
                <a:effectLst>
                  <a:outerShdw blurRad="38100" dist="38100" dir="2700000" algn="tl">
                    <a:srgbClr val="000000">
                      <a:alpha val="43137"/>
                    </a:srgbClr>
                  </a:outerShdw>
                </a:effectLst>
              </a:rPr>
              <a:t>, the same word used of the strife in the Wilderness Wanderings (Exod. 17:7; Num. 20:13, 20:24, 27:14; Ps. 81:7, 95:8). While in Exodus, Numbers, and the Psalms the word </a:t>
            </a:r>
            <a:r>
              <a:rPr lang="en-US" i="1" dirty="0" err="1">
                <a:effectLst>
                  <a:outerShdw blurRad="38100" dist="38100" dir="2700000" algn="tl">
                    <a:srgbClr val="000000">
                      <a:alpha val="43137"/>
                    </a:srgbClr>
                  </a:outerShdw>
                </a:effectLst>
              </a:rPr>
              <a:t>merivah</a:t>
            </a:r>
            <a:r>
              <a:rPr lang="en-US" dirty="0">
                <a:effectLst>
                  <a:outerShdw blurRad="38100" dist="38100" dir="2700000" algn="tl">
                    <a:srgbClr val="000000">
                      <a:alpha val="43137"/>
                    </a:srgbClr>
                  </a:outerShdw>
                </a:effectLst>
              </a:rPr>
              <a:t> became a technical name for a specific place in the Sinai wilderness, here the word is used merely as a descriptive term for what is going 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254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852416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19880" y="1600200"/>
            <a:ext cx="4423719" cy="4648200"/>
          </a:xfrm>
        </p:spPr>
        <p:txBody>
          <a:bodyPr/>
          <a:lstStyle/>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Japheth's line (2-5)</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Ham’s Line (6-20)</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Shem’s line (21-31)</a:t>
            </a:r>
          </a:p>
          <a:p>
            <a:pPr marL="685800" lvl="1" indent="-6858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Conclusion (32)</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10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Outline</a:t>
            </a:r>
          </a:p>
        </p:txBody>
      </p:sp>
      <p:pic>
        <p:nvPicPr>
          <p:cNvPr id="2" name="Picture 1">
            <a:extLst>
              <a:ext uri="{FF2B5EF4-FFF2-40B4-BE49-F238E27FC236}">
                <a16:creationId xmlns:a16="http://schemas.microsoft.com/office/drawing/2014/main" id="{1DC26134-84C0-4563-B650-2F0D102F3CA3}"/>
              </a:ext>
            </a:extLst>
          </p:cNvPr>
          <p:cNvPicPr>
            <a:picLocks noChangeAspect="1"/>
          </p:cNvPicPr>
          <p:nvPr/>
        </p:nvPicPr>
        <p:blipFill>
          <a:blip r:embed="rId2"/>
          <a:stretch>
            <a:fillRect/>
          </a:stretch>
        </p:blipFill>
        <p:spPr>
          <a:xfrm>
            <a:off x="10515600" y="152400"/>
            <a:ext cx="1074928"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99E7F62C-E276-47E4-863A-7B9A3ECC0C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0" y="1600200"/>
            <a:ext cx="3200400" cy="3200400"/>
          </a:xfrm>
        </p:spPr>
        <p:txBody>
          <a:bodyPr/>
          <a:lstStyle/>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Cush</a:t>
            </a:r>
          </a:p>
          <a:p>
            <a:pPr lvl="1" indent="-742950" eaLnBrk="1" hangingPunct="1">
              <a:spcBef>
                <a:spcPts val="0"/>
              </a:spcBef>
              <a:spcAft>
                <a:spcPts val="3600"/>
              </a:spcAft>
              <a:buClr>
                <a:schemeClr val="tx2"/>
              </a:buClr>
              <a:buSzPct val="100000"/>
              <a:buFont typeface="+mj-lt"/>
              <a:buAutoNum type="arabicPeriod"/>
              <a:defRPr/>
            </a:pPr>
            <a:r>
              <a:rPr lang="en-US" dirty="0" err="1">
                <a:effectLst>
                  <a:outerShdw blurRad="38100" dist="38100" dir="2700000" algn="tl">
                    <a:srgbClr val="000000">
                      <a:alpha val="43137"/>
                    </a:srgbClr>
                  </a:outerShdw>
                </a:effectLst>
              </a:rPr>
              <a:t>Mizraim</a:t>
            </a:r>
            <a:endParaRPr lang="en-US" dirty="0">
              <a:effectLst>
                <a:outerShdw blurRad="38100" dist="38100" dir="2700000" algn="tl">
                  <a:srgbClr val="000000">
                    <a:alpha val="43137"/>
                  </a:srgbClr>
                </a:outerShdw>
              </a:effectLst>
            </a:endParaRPr>
          </a:p>
          <a:p>
            <a:pPr lvl="1" indent="-7429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Put</a:t>
            </a:r>
          </a:p>
          <a:p>
            <a:pPr lvl="1" indent="-7429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Canaan</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Ham’s Sons (vs. 6)</a:t>
            </a:r>
          </a:p>
        </p:txBody>
      </p:sp>
      <p:pic>
        <p:nvPicPr>
          <p:cNvPr id="8" name="Picture 7">
            <a:extLst>
              <a:ext uri="{FF2B5EF4-FFF2-40B4-BE49-F238E27FC236}">
                <a16:creationId xmlns:a16="http://schemas.microsoft.com/office/drawing/2014/main" id="{56ECC368-2935-4F80-A6FC-45D90F047F43}"/>
              </a:ext>
            </a:extLst>
          </p:cNvPr>
          <p:cNvPicPr>
            <a:picLocks noChangeAspect="1"/>
          </p:cNvPicPr>
          <p:nvPr/>
        </p:nvPicPr>
        <p:blipFill>
          <a:blip r:embed="rId2"/>
          <a:stretch>
            <a:fillRect/>
          </a:stretch>
        </p:blipFill>
        <p:spPr>
          <a:xfrm>
            <a:off x="10515600" y="152400"/>
            <a:ext cx="1074928"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B134E260-C248-4904-B3FD-8735DB02E1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05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905000"/>
            <a:ext cx="2476500" cy="3810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Sidon</a:t>
            </a:r>
          </a:p>
          <a:p>
            <a:pPr marL="457200" lvl="2" indent="-457200" eaLnBrk="1" hangingPunct="1">
              <a:spcBef>
                <a:spcPts val="0"/>
              </a:spcBef>
              <a:spcAft>
                <a:spcPts val="12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Heth</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Jebusite</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Amorite</a:t>
            </a:r>
          </a:p>
          <a:p>
            <a:pPr marL="457200" lvl="2" indent="-457200" eaLnBrk="1" hangingPunct="1">
              <a:spcBef>
                <a:spcPts val="0"/>
              </a:spcBef>
              <a:spcAft>
                <a:spcPts val="12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Girgashite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Hivite</a:t>
            </a:r>
          </a:p>
        </p:txBody>
      </p:sp>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409950" y="228600"/>
            <a:ext cx="5372100" cy="914400"/>
          </a:xfrm>
        </p:spPr>
        <p:txBody>
          <a:bodyPr/>
          <a:lstStyle/>
          <a:p>
            <a:pPr algn="ctr" eaLnBrk="1" hangingPunct="1"/>
            <a:r>
              <a:rPr lang="en-US" sz="3600" dirty="0">
                <a:effectLst>
                  <a:outerShdw blurRad="38100" dist="38100" dir="2700000" algn="tl">
                    <a:srgbClr val="000000">
                      <a:alpha val="43137"/>
                    </a:srgbClr>
                  </a:outerShdw>
                </a:effectLst>
              </a:rPr>
              <a:t>4. Canaan’s Sons (vs. 15-18)</a:t>
            </a:r>
          </a:p>
        </p:txBody>
      </p:sp>
      <p:pic>
        <p:nvPicPr>
          <p:cNvPr id="8" name="Picture 4" descr="5 Bible Lessons to Learn From the Book of Genesis | Jack Wellman">
            <a:extLst>
              <a:ext uri="{FF2B5EF4-FFF2-40B4-BE49-F238E27FC236}">
                <a16:creationId xmlns:a16="http://schemas.microsoft.com/office/drawing/2014/main" id="{DEAC3B32-A254-4F8E-939C-624F54B939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281" y="2057400"/>
            <a:ext cx="4118919"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08C36FC-EA30-4D3E-BADE-C7A9D3D052E4}"/>
              </a:ext>
            </a:extLst>
          </p:cNvPr>
          <p:cNvSpPr txBox="1">
            <a:spLocks noChangeArrowheads="1"/>
          </p:cNvSpPr>
          <p:nvPr/>
        </p:nvSpPr>
        <p:spPr bwMode="auto">
          <a:xfrm>
            <a:off x="3924300" y="1905000"/>
            <a:ext cx="24765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2" indent="-457200" eaLnBrk="1" hangingPunct="1">
              <a:spcBef>
                <a:spcPts val="0"/>
              </a:spcBef>
              <a:spcAft>
                <a:spcPts val="1200"/>
              </a:spcAft>
              <a:buClr>
                <a:srgbClr val="CC66FF"/>
              </a:buClr>
              <a:buSzPct val="100000"/>
              <a:buFont typeface="+mj-lt"/>
              <a:buAutoNum type="alphaUcPeriod" startAt="7"/>
              <a:defRPr/>
            </a:pPr>
            <a:r>
              <a:rPr lang="en-US" dirty="0">
                <a:effectLst>
                  <a:outerShdw blurRad="38100" dist="38100" dir="2700000" algn="tl">
                    <a:srgbClr val="000000">
                      <a:alpha val="43137"/>
                    </a:srgbClr>
                  </a:outerShdw>
                </a:effectLst>
              </a:rPr>
              <a:t>Arkite</a:t>
            </a: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Sinite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Arvadite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Zemarite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Hamathite</a:t>
            </a:r>
            <a:endParaRPr lang="en-US" dirty="0">
              <a:effectLst>
                <a:outerShdw blurRad="38100" dist="38100" dir="2700000" algn="tl">
                  <a:srgbClr val="000000">
                    <a:alpha val="43137"/>
                  </a:srgbClr>
                </a:outerShdw>
              </a:effectLst>
            </a:endParaRPr>
          </a:p>
          <a:p>
            <a:pPr marL="457200" lvl="2" indent="-457200" eaLnBrk="1" hangingPunct="1">
              <a:spcBef>
                <a:spcPts val="0"/>
              </a:spcBef>
              <a:spcAft>
                <a:spcPts val="1200"/>
              </a:spcAft>
              <a:buClr>
                <a:srgbClr val="CC66FF"/>
              </a:buClr>
              <a:buSzPct val="100000"/>
              <a:buFont typeface="+mj-lt"/>
              <a:buAutoNum type="alphaUcPeriod" startAt="7"/>
              <a:defRPr/>
            </a:pPr>
            <a:r>
              <a:rPr lang="en-US" dirty="0" err="1">
                <a:effectLst>
                  <a:outerShdw blurRad="38100" dist="38100" dir="2700000" algn="tl">
                    <a:srgbClr val="000000">
                      <a:alpha val="43137"/>
                    </a:srgbClr>
                  </a:outerShdw>
                </a:effectLst>
              </a:rPr>
              <a:t>Perrizite</a:t>
            </a:r>
            <a:endParaRPr lang="en-US"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8B89F045-43AC-4203-B442-CBAD5CBAD27E}"/>
              </a:ext>
            </a:extLst>
          </p:cNvPr>
          <p:cNvPicPr>
            <a:picLocks noChangeAspect="1"/>
          </p:cNvPicPr>
          <p:nvPr/>
        </p:nvPicPr>
        <p:blipFill>
          <a:blip r:embed="rId3"/>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43082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2628900" y="178595"/>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2E2890D2-C1DA-4B9F-8ED0-554C9720A62B}"/>
              </a:ext>
            </a:extLst>
          </p:cNvPr>
          <p:cNvSpPr>
            <a:spLocks noChangeArrowheads="1"/>
          </p:cNvSpPr>
          <p:nvPr/>
        </p:nvSpPr>
        <p:spPr bwMode="auto">
          <a:xfrm>
            <a:off x="5334000" y="1295400"/>
            <a:ext cx="6096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953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5" name="Picture 4">
            <a:extLst>
              <a:ext uri="{FF2B5EF4-FFF2-40B4-BE49-F238E27FC236}">
                <a16:creationId xmlns:a16="http://schemas.microsoft.com/office/drawing/2014/main" id="{D1874F96-4659-4559-AE66-E19D7809AC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1507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19522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5" name="Picture 4">
            <a:extLst>
              <a:ext uri="{FF2B5EF4-FFF2-40B4-BE49-F238E27FC236}">
                <a16:creationId xmlns:a16="http://schemas.microsoft.com/office/drawing/2014/main" id="{4A793E74-8C77-4A78-BFA5-41242C87CA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25644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29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639747" y="228600"/>
            <a:ext cx="891250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590800" y="1143000"/>
            <a:ext cx="17526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Tree>
    <p:extLst>
      <p:ext uri="{BB962C8B-B14F-4D97-AF65-F5344CB8AC3E}">
        <p14:creationId xmlns:p14="http://schemas.microsoft.com/office/powerpoint/2010/main" val="167035265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5" name="Picture 4">
            <a:extLst>
              <a:ext uri="{FF2B5EF4-FFF2-40B4-BE49-F238E27FC236}">
                <a16:creationId xmlns:a16="http://schemas.microsoft.com/office/drawing/2014/main" id="{6238E938-883C-459A-B4B9-3B3EFCE51B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50505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“Before leaving the discussion of Abram and Lot’s separation, it should be noted that Lot’s progression and association went through five steps. First, he looked toward Sodom and could see what good territory that was (13:10). Second, he chose the area of Sodom (13:11). Third, he pitched his tent near Sodom (13:12); and at this point, he was outside the city, still living the life of a nomad just as earlier Abram was outside Shechem and outside Bethel. Fourth, Lot lived in Sodom (Gene. 14:11–12, II Pet. 2:7–8); and fifth, he sat at the Gate of Sodom, meaning he became a citizen of the city, and he became an elder of the city (19:1).</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256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353039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b="1" u="sng" dirty="0">
                <a:solidFill>
                  <a:srgbClr val="FFFFCC"/>
                </a:solidFill>
              </a:rPr>
              <a:t>Divine Commentary on Sodom (13) </a:t>
            </a:r>
          </a:p>
        </p:txBody>
      </p:sp>
      <p:pic>
        <p:nvPicPr>
          <p:cNvPr id="5" name="Picture 4">
            <a:extLst>
              <a:ext uri="{FF2B5EF4-FFF2-40B4-BE49-F238E27FC236}">
                <a16:creationId xmlns:a16="http://schemas.microsoft.com/office/drawing/2014/main" id="{1BE0CEAA-4818-4D9E-81F3-A770ABFE75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77040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739759"/>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earth was corrupt in the sight of God, and the earth was filled with violence. </a:t>
            </a:r>
            <a:r>
              <a:rPr lang="en-US" sz="3600" baseline="30000" dirty="0">
                <a:effectLst>
                  <a:outerShdw blurRad="38100" dist="38100" dir="2700000" algn="tl">
                    <a:srgbClr val="000000">
                      <a:alpha val="43137"/>
                    </a:srgbClr>
                  </a:outerShdw>
                </a:effectLst>
                <a:latin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God looked on the earth, and behold, it was corrupt; for humanity had corrupted its way upon the earth. </a:t>
            </a:r>
            <a:r>
              <a:rPr lang="en-US" sz="3600" baseline="30000" dirty="0">
                <a:effectLst>
                  <a:outerShdw blurRad="38100" dist="38100" dir="2700000" algn="tl">
                    <a:srgbClr val="000000">
                      <a:alpha val="43137"/>
                    </a:srgbClr>
                  </a:outerShdw>
                </a:effectLst>
                <a:latin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humanity has come before Me; for the earth is filled with violence because of people; and behold, I am about to destroy them with the earth.’”</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section closes with 13:13 giving the divine evaluation of Sodom: Now the men of Sodom were wicked. The Hebrew word for wicked describes external wickedness. It goes on to state they were sinners against Jehovah exceedingly. The Hebrew means ‘very sinners.’ Moreover, they were ‘very sinners’ against Jehovah, meaning God was offended…There is also a parallel here with the account of Noah. In both cases there is a concern of extreme wickedness (6:5, 8:21), and this corruption had to be wiped out (6:12–13, 19:13). In both accounts, it was one person and family that was spared.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255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71524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76129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13:1</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Lot Divide</a:t>
            </a:r>
          </a:p>
        </p:txBody>
      </p:sp>
      <p:sp>
        <p:nvSpPr>
          <p:cNvPr id="161795" name="Rectangle 3"/>
          <p:cNvSpPr>
            <a:spLocks noGrp="1" noChangeArrowheads="1"/>
          </p:cNvSpPr>
          <p:nvPr>
            <p:ph type="body" idx="1"/>
          </p:nvPr>
        </p:nvSpPr>
        <p:spPr>
          <a:xfrm>
            <a:off x="573025" y="1676400"/>
            <a:ext cx="7620000" cy="2743200"/>
          </a:xfrm>
        </p:spPr>
        <p:txBody>
          <a:bodyPr/>
          <a:lstStyle/>
          <a:p>
            <a:pPr marL="574675" lvl="1" indent="-574675" eaLnBrk="1" hangingPunct="1">
              <a:spcBef>
                <a:spcPts val="0"/>
              </a:spcBef>
              <a:spcAft>
                <a:spcPts val="1800"/>
              </a:spcAft>
              <a:buClr>
                <a:schemeClr val="tx2"/>
              </a:buClr>
              <a:buSzPct val="100000"/>
              <a:buFont typeface="+mj-lt"/>
              <a:buAutoNum type="romanUcPeriod"/>
              <a:defRPr/>
            </a:pPr>
            <a:r>
              <a:rPr lang="en-US" dirty="0"/>
              <a:t>From Egypt to the Negev (1-2)</a:t>
            </a:r>
          </a:p>
          <a:p>
            <a:pPr marL="574675" lvl="1" indent="-574675" eaLnBrk="1" hangingPunct="1">
              <a:spcBef>
                <a:spcPts val="0"/>
              </a:spcBef>
              <a:spcAft>
                <a:spcPts val="1800"/>
              </a:spcAft>
              <a:buClr>
                <a:schemeClr val="tx2"/>
              </a:buClr>
              <a:buSzPct val="100000"/>
              <a:buFont typeface="+mj-lt"/>
              <a:buAutoNum type="romanUcPeriod"/>
              <a:defRPr/>
            </a:pPr>
            <a:r>
              <a:rPr lang="en-US" dirty="0"/>
              <a:t>From the Negev to Bethel &amp; Ai (3-4)</a:t>
            </a:r>
          </a:p>
          <a:p>
            <a:pPr marL="574675" lvl="1" indent="-574675" eaLnBrk="1" hangingPunct="1">
              <a:spcBef>
                <a:spcPts val="0"/>
              </a:spcBef>
              <a:spcAft>
                <a:spcPts val="1800"/>
              </a:spcAft>
              <a:buClr>
                <a:schemeClr val="tx2"/>
              </a:buClr>
              <a:buSzPct val="100000"/>
              <a:buFont typeface="+mj-lt"/>
              <a:buAutoNum type="romanUcPeriod"/>
              <a:defRPr/>
            </a:pPr>
            <a:r>
              <a:rPr lang="en-US" dirty="0"/>
              <a:t>Conflict Among the Herdsmen (5-7)</a:t>
            </a:r>
          </a:p>
          <a:p>
            <a:pPr marL="574675" lvl="1" indent="-574675" eaLnBrk="1" hangingPunct="1">
              <a:spcBef>
                <a:spcPts val="0"/>
              </a:spcBef>
              <a:spcAft>
                <a:spcPts val="1800"/>
              </a:spcAft>
              <a:buClr>
                <a:schemeClr val="tx2"/>
              </a:buClr>
              <a:buSzPct val="100000"/>
              <a:buFont typeface="+mj-lt"/>
              <a:buAutoNum type="romanUcPeriod"/>
              <a:defRPr/>
            </a:pPr>
            <a:r>
              <a:rPr lang="en-US" dirty="0"/>
              <a:t>Abram’s Offer (8-9)</a:t>
            </a:r>
          </a:p>
          <a:p>
            <a:pPr marL="574675" lvl="1" indent="-574675" eaLnBrk="1" hangingPunct="1">
              <a:spcBef>
                <a:spcPts val="0"/>
              </a:spcBef>
              <a:spcAft>
                <a:spcPts val="1800"/>
              </a:spcAft>
              <a:buClr>
                <a:schemeClr val="tx2"/>
              </a:buClr>
              <a:buSzPct val="100000"/>
              <a:buFont typeface="+mj-lt"/>
              <a:buAutoNum type="romanUcPeriod"/>
              <a:defRPr/>
            </a:pPr>
            <a:r>
              <a:rPr lang="en-US" dirty="0"/>
              <a:t>Lot’s Response (10-11a)</a:t>
            </a:r>
          </a:p>
          <a:p>
            <a:pPr marL="574675" lvl="1" indent="-574675" eaLnBrk="1" hangingPunct="1">
              <a:spcBef>
                <a:spcPts val="0"/>
              </a:spcBef>
              <a:spcAft>
                <a:spcPts val="1800"/>
              </a:spcAft>
              <a:buClr>
                <a:schemeClr val="tx2"/>
              </a:buClr>
              <a:buSzPct val="100000"/>
              <a:buFont typeface="+mj-lt"/>
              <a:buAutoNum type="romanUcPeriod"/>
              <a:defRPr/>
            </a:pPr>
            <a:r>
              <a:rPr lang="en-US" dirty="0"/>
              <a:t>Separation (11b-12)</a:t>
            </a:r>
          </a:p>
          <a:p>
            <a:pPr marL="574675" lvl="1" indent="-574675" eaLnBrk="1" hangingPunct="1">
              <a:spcBef>
                <a:spcPts val="0"/>
              </a:spcBef>
              <a:spcAft>
                <a:spcPts val="1800"/>
              </a:spcAft>
              <a:buClr>
                <a:schemeClr val="tx2"/>
              </a:buClr>
              <a:buSzPct val="100000"/>
              <a:buFont typeface="+mj-lt"/>
              <a:buAutoNum type="romanUcPeriod"/>
              <a:defRPr/>
            </a:pPr>
            <a:r>
              <a:rPr lang="en-US" dirty="0"/>
              <a:t>Divine Commentary on Sodom (13) </a:t>
            </a:r>
          </a:p>
        </p:txBody>
      </p:sp>
      <p:pic>
        <p:nvPicPr>
          <p:cNvPr id="5" name="Picture 4">
            <a:extLst>
              <a:ext uri="{FF2B5EF4-FFF2-40B4-BE49-F238E27FC236}">
                <a16:creationId xmlns:a16="http://schemas.microsoft.com/office/drawing/2014/main" id="{216EFBAF-E5E5-4F6C-9F20-C531CC627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88946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dirty="0">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609600" y="1905000"/>
            <a:ext cx="7620000" cy="2743200"/>
          </a:xfrm>
        </p:spPr>
        <p:txBody>
          <a:bodyPr/>
          <a:lstStyle/>
          <a:p>
            <a:pPr marL="574675" lvl="1" indent="-574675" eaLnBrk="1" hangingPunct="1">
              <a:spcBef>
                <a:spcPts val="0"/>
              </a:spcBef>
              <a:spcAft>
                <a:spcPts val="3000"/>
              </a:spcAft>
              <a:buClr>
                <a:schemeClr val="tx2"/>
              </a:buClr>
              <a:buSzPct val="100000"/>
              <a:buFont typeface="+mj-lt"/>
              <a:buAutoNum type="romanUcPeriod"/>
              <a:defRPr/>
            </a:pPr>
            <a:r>
              <a:rPr lang="en-US" dirty="0"/>
              <a:t>Unconditional promises (Gen. 12:1-3)</a:t>
            </a:r>
          </a:p>
          <a:p>
            <a:pPr marL="574675" lvl="1" indent="-574675" eaLnBrk="1" hangingPunct="1">
              <a:spcBef>
                <a:spcPts val="0"/>
              </a:spcBef>
              <a:spcAft>
                <a:spcPts val="3000"/>
              </a:spcAft>
              <a:buClr>
                <a:schemeClr val="tx2"/>
              </a:buClr>
              <a:buSzPct val="100000"/>
              <a:buFont typeface="+mj-lt"/>
              <a:buAutoNum type="romanUcPeriod"/>
              <a:defRPr/>
            </a:pPr>
            <a:r>
              <a:rPr lang="en-US" dirty="0"/>
              <a:t>From Haran to Canaan (Gen. 12:4-5)</a:t>
            </a:r>
          </a:p>
          <a:p>
            <a:pPr marL="574675" lvl="1" indent="-574675" eaLnBrk="1" hangingPunct="1">
              <a:spcBef>
                <a:spcPts val="0"/>
              </a:spcBef>
              <a:spcAft>
                <a:spcPts val="3000"/>
              </a:spcAft>
              <a:buClr>
                <a:schemeClr val="tx2"/>
              </a:buClr>
              <a:buSzPct val="100000"/>
              <a:buFont typeface="+mj-lt"/>
              <a:buAutoNum type="romanUcPeriod"/>
              <a:defRPr/>
            </a:pPr>
            <a:r>
              <a:rPr lang="en-US" dirty="0"/>
              <a:t>In Canaan (Gen. 12:6-9)</a:t>
            </a:r>
          </a:p>
          <a:p>
            <a:pPr marL="574675" lvl="1" indent="-574675" eaLnBrk="1" hangingPunct="1">
              <a:spcBef>
                <a:spcPts val="0"/>
              </a:spcBef>
              <a:spcAft>
                <a:spcPts val="3000"/>
              </a:spcAft>
              <a:buClr>
                <a:schemeClr val="tx2"/>
              </a:buClr>
              <a:buSzPct val="100000"/>
              <a:buFont typeface="+mj-lt"/>
              <a:buAutoNum type="romanUcPeriod"/>
              <a:defRPr/>
            </a:pPr>
            <a:r>
              <a:rPr lang="en-US" dirty="0"/>
              <a:t>In Egypt (Gen. 12:10-20)</a:t>
            </a:r>
          </a:p>
          <a:p>
            <a:pPr marL="574675" lvl="1" indent="-574675" eaLnBrk="1" hangingPunct="1">
              <a:spcBef>
                <a:spcPts val="0"/>
              </a:spcBef>
              <a:spcAft>
                <a:spcPts val="3000"/>
              </a:spcAft>
              <a:buClr>
                <a:schemeClr val="tx2"/>
              </a:buClr>
              <a:buSzPct val="100000"/>
              <a:buFont typeface="+mj-lt"/>
              <a:buAutoNum type="romanUcPeriod"/>
              <a:defRPr/>
            </a:pPr>
            <a:r>
              <a:rPr lang="en-US" dirty="0"/>
              <a:t>Abram and Lot Separate (Gen. 13:1-13)</a:t>
            </a:r>
          </a:p>
        </p:txBody>
      </p:sp>
      <p:pic>
        <p:nvPicPr>
          <p:cNvPr id="6" name="Picture 5">
            <a:extLst>
              <a:ext uri="{FF2B5EF4-FFF2-40B4-BE49-F238E27FC236}">
                <a16:creationId xmlns:a16="http://schemas.microsoft.com/office/drawing/2014/main" id="{F4BAD4D4-E16C-4CBE-993D-A3A0185A7F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05677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21557</TotalTime>
  <Words>1669</Words>
  <Application>Microsoft Office PowerPoint</Application>
  <PresentationFormat>Widescreen</PresentationFormat>
  <Paragraphs>202</Paragraphs>
  <Slides>45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12‒13 Abram’s Early Journeys</vt:lpstr>
      <vt:lpstr>Genesis 12‒13 Abram’s Early Journeys</vt:lpstr>
      <vt:lpstr>VI. 8 New Promises Genesis 12:1-3</vt:lpstr>
      <vt:lpstr>PowerPoint Presentation</vt:lpstr>
      <vt:lpstr>Genesis 12‒13 Abram’s Early Journeys</vt:lpstr>
      <vt:lpstr>PowerPoint Presentation</vt:lpstr>
      <vt:lpstr>Genesis 12‒13 Abram’s Early Journeys</vt:lpstr>
      <vt:lpstr>Genesis 12‒13 Abram’s Early Journeys</vt:lpstr>
      <vt:lpstr>PowerPoint Presentation</vt:lpstr>
      <vt:lpstr>PowerPoint Presentation</vt:lpstr>
      <vt:lpstr>Genesis 12‒13 Abram’s Early Journeys</vt:lpstr>
      <vt:lpstr>Genesis 13:1‒13 Abraham &amp; Lot Divide</vt:lpstr>
      <vt:lpstr>Genesis 13:1‒13 Abraham &amp; Lot Divide</vt:lpstr>
      <vt:lpstr>PowerPoint Presentation</vt:lpstr>
      <vt:lpstr>PowerPoint Presentation</vt:lpstr>
      <vt:lpstr>VI. 8 New Promises Genesis 12:1-3</vt:lpstr>
      <vt:lpstr>Genesis 13:1‒13 Abraham &amp; Lot Divide</vt:lpstr>
      <vt:lpstr>PowerPoint Presentation</vt:lpstr>
      <vt:lpstr>Genesis 13:1‒13 Abraham &amp; Lot Divide</vt:lpstr>
      <vt:lpstr>PowerPoint Presentation</vt:lpstr>
      <vt:lpstr>GENESIS 10  Outline</vt:lpstr>
      <vt:lpstr>Ham’s Sons (vs. 6)</vt:lpstr>
      <vt:lpstr>4. Canaan’s Sons (vs. 15-18)</vt:lpstr>
      <vt:lpstr>PowerPoint Presentation</vt:lpstr>
      <vt:lpstr>Genesis 13:1‒13 Abraham &amp; Lot Divide</vt:lpstr>
      <vt:lpstr>PowerPoint Presentation</vt:lpstr>
      <vt:lpstr>Genesis 13:1‒13 Abraham &amp; Lot Divide</vt:lpstr>
      <vt:lpstr>PowerPoint Presentation</vt:lpstr>
      <vt:lpstr>PowerPoint Presentation</vt:lpstr>
      <vt:lpstr>Genesis 13:1‒13 Abraham &amp; Lot Divide</vt:lpstr>
      <vt:lpstr>PowerPoint Presentation</vt:lpstr>
      <vt:lpstr>Genesis 13:1‒13 Abraham &amp; Lot Divide</vt:lpstr>
      <vt:lpstr>PowerPoint Presentation</vt:lpstr>
      <vt:lpstr>PowerPoint Presentation</vt:lpstr>
      <vt:lpstr>Conclusion</vt:lpstr>
      <vt:lpstr>Genesis 13:1‒13 Abraham &amp; Lot Divide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057 - 13v1-13- 16x9</dc:title>
  <dc:subject>Genesis 13</dc:subject>
  <dc:creator>A. Woods</dc:creator>
  <dc:description>Modified by Jim McGowan</dc:description>
  <cp:lastModifiedBy>Andy Woods</cp:lastModifiedBy>
  <cp:revision>2222</cp:revision>
  <cp:lastPrinted>2021-11-03T02:29:19Z</cp:lastPrinted>
  <dcterms:created xsi:type="dcterms:W3CDTF">2009-03-17T12:21:13Z</dcterms:created>
  <dcterms:modified xsi:type="dcterms:W3CDTF">2021-11-07T02:19:34Z</dcterms:modified>
</cp:coreProperties>
</file>