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97"/>
  </p:notesMasterIdLst>
  <p:handoutMasterIdLst>
    <p:handoutMasterId r:id="rId98"/>
  </p:handoutMasterIdLst>
  <p:sldIdLst>
    <p:sldId id="2094" r:id="rId2"/>
    <p:sldId id="2064" r:id="rId3"/>
    <p:sldId id="1984" r:id="rId4"/>
    <p:sldId id="7828" r:id="rId5"/>
    <p:sldId id="6803" r:id="rId6"/>
    <p:sldId id="7829" r:id="rId7"/>
    <p:sldId id="7830" r:id="rId8"/>
    <p:sldId id="2130" r:id="rId9"/>
    <p:sldId id="7483" r:id="rId10"/>
    <p:sldId id="7661" r:id="rId11"/>
    <p:sldId id="2131" r:id="rId12"/>
    <p:sldId id="7759" r:id="rId13"/>
    <p:sldId id="7329" r:id="rId14"/>
    <p:sldId id="7760" r:id="rId15"/>
    <p:sldId id="7763" r:id="rId16"/>
    <p:sldId id="7198" r:id="rId17"/>
    <p:sldId id="7832" r:id="rId18"/>
    <p:sldId id="6740" r:id="rId19"/>
    <p:sldId id="7849" r:id="rId20"/>
    <p:sldId id="7819" r:id="rId21"/>
    <p:sldId id="6770" r:id="rId22"/>
    <p:sldId id="7820" r:id="rId23"/>
    <p:sldId id="6670" r:id="rId24"/>
    <p:sldId id="7826" r:id="rId25"/>
    <p:sldId id="2085" r:id="rId26"/>
    <p:sldId id="270" r:id="rId27"/>
    <p:sldId id="1571" r:id="rId28"/>
    <p:sldId id="2093" r:id="rId29"/>
    <p:sldId id="2184" r:id="rId30"/>
    <p:sldId id="7840" r:id="rId31"/>
    <p:sldId id="7841" r:id="rId32"/>
    <p:sldId id="7851" r:id="rId33"/>
    <p:sldId id="7839" r:id="rId34"/>
    <p:sldId id="7842" r:id="rId35"/>
    <p:sldId id="2089" r:id="rId36"/>
    <p:sldId id="7843" r:id="rId37"/>
    <p:sldId id="2331" r:id="rId38"/>
    <p:sldId id="7844" r:id="rId39"/>
    <p:sldId id="7852" r:id="rId40"/>
    <p:sldId id="2090" r:id="rId41"/>
    <p:sldId id="7845" r:id="rId42"/>
    <p:sldId id="1988" r:id="rId43"/>
    <p:sldId id="7846" r:id="rId44"/>
    <p:sldId id="2185" r:id="rId45"/>
    <p:sldId id="2186" r:id="rId46"/>
    <p:sldId id="7847" r:id="rId47"/>
    <p:sldId id="7526" r:id="rId48"/>
    <p:sldId id="5554" r:id="rId49"/>
    <p:sldId id="6535" r:id="rId50"/>
    <p:sldId id="5555" r:id="rId51"/>
    <p:sldId id="5569" r:id="rId52"/>
    <p:sldId id="5570" r:id="rId53"/>
    <p:sldId id="5571" r:id="rId54"/>
    <p:sldId id="7848" r:id="rId55"/>
    <p:sldId id="5572" r:id="rId56"/>
    <p:sldId id="7577" r:id="rId57"/>
    <p:sldId id="7853" r:id="rId58"/>
    <p:sldId id="3815" r:id="rId59"/>
    <p:sldId id="2204" r:id="rId60"/>
    <p:sldId id="7854" r:id="rId61"/>
    <p:sldId id="7386" r:id="rId62"/>
    <p:sldId id="6400" r:id="rId63"/>
    <p:sldId id="7790" r:id="rId64"/>
    <p:sldId id="2205" r:id="rId65"/>
    <p:sldId id="7837" r:id="rId66"/>
    <p:sldId id="7838" r:id="rId67"/>
    <p:sldId id="2115" r:id="rId68"/>
    <p:sldId id="1232" r:id="rId69"/>
    <p:sldId id="2206" r:id="rId70"/>
    <p:sldId id="7821" r:id="rId71"/>
    <p:sldId id="6825" r:id="rId72"/>
    <p:sldId id="7791" r:id="rId73"/>
    <p:sldId id="7792" r:id="rId74"/>
    <p:sldId id="7822" r:id="rId75"/>
    <p:sldId id="7793" r:id="rId76"/>
    <p:sldId id="7794" r:id="rId77"/>
    <p:sldId id="2117" r:id="rId78"/>
    <p:sldId id="7319" r:id="rId79"/>
    <p:sldId id="2248" r:id="rId80"/>
    <p:sldId id="2249" r:id="rId81"/>
    <p:sldId id="7797" r:id="rId82"/>
    <p:sldId id="7798" r:id="rId83"/>
    <p:sldId id="7800" r:id="rId84"/>
    <p:sldId id="7823" r:id="rId85"/>
    <p:sldId id="7824" r:id="rId86"/>
    <p:sldId id="7801" r:id="rId87"/>
    <p:sldId id="7834" r:id="rId88"/>
    <p:sldId id="7850" r:id="rId89"/>
    <p:sldId id="7655" r:id="rId90"/>
    <p:sldId id="7825" r:id="rId91"/>
    <p:sldId id="7802" r:id="rId92"/>
    <p:sldId id="1985" r:id="rId93"/>
    <p:sldId id="2039" r:id="rId94"/>
    <p:sldId id="7805" r:id="rId95"/>
    <p:sldId id="7656" r:id="rId96"/>
  </p:sldIdLst>
  <p:sldSz cx="12192000" cy="6858000"/>
  <p:notesSz cx="7315200" cy="9601200"/>
  <p:custDataLst>
    <p:tags r:id="rId99"/>
  </p:custDataLst>
  <p:defaultTextStyle>
    <a:defPPr>
      <a:defRPr lang="en-US"/>
    </a:defPPr>
    <a:lvl1pPr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1pPr>
    <a:lvl2pPr marL="4572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dy Woods" initials="AW" lastIdx="1" clrIdx="0">
    <p:extLst>
      <p:ext uri="{19B8F6BF-5375-455C-9EA6-DF929625EA0E}">
        <p15:presenceInfo xmlns:p15="http://schemas.microsoft.com/office/powerpoint/2012/main" userId="f980d2db616d9d0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CC"/>
    <a:srgbClr val="0000CC"/>
    <a:srgbClr val="4D4D4D"/>
    <a:srgbClr val="CCCCFF"/>
    <a:srgbClr val="FFCCFF"/>
    <a:srgbClr val="00CCFF"/>
    <a:srgbClr val="66FF66"/>
    <a:srgbClr val="33CC33"/>
    <a:srgbClr val="000066"/>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579AE01-8A29-4DFA-AA99-32CE15894BEC}" v="2" dt="2021-09-12T17:29:37.617"/>
  </p1510:revLst>
</p1510:revInfo>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042" autoAdjust="0"/>
    <p:restoredTop sz="95478" autoAdjust="0"/>
  </p:normalViewPr>
  <p:slideViewPr>
    <p:cSldViewPr>
      <p:cViewPr varScale="1">
        <p:scale>
          <a:sx n="59" d="100"/>
          <a:sy n="59" d="100"/>
        </p:scale>
        <p:origin x="90" y="174"/>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81" d="100"/>
          <a:sy n="81" d="100"/>
        </p:scale>
        <p:origin x="3786" y="63"/>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commentAuthors" Target="commentAuthors.xml"/><Relationship Id="rId105"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tags" Target="tags/tag1.xml"/><Relationship Id="rId10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notesMaster" Target="notesMasters/notesMaster1.xml"/><Relationship Id="rId104"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9" name="Rectangle 5"/>
          <p:cNvSpPr>
            <a:spLocks noGrp="1" noChangeArrowheads="1"/>
          </p:cNvSpPr>
          <p:nvPr>
            <p:ph type="sldNum" sz="quarter" idx="3"/>
          </p:nvPr>
        </p:nvSpPr>
        <p:spPr bwMode="auto">
          <a:xfrm>
            <a:off x="4144437" y="9122452"/>
            <a:ext cx="3170764"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algn="r" defTabSz="919579">
              <a:defRPr sz="1400"/>
            </a:lvl1pPr>
          </a:lstStyle>
          <a:p>
            <a:fld id="{416C2B2E-E9D7-4230-8EE4-F98D0B6BB14D}" type="slidenum">
              <a:rPr lang="en-US" altLang="en-US">
                <a:latin typeface="Calibri" panose="020F0502020204030204" pitchFamily="34" charset="0"/>
              </a:rPr>
              <a:pPr/>
              <a:t>‹#›</a:t>
            </a:fld>
            <a:endParaRPr lang="en-US" altLang="en-US" dirty="0">
              <a:latin typeface="Calibri" panose="020F0502020204030204" pitchFamily="34" charset="0"/>
            </a:endParaRPr>
          </a:p>
        </p:txBody>
      </p:sp>
      <p:sp>
        <p:nvSpPr>
          <p:cNvPr id="6" name="Rectangle 4">
            <a:extLst>
              <a:ext uri="{FF2B5EF4-FFF2-40B4-BE49-F238E27FC236}">
                <a16:creationId xmlns:a16="http://schemas.microsoft.com/office/drawing/2014/main" id="{E639ABDC-F385-432C-BC0C-EC9FB366D81E}"/>
              </a:ext>
            </a:extLst>
          </p:cNvPr>
          <p:cNvSpPr>
            <a:spLocks noGrp="1" noChangeArrowheads="1"/>
          </p:cNvSpPr>
          <p:nvPr>
            <p:ph type="ftr" sz="quarter" idx="2"/>
          </p:nvPr>
        </p:nvSpPr>
        <p:spPr bwMode="auto">
          <a:xfrm>
            <a:off x="0" y="9082034"/>
            <a:ext cx="3594184" cy="519166"/>
          </a:xfrm>
          <a:prstGeom prst="rect">
            <a:avLst/>
          </a:prstGeom>
          <a:noFill/>
          <a:ln w="9525">
            <a:noFill/>
            <a:miter lim="800000"/>
            <a:headEnd/>
            <a:tailEnd/>
          </a:ln>
        </p:spPr>
        <p:txBody>
          <a:bodyPr vert="horz" wrap="square" lIns="107802" tIns="53903" rIns="107802" bIns="53903" numCol="1" anchor="b" anchorCtr="0" compatLnSpc="1">
            <a:prstTxWarp prst="textNoShape">
              <a:avLst/>
            </a:prstTxWarp>
          </a:bodyPr>
          <a:lstStyle>
            <a:lvl1pPr defTabSz="1019412" eaLnBrk="1" hangingPunct="1">
              <a:defRPr sz="1600">
                <a:latin typeface="Times New Roman" pitchFamily="18" charset="0"/>
                <a:cs typeface="Arial" charset="0"/>
              </a:defRPr>
            </a:lvl1pPr>
          </a:lstStyle>
          <a:p>
            <a:pPr>
              <a:defRPr/>
            </a:pPr>
            <a:r>
              <a:rPr lang="en-US" dirty="0">
                <a:latin typeface="Calibri" panose="020F0502020204030204" pitchFamily="34" charset="0"/>
              </a:rPr>
              <a:t>Sugar Land Bible Church</a:t>
            </a:r>
          </a:p>
        </p:txBody>
      </p:sp>
      <p:sp>
        <p:nvSpPr>
          <p:cNvPr id="7" name="Header Placeholder 1">
            <a:extLst>
              <a:ext uri="{FF2B5EF4-FFF2-40B4-BE49-F238E27FC236}">
                <a16:creationId xmlns:a16="http://schemas.microsoft.com/office/drawing/2014/main" id="{DBD86D44-784A-49A5-8D58-104289F50E40}"/>
              </a:ext>
            </a:extLst>
          </p:cNvPr>
          <p:cNvSpPr>
            <a:spLocks noGrp="1"/>
          </p:cNvSpPr>
          <p:nvPr>
            <p:ph type="hdr" sz="quarter"/>
          </p:nvPr>
        </p:nvSpPr>
        <p:spPr>
          <a:xfrm>
            <a:off x="1612833" y="120405"/>
            <a:ext cx="4089536" cy="793995"/>
          </a:xfrm>
          <a:prstGeom prst="rect">
            <a:avLst/>
          </a:prstGeom>
        </p:spPr>
        <p:txBody>
          <a:bodyPr vert="horz" lIns="118243" tIns="59121" rIns="118243" bIns="59121" rtlCol="0"/>
          <a:lstStyle>
            <a:lvl1pPr algn="ctr">
              <a:defRPr sz="1700" dirty="0">
                <a:latin typeface="Calibri" panose="020F0502020204030204" pitchFamily="34" charset="0"/>
                <a:cs typeface="Calibri" panose="020F0502020204030204" pitchFamily="34" charset="0"/>
              </a:defRPr>
            </a:lvl1pPr>
          </a:lstStyle>
          <a:p>
            <a:pPr>
              <a:defRPr/>
            </a:pPr>
            <a:r>
              <a:rPr lang="en-US" sz="1600" dirty="0"/>
              <a:t>Dr. Andy Woods</a:t>
            </a:r>
          </a:p>
          <a:p>
            <a:pPr>
              <a:defRPr/>
            </a:pPr>
            <a:r>
              <a:rPr lang="en-US" sz="1600" dirty="0"/>
              <a:t>Genesis 051 -11v14-26 </a:t>
            </a:r>
          </a:p>
          <a:p>
            <a:pPr>
              <a:defRPr/>
            </a:pPr>
            <a:r>
              <a:rPr lang="en-US" sz="1600" dirty="0"/>
              <a:t>09-19-2021</a:t>
            </a: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1" y="0"/>
            <a:ext cx="3170764" cy="478748"/>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lvl1pPr defTabSz="920970" eaLnBrk="1" hangingPunct="1">
              <a:defRPr sz="1400">
                <a:latin typeface="Calibri" panose="020F0502020204030204" pitchFamily="34" charset="0"/>
                <a:cs typeface="Arial" charset="0"/>
              </a:defRPr>
            </a:lvl1pPr>
          </a:lstStyle>
          <a:p>
            <a:pPr>
              <a:defRPr/>
            </a:pPr>
            <a:endParaRPr lang="en-US" dirty="0"/>
          </a:p>
        </p:txBody>
      </p:sp>
      <p:sp>
        <p:nvSpPr>
          <p:cNvPr id="3" name="Date Placeholder 2"/>
          <p:cNvSpPr>
            <a:spLocks noGrp="1"/>
          </p:cNvSpPr>
          <p:nvPr>
            <p:ph type="dt" idx="1"/>
          </p:nvPr>
        </p:nvSpPr>
        <p:spPr bwMode="auto">
          <a:xfrm>
            <a:off x="4142749" y="0"/>
            <a:ext cx="3170763" cy="478748"/>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lvl1pPr algn="r" defTabSz="920970" eaLnBrk="1" hangingPunct="1">
              <a:defRPr sz="1400">
                <a:latin typeface="Calibri" panose="020F0502020204030204" pitchFamily="34" charset="0"/>
                <a:cs typeface="Arial" charset="0"/>
              </a:defRPr>
            </a:lvl1pPr>
          </a:lstStyle>
          <a:p>
            <a:pPr>
              <a:defRPr/>
            </a:pPr>
            <a:fld id="{5800389A-3474-4B41-9CB2-F1B2DAE08F62}" type="datetimeFigureOut">
              <a:rPr lang="en-US" smtClean="0"/>
              <a:pPr>
                <a:defRPr/>
              </a:pPr>
              <a:t>9/18/2021</a:t>
            </a:fld>
            <a:endParaRPr lang="en-US" dirty="0"/>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101038" tIns="50519" rIns="101038" bIns="50519" rtlCol="0" anchor="ctr"/>
          <a:lstStyle/>
          <a:p>
            <a:pPr lvl="0"/>
            <a:endParaRPr lang="en-US" noProof="0" dirty="0"/>
          </a:p>
        </p:txBody>
      </p:sp>
      <p:sp>
        <p:nvSpPr>
          <p:cNvPr id="5" name="Notes Placeholder 4"/>
          <p:cNvSpPr>
            <a:spLocks noGrp="1"/>
          </p:cNvSpPr>
          <p:nvPr>
            <p:ph type="body" sz="quarter" idx="3"/>
          </p:nvPr>
        </p:nvSpPr>
        <p:spPr bwMode="auto">
          <a:xfrm>
            <a:off x="732364" y="4561226"/>
            <a:ext cx="5850473" cy="4318573"/>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bwMode="auto">
          <a:xfrm>
            <a:off x="1" y="9120813"/>
            <a:ext cx="3170764"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defTabSz="920970" eaLnBrk="1" hangingPunct="1">
              <a:defRPr sz="1400">
                <a:latin typeface="Calibri" panose="020F0502020204030204" pitchFamily="34" charset="0"/>
                <a:cs typeface="Arial" charset="0"/>
              </a:defRPr>
            </a:lvl1pPr>
          </a:lstStyle>
          <a:p>
            <a:pPr>
              <a:defRPr/>
            </a:pPr>
            <a:endParaRPr lang="en-US" dirty="0"/>
          </a:p>
        </p:txBody>
      </p:sp>
      <p:sp>
        <p:nvSpPr>
          <p:cNvPr id="7" name="Slide Number Placeholder 6"/>
          <p:cNvSpPr>
            <a:spLocks noGrp="1"/>
          </p:cNvSpPr>
          <p:nvPr>
            <p:ph type="sldNum" sz="quarter" idx="5"/>
          </p:nvPr>
        </p:nvSpPr>
        <p:spPr bwMode="auto">
          <a:xfrm>
            <a:off x="4142749" y="9120813"/>
            <a:ext cx="3170763"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algn="r" defTabSz="919579">
              <a:defRPr sz="1400">
                <a:latin typeface="Calibri" panose="020F0502020204030204" pitchFamily="34" charset="0"/>
              </a:defRPr>
            </a:lvl1pPr>
          </a:lstStyle>
          <a:p>
            <a:fld id="{3D084339-C7C3-4022-975D-A91B6BCBB8E5}" type="slidenum">
              <a:rPr lang="en-US" altLang="en-US" smtClean="0"/>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47</a:t>
            </a:fld>
            <a:endParaRPr lang="en-US" altLang="en-US" dirty="0"/>
          </a:p>
        </p:txBody>
      </p:sp>
    </p:spTree>
    <p:extLst>
      <p:ext uri="{BB962C8B-B14F-4D97-AF65-F5344CB8AC3E}">
        <p14:creationId xmlns:p14="http://schemas.microsoft.com/office/powerpoint/2010/main" val="3202021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54</a:t>
            </a:fld>
            <a:endParaRPr lang="en-US" altLang="en-US" dirty="0"/>
          </a:p>
        </p:txBody>
      </p:sp>
    </p:spTree>
    <p:extLst>
      <p:ext uri="{BB962C8B-B14F-4D97-AF65-F5344CB8AC3E}">
        <p14:creationId xmlns:p14="http://schemas.microsoft.com/office/powerpoint/2010/main" val="13485020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56</a:t>
            </a:fld>
            <a:endParaRPr lang="en-US" altLang="en-US" dirty="0"/>
          </a:p>
        </p:txBody>
      </p:sp>
    </p:spTree>
    <p:extLst>
      <p:ext uri="{BB962C8B-B14F-4D97-AF65-F5344CB8AC3E}">
        <p14:creationId xmlns:p14="http://schemas.microsoft.com/office/powerpoint/2010/main" val="22938136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57</a:t>
            </a:fld>
            <a:endParaRPr lang="en-US" altLang="en-US" dirty="0"/>
          </a:p>
        </p:txBody>
      </p:sp>
    </p:spTree>
    <p:extLst>
      <p:ext uri="{BB962C8B-B14F-4D97-AF65-F5344CB8AC3E}">
        <p14:creationId xmlns:p14="http://schemas.microsoft.com/office/powerpoint/2010/main" val="37881000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a:defRPr/>
            </a:pPr>
            <a:r>
              <a:rPr lang="en-US"/>
              <a:t>Dr. Andy Woods</a:t>
            </a:r>
            <a:endParaRPr lang="en-US" dirty="0"/>
          </a:p>
        </p:txBody>
      </p:sp>
      <p:sp>
        <p:nvSpPr>
          <p:cNvPr id="5" name="Date Placeholder 4"/>
          <p:cNvSpPr>
            <a:spLocks noGrp="1"/>
          </p:cNvSpPr>
          <p:nvPr>
            <p:ph type="dt" idx="1"/>
          </p:nvPr>
        </p:nvSpPr>
        <p:spPr/>
        <p:txBody>
          <a:bodyPr/>
          <a:lstStyle/>
          <a:p>
            <a:pPr>
              <a:defRPr/>
            </a:pPr>
            <a:r>
              <a:rPr lang="en-US"/>
              <a:t>1/27/2019</a:t>
            </a:r>
            <a:endParaRPr lang="en-US" dirty="0"/>
          </a:p>
        </p:txBody>
      </p:sp>
      <p:sp>
        <p:nvSpPr>
          <p:cNvPr id="6" name="Footer Placeholder 5"/>
          <p:cNvSpPr>
            <a:spLocks noGrp="1"/>
          </p:cNvSpPr>
          <p:nvPr>
            <p:ph type="ftr" sz="quarter" idx="4"/>
          </p:nvPr>
        </p:nvSpPr>
        <p:spPr/>
        <p:txBody>
          <a:bodyPr/>
          <a:lstStyle/>
          <a:p>
            <a:pPr>
              <a:defRPr/>
            </a:pPr>
            <a:r>
              <a:rPr lang="en-US"/>
              <a:t>Sugar Land Bible Church</a:t>
            </a:r>
            <a:endParaRPr lang="en-US" dirty="0"/>
          </a:p>
        </p:txBody>
      </p:sp>
      <p:sp>
        <p:nvSpPr>
          <p:cNvPr id="7" name="Slide Number Placeholder 6"/>
          <p:cNvSpPr>
            <a:spLocks noGrp="1"/>
          </p:cNvSpPr>
          <p:nvPr>
            <p:ph type="sldNum" sz="quarter" idx="5"/>
          </p:nvPr>
        </p:nvSpPr>
        <p:spPr/>
        <p:txBody>
          <a:bodyPr/>
          <a:lstStyle/>
          <a:p>
            <a:pPr>
              <a:defRPr/>
            </a:pPr>
            <a:fld id="{F3584848-F49B-4589-80F1-8AC4D2C6A1D1}" type="slidenum">
              <a:rPr lang="en-US" altLang="en-US" smtClean="0"/>
              <a:pPr>
                <a:defRPr/>
              </a:pPr>
              <a:t>61</a:t>
            </a:fld>
            <a:endParaRPr lang="en-US" altLang="en-US" dirty="0"/>
          </a:p>
        </p:txBody>
      </p:sp>
    </p:spTree>
    <p:extLst>
      <p:ext uri="{BB962C8B-B14F-4D97-AF65-F5344CB8AC3E}">
        <p14:creationId xmlns:p14="http://schemas.microsoft.com/office/powerpoint/2010/main" val="41756107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a:defRPr/>
            </a:pPr>
            <a:r>
              <a:rPr lang="en-US"/>
              <a:t>Dr. Andy Woods</a:t>
            </a:r>
            <a:endParaRPr lang="en-US" dirty="0"/>
          </a:p>
        </p:txBody>
      </p:sp>
      <p:sp>
        <p:nvSpPr>
          <p:cNvPr id="5" name="Date Placeholder 4"/>
          <p:cNvSpPr>
            <a:spLocks noGrp="1"/>
          </p:cNvSpPr>
          <p:nvPr>
            <p:ph type="dt" idx="1"/>
          </p:nvPr>
        </p:nvSpPr>
        <p:spPr/>
        <p:txBody>
          <a:bodyPr/>
          <a:lstStyle/>
          <a:p>
            <a:pPr>
              <a:defRPr/>
            </a:pPr>
            <a:r>
              <a:rPr lang="en-US"/>
              <a:t>1/27/2019</a:t>
            </a:r>
            <a:endParaRPr lang="en-US" dirty="0"/>
          </a:p>
        </p:txBody>
      </p:sp>
      <p:sp>
        <p:nvSpPr>
          <p:cNvPr id="6" name="Footer Placeholder 5"/>
          <p:cNvSpPr>
            <a:spLocks noGrp="1"/>
          </p:cNvSpPr>
          <p:nvPr>
            <p:ph type="ftr" sz="quarter" idx="4"/>
          </p:nvPr>
        </p:nvSpPr>
        <p:spPr/>
        <p:txBody>
          <a:bodyPr/>
          <a:lstStyle/>
          <a:p>
            <a:pPr>
              <a:defRPr/>
            </a:pPr>
            <a:r>
              <a:rPr lang="en-US"/>
              <a:t>Sugar Land Bible Church</a:t>
            </a:r>
            <a:endParaRPr lang="en-US" dirty="0"/>
          </a:p>
        </p:txBody>
      </p:sp>
      <p:sp>
        <p:nvSpPr>
          <p:cNvPr id="7" name="Slide Number Placeholder 6"/>
          <p:cNvSpPr>
            <a:spLocks noGrp="1"/>
          </p:cNvSpPr>
          <p:nvPr>
            <p:ph type="sldNum" sz="quarter" idx="5"/>
          </p:nvPr>
        </p:nvSpPr>
        <p:spPr/>
        <p:txBody>
          <a:bodyPr/>
          <a:lstStyle/>
          <a:p>
            <a:pPr>
              <a:defRPr/>
            </a:pPr>
            <a:fld id="{F3584848-F49B-4589-80F1-8AC4D2C6A1D1}" type="slidenum">
              <a:rPr lang="en-US" altLang="en-US" smtClean="0"/>
              <a:pPr>
                <a:defRPr/>
              </a:pPr>
              <a:t>62</a:t>
            </a:fld>
            <a:endParaRPr lang="en-US" altLang="en-US" dirty="0"/>
          </a:p>
        </p:txBody>
      </p:sp>
    </p:spTree>
    <p:extLst>
      <p:ext uri="{BB962C8B-B14F-4D97-AF65-F5344CB8AC3E}">
        <p14:creationId xmlns:p14="http://schemas.microsoft.com/office/powerpoint/2010/main" val="27018507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a:defRPr/>
            </a:pPr>
            <a:r>
              <a:rPr lang="en-US"/>
              <a:t>Dr. Andy Woods</a:t>
            </a:r>
            <a:endParaRPr lang="en-US" dirty="0"/>
          </a:p>
        </p:txBody>
      </p:sp>
      <p:sp>
        <p:nvSpPr>
          <p:cNvPr id="5" name="Date Placeholder 4"/>
          <p:cNvSpPr>
            <a:spLocks noGrp="1"/>
          </p:cNvSpPr>
          <p:nvPr>
            <p:ph type="dt" idx="1"/>
          </p:nvPr>
        </p:nvSpPr>
        <p:spPr/>
        <p:txBody>
          <a:bodyPr/>
          <a:lstStyle/>
          <a:p>
            <a:pPr>
              <a:defRPr/>
            </a:pPr>
            <a:r>
              <a:rPr lang="en-US"/>
              <a:t>9/11/2016</a:t>
            </a:r>
            <a:endParaRPr lang="en-US" dirty="0"/>
          </a:p>
        </p:txBody>
      </p:sp>
      <p:sp>
        <p:nvSpPr>
          <p:cNvPr id="6" name="Footer Placeholder 5"/>
          <p:cNvSpPr>
            <a:spLocks noGrp="1"/>
          </p:cNvSpPr>
          <p:nvPr>
            <p:ph type="ftr" sz="quarter" idx="4"/>
          </p:nvPr>
        </p:nvSpPr>
        <p:spPr/>
        <p:txBody>
          <a:bodyPr/>
          <a:lstStyle/>
          <a:p>
            <a:pPr>
              <a:defRPr/>
            </a:pPr>
            <a:r>
              <a:rPr lang="en-US"/>
              <a:t>Sugar Land Bible Church</a:t>
            </a:r>
            <a:endParaRPr lang="en-US" dirty="0"/>
          </a:p>
        </p:txBody>
      </p:sp>
      <p:sp>
        <p:nvSpPr>
          <p:cNvPr id="7" name="Slide Number Placeholder 6"/>
          <p:cNvSpPr>
            <a:spLocks noGrp="1"/>
          </p:cNvSpPr>
          <p:nvPr>
            <p:ph type="sldNum" sz="quarter" idx="5"/>
          </p:nvPr>
        </p:nvSpPr>
        <p:spPr/>
        <p:txBody>
          <a:bodyPr/>
          <a:lstStyle/>
          <a:p>
            <a:pPr>
              <a:defRPr/>
            </a:pPr>
            <a:fld id="{F3584848-F49B-4589-80F1-8AC4D2C6A1D1}" type="slidenum">
              <a:rPr lang="en-US" altLang="en-US" smtClean="0"/>
              <a:pPr>
                <a:defRPr/>
              </a:pPr>
              <a:t>95</a:t>
            </a:fld>
            <a:endParaRPr lang="en-US" altLang="en-US" dirty="0"/>
          </a:p>
        </p:txBody>
      </p:sp>
    </p:spTree>
    <p:extLst>
      <p:ext uri="{BB962C8B-B14F-4D97-AF65-F5344CB8AC3E}">
        <p14:creationId xmlns:p14="http://schemas.microsoft.com/office/powerpoint/2010/main" val="4742040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675353320"/>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ontent Placeholder 2"/>
          <p:cNvSpPr>
            <a:spLocks noGrp="1"/>
          </p:cNvSpPr>
          <p:nvPr>
            <p:ph idx="1"/>
          </p:nvPr>
        </p:nvSpPr>
        <p:spPr>
          <a:xfrm>
            <a:off x="1559984" y="1946275"/>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a:lvl1pPr>
          </a:lstStyle>
          <a:p>
            <a:fld id="{70A06824-8A41-4716-AE4C-176E2E7B0908}" type="slidenum">
              <a:rPr lang="en-US" altLang="en-US"/>
              <a:pPr/>
              <a:t>‹#›</a:t>
            </a:fld>
            <a:endParaRPr lang="en-US" altLang="en-US"/>
          </a:p>
        </p:txBody>
      </p:sp>
    </p:spTree>
    <p:extLst>
      <p:ext uri="{BB962C8B-B14F-4D97-AF65-F5344CB8AC3E}">
        <p14:creationId xmlns:p14="http://schemas.microsoft.com/office/powerpoint/2010/main" val="3107116183"/>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a:p>
        </p:txBody>
      </p:sp>
      <p:sp>
        <p:nvSpPr>
          <p:cNvPr id="3" name="Rectangle 36"/>
          <p:cNvSpPr>
            <a:spLocks noGrp="1" noChangeArrowheads="1"/>
          </p:cNvSpPr>
          <p:nvPr>
            <p:ph type="ftr" sz="quarter" idx="11"/>
          </p:nvPr>
        </p:nvSpPr>
        <p:spPr/>
        <p:txBody>
          <a:bodyPr/>
          <a:lstStyle>
            <a:lvl1pPr>
              <a:defRPr/>
            </a:lvl1pPr>
          </a:lstStyle>
          <a:p>
            <a:pPr>
              <a:defRPr/>
            </a:pPr>
            <a:endParaRPr lang="en-US"/>
          </a:p>
        </p:txBody>
      </p:sp>
      <p:sp>
        <p:nvSpPr>
          <p:cNvPr id="4" name="Rectangle 37"/>
          <p:cNvSpPr>
            <a:spLocks noGrp="1" noChangeArrowheads="1"/>
          </p:cNvSpPr>
          <p:nvPr>
            <p:ph type="sldNum" sz="quarter" idx="12"/>
          </p:nvPr>
        </p:nvSpPr>
        <p:spPr/>
        <p:txBody>
          <a:bodyPr/>
          <a:lstStyle>
            <a:lvl1pPr>
              <a:defRPr/>
            </a:lvl1pPr>
          </a:lstStyle>
          <a:p>
            <a:fld id="{A025970F-7A46-46CD-9785-CC6B011A0510}" type="slidenum">
              <a:rPr lang="en-US" altLang="en-US"/>
              <a:pPr/>
              <a:t>‹#›</a:t>
            </a:fld>
            <a:endParaRPr lang="en-US" altLang="en-US"/>
          </a:p>
        </p:txBody>
      </p:sp>
    </p:spTree>
    <p:extLst>
      <p:ext uri="{BB962C8B-B14F-4D97-AF65-F5344CB8AC3E}">
        <p14:creationId xmlns:p14="http://schemas.microsoft.com/office/powerpoint/2010/main" val="986519279"/>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859233347"/>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4227777506"/>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4266701558"/>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932624387"/>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32687730"/>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167117808"/>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2124601033"/>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2195921770"/>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5"/>
            <a:ext cx="144780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sz="2400" dirty="0">
                <a:latin typeface="Calibri" panose="020F0502020204030204" pitchFamily="34" charset="0"/>
                <a:cs typeface="+mn-cs"/>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grpSp>
      </p:grpSp>
      <p:sp>
        <p:nvSpPr>
          <p:cNvPr id="1027" name="Rectangle 34"/>
          <p:cNvSpPr>
            <a:spLocks noGrp="1" noChangeArrowheads="1"/>
          </p:cNvSpPr>
          <p:nvPr>
            <p:ph type="title"/>
          </p:nvPr>
        </p:nvSpPr>
        <p:spPr bwMode="auto">
          <a:xfrm>
            <a:off x="15240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14371" name="Rectangle 35"/>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Calibri" panose="020F0502020204030204" pitchFamily="34" charset="0"/>
              </a:defRPr>
            </a:lvl1pPr>
          </a:lstStyle>
          <a:p>
            <a:fld id="{3776912B-AC69-41FE-A101-09E856C32C50}" type="slidenum">
              <a:rPr lang="en-US" altLang="en-US" smtClean="0"/>
              <a:pPr/>
              <a:t>‹#›</a:t>
            </a:fld>
            <a:endParaRPr lang="en-US" altLang="en-US" dirty="0"/>
          </a:p>
        </p:txBody>
      </p:sp>
      <p:sp>
        <p:nvSpPr>
          <p:cNvPr id="14374" name="Rectangle 38"/>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88906" r:id="rId1"/>
    <p:sldLayoutId id="2147488907" r:id="rId2"/>
    <p:sldLayoutId id="2147488908" r:id="rId3"/>
    <p:sldLayoutId id="2147488909" r:id="rId4"/>
    <p:sldLayoutId id="2147488910" r:id="rId5"/>
    <p:sldLayoutId id="2147488911" r:id="rId6"/>
    <p:sldLayoutId id="2147488912" r:id="rId7"/>
    <p:sldLayoutId id="2147488913" r:id="rId8"/>
    <p:sldLayoutId id="2147488914" r:id="rId9"/>
    <p:sldLayoutId id="2147488915" r:id="rId10"/>
    <p:sldLayoutId id="2147488916" r:id="rId11"/>
  </p:sldLayoutIdLst>
  <p:transition/>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8.jpe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8.jpe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wmf"/><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wmf"/><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7.pn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7.png"/><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7.png"/><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7.png"/><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7.png"/><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7.png"/><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7.png"/><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7.png"/><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7.png"/><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10.xml"/><Relationship Id="rId4" Type="http://schemas.openxmlformats.org/officeDocument/2006/relationships/image" Target="../media/image24.png"/></Relationships>
</file>

<file path=ppt/slides/_rels/slide4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10.xml"/><Relationship Id="rId4" Type="http://schemas.openxmlformats.org/officeDocument/2006/relationships/image" Target="../media/image28.png"/></Relationships>
</file>

<file path=ppt/slides/_rels/slide5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10.xml"/><Relationship Id="rId4" Type="http://schemas.openxmlformats.org/officeDocument/2006/relationships/image" Target="../media/image28.png"/></Relationships>
</file>

<file path=ppt/slides/_rels/slide5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10.xml"/><Relationship Id="rId4" Type="http://schemas.openxmlformats.org/officeDocument/2006/relationships/image" Target="../media/image24.png"/></Relationships>
</file>

<file path=ppt/slides/_rels/slide5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2.jpeg"/><Relationship Id="rId1" Type="http://schemas.openxmlformats.org/officeDocument/2006/relationships/slideLayout" Target="../slideLayouts/slideLayout10.xml"/></Relationships>
</file>

<file path=ppt/slides/_rels/slide6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5.jpe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0.xml"/></Relationships>
</file>

<file path=ppt/slides/_rels/slide6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7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7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8.jpeg"/><Relationship Id="rId1"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8.jpeg"/><Relationship Id="rId1" Type="http://schemas.openxmlformats.org/officeDocument/2006/relationships/slideLayout" Target="../slideLayouts/slideLayout10.xml"/></Relationships>
</file>

<file path=ppt/slides/_rels/slide7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7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5.xml"/></Relationships>
</file>

<file path=ppt/slides/_rels/slide7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8.jpeg"/><Relationship Id="rId1" Type="http://schemas.openxmlformats.org/officeDocument/2006/relationships/slideLayout" Target="../slideLayouts/slideLayout10.xml"/></Relationships>
</file>

<file path=ppt/slides/_rels/slide8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8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0.xml"/></Relationships>
</file>

<file path=ppt/slides/_rels/slide8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0.xml"/></Relationships>
</file>

<file path=ppt/slides/_rels/slide8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8.jpeg"/><Relationship Id="rId1" Type="http://schemas.openxmlformats.org/officeDocument/2006/relationships/slideLayout" Target="../slideLayouts/slideLayout10.xml"/></Relationships>
</file>

<file path=ppt/slides/_rels/slide8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0.xml"/></Relationships>
</file>

<file path=ppt/slides/_rels/slide8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0.xml"/></Relationships>
</file>

<file path=ppt/slides/_rels/slide8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8.jpeg"/><Relationship Id="rId1" Type="http://schemas.openxmlformats.org/officeDocument/2006/relationships/slideLayout" Target="../slideLayouts/slideLayout10.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9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0.xml"/></Relationships>
</file>

<file path=ppt/slides/_rels/slide9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9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43.jpeg"/><Relationship Id="rId1" Type="http://schemas.openxmlformats.org/officeDocument/2006/relationships/slideLayout" Target="../slideLayouts/slideLayout10.xml"/></Relationships>
</file>

<file path=ppt/slides/_rels/slide9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1.xml"/></Relationships>
</file>

<file path=ppt/slides/_rels/slide9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B01347A-E166-4399-80F1-5FDEDB0A697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19624" y="5410200"/>
            <a:ext cx="5352752" cy="1374774"/>
          </a:xfrm>
          <a:prstGeom prst="rect">
            <a:avLst/>
          </a:prstGeom>
        </p:spPr>
      </p:pic>
      <p:pic>
        <p:nvPicPr>
          <p:cNvPr id="5" name="Picture 4" descr="A close up of a sign&#10;&#10;Description automatically generated">
            <a:extLst>
              <a:ext uri="{FF2B5EF4-FFF2-40B4-BE49-F238E27FC236}">
                <a16:creationId xmlns:a16="http://schemas.microsoft.com/office/drawing/2014/main" id="{365E98A2-B1BD-4000-A879-674CC59720E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44800" y="1676400"/>
            <a:ext cx="6502400" cy="3657600"/>
          </a:xfrm>
          <a:prstGeom prst="rect">
            <a:avLst/>
          </a:prstGeom>
        </p:spPr>
      </p:pic>
      <p:sp>
        <p:nvSpPr>
          <p:cNvPr id="7" name="Rectangle 2">
            <a:extLst>
              <a:ext uri="{FF2B5EF4-FFF2-40B4-BE49-F238E27FC236}">
                <a16:creationId xmlns:a16="http://schemas.microsoft.com/office/drawing/2014/main" id="{6C1B414B-77B0-4090-9319-1C754B5D5A2D}"/>
              </a:ext>
            </a:extLst>
          </p:cNvPr>
          <p:cNvSpPr txBox="1">
            <a:spLocks noChangeArrowheads="1"/>
          </p:cNvSpPr>
          <p:nvPr/>
        </p:nvSpPr>
        <p:spPr>
          <a:xfrm>
            <a:off x="3124200" y="228600"/>
            <a:ext cx="5943600" cy="1219200"/>
          </a:xfrm>
          <a:prstGeom prst="rect">
            <a:avLst/>
          </a:prstGeom>
        </p:spPr>
        <p:txBody>
          <a:bodyPr anchor="ct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r>
              <a:rPr lang="en-US" sz="3600" kern="0" dirty="0">
                <a:effectLst>
                  <a:outerShdw blurRad="38100" dist="38100" dir="2700000" algn="tl">
                    <a:srgbClr val="000000">
                      <a:alpha val="43137"/>
                    </a:srgbClr>
                  </a:outerShdw>
                </a:effectLst>
              </a:rPr>
              <a:t>Genesis 10</a:t>
            </a:r>
            <a:r>
              <a:rPr lang="en-US" sz="3600" kern="0" dirty="0">
                <a:effectLst>
                  <a:outerShdw blurRad="38100" dist="38100" dir="2700000" algn="tl">
                    <a:srgbClr val="000000">
                      <a:alpha val="43137"/>
                    </a:srgbClr>
                  </a:outerShdw>
                </a:effectLst>
                <a:cs typeface="Calibri" panose="020F0502020204030204" pitchFamily="34" charset="0"/>
              </a:rPr>
              <a:t>‒11</a:t>
            </a:r>
            <a:endParaRPr lang="en-US" sz="3600" kern="0" dirty="0">
              <a:effectLst>
                <a:outerShdw blurRad="38100" dist="38100" dir="2700000" algn="tl">
                  <a:srgbClr val="000000">
                    <a:alpha val="43137"/>
                  </a:srgbClr>
                </a:outerShdw>
              </a:effectLst>
              <a:sym typeface="Symbol" pitchFamily="18" charset="2"/>
            </a:endParaRPr>
          </a:p>
          <a:p>
            <a:pPr algn="ctr" eaLnBrk="1" hangingPunct="1"/>
            <a:r>
              <a:rPr lang="en-US" sz="3200" kern="0" dirty="0">
                <a:effectLst>
                  <a:outerShdw blurRad="38100" dist="38100" dir="2700000" algn="tl">
                    <a:srgbClr val="000000">
                      <a:alpha val="43137"/>
                    </a:srgbClr>
                  </a:outerShdw>
                </a:effectLst>
                <a:sym typeface="Symbol" pitchFamily="18" charset="2"/>
              </a:rPr>
              <a:t>National Dispersion</a:t>
            </a:r>
          </a:p>
        </p:txBody>
      </p:sp>
    </p:spTree>
    <p:extLst>
      <p:ext uri="{BB962C8B-B14F-4D97-AF65-F5344CB8AC3E}">
        <p14:creationId xmlns:p14="http://schemas.microsoft.com/office/powerpoint/2010/main" val="39120385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FCA5A34-366F-4694-9ECF-ABC2BDF1A2DF}"/>
              </a:ext>
            </a:extLst>
          </p:cNvPr>
          <p:cNvPicPr>
            <a:picLocks noChangeAspect="1"/>
          </p:cNvPicPr>
          <p:nvPr/>
        </p:nvPicPr>
        <p:blipFill rotWithShape="1">
          <a:blip r:embed="rId2"/>
          <a:srcRect l="1488" t="3488" r="2403" b="2325"/>
          <a:stretch/>
        </p:blipFill>
        <p:spPr>
          <a:xfrm>
            <a:off x="1828800" y="137160"/>
            <a:ext cx="8534400"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219970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p:cNvSpPr>
            <a:spLocks noGrp="1" noChangeArrowheads="1"/>
          </p:cNvSpPr>
          <p:nvPr>
            <p:ph type="title"/>
          </p:nvPr>
        </p:nvSpPr>
        <p:spPr>
          <a:xfrm>
            <a:off x="3886200" y="228600"/>
            <a:ext cx="4419600" cy="914400"/>
          </a:xfrm>
        </p:spPr>
        <p:txBody>
          <a:bodyPr/>
          <a:lstStyle/>
          <a:p>
            <a:pPr algn="ctr" eaLnBrk="1" hangingPunct="1"/>
            <a:r>
              <a:rPr lang="en-US" sz="3600" dirty="0">
                <a:effectLst>
                  <a:outerShdw blurRad="38100" dist="38100" dir="2700000" algn="tl">
                    <a:srgbClr val="000000">
                      <a:alpha val="43137"/>
                    </a:srgbClr>
                  </a:outerShdw>
                </a:effectLst>
              </a:rPr>
              <a:t>Genesis 10–11 </a:t>
            </a:r>
            <a:r>
              <a:rPr lang="en-US" sz="2800" dirty="0">
                <a:solidFill>
                  <a:schemeClr val="tx1"/>
                </a:solidFill>
                <a:effectLst>
                  <a:outerShdw blurRad="38100" dist="38100" dir="2700000" algn="tl">
                    <a:srgbClr val="000000">
                      <a:alpha val="43137"/>
                    </a:srgbClr>
                  </a:outerShdw>
                </a:effectLst>
                <a:ea typeface="+mn-ea"/>
                <a:cs typeface="+mn-cs"/>
              </a:rPr>
              <a:t>Questions &amp; Answers</a:t>
            </a:r>
          </a:p>
        </p:txBody>
      </p:sp>
      <p:sp>
        <p:nvSpPr>
          <p:cNvPr id="162819" name="Rectangle 3"/>
          <p:cNvSpPr>
            <a:spLocks noGrp="1" noChangeArrowheads="1"/>
          </p:cNvSpPr>
          <p:nvPr>
            <p:ph type="body" idx="1"/>
          </p:nvPr>
        </p:nvSpPr>
        <p:spPr>
          <a:xfrm>
            <a:off x="1524000" y="1371600"/>
            <a:ext cx="9144000" cy="4800600"/>
          </a:xfrm>
        </p:spPr>
        <p:txBody>
          <a:bodyPr/>
          <a:lstStyle/>
          <a:p>
            <a:pPr marL="457200" lvl="1" indent="-457200" algn="just" eaLnBrk="1" hangingPunct="1">
              <a:spcBef>
                <a:spcPts val="0"/>
              </a:spcBef>
              <a:spcAft>
                <a:spcPts val="24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Origin of the nations?</a:t>
            </a:r>
          </a:p>
          <a:p>
            <a:pPr marL="457200" lvl="1" indent="-457200" algn="just" eaLnBrk="1" hangingPunct="1">
              <a:spcBef>
                <a:spcPts val="0"/>
              </a:spcBef>
              <a:spcAft>
                <a:spcPts val="24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Dispersal of the nations?</a:t>
            </a:r>
          </a:p>
          <a:p>
            <a:pPr marL="457200" lvl="1" indent="-457200" algn="just" eaLnBrk="1" hangingPunct="1">
              <a:spcBef>
                <a:spcPts val="0"/>
              </a:spcBef>
              <a:spcAft>
                <a:spcPts val="24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Corruption of the nations?</a:t>
            </a:r>
          </a:p>
          <a:p>
            <a:pPr marL="457200" lvl="1" indent="-457200" algn="just" eaLnBrk="1" hangingPunct="1">
              <a:spcBef>
                <a:spcPts val="0"/>
              </a:spcBef>
              <a:spcAft>
                <a:spcPts val="24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What happened in the days of Peleg? (Gen. 10:25)</a:t>
            </a:r>
          </a:p>
          <a:p>
            <a:pPr marL="457200" lvl="1" indent="-457200" algn="just" eaLnBrk="1" hangingPunct="1">
              <a:spcBef>
                <a:spcPts val="0"/>
              </a:spcBef>
              <a:spcAft>
                <a:spcPts val="24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Nimrod’s empire in Shinar? (Gen. 10:10)</a:t>
            </a:r>
          </a:p>
          <a:p>
            <a:pPr marL="457200" lvl="1" indent="-457200" algn="just" eaLnBrk="1" hangingPunct="1">
              <a:spcBef>
                <a:spcPts val="0"/>
              </a:spcBef>
              <a:spcAft>
                <a:spcPts val="24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How did Nimrod get </a:t>
            </a:r>
            <a:r>
              <a:rPr lang="en-US">
                <a:effectLst>
                  <a:outerShdw blurRad="38100" dist="38100" dir="2700000" algn="tl">
                    <a:srgbClr val="000000">
                      <a:alpha val="43137"/>
                    </a:srgbClr>
                  </a:outerShdw>
                </a:effectLst>
                <a:ea typeface="+mn-ea"/>
                <a:cs typeface="+mn-cs"/>
              </a:rPr>
              <a:t>to Assyria? </a:t>
            </a:r>
            <a:r>
              <a:rPr lang="en-US" dirty="0">
                <a:effectLst>
                  <a:outerShdw blurRad="38100" dist="38100" dir="2700000" algn="tl">
                    <a:srgbClr val="000000">
                      <a:alpha val="43137"/>
                    </a:srgbClr>
                  </a:outerShdw>
                </a:effectLst>
                <a:ea typeface="+mn-ea"/>
                <a:cs typeface="+mn-cs"/>
              </a:rPr>
              <a:t>(Gen. 10:11-12)</a:t>
            </a:r>
          </a:p>
        </p:txBody>
      </p:sp>
      <p:pic>
        <p:nvPicPr>
          <p:cNvPr id="5" name="Picture 4">
            <a:extLst>
              <a:ext uri="{FF2B5EF4-FFF2-40B4-BE49-F238E27FC236}">
                <a16:creationId xmlns:a16="http://schemas.microsoft.com/office/drawing/2014/main" id="{FF0B2BE9-B080-417C-AD70-5F50024FD2A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spTree>
    <p:extLst>
      <p:ext uri="{BB962C8B-B14F-4D97-AF65-F5344CB8AC3E}">
        <p14:creationId xmlns:p14="http://schemas.microsoft.com/office/powerpoint/2010/main" val="3244712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5295900" y="228600"/>
            <a:ext cx="1600200" cy="914400"/>
          </a:xfrm>
        </p:spPr>
        <p:txBody>
          <a:bodyPr/>
          <a:lstStyle/>
          <a:p>
            <a:pPr algn="ctr" eaLnBrk="1" hangingPunct="1"/>
            <a:r>
              <a:rPr lang="en-US" sz="3600" dirty="0">
                <a:effectLst>
                  <a:outerShdw blurRad="38100" dist="38100" dir="2700000" algn="tl">
                    <a:srgbClr val="000000">
                      <a:alpha val="43137"/>
                    </a:srgbClr>
                  </a:outerShdw>
                </a:effectLst>
              </a:rPr>
              <a:t>Outline</a:t>
            </a:r>
          </a:p>
        </p:txBody>
      </p:sp>
      <p:sp>
        <p:nvSpPr>
          <p:cNvPr id="161795" name="Rectangle 3"/>
          <p:cNvSpPr>
            <a:spLocks noGrp="1" noChangeArrowheads="1"/>
          </p:cNvSpPr>
          <p:nvPr>
            <p:ph type="body" idx="1"/>
          </p:nvPr>
        </p:nvSpPr>
        <p:spPr>
          <a:xfrm>
            <a:off x="1524000" y="1887538"/>
            <a:ext cx="5829300" cy="3082925"/>
          </a:xfrm>
        </p:spPr>
        <p:txBody>
          <a:bodyPr/>
          <a:lstStyle/>
          <a:p>
            <a:pPr marL="457200" lvl="1" indent="-457200"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Table of nations (Gen 10)</a:t>
            </a:r>
          </a:p>
          <a:p>
            <a:pPr marL="457200" lvl="1" indent="-457200" eaLnBrk="1" hangingPunct="1">
              <a:spcBef>
                <a:spcPts val="0"/>
              </a:spcBef>
              <a:spcAft>
                <a:spcPts val="3600"/>
              </a:spcAft>
              <a:buClr>
                <a:schemeClr val="tx2"/>
              </a:buClr>
              <a:buSzPct val="75000"/>
              <a:buFont typeface="Wingdings" panose="05000000000000000000" pitchFamily="2" charset="2"/>
              <a:buChar char="n"/>
              <a:defRPr/>
            </a:pPr>
            <a:r>
              <a:rPr lang="en-US" b="1" u="sng" dirty="0">
                <a:solidFill>
                  <a:srgbClr val="FFFFCC"/>
                </a:solidFill>
                <a:effectLst>
                  <a:outerShdw blurRad="38100" dist="38100" dir="2700000" algn="tl">
                    <a:srgbClr val="000000">
                      <a:alpha val="43137"/>
                    </a:srgbClr>
                  </a:outerShdw>
                </a:effectLst>
                <a:ea typeface="+mn-ea"/>
                <a:cs typeface="+mn-cs"/>
              </a:rPr>
              <a:t>Tower of Babel (Gen 11:1-9)</a:t>
            </a:r>
          </a:p>
          <a:p>
            <a:pPr marL="457200" lvl="1" indent="-457200"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Genealogy from Shem to Terah (Gen 11:10-32)</a:t>
            </a:r>
          </a:p>
        </p:txBody>
      </p:sp>
      <p:pic>
        <p:nvPicPr>
          <p:cNvPr id="3" name="Picture 2">
            <a:extLst>
              <a:ext uri="{FF2B5EF4-FFF2-40B4-BE49-F238E27FC236}">
                <a16:creationId xmlns:a16="http://schemas.microsoft.com/office/drawing/2014/main" id="{D4A7D6B0-D5B4-4251-B16C-6C63DF0D248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516404" y="1828800"/>
            <a:ext cx="3142071" cy="4114800"/>
          </a:xfrm>
          <a:prstGeom prst="rect">
            <a:avLst/>
          </a:prstGeom>
        </p:spPr>
      </p:pic>
      <p:pic>
        <p:nvPicPr>
          <p:cNvPr id="6" name="Picture 5">
            <a:extLst>
              <a:ext uri="{FF2B5EF4-FFF2-40B4-BE49-F238E27FC236}">
                <a16:creationId xmlns:a16="http://schemas.microsoft.com/office/drawing/2014/main" id="{9DEB64C1-A26B-4A92-9EF1-C981BBF7890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spTree>
    <p:extLst>
      <p:ext uri="{BB962C8B-B14F-4D97-AF65-F5344CB8AC3E}">
        <p14:creationId xmlns:p14="http://schemas.microsoft.com/office/powerpoint/2010/main" val="41380302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1062681" y="1600200"/>
            <a:ext cx="5871520" cy="4648200"/>
          </a:xfrm>
        </p:spPr>
        <p:txBody>
          <a:bodyPr/>
          <a:lstStyle/>
          <a:p>
            <a:pPr marL="685800" lvl="1" indent="-6858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The Former World (1-2)</a:t>
            </a:r>
          </a:p>
          <a:p>
            <a:pPr marL="685800" lvl="1" indent="-6858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The Rebellion (3-4)</a:t>
            </a:r>
          </a:p>
          <a:p>
            <a:pPr marL="685800" lvl="1" indent="-6858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God’s Condescension (5)</a:t>
            </a:r>
          </a:p>
          <a:p>
            <a:pPr marL="685800" lvl="1" indent="-6858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God’s Observations (6)</a:t>
            </a:r>
          </a:p>
          <a:p>
            <a:pPr marL="685800" lvl="1" indent="-6858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God’s Intervention (7-8a)</a:t>
            </a:r>
          </a:p>
          <a:p>
            <a:pPr marL="685800" lvl="1" indent="-6858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The Results (8b-9)</a:t>
            </a:r>
          </a:p>
        </p:txBody>
      </p:sp>
      <p:pic>
        <p:nvPicPr>
          <p:cNvPr id="2" name="Picture 4" descr="5 Bible Lessons to Learn From the Book of Genesis | Jack Wellman">
            <a:extLst>
              <a:ext uri="{FF2B5EF4-FFF2-40B4-BE49-F238E27FC236}">
                <a16:creationId xmlns:a16="http://schemas.microsoft.com/office/drawing/2014/main" id="{86B279D7-E07E-42EE-BC3D-7CC92BFCD41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010400" y="2438400"/>
            <a:ext cx="4118919" cy="27432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050">
            <a:extLst>
              <a:ext uri="{FF2B5EF4-FFF2-40B4-BE49-F238E27FC236}">
                <a16:creationId xmlns:a16="http://schemas.microsoft.com/office/drawing/2014/main" id="{7E2A6228-CB3B-4F20-9370-1D1ADE66104D}"/>
              </a:ext>
            </a:extLst>
          </p:cNvPr>
          <p:cNvSpPr>
            <a:spLocks noGrp="1" noChangeArrowheads="1"/>
          </p:cNvSpPr>
          <p:nvPr>
            <p:ph type="title"/>
          </p:nvPr>
        </p:nvSpPr>
        <p:spPr>
          <a:xfrm>
            <a:off x="3924300" y="228600"/>
            <a:ext cx="4343400" cy="914400"/>
          </a:xfrm>
        </p:spPr>
        <p:txBody>
          <a:bodyPr/>
          <a:lstStyle/>
          <a:p>
            <a:pPr algn="ctr" eaLnBrk="1" hangingPunct="1"/>
            <a:r>
              <a:rPr lang="en-US" sz="3600" dirty="0">
                <a:effectLst>
                  <a:outerShdw blurRad="38100" dist="38100" dir="2700000" algn="tl">
                    <a:srgbClr val="000000">
                      <a:alpha val="43137"/>
                    </a:srgbClr>
                  </a:outerShdw>
                </a:effectLst>
              </a:rPr>
              <a:t>GENESIS 11:1-9 </a:t>
            </a:r>
            <a:br>
              <a:rPr lang="en-US" sz="3600" dirty="0">
                <a:effectLst>
                  <a:outerShdw blurRad="38100" dist="38100" dir="2700000" algn="tl">
                    <a:srgbClr val="000000">
                      <a:alpha val="43137"/>
                    </a:srgbClr>
                  </a:outerShdw>
                </a:effectLst>
              </a:rPr>
            </a:br>
            <a:r>
              <a:rPr lang="en-US" sz="3600" dirty="0">
                <a:effectLst>
                  <a:outerShdw blurRad="38100" dist="38100" dir="2700000" algn="tl">
                    <a:srgbClr val="000000">
                      <a:alpha val="43137"/>
                    </a:srgbClr>
                  </a:outerShdw>
                </a:effectLst>
              </a:rPr>
              <a:t>Outline</a:t>
            </a:r>
          </a:p>
        </p:txBody>
      </p:sp>
      <p:pic>
        <p:nvPicPr>
          <p:cNvPr id="8" name="Picture 7">
            <a:extLst>
              <a:ext uri="{FF2B5EF4-FFF2-40B4-BE49-F238E27FC236}">
                <a16:creationId xmlns:a16="http://schemas.microsoft.com/office/drawing/2014/main" id="{9B51358C-20C2-4F1F-A741-645991FD8AE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spTree>
    <p:extLst>
      <p:ext uri="{BB962C8B-B14F-4D97-AF65-F5344CB8AC3E}">
        <p14:creationId xmlns:p14="http://schemas.microsoft.com/office/powerpoint/2010/main" val="15957892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5295900" y="228600"/>
            <a:ext cx="1600200" cy="914400"/>
          </a:xfrm>
        </p:spPr>
        <p:txBody>
          <a:bodyPr/>
          <a:lstStyle/>
          <a:p>
            <a:pPr algn="ctr" eaLnBrk="1" hangingPunct="1"/>
            <a:r>
              <a:rPr lang="en-US" sz="3600" dirty="0">
                <a:effectLst>
                  <a:outerShdw blurRad="38100" dist="38100" dir="2700000" algn="tl">
                    <a:srgbClr val="000000">
                      <a:alpha val="43137"/>
                    </a:srgbClr>
                  </a:outerShdw>
                </a:effectLst>
              </a:rPr>
              <a:t>Outline</a:t>
            </a:r>
          </a:p>
        </p:txBody>
      </p:sp>
      <p:sp>
        <p:nvSpPr>
          <p:cNvPr id="161795" name="Rectangle 3"/>
          <p:cNvSpPr>
            <a:spLocks noGrp="1" noChangeArrowheads="1"/>
          </p:cNvSpPr>
          <p:nvPr>
            <p:ph type="body" idx="1"/>
          </p:nvPr>
        </p:nvSpPr>
        <p:spPr>
          <a:xfrm>
            <a:off x="1524000" y="1887538"/>
            <a:ext cx="5829300" cy="3082925"/>
          </a:xfrm>
        </p:spPr>
        <p:txBody>
          <a:bodyPr/>
          <a:lstStyle/>
          <a:p>
            <a:pPr marL="457200" lvl="1" indent="-457200"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Table of nations (Gen 10)</a:t>
            </a:r>
          </a:p>
          <a:p>
            <a:pPr marL="457200" lvl="1" indent="-457200"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Tower of Babel (Gen 11:1-9)</a:t>
            </a:r>
          </a:p>
          <a:p>
            <a:pPr marL="457200" lvl="1" indent="-457200" eaLnBrk="1" hangingPunct="1">
              <a:spcBef>
                <a:spcPts val="0"/>
              </a:spcBef>
              <a:spcAft>
                <a:spcPts val="3600"/>
              </a:spcAft>
              <a:buClr>
                <a:schemeClr val="tx2"/>
              </a:buClr>
              <a:buSzPct val="75000"/>
              <a:buFont typeface="Wingdings" panose="05000000000000000000" pitchFamily="2" charset="2"/>
              <a:buChar char="n"/>
              <a:defRPr/>
            </a:pPr>
            <a:r>
              <a:rPr lang="en-US" b="1" u="sng" dirty="0">
                <a:solidFill>
                  <a:srgbClr val="FFFFCC"/>
                </a:solidFill>
                <a:effectLst>
                  <a:outerShdw blurRad="38100" dist="38100" dir="2700000" algn="tl">
                    <a:srgbClr val="000000">
                      <a:alpha val="43137"/>
                    </a:srgbClr>
                  </a:outerShdw>
                </a:effectLst>
                <a:ea typeface="+mn-ea"/>
                <a:cs typeface="+mn-cs"/>
              </a:rPr>
              <a:t>Genealogy from Shem to Terah (Gen 11:10-32)</a:t>
            </a:r>
          </a:p>
        </p:txBody>
      </p:sp>
      <p:pic>
        <p:nvPicPr>
          <p:cNvPr id="3" name="Picture 2">
            <a:extLst>
              <a:ext uri="{FF2B5EF4-FFF2-40B4-BE49-F238E27FC236}">
                <a16:creationId xmlns:a16="http://schemas.microsoft.com/office/drawing/2014/main" id="{D4A7D6B0-D5B4-4251-B16C-6C63DF0D248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516404" y="1828800"/>
            <a:ext cx="3142071" cy="4114800"/>
          </a:xfrm>
          <a:prstGeom prst="rect">
            <a:avLst/>
          </a:prstGeom>
        </p:spPr>
      </p:pic>
      <p:pic>
        <p:nvPicPr>
          <p:cNvPr id="6" name="Picture 5">
            <a:extLst>
              <a:ext uri="{FF2B5EF4-FFF2-40B4-BE49-F238E27FC236}">
                <a16:creationId xmlns:a16="http://schemas.microsoft.com/office/drawing/2014/main" id="{9DEB64C1-A26B-4A92-9EF1-C981BBF7890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spTree>
    <p:extLst>
      <p:ext uri="{BB962C8B-B14F-4D97-AF65-F5344CB8AC3E}">
        <p14:creationId xmlns:p14="http://schemas.microsoft.com/office/powerpoint/2010/main" val="33620323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F89DDE-DAA5-41B9-9AAA-46E3B77AB93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64514" name="Rectangle 1"/>
          <p:cNvSpPr>
            <a:spLocks noChangeArrowheads="1"/>
          </p:cNvSpPr>
          <p:nvPr/>
        </p:nvSpPr>
        <p:spPr bwMode="auto">
          <a:xfrm>
            <a:off x="609600" y="0"/>
            <a:ext cx="10972800" cy="1969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spcAft>
                <a:spcPts val="1200"/>
              </a:spcAft>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9:26</a:t>
            </a:r>
          </a:p>
          <a:p>
            <a:pPr algn="just"/>
            <a:r>
              <a:rPr lang="en-US" altLang="en-US" sz="3600" dirty="0">
                <a:effectLst>
                  <a:outerShdw blurRad="38100" dist="38100" dir="2700000" algn="tl">
                    <a:srgbClr val="000000">
                      <a:alpha val="43137"/>
                    </a:srgbClr>
                  </a:outerShdw>
                </a:effectLst>
                <a:latin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He also said,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Blessed be</a:t>
            </a:r>
            <a:r>
              <a:rPr lang="en-US" sz="3600" dirty="0">
                <a:effectLst>
                  <a:outerShdw blurRad="38100" dist="38100" dir="2700000" algn="tl">
                    <a:srgbClr val="000000">
                      <a:alpha val="43137"/>
                    </a:srgbClr>
                  </a:outerShdw>
                </a:effectLst>
                <a:latin typeface="Calibri" panose="020F0502020204030204" pitchFamily="34" charset="0"/>
              </a:rPr>
              <a:t> the Lord, The God of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Shem</a:t>
            </a:r>
            <a:r>
              <a:rPr lang="en-US" sz="3600" dirty="0">
                <a:effectLst>
                  <a:outerShdw blurRad="38100" dist="38100" dir="2700000" algn="tl">
                    <a:srgbClr val="000000">
                      <a:alpha val="43137"/>
                    </a:srgbClr>
                  </a:outerShdw>
                </a:effectLst>
                <a:latin typeface="Calibri" panose="020F0502020204030204" pitchFamily="34" charset="0"/>
              </a:rPr>
              <a:t>; And let Canaan be his servant.’”</a:t>
            </a:r>
          </a:p>
        </p:txBody>
      </p:sp>
      <p:pic>
        <p:nvPicPr>
          <p:cNvPr id="6" name="Picture 5">
            <a:extLst>
              <a:ext uri="{FF2B5EF4-FFF2-40B4-BE49-F238E27FC236}">
                <a16:creationId xmlns:a16="http://schemas.microsoft.com/office/drawing/2014/main" id="{2824A913-96BE-436F-BC65-6AF719E0826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18176" y="3048000"/>
            <a:ext cx="1755648" cy="1828800"/>
          </a:xfrm>
          <a:prstGeom prst="rect">
            <a:avLst/>
          </a:prstGeom>
        </p:spPr>
      </p:pic>
    </p:spTree>
    <p:extLst>
      <p:ext uri="{BB962C8B-B14F-4D97-AF65-F5344CB8AC3E}">
        <p14:creationId xmlns:p14="http://schemas.microsoft.com/office/powerpoint/2010/main" val="1807666400"/>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7" name="Rectangle 1027"/>
          <p:cNvSpPr>
            <a:spLocks noGrp="1" noChangeArrowheads="1"/>
          </p:cNvSpPr>
          <p:nvPr>
            <p:ph type="body" idx="1"/>
          </p:nvPr>
        </p:nvSpPr>
        <p:spPr>
          <a:xfrm>
            <a:off x="2400300" y="1600200"/>
            <a:ext cx="7391400" cy="4885267"/>
          </a:xfrm>
        </p:spPr>
        <p:txBody>
          <a:bodyPr/>
          <a:lstStyle/>
          <a:p>
            <a:pPr marL="461963" indent="-461963">
              <a:spcBef>
                <a:spcPts val="0"/>
              </a:spcBef>
              <a:spcAft>
                <a:spcPts val="1200"/>
              </a:spcAft>
              <a:defRPr/>
            </a:pPr>
            <a:r>
              <a:rPr lang="en-US" sz="3000" i="1" dirty="0"/>
              <a:t>Proto-</a:t>
            </a:r>
            <a:r>
              <a:rPr lang="en-US" sz="3000" i="1" dirty="0" err="1"/>
              <a:t>evangelium</a:t>
            </a:r>
            <a:r>
              <a:rPr lang="en-US" sz="3000" dirty="0"/>
              <a:t> from Adam &amp; Eve (3:15) </a:t>
            </a:r>
          </a:p>
          <a:p>
            <a:pPr marL="461963" indent="-461963">
              <a:spcBef>
                <a:spcPts val="0"/>
              </a:spcBef>
              <a:spcAft>
                <a:spcPts val="1200"/>
              </a:spcAft>
              <a:defRPr/>
            </a:pPr>
            <a:r>
              <a:rPr lang="en-US" sz="3000" dirty="0"/>
              <a:t>Seth (4:25)</a:t>
            </a:r>
          </a:p>
          <a:p>
            <a:pPr marL="461963" indent="-461963">
              <a:spcBef>
                <a:spcPts val="0"/>
              </a:spcBef>
              <a:spcAft>
                <a:spcPts val="1200"/>
              </a:spcAft>
              <a:defRPr/>
            </a:pPr>
            <a:r>
              <a:rPr lang="en-US" sz="3000" dirty="0"/>
              <a:t>Noah (Gen 5:29)</a:t>
            </a:r>
          </a:p>
          <a:p>
            <a:pPr marL="461963" indent="-461963">
              <a:spcBef>
                <a:spcPts val="0"/>
              </a:spcBef>
              <a:spcAft>
                <a:spcPts val="1200"/>
              </a:spcAft>
              <a:defRPr/>
            </a:pPr>
            <a:r>
              <a:rPr lang="en-US" sz="3000" b="1" u="sng" dirty="0">
                <a:solidFill>
                  <a:srgbClr val="FFFFCC"/>
                </a:solidFill>
              </a:rPr>
              <a:t>Shem (9:26)</a:t>
            </a:r>
          </a:p>
          <a:p>
            <a:pPr marL="461963" indent="-461963">
              <a:spcBef>
                <a:spcPts val="0"/>
              </a:spcBef>
              <a:spcAft>
                <a:spcPts val="1200"/>
              </a:spcAft>
              <a:defRPr/>
            </a:pPr>
            <a:r>
              <a:rPr lang="en-US" sz="3000" dirty="0"/>
              <a:t>Abraham (12:3)</a:t>
            </a:r>
          </a:p>
          <a:p>
            <a:pPr marL="461963" indent="-461963">
              <a:spcBef>
                <a:spcPts val="0"/>
              </a:spcBef>
              <a:spcAft>
                <a:spcPts val="1200"/>
              </a:spcAft>
              <a:defRPr/>
            </a:pPr>
            <a:r>
              <a:rPr lang="en-US" sz="3000" dirty="0"/>
              <a:t>Isaac (21:12)</a:t>
            </a:r>
          </a:p>
          <a:p>
            <a:pPr marL="461963" indent="-461963">
              <a:spcBef>
                <a:spcPts val="0"/>
              </a:spcBef>
              <a:spcAft>
                <a:spcPts val="1200"/>
              </a:spcAft>
              <a:defRPr/>
            </a:pPr>
            <a:r>
              <a:rPr lang="en-US" sz="3000" dirty="0"/>
              <a:t>Jacob (25:23)</a:t>
            </a:r>
          </a:p>
          <a:p>
            <a:pPr marL="461963" indent="-461963">
              <a:spcBef>
                <a:spcPts val="0"/>
              </a:spcBef>
              <a:spcAft>
                <a:spcPts val="1200"/>
              </a:spcAft>
              <a:defRPr/>
            </a:pPr>
            <a:r>
              <a:rPr lang="en-US" sz="3000" dirty="0"/>
              <a:t>Judah (49:10)</a:t>
            </a:r>
          </a:p>
        </p:txBody>
      </p:sp>
      <p:pic>
        <p:nvPicPr>
          <p:cNvPr id="4" name="Picture 4" descr="C:\Documents and Settings\Owner\Application Data\Microsoft\Media Catalog\Downloaded Clips\cl0\SY01462_.wmf"/>
          <p:cNvPicPr>
            <a:picLocks noChangeAspect="1" noChangeArrowheads="1"/>
          </p:cNvPicPr>
          <p:nvPr/>
        </p:nvPicPr>
        <p:blipFill>
          <a:blip r:embed="rId2" cstate="print"/>
          <a:srcRect/>
          <a:stretch>
            <a:fillRect/>
          </a:stretch>
        </p:blipFill>
        <p:spPr bwMode="auto">
          <a:xfrm>
            <a:off x="6129867" y="2209801"/>
            <a:ext cx="4059238" cy="4171217"/>
          </a:xfrm>
          <a:prstGeom prst="rect">
            <a:avLst/>
          </a:prstGeom>
          <a:noFill/>
          <a:ln w="9525">
            <a:noFill/>
            <a:miter lim="800000"/>
            <a:headEnd/>
            <a:tailEnd/>
          </a:ln>
        </p:spPr>
      </p:pic>
      <p:sp>
        <p:nvSpPr>
          <p:cNvPr id="6" name="Rectangle 1026">
            <a:extLst>
              <a:ext uri="{FF2B5EF4-FFF2-40B4-BE49-F238E27FC236}">
                <a16:creationId xmlns:a16="http://schemas.microsoft.com/office/drawing/2014/main" id="{AE6E6960-054D-4E5D-A9D4-CBF39772E89C}"/>
              </a:ext>
            </a:extLst>
          </p:cNvPr>
          <p:cNvSpPr>
            <a:spLocks noGrp="1" noChangeArrowheads="1"/>
          </p:cNvSpPr>
          <p:nvPr>
            <p:ph type="title"/>
          </p:nvPr>
        </p:nvSpPr>
        <p:spPr>
          <a:xfrm>
            <a:off x="1524000" y="228600"/>
            <a:ext cx="9144000" cy="914400"/>
          </a:xfrm>
        </p:spPr>
        <p:txBody>
          <a:bodyPr/>
          <a:lstStyle/>
          <a:p>
            <a:pPr algn="ctr" eaLnBrk="1" hangingPunct="1"/>
            <a:r>
              <a:rPr lang="en-US" sz="3400" dirty="0">
                <a:effectLst>
                  <a:outerShdw blurRad="38100" dist="38100" dir="2700000" algn="tl">
                    <a:srgbClr val="000000">
                      <a:alpha val="43137"/>
                    </a:srgbClr>
                  </a:outerShdw>
                </a:effectLst>
              </a:rPr>
              <a:t>God’s Messianic Purposes Beginning in Genesis</a:t>
            </a:r>
          </a:p>
        </p:txBody>
      </p:sp>
      <p:pic>
        <p:nvPicPr>
          <p:cNvPr id="7" name="Picture 6">
            <a:extLst>
              <a:ext uri="{FF2B5EF4-FFF2-40B4-BE49-F238E27FC236}">
                <a16:creationId xmlns:a16="http://schemas.microsoft.com/office/drawing/2014/main" id="{189D5F21-71A9-45F9-B145-7D14C80BDDA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06635" y="76200"/>
            <a:ext cx="1075765" cy="914400"/>
          </a:xfrm>
          <a:prstGeom prst="rect">
            <a:avLst/>
          </a:prstGeom>
        </p:spPr>
      </p:pic>
    </p:spTree>
    <p:extLst>
      <p:ext uri="{BB962C8B-B14F-4D97-AF65-F5344CB8AC3E}">
        <p14:creationId xmlns:p14="http://schemas.microsoft.com/office/powerpoint/2010/main" val="14598762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7" name="Rectangle 1027"/>
          <p:cNvSpPr>
            <a:spLocks noGrp="1" noChangeArrowheads="1"/>
          </p:cNvSpPr>
          <p:nvPr>
            <p:ph type="body" idx="1"/>
          </p:nvPr>
        </p:nvSpPr>
        <p:spPr>
          <a:xfrm>
            <a:off x="2400300" y="1600200"/>
            <a:ext cx="7391400" cy="4885267"/>
          </a:xfrm>
        </p:spPr>
        <p:txBody>
          <a:bodyPr/>
          <a:lstStyle/>
          <a:p>
            <a:pPr marL="461963" indent="-461963">
              <a:spcBef>
                <a:spcPts val="0"/>
              </a:spcBef>
              <a:spcAft>
                <a:spcPts val="1200"/>
              </a:spcAft>
              <a:defRPr/>
            </a:pPr>
            <a:r>
              <a:rPr lang="en-US" sz="3000" i="1" dirty="0"/>
              <a:t>Proto-</a:t>
            </a:r>
            <a:r>
              <a:rPr lang="en-US" sz="3000" i="1" dirty="0" err="1"/>
              <a:t>evangelium</a:t>
            </a:r>
            <a:r>
              <a:rPr lang="en-US" sz="3000" dirty="0"/>
              <a:t> from Adam &amp; Eve (3:15) </a:t>
            </a:r>
          </a:p>
          <a:p>
            <a:pPr marL="461963" indent="-461963">
              <a:spcBef>
                <a:spcPts val="0"/>
              </a:spcBef>
              <a:spcAft>
                <a:spcPts val="1200"/>
              </a:spcAft>
              <a:defRPr/>
            </a:pPr>
            <a:r>
              <a:rPr lang="en-US" sz="3000" dirty="0"/>
              <a:t>Seth (4:25)</a:t>
            </a:r>
          </a:p>
          <a:p>
            <a:pPr marL="461963" indent="-461963">
              <a:spcBef>
                <a:spcPts val="0"/>
              </a:spcBef>
              <a:spcAft>
                <a:spcPts val="1200"/>
              </a:spcAft>
              <a:defRPr/>
            </a:pPr>
            <a:r>
              <a:rPr lang="en-US" sz="3000" dirty="0"/>
              <a:t>Noah (Gen 5:29)</a:t>
            </a:r>
          </a:p>
          <a:p>
            <a:pPr marL="461963" indent="-461963">
              <a:spcBef>
                <a:spcPts val="0"/>
              </a:spcBef>
              <a:spcAft>
                <a:spcPts val="1200"/>
              </a:spcAft>
              <a:defRPr/>
            </a:pPr>
            <a:r>
              <a:rPr lang="en-US" sz="3000" dirty="0"/>
              <a:t>Shem (9:26)</a:t>
            </a:r>
          </a:p>
          <a:p>
            <a:pPr marL="461963" indent="-461963">
              <a:spcBef>
                <a:spcPts val="0"/>
              </a:spcBef>
              <a:spcAft>
                <a:spcPts val="1200"/>
              </a:spcAft>
              <a:defRPr/>
            </a:pPr>
            <a:r>
              <a:rPr lang="en-US" sz="3000" b="1" u="sng" dirty="0">
                <a:solidFill>
                  <a:srgbClr val="FFFFCC"/>
                </a:solidFill>
              </a:rPr>
              <a:t>Abraham (12:3)</a:t>
            </a:r>
          </a:p>
          <a:p>
            <a:pPr marL="461963" indent="-461963">
              <a:spcBef>
                <a:spcPts val="0"/>
              </a:spcBef>
              <a:spcAft>
                <a:spcPts val="1200"/>
              </a:spcAft>
              <a:defRPr/>
            </a:pPr>
            <a:r>
              <a:rPr lang="en-US" sz="3000" dirty="0"/>
              <a:t>Isaac (21:12)</a:t>
            </a:r>
          </a:p>
          <a:p>
            <a:pPr marL="461963" indent="-461963">
              <a:spcBef>
                <a:spcPts val="0"/>
              </a:spcBef>
              <a:spcAft>
                <a:spcPts val="1200"/>
              </a:spcAft>
              <a:defRPr/>
            </a:pPr>
            <a:r>
              <a:rPr lang="en-US" sz="3000" dirty="0"/>
              <a:t>Jacob (25:23)</a:t>
            </a:r>
          </a:p>
          <a:p>
            <a:pPr marL="461963" indent="-461963">
              <a:spcBef>
                <a:spcPts val="0"/>
              </a:spcBef>
              <a:spcAft>
                <a:spcPts val="1200"/>
              </a:spcAft>
              <a:defRPr/>
            </a:pPr>
            <a:r>
              <a:rPr lang="en-US" sz="3000" dirty="0"/>
              <a:t>Judah (49:10)</a:t>
            </a:r>
          </a:p>
        </p:txBody>
      </p:sp>
      <p:pic>
        <p:nvPicPr>
          <p:cNvPr id="4" name="Picture 4" descr="C:\Documents and Settings\Owner\Application Data\Microsoft\Media Catalog\Downloaded Clips\cl0\SY01462_.wmf"/>
          <p:cNvPicPr>
            <a:picLocks noChangeAspect="1" noChangeArrowheads="1"/>
          </p:cNvPicPr>
          <p:nvPr/>
        </p:nvPicPr>
        <p:blipFill>
          <a:blip r:embed="rId2" cstate="print"/>
          <a:srcRect/>
          <a:stretch>
            <a:fillRect/>
          </a:stretch>
        </p:blipFill>
        <p:spPr bwMode="auto">
          <a:xfrm>
            <a:off x="6129867" y="2209801"/>
            <a:ext cx="4059238" cy="4171217"/>
          </a:xfrm>
          <a:prstGeom prst="rect">
            <a:avLst/>
          </a:prstGeom>
          <a:noFill/>
          <a:ln w="9525">
            <a:noFill/>
            <a:miter lim="800000"/>
            <a:headEnd/>
            <a:tailEnd/>
          </a:ln>
        </p:spPr>
      </p:pic>
      <p:sp>
        <p:nvSpPr>
          <p:cNvPr id="6" name="Rectangle 1026">
            <a:extLst>
              <a:ext uri="{FF2B5EF4-FFF2-40B4-BE49-F238E27FC236}">
                <a16:creationId xmlns:a16="http://schemas.microsoft.com/office/drawing/2014/main" id="{AE6E6960-054D-4E5D-A9D4-CBF39772E89C}"/>
              </a:ext>
            </a:extLst>
          </p:cNvPr>
          <p:cNvSpPr>
            <a:spLocks noGrp="1" noChangeArrowheads="1"/>
          </p:cNvSpPr>
          <p:nvPr>
            <p:ph type="title"/>
          </p:nvPr>
        </p:nvSpPr>
        <p:spPr>
          <a:xfrm>
            <a:off x="1524000" y="228600"/>
            <a:ext cx="9144000" cy="914400"/>
          </a:xfrm>
        </p:spPr>
        <p:txBody>
          <a:bodyPr/>
          <a:lstStyle/>
          <a:p>
            <a:pPr algn="ctr" eaLnBrk="1" hangingPunct="1"/>
            <a:r>
              <a:rPr lang="en-US" sz="3400" dirty="0">
                <a:effectLst>
                  <a:outerShdw blurRad="38100" dist="38100" dir="2700000" algn="tl">
                    <a:srgbClr val="000000">
                      <a:alpha val="43137"/>
                    </a:srgbClr>
                  </a:outerShdw>
                </a:effectLst>
              </a:rPr>
              <a:t>God’s Messianic Purposes Beginning in Genesis</a:t>
            </a:r>
          </a:p>
        </p:txBody>
      </p:sp>
      <p:pic>
        <p:nvPicPr>
          <p:cNvPr id="7" name="Picture 6">
            <a:extLst>
              <a:ext uri="{FF2B5EF4-FFF2-40B4-BE49-F238E27FC236}">
                <a16:creationId xmlns:a16="http://schemas.microsoft.com/office/drawing/2014/main" id="{189D5F21-71A9-45F9-B145-7D14C80BDDA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06635" y="76200"/>
            <a:ext cx="1075765" cy="914400"/>
          </a:xfrm>
          <a:prstGeom prst="rect">
            <a:avLst/>
          </a:prstGeom>
        </p:spPr>
      </p:pic>
    </p:spTree>
    <p:extLst>
      <p:ext uri="{BB962C8B-B14F-4D97-AF65-F5344CB8AC3E}">
        <p14:creationId xmlns:p14="http://schemas.microsoft.com/office/powerpoint/2010/main" val="9840048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1" name="Rectangle 3"/>
          <p:cNvSpPr>
            <a:spLocks noGrp="1" noChangeArrowheads="1"/>
          </p:cNvSpPr>
          <p:nvPr>
            <p:ph type="body" idx="1"/>
          </p:nvPr>
        </p:nvSpPr>
        <p:spPr>
          <a:xfrm>
            <a:off x="1066800" y="1143000"/>
            <a:ext cx="6248401" cy="5334000"/>
          </a:xfrm>
        </p:spPr>
        <p:txBody>
          <a:bodyPr/>
          <a:lstStyle/>
          <a:p>
            <a:pPr marL="800100" lvl="1" indent="-800100" eaLnBrk="1" hangingPunct="1">
              <a:spcBef>
                <a:spcPts val="0"/>
              </a:spcBef>
              <a:spcAft>
                <a:spcPts val="9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cs typeface="Calibri" panose="020F0502020204030204" pitchFamily="34" charset="0"/>
              </a:rPr>
              <a:t>Shem (11:10-11)</a:t>
            </a:r>
          </a:p>
          <a:p>
            <a:pPr marL="800100" lvl="1" indent="-800100" eaLnBrk="1" hangingPunct="1">
              <a:spcBef>
                <a:spcPts val="0"/>
              </a:spcBef>
              <a:spcAft>
                <a:spcPts val="900"/>
              </a:spcAft>
              <a:buClr>
                <a:schemeClr val="tx2"/>
              </a:buClr>
              <a:buSzPct val="100000"/>
              <a:buFont typeface="Wingdings" pitchFamily="2" charset="2"/>
              <a:buAutoNum type="romanUcPeriod"/>
              <a:defRPr/>
            </a:pPr>
            <a:r>
              <a:rPr lang="en-US" dirty="0" err="1">
                <a:effectLst>
                  <a:outerShdw blurRad="38100" dist="38100" dir="2700000" algn="tl">
                    <a:srgbClr val="000000">
                      <a:alpha val="43137"/>
                    </a:srgbClr>
                  </a:outerShdw>
                </a:effectLst>
                <a:cs typeface="Calibri" panose="020F0502020204030204" pitchFamily="34" charset="0"/>
              </a:rPr>
              <a:t>Arphachshad</a:t>
            </a:r>
            <a:r>
              <a:rPr lang="en-US" dirty="0">
                <a:effectLst>
                  <a:outerShdw blurRad="38100" dist="38100" dir="2700000" algn="tl">
                    <a:srgbClr val="000000">
                      <a:alpha val="43137"/>
                    </a:srgbClr>
                  </a:outerShdw>
                </a:effectLst>
                <a:cs typeface="Calibri" panose="020F0502020204030204" pitchFamily="34" charset="0"/>
              </a:rPr>
              <a:t> (11:12-13)</a:t>
            </a:r>
          </a:p>
          <a:p>
            <a:pPr marL="800100" lvl="1" indent="-800100" eaLnBrk="1" hangingPunct="1">
              <a:spcBef>
                <a:spcPts val="0"/>
              </a:spcBef>
              <a:spcAft>
                <a:spcPts val="9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cs typeface="Calibri" panose="020F0502020204030204" pitchFamily="34" charset="0"/>
              </a:rPr>
              <a:t>Shelah (11:14-15)</a:t>
            </a:r>
          </a:p>
          <a:p>
            <a:pPr marL="800100" lvl="1" indent="-800100" eaLnBrk="1" hangingPunct="1">
              <a:spcBef>
                <a:spcPts val="0"/>
              </a:spcBef>
              <a:spcAft>
                <a:spcPts val="9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cs typeface="Calibri" panose="020F0502020204030204" pitchFamily="34" charset="0"/>
              </a:rPr>
              <a:t>Eber (11:16-17)</a:t>
            </a:r>
          </a:p>
          <a:p>
            <a:pPr marL="800100" lvl="1" indent="-800100" eaLnBrk="1" hangingPunct="1">
              <a:spcBef>
                <a:spcPts val="0"/>
              </a:spcBef>
              <a:spcAft>
                <a:spcPts val="9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cs typeface="Calibri" panose="020F0502020204030204" pitchFamily="34" charset="0"/>
              </a:rPr>
              <a:t>Peleg (11:18-19)</a:t>
            </a:r>
          </a:p>
          <a:p>
            <a:pPr marL="800100" lvl="1" indent="-800100" eaLnBrk="1" hangingPunct="1">
              <a:spcBef>
                <a:spcPts val="0"/>
              </a:spcBef>
              <a:spcAft>
                <a:spcPts val="9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cs typeface="Calibri" panose="020F0502020204030204" pitchFamily="34" charset="0"/>
              </a:rPr>
              <a:t>Reu (11:20-21)</a:t>
            </a:r>
          </a:p>
          <a:p>
            <a:pPr marL="800100" lvl="1" indent="-800100" eaLnBrk="1" hangingPunct="1">
              <a:spcBef>
                <a:spcPts val="0"/>
              </a:spcBef>
              <a:spcAft>
                <a:spcPts val="900"/>
              </a:spcAft>
              <a:buClr>
                <a:schemeClr val="tx2"/>
              </a:buClr>
              <a:buSzPct val="100000"/>
              <a:buFont typeface="Wingdings" pitchFamily="2" charset="2"/>
              <a:buAutoNum type="romanUcPeriod"/>
              <a:defRPr/>
            </a:pPr>
            <a:r>
              <a:rPr lang="en-US" dirty="0" err="1">
                <a:effectLst>
                  <a:outerShdw blurRad="38100" dist="38100" dir="2700000" algn="tl">
                    <a:srgbClr val="000000">
                      <a:alpha val="43137"/>
                    </a:srgbClr>
                  </a:outerShdw>
                </a:effectLst>
                <a:cs typeface="Calibri" panose="020F0502020204030204" pitchFamily="34" charset="0"/>
              </a:rPr>
              <a:t>Serug</a:t>
            </a:r>
            <a:r>
              <a:rPr lang="en-US" dirty="0">
                <a:effectLst>
                  <a:outerShdw blurRad="38100" dist="38100" dir="2700000" algn="tl">
                    <a:srgbClr val="000000">
                      <a:alpha val="43137"/>
                    </a:srgbClr>
                  </a:outerShdw>
                </a:effectLst>
                <a:cs typeface="Calibri" panose="020F0502020204030204" pitchFamily="34" charset="0"/>
              </a:rPr>
              <a:t> (11:22-23)</a:t>
            </a:r>
          </a:p>
          <a:p>
            <a:pPr marL="800100" lvl="1" indent="-800100" eaLnBrk="1" hangingPunct="1">
              <a:spcBef>
                <a:spcPts val="0"/>
              </a:spcBef>
              <a:spcAft>
                <a:spcPts val="900"/>
              </a:spcAft>
              <a:buClr>
                <a:schemeClr val="tx2"/>
              </a:buClr>
              <a:buSzPct val="100000"/>
              <a:buFont typeface="Wingdings" pitchFamily="2" charset="2"/>
              <a:buAutoNum type="romanUcPeriod"/>
              <a:defRPr/>
            </a:pPr>
            <a:r>
              <a:rPr lang="en-US" dirty="0" err="1">
                <a:effectLst>
                  <a:outerShdw blurRad="38100" dist="38100" dir="2700000" algn="tl">
                    <a:srgbClr val="000000">
                      <a:alpha val="43137"/>
                    </a:srgbClr>
                  </a:outerShdw>
                </a:effectLst>
                <a:cs typeface="Calibri" panose="020F0502020204030204" pitchFamily="34" charset="0"/>
              </a:rPr>
              <a:t>Nahor</a:t>
            </a:r>
            <a:r>
              <a:rPr lang="en-US" dirty="0">
                <a:effectLst>
                  <a:outerShdw blurRad="38100" dist="38100" dir="2700000" algn="tl">
                    <a:srgbClr val="000000">
                      <a:alpha val="43137"/>
                    </a:srgbClr>
                  </a:outerShdw>
                </a:effectLst>
                <a:cs typeface="Calibri" panose="020F0502020204030204" pitchFamily="34" charset="0"/>
              </a:rPr>
              <a:t> (11:24-25)</a:t>
            </a:r>
          </a:p>
          <a:p>
            <a:pPr marL="800100" lvl="1" indent="-800100" eaLnBrk="1" hangingPunct="1">
              <a:spcBef>
                <a:spcPts val="0"/>
              </a:spcBef>
              <a:spcAft>
                <a:spcPts val="900"/>
              </a:spcAft>
              <a:buClr>
                <a:schemeClr val="tx2"/>
              </a:buClr>
              <a:buSzPct val="100000"/>
              <a:buFont typeface="Wingdings" pitchFamily="2" charset="2"/>
              <a:buAutoNum type="romanUcPeriod"/>
              <a:defRPr/>
            </a:pPr>
            <a:r>
              <a:rPr lang="en-US" dirty="0" err="1">
                <a:effectLst>
                  <a:outerShdw blurRad="38100" dist="38100" dir="2700000" algn="tl">
                    <a:srgbClr val="000000">
                      <a:alpha val="43137"/>
                    </a:srgbClr>
                  </a:outerShdw>
                </a:effectLst>
                <a:cs typeface="Calibri" panose="020F0502020204030204" pitchFamily="34" charset="0"/>
              </a:rPr>
              <a:t>Terah</a:t>
            </a:r>
            <a:r>
              <a:rPr lang="en-US" dirty="0">
                <a:effectLst>
                  <a:outerShdw blurRad="38100" dist="38100" dir="2700000" algn="tl">
                    <a:srgbClr val="000000">
                      <a:alpha val="43137"/>
                    </a:srgbClr>
                  </a:outerShdw>
                </a:effectLst>
                <a:cs typeface="Calibri" panose="020F0502020204030204" pitchFamily="34" charset="0"/>
              </a:rPr>
              <a:t> (11:26)</a:t>
            </a:r>
          </a:p>
        </p:txBody>
      </p:sp>
      <p:pic>
        <p:nvPicPr>
          <p:cNvPr id="2" name="Picture 1">
            <a:extLst>
              <a:ext uri="{FF2B5EF4-FFF2-40B4-BE49-F238E27FC236}">
                <a16:creationId xmlns:a16="http://schemas.microsoft.com/office/drawing/2014/main" id="{E742CA47-74C2-4969-B882-B4805BA0D32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467600" y="1873310"/>
            <a:ext cx="3657600" cy="3111380"/>
          </a:xfrm>
          <a:prstGeom prst="rect">
            <a:avLst/>
          </a:prstGeom>
        </p:spPr>
      </p:pic>
      <p:sp>
        <p:nvSpPr>
          <p:cNvPr id="8" name="Rectangle 2">
            <a:extLst>
              <a:ext uri="{FF2B5EF4-FFF2-40B4-BE49-F238E27FC236}">
                <a16:creationId xmlns:a16="http://schemas.microsoft.com/office/drawing/2014/main" id="{304AB0E7-E5C5-4783-830F-6A62271F5351}"/>
              </a:ext>
            </a:extLst>
          </p:cNvPr>
          <p:cNvSpPr>
            <a:spLocks noGrp="1" noChangeArrowheads="1"/>
          </p:cNvSpPr>
          <p:nvPr>
            <p:ph type="title"/>
          </p:nvPr>
        </p:nvSpPr>
        <p:spPr>
          <a:xfrm>
            <a:off x="3615503" y="114360"/>
            <a:ext cx="4914900" cy="914400"/>
          </a:xfrm>
        </p:spPr>
        <p:txBody>
          <a:bodyPr/>
          <a:lstStyle/>
          <a:p>
            <a:pPr algn="ctr" eaLnBrk="1" hangingPunct="1"/>
            <a:r>
              <a:rPr lang="en-US" sz="3600" dirty="0">
                <a:effectLst>
                  <a:outerShdw blurRad="38100" dist="38100" dir="2700000" algn="tl">
                    <a:srgbClr val="000000">
                      <a:alpha val="43137"/>
                    </a:srgbClr>
                  </a:outerShdw>
                </a:effectLst>
              </a:rPr>
              <a:t>Genesis 11:10-26 Outline</a:t>
            </a:r>
          </a:p>
        </p:txBody>
      </p:sp>
    </p:spTree>
    <p:extLst>
      <p:ext uri="{BB962C8B-B14F-4D97-AF65-F5344CB8AC3E}">
        <p14:creationId xmlns:p14="http://schemas.microsoft.com/office/powerpoint/2010/main" val="14974240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1" name="Rectangle 3"/>
          <p:cNvSpPr>
            <a:spLocks noGrp="1" noChangeArrowheads="1"/>
          </p:cNvSpPr>
          <p:nvPr>
            <p:ph type="body" idx="1"/>
          </p:nvPr>
        </p:nvSpPr>
        <p:spPr>
          <a:xfrm>
            <a:off x="1066800" y="1143000"/>
            <a:ext cx="6248401" cy="5334000"/>
          </a:xfrm>
        </p:spPr>
        <p:txBody>
          <a:bodyPr/>
          <a:lstStyle/>
          <a:p>
            <a:pPr marL="800100" lvl="1" indent="-800100" eaLnBrk="1" hangingPunct="1">
              <a:spcBef>
                <a:spcPts val="0"/>
              </a:spcBef>
              <a:spcAft>
                <a:spcPts val="900"/>
              </a:spcAft>
              <a:buClr>
                <a:schemeClr val="tx2"/>
              </a:buClr>
              <a:buSzPct val="100000"/>
              <a:buFont typeface="Wingdings" pitchFamily="2" charset="2"/>
              <a:buAutoNum type="roman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Shem (11:10-11)</a:t>
            </a:r>
          </a:p>
          <a:p>
            <a:pPr marL="800100" lvl="1" indent="-800100" eaLnBrk="1" hangingPunct="1">
              <a:spcBef>
                <a:spcPts val="0"/>
              </a:spcBef>
              <a:spcAft>
                <a:spcPts val="900"/>
              </a:spcAft>
              <a:buClr>
                <a:schemeClr val="tx2"/>
              </a:buClr>
              <a:buSzPct val="100000"/>
              <a:buFont typeface="Wingdings" pitchFamily="2" charset="2"/>
              <a:buAutoNum type="romanUcPeriod"/>
              <a:defRPr/>
            </a:pPr>
            <a:r>
              <a:rPr lang="en-US" dirty="0" err="1">
                <a:effectLst>
                  <a:outerShdw blurRad="38100" dist="38100" dir="2700000" algn="tl">
                    <a:srgbClr val="000000">
                      <a:alpha val="43137"/>
                    </a:srgbClr>
                  </a:outerShdw>
                </a:effectLst>
                <a:cs typeface="Calibri" panose="020F0502020204030204" pitchFamily="34" charset="0"/>
              </a:rPr>
              <a:t>Arphachshad</a:t>
            </a:r>
            <a:r>
              <a:rPr lang="en-US" dirty="0">
                <a:effectLst>
                  <a:outerShdw blurRad="38100" dist="38100" dir="2700000" algn="tl">
                    <a:srgbClr val="000000">
                      <a:alpha val="43137"/>
                    </a:srgbClr>
                  </a:outerShdw>
                </a:effectLst>
                <a:cs typeface="Calibri" panose="020F0502020204030204" pitchFamily="34" charset="0"/>
              </a:rPr>
              <a:t> (11:12-13)</a:t>
            </a:r>
          </a:p>
          <a:p>
            <a:pPr marL="800100" lvl="1" indent="-800100" eaLnBrk="1" hangingPunct="1">
              <a:spcBef>
                <a:spcPts val="0"/>
              </a:spcBef>
              <a:spcAft>
                <a:spcPts val="9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cs typeface="Calibri" panose="020F0502020204030204" pitchFamily="34" charset="0"/>
              </a:rPr>
              <a:t>Shelah (11:14-15)</a:t>
            </a:r>
          </a:p>
          <a:p>
            <a:pPr marL="800100" lvl="1" indent="-800100" eaLnBrk="1" hangingPunct="1">
              <a:spcBef>
                <a:spcPts val="0"/>
              </a:spcBef>
              <a:spcAft>
                <a:spcPts val="9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cs typeface="Calibri" panose="020F0502020204030204" pitchFamily="34" charset="0"/>
              </a:rPr>
              <a:t>Eber (11:16-17)</a:t>
            </a:r>
          </a:p>
          <a:p>
            <a:pPr marL="800100" lvl="1" indent="-800100" eaLnBrk="1" hangingPunct="1">
              <a:spcBef>
                <a:spcPts val="0"/>
              </a:spcBef>
              <a:spcAft>
                <a:spcPts val="9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cs typeface="Calibri" panose="020F0502020204030204" pitchFamily="34" charset="0"/>
              </a:rPr>
              <a:t>Peleg (11:18-19)</a:t>
            </a:r>
          </a:p>
          <a:p>
            <a:pPr marL="800100" lvl="1" indent="-800100" eaLnBrk="1" hangingPunct="1">
              <a:spcBef>
                <a:spcPts val="0"/>
              </a:spcBef>
              <a:spcAft>
                <a:spcPts val="9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cs typeface="Calibri" panose="020F0502020204030204" pitchFamily="34" charset="0"/>
              </a:rPr>
              <a:t>Reu (11:20-21)</a:t>
            </a:r>
          </a:p>
          <a:p>
            <a:pPr marL="800100" lvl="1" indent="-800100" eaLnBrk="1" hangingPunct="1">
              <a:spcBef>
                <a:spcPts val="0"/>
              </a:spcBef>
              <a:spcAft>
                <a:spcPts val="900"/>
              </a:spcAft>
              <a:buClr>
                <a:schemeClr val="tx2"/>
              </a:buClr>
              <a:buSzPct val="100000"/>
              <a:buFont typeface="Wingdings" pitchFamily="2" charset="2"/>
              <a:buAutoNum type="romanUcPeriod"/>
              <a:defRPr/>
            </a:pPr>
            <a:r>
              <a:rPr lang="en-US" dirty="0" err="1">
                <a:effectLst>
                  <a:outerShdw blurRad="38100" dist="38100" dir="2700000" algn="tl">
                    <a:srgbClr val="000000">
                      <a:alpha val="43137"/>
                    </a:srgbClr>
                  </a:outerShdw>
                </a:effectLst>
                <a:cs typeface="Calibri" panose="020F0502020204030204" pitchFamily="34" charset="0"/>
              </a:rPr>
              <a:t>Serug</a:t>
            </a:r>
            <a:r>
              <a:rPr lang="en-US" dirty="0">
                <a:effectLst>
                  <a:outerShdw blurRad="38100" dist="38100" dir="2700000" algn="tl">
                    <a:srgbClr val="000000">
                      <a:alpha val="43137"/>
                    </a:srgbClr>
                  </a:outerShdw>
                </a:effectLst>
                <a:cs typeface="Calibri" panose="020F0502020204030204" pitchFamily="34" charset="0"/>
              </a:rPr>
              <a:t> (11:22-23)</a:t>
            </a:r>
          </a:p>
          <a:p>
            <a:pPr marL="800100" lvl="1" indent="-800100" eaLnBrk="1" hangingPunct="1">
              <a:spcBef>
                <a:spcPts val="0"/>
              </a:spcBef>
              <a:spcAft>
                <a:spcPts val="900"/>
              </a:spcAft>
              <a:buClr>
                <a:schemeClr val="tx2"/>
              </a:buClr>
              <a:buSzPct val="100000"/>
              <a:buFont typeface="Wingdings" pitchFamily="2" charset="2"/>
              <a:buAutoNum type="romanUcPeriod"/>
              <a:defRPr/>
            </a:pPr>
            <a:r>
              <a:rPr lang="en-US" dirty="0" err="1">
                <a:effectLst>
                  <a:outerShdw blurRad="38100" dist="38100" dir="2700000" algn="tl">
                    <a:srgbClr val="000000">
                      <a:alpha val="43137"/>
                    </a:srgbClr>
                  </a:outerShdw>
                </a:effectLst>
                <a:cs typeface="Calibri" panose="020F0502020204030204" pitchFamily="34" charset="0"/>
              </a:rPr>
              <a:t>Nahor</a:t>
            </a:r>
            <a:r>
              <a:rPr lang="en-US" dirty="0">
                <a:effectLst>
                  <a:outerShdw blurRad="38100" dist="38100" dir="2700000" algn="tl">
                    <a:srgbClr val="000000">
                      <a:alpha val="43137"/>
                    </a:srgbClr>
                  </a:outerShdw>
                </a:effectLst>
                <a:cs typeface="Calibri" panose="020F0502020204030204" pitchFamily="34" charset="0"/>
              </a:rPr>
              <a:t> (11:24-25)</a:t>
            </a:r>
          </a:p>
          <a:p>
            <a:pPr marL="800100" lvl="1" indent="-800100" eaLnBrk="1" hangingPunct="1">
              <a:spcBef>
                <a:spcPts val="0"/>
              </a:spcBef>
              <a:spcAft>
                <a:spcPts val="900"/>
              </a:spcAft>
              <a:buClr>
                <a:schemeClr val="tx2"/>
              </a:buClr>
              <a:buSzPct val="100000"/>
              <a:buFont typeface="Wingdings" pitchFamily="2" charset="2"/>
              <a:buAutoNum type="romanUcPeriod"/>
              <a:defRPr/>
            </a:pPr>
            <a:r>
              <a:rPr lang="en-US" dirty="0" err="1">
                <a:effectLst>
                  <a:outerShdw blurRad="38100" dist="38100" dir="2700000" algn="tl">
                    <a:srgbClr val="000000">
                      <a:alpha val="43137"/>
                    </a:srgbClr>
                  </a:outerShdw>
                </a:effectLst>
                <a:cs typeface="Calibri" panose="020F0502020204030204" pitchFamily="34" charset="0"/>
              </a:rPr>
              <a:t>Terah</a:t>
            </a:r>
            <a:r>
              <a:rPr lang="en-US" dirty="0">
                <a:effectLst>
                  <a:outerShdw blurRad="38100" dist="38100" dir="2700000" algn="tl">
                    <a:srgbClr val="000000">
                      <a:alpha val="43137"/>
                    </a:srgbClr>
                  </a:outerShdw>
                </a:effectLst>
                <a:cs typeface="Calibri" panose="020F0502020204030204" pitchFamily="34" charset="0"/>
              </a:rPr>
              <a:t> (11:26)</a:t>
            </a:r>
          </a:p>
        </p:txBody>
      </p:sp>
      <p:pic>
        <p:nvPicPr>
          <p:cNvPr id="2" name="Picture 1">
            <a:extLst>
              <a:ext uri="{FF2B5EF4-FFF2-40B4-BE49-F238E27FC236}">
                <a16:creationId xmlns:a16="http://schemas.microsoft.com/office/drawing/2014/main" id="{E742CA47-74C2-4969-B882-B4805BA0D32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467600" y="1873310"/>
            <a:ext cx="3657600" cy="3111380"/>
          </a:xfrm>
          <a:prstGeom prst="rect">
            <a:avLst/>
          </a:prstGeom>
        </p:spPr>
      </p:pic>
      <p:sp>
        <p:nvSpPr>
          <p:cNvPr id="8" name="Rectangle 2">
            <a:extLst>
              <a:ext uri="{FF2B5EF4-FFF2-40B4-BE49-F238E27FC236}">
                <a16:creationId xmlns:a16="http://schemas.microsoft.com/office/drawing/2014/main" id="{304AB0E7-E5C5-4783-830F-6A62271F5351}"/>
              </a:ext>
            </a:extLst>
          </p:cNvPr>
          <p:cNvSpPr>
            <a:spLocks noGrp="1" noChangeArrowheads="1"/>
          </p:cNvSpPr>
          <p:nvPr>
            <p:ph type="title"/>
          </p:nvPr>
        </p:nvSpPr>
        <p:spPr>
          <a:xfrm>
            <a:off x="3615503" y="114360"/>
            <a:ext cx="4914900" cy="914400"/>
          </a:xfrm>
        </p:spPr>
        <p:txBody>
          <a:bodyPr/>
          <a:lstStyle/>
          <a:p>
            <a:pPr algn="ctr" eaLnBrk="1" hangingPunct="1"/>
            <a:r>
              <a:rPr lang="en-US" sz="3600" dirty="0">
                <a:effectLst>
                  <a:outerShdw blurRad="38100" dist="38100" dir="2700000" algn="tl">
                    <a:srgbClr val="000000">
                      <a:alpha val="43137"/>
                    </a:srgbClr>
                  </a:outerShdw>
                </a:effectLst>
              </a:rPr>
              <a:t>Genesis 11:10-26 Outline</a:t>
            </a:r>
          </a:p>
        </p:txBody>
      </p:sp>
    </p:spTree>
    <p:extLst>
      <p:ext uri="{BB962C8B-B14F-4D97-AF65-F5344CB8AC3E}">
        <p14:creationId xmlns:p14="http://schemas.microsoft.com/office/powerpoint/2010/main" val="5351428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7345" name="Rectangle 2050"/>
          <p:cNvSpPr>
            <a:spLocks noGrp="1" noChangeArrowheads="1"/>
          </p:cNvSpPr>
          <p:nvPr>
            <p:ph type="title"/>
          </p:nvPr>
        </p:nvSpPr>
        <p:spPr>
          <a:xfrm>
            <a:off x="2209800" y="228600"/>
            <a:ext cx="7772400" cy="914400"/>
          </a:xfrm>
        </p:spPr>
        <p:txBody>
          <a:bodyPr/>
          <a:lstStyle/>
          <a:p>
            <a:pPr algn="ctr" eaLnBrk="1" hangingPunct="1"/>
            <a:r>
              <a:rPr lang="en-US" sz="3600" dirty="0"/>
              <a:t>GENESIS STRUCTURE</a:t>
            </a:r>
          </a:p>
        </p:txBody>
      </p:sp>
      <p:sp>
        <p:nvSpPr>
          <p:cNvPr id="92163" name="Rectangle 2051"/>
          <p:cNvSpPr>
            <a:spLocks noGrp="1" noChangeArrowheads="1"/>
          </p:cNvSpPr>
          <p:nvPr>
            <p:ph type="body" idx="1"/>
          </p:nvPr>
        </p:nvSpPr>
        <p:spPr>
          <a:xfrm>
            <a:off x="2019300" y="1600200"/>
            <a:ext cx="8153400" cy="1955864"/>
          </a:xfrm>
        </p:spPr>
        <p:txBody>
          <a:bodyPr/>
          <a:lstStyle/>
          <a:p>
            <a:pPr marL="457200" lvl="1" indent="-457200" eaLnBrk="1" hangingPunct="1">
              <a:spcBef>
                <a:spcPts val="0"/>
              </a:spcBef>
              <a:spcAft>
                <a:spcPts val="3600"/>
              </a:spcAft>
              <a:buClr>
                <a:schemeClr val="tx2"/>
              </a:buClr>
              <a:buSzPct val="100000"/>
              <a:buFont typeface="Wingdings" pitchFamily="2" charset="2"/>
              <a:buAutoNum type="romanUcPeriod"/>
              <a:defRPr/>
            </a:pPr>
            <a:r>
              <a:rPr 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Beginning of the Human race (Gen. 1‒11)</a:t>
            </a:r>
          </a:p>
          <a:p>
            <a:pPr marL="457200" lvl="1" indent="-4572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Beginning of the Hebrew race (Gen. 12‒50)</a:t>
            </a:r>
          </a:p>
        </p:txBody>
      </p:sp>
      <p:pic>
        <p:nvPicPr>
          <p:cNvPr id="2" name="Picture 4" descr="5 Bible Lessons to Learn From the Book of Genesis | Jack Wellman">
            <a:extLst>
              <a:ext uri="{FF2B5EF4-FFF2-40B4-BE49-F238E27FC236}">
                <a16:creationId xmlns:a16="http://schemas.microsoft.com/office/drawing/2014/main" id="{8E86B3BC-9844-40CD-A11F-6CE7740863A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379786" y="4191000"/>
            <a:ext cx="3432431" cy="2286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BA254E9F-57EC-49DB-BB63-5454BEF2A0C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spTree>
    <p:extLst>
      <p:ext uri="{BB962C8B-B14F-4D97-AF65-F5344CB8AC3E}">
        <p14:creationId xmlns:p14="http://schemas.microsoft.com/office/powerpoint/2010/main" val="9528511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1" name="Rectangle 3"/>
          <p:cNvSpPr>
            <a:spLocks noGrp="1" noChangeArrowheads="1"/>
          </p:cNvSpPr>
          <p:nvPr>
            <p:ph type="body" idx="1"/>
          </p:nvPr>
        </p:nvSpPr>
        <p:spPr>
          <a:xfrm>
            <a:off x="1066800" y="1143000"/>
            <a:ext cx="6248401" cy="5334000"/>
          </a:xfrm>
        </p:spPr>
        <p:txBody>
          <a:bodyPr/>
          <a:lstStyle/>
          <a:p>
            <a:pPr marL="800100" lvl="1" indent="-800100" eaLnBrk="1" hangingPunct="1">
              <a:spcBef>
                <a:spcPts val="0"/>
              </a:spcBef>
              <a:spcAft>
                <a:spcPts val="9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cs typeface="Calibri" panose="020F0502020204030204" pitchFamily="34" charset="0"/>
              </a:rPr>
              <a:t>Shem (11:10-11)</a:t>
            </a:r>
          </a:p>
          <a:p>
            <a:pPr marL="800100" lvl="1" indent="-800100" eaLnBrk="1" hangingPunct="1">
              <a:spcBef>
                <a:spcPts val="0"/>
              </a:spcBef>
              <a:spcAft>
                <a:spcPts val="900"/>
              </a:spcAft>
              <a:buClr>
                <a:schemeClr val="tx2"/>
              </a:buClr>
              <a:buSzPct val="100000"/>
              <a:buFont typeface="Wingdings" pitchFamily="2" charset="2"/>
              <a:buAutoNum type="romanUcPeriod"/>
              <a:defRPr/>
            </a:pPr>
            <a:r>
              <a:rPr lang="en-US" dirty="0" err="1">
                <a:effectLst>
                  <a:outerShdw blurRad="38100" dist="38100" dir="2700000" algn="tl">
                    <a:srgbClr val="000000">
                      <a:alpha val="43137"/>
                    </a:srgbClr>
                  </a:outerShdw>
                </a:effectLst>
                <a:cs typeface="Calibri" panose="020F0502020204030204" pitchFamily="34" charset="0"/>
              </a:rPr>
              <a:t>Arphachshad</a:t>
            </a:r>
            <a:r>
              <a:rPr lang="en-US" dirty="0">
                <a:effectLst>
                  <a:outerShdw blurRad="38100" dist="38100" dir="2700000" algn="tl">
                    <a:srgbClr val="000000">
                      <a:alpha val="43137"/>
                    </a:srgbClr>
                  </a:outerShdw>
                </a:effectLst>
                <a:cs typeface="Calibri" panose="020F0502020204030204" pitchFamily="34" charset="0"/>
              </a:rPr>
              <a:t> (11:12-13)</a:t>
            </a:r>
          </a:p>
          <a:p>
            <a:pPr marL="800100" lvl="1" indent="-800100" eaLnBrk="1" hangingPunct="1">
              <a:spcBef>
                <a:spcPts val="0"/>
              </a:spcBef>
              <a:spcAft>
                <a:spcPts val="9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cs typeface="Calibri" panose="020F0502020204030204" pitchFamily="34" charset="0"/>
              </a:rPr>
              <a:t>Shelah (11:14-15)</a:t>
            </a:r>
          </a:p>
          <a:p>
            <a:pPr marL="800100" lvl="1" indent="-800100" eaLnBrk="1" hangingPunct="1">
              <a:spcBef>
                <a:spcPts val="0"/>
              </a:spcBef>
              <a:spcAft>
                <a:spcPts val="9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cs typeface="Calibri" panose="020F0502020204030204" pitchFamily="34" charset="0"/>
              </a:rPr>
              <a:t>Eber (11:16-17)</a:t>
            </a:r>
          </a:p>
          <a:p>
            <a:pPr marL="800100" lvl="1" indent="-800100" eaLnBrk="1" hangingPunct="1">
              <a:spcBef>
                <a:spcPts val="0"/>
              </a:spcBef>
              <a:spcAft>
                <a:spcPts val="9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cs typeface="Calibri" panose="020F0502020204030204" pitchFamily="34" charset="0"/>
              </a:rPr>
              <a:t>Peleg (11:18-19)</a:t>
            </a:r>
          </a:p>
          <a:p>
            <a:pPr marL="800100" lvl="1" indent="-800100" eaLnBrk="1" hangingPunct="1">
              <a:spcBef>
                <a:spcPts val="0"/>
              </a:spcBef>
              <a:spcAft>
                <a:spcPts val="9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cs typeface="Calibri" panose="020F0502020204030204" pitchFamily="34" charset="0"/>
              </a:rPr>
              <a:t>Reu (11:20-21)</a:t>
            </a:r>
          </a:p>
          <a:p>
            <a:pPr marL="800100" lvl="1" indent="-800100" eaLnBrk="1" hangingPunct="1">
              <a:spcBef>
                <a:spcPts val="0"/>
              </a:spcBef>
              <a:spcAft>
                <a:spcPts val="900"/>
              </a:spcAft>
              <a:buClr>
                <a:schemeClr val="tx2"/>
              </a:buClr>
              <a:buSzPct val="100000"/>
              <a:buFont typeface="Wingdings" pitchFamily="2" charset="2"/>
              <a:buAutoNum type="romanUcPeriod"/>
              <a:defRPr/>
            </a:pPr>
            <a:r>
              <a:rPr lang="en-US" dirty="0" err="1">
                <a:effectLst>
                  <a:outerShdw blurRad="38100" dist="38100" dir="2700000" algn="tl">
                    <a:srgbClr val="000000">
                      <a:alpha val="43137"/>
                    </a:srgbClr>
                  </a:outerShdw>
                </a:effectLst>
                <a:cs typeface="Calibri" panose="020F0502020204030204" pitchFamily="34" charset="0"/>
              </a:rPr>
              <a:t>Serug</a:t>
            </a:r>
            <a:r>
              <a:rPr lang="en-US" dirty="0">
                <a:effectLst>
                  <a:outerShdw blurRad="38100" dist="38100" dir="2700000" algn="tl">
                    <a:srgbClr val="000000">
                      <a:alpha val="43137"/>
                    </a:srgbClr>
                  </a:outerShdw>
                </a:effectLst>
                <a:cs typeface="Calibri" panose="020F0502020204030204" pitchFamily="34" charset="0"/>
              </a:rPr>
              <a:t> (11:22-23)</a:t>
            </a:r>
          </a:p>
          <a:p>
            <a:pPr marL="800100" lvl="1" indent="-800100" eaLnBrk="1" hangingPunct="1">
              <a:spcBef>
                <a:spcPts val="0"/>
              </a:spcBef>
              <a:spcAft>
                <a:spcPts val="900"/>
              </a:spcAft>
              <a:buClr>
                <a:schemeClr val="tx2"/>
              </a:buClr>
              <a:buSzPct val="100000"/>
              <a:buFont typeface="Wingdings" pitchFamily="2" charset="2"/>
              <a:buAutoNum type="romanUcPeriod"/>
              <a:defRPr/>
            </a:pPr>
            <a:r>
              <a:rPr lang="en-US" dirty="0" err="1">
                <a:effectLst>
                  <a:outerShdw blurRad="38100" dist="38100" dir="2700000" algn="tl">
                    <a:srgbClr val="000000">
                      <a:alpha val="43137"/>
                    </a:srgbClr>
                  </a:outerShdw>
                </a:effectLst>
                <a:cs typeface="Calibri" panose="020F0502020204030204" pitchFamily="34" charset="0"/>
              </a:rPr>
              <a:t>Nahor</a:t>
            </a:r>
            <a:r>
              <a:rPr lang="en-US" dirty="0">
                <a:effectLst>
                  <a:outerShdw blurRad="38100" dist="38100" dir="2700000" algn="tl">
                    <a:srgbClr val="000000">
                      <a:alpha val="43137"/>
                    </a:srgbClr>
                  </a:outerShdw>
                </a:effectLst>
                <a:cs typeface="Calibri" panose="020F0502020204030204" pitchFamily="34" charset="0"/>
              </a:rPr>
              <a:t> (11:24-25)</a:t>
            </a:r>
          </a:p>
          <a:p>
            <a:pPr marL="800100" lvl="1" indent="-800100" eaLnBrk="1" hangingPunct="1">
              <a:spcBef>
                <a:spcPts val="0"/>
              </a:spcBef>
              <a:spcAft>
                <a:spcPts val="900"/>
              </a:spcAft>
              <a:buClr>
                <a:schemeClr val="tx2"/>
              </a:buClr>
              <a:buSzPct val="100000"/>
              <a:buFont typeface="Wingdings" pitchFamily="2" charset="2"/>
              <a:buAutoNum type="romanUcPeriod"/>
              <a:defRPr/>
            </a:pPr>
            <a:r>
              <a:rPr lang="en-US" b="1" u="sng" dirty="0" err="1">
                <a:solidFill>
                  <a:srgbClr val="FFFFCC"/>
                </a:solidFill>
                <a:effectLst>
                  <a:outerShdw blurRad="38100" dist="38100" dir="2700000" algn="tl">
                    <a:srgbClr val="000000">
                      <a:alpha val="43137"/>
                    </a:srgbClr>
                  </a:outerShdw>
                </a:effectLst>
                <a:cs typeface="Calibri" panose="020F0502020204030204" pitchFamily="34" charset="0"/>
              </a:rPr>
              <a:t>Terah</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 (11:26)</a:t>
            </a:r>
          </a:p>
        </p:txBody>
      </p:sp>
      <p:pic>
        <p:nvPicPr>
          <p:cNvPr id="2" name="Picture 1">
            <a:extLst>
              <a:ext uri="{FF2B5EF4-FFF2-40B4-BE49-F238E27FC236}">
                <a16:creationId xmlns:a16="http://schemas.microsoft.com/office/drawing/2014/main" id="{E742CA47-74C2-4969-B882-B4805BA0D32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467600" y="1873310"/>
            <a:ext cx="3657600" cy="3111380"/>
          </a:xfrm>
          <a:prstGeom prst="rect">
            <a:avLst/>
          </a:prstGeom>
        </p:spPr>
      </p:pic>
      <p:sp>
        <p:nvSpPr>
          <p:cNvPr id="8" name="Rectangle 2">
            <a:extLst>
              <a:ext uri="{FF2B5EF4-FFF2-40B4-BE49-F238E27FC236}">
                <a16:creationId xmlns:a16="http://schemas.microsoft.com/office/drawing/2014/main" id="{304AB0E7-E5C5-4783-830F-6A62271F5351}"/>
              </a:ext>
            </a:extLst>
          </p:cNvPr>
          <p:cNvSpPr>
            <a:spLocks noGrp="1" noChangeArrowheads="1"/>
          </p:cNvSpPr>
          <p:nvPr>
            <p:ph type="title"/>
          </p:nvPr>
        </p:nvSpPr>
        <p:spPr>
          <a:xfrm>
            <a:off x="3615503" y="114360"/>
            <a:ext cx="4914900" cy="914400"/>
          </a:xfrm>
        </p:spPr>
        <p:txBody>
          <a:bodyPr/>
          <a:lstStyle/>
          <a:p>
            <a:pPr algn="ctr" eaLnBrk="1" hangingPunct="1"/>
            <a:r>
              <a:rPr lang="en-US" sz="3600" dirty="0">
                <a:effectLst>
                  <a:outerShdw blurRad="38100" dist="38100" dir="2700000" algn="tl">
                    <a:srgbClr val="000000">
                      <a:alpha val="43137"/>
                    </a:srgbClr>
                  </a:outerShdw>
                </a:effectLst>
              </a:rPr>
              <a:t>Genesis 11:10-26 Outline</a:t>
            </a:r>
          </a:p>
        </p:txBody>
      </p:sp>
    </p:spTree>
    <p:extLst>
      <p:ext uri="{BB962C8B-B14F-4D97-AF65-F5344CB8AC3E}">
        <p14:creationId xmlns:p14="http://schemas.microsoft.com/office/powerpoint/2010/main" val="14657197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
          <p:cNvSpPr>
            <a:spLocks noGrp="1" noChangeArrowheads="1"/>
          </p:cNvSpPr>
          <p:nvPr>
            <p:ph type="title"/>
          </p:nvPr>
        </p:nvSpPr>
        <p:spPr>
          <a:xfrm>
            <a:off x="2209800" y="228600"/>
            <a:ext cx="7772400" cy="914400"/>
          </a:xfrm>
        </p:spPr>
        <p:txBody>
          <a:bodyPr/>
          <a:lstStyle/>
          <a:p>
            <a:pPr algn="ctr" eaLnBrk="1" hangingPunct="1"/>
            <a:r>
              <a:rPr lang="en-US" sz="3600" dirty="0">
                <a:effectLst>
                  <a:outerShdw blurRad="38100" dist="38100" dir="2700000" algn="tl">
                    <a:srgbClr val="000000">
                      <a:alpha val="43137"/>
                    </a:srgbClr>
                  </a:outerShdw>
                </a:effectLst>
              </a:rPr>
              <a:t>Three Concluding Observations</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cs typeface="Calibri" panose="020F0502020204030204" pitchFamily="34" charset="0"/>
              </a:rPr>
              <a:t>(Gen 11:10-26)</a:t>
            </a:r>
          </a:p>
        </p:txBody>
      </p:sp>
      <p:sp>
        <p:nvSpPr>
          <p:cNvPr id="131075" name="Rectangle 3"/>
          <p:cNvSpPr>
            <a:spLocks noGrp="1" noChangeArrowheads="1"/>
          </p:cNvSpPr>
          <p:nvPr>
            <p:ph type="body" idx="1"/>
          </p:nvPr>
        </p:nvSpPr>
        <p:spPr>
          <a:xfrm>
            <a:off x="1524000" y="1828800"/>
            <a:ext cx="9144000" cy="3429000"/>
          </a:xfrm>
        </p:spPr>
        <p:txBody>
          <a:bodyPr/>
          <a:lstStyle/>
          <a:p>
            <a:pPr marL="4572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Age of patriarch at birth of seed-son demonstrate no genealogical gaps</a:t>
            </a:r>
          </a:p>
          <a:p>
            <a:pPr marL="4572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Antediluvian and Patriarchal overlap</a:t>
            </a:r>
          </a:p>
          <a:p>
            <a:pPr marL="4572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Shorter patriarchal ages indicate changed world conditions </a:t>
            </a:r>
          </a:p>
        </p:txBody>
      </p:sp>
      <p:pic>
        <p:nvPicPr>
          <p:cNvPr id="6" name="Picture 5">
            <a:extLst>
              <a:ext uri="{FF2B5EF4-FFF2-40B4-BE49-F238E27FC236}">
                <a16:creationId xmlns:a16="http://schemas.microsoft.com/office/drawing/2014/main" id="{FA306745-6330-478D-9171-AB870A9CD66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spTree>
    <p:extLst>
      <p:ext uri="{BB962C8B-B14F-4D97-AF65-F5344CB8AC3E}">
        <p14:creationId xmlns:p14="http://schemas.microsoft.com/office/powerpoint/2010/main" val="3481478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
          <p:cNvSpPr>
            <a:spLocks noGrp="1" noChangeArrowheads="1"/>
          </p:cNvSpPr>
          <p:nvPr>
            <p:ph type="title"/>
          </p:nvPr>
        </p:nvSpPr>
        <p:spPr>
          <a:xfrm>
            <a:off x="2209800" y="228600"/>
            <a:ext cx="7772400" cy="914400"/>
          </a:xfrm>
        </p:spPr>
        <p:txBody>
          <a:bodyPr/>
          <a:lstStyle/>
          <a:p>
            <a:pPr algn="ctr" eaLnBrk="1" hangingPunct="1"/>
            <a:r>
              <a:rPr lang="en-US" sz="3600" dirty="0">
                <a:effectLst>
                  <a:outerShdw blurRad="38100" dist="38100" dir="2700000" algn="tl">
                    <a:srgbClr val="000000">
                      <a:alpha val="43137"/>
                    </a:srgbClr>
                  </a:outerShdw>
                </a:effectLst>
              </a:rPr>
              <a:t>Three Concluding Observations</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cs typeface="Calibri" panose="020F0502020204030204" pitchFamily="34" charset="0"/>
              </a:rPr>
              <a:t>(Gen 11:10-26)</a:t>
            </a:r>
          </a:p>
        </p:txBody>
      </p:sp>
      <p:sp>
        <p:nvSpPr>
          <p:cNvPr id="131075" name="Rectangle 3"/>
          <p:cNvSpPr>
            <a:spLocks noGrp="1" noChangeArrowheads="1"/>
          </p:cNvSpPr>
          <p:nvPr>
            <p:ph type="body" idx="1"/>
          </p:nvPr>
        </p:nvSpPr>
        <p:spPr>
          <a:xfrm>
            <a:off x="1524000" y="1828800"/>
            <a:ext cx="9144000" cy="3429000"/>
          </a:xfrm>
        </p:spPr>
        <p:txBody>
          <a:bodyPr/>
          <a:lstStyle/>
          <a:p>
            <a:pPr marL="457200" lvl="2" indent="-457200" eaLnBrk="1" hangingPunct="1">
              <a:spcBef>
                <a:spcPts val="0"/>
              </a:spcBef>
              <a:spcAft>
                <a:spcPts val="3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Age of patriarch at birth of seed-son demonstrate no genealogical gaps</a:t>
            </a:r>
          </a:p>
          <a:p>
            <a:pPr marL="4572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Antediluvian and Patriarchal overlap</a:t>
            </a:r>
          </a:p>
          <a:p>
            <a:pPr marL="4572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Shorter patriarchal ages indicate changed world conditions </a:t>
            </a:r>
          </a:p>
        </p:txBody>
      </p:sp>
      <p:pic>
        <p:nvPicPr>
          <p:cNvPr id="6" name="Picture 5">
            <a:extLst>
              <a:ext uri="{FF2B5EF4-FFF2-40B4-BE49-F238E27FC236}">
                <a16:creationId xmlns:a16="http://schemas.microsoft.com/office/drawing/2014/main" id="{A7365252-72CC-4B44-8AEC-3256C713191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spTree>
    <p:extLst>
      <p:ext uri="{BB962C8B-B14F-4D97-AF65-F5344CB8AC3E}">
        <p14:creationId xmlns:p14="http://schemas.microsoft.com/office/powerpoint/2010/main" val="24106856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11 Icon Of The Genealoy Of Jesus Images - Son of David, Matthew Genealoy of  Jesus Christ and Jesus Genealoy Matthew Luke Charts / Newdesignfile.com">
            <a:extLst>
              <a:ext uri="{FF2B5EF4-FFF2-40B4-BE49-F238E27FC236}">
                <a16:creationId xmlns:a16="http://schemas.microsoft.com/office/drawing/2014/main" id="{07638764-20BA-4A96-8433-723EEB6641D9}"/>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752600" y="114300"/>
            <a:ext cx="8686800" cy="6629400"/>
          </a:xfrm>
          <a:prstGeom prst="rect">
            <a:avLst/>
          </a:prstGeom>
          <a:solidFill>
            <a:srgbClr val="FFFFFF">
              <a:shade val="85000"/>
            </a:srgbClr>
          </a:solidFill>
          <a:ln w="28575" cap="sq">
            <a:solidFill>
              <a:srgbClr val="C0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490824857"/>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609600" y="1524744"/>
            <a:ext cx="10972800" cy="4647456"/>
          </a:xfrm>
        </p:spPr>
        <p:txBody>
          <a:bodyPr/>
          <a:lstStyle/>
          <a:p>
            <a:pPr marL="0" indent="0" algn="just">
              <a:spcBef>
                <a:spcPts val="0"/>
              </a:spcBef>
              <a:buNone/>
              <a:defRPr/>
            </a:pPr>
            <a:r>
              <a:rPr lang="en-US" dirty="0">
                <a:effectLst/>
              </a:rPr>
              <a:t>“</a:t>
            </a:r>
            <a:r>
              <a:rPr lang="en-US" b="1" u="sng" dirty="0">
                <a:solidFill>
                  <a:srgbClr val="FFFFCC"/>
                </a:solidFill>
                <a:effectLst/>
              </a:rPr>
              <a:t>If there is one gap, there may be more—indeed, we know there are more</a:t>
            </a:r>
            <a:r>
              <a:rPr lang="en-US" dirty="0">
                <a:effectLst/>
              </a:rPr>
              <a:t>. For example, </a:t>
            </a:r>
            <a:r>
              <a:rPr lang="en-US" b="1" u="sng" dirty="0">
                <a:solidFill>
                  <a:srgbClr val="FFFFCC"/>
                </a:solidFill>
                <a:effectLst/>
              </a:rPr>
              <a:t>Matthew 1:8</a:t>
            </a:r>
            <a:r>
              <a:rPr lang="en-US" dirty="0">
                <a:effectLst/>
              </a:rPr>
              <a:t> says: ‘</a:t>
            </a:r>
            <a:r>
              <a:rPr lang="en-US" dirty="0" err="1">
                <a:effectLst/>
              </a:rPr>
              <a:t>Jehoram</a:t>
            </a:r>
            <a:r>
              <a:rPr lang="en-US" dirty="0">
                <a:effectLst/>
              </a:rPr>
              <a:t> the father of Uzziah,’ but the parallel listing in 1 Chronicles 3:11–14 illustrates missing generations between </a:t>
            </a:r>
            <a:r>
              <a:rPr lang="en-US" dirty="0" err="1">
                <a:effectLst/>
              </a:rPr>
              <a:t>Jehoram</a:t>
            </a:r>
            <a:r>
              <a:rPr lang="en-US" dirty="0">
                <a:effectLst/>
              </a:rPr>
              <a:t> and Uzziah (Azariah), namely, Ahaziah, Joash, and Amaziah. Just how many gaps there are in biblical genealogies and how much time they represent is not known. </a:t>
            </a:r>
            <a:r>
              <a:rPr lang="en-US" b="1" u="sng" dirty="0">
                <a:solidFill>
                  <a:srgbClr val="FFFFCC"/>
                </a:solidFill>
                <a:effectLst/>
              </a:rPr>
              <a:t>Even so, gaps there are and, hence, complete chronologies cannot be made</a:t>
            </a:r>
            <a:r>
              <a:rPr lang="en-US" dirty="0">
                <a:effectLst/>
              </a:rPr>
              <a:t>; only accurate genealogies (lines of descent) are given.</a:t>
            </a:r>
            <a:r>
              <a:rPr lang="en-US" dirty="0"/>
              <a:t>”</a:t>
            </a:r>
          </a:p>
        </p:txBody>
      </p:sp>
      <p:sp>
        <p:nvSpPr>
          <p:cNvPr id="7" name="Rectangle 6">
            <a:extLst>
              <a:ext uri="{FF2B5EF4-FFF2-40B4-BE49-F238E27FC236}">
                <a16:creationId xmlns:a16="http://schemas.microsoft.com/office/drawing/2014/main" id="{3F4259E9-F8CB-4AE0-9D30-0ABD1215DCFD}"/>
              </a:ext>
            </a:extLst>
          </p:cNvPr>
          <p:cNvSpPr/>
          <p:nvPr/>
        </p:nvSpPr>
        <p:spPr>
          <a:xfrm>
            <a:off x="2890839" y="218182"/>
            <a:ext cx="6410325" cy="969496"/>
          </a:xfrm>
          <a:prstGeom prst="rect">
            <a:avLst/>
          </a:prstGeom>
        </p:spPr>
        <p:txBody>
          <a:bodyPr wrap="square">
            <a:spAutoFit/>
          </a:bodyPr>
          <a:lstStyle/>
          <a:p>
            <a:pPr algn="ctr">
              <a:spcAft>
                <a:spcPts val="600"/>
              </a:spcAft>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Norman Geisler</a:t>
            </a:r>
          </a:p>
          <a:p>
            <a:pPr algn="ctr"/>
            <a:r>
              <a:rPr lang="en-US" sz="1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Systematic Theology</a:t>
            </a:r>
            <a:r>
              <a:rPr 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vol. 2 (Minneapolis, MN: Bethany, 2003), 648.</a:t>
            </a:r>
          </a:p>
        </p:txBody>
      </p:sp>
      <p:pic>
        <p:nvPicPr>
          <p:cNvPr id="2" name="Picture 1">
            <a:extLst>
              <a:ext uri="{FF2B5EF4-FFF2-40B4-BE49-F238E27FC236}">
                <a16:creationId xmlns:a16="http://schemas.microsoft.com/office/drawing/2014/main" id="{E90CE13D-E7D9-4EA2-ABF9-6BCD32969F3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60500" y="76200"/>
            <a:ext cx="863500" cy="1097280"/>
          </a:xfrm>
          <a:prstGeom prst="rect">
            <a:avLst/>
          </a:prstGeom>
          <a:ln w="28575">
            <a:solidFill>
              <a:schemeClr val="tx1"/>
            </a:solidFill>
          </a:ln>
        </p:spPr>
      </p:pic>
    </p:spTree>
    <p:extLst>
      <p:ext uri="{BB962C8B-B14F-4D97-AF65-F5344CB8AC3E}">
        <p14:creationId xmlns:p14="http://schemas.microsoft.com/office/powerpoint/2010/main" val="1701014934"/>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p:cNvSpPr>
            <a:spLocks noGrp="1" noChangeArrowheads="1"/>
          </p:cNvSpPr>
          <p:nvPr>
            <p:ph type="title"/>
          </p:nvPr>
        </p:nvSpPr>
        <p:spPr>
          <a:xfrm>
            <a:off x="4114800" y="228600"/>
            <a:ext cx="3962400" cy="914400"/>
          </a:xfrm>
        </p:spPr>
        <p:txBody>
          <a:bodyPr/>
          <a:lstStyle/>
          <a:p>
            <a:pPr algn="ctr" eaLnBrk="1" hangingPunct="1"/>
            <a:r>
              <a:rPr lang="en-US" sz="3600" dirty="0">
                <a:effectLst>
                  <a:outerShdw blurRad="38100" dist="38100" dir="2700000" algn="tl">
                    <a:srgbClr val="000000">
                      <a:alpha val="43137"/>
                    </a:srgbClr>
                  </a:outerShdw>
                </a:effectLst>
              </a:rPr>
              <a:t>Genealogical Gaps?</a:t>
            </a:r>
          </a:p>
        </p:txBody>
      </p:sp>
      <p:sp>
        <p:nvSpPr>
          <p:cNvPr id="133123" name="Rectangle 3"/>
          <p:cNvSpPr>
            <a:spLocks noGrp="1" noChangeArrowheads="1"/>
          </p:cNvSpPr>
          <p:nvPr>
            <p:ph type="body" idx="1"/>
          </p:nvPr>
        </p:nvSpPr>
        <p:spPr>
          <a:xfrm>
            <a:off x="1295400" y="1143000"/>
            <a:ext cx="9601200" cy="5257800"/>
          </a:xfrm>
        </p:spPr>
        <p:txBody>
          <a:bodyPr/>
          <a:lstStyle/>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rPr>
              <a:t>Matthew 1:1-17?</a:t>
            </a:r>
          </a:p>
          <a:p>
            <a:pPr marL="914400" lvl="1" indent="-457200" eaLnBrk="1" hangingPunct="1">
              <a:spcBef>
                <a:spcPts val="0"/>
              </a:spcBef>
              <a:spcAft>
                <a:spcPts val="2400"/>
              </a:spcAft>
              <a:defRPr/>
            </a:pPr>
            <a:r>
              <a:rPr lang="en-US" dirty="0">
                <a:effectLst>
                  <a:outerShdw blurRad="38100" dist="38100" dir="2700000" algn="tl">
                    <a:srgbClr val="000000">
                      <a:alpha val="43137"/>
                    </a:srgbClr>
                  </a:outerShdw>
                </a:effectLst>
              </a:rPr>
              <a:t>Matt. 1:8-9 vs. 1 Chr. 3:10-12</a:t>
            </a:r>
          </a:p>
          <a:p>
            <a:pPr marL="914400" lvl="1" indent="-457200" eaLnBrk="1" hangingPunct="1">
              <a:spcBef>
                <a:spcPts val="0"/>
              </a:spcBef>
              <a:spcAft>
                <a:spcPts val="2400"/>
              </a:spcAft>
              <a:defRPr/>
            </a:pPr>
            <a:r>
              <a:rPr lang="en-US" dirty="0">
                <a:effectLst>
                  <a:outerShdw blurRad="38100" dist="38100" dir="2700000" algn="tl">
                    <a:srgbClr val="000000">
                      <a:alpha val="43137"/>
                    </a:srgbClr>
                  </a:outerShdw>
                </a:effectLst>
              </a:rPr>
              <a:t>Matthew sums up larger portion of history</a:t>
            </a:r>
          </a:p>
          <a:p>
            <a:pPr marL="914400" lvl="1" indent="-457200" eaLnBrk="1" hangingPunct="1">
              <a:spcBef>
                <a:spcPts val="0"/>
              </a:spcBef>
              <a:spcAft>
                <a:spcPts val="2400"/>
              </a:spcAft>
              <a:defRPr/>
            </a:pPr>
            <a:r>
              <a:rPr lang="en-US" dirty="0">
                <a:effectLst>
                  <a:outerShdw blurRad="38100" dist="38100" dir="2700000" algn="tl">
                    <a:srgbClr val="000000">
                      <a:alpha val="43137"/>
                    </a:srgbClr>
                  </a:outerShdw>
                </a:effectLst>
              </a:rPr>
              <a:t>The genealogies of Gen. 5; 11 give the age of father at the time the son is born</a:t>
            </a:r>
          </a:p>
          <a:p>
            <a:pPr marL="914400" lvl="1" indent="-457200" eaLnBrk="1" hangingPunct="1">
              <a:spcBef>
                <a:spcPts val="0"/>
              </a:spcBef>
              <a:spcAft>
                <a:spcPts val="2400"/>
              </a:spcAft>
              <a:defRPr/>
            </a:pPr>
            <a:r>
              <a:rPr lang="en-US" dirty="0">
                <a:effectLst>
                  <a:outerShdw blurRad="38100" dist="38100" dir="2700000" algn="tl">
                    <a:srgbClr val="000000">
                      <a:alpha val="43137"/>
                    </a:srgbClr>
                  </a:outerShdw>
                </a:effectLst>
              </a:rPr>
              <a:t>Matt. 1:17 (3 groups of 14)</a:t>
            </a:r>
          </a:p>
          <a:p>
            <a:pPr marL="914400" lvl="1" indent="-457200" eaLnBrk="1" hangingPunct="1">
              <a:spcBef>
                <a:spcPts val="0"/>
              </a:spcBef>
              <a:spcAft>
                <a:spcPts val="2400"/>
              </a:spcAft>
              <a:defRPr/>
            </a:pPr>
            <a:r>
              <a:rPr lang="en-US" i="1" dirty="0">
                <a:effectLst>
                  <a:outerShdw blurRad="38100" dist="38100" dir="2700000" algn="tl">
                    <a:srgbClr val="000000">
                      <a:alpha val="43137"/>
                    </a:srgbClr>
                  </a:outerShdw>
                </a:effectLst>
              </a:rPr>
              <a:t>Gematria</a:t>
            </a:r>
            <a:r>
              <a:rPr lang="en-US" dirty="0">
                <a:effectLst>
                  <a:outerShdw blurRad="38100" dist="38100" dir="2700000" algn="tl">
                    <a:srgbClr val="000000">
                      <a:alpha val="43137"/>
                    </a:srgbClr>
                  </a:outerShdw>
                </a:effectLst>
              </a:rPr>
              <a:t> (sum of Hebrew letters in David’s name adds up to 14)</a:t>
            </a:r>
            <a:endParaRPr lang="en-US" sz="3600" dirty="0">
              <a:effectLst>
                <a:outerShdw blurRad="38100" dist="38100" dir="2700000" algn="tl">
                  <a:srgbClr val="000000">
                    <a:alpha val="43137"/>
                  </a:srgbClr>
                </a:outerShdw>
              </a:effectLst>
            </a:endParaRPr>
          </a:p>
        </p:txBody>
      </p:sp>
      <p:pic>
        <p:nvPicPr>
          <p:cNvPr id="5" name="Picture 4">
            <a:extLst>
              <a:ext uri="{FF2B5EF4-FFF2-40B4-BE49-F238E27FC236}">
                <a16:creationId xmlns:a16="http://schemas.microsoft.com/office/drawing/2014/main" id="{77BB4103-4FDB-4D5F-894F-E68376CBE7E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spTree>
    <p:extLst>
      <p:ext uri="{BB962C8B-B14F-4D97-AF65-F5344CB8AC3E}">
        <p14:creationId xmlns:p14="http://schemas.microsoft.com/office/powerpoint/2010/main" val="17321344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1178C8B0-A1EE-45D0-B413-247E82269985}"/>
              </a:ext>
            </a:extLst>
          </p:cNvPr>
          <p:cNvSpPr>
            <a:spLocks noGrp="1" noChangeArrowheads="1"/>
          </p:cNvSpPr>
          <p:nvPr>
            <p:ph type="title"/>
          </p:nvPr>
        </p:nvSpPr>
        <p:spPr>
          <a:xfrm>
            <a:off x="2209800" y="228600"/>
            <a:ext cx="7772400" cy="914400"/>
          </a:xfrm>
        </p:spPr>
        <p:txBody>
          <a:bodyPr/>
          <a:lstStyle/>
          <a:p>
            <a:pPr algn="ctr" eaLnBrk="1" hangingPunct="1"/>
            <a:r>
              <a:rPr lang="en-US" altLang="en-US" sz="4000" dirty="0"/>
              <a:t>Matthew’s Purposes</a:t>
            </a:r>
          </a:p>
        </p:txBody>
      </p:sp>
      <p:sp>
        <p:nvSpPr>
          <p:cNvPr id="17411" name="Rectangle 3">
            <a:extLst>
              <a:ext uri="{FF2B5EF4-FFF2-40B4-BE49-F238E27FC236}">
                <a16:creationId xmlns:a16="http://schemas.microsoft.com/office/drawing/2014/main" id="{570982F0-77C8-4C7A-B2D1-FA4F9BFE60A4}"/>
              </a:ext>
            </a:extLst>
          </p:cNvPr>
          <p:cNvSpPr>
            <a:spLocks noGrp="1" noChangeArrowheads="1"/>
          </p:cNvSpPr>
          <p:nvPr>
            <p:ph type="body" idx="1"/>
          </p:nvPr>
        </p:nvSpPr>
        <p:spPr>
          <a:xfrm>
            <a:off x="1676400" y="1371600"/>
            <a:ext cx="8839200" cy="4648197"/>
          </a:xfrm>
        </p:spPr>
        <p:txBody>
          <a:bodyPr/>
          <a:lstStyle/>
          <a:p>
            <a:pPr marL="457200" indent="-457200" algn="just" eaLnBrk="1" hangingPunct="1">
              <a:spcBef>
                <a:spcPts val="0"/>
              </a:spcBef>
              <a:spcAft>
                <a:spcPts val="2400"/>
              </a:spcAft>
              <a:defRPr/>
            </a:pPr>
            <a:r>
              <a:rPr lang="en-US" dirty="0"/>
              <a:t>Earliest Gospel written to </a:t>
            </a:r>
            <a:r>
              <a:rPr lang="en-US" b="1" u="sng" dirty="0">
                <a:solidFill>
                  <a:srgbClr val="FFFFCC"/>
                </a:solidFill>
              </a:rPr>
              <a:t>Hebrew-Christians</a:t>
            </a:r>
          </a:p>
          <a:p>
            <a:pPr marL="457200" indent="-457200" algn="just" eaLnBrk="1" hangingPunct="1">
              <a:spcBef>
                <a:spcPts val="0"/>
              </a:spcBef>
              <a:spcAft>
                <a:spcPts val="2400"/>
              </a:spcAft>
              <a:defRPr/>
            </a:pPr>
            <a:r>
              <a:rPr lang="en-US" dirty="0"/>
              <a:t>To explain that Jesus in whom they had believed was indeed the long-awaited </a:t>
            </a:r>
            <a:r>
              <a:rPr lang="en-US" b="1" u="sng" dirty="0">
                <a:solidFill>
                  <a:srgbClr val="FFFFCC"/>
                </a:solidFill>
              </a:rPr>
              <a:t>Jewish Messiah</a:t>
            </a:r>
          </a:p>
          <a:p>
            <a:pPr marL="457200" indent="-457200" algn="just" eaLnBrk="1" hangingPunct="1">
              <a:spcBef>
                <a:spcPts val="0"/>
              </a:spcBef>
              <a:spcAft>
                <a:spcPts val="2400"/>
              </a:spcAft>
              <a:defRPr/>
            </a:pPr>
            <a:r>
              <a:rPr lang="en-US" dirty="0"/>
              <a:t>To explain why the kingdom had been </a:t>
            </a:r>
            <a:r>
              <a:rPr lang="en-US" b="1" u="sng" dirty="0">
                <a:solidFill>
                  <a:srgbClr val="FFFFCC"/>
                </a:solidFill>
              </a:rPr>
              <a:t>postponed</a:t>
            </a:r>
            <a:r>
              <a:rPr lang="en-US" dirty="0"/>
              <a:t> despite the fact that the king had arrived</a:t>
            </a:r>
          </a:p>
          <a:p>
            <a:pPr marL="457200" indent="-457200" algn="just" eaLnBrk="1" hangingPunct="1">
              <a:spcBef>
                <a:spcPts val="0"/>
              </a:spcBef>
              <a:spcAft>
                <a:spcPts val="2400"/>
              </a:spcAft>
              <a:defRPr/>
            </a:pPr>
            <a:r>
              <a:rPr lang="en-US" dirty="0"/>
              <a:t>To explain the </a:t>
            </a:r>
            <a:r>
              <a:rPr lang="en-US" b="1" u="sng" dirty="0">
                <a:solidFill>
                  <a:srgbClr val="FFFFCC"/>
                </a:solidFill>
              </a:rPr>
              <a:t>interim program</a:t>
            </a:r>
            <a:r>
              <a:rPr lang="en-US" dirty="0"/>
              <a:t> of God during the kingdom’s absence</a:t>
            </a:r>
          </a:p>
        </p:txBody>
      </p:sp>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2" cstate="print"/>
          <a:srcRect/>
          <a:stretch>
            <a:fillRect/>
          </a:stretch>
        </p:blipFill>
        <p:spPr bwMode="auto">
          <a:xfrm>
            <a:off x="1930400" y="304800"/>
            <a:ext cx="8331200" cy="6248400"/>
          </a:xfrm>
          <a:prstGeom prst="rect">
            <a:avLst/>
          </a:prstGeom>
          <a:noFill/>
          <a:ln w="9525">
            <a:noFill/>
            <a:miter lim="800000"/>
            <a:headEnd/>
            <a:tailEnd/>
          </a:ln>
        </p:spPr>
      </p:pic>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gematria of david"/>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r="2547"/>
          <a:stretch/>
        </p:blipFill>
        <p:spPr bwMode="auto">
          <a:xfrm>
            <a:off x="990600" y="685800"/>
            <a:ext cx="10611224" cy="5105400"/>
          </a:xfrm>
          <a:prstGeom prst="rect">
            <a:avLst/>
          </a:prstGeom>
          <a:noFill/>
        </p:spPr>
      </p:pic>
    </p:spTree>
    <p:extLst>
      <p:ext uri="{BB962C8B-B14F-4D97-AF65-F5344CB8AC3E}">
        <p14:creationId xmlns:p14="http://schemas.microsoft.com/office/powerpoint/2010/main" val="546506344"/>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a:xfrm>
            <a:off x="4381500" y="228600"/>
            <a:ext cx="3429000" cy="914400"/>
          </a:xfrm>
        </p:spPr>
        <p:txBody>
          <a:bodyPr/>
          <a:lstStyle/>
          <a:p>
            <a:pPr algn="ctr" eaLnBrk="1" hangingPunct="1"/>
            <a:r>
              <a:rPr lang="en-US" sz="3600" dirty="0">
                <a:effectLst>
                  <a:outerShdw blurRad="38100" dist="38100" dir="2700000" algn="tl">
                    <a:srgbClr val="000000">
                      <a:alpha val="43137"/>
                    </a:srgbClr>
                  </a:outerShdw>
                </a:effectLst>
              </a:rPr>
              <a:t>Age of the Earth?</a:t>
            </a:r>
          </a:p>
        </p:txBody>
      </p:sp>
      <p:sp>
        <p:nvSpPr>
          <p:cNvPr id="3" name="Content Placeholder 2"/>
          <p:cNvSpPr>
            <a:spLocks noGrp="1"/>
          </p:cNvSpPr>
          <p:nvPr>
            <p:ph idx="1"/>
          </p:nvPr>
        </p:nvSpPr>
        <p:spPr>
          <a:xfrm>
            <a:off x="1238250" y="1572986"/>
            <a:ext cx="9715500" cy="4953000"/>
          </a:xfrm>
        </p:spPr>
        <p:txBody>
          <a:bodyPr/>
          <a:lstStyle/>
          <a:p>
            <a:pPr marL="457200" lvl="1" indent="-457200" eaLnBrk="1" hangingPunct="1">
              <a:spcBef>
                <a:spcPts val="0"/>
              </a:spcBef>
              <a:spcAft>
                <a:spcPts val="12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971-931 BC = Solomonic reign</a:t>
            </a:r>
          </a:p>
          <a:p>
            <a:pPr marL="457200" lvl="1" indent="-457200" eaLnBrk="1" hangingPunct="1">
              <a:spcBef>
                <a:spcPts val="0"/>
              </a:spcBef>
              <a:spcAft>
                <a:spcPts val="12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966 = Solomon rebuilds temple (1 Kgs 6:1b)</a:t>
            </a:r>
          </a:p>
          <a:p>
            <a:pPr marL="457200" lvl="1" indent="-457200" eaLnBrk="1" hangingPunct="1">
              <a:spcBef>
                <a:spcPts val="0"/>
              </a:spcBef>
              <a:spcAft>
                <a:spcPts val="12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- 480 years for the Exodus’ date (1 Kgs 6:1a)</a:t>
            </a:r>
          </a:p>
          <a:p>
            <a:pPr marL="457200" lvl="1" indent="-457200" eaLnBrk="1" hangingPunct="1">
              <a:spcBef>
                <a:spcPts val="0"/>
              </a:spcBef>
              <a:spcAft>
                <a:spcPts val="12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 1446 BC for Exodus’ date</a:t>
            </a:r>
          </a:p>
          <a:p>
            <a:pPr marL="457200" lvl="1" indent="-457200" eaLnBrk="1" hangingPunct="1">
              <a:spcBef>
                <a:spcPts val="0"/>
              </a:spcBef>
              <a:spcAft>
                <a:spcPts val="12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- 430 years for Jacob’s migration to Egypt (</a:t>
            </a:r>
            <a:r>
              <a:rPr lang="en-US" dirty="0" err="1">
                <a:effectLst>
                  <a:outerShdw blurRad="38100" dist="38100" dir="2700000" algn="tl">
                    <a:srgbClr val="000000">
                      <a:alpha val="43137"/>
                    </a:srgbClr>
                  </a:outerShdw>
                </a:effectLst>
                <a:ea typeface="+mn-ea"/>
                <a:cs typeface="+mn-cs"/>
              </a:rPr>
              <a:t>Exod</a:t>
            </a:r>
            <a:r>
              <a:rPr lang="en-US" dirty="0">
                <a:effectLst>
                  <a:outerShdw blurRad="38100" dist="38100" dir="2700000" algn="tl">
                    <a:srgbClr val="000000">
                      <a:alpha val="43137"/>
                    </a:srgbClr>
                  </a:outerShdw>
                </a:effectLst>
                <a:ea typeface="+mn-ea"/>
                <a:cs typeface="+mn-cs"/>
              </a:rPr>
              <a:t> 12:40)</a:t>
            </a:r>
          </a:p>
          <a:p>
            <a:pPr marL="457200" lvl="1" indent="-457200" eaLnBrk="1" hangingPunct="1">
              <a:spcBef>
                <a:spcPts val="0"/>
              </a:spcBef>
              <a:spcAft>
                <a:spcPts val="12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 1876 BC for Jacob’s migration to Egypt (Gen 46)</a:t>
            </a:r>
          </a:p>
          <a:p>
            <a:pPr marL="457200" lvl="1" indent="-457200" eaLnBrk="1" hangingPunct="1">
              <a:spcBef>
                <a:spcPts val="0"/>
              </a:spcBef>
              <a:spcAft>
                <a:spcPts val="12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Genealogies of Gen 5; 11</a:t>
            </a:r>
          </a:p>
          <a:p>
            <a:pPr marL="457200" lvl="1" indent="-457200" eaLnBrk="1" hangingPunct="1">
              <a:spcBef>
                <a:spcPts val="0"/>
              </a:spcBef>
              <a:spcAft>
                <a:spcPts val="12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 4000 BC for the earth’s age</a:t>
            </a:r>
            <a:endParaRPr lang="en-US" dirty="0"/>
          </a:p>
        </p:txBody>
      </p:sp>
      <p:pic>
        <p:nvPicPr>
          <p:cNvPr id="1026" name="Picture 2" descr="Earth PNG images free download">
            <a:extLst>
              <a:ext uri="{FF2B5EF4-FFF2-40B4-BE49-F238E27FC236}">
                <a16:creationId xmlns:a16="http://schemas.microsoft.com/office/drawing/2014/main" id="{3866B09B-F83D-48F8-B92B-8D991FC0CDB0}"/>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33400" y="76200"/>
            <a:ext cx="1371600" cy="13716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5E4E0E55-5494-4314-B60C-CD69B8EF77C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1066800" y="1371601"/>
            <a:ext cx="5791200" cy="4119563"/>
          </a:xfrm>
        </p:spPr>
        <p:txBody>
          <a:bodyPr/>
          <a:lstStyle/>
          <a:p>
            <a:pPr marL="457200" lvl="1" indent="-457200" eaLnBrk="1" hangingPunct="1">
              <a:spcBef>
                <a:spcPts val="0"/>
              </a:spcBef>
              <a:spcAft>
                <a:spcPts val="3000"/>
              </a:spcAft>
              <a:buClr>
                <a:schemeClr val="tx2"/>
              </a:buClr>
              <a:buSzPct val="100000"/>
              <a:buFont typeface="Wingdings" pitchFamily="2" charset="2"/>
              <a:buAutoNum type="romanUcPeriod"/>
              <a:defRPr/>
            </a:pPr>
            <a:r>
              <a:rPr lang="en-US" b="1" dirty="0">
                <a:solidFill>
                  <a:srgbClr val="FFFFCC"/>
                </a:solidFill>
                <a:effectLst>
                  <a:outerShdw blurRad="38100" dist="38100" dir="2700000" algn="tl">
                    <a:srgbClr val="000000">
                      <a:alpha val="43137"/>
                    </a:srgbClr>
                  </a:outerShdw>
                </a:effectLst>
              </a:rPr>
              <a:t>Genesis 1-11 (four events)</a:t>
            </a:r>
          </a:p>
          <a:p>
            <a:pPr marL="862013" lvl="2" indent="-457200" eaLnBrk="1" hangingPunct="1">
              <a:spcBef>
                <a:spcPts val="0"/>
              </a:spcBef>
              <a:spcAft>
                <a:spcPts val="3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Creation (1-2)</a:t>
            </a:r>
          </a:p>
          <a:p>
            <a:pPr marL="862013"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Fall (3-5)</a:t>
            </a:r>
          </a:p>
          <a:p>
            <a:pPr marL="862013"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Flood (6-9)</a:t>
            </a:r>
          </a:p>
          <a:p>
            <a:pPr marL="862013"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National dispersion (10-11)</a:t>
            </a:r>
          </a:p>
        </p:txBody>
      </p:sp>
      <p:pic>
        <p:nvPicPr>
          <p:cNvPr id="2" name="Picture 4" descr="5 Bible Lessons to Learn From the Book of Genesis | Jack Wellman">
            <a:extLst>
              <a:ext uri="{FF2B5EF4-FFF2-40B4-BE49-F238E27FC236}">
                <a16:creationId xmlns:a16="http://schemas.microsoft.com/office/drawing/2014/main" id="{86B279D7-E07E-42EE-BC3D-7CC92BFCD41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692767" y="2286000"/>
            <a:ext cx="3432433" cy="2286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050">
            <a:extLst>
              <a:ext uri="{FF2B5EF4-FFF2-40B4-BE49-F238E27FC236}">
                <a16:creationId xmlns:a16="http://schemas.microsoft.com/office/drawing/2014/main" id="{7E2A6228-CB3B-4F20-9370-1D1ADE66104D}"/>
              </a:ext>
            </a:extLst>
          </p:cNvPr>
          <p:cNvSpPr>
            <a:spLocks noGrp="1" noChangeArrowheads="1"/>
          </p:cNvSpPr>
          <p:nvPr>
            <p:ph type="title"/>
          </p:nvPr>
        </p:nvSpPr>
        <p:spPr>
          <a:xfrm>
            <a:off x="3924300" y="228600"/>
            <a:ext cx="4343400" cy="914400"/>
          </a:xfrm>
        </p:spPr>
        <p:txBody>
          <a:bodyPr/>
          <a:lstStyle/>
          <a:p>
            <a:pPr algn="ctr" eaLnBrk="1" hangingPunct="1"/>
            <a:r>
              <a:rPr lang="en-US" sz="3600" dirty="0">
                <a:effectLst>
                  <a:outerShdw blurRad="38100" dist="38100" dir="2700000" algn="tl">
                    <a:srgbClr val="000000">
                      <a:alpha val="43137"/>
                    </a:srgbClr>
                  </a:outerShdw>
                </a:effectLst>
              </a:rPr>
              <a:t>GENESIS STRUCTURE</a:t>
            </a:r>
          </a:p>
        </p:txBody>
      </p:sp>
      <p:pic>
        <p:nvPicPr>
          <p:cNvPr id="6" name="Picture 5">
            <a:extLst>
              <a:ext uri="{FF2B5EF4-FFF2-40B4-BE49-F238E27FC236}">
                <a16:creationId xmlns:a16="http://schemas.microsoft.com/office/drawing/2014/main" id="{0BA1A8A7-C735-43ED-BE44-03722CE6BBC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a:xfrm>
            <a:off x="4381500" y="228600"/>
            <a:ext cx="3429000" cy="914400"/>
          </a:xfrm>
        </p:spPr>
        <p:txBody>
          <a:bodyPr/>
          <a:lstStyle/>
          <a:p>
            <a:pPr algn="ctr" eaLnBrk="1" hangingPunct="1"/>
            <a:r>
              <a:rPr lang="en-US" sz="3600" dirty="0">
                <a:effectLst>
                  <a:outerShdw blurRad="38100" dist="38100" dir="2700000" algn="tl">
                    <a:srgbClr val="000000">
                      <a:alpha val="43137"/>
                    </a:srgbClr>
                  </a:outerShdw>
                </a:effectLst>
              </a:rPr>
              <a:t>Age of the Earth?</a:t>
            </a:r>
          </a:p>
        </p:txBody>
      </p:sp>
      <p:sp>
        <p:nvSpPr>
          <p:cNvPr id="3" name="Content Placeholder 2"/>
          <p:cNvSpPr>
            <a:spLocks noGrp="1"/>
          </p:cNvSpPr>
          <p:nvPr>
            <p:ph idx="1"/>
          </p:nvPr>
        </p:nvSpPr>
        <p:spPr>
          <a:xfrm>
            <a:off x="1238250" y="1572986"/>
            <a:ext cx="9715500" cy="4953000"/>
          </a:xfrm>
        </p:spPr>
        <p:txBody>
          <a:bodyPr/>
          <a:lstStyle/>
          <a:p>
            <a:pPr marL="457200" lvl="1" indent="-457200" eaLnBrk="1" hangingPunct="1">
              <a:spcBef>
                <a:spcPts val="0"/>
              </a:spcBef>
              <a:spcAft>
                <a:spcPts val="1200"/>
              </a:spcAft>
              <a:buClr>
                <a:schemeClr val="tx2"/>
              </a:buClr>
              <a:buSzPct val="75000"/>
              <a:buFont typeface="Wingdings" panose="05000000000000000000" pitchFamily="2" charset="2"/>
              <a:buChar char="n"/>
              <a:defRPr/>
            </a:pPr>
            <a:r>
              <a:rPr lang="en-US" b="1" u="sng" dirty="0">
                <a:solidFill>
                  <a:srgbClr val="FFFFCC"/>
                </a:solidFill>
                <a:effectLst>
                  <a:outerShdw blurRad="38100" dist="38100" dir="2700000" algn="tl">
                    <a:srgbClr val="000000">
                      <a:alpha val="43137"/>
                    </a:srgbClr>
                  </a:outerShdw>
                </a:effectLst>
                <a:ea typeface="+mn-ea"/>
                <a:cs typeface="+mn-cs"/>
              </a:rPr>
              <a:t>971-931 BC = Solomonic reign</a:t>
            </a:r>
          </a:p>
          <a:p>
            <a:pPr marL="457200" lvl="1" indent="-457200" eaLnBrk="1" hangingPunct="1">
              <a:spcBef>
                <a:spcPts val="0"/>
              </a:spcBef>
              <a:spcAft>
                <a:spcPts val="12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966 = Solomon rebuilds temple (1 Kgs 6:1b)</a:t>
            </a:r>
          </a:p>
          <a:p>
            <a:pPr marL="457200" lvl="1" indent="-457200" eaLnBrk="1" hangingPunct="1">
              <a:spcBef>
                <a:spcPts val="0"/>
              </a:spcBef>
              <a:spcAft>
                <a:spcPts val="12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- 480 years for the Exodus’ date (1 Kgs 6:1a)</a:t>
            </a:r>
          </a:p>
          <a:p>
            <a:pPr marL="457200" lvl="1" indent="-457200" eaLnBrk="1" hangingPunct="1">
              <a:spcBef>
                <a:spcPts val="0"/>
              </a:spcBef>
              <a:spcAft>
                <a:spcPts val="12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 1446 BC for Exodus’ date</a:t>
            </a:r>
          </a:p>
          <a:p>
            <a:pPr marL="457200" lvl="1" indent="-457200" eaLnBrk="1" hangingPunct="1">
              <a:spcBef>
                <a:spcPts val="0"/>
              </a:spcBef>
              <a:spcAft>
                <a:spcPts val="12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- 430 years for Jacob’s migration to Egypt (</a:t>
            </a:r>
            <a:r>
              <a:rPr lang="en-US" dirty="0" err="1">
                <a:effectLst>
                  <a:outerShdw blurRad="38100" dist="38100" dir="2700000" algn="tl">
                    <a:srgbClr val="000000">
                      <a:alpha val="43137"/>
                    </a:srgbClr>
                  </a:outerShdw>
                </a:effectLst>
                <a:ea typeface="+mn-ea"/>
                <a:cs typeface="+mn-cs"/>
              </a:rPr>
              <a:t>Exod</a:t>
            </a:r>
            <a:r>
              <a:rPr lang="en-US" dirty="0">
                <a:effectLst>
                  <a:outerShdw blurRad="38100" dist="38100" dir="2700000" algn="tl">
                    <a:srgbClr val="000000">
                      <a:alpha val="43137"/>
                    </a:srgbClr>
                  </a:outerShdw>
                </a:effectLst>
                <a:ea typeface="+mn-ea"/>
                <a:cs typeface="+mn-cs"/>
              </a:rPr>
              <a:t> 12:40)</a:t>
            </a:r>
          </a:p>
          <a:p>
            <a:pPr marL="457200" lvl="1" indent="-457200" eaLnBrk="1" hangingPunct="1">
              <a:spcBef>
                <a:spcPts val="0"/>
              </a:spcBef>
              <a:spcAft>
                <a:spcPts val="12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 1876 BC for Jacob’s migration to Egypt (Gen 46)</a:t>
            </a:r>
          </a:p>
          <a:p>
            <a:pPr marL="457200" lvl="1" indent="-457200" eaLnBrk="1" hangingPunct="1">
              <a:spcBef>
                <a:spcPts val="0"/>
              </a:spcBef>
              <a:spcAft>
                <a:spcPts val="12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Genealogies of Gen 5; 11</a:t>
            </a:r>
          </a:p>
          <a:p>
            <a:pPr marL="457200" lvl="1" indent="-457200" eaLnBrk="1" hangingPunct="1">
              <a:spcBef>
                <a:spcPts val="0"/>
              </a:spcBef>
              <a:spcAft>
                <a:spcPts val="12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 4000 BC for the earth’s age</a:t>
            </a:r>
            <a:endParaRPr lang="en-US" dirty="0"/>
          </a:p>
        </p:txBody>
      </p:sp>
      <p:pic>
        <p:nvPicPr>
          <p:cNvPr id="1026" name="Picture 2" descr="Earth PNG images free download">
            <a:extLst>
              <a:ext uri="{FF2B5EF4-FFF2-40B4-BE49-F238E27FC236}">
                <a16:creationId xmlns:a16="http://schemas.microsoft.com/office/drawing/2014/main" id="{3866B09B-F83D-48F8-B92B-8D991FC0CDB0}"/>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33400" y="76200"/>
            <a:ext cx="1371600" cy="13716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5E4E0E55-5494-4314-B60C-CD69B8EF77C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spTree>
    <p:extLst>
      <p:ext uri="{BB962C8B-B14F-4D97-AF65-F5344CB8AC3E}">
        <p14:creationId xmlns:p14="http://schemas.microsoft.com/office/powerpoint/2010/main" val="31900024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a:xfrm>
            <a:off x="4381500" y="228600"/>
            <a:ext cx="3429000" cy="914400"/>
          </a:xfrm>
        </p:spPr>
        <p:txBody>
          <a:bodyPr/>
          <a:lstStyle/>
          <a:p>
            <a:pPr algn="ctr" eaLnBrk="1" hangingPunct="1"/>
            <a:r>
              <a:rPr lang="en-US" sz="3600" dirty="0">
                <a:effectLst>
                  <a:outerShdw blurRad="38100" dist="38100" dir="2700000" algn="tl">
                    <a:srgbClr val="000000">
                      <a:alpha val="43137"/>
                    </a:srgbClr>
                  </a:outerShdw>
                </a:effectLst>
              </a:rPr>
              <a:t>Age of the Earth?</a:t>
            </a:r>
          </a:p>
        </p:txBody>
      </p:sp>
      <p:sp>
        <p:nvSpPr>
          <p:cNvPr id="3" name="Content Placeholder 2"/>
          <p:cNvSpPr>
            <a:spLocks noGrp="1"/>
          </p:cNvSpPr>
          <p:nvPr>
            <p:ph idx="1"/>
          </p:nvPr>
        </p:nvSpPr>
        <p:spPr>
          <a:xfrm>
            <a:off x="1238250" y="1572986"/>
            <a:ext cx="9715500" cy="4953000"/>
          </a:xfrm>
        </p:spPr>
        <p:txBody>
          <a:bodyPr/>
          <a:lstStyle/>
          <a:p>
            <a:pPr marL="457200" lvl="1" indent="-457200" eaLnBrk="1" hangingPunct="1">
              <a:spcBef>
                <a:spcPts val="0"/>
              </a:spcBef>
              <a:spcAft>
                <a:spcPts val="12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971-931 BC = Solomonic reign</a:t>
            </a:r>
          </a:p>
          <a:p>
            <a:pPr marL="457200" lvl="1" indent="-457200" eaLnBrk="1" hangingPunct="1">
              <a:spcBef>
                <a:spcPts val="0"/>
              </a:spcBef>
              <a:spcAft>
                <a:spcPts val="1200"/>
              </a:spcAft>
              <a:buClr>
                <a:schemeClr val="tx2"/>
              </a:buClr>
              <a:buSzPct val="75000"/>
              <a:buFont typeface="Wingdings" panose="05000000000000000000" pitchFamily="2" charset="2"/>
              <a:buChar char="n"/>
              <a:defRPr/>
            </a:pPr>
            <a:r>
              <a:rPr lang="en-US" b="1" u="sng" dirty="0">
                <a:solidFill>
                  <a:srgbClr val="FFFFCC"/>
                </a:solidFill>
                <a:effectLst>
                  <a:outerShdw blurRad="38100" dist="38100" dir="2700000" algn="tl">
                    <a:srgbClr val="000000">
                      <a:alpha val="43137"/>
                    </a:srgbClr>
                  </a:outerShdw>
                </a:effectLst>
                <a:ea typeface="+mn-ea"/>
                <a:cs typeface="+mn-cs"/>
              </a:rPr>
              <a:t>966 = Solomon rebuilds temple (1 Kgs 6:1b)</a:t>
            </a:r>
          </a:p>
          <a:p>
            <a:pPr marL="457200" lvl="1" indent="-457200" eaLnBrk="1" hangingPunct="1">
              <a:spcBef>
                <a:spcPts val="0"/>
              </a:spcBef>
              <a:spcAft>
                <a:spcPts val="12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- 480 years for the Exodus’ date (1 Kgs 6:1a)</a:t>
            </a:r>
          </a:p>
          <a:p>
            <a:pPr marL="457200" lvl="1" indent="-457200" eaLnBrk="1" hangingPunct="1">
              <a:spcBef>
                <a:spcPts val="0"/>
              </a:spcBef>
              <a:spcAft>
                <a:spcPts val="12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 1446 BC for Exodus’ date</a:t>
            </a:r>
          </a:p>
          <a:p>
            <a:pPr marL="457200" lvl="1" indent="-457200" eaLnBrk="1" hangingPunct="1">
              <a:spcBef>
                <a:spcPts val="0"/>
              </a:spcBef>
              <a:spcAft>
                <a:spcPts val="12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- 430 years for Jacob’s migration to Egypt (</a:t>
            </a:r>
            <a:r>
              <a:rPr lang="en-US" dirty="0" err="1">
                <a:effectLst>
                  <a:outerShdw blurRad="38100" dist="38100" dir="2700000" algn="tl">
                    <a:srgbClr val="000000">
                      <a:alpha val="43137"/>
                    </a:srgbClr>
                  </a:outerShdw>
                </a:effectLst>
                <a:ea typeface="+mn-ea"/>
                <a:cs typeface="+mn-cs"/>
              </a:rPr>
              <a:t>Exod</a:t>
            </a:r>
            <a:r>
              <a:rPr lang="en-US" dirty="0">
                <a:effectLst>
                  <a:outerShdw blurRad="38100" dist="38100" dir="2700000" algn="tl">
                    <a:srgbClr val="000000">
                      <a:alpha val="43137"/>
                    </a:srgbClr>
                  </a:outerShdw>
                </a:effectLst>
                <a:ea typeface="+mn-ea"/>
                <a:cs typeface="+mn-cs"/>
              </a:rPr>
              <a:t> 12:40)</a:t>
            </a:r>
          </a:p>
          <a:p>
            <a:pPr marL="457200" lvl="1" indent="-457200" eaLnBrk="1" hangingPunct="1">
              <a:spcBef>
                <a:spcPts val="0"/>
              </a:spcBef>
              <a:spcAft>
                <a:spcPts val="12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 1876 BC for Jacob’s migration to Egypt (Gen 46)</a:t>
            </a:r>
          </a:p>
          <a:p>
            <a:pPr marL="457200" lvl="1" indent="-457200" eaLnBrk="1" hangingPunct="1">
              <a:spcBef>
                <a:spcPts val="0"/>
              </a:spcBef>
              <a:spcAft>
                <a:spcPts val="12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Genealogies of Gen 5; 11</a:t>
            </a:r>
          </a:p>
          <a:p>
            <a:pPr marL="457200" lvl="1" indent="-457200" eaLnBrk="1" hangingPunct="1">
              <a:spcBef>
                <a:spcPts val="0"/>
              </a:spcBef>
              <a:spcAft>
                <a:spcPts val="12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 4000 BC for the earth’s age</a:t>
            </a:r>
            <a:endParaRPr lang="en-US" dirty="0"/>
          </a:p>
        </p:txBody>
      </p:sp>
      <p:pic>
        <p:nvPicPr>
          <p:cNvPr id="1026" name="Picture 2" descr="Earth PNG images free download">
            <a:extLst>
              <a:ext uri="{FF2B5EF4-FFF2-40B4-BE49-F238E27FC236}">
                <a16:creationId xmlns:a16="http://schemas.microsoft.com/office/drawing/2014/main" id="{3866B09B-F83D-48F8-B92B-8D991FC0CDB0}"/>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33400" y="76200"/>
            <a:ext cx="1371600" cy="13716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5E4E0E55-5494-4314-B60C-CD69B8EF77C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spTree>
    <p:extLst>
      <p:ext uri="{BB962C8B-B14F-4D97-AF65-F5344CB8AC3E}">
        <p14:creationId xmlns:p14="http://schemas.microsoft.com/office/powerpoint/2010/main" val="36867088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24015A-623D-4976-828D-20D4B41D12C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8914" name="Rectangle 3"/>
          <p:cNvSpPr>
            <a:spLocks noChangeArrowheads="1"/>
          </p:cNvSpPr>
          <p:nvPr/>
        </p:nvSpPr>
        <p:spPr bwMode="auto">
          <a:xfrm>
            <a:off x="609600" y="1"/>
            <a:ext cx="10972800" cy="363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1 Kings 6:1</a:t>
            </a:r>
          </a:p>
          <a:p>
            <a:pPr algn="just">
              <a:spcAft>
                <a:spcPts val="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“Now it came about in the four hundred and eightieth year after the sons of Israel came out of the land of Egypt, in the fourth year of Solomon’s reign over Israel, in the month of </a:t>
            </a:r>
            <a:r>
              <a:rPr lang="en-US" sz="36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Ziv</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which is the second month, that he began to build the house of the Lord.”</a:t>
            </a:r>
          </a:p>
        </p:txBody>
      </p:sp>
    </p:spTree>
    <p:extLst>
      <p:ext uri="{BB962C8B-B14F-4D97-AF65-F5344CB8AC3E}">
        <p14:creationId xmlns:p14="http://schemas.microsoft.com/office/powerpoint/2010/main" val="3325108103"/>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24015A-623D-4976-828D-20D4B41D12C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8914" name="Rectangle 3"/>
          <p:cNvSpPr>
            <a:spLocks noChangeArrowheads="1"/>
          </p:cNvSpPr>
          <p:nvPr/>
        </p:nvSpPr>
        <p:spPr bwMode="auto">
          <a:xfrm>
            <a:off x="609600" y="1"/>
            <a:ext cx="10972800" cy="363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1 Kings 6:1</a:t>
            </a:r>
          </a:p>
          <a:p>
            <a:pPr algn="just">
              <a:spcAft>
                <a:spcPts val="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“Now it came about in the four hundred and eightieth year after the sons of Israel came out of the land of Egypt, in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fourth year of Solomon’s reign</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over Israel, in the month of </a:t>
            </a:r>
            <a:r>
              <a:rPr lang="en-US" sz="36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Ziv</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which is the second month, that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he began to build the house of the Lord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3459746439"/>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a:xfrm>
            <a:off x="4381500" y="228600"/>
            <a:ext cx="3429000" cy="914400"/>
          </a:xfrm>
        </p:spPr>
        <p:txBody>
          <a:bodyPr/>
          <a:lstStyle/>
          <a:p>
            <a:pPr algn="ctr" eaLnBrk="1" hangingPunct="1"/>
            <a:r>
              <a:rPr lang="en-US" sz="3600" dirty="0">
                <a:effectLst>
                  <a:outerShdw blurRad="38100" dist="38100" dir="2700000" algn="tl">
                    <a:srgbClr val="000000">
                      <a:alpha val="43137"/>
                    </a:srgbClr>
                  </a:outerShdw>
                </a:effectLst>
              </a:rPr>
              <a:t>Age of the Earth?</a:t>
            </a:r>
          </a:p>
        </p:txBody>
      </p:sp>
      <p:sp>
        <p:nvSpPr>
          <p:cNvPr id="3" name="Content Placeholder 2"/>
          <p:cNvSpPr>
            <a:spLocks noGrp="1"/>
          </p:cNvSpPr>
          <p:nvPr>
            <p:ph idx="1"/>
          </p:nvPr>
        </p:nvSpPr>
        <p:spPr>
          <a:xfrm>
            <a:off x="1238250" y="1572986"/>
            <a:ext cx="9715500" cy="4953000"/>
          </a:xfrm>
        </p:spPr>
        <p:txBody>
          <a:bodyPr/>
          <a:lstStyle/>
          <a:p>
            <a:pPr marL="457200" lvl="1" indent="-457200" eaLnBrk="1" hangingPunct="1">
              <a:spcBef>
                <a:spcPts val="0"/>
              </a:spcBef>
              <a:spcAft>
                <a:spcPts val="12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971-931 BC = Solomonic reign</a:t>
            </a:r>
          </a:p>
          <a:p>
            <a:pPr marL="457200" lvl="1" indent="-457200" eaLnBrk="1" hangingPunct="1">
              <a:spcBef>
                <a:spcPts val="0"/>
              </a:spcBef>
              <a:spcAft>
                <a:spcPts val="12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966 = Solomon rebuilds temple (1 Kgs 6:1b)</a:t>
            </a:r>
          </a:p>
          <a:p>
            <a:pPr marL="457200" lvl="1" indent="-457200" eaLnBrk="1" hangingPunct="1">
              <a:spcBef>
                <a:spcPts val="0"/>
              </a:spcBef>
              <a:spcAft>
                <a:spcPts val="1200"/>
              </a:spcAft>
              <a:buClr>
                <a:schemeClr val="tx2"/>
              </a:buClr>
              <a:buSzPct val="75000"/>
              <a:buFont typeface="Wingdings" panose="05000000000000000000" pitchFamily="2" charset="2"/>
              <a:buChar char="n"/>
              <a:defRPr/>
            </a:pPr>
            <a:r>
              <a:rPr lang="en-US" b="1" dirty="0">
                <a:solidFill>
                  <a:srgbClr val="FFFFCC"/>
                </a:solidFill>
                <a:effectLst>
                  <a:outerShdw blurRad="38100" dist="38100" dir="2700000" algn="tl">
                    <a:srgbClr val="000000">
                      <a:alpha val="43137"/>
                    </a:srgbClr>
                  </a:outerShdw>
                </a:effectLst>
                <a:ea typeface="+mn-ea"/>
                <a:cs typeface="+mn-cs"/>
              </a:rPr>
              <a:t>- </a:t>
            </a:r>
            <a:r>
              <a:rPr lang="en-US" b="1" u="sng" dirty="0">
                <a:solidFill>
                  <a:srgbClr val="FFFFCC"/>
                </a:solidFill>
                <a:effectLst>
                  <a:outerShdw blurRad="38100" dist="38100" dir="2700000" algn="tl">
                    <a:srgbClr val="000000">
                      <a:alpha val="43137"/>
                    </a:srgbClr>
                  </a:outerShdw>
                </a:effectLst>
                <a:ea typeface="+mn-ea"/>
                <a:cs typeface="+mn-cs"/>
              </a:rPr>
              <a:t>480 years for the Exodus’ date (1 Kgs 6:1a)</a:t>
            </a:r>
          </a:p>
          <a:p>
            <a:pPr marL="457200" lvl="1" indent="-457200" eaLnBrk="1" hangingPunct="1">
              <a:spcBef>
                <a:spcPts val="0"/>
              </a:spcBef>
              <a:spcAft>
                <a:spcPts val="12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 1446 BC for Exodus’ date</a:t>
            </a:r>
          </a:p>
          <a:p>
            <a:pPr marL="457200" lvl="1" indent="-457200" eaLnBrk="1" hangingPunct="1">
              <a:spcBef>
                <a:spcPts val="0"/>
              </a:spcBef>
              <a:spcAft>
                <a:spcPts val="12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- 430 years for Jacob’s migration to Egypt (</a:t>
            </a:r>
            <a:r>
              <a:rPr lang="en-US" dirty="0" err="1">
                <a:effectLst>
                  <a:outerShdw blurRad="38100" dist="38100" dir="2700000" algn="tl">
                    <a:srgbClr val="000000">
                      <a:alpha val="43137"/>
                    </a:srgbClr>
                  </a:outerShdw>
                </a:effectLst>
                <a:ea typeface="+mn-ea"/>
                <a:cs typeface="+mn-cs"/>
              </a:rPr>
              <a:t>Exod</a:t>
            </a:r>
            <a:r>
              <a:rPr lang="en-US" dirty="0">
                <a:effectLst>
                  <a:outerShdw blurRad="38100" dist="38100" dir="2700000" algn="tl">
                    <a:srgbClr val="000000">
                      <a:alpha val="43137"/>
                    </a:srgbClr>
                  </a:outerShdw>
                </a:effectLst>
                <a:ea typeface="+mn-ea"/>
                <a:cs typeface="+mn-cs"/>
              </a:rPr>
              <a:t> 12:40)</a:t>
            </a:r>
          </a:p>
          <a:p>
            <a:pPr marL="457200" lvl="1" indent="-457200" eaLnBrk="1" hangingPunct="1">
              <a:spcBef>
                <a:spcPts val="0"/>
              </a:spcBef>
              <a:spcAft>
                <a:spcPts val="12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 1876 BC for Jacob’s migration to Egypt (Gen 46)</a:t>
            </a:r>
          </a:p>
          <a:p>
            <a:pPr marL="457200" lvl="1" indent="-457200" eaLnBrk="1" hangingPunct="1">
              <a:spcBef>
                <a:spcPts val="0"/>
              </a:spcBef>
              <a:spcAft>
                <a:spcPts val="12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Genealogies of Gen 5; 11</a:t>
            </a:r>
          </a:p>
          <a:p>
            <a:pPr marL="457200" lvl="1" indent="-457200" eaLnBrk="1" hangingPunct="1">
              <a:spcBef>
                <a:spcPts val="0"/>
              </a:spcBef>
              <a:spcAft>
                <a:spcPts val="12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 4000 BC for the earth’s age</a:t>
            </a:r>
            <a:endParaRPr lang="en-US" dirty="0"/>
          </a:p>
        </p:txBody>
      </p:sp>
      <p:pic>
        <p:nvPicPr>
          <p:cNvPr id="1026" name="Picture 2" descr="Earth PNG images free download">
            <a:extLst>
              <a:ext uri="{FF2B5EF4-FFF2-40B4-BE49-F238E27FC236}">
                <a16:creationId xmlns:a16="http://schemas.microsoft.com/office/drawing/2014/main" id="{3866B09B-F83D-48F8-B92B-8D991FC0CDB0}"/>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33400" y="76200"/>
            <a:ext cx="1371600" cy="13716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5E4E0E55-5494-4314-B60C-CD69B8EF77C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spTree>
    <p:extLst>
      <p:ext uri="{BB962C8B-B14F-4D97-AF65-F5344CB8AC3E}">
        <p14:creationId xmlns:p14="http://schemas.microsoft.com/office/powerpoint/2010/main" val="141618387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24015A-623D-4976-828D-20D4B41D12C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8914" name="Rectangle 3"/>
          <p:cNvSpPr>
            <a:spLocks noChangeArrowheads="1"/>
          </p:cNvSpPr>
          <p:nvPr/>
        </p:nvSpPr>
        <p:spPr bwMode="auto">
          <a:xfrm>
            <a:off x="609600" y="1"/>
            <a:ext cx="10972800" cy="363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1 Kings 6:1</a:t>
            </a:r>
          </a:p>
          <a:p>
            <a:pPr algn="just">
              <a:spcAft>
                <a:spcPts val="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“Now it came about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 the four hundred and eightieth year after the sons of Israel came out of the land of Egypt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in the fourth year of Solomon’s reign over Israel, in the month of </a:t>
            </a:r>
            <a:r>
              <a:rPr lang="en-US" sz="36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Ziv</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which is the second month, that he began to build the house of the Lord.”</a:t>
            </a:r>
          </a:p>
        </p:txBody>
      </p:sp>
    </p:spTree>
    <p:extLst>
      <p:ext uri="{BB962C8B-B14F-4D97-AF65-F5344CB8AC3E}">
        <p14:creationId xmlns:p14="http://schemas.microsoft.com/office/powerpoint/2010/main" val="1678477580"/>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a:xfrm>
            <a:off x="4381500" y="228600"/>
            <a:ext cx="3429000" cy="914400"/>
          </a:xfrm>
        </p:spPr>
        <p:txBody>
          <a:bodyPr/>
          <a:lstStyle/>
          <a:p>
            <a:pPr algn="ctr" eaLnBrk="1" hangingPunct="1"/>
            <a:r>
              <a:rPr lang="en-US" sz="3600" dirty="0">
                <a:effectLst>
                  <a:outerShdw blurRad="38100" dist="38100" dir="2700000" algn="tl">
                    <a:srgbClr val="000000">
                      <a:alpha val="43137"/>
                    </a:srgbClr>
                  </a:outerShdw>
                </a:effectLst>
              </a:rPr>
              <a:t>Age of the Earth?</a:t>
            </a:r>
          </a:p>
        </p:txBody>
      </p:sp>
      <p:sp>
        <p:nvSpPr>
          <p:cNvPr id="3" name="Content Placeholder 2"/>
          <p:cNvSpPr>
            <a:spLocks noGrp="1"/>
          </p:cNvSpPr>
          <p:nvPr>
            <p:ph idx="1"/>
          </p:nvPr>
        </p:nvSpPr>
        <p:spPr>
          <a:xfrm>
            <a:off x="1238250" y="1572986"/>
            <a:ext cx="9715500" cy="4953000"/>
          </a:xfrm>
        </p:spPr>
        <p:txBody>
          <a:bodyPr/>
          <a:lstStyle/>
          <a:p>
            <a:pPr marL="457200" lvl="1" indent="-457200" eaLnBrk="1" hangingPunct="1">
              <a:spcBef>
                <a:spcPts val="0"/>
              </a:spcBef>
              <a:spcAft>
                <a:spcPts val="12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971-931 BC = Solomonic reign</a:t>
            </a:r>
          </a:p>
          <a:p>
            <a:pPr marL="457200" lvl="1" indent="-457200" eaLnBrk="1" hangingPunct="1">
              <a:spcBef>
                <a:spcPts val="0"/>
              </a:spcBef>
              <a:spcAft>
                <a:spcPts val="12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966 = Solomon rebuilds temple (1 Kgs 6:1b)</a:t>
            </a:r>
          </a:p>
          <a:p>
            <a:pPr marL="457200" lvl="1" indent="-457200" eaLnBrk="1" hangingPunct="1">
              <a:spcBef>
                <a:spcPts val="0"/>
              </a:spcBef>
              <a:spcAft>
                <a:spcPts val="12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- 480 years for the Exodus’ date (1 Kgs 6:1a)</a:t>
            </a:r>
          </a:p>
          <a:p>
            <a:pPr marL="457200" lvl="1" indent="-457200" eaLnBrk="1" hangingPunct="1">
              <a:spcBef>
                <a:spcPts val="0"/>
              </a:spcBef>
              <a:spcAft>
                <a:spcPts val="1200"/>
              </a:spcAft>
              <a:buClr>
                <a:schemeClr val="tx2"/>
              </a:buClr>
              <a:buSzPct val="75000"/>
              <a:buFont typeface="Wingdings" panose="05000000000000000000" pitchFamily="2" charset="2"/>
              <a:buChar char="n"/>
              <a:defRPr/>
            </a:pPr>
            <a:r>
              <a:rPr lang="en-US" b="1" dirty="0">
                <a:solidFill>
                  <a:srgbClr val="FFFFCC"/>
                </a:solidFill>
                <a:effectLst>
                  <a:outerShdw blurRad="38100" dist="38100" dir="2700000" algn="tl">
                    <a:srgbClr val="000000">
                      <a:alpha val="43137"/>
                    </a:srgbClr>
                  </a:outerShdw>
                </a:effectLst>
                <a:ea typeface="+mn-ea"/>
                <a:cs typeface="+mn-cs"/>
              </a:rPr>
              <a:t>= </a:t>
            </a:r>
            <a:r>
              <a:rPr lang="en-US" b="1" u="sng" dirty="0">
                <a:solidFill>
                  <a:srgbClr val="FFFFCC"/>
                </a:solidFill>
                <a:effectLst>
                  <a:outerShdw blurRad="38100" dist="38100" dir="2700000" algn="tl">
                    <a:srgbClr val="000000">
                      <a:alpha val="43137"/>
                    </a:srgbClr>
                  </a:outerShdw>
                </a:effectLst>
                <a:ea typeface="+mn-ea"/>
                <a:cs typeface="+mn-cs"/>
              </a:rPr>
              <a:t>1446 BC for Exodus’ date</a:t>
            </a:r>
          </a:p>
          <a:p>
            <a:pPr marL="457200" lvl="1" indent="-457200" eaLnBrk="1" hangingPunct="1">
              <a:spcBef>
                <a:spcPts val="0"/>
              </a:spcBef>
              <a:spcAft>
                <a:spcPts val="12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- 430 years for Jacob’s migration to Egypt (</a:t>
            </a:r>
            <a:r>
              <a:rPr lang="en-US" dirty="0" err="1">
                <a:effectLst>
                  <a:outerShdw blurRad="38100" dist="38100" dir="2700000" algn="tl">
                    <a:srgbClr val="000000">
                      <a:alpha val="43137"/>
                    </a:srgbClr>
                  </a:outerShdw>
                </a:effectLst>
                <a:ea typeface="+mn-ea"/>
                <a:cs typeface="+mn-cs"/>
              </a:rPr>
              <a:t>Exod</a:t>
            </a:r>
            <a:r>
              <a:rPr lang="en-US" dirty="0">
                <a:effectLst>
                  <a:outerShdw blurRad="38100" dist="38100" dir="2700000" algn="tl">
                    <a:srgbClr val="000000">
                      <a:alpha val="43137"/>
                    </a:srgbClr>
                  </a:outerShdw>
                </a:effectLst>
                <a:ea typeface="+mn-ea"/>
                <a:cs typeface="+mn-cs"/>
              </a:rPr>
              <a:t> 12:40)</a:t>
            </a:r>
          </a:p>
          <a:p>
            <a:pPr marL="457200" lvl="1" indent="-457200" eaLnBrk="1" hangingPunct="1">
              <a:spcBef>
                <a:spcPts val="0"/>
              </a:spcBef>
              <a:spcAft>
                <a:spcPts val="12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 1876 BC for Jacob’s migration to Egypt (Gen 46)</a:t>
            </a:r>
          </a:p>
          <a:p>
            <a:pPr marL="457200" lvl="1" indent="-457200" eaLnBrk="1" hangingPunct="1">
              <a:spcBef>
                <a:spcPts val="0"/>
              </a:spcBef>
              <a:spcAft>
                <a:spcPts val="12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Genealogies of Gen 5; 11</a:t>
            </a:r>
          </a:p>
          <a:p>
            <a:pPr marL="457200" lvl="1" indent="-457200" eaLnBrk="1" hangingPunct="1">
              <a:spcBef>
                <a:spcPts val="0"/>
              </a:spcBef>
              <a:spcAft>
                <a:spcPts val="12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 4000 BC for the earth’s age</a:t>
            </a:r>
            <a:endParaRPr lang="en-US" dirty="0"/>
          </a:p>
        </p:txBody>
      </p:sp>
      <p:pic>
        <p:nvPicPr>
          <p:cNvPr id="1026" name="Picture 2" descr="Earth PNG images free download">
            <a:extLst>
              <a:ext uri="{FF2B5EF4-FFF2-40B4-BE49-F238E27FC236}">
                <a16:creationId xmlns:a16="http://schemas.microsoft.com/office/drawing/2014/main" id="{3866B09B-F83D-48F8-B92B-8D991FC0CDB0}"/>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33400" y="76200"/>
            <a:ext cx="1371600" cy="13716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5E4E0E55-5494-4314-B60C-CD69B8EF77C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spTree>
    <p:extLst>
      <p:ext uri="{BB962C8B-B14F-4D97-AF65-F5344CB8AC3E}">
        <p14:creationId xmlns:p14="http://schemas.microsoft.com/office/powerpoint/2010/main" val="320263189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3DD2A88D-A347-4000-8512-01EE1A31668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76017" y="97247"/>
            <a:ext cx="8839966" cy="6663506"/>
          </a:xfrm>
          <a:prstGeom prst="rect">
            <a:avLst/>
          </a:prstGeom>
        </p:spPr>
      </p:pic>
    </p:spTree>
    <p:extLst>
      <p:ext uri="{BB962C8B-B14F-4D97-AF65-F5344CB8AC3E}">
        <p14:creationId xmlns:p14="http://schemas.microsoft.com/office/powerpoint/2010/main" val="203928515"/>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a:xfrm>
            <a:off x="4381500" y="228600"/>
            <a:ext cx="3429000" cy="914400"/>
          </a:xfrm>
        </p:spPr>
        <p:txBody>
          <a:bodyPr/>
          <a:lstStyle/>
          <a:p>
            <a:pPr algn="ctr" eaLnBrk="1" hangingPunct="1"/>
            <a:r>
              <a:rPr lang="en-US" sz="3600" dirty="0">
                <a:effectLst>
                  <a:outerShdw blurRad="38100" dist="38100" dir="2700000" algn="tl">
                    <a:srgbClr val="000000">
                      <a:alpha val="43137"/>
                    </a:srgbClr>
                  </a:outerShdw>
                </a:effectLst>
              </a:rPr>
              <a:t>Age of the Earth?</a:t>
            </a:r>
          </a:p>
        </p:txBody>
      </p:sp>
      <p:sp>
        <p:nvSpPr>
          <p:cNvPr id="3" name="Content Placeholder 2"/>
          <p:cNvSpPr>
            <a:spLocks noGrp="1"/>
          </p:cNvSpPr>
          <p:nvPr>
            <p:ph idx="1"/>
          </p:nvPr>
        </p:nvSpPr>
        <p:spPr>
          <a:xfrm>
            <a:off x="1238250" y="1572986"/>
            <a:ext cx="9963150" cy="4953000"/>
          </a:xfrm>
        </p:spPr>
        <p:txBody>
          <a:bodyPr/>
          <a:lstStyle/>
          <a:p>
            <a:pPr marL="457200" lvl="1" indent="-457200" eaLnBrk="1" hangingPunct="1">
              <a:spcBef>
                <a:spcPts val="0"/>
              </a:spcBef>
              <a:spcAft>
                <a:spcPts val="12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971-931 BC = Solomonic reign</a:t>
            </a:r>
          </a:p>
          <a:p>
            <a:pPr marL="457200" lvl="1" indent="-457200" eaLnBrk="1" hangingPunct="1">
              <a:spcBef>
                <a:spcPts val="0"/>
              </a:spcBef>
              <a:spcAft>
                <a:spcPts val="12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966 = Solomon rebuilds temple (1 Kgs 6:1b)</a:t>
            </a:r>
          </a:p>
          <a:p>
            <a:pPr marL="457200" lvl="1" indent="-457200" eaLnBrk="1" hangingPunct="1">
              <a:spcBef>
                <a:spcPts val="0"/>
              </a:spcBef>
              <a:spcAft>
                <a:spcPts val="12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- 480 years for the Exodus’ date (1 Kgs 6:1a)</a:t>
            </a:r>
          </a:p>
          <a:p>
            <a:pPr marL="457200" lvl="1" indent="-457200" eaLnBrk="1" hangingPunct="1">
              <a:spcBef>
                <a:spcPts val="0"/>
              </a:spcBef>
              <a:spcAft>
                <a:spcPts val="12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 1446 BC for Exodus’ date</a:t>
            </a:r>
          </a:p>
          <a:p>
            <a:pPr marL="457200" lvl="1" indent="-457200" eaLnBrk="1" hangingPunct="1">
              <a:spcBef>
                <a:spcPts val="0"/>
              </a:spcBef>
              <a:spcAft>
                <a:spcPts val="1200"/>
              </a:spcAft>
              <a:buClr>
                <a:schemeClr val="tx2"/>
              </a:buClr>
              <a:buSzPct val="75000"/>
              <a:buFont typeface="Wingdings" panose="05000000000000000000" pitchFamily="2" charset="2"/>
              <a:buChar char="n"/>
              <a:defRPr/>
            </a:pPr>
            <a:r>
              <a:rPr lang="en-US" b="1" dirty="0">
                <a:solidFill>
                  <a:srgbClr val="FFFFCC"/>
                </a:solidFill>
                <a:effectLst>
                  <a:outerShdw blurRad="38100" dist="38100" dir="2700000" algn="tl">
                    <a:srgbClr val="000000">
                      <a:alpha val="43137"/>
                    </a:srgbClr>
                  </a:outerShdw>
                </a:effectLst>
                <a:ea typeface="+mn-ea"/>
                <a:cs typeface="+mn-cs"/>
              </a:rPr>
              <a:t>- </a:t>
            </a:r>
            <a:r>
              <a:rPr lang="en-US" b="1" u="sng" dirty="0">
                <a:solidFill>
                  <a:srgbClr val="FFFFCC"/>
                </a:solidFill>
                <a:effectLst>
                  <a:outerShdw blurRad="38100" dist="38100" dir="2700000" algn="tl">
                    <a:srgbClr val="000000">
                      <a:alpha val="43137"/>
                    </a:srgbClr>
                  </a:outerShdw>
                </a:effectLst>
                <a:ea typeface="+mn-ea"/>
                <a:cs typeface="+mn-cs"/>
              </a:rPr>
              <a:t>430 years for Jacob’s migration to Egypt (</a:t>
            </a:r>
            <a:r>
              <a:rPr lang="en-US" b="1" u="sng" dirty="0" err="1">
                <a:solidFill>
                  <a:srgbClr val="FFFFCC"/>
                </a:solidFill>
                <a:effectLst>
                  <a:outerShdw blurRad="38100" dist="38100" dir="2700000" algn="tl">
                    <a:srgbClr val="000000">
                      <a:alpha val="43137"/>
                    </a:srgbClr>
                  </a:outerShdw>
                </a:effectLst>
                <a:ea typeface="+mn-ea"/>
                <a:cs typeface="+mn-cs"/>
              </a:rPr>
              <a:t>Exod</a:t>
            </a:r>
            <a:r>
              <a:rPr lang="en-US" b="1" u="sng" dirty="0">
                <a:solidFill>
                  <a:srgbClr val="FFFFCC"/>
                </a:solidFill>
                <a:effectLst>
                  <a:outerShdw blurRad="38100" dist="38100" dir="2700000" algn="tl">
                    <a:srgbClr val="000000">
                      <a:alpha val="43137"/>
                    </a:srgbClr>
                  </a:outerShdw>
                </a:effectLst>
                <a:ea typeface="+mn-ea"/>
                <a:cs typeface="+mn-cs"/>
              </a:rPr>
              <a:t> 12:40)</a:t>
            </a:r>
          </a:p>
          <a:p>
            <a:pPr marL="457200" lvl="1" indent="-457200" eaLnBrk="1" hangingPunct="1">
              <a:spcBef>
                <a:spcPts val="0"/>
              </a:spcBef>
              <a:spcAft>
                <a:spcPts val="12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 1876 BC for Jacob’s migration to Egypt (Gen 46)</a:t>
            </a:r>
          </a:p>
          <a:p>
            <a:pPr marL="457200" lvl="1" indent="-457200" eaLnBrk="1" hangingPunct="1">
              <a:spcBef>
                <a:spcPts val="0"/>
              </a:spcBef>
              <a:spcAft>
                <a:spcPts val="12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Genealogies of Gen 5; 11</a:t>
            </a:r>
          </a:p>
          <a:p>
            <a:pPr marL="457200" lvl="1" indent="-457200" eaLnBrk="1" hangingPunct="1">
              <a:spcBef>
                <a:spcPts val="0"/>
              </a:spcBef>
              <a:spcAft>
                <a:spcPts val="12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 4000 BC for the earth’s age</a:t>
            </a:r>
            <a:endParaRPr lang="en-US" dirty="0"/>
          </a:p>
        </p:txBody>
      </p:sp>
      <p:pic>
        <p:nvPicPr>
          <p:cNvPr id="1026" name="Picture 2" descr="Earth PNG images free download">
            <a:extLst>
              <a:ext uri="{FF2B5EF4-FFF2-40B4-BE49-F238E27FC236}">
                <a16:creationId xmlns:a16="http://schemas.microsoft.com/office/drawing/2014/main" id="{3866B09B-F83D-48F8-B92B-8D991FC0CDB0}"/>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33400" y="76200"/>
            <a:ext cx="1371600" cy="13716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5E4E0E55-5494-4314-B60C-CD69B8EF77C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spTree>
    <p:extLst>
      <p:ext uri="{BB962C8B-B14F-4D97-AF65-F5344CB8AC3E}">
        <p14:creationId xmlns:p14="http://schemas.microsoft.com/office/powerpoint/2010/main" val="345750223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24015A-623D-4976-828D-20D4B41D12C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8914" name="Rectangle 3"/>
          <p:cNvSpPr>
            <a:spLocks noChangeArrowheads="1"/>
          </p:cNvSpPr>
          <p:nvPr/>
        </p:nvSpPr>
        <p:spPr bwMode="auto">
          <a:xfrm>
            <a:off x="609600" y="1"/>
            <a:ext cx="10972800" cy="3077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Exodus 12:40-41</a:t>
            </a:r>
          </a:p>
          <a:p>
            <a:pPr algn="just">
              <a:spcAft>
                <a:spcPts val="10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40</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Now the time that the sons of Israel lived in Egypt was four hundred and thirty years.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41</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at the end of four hundred and thirty years, to the very day, all the hosts of the Lord went out from the land of Egypt.”</a:t>
            </a:r>
          </a:p>
        </p:txBody>
      </p:sp>
    </p:spTree>
    <p:extLst>
      <p:ext uri="{BB962C8B-B14F-4D97-AF65-F5344CB8AC3E}">
        <p14:creationId xmlns:p14="http://schemas.microsoft.com/office/powerpoint/2010/main" val="2800403599"/>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1066800" y="1371601"/>
            <a:ext cx="5791200" cy="4119563"/>
          </a:xfrm>
        </p:spPr>
        <p:txBody>
          <a:bodyPr/>
          <a:lstStyle/>
          <a:p>
            <a:pPr marL="457200" lvl="1" indent="-457200" eaLnBrk="1" hangingPunct="1">
              <a:spcBef>
                <a:spcPts val="0"/>
              </a:spcBef>
              <a:spcAft>
                <a:spcPts val="3000"/>
              </a:spcAft>
              <a:buClr>
                <a:schemeClr val="tx2"/>
              </a:buClr>
              <a:buSzPct val="100000"/>
              <a:buFont typeface="Wingdings" pitchFamily="2" charset="2"/>
              <a:buAutoNum type="romanUcPeriod"/>
              <a:defRPr/>
            </a:pPr>
            <a:r>
              <a:rPr lang="en-US" b="1" dirty="0">
                <a:solidFill>
                  <a:srgbClr val="FFFFCC"/>
                </a:solidFill>
                <a:effectLst>
                  <a:outerShdw blurRad="38100" dist="38100" dir="2700000" algn="tl">
                    <a:srgbClr val="000000">
                      <a:alpha val="43137"/>
                    </a:srgbClr>
                  </a:outerShdw>
                </a:effectLst>
              </a:rPr>
              <a:t>Genesis 1-11 (four events)</a:t>
            </a:r>
          </a:p>
          <a:p>
            <a:pPr marL="862013"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Creation (1-2)</a:t>
            </a:r>
          </a:p>
          <a:p>
            <a:pPr marL="862013" lvl="2" indent="-457200" eaLnBrk="1" hangingPunct="1">
              <a:spcBef>
                <a:spcPts val="0"/>
              </a:spcBef>
              <a:spcAft>
                <a:spcPts val="3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Fall (3-5)</a:t>
            </a:r>
          </a:p>
          <a:p>
            <a:pPr marL="862013"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Flood (6-9)</a:t>
            </a:r>
          </a:p>
          <a:p>
            <a:pPr marL="862013"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National dispersion (10-11)</a:t>
            </a:r>
          </a:p>
        </p:txBody>
      </p:sp>
      <p:pic>
        <p:nvPicPr>
          <p:cNvPr id="2" name="Picture 4" descr="5 Bible Lessons to Learn From the Book of Genesis | Jack Wellman">
            <a:extLst>
              <a:ext uri="{FF2B5EF4-FFF2-40B4-BE49-F238E27FC236}">
                <a16:creationId xmlns:a16="http://schemas.microsoft.com/office/drawing/2014/main" id="{86B279D7-E07E-42EE-BC3D-7CC92BFCD41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692767" y="2286000"/>
            <a:ext cx="3432433" cy="2286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050">
            <a:extLst>
              <a:ext uri="{FF2B5EF4-FFF2-40B4-BE49-F238E27FC236}">
                <a16:creationId xmlns:a16="http://schemas.microsoft.com/office/drawing/2014/main" id="{7E2A6228-CB3B-4F20-9370-1D1ADE66104D}"/>
              </a:ext>
            </a:extLst>
          </p:cNvPr>
          <p:cNvSpPr>
            <a:spLocks noGrp="1" noChangeArrowheads="1"/>
          </p:cNvSpPr>
          <p:nvPr>
            <p:ph type="title"/>
          </p:nvPr>
        </p:nvSpPr>
        <p:spPr>
          <a:xfrm>
            <a:off x="3924300" y="228600"/>
            <a:ext cx="4343400" cy="914400"/>
          </a:xfrm>
        </p:spPr>
        <p:txBody>
          <a:bodyPr/>
          <a:lstStyle/>
          <a:p>
            <a:pPr algn="ctr" eaLnBrk="1" hangingPunct="1"/>
            <a:r>
              <a:rPr lang="en-US" sz="3600" dirty="0">
                <a:effectLst>
                  <a:outerShdw blurRad="38100" dist="38100" dir="2700000" algn="tl">
                    <a:srgbClr val="000000">
                      <a:alpha val="43137"/>
                    </a:srgbClr>
                  </a:outerShdw>
                </a:effectLst>
              </a:rPr>
              <a:t>GENESIS STRUCTURE</a:t>
            </a:r>
          </a:p>
        </p:txBody>
      </p:sp>
      <p:pic>
        <p:nvPicPr>
          <p:cNvPr id="6" name="Picture 5">
            <a:extLst>
              <a:ext uri="{FF2B5EF4-FFF2-40B4-BE49-F238E27FC236}">
                <a16:creationId xmlns:a16="http://schemas.microsoft.com/office/drawing/2014/main" id="{0BA1A8A7-C735-43ED-BE44-03722CE6BBC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spTree>
    <p:extLst>
      <p:ext uri="{BB962C8B-B14F-4D97-AF65-F5344CB8AC3E}">
        <p14:creationId xmlns:p14="http://schemas.microsoft.com/office/powerpoint/2010/main" val="454740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24015A-623D-4976-828D-20D4B41D12C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8914" name="Rectangle 3"/>
          <p:cNvSpPr>
            <a:spLocks noChangeArrowheads="1"/>
          </p:cNvSpPr>
          <p:nvPr/>
        </p:nvSpPr>
        <p:spPr bwMode="auto">
          <a:xfrm>
            <a:off x="609600" y="1"/>
            <a:ext cx="10972800" cy="3077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Exodus 12:40-41</a:t>
            </a:r>
          </a:p>
          <a:p>
            <a:pPr algn="just">
              <a:spcAft>
                <a:spcPts val="10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40</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Now the time that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sons of Israel lived in Egypt was four hundred and thirty years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41</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at the end of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four hundred and thirty years, to the very day</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all the hosts of the Lord went out from the land of Egypt.”</a:t>
            </a:r>
          </a:p>
        </p:txBody>
      </p:sp>
    </p:spTree>
    <p:extLst>
      <p:ext uri="{BB962C8B-B14F-4D97-AF65-F5344CB8AC3E}">
        <p14:creationId xmlns:p14="http://schemas.microsoft.com/office/powerpoint/2010/main" val="2274985977"/>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a:xfrm>
            <a:off x="4381500" y="228600"/>
            <a:ext cx="3429000" cy="914400"/>
          </a:xfrm>
        </p:spPr>
        <p:txBody>
          <a:bodyPr/>
          <a:lstStyle/>
          <a:p>
            <a:pPr algn="ctr" eaLnBrk="1" hangingPunct="1"/>
            <a:r>
              <a:rPr lang="en-US" sz="3600" dirty="0">
                <a:effectLst>
                  <a:outerShdw blurRad="38100" dist="38100" dir="2700000" algn="tl">
                    <a:srgbClr val="000000">
                      <a:alpha val="43137"/>
                    </a:srgbClr>
                  </a:outerShdw>
                </a:effectLst>
              </a:rPr>
              <a:t>Age of the Earth?</a:t>
            </a:r>
          </a:p>
        </p:txBody>
      </p:sp>
      <p:sp>
        <p:nvSpPr>
          <p:cNvPr id="3" name="Content Placeholder 2"/>
          <p:cNvSpPr>
            <a:spLocks noGrp="1"/>
          </p:cNvSpPr>
          <p:nvPr>
            <p:ph idx="1"/>
          </p:nvPr>
        </p:nvSpPr>
        <p:spPr>
          <a:xfrm>
            <a:off x="1238250" y="1572986"/>
            <a:ext cx="9715500" cy="4953000"/>
          </a:xfrm>
        </p:spPr>
        <p:txBody>
          <a:bodyPr/>
          <a:lstStyle/>
          <a:p>
            <a:pPr marL="457200" lvl="1" indent="-457200" eaLnBrk="1" hangingPunct="1">
              <a:spcBef>
                <a:spcPts val="0"/>
              </a:spcBef>
              <a:spcAft>
                <a:spcPts val="12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971-931 BC = Solomonic reign</a:t>
            </a:r>
          </a:p>
          <a:p>
            <a:pPr marL="457200" lvl="1" indent="-457200" eaLnBrk="1" hangingPunct="1">
              <a:spcBef>
                <a:spcPts val="0"/>
              </a:spcBef>
              <a:spcAft>
                <a:spcPts val="12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966 = Solomon rebuilds temple (1 Kgs 6:1b)</a:t>
            </a:r>
          </a:p>
          <a:p>
            <a:pPr marL="457200" lvl="1" indent="-457200" eaLnBrk="1" hangingPunct="1">
              <a:spcBef>
                <a:spcPts val="0"/>
              </a:spcBef>
              <a:spcAft>
                <a:spcPts val="12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- 480 years for the Exodus’ date (1 Kgs 6:1a)</a:t>
            </a:r>
          </a:p>
          <a:p>
            <a:pPr marL="457200" lvl="1" indent="-457200" eaLnBrk="1" hangingPunct="1">
              <a:spcBef>
                <a:spcPts val="0"/>
              </a:spcBef>
              <a:spcAft>
                <a:spcPts val="12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 1446 BC for Exodus’ date</a:t>
            </a:r>
          </a:p>
          <a:p>
            <a:pPr marL="457200" lvl="1" indent="-457200" eaLnBrk="1" hangingPunct="1">
              <a:spcBef>
                <a:spcPts val="0"/>
              </a:spcBef>
              <a:spcAft>
                <a:spcPts val="12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- 430 years for Jacob’s migration to Egypt (</a:t>
            </a:r>
            <a:r>
              <a:rPr lang="en-US" dirty="0" err="1">
                <a:effectLst>
                  <a:outerShdw blurRad="38100" dist="38100" dir="2700000" algn="tl">
                    <a:srgbClr val="000000">
                      <a:alpha val="43137"/>
                    </a:srgbClr>
                  </a:outerShdw>
                </a:effectLst>
                <a:ea typeface="+mn-ea"/>
                <a:cs typeface="+mn-cs"/>
              </a:rPr>
              <a:t>Exod</a:t>
            </a:r>
            <a:r>
              <a:rPr lang="en-US" dirty="0">
                <a:effectLst>
                  <a:outerShdw blurRad="38100" dist="38100" dir="2700000" algn="tl">
                    <a:srgbClr val="000000">
                      <a:alpha val="43137"/>
                    </a:srgbClr>
                  </a:outerShdw>
                </a:effectLst>
                <a:ea typeface="+mn-ea"/>
                <a:cs typeface="+mn-cs"/>
              </a:rPr>
              <a:t> 12:40)</a:t>
            </a:r>
          </a:p>
          <a:p>
            <a:pPr marL="457200" lvl="1" indent="-457200" eaLnBrk="1" hangingPunct="1">
              <a:spcBef>
                <a:spcPts val="0"/>
              </a:spcBef>
              <a:spcAft>
                <a:spcPts val="1200"/>
              </a:spcAft>
              <a:buClr>
                <a:schemeClr val="tx2"/>
              </a:buClr>
              <a:buSzPct val="75000"/>
              <a:buFont typeface="Wingdings" panose="05000000000000000000" pitchFamily="2" charset="2"/>
              <a:buChar char="n"/>
              <a:defRPr/>
            </a:pPr>
            <a:r>
              <a:rPr lang="en-US" b="1" dirty="0">
                <a:solidFill>
                  <a:srgbClr val="FFFFCC"/>
                </a:solidFill>
                <a:effectLst>
                  <a:outerShdw blurRad="38100" dist="38100" dir="2700000" algn="tl">
                    <a:srgbClr val="000000">
                      <a:alpha val="43137"/>
                    </a:srgbClr>
                  </a:outerShdw>
                </a:effectLst>
                <a:ea typeface="+mn-ea"/>
                <a:cs typeface="+mn-cs"/>
              </a:rPr>
              <a:t>= </a:t>
            </a:r>
            <a:r>
              <a:rPr lang="en-US" b="1" u="sng" dirty="0">
                <a:solidFill>
                  <a:srgbClr val="FFFFCC"/>
                </a:solidFill>
                <a:effectLst>
                  <a:outerShdw blurRad="38100" dist="38100" dir="2700000" algn="tl">
                    <a:srgbClr val="000000">
                      <a:alpha val="43137"/>
                    </a:srgbClr>
                  </a:outerShdw>
                </a:effectLst>
                <a:ea typeface="+mn-ea"/>
                <a:cs typeface="+mn-cs"/>
              </a:rPr>
              <a:t>1876 BC for Jacob’s migration to Egypt (Gen 46)</a:t>
            </a:r>
          </a:p>
          <a:p>
            <a:pPr marL="457200" lvl="1" indent="-457200" eaLnBrk="1" hangingPunct="1">
              <a:spcBef>
                <a:spcPts val="0"/>
              </a:spcBef>
              <a:spcAft>
                <a:spcPts val="12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Genealogies of Gen 5; 11</a:t>
            </a:r>
          </a:p>
          <a:p>
            <a:pPr marL="457200" lvl="1" indent="-457200" eaLnBrk="1" hangingPunct="1">
              <a:spcBef>
                <a:spcPts val="0"/>
              </a:spcBef>
              <a:spcAft>
                <a:spcPts val="12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 4000 BC for the earth’s age</a:t>
            </a:r>
            <a:endParaRPr lang="en-US" dirty="0"/>
          </a:p>
        </p:txBody>
      </p:sp>
      <p:pic>
        <p:nvPicPr>
          <p:cNvPr id="1026" name="Picture 2" descr="Earth PNG images free download">
            <a:extLst>
              <a:ext uri="{FF2B5EF4-FFF2-40B4-BE49-F238E27FC236}">
                <a16:creationId xmlns:a16="http://schemas.microsoft.com/office/drawing/2014/main" id="{3866B09B-F83D-48F8-B92B-8D991FC0CDB0}"/>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33400" y="76200"/>
            <a:ext cx="1371600" cy="13716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5E4E0E55-5494-4314-B60C-CD69B8EF77C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spTree>
    <p:extLst>
      <p:ext uri="{BB962C8B-B14F-4D97-AF65-F5344CB8AC3E}">
        <p14:creationId xmlns:p14="http://schemas.microsoft.com/office/powerpoint/2010/main" val="169155993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1727502" y="228600"/>
            <a:ext cx="8736997"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a:xfrm>
            <a:off x="4381500" y="228600"/>
            <a:ext cx="3429000" cy="914400"/>
          </a:xfrm>
        </p:spPr>
        <p:txBody>
          <a:bodyPr/>
          <a:lstStyle/>
          <a:p>
            <a:pPr algn="ctr" eaLnBrk="1" hangingPunct="1"/>
            <a:r>
              <a:rPr lang="en-US" sz="3600" dirty="0">
                <a:effectLst>
                  <a:outerShdw blurRad="38100" dist="38100" dir="2700000" algn="tl">
                    <a:srgbClr val="000000">
                      <a:alpha val="43137"/>
                    </a:srgbClr>
                  </a:outerShdw>
                </a:effectLst>
              </a:rPr>
              <a:t>Age of the Earth?</a:t>
            </a:r>
          </a:p>
        </p:txBody>
      </p:sp>
      <p:sp>
        <p:nvSpPr>
          <p:cNvPr id="3" name="Content Placeholder 2"/>
          <p:cNvSpPr>
            <a:spLocks noGrp="1"/>
          </p:cNvSpPr>
          <p:nvPr>
            <p:ph idx="1"/>
          </p:nvPr>
        </p:nvSpPr>
        <p:spPr>
          <a:xfrm>
            <a:off x="1238250" y="1572986"/>
            <a:ext cx="9715500" cy="4953000"/>
          </a:xfrm>
        </p:spPr>
        <p:txBody>
          <a:bodyPr/>
          <a:lstStyle/>
          <a:p>
            <a:pPr marL="457200" lvl="1" indent="-457200" eaLnBrk="1" hangingPunct="1">
              <a:spcBef>
                <a:spcPts val="0"/>
              </a:spcBef>
              <a:spcAft>
                <a:spcPts val="12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971-931 BC = Solomonic reign</a:t>
            </a:r>
          </a:p>
          <a:p>
            <a:pPr marL="457200" lvl="1" indent="-457200" eaLnBrk="1" hangingPunct="1">
              <a:spcBef>
                <a:spcPts val="0"/>
              </a:spcBef>
              <a:spcAft>
                <a:spcPts val="12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966 = Solomon rebuilds temple (1 Kgs 6:1b)</a:t>
            </a:r>
          </a:p>
          <a:p>
            <a:pPr marL="457200" lvl="1" indent="-457200" eaLnBrk="1" hangingPunct="1">
              <a:spcBef>
                <a:spcPts val="0"/>
              </a:spcBef>
              <a:spcAft>
                <a:spcPts val="12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- 480 years for the Exodus’ date (1 Kgs 6:1a)</a:t>
            </a:r>
          </a:p>
          <a:p>
            <a:pPr marL="457200" lvl="1" indent="-457200" eaLnBrk="1" hangingPunct="1">
              <a:spcBef>
                <a:spcPts val="0"/>
              </a:spcBef>
              <a:spcAft>
                <a:spcPts val="12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 1446 BC for Exodus’ date</a:t>
            </a:r>
          </a:p>
          <a:p>
            <a:pPr marL="457200" lvl="1" indent="-457200" eaLnBrk="1" hangingPunct="1">
              <a:spcBef>
                <a:spcPts val="0"/>
              </a:spcBef>
              <a:spcAft>
                <a:spcPts val="12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- 430 years for Jacob’s migration to Egypt (</a:t>
            </a:r>
            <a:r>
              <a:rPr lang="en-US" dirty="0" err="1">
                <a:effectLst>
                  <a:outerShdw blurRad="38100" dist="38100" dir="2700000" algn="tl">
                    <a:srgbClr val="000000">
                      <a:alpha val="43137"/>
                    </a:srgbClr>
                  </a:outerShdw>
                </a:effectLst>
                <a:ea typeface="+mn-ea"/>
                <a:cs typeface="+mn-cs"/>
              </a:rPr>
              <a:t>Exod</a:t>
            </a:r>
            <a:r>
              <a:rPr lang="en-US" dirty="0">
                <a:effectLst>
                  <a:outerShdw blurRad="38100" dist="38100" dir="2700000" algn="tl">
                    <a:srgbClr val="000000">
                      <a:alpha val="43137"/>
                    </a:srgbClr>
                  </a:outerShdw>
                </a:effectLst>
                <a:ea typeface="+mn-ea"/>
                <a:cs typeface="+mn-cs"/>
              </a:rPr>
              <a:t> 12:40)</a:t>
            </a:r>
          </a:p>
          <a:p>
            <a:pPr marL="457200" lvl="1" indent="-457200" eaLnBrk="1" hangingPunct="1">
              <a:spcBef>
                <a:spcPts val="0"/>
              </a:spcBef>
              <a:spcAft>
                <a:spcPts val="12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 1876 BC for Jacob’s migration to Egypt (Gen 46)</a:t>
            </a:r>
          </a:p>
          <a:p>
            <a:pPr marL="457200" lvl="1" indent="-457200" eaLnBrk="1" hangingPunct="1">
              <a:spcBef>
                <a:spcPts val="0"/>
              </a:spcBef>
              <a:spcAft>
                <a:spcPts val="1200"/>
              </a:spcAft>
              <a:buClr>
                <a:schemeClr val="tx2"/>
              </a:buClr>
              <a:buSzPct val="75000"/>
              <a:buFont typeface="Wingdings" panose="05000000000000000000" pitchFamily="2" charset="2"/>
              <a:buChar char="n"/>
              <a:defRPr/>
            </a:pPr>
            <a:r>
              <a:rPr lang="en-US" b="1" u="sng" dirty="0">
                <a:solidFill>
                  <a:srgbClr val="FFFFCC"/>
                </a:solidFill>
                <a:effectLst>
                  <a:outerShdw blurRad="38100" dist="38100" dir="2700000" algn="tl">
                    <a:srgbClr val="000000">
                      <a:alpha val="43137"/>
                    </a:srgbClr>
                  </a:outerShdw>
                </a:effectLst>
                <a:ea typeface="+mn-ea"/>
                <a:cs typeface="+mn-cs"/>
              </a:rPr>
              <a:t>Genealogies of Gen 5; 11</a:t>
            </a:r>
          </a:p>
          <a:p>
            <a:pPr marL="457200" lvl="1" indent="-457200" eaLnBrk="1" hangingPunct="1">
              <a:spcBef>
                <a:spcPts val="0"/>
              </a:spcBef>
              <a:spcAft>
                <a:spcPts val="12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 4000 BC for the earth’s age</a:t>
            </a:r>
            <a:endParaRPr lang="en-US" dirty="0"/>
          </a:p>
        </p:txBody>
      </p:sp>
      <p:pic>
        <p:nvPicPr>
          <p:cNvPr id="1026" name="Picture 2" descr="Earth PNG images free download">
            <a:extLst>
              <a:ext uri="{FF2B5EF4-FFF2-40B4-BE49-F238E27FC236}">
                <a16:creationId xmlns:a16="http://schemas.microsoft.com/office/drawing/2014/main" id="{3866B09B-F83D-48F8-B92B-8D991FC0CDB0}"/>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33400" y="76200"/>
            <a:ext cx="1371600" cy="13716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5E4E0E55-5494-4314-B60C-CD69B8EF77C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spTree>
    <p:extLst>
      <p:ext uri="{BB962C8B-B14F-4D97-AF65-F5344CB8AC3E}">
        <p14:creationId xmlns:p14="http://schemas.microsoft.com/office/powerpoint/2010/main" val="93107194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http://www.answersingenesis.org/assets/images/articles/2009/01/timeline.gif"/>
          <p:cNvPicPr>
            <a:picLocks noChangeAspect="1" noChangeArrowheads="1"/>
          </p:cNvPicPr>
          <p:nvPr/>
        </p:nvPicPr>
        <p:blipFill>
          <a:blip r:embed="rId2" cstate="print"/>
          <a:srcRect/>
          <a:stretch>
            <a:fillRect/>
          </a:stretch>
        </p:blipFill>
        <p:spPr bwMode="auto">
          <a:xfrm>
            <a:off x="2724150" y="259556"/>
            <a:ext cx="6743700" cy="6338888"/>
          </a:xfrm>
          <a:prstGeom prst="rect">
            <a:avLst/>
          </a:prstGeom>
          <a:noFill/>
          <a:ln w="9525">
            <a:noFill/>
            <a:miter lim="800000"/>
            <a:headEnd/>
            <a:tailEnd/>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http://www.purifiedbyfaith.com/CreationEvolution/Genesis5and11/Images/Geneaologies5and11.gif"/>
          <p:cNvPicPr>
            <a:picLocks noChangeAspect="1" noChangeArrowheads="1"/>
          </p:cNvPicPr>
          <p:nvPr/>
        </p:nvPicPr>
        <p:blipFill>
          <a:blip r:embed="rId2" cstate="print"/>
          <a:srcRect/>
          <a:stretch>
            <a:fillRect/>
          </a:stretch>
        </p:blipFill>
        <p:spPr bwMode="auto">
          <a:xfrm>
            <a:off x="1274252" y="228600"/>
            <a:ext cx="9643496"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a:xfrm>
            <a:off x="4381500" y="228600"/>
            <a:ext cx="3429000" cy="914400"/>
          </a:xfrm>
        </p:spPr>
        <p:txBody>
          <a:bodyPr/>
          <a:lstStyle/>
          <a:p>
            <a:pPr algn="ctr" eaLnBrk="1" hangingPunct="1"/>
            <a:r>
              <a:rPr lang="en-US" sz="3600" dirty="0">
                <a:effectLst>
                  <a:outerShdw blurRad="38100" dist="38100" dir="2700000" algn="tl">
                    <a:srgbClr val="000000">
                      <a:alpha val="43137"/>
                    </a:srgbClr>
                  </a:outerShdw>
                </a:effectLst>
              </a:rPr>
              <a:t>Age of the Earth?</a:t>
            </a:r>
          </a:p>
        </p:txBody>
      </p:sp>
      <p:sp>
        <p:nvSpPr>
          <p:cNvPr id="3" name="Content Placeholder 2"/>
          <p:cNvSpPr>
            <a:spLocks noGrp="1"/>
          </p:cNvSpPr>
          <p:nvPr>
            <p:ph idx="1"/>
          </p:nvPr>
        </p:nvSpPr>
        <p:spPr>
          <a:xfrm>
            <a:off x="1238250" y="1572986"/>
            <a:ext cx="9715500" cy="4953000"/>
          </a:xfrm>
        </p:spPr>
        <p:txBody>
          <a:bodyPr/>
          <a:lstStyle/>
          <a:p>
            <a:pPr marL="457200" lvl="1" indent="-457200" eaLnBrk="1" hangingPunct="1">
              <a:spcBef>
                <a:spcPts val="0"/>
              </a:spcBef>
              <a:spcAft>
                <a:spcPts val="12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971-931 BC = Solomonic reign</a:t>
            </a:r>
          </a:p>
          <a:p>
            <a:pPr marL="457200" lvl="1" indent="-457200" eaLnBrk="1" hangingPunct="1">
              <a:spcBef>
                <a:spcPts val="0"/>
              </a:spcBef>
              <a:spcAft>
                <a:spcPts val="12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966 = Solomon rebuilds temple (1 Kgs 6:1b)</a:t>
            </a:r>
          </a:p>
          <a:p>
            <a:pPr marL="457200" lvl="1" indent="-457200" eaLnBrk="1" hangingPunct="1">
              <a:spcBef>
                <a:spcPts val="0"/>
              </a:spcBef>
              <a:spcAft>
                <a:spcPts val="12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- 480 years for the Exodus’ date (1 Kgs 6:1a)</a:t>
            </a:r>
          </a:p>
          <a:p>
            <a:pPr marL="457200" lvl="1" indent="-457200" eaLnBrk="1" hangingPunct="1">
              <a:spcBef>
                <a:spcPts val="0"/>
              </a:spcBef>
              <a:spcAft>
                <a:spcPts val="12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 1446 BC for Exodus’ date</a:t>
            </a:r>
          </a:p>
          <a:p>
            <a:pPr marL="457200" lvl="1" indent="-457200" eaLnBrk="1" hangingPunct="1">
              <a:spcBef>
                <a:spcPts val="0"/>
              </a:spcBef>
              <a:spcAft>
                <a:spcPts val="12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- 430 years for Jacob’s migration to Egypt (</a:t>
            </a:r>
            <a:r>
              <a:rPr lang="en-US" dirty="0" err="1">
                <a:effectLst>
                  <a:outerShdw blurRad="38100" dist="38100" dir="2700000" algn="tl">
                    <a:srgbClr val="000000">
                      <a:alpha val="43137"/>
                    </a:srgbClr>
                  </a:outerShdw>
                </a:effectLst>
                <a:ea typeface="+mn-ea"/>
                <a:cs typeface="+mn-cs"/>
              </a:rPr>
              <a:t>Exod</a:t>
            </a:r>
            <a:r>
              <a:rPr lang="en-US" dirty="0">
                <a:effectLst>
                  <a:outerShdw blurRad="38100" dist="38100" dir="2700000" algn="tl">
                    <a:srgbClr val="000000">
                      <a:alpha val="43137"/>
                    </a:srgbClr>
                  </a:outerShdw>
                </a:effectLst>
                <a:ea typeface="+mn-ea"/>
                <a:cs typeface="+mn-cs"/>
              </a:rPr>
              <a:t> 12:40)</a:t>
            </a:r>
          </a:p>
          <a:p>
            <a:pPr marL="457200" lvl="1" indent="-457200" eaLnBrk="1" hangingPunct="1">
              <a:spcBef>
                <a:spcPts val="0"/>
              </a:spcBef>
              <a:spcAft>
                <a:spcPts val="12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 1876 BC for Jacob’s migration to Egypt (Gen 46)</a:t>
            </a:r>
          </a:p>
          <a:p>
            <a:pPr marL="457200" lvl="1" indent="-457200" eaLnBrk="1" hangingPunct="1">
              <a:spcBef>
                <a:spcPts val="0"/>
              </a:spcBef>
              <a:spcAft>
                <a:spcPts val="12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Genealogies of Gen 5; 11</a:t>
            </a:r>
          </a:p>
          <a:p>
            <a:pPr marL="457200" lvl="1" indent="-457200" eaLnBrk="1" hangingPunct="1">
              <a:spcBef>
                <a:spcPts val="0"/>
              </a:spcBef>
              <a:spcAft>
                <a:spcPts val="1200"/>
              </a:spcAft>
              <a:buClr>
                <a:schemeClr val="tx2"/>
              </a:buClr>
              <a:buSzPct val="75000"/>
              <a:buFont typeface="Wingdings" panose="05000000000000000000" pitchFamily="2" charset="2"/>
              <a:buChar char="n"/>
              <a:defRPr/>
            </a:pPr>
            <a:r>
              <a:rPr lang="en-US" b="1" dirty="0">
                <a:solidFill>
                  <a:srgbClr val="FFFFCC"/>
                </a:solidFill>
                <a:effectLst>
                  <a:outerShdw blurRad="38100" dist="38100" dir="2700000" algn="tl">
                    <a:srgbClr val="000000">
                      <a:alpha val="43137"/>
                    </a:srgbClr>
                  </a:outerShdw>
                </a:effectLst>
                <a:ea typeface="+mn-ea"/>
                <a:cs typeface="+mn-cs"/>
              </a:rPr>
              <a:t>= </a:t>
            </a:r>
            <a:r>
              <a:rPr lang="en-US" b="1" u="sng" dirty="0">
                <a:solidFill>
                  <a:srgbClr val="FFFFCC"/>
                </a:solidFill>
                <a:effectLst>
                  <a:outerShdw blurRad="38100" dist="38100" dir="2700000" algn="tl">
                    <a:srgbClr val="000000">
                      <a:alpha val="43137"/>
                    </a:srgbClr>
                  </a:outerShdw>
                </a:effectLst>
                <a:ea typeface="+mn-ea"/>
                <a:cs typeface="+mn-cs"/>
              </a:rPr>
              <a:t>4000 BC for the earth’s age</a:t>
            </a:r>
          </a:p>
        </p:txBody>
      </p:sp>
      <p:pic>
        <p:nvPicPr>
          <p:cNvPr id="1026" name="Picture 2" descr="Earth PNG images free download">
            <a:extLst>
              <a:ext uri="{FF2B5EF4-FFF2-40B4-BE49-F238E27FC236}">
                <a16:creationId xmlns:a16="http://schemas.microsoft.com/office/drawing/2014/main" id="{3866B09B-F83D-48F8-B92B-8D991FC0CDB0}"/>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33400" y="76200"/>
            <a:ext cx="1371600" cy="13716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5E4E0E55-5494-4314-B60C-CD69B8EF77C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spTree>
    <p:extLst>
      <p:ext uri="{BB962C8B-B14F-4D97-AF65-F5344CB8AC3E}">
        <p14:creationId xmlns:p14="http://schemas.microsoft.com/office/powerpoint/2010/main" val="121198154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1091246" y="1600200"/>
            <a:ext cx="6479426" cy="2362200"/>
          </a:xfrm>
        </p:spPr>
        <p:txBody>
          <a:bodyPr/>
          <a:lstStyle/>
          <a:p>
            <a:pPr marL="0" indent="0" algn="just">
              <a:spcBef>
                <a:spcPts val="0"/>
              </a:spcBef>
              <a:buNone/>
            </a:pPr>
            <a:r>
              <a:rPr lang="en-US" dirty="0">
                <a:effectLst>
                  <a:outerShdw blurRad="38100" dist="38100" dir="2700000" algn="tl">
                    <a:srgbClr val="000000">
                      <a:alpha val="43137"/>
                    </a:srgbClr>
                  </a:outerShdw>
                </a:effectLst>
              </a:rPr>
              <a:t>“If the time since the creation of the universe were scaled down to a single year, the whole of human history would be less than one minute.”</a:t>
            </a:r>
          </a:p>
        </p:txBody>
      </p:sp>
      <p:sp>
        <p:nvSpPr>
          <p:cNvPr id="4" name="Text Box 5"/>
          <p:cNvSpPr txBox="1">
            <a:spLocks noChangeArrowheads="1"/>
          </p:cNvSpPr>
          <p:nvPr/>
        </p:nvSpPr>
        <p:spPr bwMode="auto">
          <a:xfrm>
            <a:off x="3381375" y="219670"/>
            <a:ext cx="5429250" cy="10002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ts val="0"/>
              </a:spcBef>
              <a:spcAft>
                <a:spcPts val="600"/>
              </a:spcAft>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Hugh Ross</a:t>
            </a:r>
          </a:p>
          <a:p>
            <a:pPr algn="ctr">
              <a:spcBef>
                <a:spcPts val="0"/>
              </a:spcBef>
            </a:pPr>
            <a:r>
              <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Ross, H.N., </a:t>
            </a:r>
            <a:r>
              <a:rPr lang="en-US" sz="1800"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The Fingerprint of God </a:t>
            </a:r>
            <a:r>
              <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(1991), p. 178.</a:t>
            </a:r>
            <a:endPar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endParaRPr>
          </a:p>
        </p:txBody>
      </p:sp>
      <p:pic>
        <p:nvPicPr>
          <p:cNvPr id="2" name="Picture 1">
            <a:extLst>
              <a:ext uri="{FF2B5EF4-FFF2-40B4-BE49-F238E27FC236}">
                <a16:creationId xmlns:a16="http://schemas.microsoft.com/office/drawing/2014/main" id="{1BA81032-5E99-42D3-856E-5EEC8A901BAB}"/>
              </a:ext>
            </a:extLst>
          </p:cNvPr>
          <p:cNvPicPr>
            <a:picLocks noChangeAspect="1"/>
          </p:cNvPicPr>
          <p:nvPr/>
        </p:nvPicPr>
        <p:blipFill>
          <a:blip r:embed="rId3"/>
          <a:stretch>
            <a:fillRect/>
          </a:stretch>
        </p:blipFill>
        <p:spPr>
          <a:xfrm>
            <a:off x="8229600" y="1752600"/>
            <a:ext cx="2871154" cy="4572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a:extLst>
              <a:ext uri="{FF2B5EF4-FFF2-40B4-BE49-F238E27FC236}">
                <a16:creationId xmlns:a16="http://schemas.microsoft.com/office/drawing/2014/main" id="{8314DE3C-46B0-4AD5-B5CF-9A77C6DB0B62}"/>
              </a:ext>
            </a:extLst>
          </p:cNvPr>
          <p:cNvPicPr>
            <a:picLocks noChangeAspect="1"/>
          </p:cNvPicPr>
          <p:nvPr/>
        </p:nvPicPr>
        <p:blipFill>
          <a:blip r:embed="rId4"/>
          <a:stretch>
            <a:fillRect/>
          </a:stretch>
        </p:blipFill>
        <p:spPr>
          <a:xfrm>
            <a:off x="607176" y="76200"/>
            <a:ext cx="812801" cy="1097280"/>
          </a:xfrm>
          <a:prstGeom prst="rect">
            <a:avLst/>
          </a:prstGeom>
        </p:spPr>
      </p:pic>
    </p:spTree>
    <p:extLst>
      <p:ext uri="{BB962C8B-B14F-4D97-AF65-F5344CB8AC3E}">
        <p14:creationId xmlns:p14="http://schemas.microsoft.com/office/powerpoint/2010/main" val="3962694951"/>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24015A-623D-4976-828D-20D4B41D12CA}"/>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sp>
        <p:nvSpPr>
          <p:cNvPr id="38914" name="Rectangle 3"/>
          <p:cNvSpPr>
            <a:spLocks noChangeArrowheads="1"/>
          </p:cNvSpPr>
          <p:nvPr/>
        </p:nvSpPr>
        <p:spPr bwMode="auto">
          <a:xfrm>
            <a:off x="609600" y="1"/>
            <a:ext cx="10972800" cy="4862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Matthew 19:4-6</a:t>
            </a:r>
          </a:p>
          <a:p>
            <a:pPr algn="just">
              <a:spcAft>
                <a:spcPts val="10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Some Pharisees came to Jesus, testing Him and asking, “Is it lawful for a man to divorce his wife for any reason at all?”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4</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He answered and said, “Have you not read that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He who created them from the beginning</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made them male and female,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5</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said, ‘For this reason a man shall leave his father and mother and be joined to his wife, and the two shall become one flesh’?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6</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So they are no longer two, but one flesh. What therefore God has joined together, let no man separate.”</a:t>
            </a:r>
          </a:p>
        </p:txBody>
      </p:sp>
    </p:spTree>
    <p:extLst>
      <p:ext uri="{BB962C8B-B14F-4D97-AF65-F5344CB8AC3E}">
        <p14:creationId xmlns:p14="http://schemas.microsoft.com/office/powerpoint/2010/main" val="3977656765"/>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2209800" y="228600"/>
            <a:ext cx="7772400" cy="685800"/>
          </a:xfrm>
        </p:spPr>
        <p:txBody>
          <a:bodyPr/>
          <a:lstStyle/>
          <a:p>
            <a:pPr algn="ctr" eaLnBrk="1" hangingPunct="1"/>
            <a:r>
              <a:rPr lang="en-US" sz="3600" dirty="0">
                <a:effectLst>
                  <a:outerShdw blurRad="38100" dist="38100" dir="2700000" algn="tl">
                    <a:srgbClr val="000000">
                      <a:alpha val="43137"/>
                    </a:srgbClr>
                  </a:outerShdw>
                </a:effectLst>
              </a:rPr>
              <a:t>Shaping and Populating (Gen 1:1)</a:t>
            </a:r>
          </a:p>
        </p:txBody>
      </p:sp>
      <p:graphicFrame>
        <p:nvGraphicFramePr>
          <p:cNvPr id="2" name="Table 2">
            <a:extLst>
              <a:ext uri="{FF2B5EF4-FFF2-40B4-BE49-F238E27FC236}">
                <a16:creationId xmlns:a16="http://schemas.microsoft.com/office/drawing/2014/main" id="{C172685B-5F94-481D-B94C-19A7742E7221}"/>
              </a:ext>
            </a:extLst>
          </p:cNvPr>
          <p:cNvGraphicFramePr>
            <a:graphicFrameLocks noGrp="1"/>
          </p:cNvGraphicFramePr>
          <p:nvPr/>
        </p:nvGraphicFramePr>
        <p:xfrm>
          <a:off x="2057400" y="990600"/>
          <a:ext cx="8153400" cy="2743200"/>
        </p:xfrm>
        <a:graphic>
          <a:graphicData uri="http://schemas.openxmlformats.org/drawingml/2006/table">
            <a:tbl>
              <a:tblPr firstRow="1" bandRow="1">
                <a:tableStyleId>{5940675A-B579-460E-94D1-54222C63F5DA}</a:tableStyleId>
              </a:tblPr>
              <a:tblGrid>
                <a:gridCol w="1219200">
                  <a:extLst>
                    <a:ext uri="{9D8B030D-6E8A-4147-A177-3AD203B41FA5}">
                      <a16:colId xmlns:a16="http://schemas.microsoft.com/office/drawing/2014/main" val="3937399128"/>
                    </a:ext>
                  </a:extLst>
                </a:gridCol>
                <a:gridCol w="2362200">
                  <a:extLst>
                    <a:ext uri="{9D8B030D-6E8A-4147-A177-3AD203B41FA5}">
                      <a16:colId xmlns:a16="http://schemas.microsoft.com/office/drawing/2014/main" val="3378488866"/>
                    </a:ext>
                  </a:extLst>
                </a:gridCol>
                <a:gridCol w="1143000">
                  <a:extLst>
                    <a:ext uri="{9D8B030D-6E8A-4147-A177-3AD203B41FA5}">
                      <a16:colId xmlns:a16="http://schemas.microsoft.com/office/drawing/2014/main" val="3580775410"/>
                    </a:ext>
                  </a:extLst>
                </a:gridCol>
                <a:gridCol w="3429000">
                  <a:extLst>
                    <a:ext uri="{9D8B030D-6E8A-4147-A177-3AD203B41FA5}">
                      <a16:colId xmlns:a16="http://schemas.microsoft.com/office/drawing/2014/main" val="2862036682"/>
                    </a:ext>
                  </a:extLst>
                </a:gridCol>
              </a:tblGrid>
              <a:tr h="914400">
                <a:tc>
                  <a:txBody>
                    <a:bodyPr/>
                    <a:lstStyle/>
                    <a:p>
                      <a:pPr marL="0" indent="0">
                        <a:buClr>
                          <a:schemeClr val="tx2"/>
                        </a:buClr>
                        <a:buFont typeface="Wingdings" panose="05000000000000000000" pitchFamily="2" charset="2"/>
                        <a:buNone/>
                      </a:pPr>
                      <a:r>
                        <a:rPr lang="en-US" sz="2400" dirty="0">
                          <a:solidFill>
                            <a:schemeClr val="tx1"/>
                          </a:solidFill>
                          <a:effectLst>
                            <a:outerShdw blurRad="38100" dist="38100" dir="2700000" algn="tl">
                              <a:srgbClr val="000000"/>
                            </a:outerShdw>
                          </a:effectLst>
                          <a:latin typeface="Calibri" panose="020F0502020204030204" pitchFamily="34" charset="0"/>
                          <a:ea typeface="+mn-ea"/>
                          <a:cs typeface="+mn-cs"/>
                        </a:rPr>
                        <a:t>Day 1:</a:t>
                      </a:r>
                    </a:p>
                  </a:txBody>
                  <a:tcPr anchor="ctr">
                    <a:solidFill>
                      <a:schemeClr val="bg2"/>
                    </a:solidFill>
                  </a:tcPr>
                </a:tc>
                <a:tc>
                  <a:txBody>
                    <a:bodyPr/>
                    <a:lstStyle/>
                    <a:p>
                      <a:pPr marL="0" indent="0" algn="ctr">
                        <a:buClr>
                          <a:schemeClr val="tx2"/>
                        </a:buClr>
                        <a:buFont typeface="Wingdings" panose="05000000000000000000" pitchFamily="2" charset="2"/>
                        <a:buNone/>
                      </a:pPr>
                      <a:r>
                        <a:rPr lang="en-US" sz="2400" dirty="0">
                          <a:solidFill>
                            <a:schemeClr val="tx1"/>
                          </a:solidFill>
                          <a:effectLst>
                            <a:outerShdw blurRad="38100" dist="38100" dir="2700000" algn="tl">
                              <a:srgbClr val="000000"/>
                            </a:outerShdw>
                          </a:effectLst>
                          <a:latin typeface="Calibri" panose="020F0502020204030204" pitchFamily="34" charset="0"/>
                          <a:ea typeface="+mn-ea"/>
                          <a:cs typeface="+mn-cs"/>
                        </a:rPr>
                        <a:t>Light </a:t>
                      </a:r>
                    </a:p>
                  </a:txBody>
                  <a:tcPr anchor="ctr">
                    <a:solidFill>
                      <a:schemeClr val="bg2"/>
                    </a:solidFill>
                  </a:tcPr>
                </a:tc>
                <a:tc>
                  <a:txBody>
                    <a:bodyPr/>
                    <a:lstStyle/>
                    <a:p>
                      <a:pPr marL="0" indent="0" algn="l" defTabSz="914400" rtl="0" eaLnBrk="1" latinLnBrk="0" hangingPunct="1">
                        <a:buClr>
                          <a:schemeClr val="tx2"/>
                        </a:buClr>
                        <a:buFont typeface="Wingdings" panose="05000000000000000000" pitchFamily="2" charset="2"/>
                        <a:buNone/>
                      </a:pPr>
                      <a:r>
                        <a:rPr lang="en-US" sz="2400" kern="1200" dirty="0">
                          <a:solidFill>
                            <a:schemeClr val="tx1"/>
                          </a:solidFill>
                          <a:effectLst>
                            <a:outerShdw blurRad="38100" dist="38100" dir="2700000" algn="tl">
                              <a:srgbClr val="000000"/>
                            </a:outerShdw>
                          </a:effectLst>
                          <a:latin typeface="Calibri" panose="020F0502020204030204" pitchFamily="34" charset="0"/>
                          <a:ea typeface="+mn-ea"/>
                          <a:cs typeface="+mn-cs"/>
                        </a:rPr>
                        <a:t>Day 4:</a:t>
                      </a:r>
                    </a:p>
                  </a:txBody>
                  <a:tcPr anchor="ctr">
                    <a:solidFill>
                      <a:schemeClr val="bg2"/>
                    </a:solidFill>
                  </a:tcPr>
                </a:tc>
                <a:tc>
                  <a:txBody>
                    <a:bodyPr/>
                    <a:lstStyle/>
                    <a:p>
                      <a:pPr marL="0" indent="0" algn="ctr" defTabSz="914400" rtl="0" eaLnBrk="1" latinLnBrk="0" hangingPunct="1">
                        <a:buClr>
                          <a:schemeClr val="tx2"/>
                        </a:buClr>
                        <a:buFont typeface="Wingdings" panose="05000000000000000000" pitchFamily="2" charset="2"/>
                        <a:buNone/>
                      </a:pPr>
                      <a:r>
                        <a:rPr lang="en-US" sz="2400" kern="1200" dirty="0">
                          <a:solidFill>
                            <a:schemeClr val="tx1"/>
                          </a:solidFill>
                          <a:effectLst>
                            <a:outerShdw blurRad="38100" dist="38100" dir="2700000" algn="tl">
                              <a:srgbClr val="000000"/>
                            </a:outerShdw>
                          </a:effectLst>
                          <a:latin typeface="Calibri" panose="020F0502020204030204" pitchFamily="34" charset="0"/>
                          <a:ea typeface="+mn-ea"/>
                          <a:cs typeface="+mn-cs"/>
                        </a:rPr>
                        <a:t>Luminaries</a:t>
                      </a:r>
                    </a:p>
                  </a:txBody>
                  <a:tcPr anchor="ctr">
                    <a:solidFill>
                      <a:schemeClr val="bg2"/>
                    </a:solidFill>
                  </a:tcPr>
                </a:tc>
                <a:extLst>
                  <a:ext uri="{0D108BD9-81ED-4DB2-BD59-A6C34878D82A}">
                    <a16:rowId xmlns:a16="http://schemas.microsoft.com/office/drawing/2014/main" val="351636776"/>
                  </a:ext>
                </a:extLst>
              </a:tr>
              <a:tr h="914400">
                <a:tc>
                  <a:txBody>
                    <a:bodyPr/>
                    <a:lstStyle/>
                    <a:p>
                      <a:pPr marL="0" indent="0" algn="l" defTabSz="914400" rtl="0" eaLnBrk="1" latinLnBrk="0" hangingPunct="1">
                        <a:buClr>
                          <a:schemeClr val="tx2"/>
                        </a:buClr>
                        <a:buFont typeface="Wingdings" panose="05000000000000000000" pitchFamily="2" charset="2"/>
                        <a:buNone/>
                      </a:pPr>
                      <a:r>
                        <a:rPr lang="en-US" sz="2400" kern="1200" dirty="0">
                          <a:solidFill>
                            <a:schemeClr val="tx1"/>
                          </a:solidFill>
                          <a:effectLst>
                            <a:outerShdw blurRad="38100" dist="38100" dir="2700000" algn="tl">
                              <a:srgbClr val="000000"/>
                            </a:outerShdw>
                          </a:effectLst>
                          <a:latin typeface="Calibri" panose="020F0502020204030204" pitchFamily="34" charset="0"/>
                          <a:ea typeface="+mn-ea"/>
                          <a:cs typeface="+mn-cs"/>
                        </a:rPr>
                        <a:t>Day 2:</a:t>
                      </a:r>
                    </a:p>
                  </a:txBody>
                  <a:tcPr anchor="ctr">
                    <a:solidFill>
                      <a:schemeClr val="bg2"/>
                    </a:solidFill>
                  </a:tcPr>
                </a:tc>
                <a:tc>
                  <a:txBody>
                    <a:bodyPr/>
                    <a:lstStyle/>
                    <a:p>
                      <a:pPr marL="0" indent="0" algn="ctr" defTabSz="914400" rtl="0" eaLnBrk="1" latinLnBrk="0" hangingPunct="1">
                        <a:buClr>
                          <a:schemeClr val="tx2"/>
                        </a:buClr>
                        <a:buFont typeface="Wingdings" panose="05000000000000000000" pitchFamily="2" charset="2"/>
                        <a:buNone/>
                      </a:pPr>
                      <a:r>
                        <a:rPr lang="en-US" sz="2400" kern="1200" dirty="0">
                          <a:solidFill>
                            <a:schemeClr val="tx1"/>
                          </a:solidFill>
                          <a:effectLst>
                            <a:outerShdw blurRad="38100" dist="38100" dir="2700000" algn="tl">
                              <a:srgbClr val="000000"/>
                            </a:outerShdw>
                          </a:effectLst>
                          <a:latin typeface="Calibri" panose="020F0502020204030204" pitchFamily="34" charset="0"/>
                          <a:ea typeface="+mn-ea"/>
                          <a:cs typeface="+mn-cs"/>
                        </a:rPr>
                        <a:t>Water, sky </a:t>
                      </a:r>
                    </a:p>
                  </a:txBody>
                  <a:tcPr anchor="ctr">
                    <a:solidFill>
                      <a:schemeClr val="bg2"/>
                    </a:solidFill>
                  </a:tcPr>
                </a:tc>
                <a:tc>
                  <a:txBody>
                    <a:bodyPr/>
                    <a:lstStyle/>
                    <a:p>
                      <a:pPr marL="0" indent="0" algn="l" defTabSz="914400" rtl="0" eaLnBrk="1" latinLnBrk="0" hangingPunct="1">
                        <a:buClr>
                          <a:schemeClr val="tx2"/>
                        </a:buClr>
                        <a:buFont typeface="Wingdings" panose="05000000000000000000" pitchFamily="2" charset="2"/>
                        <a:buNone/>
                      </a:pPr>
                      <a:r>
                        <a:rPr lang="en-US" sz="2400" kern="1200" dirty="0">
                          <a:solidFill>
                            <a:schemeClr val="tx1"/>
                          </a:solidFill>
                          <a:effectLst>
                            <a:outerShdw blurRad="38100" dist="38100" dir="2700000" algn="tl">
                              <a:srgbClr val="000000"/>
                            </a:outerShdw>
                          </a:effectLst>
                          <a:latin typeface="Calibri" panose="020F0502020204030204" pitchFamily="34" charset="0"/>
                          <a:ea typeface="+mn-ea"/>
                          <a:cs typeface="+mn-cs"/>
                        </a:rPr>
                        <a:t>Day 5:</a:t>
                      </a:r>
                    </a:p>
                  </a:txBody>
                  <a:tcPr anchor="ctr">
                    <a:solidFill>
                      <a:schemeClr val="bg2"/>
                    </a:solidFill>
                  </a:tcPr>
                </a:tc>
                <a:tc>
                  <a:txBody>
                    <a:bodyPr/>
                    <a:lstStyle/>
                    <a:p>
                      <a:pPr marL="0" indent="0" algn="ctr" defTabSz="914400" rtl="0" eaLnBrk="1" latinLnBrk="0" hangingPunct="1">
                        <a:buClr>
                          <a:schemeClr val="tx2"/>
                        </a:buClr>
                        <a:buFont typeface="Wingdings" panose="05000000000000000000" pitchFamily="2" charset="2"/>
                        <a:buNone/>
                      </a:pPr>
                      <a:r>
                        <a:rPr lang="en-US" sz="2400" kern="1200" dirty="0">
                          <a:solidFill>
                            <a:schemeClr val="tx1"/>
                          </a:solidFill>
                          <a:effectLst>
                            <a:outerShdw blurRad="38100" dist="38100" dir="2700000" algn="tl">
                              <a:srgbClr val="000000"/>
                            </a:outerShdw>
                          </a:effectLst>
                          <a:latin typeface="Calibri" panose="020F0502020204030204" pitchFamily="34" charset="0"/>
                          <a:ea typeface="+mn-ea"/>
                          <a:cs typeface="+mn-cs"/>
                        </a:rPr>
                        <a:t>Sea animals, birds</a:t>
                      </a:r>
                    </a:p>
                  </a:txBody>
                  <a:tcPr anchor="ctr">
                    <a:solidFill>
                      <a:schemeClr val="bg2"/>
                    </a:solidFill>
                  </a:tcPr>
                </a:tc>
                <a:extLst>
                  <a:ext uri="{0D108BD9-81ED-4DB2-BD59-A6C34878D82A}">
                    <a16:rowId xmlns:a16="http://schemas.microsoft.com/office/drawing/2014/main" val="1206115199"/>
                  </a:ext>
                </a:extLst>
              </a:tr>
              <a:tr h="914400">
                <a:tc>
                  <a:txBody>
                    <a:bodyPr/>
                    <a:lstStyle/>
                    <a:p>
                      <a:pPr marL="0" indent="0" algn="l" defTabSz="914400" rtl="0" eaLnBrk="1" latinLnBrk="0" hangingPunct="1">
                        <a:buClr>
                          <a:schemeClr val="tx2"/>
                        </a:buClr>
                        <a:buFont typeface="Wingdings" panose="05000000000000000000" pitchFamily="2" charset="2"/>
                        <a:buNone/>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Day 3:</a:t>
                      </a:r>
                      <a:endParaRPr lang="en-US" sz="2400" kern="1200" dirty="0">
                        <a:solidFill>
                          <a:schemeClr val="tx1"/>
                        </a:solidFill>
                        <a:effectLst>
                          <a:outerShdw blurRad="38100" dist="38100" dir="2700000" algn="tl">
                            <a:srgbClr val="000000"/>
                          </a:outerShdw>
                        </a:effectLst>
                        <a:latin typeface="Calibri" panose="020F0502020204030204" pitchFamily="34" charset="0"/>
                        <a:ea typeface="+mn-ea"/>
                        <a:cs typeface="+mn-cs"/>
                      </a:endParaRPr>
                    </a:p>
                  </a:txBody>
                  <a:tcPr anchor="ctr">
                    <a:solidFill>
                      <a:schemeClr val="bg2"/>
                    </a:solidFill>
                  </a:tcPr>
                </a:tc>
                <a:tc>
                  <a:txBody>
                    <a:bodyPr/>
                    <a:lstStyle/>
                    <a:p>
                      <a:pPr marL="0" indent="0" algn="ctr" defTabSz="914400" rtl="0" eaLnBrk="1" latinLnBrk="0" hangingPunct="1">
                        <a:buClr>
                          <a:schemeClr val="tx2"/>
                        </a:buClr>
                        <a:buFont typeface="Wingdings" panose="05000000000000000000" pitchFamily="2" charset="2"/>
                        <a:buNone/>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Land, vegetation </a:t>
                      </a:r>
                      <a:endParaRPr lang="en-US" sz="2400" kern="1200" dirty="0">
                        <a:solidFill>
                          <a:schemeClr val="tx1"/>
                        </a:solidFill>
                        <a:effectLst>
                          <a:outerShdw blurRad="38100" dist="38100" dir="2700000" algn="tl">
                            <a:srgbClr val="000000"/>
                          </a:outerShdw>
                        </a:effectLst>
                        <a:latin typeface="Calibri" panose="020F0502020204030204" pitchFamily="34" charset="0"/>
                        <a:ea typeface="+mn-ea"/>
                        <a:cs typeface="+mn-cs"/>
                      </a:endParaRPr>
                    </a:p>
                  </a:txBody>
                  <a:tcPr anchor="ctr">
                    <a:solidFill>
                      <a:schemeClr val="bg2"/>
                    </a:solidFill>
                  </a:tcPr>
                </a:tc>
                <a:tc>
                  <a:txBody>
                    <a:bodyPr/>
                    <a:lstStyle/>
                    <a:p>
                      <a:pPr marL="0" indent="0" algn="l" defTabSz="914400" rtl="0" eaLnBrk="1" latinLnBrk="0" hangingPunct="1">
                        <a:buClr>
                          <a:schemeClr val="tx2"/>
                        </a:buClr>
                        <a:buFont typeface="Wingdings" panose="05000000000000000000" pitchFamily="2" charset="2"/>
                        <a:buNone/>
                      </a:pPr>
                      <a:r>
                        <a:rPr lang="en-US" sz="2400" kern="1200" dirty="0">
                          <a:solidFill>
                            <a:schemeClr val="tx1"/>
                          </a:solidFill>
                          <a:effectLst>
                            <a:outerShdw blurRad="38100" dist="38100" dir="2700000" algn="tl">
                              <a:srgbClr val="000000"/>
                            </a:outerShdw>
                          </a:effectLst>
                          <a:latin typeface="Calibri" panose="020F0502020204030204" pitchFamily="34" charset="0"/>
                          <a:ea typeface="+mn-ea"/>
                          <a:cs typeface="+mn-cs"/>
                        </a:rPr>
                        <a:t>Day 6:</a:t>
                      </a:r>
                    </a:p>
                  </a:txBody>
                  <a:tcPr anchor="ctr">
                    <a:solidFill>
                      <a:schemeClr val="bg2"/>
                    </a:solidFill>
                  </a:tcPr>
                </a:tc>
                <a:tc>
                  <a:txBody>
                    <a:bodyPr/>
                    <a:lstStyle/>
                    <a:p>
                      <a:pPr marL="0" indent="0" algn="ctr" defTabSz="914400" rtl="0" eaLnBrk="1" latinLnBrk="0" hangingPunct="1">
                        <a:buClr>
                          <a:schemeClr val="tx2"/>
                        </a:buClr>
                        <a:buFont typeface="Wingdings" panose="05000000000000000000" pitchFamily="2" charset="2"/>
                        <a:buNone/>
                      </a:pPr>
                      <a:r>
                        <a:rPr lang="en-US" sz="2400" kern="1200" dirty="0">
                          <a:solidFill>
                            <a:schemeClr val="tx1"/>
                          </a:solidFill>
                          <a:effectLst>
                            <a:outerShdw blurRad="38100" dist="38100" dir="2700000" algn="tl">
                              <a:srgbClr val="000000"/>
                            </a:outerShdw>
                          </a:effectLst>
                          <a:latin typeface="Calibri" panose="020F0502020204030204" pitchFamily="34" charset="0"/>
                          <a:ea typeface="+mn-ea"/>
                          <a:cs typeface="+mn-cs"/>
                        </a:rPr>
                        <a:t>Land animals, man</a:t>
                      </a:r>
                    </a:p>
                  </a:txBody>
                  <a:tcPr anchor="ctr">
                    <a:solidFill>
                      <a:schemeClr val="bg2"/>
                    </a:solidFill>
                  </a:tcPr>
                </a:tc>
                <a:extLst>
                  <a:ext uri="{0D108BD9-81ED-4DB2-BD59-A6C34878D82A}">
                    <a16:rowId xmlns:a16="http://schemas.microsoft.com/office/drawing/2014/main" val="2074151327"/>
                  </a:ext>
                </a:extLst>
              </a:tr>
            </a:tbl>
          </a:graphicData>
        </a:graphic>
      </p:graphicFrame>
      <p:pic>
        <p:nvPicPr>
          <p:cNvPr id="3" name="Picture 2">
            <a:extLst>
              <a:ext uri="{FF2B5EF4-FFF2-40B4-BE49-F238E27FC236}">
                <a16:creationId xmlns:a16="http://schemas.microsoft.com/office/drawing/2014/main" id="{AEAE413A-CAB7-4AD0-A037-D426BED5E9DB}"/>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079603" y="3962400"/>
            <a:ext cx="6032797" cy="2743200"/>
          </a:xfrm>
          <a:prstGeom prst="rect">
            <a:avLst/>
          </a:prstGeom>
          <a:solidFill>
            <a:srgbClr val="FFFFFF">
              <a:shade val="85000"/>
            </a:srgbClr>
          </a:solidFill>
          <a:ln w="28575" cap="sq">
            <a:solidFill>
              <a:srgbClr val="FF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70526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F89DDE-DAA5-41B9-9AAA-46E3B77AB93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64514" name="Rectangle 1"/>
          <p:cNvSpPr>
            <a:spLocks noChangeArrowheads="1"/>
          </p:cNvSpPr>
          <p:nvPr/>
        </p:nvSpPr>
        <p:spPr bwMode="auto">
          <a:xfrm>
            <a:off x="609600" y="0"/>
            <a:ext cx="10972800" cy="2523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spcAft>
                <a:spcPts val="1200"/>
              </a:spcAft>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3:15</a:t>
            </a:r>
          </a:p>
          <a:p>
            <a:pPr algn="just"/>
            <a:r>
              <a:rPr lang="en-US" altLang="en-US" sz="3600" dirty="0">
                <a:effectLst>
                  <a:outerShdw blurRad="38100" dist="38100" dir="2700000" algn="tl">
                    <a:srgbClr val="000000">
                      <a:alpha val="43137"/>
                    </a:srgbClr>
                  </a:outerShdw>
                </a:effectLst>
                <a:latin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And I will put enmity Between you and the woman, And between your seed and her seed; He shall bruise you on the head, And you shall bruise him on the heel.</a:t>
            </a:r>
            <a:r>
              <a:rPr lang="en-US" altLang="en-US" sz="3600" dirty="0">
                <a:effectLst>
                  <a:outerShdw blurRad="38100" dist="38100" dir="2700000" algn="tl">
                    <a:srgbClr val="000000">
                      <a:alpha val="43137"/>
                    </a:srgbClr>
                  </a:outerShdw>
                </a:effectLst>
                <a:latin typeface="Calibri" panose="020F0502020204030204" pitchFamily="34" charset="0"/>
              </a:rPr>
              <a:t>”</a:t>
            </a:r>
          </a:p>
        </p:txBody>
      </p:sp>
      <p:pic>
        <p:nvPicPr>
          <p:cNvPr id="6" name="Picture 5">
            <a:extLst>
              <a:ext uri="{FF2B5EF4-FFF2-40B4-BE49-F238E27FC236}">
                <a16:creationId xmlns:a16="http://schemas.microsoft.com/office/drawing/2014/main" id="{2824A913-96BE-436F-BC65-6AF719E0826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18176" y="3048000"/>
            <a:ext cx="1755648" cy="1828800"/>
          </a:xfrm>
          <a:prstGeom prst="rect">
            <a:avLst/>
          </a:prstGeom>
        </p:spPr>
      </p:pic>
    </p:spTree>
    <p:extLst>
      <p:ext uri="{BB962C8B-B14F-4D97-AF65-F5344CB8AC3E}">
        <p14:creationId xmlns:p14="http://schemas.microsoft.com/office/powerpoint/2010/main" val="2189606927"/>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24015A-623D-4976-828D-20D4B41D12CA}"/>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sp>
        <p:nvSpPr>
          <p:cNvPr id="38914" name="Rectangle 3"/>
          <p:cNvSpPr>
            <a:spLocks noChangeArrowheads="1"/>
          </p:cNvSpPr>
          <p:nvPr/>
        </p:nvSpPr>
        <p:spPr bwMode="auto">
          <a:xfrm>
            <a:off x="609600" y="0"/>
            <a:ext cx="10972800" cy="1969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Mark 10:6</a:t>
            </a:r>
          </a:p>
          <a:p>
            <a:pPr algn="just">
              <a:spcAft>
                <a:spcPts val="10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from the beginning of creation (</a:t>
            </a:r>
            <a:r>
              <a:rPr lang="en-US" sz="36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apo de </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archēs</a:t>
            </a:r>
            <a:r>
              <a:rPr lang="en-US" sz="36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kisteōs</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God made them male and female.”</a:t>
            </a:r>
          </a:p>
        </p:txBody>
      </p:sp>
      <p:pic>
        <p:nvPicPr>
          <p:cNvPr id="4" name="Picture 2" descr="Image result for gap theory">
            <a:extLst>
              <a:ext uri="{FF2B5EF4-FFF2-40B4-BE49-F238E27FC236}">
                <a16:creationId xmlns:a16="http://schemas.microsoft.com/office/drawing/2014/main" id="{407E3123-D943-422D-A547-A47F1027CA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2286000"/>
            <a:ext cx="3048000"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210338"/>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24015A-623D-4976-828D-20D4B41D12CA}"/>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3050"/>
            <a:ext cx="12192000" cy="6857999"/>
          </a:xfrm>
          <a:prstGeom prst="rect">
            <a:avLst/>
          </a:prstGeom>
        </p:spPr>
      </p:pic>
      <p:sp>
        <p:nvSpPr>
          <p:cNvPr id="38914" name="Rectangle 3"/>
          <p:cNvSpPr>
            <a:spLocks noChangeArrowheads="1"/>
          </p:cNvSpPr>
          <p:nvPr/>
        </p:nvSpPr>
        <p:spPr bwMode="auto">
          <a:xfrm>
            <a:off x="609600" y="0"/>
            <a:ext cx="10972800" cy="3077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Mark 13:19</a:t>
            </a:r>
          </a:p>
          <a:p>
            <a:pPr algn="just">
              <a:spcAft>
                <a:spcPts val="10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those days will be a time of tribulation such as has not occurred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since the beginning of the creation</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ap </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archēs</a:t>
            </a:r>
            <a:r>
              <a:rPr lang="en-US" sz="36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kisteōs</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which God created until now, and never will.”</a:t>
            </a:r>
          </a:p>
        </p:txBody>
      </p:sp>
      <p:pic>
        <p:nvPicPr>
          <p:cNvPr id="4" name="Picture 2" descr="Image result for gap theory">
            <a:extLst>
              <a:ext uri="{FF2B5EF4-FFF2-40B4-BE49-F238E27FC236}">
                <a16:creationId xmlns:a16="http://schemas.microsoft.com/office/drawing/2014/main" id="{407E3123-D943-422D-A547-A47F1027CA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3048000"/>
            <a:ext cx="2438400" cy="18288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2FEE2EEE-82FF-4956-B92C-A10709BC46AC}"/>
              </a:ext>
            </a:extLst>
          </p:cNvPr>
          <p:cNvSpPr/>
          <p:nvPr/>
        </p:nvSpPr>
        <p:spPr>
          <a:xfrm>
            <a:off x="4548878" y="2590801"/>
            <a:ext cx="3094245" cy="461665"/>
          </a:xfrm>
          <a:prstGeom prst="rect">
            <a:avLst/>
          </a:prstGeom>
        </p:spPr>
        <p:txBody>
          <a:bodyPr wrap="none">
            <a:spAutoFit/>
          </a:bodyPr>
          <a:lstStyle/>
          <a:p>
            <a:r>
              <a:rPr 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apo de </a:t>
            </a:r>
            <a:r>
              <a:rPr lang="en-US"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archēs</a:t>
            </a:r>
            <a:r>
              <a:rPr lang="en-US"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kisteōs</a:t>
            </a:r>
            <a:r>
              <a:rPr 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endParaRPr lang="en-US" dirty="0"/>
          </a:p>
        </p:txBody>
      </p:sp>
    </p:spTree>
    <p:extLst>
      <p:ext uri="{BB962C8B-B14F-4D97-AF65-F5344CB8AC3E}">
        <p14:creationId xmlns:p14="http://schemas.microsoft.com/office/powerpoint/2010/main" val="3384653550"/>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24015A-623D-4976-828D-20D4B41D12CA}"/>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3050"/>
            <a:ext cx="12192000" cy="6857999"/>
          </a:xfrm>
          <a:prstGeom prst="rect">
            <a:avLst/>
          </a:prstGeom>
        </p:spPr>
      </p:pic>
      <p:sp>
        <p:nvSpPr>
          <p:cNvPr id="38914" name="Rectangle 3"/>
          <p:cNvSpPr>
            <a:spLocks noChangeArrowheads="1"/>
          </p:cNvSpPr>
          <p:nvPr/>
        </p:nvSpPr>
        <p:spPr bwMode="auto">
          <a:xfrm>
            <a:off x="609600" y="0"/>
            <a:ext cx="10972800" cy="3077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2 Peter 3:4</a:t>
            </a:r>
          </a:p>
          <a:p>
            <a:pPr algn="just">
              <a:spcAft>
                <a:spcPts val="10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saying, ‘Where is the promise of His coming? For ever since the fathers fell asleep, all continues just as it was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from the beginning of creation (</a:t>
            </a:r>
            <a:r>
              <a:rPr lang="en-US" sz="36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ap </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archēs</a:t>
            </a:r>
            <a:r>
              <a:rPr lang="en-US" sz="36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kisteōs</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6" name="Picture 2" descr="Image result for gap theory">
            <a:extLst>
              <a:ext uri="{FF2B5EF4-FFF2-40B4-BE49-F238E27FC236}">
                <a16:creationId xmlns:a16="http://schemas.microsoft.com/office/drawing/2014/main" id="{37DFE7B9-1D53-4E49-A784-ABDA8B1185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3048000"/>
            <a:ext cx="2438400" cy="18288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527B26B9-82C7-4CA0-A324-7F14A65311BC}"/>
              </a:ext>
            </a:extLst>
          </p:cNvPr>
          <p:cNvSpPr/>
          <p:nvPr/>
        </p:nvSpPr>
        <p:spPr>
          <a:xfrm>
            <a:off x="4548878" y="2590801"/>
            <a:ext cx="3094245" cy="461665"/>
          </a:xfrm>
          <a:prstGeom prst="rect">
            <a:avLst/>
          </a:prstGeom>
        </p:spPr>
        <p:txBody>
          <a:bodyPr wrap="none">
            <a:spAutoFit/>
          </a:bodyPr>
          <a:lstStyle/>
          <a:p>
            <a:r>
              <a:rPr 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apo de </a:t>
            </a:r>
            <a:r>
              <a:rPr lang="en-US"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archēs</a:t>
            </a:r>
            <a:r>
              <a:rPr lang="en-US"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kisteōs</a:t>
            </a:r>
            <a:r>
              <a:rPr 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9518139"/>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24015A-623D-4976-828D-20D4B41D12CA}"/>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3050"/>
            <a:ext cx="12192000" cy="6857999"/>
          </a:xfrm>
          <a:prstGeom prst="rect">
            <a:avLst/>
          </a:prstGeom>
        </p:spPr>
      </p:pic>
      <p:sp>
        <p:nvSpPr>
          <p:cNvPr id="38914" name="Rectangle 3"/>
          <p:cNvSpPr>
            <a:spLocks noChangeArrowheads="1"/>
          </p:cNvSpPr>
          <p:nvPr/>
        </p:nvSpPr>
        <p:spPr bwMode="auto">
          <a:xfrm>
            <a:off x="304800" y="1"/>
            <a:ext cx="11658600" cy="4185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Luke 11:50-51</a:t>
            </a:r>
          </a:p>
          <a:p>
            <a:pPr algn="just">
              <a:spcAft>
                <a:spcPts val="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50</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so that the blood of all the prophets, shed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since the foundation of the world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may be charged against this generation,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51</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from the blood of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Abel</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to the blood of Zechariah, who was killed between the altar and the house of God; yes, I tell you, it shall be charged against this generation.”</a:t>
            </a:r>
          </a:p>
        </p:txBody>
      </p:sp>
    </p:spTree>
    <p:extLst>
      <p:ext uri="{BB962C8B-B14F-4D97-AF65-F5344CB8AC3E}">
        <p14:creationId xmlns:p14="http://schemas.microsoft.com/office/powerpoint/2010/main" val="2606060475"/>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2057401"/>
            <a:ext cx="7848600" cy="3886200"/>
          </a:xfrm>
        </p:spPr>
        <p:txBody>
          <a:bodyPr/>
          <a:lstStyle/>
          <a:p>
            <a:pPr marL="0" indent="0" algn="just">
              <a:spcBef>
                <a:spcPts val="0"/>
              </a:spcBef>
              <a:spcAft>
                <a:spcPts val="0"/>
              </a:spcAft>
              <a:buNone/>
            </a:pPr>
            <a:r>
              <a:rPr lang="en-US" dirty="0">
                <a:effectLst>
                  <a:outerShdw blurRad="38100" dist="38100" dir="2700000" algn="tl">
                    <a:srgbClr val="000000">
                      <a:alpha val="43137"/>
                    </a:srgbClr>
                  </a:outerShdw>
                </a:effectLst>
              </a:rPr>
              <a:t>“I.e. prophets have been slain for almost as long as the world has existed. Since Seth was a replacement for Abel and was born when Adam was 130 (Genesis 4:25, 5:3), this makes sense because Abel’s death would have occurred only 3% of the way into that timeline.”</a:t>
            </a:r>
          </a:p>
        </p:txBody>
      </p:sp>
      <p:sp>
        <p:nvSpPr>
          <p:cNvPr id="4" name="Text Box 5"/>
          <p:cNvSpPr txBox="1">
            <a:spLocks noChangeArrowheads="1"/>
          </p:cNvSpPr>
          <p:nvPr/>
        </p:nvSpPr>
        <p:spPr bwMode="auto">
          <a:xfrm>
            <a:off x="1828800" y="304800"/>
            <a:ext cx="85344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 Dr. Jonathan D. Sarfati</a:t>
            </a:r>
          </a:p>
          <a:p>
            <a:pPr algn="ctr"/>
            <a:r>
              <a:rPr lang="en-US" sz="1800" dirty="0">
                <a:effectLst/>
                <a:latin typeface="Calibri" panose="020F0502020204030204" pitchFamily="34" charset="0"/>
                <a:ea typeface="Calibri" panose="020F0502020204030204" pitchFamily="34" charset="0"/>
                <a:cs typeface="Times New Roman" panose="02020603050405020304" pitchFamily="18" charset="0"/>
              </a:rPr>
              <a:t>Jonathan D. Sarfati, </a:t>
            </a:r>
            <a:r>
              <a:rPr lang="en-US" sz="1800" i="1" dirty="0">
                <a:effectLst/>
                <a:latin typeface="Calibri" panose="020F0502020204030204" pitchFamily="34" charset="0"/>
                <a:ea typeface="Calibri" panose="020F0502020204030204" pitchFamily="34" charset="0"/>
                <a:cs typeface="Times New Roman" panose="02020603050405020304" pitchFamily="18" charset="0"/>
              </a:rPr>
              <a:t>The Genesis Account: A Theological, Historical, and Scientific Commentary on Genesis 1‒11</a:t>
            </a:r>
            <a:r>
              <a:rPr lang="en-US" sz="1800" dirty="0">
                <a:effectLst/>
                <a:latin typeface="Calibri" panose="020F0502020204030204" pitchFamily="34" charset="0"/>
                <a:ea typeface="Calibri" panose="020F0502020204030204" pitchFamily="34" charset="0"/>
                <a:cs typeface="Times New Roman" panose="02020603050405020304" pitchFamily="18" charset="0"/>
              </a:rPr>
              <a:t> (Powder Springs, GA: Creation Book Publishers, 2015), </a:t>
            </a:r>
            <a:r>
              <a:rPr lang="en-US" sz="1800" dirty="0">
                <a:latin typeface="Calibri" panose="020F0502020204030204" pitchFamily="34" charset="0"/>
                <a:ea typeface="Calibri" panose="020F0502020204030204" pitchFamily="34" charset="0"/>
                <a:cs typeface="Times New Roman" panose="02020603050405020304" pitchFamily="18" charset="0"/>
              </a:rPr>
              <a:t>339</a:t>
            </a:r>
            <a:r>
              <a:rPr lang="en-US" sz="1800" dirty="0">
                <a:effectLst/>
                <a:latin typeface="Calibri" panose="020F0502020204030204" pitchFamily="34" charset="0"/>
                <a:ea typeface="Calibri" panose="020F0502020204030204" pitchFamily="34" charset="0"/>
                <a:cs typeface="Times New Roman" panose="02020603050405020304" pitchFamily="18" charset="0"/>
              </a:rPr>
              <a:t>.</a:t>
            </a:r>
            <a:endParaRPr lang="en-US" altLang="en-US" sz="1800" dirty="0">
              <a:effectLst>
                <a:outerShdw blurRad="38100" dist="38100" dir="2700000" algn="tl">
                  <a:srgbClr val="000000"/>
                </a:outerShdw>
              </a:effectLst>
              <a:latin typeface="Calibri" panose="020F0502020204030204" pitchFamily="34" charset="0"/>
              <a:cs typeface="+mn-cs"/>
            </a:endParaRPr>
          </a:p>
        </p:txBody>
      </p:sp>
      <p:pic>
        <p:nvPicPr>
          <p:cNvPr id="2" name="Picture 1">
            <a:extLst>
              <a:ext uri="{FF2B5EF4-FFF2-40B4-BE49-F238E27FC236}">
                <a16:creationId xmlns:a16="http://schemas.microsoft.com/office/drawing/2014/main" id="{8B01A348-74C7-4714-AA12-C305AE676CF0}"/>
              </a:ext>
            </a:extLst>
          </p:cNvPr>
          <p:cNvPicPr>
            <a:picLocks noChangeAspect="1"/>
          </p:cNvPicPr>
          <p:nvPr/>
        </p:nvPicPr>
        <p:blipFill>
          <a:blip r:embed="rId3"/>
          <a:stretch>
            <a:fillRect/>
          </a:stretch>
        </p:blipFill>
        <p:spPr>
          <a:xfrm>
            <a:off x="8686800" y="2164080"/>
            <a:ext cx="2861708" cy="4389120"/>
          </a:xfrm>
          <a:prstGeom prst="rect">
            <a:avLst/>
          </a:prstGeom>
        </p:spPr>
      </p:pic>
      <p:pic>
        <p:nvPicPr>
          <p:cNvPr id="3" name="Picture 2">
            <a:extLst>
              <a:ext uri="{FF2B5EF4-FFF2-40B4-BE49-F238E27FC236}">
                <a16:creationId xmlns:a16="http://schemas.microsoft.com/office/drawing/2014/main" id="{A2F50DD1-8028-451D-A9C6-135E2E12B508}"/>
              </a:ext>
            </a:extLst>
          </p:cNvPr>
          <p:cNvPicPr>
            <a:picLocks noChangeAspect="1"/>
          </p:cNvPicPr>
          <p:nvPr/>
        </p:nvPicPr>
        <p:blipFill rotWithShape="1">
          <a:blip r:embed="rId4"/>
          <a:srcRect l="7054" r="16597"/>
          <a:stretch/>
        </p:blipFill>
        <p:spPr>
          <a:xfrm>
            <a:off x="609600" y="76200"/>
            <a:ext cx="966027" cy="1097280"/>
          </a:xfrm>
          <a:prstGeom prst="rect">
            <a:avLst/>
          </a:prstGeom>
          <a:ln w="12700">
            <a:solidFill>
              <a:schemeClr val="tx1"/>
            </a:solidFill>
          </a:ln>
        </p:spPr>
      </p:pic>
    </p:spTree>
    <p:extLst>
      <p:ext uri="{BB962C8B-B14F-4D97-AF65-F5344CB8AC3E}">
        <p14:creationId xmlns:p14="http://schemas.microsoft.com/office/powerpoint/2010/main" val="2261308556"/>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24015A-623D-4976-828D-20D4B41D12CA}"/>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3050"/>
            <a:ext cx="12192000" cy="6857999"/>
          </a:xfrm>
          <a:prstGeom prst="rect">
            <a:avLst/>
          </a:prstGeom>
        </p:spPr>
      </p:pic>
      <p:sp>
        <p:nvSpPr>
          <p:cNvPr id="38914" name="Rectangle 3"/>
          <p:cNvSpPr>
            <a:spLocks noChangeArrowheads="1"/>
          </p:cNvSpPr>
          <p:nvPr/>
        </p:nvSpPr>
        <p:spPr bwMode="auto">
          <a:xfrm>
            <a:off x="304800" y="0"/>
            <a:ext cx="11658600"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Romans 1:20</a:t>
            </a:r>
          </a:p>
          <a:p>
            <a:pPr algn="just">
              <a:spcAft>
                <a:spcPts val="0"/>
              </a:spcAft>
            </a:pP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since the creation of the world</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His invisible attributes, His eternal power and divine nature, have been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clearly seen</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being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understood</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through what has been made, so that they are without excuse.”</a:t>
            </a:r>
          </a:p>
        </p:txBody>
      </p:sp>
      <p:pic>
        <p:nvPicPr>
          <p:cNvPr id="4" name="Picture 2" descr="Image result for gap theory">
            <a:extLst>
              <a:ext uri="{FF2B5EF4-FFF2-40B4-BE49-F238E27FC236}">
                <a16:creationId xmlns:a16="http://schemas.microsoft.com/office/drawing/2014/main" id="{491A7895-3D02-40C7-B936-810EF63331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2769989"/>
            <a:ext cx="2667000" cy="2000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8524002"/>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14362" y="1676400"/>
            <a:ext cx="7843837" cy="4572000"/>
          </a:xfrm>
        </p:spPr>
        <p:txBody>
          <a:bodyPr/>
          <a:lstStyle/>
          <a:p>
            <a:pPr marL="0" indent="0" algn="just">
              <a:spcBef>
                <a:spcPts val="0"/>
              </a:spcBef>
              <a:spcAft>
                <a:spcPts val="0"/>
              </a:spcAft>
              <a:buNone/>
            </a:pPr>
            <a:r>
              <a:rPr lang="en-US" sz="2800" dirty="0">
                <a:effectLst>
                  <a:outerShdw blurRad="38100" dist="38100" dir="2700000" algn="tl">
                    <a:srgbClr val="000000">
                      <a:alpha val="43137"/>
                    </a:srgbClr>
                  </a:outerShdw>
                </a:effectLst>
              </a:rPr>
              <a:t>“This makes sense only if Jesus affirmed that Genesis was intended to be interpreted straightforwardly. I.e. where the earth was created about 4,000 years before He spoke those words, and Adam and Eve were created on Day 6, which, on the scale of 4,000 years, is almost indistinguishable from the beginning (0.0004% away on that number line). This contrasts with the usual evolutionary view…So either Jesus is right or the idea of long ages is right—they can’t both be right.”</a:t>
            </a:r>
          </a:p>
        </p:txBody>
      </p:sp>
      <p:sp>
        <p:nvSpPr>
          <p:cNvPr id="4" name="Text Box 5"/>
          <p:cNvSpPr txBox="1">
            <a:spLocks noChangeArrowheads="1"/>
          </p:cNvSpPr>
          <p:nvPr/>
        </p:nvSpPr>
        <p:spPr bwMode="auto">
          <a:xfrm>
            <a:off x="1828800" y="304800"/>
            <a:ext cx="85344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 Dr. Jonathan D. Sarfati</a:t>
            </a:r>
          </a:p>
          <a:p>
            <a:pPr algn="ctr"/>
            <a:r>
              <a:rPr lang="en-US" sz="1800" dirty="0">
                <a:effectLst/>
                <a:latin typeface="Calibri" panose="020F0502020204030204" pitchFamily="34" charset="0"/>
                <a:ea typeface="Calibri" panose="020F0502020204030204" pitchFamily="34" charset="0"/>
                <a:cs typeface="Times New Roman" panose="02020603050405020304" pitchFamily="18" charset="0"/>
              </a:rPr>
              <a:t>Jonathan D. Sarfati, </a:t>
            </a:r>
            <a:r>
              <a:rPr lang="en-US" sz="1800" i="1" dirty="0">
                <a:effectLst/>
                <a:latin typeface="Calibri" panose="020F0502020204030204" pitchFamily="34" charset="0"/>
                <a:ea typeface="Calibri" panose="020F0502020204030204" pitchFamily="34" charset="0"/>
                <a:cs typeface="Times New Roman" panose="02020603050405020304" pitchFamily="18" charset="0"/>
              </a:rPr>
              <a:t>The Genesis Account: A Theological, Historical, and Scientific Commentary on Genesis 1‒11</a:t>
            </a:r>
            <a:r>
              <a:rPr lang="en-US" sz="1800" dirty="0">
                <a:effectLst/>
                <a:latin typeface="Calibri" panose="020F0502020204030204" pitchFamily="34" charset="0"/>
                <a:ea typeface="Calibri" panose="020F0502020204030204" pitchFamily="34" charset="0"/>
                <a:cs typeface="Times New Roman" panose="02020603050405020304" pitchFamily="18" charset="0"/>
              </a:rPr>
              <a:t> (Powder Springs, GA: Creation Book Publishers, 2015), </a:t>
            </a:r>
            <a:r>
              <a:rPr lang="en-US" sz="1800" dirty="0">
                <a:latin typeface="Calibri" panose="020F0502020204030204" pitchFamily="34" charset="0"/>
                <a:ea typeface="Calibri" panose="020F0502020204030204" pitchFamily="34" charset="0"/>
                <a:cs typeface="Times New Roman" panose="02020603050405020304" pitchFamily="18" charset="0"/>
              </a:rPr>
              <a:t>338</a:t>
            </a:r>
            <a:r>
              <a:rPr lang="en-US" sz="1800" dirty="0">
                <a:effectLst/>
                <a:latin typeface="Calibri" panose="020F0502020204030204" pitchFamily="34" charset="0"/>
                <a:ea typeface="Calibri" panose="020F0502020204030204" pitchFamily="34" charset="0"/>
                <a:cs typeface="Times New Roman" panose="02020603050405020304" pitchFamily="18" charset="0"/>
              </a:rPr>
              <a:t>.</a:t>
            </a:r>
            <a:endParaRPr lang="en-US" altLang="en-US" sz="1800" dirty="0">
              <a:effectLst>
                <a:outerShdw blurRad="38100" dist="38100" dir="2700000" algn="tl">
                  <a:srgbClr val="000000"/>
                </a:outerShdw>
              </a:effectLst>
              <a:latin typeface="Calibri" panose="020F0502020204030204" pitchFamily="34" charset="0"/>
              <a:cs typeface="+mn-cs"/>
            </a:endParaRPr>
          </a:p>
        </p:txBody>
      </p:sp>
      <p:pic>
        <p:nvPicPr>
          <p:cNvPr id="2" name="Picture 1">
            <a:extLst>
              <a:ext uri="{FF2B5EF4-FFF2-40B4-BE49-F238E27FC236}">
                <a16:creationId xmlns:a16="http://schemas.microsoft.com/office/drawing/2014/main" id="{8B01A348-74C7-4714-AA12-C305AE676CF0}"/>
              </a:ext>
            </a:extLst>
          </p:cNvPr>
          <p:cNvPicPr>
            <a:picLocks noChangeAspect="1"/>
          </p:cNvPicPr>
          <p:nvPr/>
        </p:nvPicPr>
        <p:blipFill>
          <a:blip r:embed="rId3"/>
          <a:stretch>
            <a:fillRect/>
          </a:stretch>
        </p:blipFill>
        <p:spPr>
          <a:xfrm>
            <a:off x="8686800" y="2164080"/>
            <a:ext cx="2861708" cy="4389120"/>
          </a:xfrm>
          <a:prstGeom prst="rect">
            <a:avLst/>
          </a:prstGeom>
        </p:spPr>
      </p:pic>
      <p:pic>
        <p:nvPicPr>
          <p:cNvPr id="3" name="Picture 2">
            <a:extLst>
              <a:ext uri="{FF2B5EF4-FFF2-40B4-BE49-F238E27FC236}">
                <a16:creationId xmlns:a16="http://schemas.microsoft.com/office/drawing/2014/main" id="{A2F50DD1-8028-451D-A9C6-135E2E12B508}"/>
              </a:ext>
            </a:extLst>
          </p:cNvPr>
          <p:cNvPicPr>
            <a:picLocks noChangeAspect="1"/>
          </p:cNvPicPr>
          <p:nvPr/>
        </p:nvPicPr>
        <p:blipFill rotWithShape="1">
          <a:blip r:embed="rId4"/>
          <a:srcRect l="7054" r="16597"/>
          <a:stretch/>
        </p:blipFill>
        <p:spPr>
          <a:xfrm>
            <a:off x="609600" y="76200"/>
            <a:ext cx="966027" cy="1097280"/>
          </a:xfrm>
          <a:prstGeom prst="rect">
            <a:avLst/>
          </a:prstGeom>
          <a:ln w="12700">
            <a:solidFill>
              <a:schemeClr val="tx1"/>
            </a:solidFill>
          </a:ln>
        </p:spPr>
      </p:pic>
    </p:spTree>
    <p:extLst>
      <p:ext uri="{BB962C8B-B14F-4D97-AF65-F5344CB8AC3E}">
        <p14:creationId xmlns:p14="http://schemas.microsoft.com/office/powerpoint/2010/main" val="549439156"/>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1091246" y="1600200"/>
            <a:ext cx="6479426" cy="2362200"/>
          </a:xfrm>
        </p:spPr>
        <p:txBody>
          <a:bodyPr/>
          <a:lstStyle/>
          <a:p>
            <a:pPr marL="0" indent="0" algn="just">
              <a:spcBef>
                <a:spcPts val="0"/>
              </a:spcBef>
              <a:buNone/>
            </a:pPr>
            <a:r>
              <a:rPr lang="en-US" dirty="0">
                <a:effectLst>
                  <a:outerShdw blurRad="38100" dist="38100" dir="2700000" algn="tl">
                    <a:srgbClr val="000000">
                      <a:alpha val="43137"/>
                    </a:srgbClr>
                  </a:outerShdw>
                </a:effectLst>
              </a:rPr>
              <a:t>“If the time since the creation of the universe were scaled down to a single year, the whole of human history would be less than one minute.”</a:t>
            </a:r>
          </a:p>
        </p:txBody>
      </p:sp>
      <p:sp>
        <p:nvSpPr>
          <p:cNvPr id="4" name="Text Box 5"/>
          <p:cNvSpPr txBox="1">
            <a:spLocks noChangeArrowheads="1"/>
          </p:cNvSpPr>
          <p:nvPr/>
        </p:nvSpPr>
        <p:spPr bwMode="auto">
          <a:xfrm>
            <a:off x="3381375" y="219670"/>
            <a:ext cx="5429250" cy="10002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ts val="0"/>
              </a:spcBef>
              <a:spcAft>
                <a:spcPts val="600"/>
              </a:spcAft>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Hugh Ross</a:t>
            </a:r>
          </a:p>
          <a:p>
            <a:pPr algn="ctr">
              <a:spcBef>
                <a:spcPts val="0"/>
              </a:spcBef>
            </a:pPr>
            <a:r>
              <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Ross, H.N., </a:t>
            </a:r>
            <a:r>
              <a:rPr lang="en-US" sz="1800"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The Fingerprint of God </a:t>
            </a:r>
            <a:r>
              <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(1991), p. 178.</a:t>
            </a:r>
            <a:endPar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endParaRPr>
          </a:p>
        </p:txBody>
      </p:sp>
      <p:pic>
        <p:nvPicPr>
          <p:cNvPr id="2" name="Picture 1">
            <a:extLst>
              <a:ext uri="{FF2B5EF4-FFF2-40B4-BE49-F238E27FC236}">
                <a16:creationId xmlns:a16="http://schemas.microsoft.com/office/drawing/2014/main" id="{1BA81032-5E99-42D3-856E-5EEC8A901BAB}"/>
              </a:ext>
            </a:extLst>
          </p:cNvPr>
          <p:cNvPicPr>
            <a:picLocks noChangeAspect="1"/>
          </p:cNvPicPr>
          <p:nvPr/>
        </p:nvPicPr>
        <p:blipFill>
          <a:blip r:embed="rId3"/>
          <a:stretch>
            <a:fillRect/>
          </a:stretch>
        </p:blipFill>
        <p:spPr>
          <a:xfrm>
            <a:off x="8229600" y="1752600"/>
            <a:ext cx="2871154" cy="4572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a:extLst>
              <a:ext uri="{FF2B5EF4-FFF2-40B4-BE49-F238E27FC236}">
                <a16:creationId xmlns:a16="http://schemas.microsoft.com/office/drawing/2014/main" id="{8314DE3C-46B0-4AD5-B5CF-9A77C6DB0B62}"/>
              </a:ext>
            </a:extLst>
          </p:cNvPr>
          <p:cNvPicPr>
            <a:picLocks noChangeAspect="1"/>
          </p:cNvPicPr>
          <p:nvPr/>
        </p:nvPicPr>
        <p:blipFill>
          <a:blip r:embed="rId4"/>
          <a:stretch>
            <a:fillRect/>
          </a:stretch>
        </p:blipFill>
        <p:spPr>
          <a:xfrm>
            <a:off x="607176" y="76200"/>
            <a:ext cx="812801" cy="1097280"/>
          </a:xfrm>
          <a:prstGeom prst="rect">
            <a:avLst/>
          </a:prstGeom>
        </p:spPr>
      </p:pic>
    </p:spTree>
    <p:extLst>
      <p:ext uri="{BB962C8B-B14F-4D97-AF65-F5344CB8AC3E}">
        <p14:creationId xmlns:p14="http://schemas.microsoft.com/office/powerpoint/2010/main" val="3266270854"/>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5"/>
          <p:cNvSpPr>
            <a:spLocks noGrp="1"/>
          </p:cNvSpPr>
          <p:nvPr>
            <p:ph type="title" idx="4294967295"/>
          </p:nvPr>
        </p:nvSpPr>
        <p:spPr>
          <a:xfrm>
            <a:off x="3714749" y="228600"/>
            <a:ext cx="4762500" cy="914400"/>
          </a:xfrm>
        </p:spPr>
        <p:txBody>
          <a:bodyPr/>
          <a:lstStyle/>
          <a:p>
            <a:pPr algn="ctr"/>
            <a:r>
              <a:rPr lang="en-US" dirty="0">
                <a:effectLst>
                  <a:outerShdw blurRad="38100" dist="38100" dir="2700000" algn="tl">
                    <a:srgbClr val="000000">
                      <a:alpha val="43137"/>
                    </a:srgbClr>
                  </a:outerShdw>
                </a:effectLst>
              </a:rPr>
              <a:t>Dominoes in a Row</a:t>
            </a:r>
          </a:p>
        </p:txBody>
      </p:sp>
      <p:pic>
        <p:nvPicPr>
          <p:cNvPr id="37891" name="Picture 2" descr="http://i.ytimg.com/vi/IeWsxuDn7NE/hqdefault.jpg"/>
          <p:cNvPicPr>
            <a:picLocks noGrp="1" noChangeAspect="1" noChangeArrowheads="1"/>
          </p:cNvPicPr>
          <p:nvPr>
            <p:ph type="tbl" idx="4294967295"/>
          </p:nvPr>
        </p:nvPicPr>
        <p:blipFill rotWithShape="1">
          <a:blip r:embed="rId2" cstate="email">
            <a:extLst>
              <a:ext uri="{28A0092B-C50C-407E-A947-70E740481C1C}">
                <a14:useLocalDpi xmlns:a14="http://schemas.microsoft.com/office/drawing/2010/main"/>
              </a:ext>
            </a:extLst>
          </a:blip>
          <a:srcRect/>
          <a:stretch/>
        </p:blipFill>
        <p:spPr>
          <a:xfrm>
            <a:off x="1955801" y="1371600"/>
            <a:ext cx="8382001" cy="4572000"/>
          </a:xfrm>
          <a:prstGeom prst="roundRect">
            <a:avLst/>
          </a:prstGeom>
        </p:spPr>
      </p:pic>
    </p:spTree>
    <p:extLst>
      <p:ext uri="{BB962C8B-B14F-4D97-AF65-F5344CB8AC3E}">
        <p14:creationId xmlns:p14="http://schemas.microsoft.com/office/powerpoint/2010/main" val="964388055"/>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a:xfrm>
            <a:off x="2438400" y="228600"/>
            <a:ext cx="7315200" cy="914400"/>
          </a:xfrm>
        </p:spPr>
        <p:txBody>
          <a:bodyPr/>
          <a:lstStyle/>
          <a:p>
            <a:pPr algn="ctr" eaLnBrk="1" hangingPunct="1"/>
            <a:r>
              <a:rPr lang="en-US" sz="3600" dirty="0">
                <a:effectLst>
                  <a:outerShdw blurRad="38100" dist="38100" dir="2700000" algn="tl">
                    <a:srgbClr val="000000">
                      <a:alpha val="43137"/>
                    </a:srgbClr>
                  </a:outerShdw>
                </a:effectLst>
              </a:rPr>
              <a:t>Creation with the Appearance of Age?</a:t>
            </a:r>
          </a:p>
        </p:txBody>
      </p:sp>
      <p:sp>
        <p:nvSpPr>
          <p:cNvPr id="35843" name="Rectangle 3"/>
          <p:cNvSpPr>
            <a:spLocks noGrp="1" noChangeArrowheads="1"/>
          </p:cNvSpPr>
          <p:nvPr>
            <p:ph idx="1"/>
          </p:nvPr>
        </p:nvSpPr>
        <p:spPr>
          <a:xfrm>
            <a:off x="2895600" y="1447800"/>
            <a:ext cx="5867400" cy="4953000"/>
          </a:xfrm>
        </p:spPr>
        <p:txBody>
          <a:bodyPr/>
          <a:lstStyle/>
          <a:p>
            <a:pPr marL="457200" lvl="1" indent="-457200"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Adam and Eve (Gen 1–2)</a:t>
            </a:r>
          </a:p>
          <a:p>
            <a:pPr marL="457200" lvl="1" indent="-457200"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Water to wine (John 2:1-12)</a:t>
            </a:r>
          </a:p>
          <a:p>
            <a:pPr marL="457200" lvl="1" indent="-457200"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Feeding of the multitudes (Matt 14:13-21; 15:29-39) </a:t>
            </a:r>
          </a:p>
          <a:p>
            <a:pPr marL="457200" lvl="1" indent="-457200"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Mount St. Helens</a:t>
            </a:r>
          </a:p>
          <a:p>
            <a:pPr marL="457200" lvl="1" indent="-457200"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Fall, flood</a:t>
            </a:r>
          </a:p>
        </p:txBody>
      </p:sp>
      <p:pic>
        <p:nvPicPr>
          <p:cNvPr id="5" name="Picture 4">
            <a:extLst>
              <a:ext uri="{FF2B5EF4-FFF2-40B4-BE49-F238E27FC236}">
                <a16:creationId xmlns:a16="http://schemas.microsoft.com/office/drawing/2014/main" id="{228C23B5-C88D-4966-A37F-E0E05A2FFD1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1066800" y="1371601"/>
            <a:ext cx="5791200" cy="4119563"/>
          </a:xfrm>
        </p:spPr>
        <p:txBody>
          <a:bodyPr/>
          <a:lstStyle/>
          <a:p>
            <a:pPr marL="457200" lvl="1" indent="-457200" eaLnBrk="1" hangingPunct="1">
              <a:spcBef>
                <a:spcPts val="0"/>
              </a:spcBef>
              <a:spcAft>
                <a:spcPts val="3000"/>
              </a:spcAft>
              <a:buClr>
                <a:schemeClr val="tx2"/>
              </a:buClr>
              <a:buSzPct val="100000"/>
              <a:buFont typeface="Wingdings" pitchFamily="2" charset="2"/>
              <a:buAutoNum type="romanUcPeriod"/>
              <a:defRPr/>
            </a:pPr>
            <a:r>
              <a:rPr lang="en-US" b="1" dirty="0">
                <a:solidFill>
                  <a:srgbClr val="FFFFCC"/>
                </a:solidFill>
                <a:effectLst>
                  <a:outerShdw blurRad="38100" dist="38100" dir="2700000" algn="tl">
                    <a:srgbClr val="000000">
                      <a:alpha val="43137"/>
                    </a:srgbClr>
                  </a:outerShdw>
                </a:effectLst>
              </a:rPr>
              <a:t>Genesis 1-11 (four events)</a:t>
            </a:r>
          </a:p>
          <a:p>
            <a:pPr marL="862013"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Creation (1-2)</a:t>
            </a:r>
          </a:p>
          <a:p>
            <a:pPr marL="862013"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Fall (3-5)</a:t>
            </a:r>
          </a:p>
          <a:p>
            <a:pPr marL="862013" lvl="2" indent="-457200" eaLnBrk="1" hangingPunct="1">
              <a:spcBef>
                <a:spcPts val="0"/>
              </a:spcBef>
              <a:spcAft>
                <a:spcPts val="3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Flood (6-9)</a:t>
            </a:r>
          </a:p>
          <a:p>
            <a:pPr marL="862013"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National dispersion (10-11)</a:t>
            </a:r>
          </a:p>
        </p:txBody>
      </p:sp>
      <p:pic>
        <p:nvPicPr>
          <p:cNvPr id="2" name="Picture 4" descr="5 Bible Lessons to Learn From the Book of Genesis | Jack Wellman">
            <a:extLst>
              <a:ext uri="{FF2B5EF4-FFF2-40B4-BE49-F238E27FC236}">
                <a16:creationId xmlns:a16="http://schemas.microsoft.com/office/drawing/2014/main" id="{86B279D7-E07E-42EE-BC3D-7CC92BFCD41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692767" y="2286000"/>
            <a:ext cx="3432433" cy="2286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050">
            <a:extLst>
              <a:ext uri="{FF2B5EF4-FFF2-40B4-BE49-F238E27FC236}">
                <a16:creationId xmlns:a16="http://schemas.microsoft.com/office/drawing/2014/main" id="{7E2A6228-CB3B-4F20-9370-1D1ADE66104D}"/>
              </a:ext>
            </a:extLst>
          </p:cNvPr>
          <p:cNvSpPr>
            <a:spLocks noGrp="1" noChangeArrowheads="1"/>
          </p:cNvSpPr>
          <p:nvPr>
            <p:ph type="title"/>
          </p:nvPr>
        </p:nvSpPr>
        <p:spPr>
          <a:xfrm>
            <a:off x="3924300" y="228600"/>
            <a:ext cx="4343400" cy="914400"/>
          </a:xfrm>
        </p:spPr>
        <p:txBody>
          <a:bodyPr/>
          <a:lstStyle/>
          <a:p>
            <a:pPr algn="ctr" eaLnBrk="1" hangingPunct="1"/>
            <a:r>
              <a:rPr lang="en-US" sz="3600" dirty="0">
                <a:effectLst>
                  <a:outerShdw blurRad="38100" dist="38100" dir="2700000" algn="tl">
                    <a:srgbClr val="000000">
                      <a:alpha val="43137"/>
                    </a:srgbClr>
                  </a:outerShdw>
                </a:effectLst>
              </a:rPr>
              <a:t>GENESIS STRUCTURE</a:t>
            </a:r>
          </a:p>
        </p:txBody>
      </p:sp>
      <p:pic>
        <p:nvPicPr>
          <p:cNvPr id="6" name="Picture 5">
            <a:extLst>
              <a:ext uri="{FF2B5EF4-FFF2-40B4-BE49-F238E27FC236}">
                <a16:creationId xmlns:a16="http://schemas.microsoft.com/office/drawing/2014/main" id="{0BA1A8A7-C735-43ED-BE44-03722CE6BBC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spTree>
    <p:extLst>
      <p:ext uri="{BB962C8B-B14F-4D97-AF65-F5344CB8AC3E}">
        <p14:creationId xmlns:p14="http://schemas.microsoft.com/office/powerpoint/2010/main" val="14515782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ay 18, 1980: the Deadly Eruption of Mount St. Helens">
            <a:extLst>
              <a:ext uri="{FF2B5EF4-FFF2-40B4-BE49-F238E27FC236}">
                <a16:creationId xmlns:a16="http://schemas.microsoft.com/office/drawing/2014/main" id="{0A683148-9FCA-476B-8270-3D2E25634DE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45030" y="127461"/>
            <a:ext cx="9927770" cy="65547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3834766"/>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61D8E55-48E6-4CE6-9396-E0ECF490C48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a:extLst>
              <a:ext uri="{FF2B5EF4-FFF2-40B4-BE49-F238E27FC236}">
                <a16:creationId xmlns:a16="http://schemas.microsoft.com/office/drawing/2014/main" id="{972624A7-20E3-4DA9-A466-8A9F888B1F46}"/>
              </a:ext>
            </a:extLst>
          </p:cNvPr>
          <p:cNvSpPr>
            <a:spLocks noChangeArrowheads="1"/>
          </p:cNvSpPr>
          <p:nvPr/>
        </p:nvSpPr>
        <p:spPr bwMode="auto">
          <a:xfrm>
            <a:off x="609600" y="0"/>
            <a:ext cx="10972800" cy="4739759"/>
          </a:xfrm>
          <a:prstGeom prst="rect">
            <a:avLst/>
          </a:prstGeom>
          <a:noFill/>
          <a:ln w="28575">
            <a:noFill/>
            <a:miter lim="800000"/>
            <a:headEnd/>
            <a:tailEnd/>
          </a:ln>
        </p:spPr>
        <p:txBody>
          <a:bodyPr wrap="square">
            <a:spAutoFit/>
          </a:bodyPr>
          <a:lstStyle/>
          <a:p>
            <a:pPr algn="ctr" defTabSz="685800">
              <a:spcAft>
                <a:spcPts val="1200"/>
              </a:spcAft>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Romans 8:19-23</a:t>
            </a:r>
          </a:p>
          <a:p>
            <a:pPr algn="just">
              <a:defRPr/>
            </a:pP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19</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“For the anxious longing of the creation waits eagerly for the revealing of the sons of God.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20</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For the creation was subjected to futility, not willingly, but because of Him who subjected it, in hope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21</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that the creation itself also will be set free from its slavery to corruption into the freedom of the glory of the children of God.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22</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For we know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that the whole creation groans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suffers the . . .</a:t>
            </a:r>
          </a:p>
        </p:txBody>
      </p:sp>
    </p:spTree>
    <p:extLst>
      <p:ext uri="{BB962C8B-B14F-4D97-AF65-F5344CB8AC3E}">
        <p14:creationId xmlns:p14="http://schemas.microsoft.com/office/powerpoint/2010/main" val="244243411"/>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61D8E55-48E6-4CE6-9396-E0ECF490C48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a:extLst>
              <a:ext uri="{FF2B5EF4-FFF2-40B4-BE49-F238E27FC236}">
                <a16:creationId xmlns:a16="http://schemas.microsoft.com/office/drawing/2014/main" id="{972624A7-20E3-4DA9-A466-8A9F888B1F46}"/>
              </a:ext>
            </a:extLst>
          </p:cNvPr>
          <p:cNvSpPr>
            <a:spLocks noChangeArrowheads="1"/>
          </p:cNvSpPr>
          <p:nvPr/>
        </p:nvSpPr>
        <p:spPr bwMode="auto">
          <a:xfrm>
            <a:off x="609600" y="0"/>
            <a:ext cx="10972800" cy="3631763"/>
          </a:xfrm>
          <a:prstGeom prst="rect">
            <a:avLst/>
          </a:prstGeom>
          <a:noFill/>
          <a:ln w="28575">
            <a:noFill/>
            <a:miter lim="800000"/>
            <a:headEnd/>
            <a:tailEnd/>
          </a:ln>
        </p:spPr>
        <p:txBody>
          <a:bodyPr wrap="square">
            <a:spAutoFit/>
          </a:bodyPr>
          <a:lstStyle/>
          <a:p>
            <a:pPr algn="ctr">
              <a:spcAft>
                <a:spcPts val="1200"/>
              </a:spcAft>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Romans 8:19-23</a:t>
            </a:r>
          </a:p>
          <a:p>
            <a:pPr algn="just">
              <a:defRPr/>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 pains of childbirth together until now.</a:t>
            </a:r>
            <a:r>
              <a:rPr lang="en-US" sz="3600" b="1" baseline="30000" dirty="0">
                <a:latin typeface="Calibri" panose="020F0502020204030204" pitchFamily="34" charset="0"/>
                <a:cs typeface="Calibri" panose="020F0502020204030204" pitchFamily="34" charset="0"/>
              </a:rPr>
              <a:t>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23</a:t>
            </a:r>
            <a:r>
              <a:rPr lang="en-US" sz="3600" b="1" baseline="30000" dirty="0">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not only this, but also we ourselves, having the first fruits of the Spirit, even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we ourselves groan within ourselves, waiting eagerly for our adoption as sons, the redemption of our body</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3170538216"/>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310" name="Group 46">
            <a:extLst>
              <a:ext uri="{FF2B5EF4-FFF2-40B4-BE49-F238E27FC236}">
                <a16:creationId xmlns:a16="http://schemas.microsoft.com/office/drawing/2014/main" id="{831E3095-4D57-4C0A-B114-982189459F99}"/>
              </a:ext>
            </a:extLst>
          </p:cNvPr>
          <p:cNvGraphicFramePr>
            <a:graphicFrameLocks noGrp="1"/>
          </p:cNvGraphicFramePr>
          <p:nvPr/>
        </p:nvGraphicFramePr>
        <p:xfrm>
          <a:off x="609600" y="137144"/>
          <a:ext cx="10972800" cy="6583680"/>
        </p:xfrm>
        <a:graphic>
          <a:graphicData uri="http://schemas.openxmlformats.org/drawingml/2006/table">
            <a:tbl>
              <a:tblPr>
                <a:tableStyleId>{D7AC3CCA-C797-4891-BE02-D94E43425B78}</a:tableStyleId>
              </a:tblPr>
              <a:tblGrid>
                <a:gridCol w="457200">
                  <a:extLst>
                    <a:ext uri="{9D8B030D-6E8A-4147-A177-3AD203B41FA5}">
                      <a16:colId xmlns:a16="http://schemas.microsoft.com/office/drawing/2014/main" val="740347930"/>
                    </a:ext>
                  </a:extLst>
                </a:gridCol>
                <a:gridCol w="2209800">
                  <a:extLst>
                    <a:ext uri="{9D8B030D-6E8A-4147-A177-3AD203B41FA5}">
                      <a16:colId xmlns:a16="http://schemas.microsoft.com/office/drawing/2014/main" val="20000"/>
                    </a:ext>
                  </a:extLst>
                </a:gridCol>
                <a:gridCol w="3048000">
                  <a:extLst>
                    <a:ext uri="{9D8B030D-6E8A-4147-A177-3AD203B41FA5}">
                      <a16:colId xmlns:a16="http://schemas.microsoft.com/office/drawing/2014/main" val="20001"/>
                    </a:ext>
                  </a:extLst>
                </a:gridCol>
                <a:gridCol w="5257800">
                  <a:extLst>
                    <a:ext uri="{9D8B030D-6E8A-4147-A177-3AD203B41FA5}">
                      <a16:colId xmlns:a16="http://schemas.microsoft.com/office/drawing/2014/main" val="2120792666"/>
                    </a:ext>
                  </a:extLst>
                </a:gridCol>
              </a:tblGrid>
              <a:tr h="731520">
                <a:tc gridSpan="4">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altLang="en-US" sz="3600" u="none" strike="noStrike" kern="0" cap="none" spc="0" normalizeH="0" baseline="0" noProof="0" dirty="0">
                          <a:ln>
                            <a:noFill/>
                          </a:ln>
                          <a:solidFill>
                            <a:schemeClr val="tx2"/>
                          </a:solidFill>
                          <a:effectLst/>
                          <a:uLnTx/>
                          <a:uFillTx/>
                          <a:latin typeface="Calibri" panose="020F0502020204030204" pitchFamily="34" charset="0"/>
                          <a:cs typeface="Calibri" panose="020F0502020204030204" pitchFamily="34" charset="0"/>
                        </a:rPr>
                        <a:t>UNIFORMITARIANISM IS NOT BIBLICISM</a:t>
                      </a:r>
                      <a:endParaRPr kumimoji="0" lang="en-US" sz="1800" b="1" i="0" u="none" strike="noStrike" cap="none" normalizeH="0" baseline="0" dirty="0">
                        <a:ln>
                          <a:noFill/>
                        </a:ln>
                        <a:solidFill>
                          <a:schemeClr val="tx2"/>
                        </a:solidFill>
                        <a:effectLst/>
                        <a:latin typeface="Calibri" panose="020F0502020204030204" pitchFamily="34" charset="0"/>
                        <a:cs typeface="Calibri" panose="020F0502020204030204" pitchFamily="34" charset="0"/>
                      </a:endParaRPr>
                    </a:p>
                  </a:txBody>
                  <a:tcPr marT="45736" marB="45736" anchor="ctr" horzOverflow="overflow">
                    <a:solidFill>
                      <a:schemeClr val="bg2"/>
                    </a:solidFill>
                  </a:tcPr>
                </a:tc>
                <a:tc hMerge="1">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800" b="1" i="0" u="none" strike="noStrike" cap="none" normalizeH="0" baseline="0" dirty="0">
                        <a:ln>
                          <a:noFill/>
                        </a:ln>
                        <a:solidFill>
                          <a:schemeClr val="tx2"/>
                        </a:solidFill>
                        <a:effectLst/>
                        <a:latin typeface="Calibri" panose="020F0502020204030204" pitchFamily="34" charset="0"/>
                        <a:cs typeface="Calibri" panose="020F0502020204030204" pitchFamily="34" charset="0"/>
                      </a:endParaRPr>
                    </a:p>
                  </a:txBody>
                  <a:tcPr marT="45736" marB="45736" anchor="ctr" horzOverflow="overflow">
                    <a:solidFill>
                      <a:schemeClr val="bg2"/>
                    </a:solidFill>
                  </a:tcPr>
                </a:tc>
                <a:tc hMerge="1">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800" b="1" i="0" u="none" strike="noStrike" cap="none" normalizeH="0" baseline="0" dirty="0">
                        <a:ln>
                          <a:noFill/>
                        </a:ln>
                        <a:solidFill>
                          <a:schemeClr val="bg2"/>
                        </a:solidFill>
                        <a:effectLst/>
                        <a:latin typeface="Calibri" panose="020F0502020204030204" pitchFamily="34" charset="0"/>
                      </a:endParaRPr>
                    </a:p>
                  </a:txBody>
                  <a:tcPr marT="45728" marB="45728" horzOverflow="overflow">
                    <a:solidFill>
                      <a:schemeClr val="tx1">
                        <a:lumMod val="95000"/>
                      </a:schemeClr>
                    </a:solidFill>
                  </a:tcPr>
                </a:tc>
                <a:tc hMerge="1">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800" b="1" i="0" u="none" strike="noStrike" cap="none" normalizeH="0" baseline="0" dirty="0">
                        <a:ln>
                          <a:noFill/>
                        </a:ln>
                        <a:solidFill>
                          <a:schemeClr val="tx2"/>
                        </a:solidFill>
                        <a:effectLst/>
                        <a:latin typeface="Calibri" panose="020F0502020204030204" pitchFamily="34" charset="0"/>
                        <a:cs typeface="Calibri" panose="020F0502020204030204" pitchFamily="34" charset="0"/>
                      </a:endParaRPr>
                    </a:p>
                  </a:txBody>
                  <a:tcPr marT="45736" marB="45736" anchor="ctr" horzOverflow="overflow">
                    <a:solidFill>
                      <a:schemeClr val="bg2"/>
                    </a:solidFill>
                  </a:tcPr>
                </a:tc>
                <a:extLst>
                  <a:ext uri="{0D108BD9-81ED-4DB2-BD59-A6C34878D82A}">
                    <a16:rowId xmlns:a16="http://schemas.microsoft.com/office/drawing/2014/main" val="10000"/>
                  </a:ext>
                </a:extLst>
              </a:tr>
              <a:tr h="64008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28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marT="45736" marB="45736" anchor="ctr" horzOverflow="overflow"/>
                </a:tc>
                <a:tc>
                  <a:txBody>
                    <a:bodyPr/>
                    <a:lstStyle/>
                    <a:p>
                      <a:pPr algn="ctr"/>
                      <a:r>
                        <a:rPr lang="en-US" sz="2800" b="1" dirty="0">
                          <a:latin typeface="Calibri" panose="020F0502020204030204" pitchFamily="34" charset="0"/>
                          <a:cs typeface="Calibri" panose="020F0502020204030204" pitchFamily="34" charset="0"/>
                        </a:rPr>
                        <a:t>ERA</a:t>
                      </a:r>
                    </a:p>
                  </a:txBody>
                  <a:tcPr anchor="ctr"/>
                </a:tc>
                <a:tc>
                  <a:txBody>
                    <a:bodyPr/>
                    <a:lstStyle/>
                    <a:p>
                      <a:pPr algn="ctr"/>
                      <a:r>
                        <a:rPr lang="en-US" sz="2800" b="1" dirty="0">
                          <a:solidFill>
                            <a:srgbClr val="C00000"/>
                          </a:solidFill>
                          <a:latin typeface="Calibri" panose="020F0502020204030204" pitchFamily="34" charset="0"/>
                          <a:cs typeface="Calibri" panose="020F0502020204030204" pitchFamily="34" charset="0"/>
                        </a:rPr>
                        <a:t>SCRIPTURE</a:t>
                      </a:r>
                    </a:p>
                  </a:txBody>
                  <a:tcPr anchor="ctr"/>
                </a:tc>
                <a:tc>
                  <a:txBody>
                    <a:bodyPr/>
                    <a:lstStyle/>
                    <a:p>
                      <a:pPr algn="ctr"/>
                      <a:r>
                        <a:rPr kumimoji="0" lang="en-US" sz="2800" b="1" u="none" strike="noStrike" kern="1200" cap="none" normalizeH="0" baseline="0" dirty="0">
                          <a:ln>
                            <a:noFill/>
                          </a:ln>
                          <a:solidFill>
                            <a:schemeClr val="accent6">
                              <a:lumMod val="75000"/>
                            </a:schemeClr>
                          </a:solidFill>
                          <a:effectLst/>
                          <a:latin typeface="Calibri" panose="020F0502020204030204" pitchFamily="34" charset="0"/>
                          <a:ea typeface="+mn-ea"/>
                          <a:cs typeface="Calibri" panose="020F0502020204030204" pitchFamily="34" charset="0"/>
                        </a:rPr>
                        <a:t>DISTINCTIVES</a:t>
                      </a:r>
                    </a:p>
                  </a:txBody>
                  <a:tcPr anchor="ctr"/>
                </a:tc>
                <a:extLst>
                  <a:ext uri="{0D108BD9-81ED-4DB2-BD59-A6C34878D82A}">
                    <a16:rowId xmlns:a16="http://schemas.microsoft.com/office/drawing/2014/main" val="10001"/>
                  </a:ext>
                </a:extLst>
              </a:tr>
              <a:tr h="640080">
                <a:tc>
                  <a:txBody>
                    <a:bodyPr/>
                    <a:lstStyle/>
                    <a:p>
                      <a:r>
                        <a:rPr lang="en-US" sz="2000" dirty="0">
                          <a:latin typeface="Calibri" panose="020F0502020204030204" pitchFamily="34" charset="0"/>
                          <a:cs typeface="Calibri" panose="020F0502020204030204" pitchFamily="34" charset="0"/>
                        </a:rPr>
                        <a:t>1.</a:t>
                      </a:r>
                    </a:p>
                  </a:txBody>
                  <a:tcPr anchor="ctr"/>
                </a:tc>
                <a:tc>
                  <a:txBody>
                    <a:bodyPr/>
                    <a:lstStyle/>
                    <a:p>
                      <a:pPr algn="ctr"/>
                      <a:r>
                        <a:rPr lang="en-US" sz="2400" dirty="0">
                          <a:latin typeface="Calibri" panose="020F0502020204030204" pitchFamily="34" charset="0"/>
                          <a:cs typeface="Calibri" panose="020F0502020204030204" pitchFamily="34" charset="0"/>
                        </a:rPr>
                        <a:t>CREATION</a:t>
                      </a:r>
                    </a:p>
                  </a:txBody>
                  <a:tcPr anchor="ctr"/>
                </a:tc>
                <a:tc>
                  <a:txBody>
                    <a:bodyPr/>
                    <a:lstStyle/>
                    <a:p>
                      <a:r>
                        <a:rPr lang="en-US" sz="2400" b="1" dirty="0">
                          <a:solidFill>
                            <a:srgbClr val="C00000"/>
                          </a:solidFill>
                          <a:latin typeface="Calibri" panose="020F0502020204030204" pitchFamily="34" charset="0"/>
                          <a:cs typeface="Calibri" panose="020F0502020204030204" pitchFamily="34" charset="0"/>
                        </a:rPr>
                        <a:t>Genesis 1-2</a:t>
                      </a:r>
                    </a:p>
                  </a:txBody>
                  <a:tcPr anchor="ctr"/>
                </a:tc>
                <a:tc>
                  <a:txBody>
                    <a:bodyPr/>
                    <a:lstStyle/>
                    <a:p>
                      <a:r>
                        <a:rPr kumimoji="0" lang="en-US" sz="2400" b="1" u="none" strike="noStrike" kern="1200" cap="none" normalizeH="0" baseline="0" dirty="0">
                          <a:ln>
                            <a:noFill/>
                          </a:ln>
                          <a:solidFill>
                            <a:schemeClr val="accent6">
                              <a:lumMod val="75000"/>
                            </a:schemeClr>
                          </a:solidFill>
                          <a:effectLst/>
                          <a:latin typeface="Calibri" panose="020F0502020204030204" pitchFamily="34" charset="0"/>
                          <a:ea typeface="+mn-ea"/>
                          <a:cs typeface="Calibri" panose="020F0502020204030204" pitchFamily="34" charset="0"/>
                        </a:rPr>
                        <a:t>No death</a:t>
                      </a:r>
                    </a:p>
                  </a:txBody>
                  <a:tcPr anchor="ctr"/>
                </a:tc>
                <a:extLst>
                  <a:ext uri="{0D108BD9-81ED-4DB2-BD59-A6C34878D82A}">
                    <a16:rowId xmlns:a16="http://schemas.microsoft.com/office/drawing/2014/main" val="10002"/>
                  </a:ext>
                </a:extLst>
              </a:tr>
              <a:tr h="640080">
                <a:tc>
                  <a:txBody>
                    <a:bodyPr/>
                    <a:lstStyle/>
                    <a:p>
                      <a:r>
                        <a:rPr lang="en-US" sz="2000" dirty="0">
                          <a:latin typeface="Calibri" panose="020F0502020204030204" pitchFamily="34" charset="0"/>
                          <a:cs typeface="Calibri" panose="020F0502020204030204" pitchFamily="34" charset="0"/>
                        </a:rPr>
                        <a:t>2.</a:t>
                      </a:r>
                    </a:p>
                  </a:txBody>
                  <a:tcPr anchor="ctr"/>
                </a:tc>
                <a:tc>
                  <a:txBody>
                    <a:bodyPr/>
                    <a:lstStyle/>
                    <a:p>
                      <a:pPr algn="ctr"/>
                      <a:r>
                        <a:rPr lang="en-US" sz="2400" dirty="0">
                          <a:latin typeface="Calibri" panose="020F0502020204030204" pitchFamily="34" charset="0"/>
                          <a:cs typeface="Calibri" panose="020F0502020204030204" pitchFamily="34" charset="0"/>
                        </a:rPr>
                        <a:t>FALL</a:t>
                      </a:r>
                    </a:p>
                  </a:txBody>
                  <a:tcPr anchor="ctr"/>
                </a:tc>
                <a:tc>
                  <a:txBody>
                    <a:bodyPr/>
                    <a:lstStyle/>
                    <a:p>
                      <a:r>
                        <a:rPr lang="en-US" sz="2400" b="1" dirty="0">
                          <a:solidFill>
                            <a:srgbClr val="C00000"/>
                          </a:solidFill>
                          <a:latin typeface="Calibri" panose="020F0502020204030204" pitchFamily="34" charset="0"/>
                          <a:cs typeface="Calibri" panose="020F0502020204030204" pitchFamily="34" charset="0"/>
                        </a:rPr>
                        <a:t>Genesis 3-6</a:t>
                      </a:r>
                    </a:p>
                  </a:txBody>
                  <a:tcPr anchor="ctr"/>
                </a:tc>
                <a:tc>
                  <a:txBody>
                    <a:bodyPr/>
                    <a:lstStyle/>
                    <a:p>
                      <a:r>
                        <a:rPr kumimoji="0" lang="en-US" sz="2400" b="1" u="none" strike="noStrike" kern="1200" cap="none" normalizeH="0" baseline="0" dirty="0">
                          <a:ln>
                            <a:noFill/>
                          </a:ln>
                          <a:solidFill>
                            <a:schemeClr val="accent6">
                              <a:lumMod val="75000"/>
                            </a:schemeClr>
                          </a:solidFill>
                          <a:effectLst/>
                          <a:latin typeface="Calibri" panose="020F0502020204030204" pitchFamily="34" charset="0"/>
                          <a:ea typeface="+mn-ea"/>
                          <a:cs typeface="Calibri" panose="020F0502020204030204" pitchFamily="34" charset="0"/>
                        </a:rPr>
                        <a:t>Death, painful pregnancy &amp; toil, long life spans, no human government</a:t>
                      </a:r>
                    </a:p>
                  </a:txBody>
                  <a:tcPr anchor="ctr"/>
                </a:tc>
                <a:extLst>
                  <a:ext uri="{0D108BD9-81ED-4DB2-BD59-A6C34878D82A}">
                    <a16:rowId xmlns:a16="http://schemas.microsoft.com/office/drawing/2014/main" val="10003"/>
                  </a:ext>
                </a:extLst>
              </a:tr>
              <a:tr h="640080">
                <a:tc>
                  <a:txBody>
                    <a:bodyPr/>
                    <a:lstStyle/>
                    <a:p>
                      <a:r>
                        <a:rPr lang="en-US" sz="2000" dirty="0">
                          <a:latin typeface="Calibri" panose="020F0502020204030204" pitchFamily="34" charset="0"/>
                          <a:cs typeface="Calibri" panose="020F0502020204030204" pitchFamily="34" charset="0"/>
                        </a:rPr>
                        <a:t>3.</a:t>
                      </a:r>
                    </a:p>
                  </a:txBody>
                  <a:tcPr anchor="ctr"/>
                </a:tc>
                <a:tc>
                  <a:txBody>
                    <a:bodyPr/>
                    <a:lstStyle/>
                    <a:p>
                      <a:pPr algn="ctr"/>
                      <a:r>
                        <a:rPr lang="en-US" sz="2400" dirty="0">
                          <a:latin typeface="Calibri" panose="020F0502020204030204" pitchFamily="34" charset="0"/>
                          <a:cs typeface="Calibri" panose="020F0502020204030204" pitchFamily="34" charset="0"/>
                        </a:rPr>
                        <a:t>FLOOD</a:t>
                      </a:r>
                    </a:p>
                  </a:txBody>
                  <a:tcPr anchor="ctr"/>
                </a:tc>
                <a:tc>
                  <a:txBody>
                    <a:bodyPr/>
                    <a:lstStyle/>
                    <a:p>
                      <a:r>
                        <a:rPr lang="en-US" sz="2400" b="1" dirty="0">
                          <a:solidFill>
                            <a:srgbClr val="C00000"/>
                          </a:solidFill>
                          <a:latin typeface="Calibri" panose="020F0502020204030204" pitchFamily="34" charset="0"/>
                          <a:cs typeface="Calibri" panose="020F0502020204030204" pitchFamily="34" charset="0"/>
                        </a:rPr>
                        <a:t>Genesis 7-10</a:t>
                      </a:r>
                    </a:p>
                  </a:txBody>
                  <a:tcPr anchor="ctr"/>
                </a:tc>
                <a:tc>
                  <a:txBody>
                    <a:bodyPr/>
                    <a:lstStyle/>
                    <a:p>
                      <a:r>
                        <a:rPr kumimoji="0" lang="en-US" sz="2400" b="1" u="none" strike="noStrike" kern="1200" cap="none" normalizeH="0" baseline="0" dirty="0">
                          <a:ln>
                            <a:noFill/>
                          </a:ln>
                          <a:solidFill>
                            <a:schemeClr val="accent6">
                              <a:lumMod val="75000"/>
                            </a:schemeClr>
                          </a:solidFill>
                          <a:effectLst/>
                          <a:latin typeface="Calibri" panose="020F0502020204030204" pitchFamily="34" charset="0"/>
                          <a:ea typeface="+mn-ea"/>
                          <a:cs typeface="Calibri" panose="020F0502020204030204" pitchFamily="34" charset="0"/>
                        </a:rPr>
                        <a:t>Shorter life spans, human government, one language, no nations</a:t>
                      </a:r>
                    </a:p>
                  </a:txBody>
                  <a:tcPr anchor="ctr"/>
                </a:tc>
                <a:extLst>
                  <a:ext uri="{0D108BD9-81ED-4DB2-BD59-A6C34878D82A}">
                    <a16:rowId xmlns:a16="http://schemas.microsoft.com/office/drawing/2014/main" val="10004"/>
                  </a:ext>
                </a:extLst>
              </a:tr>
              <a:tr h="640080">
                <a:tc>
                  <a:txBody>
                    <a:bodyPr/>
                    <a:lstStyle/>
                    <a:p>
                      <a:r>
                        <a:rPr lang="en-US" sz="2000" b="1" u="none" dirty="0">
                          <a:latin typeface="Calibri" panose="020F0502020204030204" pitchFamily="34" charset="0"/>
                          <a:cs typeface="Calibri" panose="020F0502020204030204" pitchFamily="34" charset="0"/>
                        </a:rPr>
                        <a:t>4.</a:t>
                      </a:r>
                    </a:p>
                  </a:txBody>
                  <a:tcPr anchor="ctr">
                    <a:solidFill>
                      <a:srgbClr val="FFFFCC"/>
                    </a:solidFill>
                  </a:tcPr>
                </a:tc>
                <a:tc>
                  <a:txBody>
                    <a:bodyPr/>
                    <a:lstStyle/>
                    <a:p>
                      <a:pPr algn="ctr"/>
                      <a:r>
                        <a:rPr lang="en-US" sz="2400" b="1" u="sng" dirty="0">
                          <a:latin typeface="Calibri" panose="020F0502020204030204" pitchFamily="34" charset="0"/>
                          <a:cs typeface="Calibri" panose="020F0502020204030204" pitchFamily="34" charset="0"/>
                        </a:rPr>
                        <a:t>BABEL</a:t>
                      </a:r>
                    </a:p>
                  </a:txBody>
                  <a:tcPr anchor="ctr">
                    <a:solidFill>
                      <a:srgbClr val="FFFFCC"/>
                    </a:solidFill>
                  </a:tcPr>
                </a:tc>
                <a:tc>
                  <a:txBody>
                    <a:bodyPr/>
                    <a:lstStyle/>
                    <a:p>
                      <a:r>
                        <a:rPr lang="en-US" sz="2400" b="1" u="sng" dirty="0">
                          <a:solidFill>
                            <a:srgbClr val="C00000"/>
                          </a:solidFill>
                          <a:latin typeface="Calibri" panose="020F0502020204030204" pitchFamily="34" charset="0"/>
                          <a:cs typeface="Calibri" panose="020F0502020204030204" pitchFamily="34" charset="0"/>
                        </a:rPr>
                        <a:t>Genesis 11-present</a:t>
                      </a:r>
                    </a:p>
                  </a:txBody>
                  <a:tcPr anchor="ctr">
                    <a:solidFill>
                      <a:srgbClr val="FFFFCC"/>
                    </a:solidFill>
                  </a:tcPr>
                </a:tc>
                <a:tc>
                  <a:txBody>
                    <a:bodyPr/>
                    <a:lstStyle/>
                    <a:p>
                      <a:r>
                        <a:rPr kumimoji="0" lang="en-US" sz="2400" b="1" u="sng" strike="noStrike" kern="1200" cap="none" normalizeH="0" baseline="0" dirty="0">
                          <a:ln>
                            <a:noFill/>
                          </a:ln>
                          <a:solidFill>
                            <a:schemeClr val="accent6">
                              <a:lumMod val="75000"/>
                            </a:schemeClr>
                          </a:solidFill>
                          <a:effectLst/>
                          <a:latin typeface="Calibri" panose="020F0502020204030204" pitchFamily="34" charset="0"/>
                          <a:ea typeface="+mn-ea"/>
                          <a:cs typeface="Calibri" panose="020F0502020204030204" pitchFamily="34" charset="0"/>
                        </a:rPr>
                        <a:t>No global government, multiple languages, nations, ethnicities</a:t>
                      </a:r>
                    </a:p>
                  </a:txBody>
                  <a:tcPr anchor="ctr">
                    <a:solidFill>
                      <a:srgbClr val="FFFFCC"/>
                    </a:solidFill>
                  </a:tcPr>
                </a:tc>
                <a:extLst>
                  <a:ext uri="{0D108BD9-81ED-4DB2-BD59-A6C34878D82A}">
                    <a16:rowId xmlns:a16="http://schemas.microsoft.com/office/drawing/2014/main" val="10005"/>
                  </a:ext>
                </a:extLst>
              </a:tr>
              <a:tr h="640080">
                <a:tc>
                  <a:txBody>
                    <a:bodyPr/>
                    <a:lstStyle/>
                    <a:p>
                      <a:r>
                        <a:rPr lang="en-US" sz="2000" dirty="0">
                          <a:latin typeface="Calibri" panose="020F0502020204030204" pitchFamily="34" charset="0"/>
                          <a:cs typeface="Calibri" panose="020F0502020204030204" pitchFamily="34" charset="0"/>
                        </a:rPr>
                        <a:t>5.</a:t>
                      </a:r>
                    </a:p>
                  </a:txBody>
                  <a:tcPr anchor="ctr"/>
                </a:tc>
                <a:tc>
                  <a:txBody>
                    <a:bodyPr/>
                    <a:lstStyle/>
                    <a:p>
                      <a:pPr algn="ctr"/>
                      <a:r>
                        <a:rPr lang="en-US" sz="2400" dirty="0">
                          <a:latin typeface="Calibri" panose="020F0502020204030204" pitchFamily="34" charset="0"/>
                          <a:cs typeface="Calibri" panose="020F0502020204030204" pitchFamily="34" charset="0"/>
                        </a:rPr>
                        <a:t>ANTICHRIST</a:t>
                      </a:r>
                    </a:p>
                  </a:txBody>
                  <a:tcPr anchor="ctr"/>
                </a:tc>
                <a:tc>
                  <a:txBody>
                    <a:bodyPr/>
                    <a:lstStyle/>
                    <a:p>
                      <a:r>
                        <a:rPr lang="en-US" sz="2400" b="1" dirty="0">
                          <a:solidFill>
                            <a:srgbClr val="C00000"/>
                          </a:solidFill>
                          <a:latin typeface="Calibri" panose="020F0502020204030204" pitchFamily="34" charset="0"/>
                          <a:cs typeface="Calibri" panose="020F0502020204030204" pitchFamily="34" charset="0"/>
                        </a:rPr>
                        <a:t>Rapture to 2</a:t>
                      </a:r>
                      <a:r>
                        <a:rPr lang="en-US" sz="2400" b="1" baseline="30000" dirty="0">
                          <a:solidFill>
                            <a:srgbClr val="C00000"/>
                          </a:solidFill>
                          <a:latin typeface="Calibri" panose="020F0502020204030204" pitchFamily="34" charset="0"/>
                          <a:cs typeface="Calibri" panose="020F0502020204030204" pitchFamily="34" charset="0"/>
                        </a:rPr>
                        <a:t>nd</a:t>
                      </a:r>
                      <a:r>
                        <a:rPr lang="en-US" sz="2400" b="1" dirty="0">
                          <a:solidFill>
                            <a:srgbClr val="C00000"/>
                          </a:solidFill>
                          <a:latin typeface="Calibri" panose="020F0502020204030204" pitchFamily="34" charset="0"/>
                          <a:cs typeface="Calibri" panose="020F0502020204030204" pitchFamily="34" charset="0"/>
                        </a:rPr>
                        <a:t> Advent</a:t>
                      </a:r>
                    </a:p>
                  </a:txBody>
                  <a:tcPr anchor="ctr"/>
                </a:tc>
                <a:tc>
                  <a:txBody>
                    <a:bodyPr/>
                    <a:lstStyle/>
                    <a:p>
                      <a:r>
                        <a:rPr kumimoji="0" lang="en-US" sz="2400" b="1" u="none" strike="noStrike" kern="1200" cap="none" normalizeH="0" baseline="0" dirty="0">
                          <a:ln>
                            <a:noFill/>
                          </a:ln>
                          <a:solidFill>
                            <a:schemeClr val="accent6">
                              <a:lumMod val="75000"/>
                            </a:schemeClr>
                          </a:solidFill>
                          <a:effectLst/>
                          <a:latin typeface="Calibri" panose="020F0502020204030204" pitchFamily="34" charset="0"/>
                          <a:ea typeface="+mn-ea"/>
                          <a:cs typeface="Calibri" panose="020F0502020204030204" pitchFamily="34" charset="0"/>
                        </a:rPr>
                        <a:t>Global government, restrainer removed</a:t>
                      </a:r>
                    </a:p>
                  </a:txBody>
                  <a:tcPr anchor="ctr"/>
                </a:tc>
                <a:extLst>
                  <a:ext uri="{0D108BD9-81ED-4DB2-BD59-A6C34878D82A}">
                    <a16:rowId xmlns:a16="http://schemas.microsoft.com/office/drawing/2014/main" val="10006"/>
                  </a:ext>
                </a:extLst>
              </a:tr>
              <a:tr h="640080">
                <a:tc>
                  <a:txBody>
                    <a:bodyPr/>
                    <a:lstStyle/>
                    <a:p>
                      <a:r>
                        <a:rPr lang="en-US" sz="2000" dirty="0">
                          <a:latin typeface="Calibri" panose="020F0502020204030204" pitchFamily="34" charset="0"/>
                          <a:cs typeface="Calibri" panose="020F0502020204030204" pitchFamily="34" charset="0"/>
                        </a:rPr>
                        <a:t>6.</a:t>
                      </a:r>
                    </a:p>
                  </a:txBody>
                  <a:tcPr anchor="ctr"/>
                </a:tc>
                <a:tc>
                  <a:txBody>
                    <a:bodyPr/>
                    <a:lstStyle/>
                    <a:p>
                      <a:pPr algn="ctr"/>
                      <a:r>
                        <a:rPr lang="en-US" sz="2400" dirty="0">
                          <a:latin typeface="Calibri" panose="020F0502020204030204" pitchFamily="34" charset="0"/>
                          <a:cs typeface="Calibri" panose="020F0502020204030204" pitchFamily="34" charset="0"/>
                        </a:rPr>
                        <a:t>KINGDOM</a:t>
                      </a:r>
                    </a:p>
                  </a:txBody>
                  <a:tcPr anchor="ctr"/>
                </a:tc>
                <a:tc>
                  <a:txBody>
                    <a:bodyPr/>
                    <a:lstStyle/>
                    <a:p>
                      <a:r>
                        <a:rPr lang="en-US" sz="2400" b="1" dirty="0">
                          <a:solidFill>
                            <a:srgbClr val="C00000"/>
                          </a:solidFill>
                          <a:latin typeface="Calibri" panose="020F0502020204030204" pitchFamily="34" charset="0"/>
                          <a:cs typeface="Calibri" panose="020F0502020204030204" pitchFamily="34" charset="0"/>
                        </a:rPr>
                        <a:t>Rev. 20:1-10</a:t>
                      </a:r>
                    </a:p>
                  </a:txBody>
                  <a:tcPr anchor="ctr"/>
                </a:tc>
                <a:tc>
                  <a:txBody>
                    <a:bodyPr/>
                    <a:lstStyle/>
                    <a:p>
                      <a:r>
                        <a:rPr kumimoji="0" lang="en-US" sz="2400" b="1" u="none" strike="noStrike" kern="1200" cap="none" normalizeH="0" baseline="0" dirty="0">
                          <a:ln>
                            <a:noFill/>
                          </a:ln>
                          <a:solidFill>
                            <a:schemeClr val="accent6">
                              <a:lumMod val="75000"/>
                            </a:schemeClr>
                          </a:solidFill>
                          <a:effectLst/>
                          <a:latin typeface="Calibri" panose="020F0502020204030204" pitchFamily="34" charset="0"/>
                          <a:ea typeface="+mn-ea"/>
                          <a:cs typeface="Calibri" panose="020F0502020204030204" pitchFamily="34" charset="0"/>
                        </a:rPr>
                        <a:t>Long life spans, kingdom conditions, reality of death, renovated earth</a:t>
                      </a:r>
                    </a:p>
                  </a:txBody>
                  <a:tcPr anchor="ctr"/>
                </a:tc>
                <a:extLst>
                  <a:ext uri="{0D108BD9-81ED-4DB2-BD59-A6C34878D82A}">
                    <a16:rowId xmlns:a16="http://schemas.microsoft.com/office/drawing/2014/main" val="148010455"/>
                  </a:ext>
                </a:extLst>
              </a:tr>
              <a:tr h="640080">
                <a:tc>
                  <a:txBody>
                    <a:bodyPr/>
                    <a:lstStyle/>
                    <a:p>
                      <a:r>
                        <a:rPr lang="en-US" sz="2000" dirty="0">
                          <a:latin typeface="Calibri" panose="020F0502020204030204" pitchFamily="34" charset="0"/>
                          <a:cs typeface="Calibri" panose="020F0502020204030204" pitchFamily="34" charset="0"/>
                        </a:rPr>
                        <a:t>7.</a:t>
                      </a:r>
                    </a:p>
                  </a:txBody>
                  <a:tcPr anchor="ctr"/>
                </a:tc>
                <a:tc>
                  <a:txBody>
                    <a:bodyPr/>
                    <a:lstStyle/>
                    <a:p>
                      <a:pPr algn="ctr"/>
                      <a:r>
                        <a:rPr lang="en-US" sz="2400" dirty="0">
                          <a:latin typeface="Calibri" panose="020F0502020204030204" pitchFamily="34" charset="0"/>
                          <a:cs typeface="Calibri" panose="020F0502020204030204" pitchFamily="34" charset="0"/>
                        </a:rPr>
                        <a:t>ETERNAL STATE</a:t>
                      </a:r>
                    </a:p>
                  </a:txBody>
                  <a:tcPr anchor="ctr"/>
                </a:tc>
                <a:tc>
                  <a:txBody>
                    <a:bodyPr/>
                    <a:lstStyle/>
                    <a:p>
                      <a:r>
                        <a:rPr lang="en-US" sz="2400" b="1" dirty="0">
                          <a:solidFill>
                            <a:srgbClr val="C00000"/>
                          </a:solidFill>
                          <a:latin typeface="Calibri" panose="020F0502020204030204" pitchFamily="34" charset="0"/>
                          <a:cs typeface="Calibri" panose="020F0502020204030204" pitchFamily="34" charset="0"/>
                        </a:rPr>
                        <a:t>Rev. 21-22</a:t>
                      </a:r>
                    </a:p>
                  </a:txBody>
                  <a:tcPr anchor="ctr"/>
                </a:tc>
                <a:tc>
                  <a:txBody>
                    <a:bodyPr/>
                    <a:lstStyle/>
                    <a:p>
                      <a:r>
                        <a:rPr kumimoji="0" lang="en-US" sz="2400" b="1" u="none" strike="noStrike" kern="1200" cap="none" normalizeH="0" baseline="0" dirty="0">
                          <a:ln>
                            <a:noFill/>
                          </a:ln>
                          <a:solidFill>
                            <a:schemeClr val="accent6">
                              <a:lumMod val="75000"/>
                            </a:schemeClr>
                          </a:solidFill>
                          <a:effectLst/>
                          <a:latin typeface="Calibri" panose="020F0502020204030204" pitchFamily="34" charset="0"/>
                          <a:ea typeface="+mn-ea"/>
                          <a:cs typeface="Calibri" panose="020F0502020204030204" pitchFamily="34" charset="0"/>
                        </a:rPr>
                        <a:t>No death, new earth</a:t>
                      </a:r>
                    </a:p>
                  </a:txBody>
                  <a:tcPr anchor="ctr"/>
                </a:tc>
                <a:extLst>
                  <a:ext uri="{0D108BD9-81ED-4DB2-BD59-A6C34878D82A}">
                    <a16:rowId xmlns:a16="http://schemas.microsoft.com/office/drawing/2014/main" val="1171345614"/>
                  </a:ext>
                </a:extLst>
              </a:tr>
            </a:tbl>
          </a:graphicData>
        </a:graphic>
      </p:graphicFrame>
    </p:spTree>
    <p:extLst>
      <p:ext uri="{BB962C8B-B14F-4D97-AF65-F5344CB8AC3E}">
        <p14:creationId xmlns:p14="http://schemas.microsoft.com/office/powerpoint/2010/main" val="3232592700"/>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itle 1"/>
          <p:cNvSpPr>
            <a:spLocks noGrp="1"/>
          </p:cNvSpPr>
          <p:nvPr>
            <p:ph type="title"/>
          </p:nvPr>
        </p:nvSpPr>
        <p:spPr>
          <a:xfrm>
            <a:off x="3124200" y="228600"/>
            <a:ext cx="5943600" cy="914400"/>
          </a:xfrm>
        </p:spPr>
        <p:txBody>
          <a:bodyPr/>
          <a:lstStyle/>
          <a:p>
            <a:pPr algn="ctr" eaLnBrk="1" hangingPunct="1"/>
            <a:r>
              <a:rPr lang="en-US" sz="3600" dirty="0">
                <a:effectLst>
                  <a:outerShdw blurRad="38100" dist="38100" dir="2700000" algn="tl">
                    <a:srgbClr val="000000">
                      <a:alpha val="43137"/>
                    </a:srgbClr>
                  </a:outerShdw>
                </a:effectLst>
              </a:rPr>
              <a:t>Earliest Known Human Writing</a:t>
            </a:r>
          </a:p>
        </p:txBody>
      </p:sp>
      <p:sp>
        <p:nvSpPr>
          <p:cNvPr id="3" name="Content Placeholder 2"/>
          <p:cNvSpPr>
            <a:spLocks noGrp="1"/>
          </p:cNvSpPr>
          <p:nvPr>
            <p:ph idx="1"/>
          </p:nvPr>
        </p:nvSpPr>
        <p:spPr>
          <a:xfrm>
            <a:off x="1905000" y="1447800"/>
            <a:ext cx="8382000" cy="1676400"/>
          </a:xfrm>
        </p:spPr>
        <p:txBody>
          <a:bodyPr/>
          <a:lstStyle/>
          <a:p>
            <a:pPr marL="0" indent="0" algn="just">
              <a:buNone/>
              <a:defRPr/>
            </a:pPr>
            <a:r>
              <a:rPr lang="en-US" dirty="0">
                <a:effectLst>
                  <a:outerShdw blurRad="38100" dist="38100" dir="2700000" algn="tl">
                    <a:srgbClr val="000000">
                      <a:alpha val="43137"/>
                    </a:srgbClr>
                  </a:outerShdw>
                </a:effectLst>
              </a:rPr>
              <a:t>“No date appears before the start of human civilizations about 5,500 years ago and the beginning of written pictorial history.”</a:t>
            </a:r>
          </a:p>
        </p:txBody>
      </p:sp>
      <p:sp>
        <p:nvSpPr>
          <p:cNvPr id="105476" name="TextBox 3"/>
          <p:cNvSpPr txBox="1">
            <a:spLocks noChangeArrowheads="1"/>
          </p:cNvSpPr>
          <p:nvPr/>
        </p:nvSpPr>
        <p:spPr bwMode="auto">
          <a:xfrm>
            <a:off x="2438400" y="6324600"/>
            <a:ext cx="7315200" cy="400110"/>
          </a:xfrm>
          <a:prstGeom prst="rect">
            <a:avLst/>
          </a:prstGeom>
          <a:noFill/>
          <a:ln w="9525">
            <a:noFill/>
            <a:miter lim="800000"/>
            <a:headEnd/>
            <a:tailEnd/>
          </a:ln>
        </p:spPr>
        <p:txBody>
          <a:bodyPr>
            <a:spAutoFit/>
          </a:bodyPr>
          <a:lstStyle/>
          <a:p>
            <a:pPr algn="ctr"/>
            <a:r>
              <a:rPr lang="en-US" sz="2000" dirty="0">
                <a:effectLst>
                  <a:outerShdw blurRad="38100" dist="38100" dir="2700000" algn="tl">
                    <a:srgbClr val="000000">
                      <a:alpha val="43137"/>
                    </a:srgbClr>
                  </a:outerShdw>
                </a:effectLst>
                <a:latin typeface="Calibri" panose="020F0502020204030204" pitchFamily="34" charset="0"/>
              </a:rPr>
              <a:t>Richard </a:t>
            </a:r>
            <a:r>
              <a:rPr lang="en-US" sz="2000" dirty="0" err="1">
                <a:effectLst>
                  <a:outerShdw blurRad="38100" dist="38100" dir="2700000" algn="tl">
                    <a:srgbClr val="000000">
                      <a:alpha val="43137"/>
                    </a:srgbClr>
                  </a:outerShdw>
                </a:effectLst>
                <a:latin typeface="Calibri" panose="020F0502020204030204" pitchFamily="34" charset="0"/>
              </a:rPr>
              <a:t>Overy</a:t>
            </a:r>
            <a:r>
              <a:rPr lang="en-US" sz="2000" dirty="0">
                <a:effectLst>
                  <a:outerShdw blurRad="38100" dist="38100" dir="2700000" algn="tl">
                    <a:srgbClr val="000000">
                      <a:alpha val="43137"/>
                    </a:srgbClr>
                  </a:outerShdw>
                </a:effectLst>
                <a:latin typeface="Calibri" panose="020F0502020204030204" pitchFamily="34" charset="0"/>
              </a:rPr>
              <a:t>, “The 50 Key Dates of World History” (Oct. 19, 2007)</a:t>
            </a:r>
          </a:p>
        </p:txBody>
      </p:sp>
      <p:pic>
        <p:nvPicPr>
          <p:cNvPr id="4" name="Picture 3">
            <a:extLst>
              <a:ext uri="{FF2B5EF4-FFF2-40B4-BE49-F238E27FC236}">
                <a16:creationId xmlns:a16="http://schemas.microsoft.com/office/drawing/2014/main" id="{DA05B5BD-D95E-4625-B4E0-0DA06B33BA5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064000" y="3505200"/>
            <a:ext cx="4064000" cy="2286000"/>
          </a:xfrm>
          <a:prstGeom prst="rect">
            <a:avLst/>
          </a:prstGeom>
        </p:spPr>
      </p:pic>
      <p:pic>
        <p:nvPicPr>
          <p:cNvPr id="7" name="Picture 6">
            <a:extLst>
              <a:ext uri="{FF2B5EF4-FFF2-40B4-BE49-F238E27FC236}">
                <a16:creationId xmlns:a16="http://schemas.microsoft.com/office/drawing/2014/main" id="{DEF7A137-225C-403D-A82D-A96441A5589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F356ADC-67D7-4DE9-8884-35B7A30E7596}"/>
              </a:ext>
            </a:extLst>
          </p:cNvPr>
          <p:cNvPicPr>
            <a:picLocks noChangeAspect="1"/>
          </p:cNvPicPr>
          <p:nvPr/>
        </p:nvPicPr>
        <p:blipFill>
          <a:blip r:embed="rId2">
            <a:duotone>
              <a:schemeClr val="bg2">
                <a:shade val="45000"/>
                <a:satMod val="135000"/>
              </a:schemeClr>
              <a:prstClr val="white"/>
            </a:duotone>
            <a:extLst>
              <a:ext uri="{BEBA8EAE-BF5A-486C-A8C5-ECC9F3942E4B}">
                <a14:imgProps xmlns:a14="http://schemas.microsoft.com/office/drawing/2010/main">
                  <a14:imgLayer r:embed="rId3">
                    <a14:imgEffect>
                      <a14:colorTemperature colorTemp="8800"/>
                    </a14:imgEffect>
                    <a14:imgEffect>
                      <a14:saturation sat="0"/>
                    </a14:imgEffect>
                  </a14:imgLayer>
                </a14:imgProps>
              </a:ext>
            </a:extLst>
          </a:blip>
          <a:stretch>
            <a:fillRect/>
          </a:stretch>
        </p:blipFill>
        <p:spPr>
          <a:xfrm>
            <a:off x="917510" y="1143000"/>
            <a:ext cx="10356980" cy="4572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13731367"/>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Appendix B—The Forgotten Archbishop - creation.com">
            <a:extLst>
              <a:ext uri="{FF2B5EF4-FFF2-40B4-BE49-F238E27FC236}">
                <a16:creationId xmlns:a16="http://schemas.microsoft.com/office/drawing/2014/main" id="{0C27CECA-5103-42DC-A9B7-5F4CBD5B89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1400" y="201930"/>
            <a:ext cx="5867400" cy="64541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38911781"/>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5841F75-D0A1-42BA-8F45-9A8B0E3B4D63}"/>
              </a:ext>
            </a:extLst>
          </p:cNvPr>
          <p:cNvSpPr>
            <a:spLocks noGrp="1"/>
          </p:cNvSpPr>
          <p:nvPr>
            <p:ph idx="4294967295"/>
          </p:nvPr>
        </p:nvSpPr>
        <p:spPr>
          <a:xfrm>
            <a:off x="6096000" y="1409700"/>
            <a:ext cx="4572000" cy="4762500"/>
          </a:xfrm>
        </p:spPr>
        <p:txBody>
          <a:bodyPr/>
          <a:lstStyle/>
          <a:p>
            <a:pPr marL="573088" indent="-573088">
              <a:spcBef>
                <a:spcPts val="0"/>
              </a:spcBef>
              <a:spcAft>
                <a:spcPts val="1800"/>
              </a:spcAft>
              <a:buSzPct val="100000"/>
              <a:buFont typeface="+mj-lt"/>
              <a:buAutoNum type="arabicPeriod"/>
            </a:pPr>
            <a:r>
              <a:rPr lang="en-US" b="1" u="sng" dirty="0">
                <a:solidFill>
                  <a:srgbClr val="FFFFCC"/>
                </a:solidFill>
                <a:effectLst/>
              </a:rPr>
              <a:t>Charles Darwin </a:t>
            </a:r>
          </a:p>
          <a:p>
            <a:pPr marL="573088" indent="-573088">
              <a:spcBef>
                <a:spcPts val="0"/>
              </a:spcBef>
              <a:spcAft>
                <a:spcPts val="1800"/>
              </a:spcAft>
              <a:buSzPct val="100000"/>
              <a:buFont typeface="+mj-lt"/>
              <a:buAutoNum type="arabicPeriod"/>
            </a:pPr>
            <a:r>
              <a:rPr lang="en-US" dirty="0">
                <a:effectLst/>
              </a:rPr>
              <a:t>Karl Marx </a:t>
            </a:r>
          </a:p>
          <a:p>
            <a:pPr marL="573088" indent="-573088">
              <a:spcBef>
                <a:spcPts val="0"/>
              </a:spcBef>
              <a:spcAft>
                <a:spcPts val="1800"/>
              </a:spcAft>
              <a:buSzPct val="100000"/>
              <a:buFont typeface="+mj-lt"/>
              <a:buAutoNum type="arabicPeriod"/>
            </a:pPr>
            <a:r>
              <a:rPr lang="en-US" dirty="0">
                <a:effectLst/>
              </a:rPr>
              <a:t>Julius Wellhausen </a:t>
            </a:r>
          </a:p>
          <a:p>
            <a:pPr marL="573088" indent="-573088">
              <a:spcBef>
                <a:spcPts val="0"/>
              </a:spcBef>
              <a:spcAft>
                <a:spcPts val="1800"/>
              </a:spcAft>
              <a:buSzPct val="100000"/>
              <a:buFont typeface="+mj-lt"/>
              <a:buAutoNum type="arabicPeriod"/>
            </a:pPr>
            <a:r>
              <a:rPr lang="en-US" dirty="0">
                <a:effectLst/>
              </a:rPr>
              <a:t>John Dewey </a:t>
            </a:r>
          </a:p>
          <a:p>
            <a:pPr marL="573088" indent="-573088">
              <a:spcBef>
                <a:spcPts val="0"/>
              </a:spcBef>
              <a:spcAft>
                <a:spcPts val="1800"/>
              </a:spcAft>
              <a:buSzPct val="100000"/>
              <a:buFont typeface="+mj-lt"/>
              <a:buAutoNum type="arabicPeriod"/>
            </a:pPr>
            <a:r>
              <a:rPr lang="en-US" dirty="0">
                <a:effectLst/>
              </a:rPr>
              <a:t>Sigmund Freud </a:t>
            </a:r>
          </a:p>
          <a:p>
            <a:pPr marL="573088" indent="-573088">
              <a:spcBef>
                <a:spcPts val="0"/>
              </a:spcBef>
              <a:spcAft>
                <a:spcPts val="1800"/>
              </a:spcAft>
              <a:buSzPct val="100000"/>
              <a:buFont typeface="+mj-lt"/>
              <a:buAutoNum type="arabicPeriod"/>
            </a:pPr>
            <a:r>
              <a:rPr lang="en-US" dirty="0">
                <a:effectLst/>
              </a:rPr>
              <a:t>John Maynard Keynes </a:t>
            </a:r>
          </a:p>
          <a:p>
            <a:pPr marL="573088" indent="-573088">
              <a:spcBef>
                <a:spcPts val="0"/>
              </a:spcBef>
              <a:spcAft>
                <a:spcPts val="1800"/>
              </a:spcAft>
              <a:buSzPct val="100000"/>
              <a:buFont typeface="+mj-lt"/>
              <a:buAutoNum type="arabicPeriod"/>
            </a:pPr>
            <a:r>
              <a:rPr lang="en-US" dirty="0">
                <a:effectLst/>
              </a:rPr>
              <a:t>Soren Kierkegaard</a:t>
            </a:r>
            <a:endParaRPr lang="en-US" dirty="0"/>
          </a:p>
        </p:txBody>
      </p:sp>
      <p:pic>
        <p:nvPicPr>
          <p:cNvPr id="1028" name="Picture 4" descr="Seven Men Who Rule the World From the Grave by [Dave Breese]">
            <a:extLst>
              <a:ext uri="{FF2B5EF4-FFF2-40B4-BE49-F238E27FC236}">
                <a16:creationId xmlns:a16="http://schemas.microsoft.com/office/drawing/2014/main" id="{B405C6BF-E143-4C2F-9FE2-B8BA750443FB}"/>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24000" y="1409700"/>
            <a:ext cx="3200400" cy="481988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2">
            <a:extLst>
              <a:ext uri="{FF2B5EF4-FFF2-40B4-BE49-F238E27FC236}">
                <a16:creationId xmlns:a16="http://schemas.microsoft.com/office/drawing/2014/main" id="{0B03BC2F-C2A2-4D89-AAA3-97C4D9CD63D8}"/>
              </a:ext>
            </a:extLst>
          </p:cNvPr>
          <p:cNvSpPr txBox="1">
            <a:spLocks noChangeArrowheads="1"/>
          </p:cNvSpPr>
          <p:nvPr/>
        </p:nvSpPr>
        <p:spPr>
          <a:xfrm>
            <a:off x="2209800" y="225426"/>
            <a:ext cx="7772400" cy="917575"/>
          </a:xfrm>
          <a:prstGeom prst="rect">
            <a:avLst/>
          </a:prstGeom>
        </p:spPr>
        <p:txBody>
          <a:bodyPr anchor="ct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r>
              <a:rPr lang="en-US" sz="3600" dirty="0"/>
              <a:t>AUTHORSHIP</a:t>
            </a:r>
          </a:p>
        </p:txBody>
      </p:sp>
      <p:pic>
        <p:nvPicPr>
          <p:cNvPr id="7" name="Picture 6">
            <a:extLst>
              <a:ext uri="{FF2B5EF4-FFF2-40B4-BE49-F238E27FC236}">
                <a16:creationId xmlns:a16="http://schemas.microsoft.com/office/drawing/2014/main" id="{ADED46A5-C7AB-4982-B9F4-52F2BF12801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spTree>
    <p:extLst>
      <p:ext uri="{BB962C8B-B14F-4D97-AF65-F5344CB8AC3E}">
        <p14:creationId xmlns:p14="http://schemas.microsoft.com/office/powerpoint/2010/main" val="3828802997"/>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05B8864-85B0-4229-A57D-FFC953320C28}"/>
              </a:ext>
            </a:extLst>
          </p:cNvPr>
          <p:cNvPicPr>
            <a:picLocks noChangeAspect="1"/>
          </p:cNvPicPr>
          <p:nvPr/>
        </p:nvPicPr>
        <p:blipFill>
          <a:blip r:embed="rId2"/>
          <a:stretch>
            <a:fillRect/>
          </a:stretch>
        </p:blipFill>
        <p:spPr>
          <a:xfrm>
            <a:off x="2876954" y="152811"/>
            <a:ext cx="6438095" cy="6552381"/>
          </a:xfrm>
          <a:prstGeom prst="rect">
            <a:avLst/>
          </a:prstGeom>
        </p:spPr>
      </p:pic>
    </p:spTree>
    <p:extLst>
      <p:ext uri="{BB962C8B-B14F-4D97-AF65-F5344CB8AC3E}">
        <p14:creationId xmlns:p14="http://schemas.microsoft.com/office/powerpoint/2010/main" val="2543268712"/>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a:xfrm>
            <a:off x="4000500" y="228600"/>
            <a:ext cx="4191000" cy="944880"/>
          </a:xfrm>
        </p:spPr>
        <p:txBody>
          <a:bodyPr/>
          <a:lstStyle/>
          <a:p>
            <a:pPr algn="ctr" eaLnBrk="1" hangingPunct="1"/>
            <a:r>
              <a:rPr lang="en-US" sz="3600" dirty="0">
                <a:effectLst>
                  <a:outerShdw blurRad="38100" dist="38100" dir="2700000" algn="tl">
                    <a:srgbClr val="000000">
                      <a:alpha val="43137"/>
                    </a:srgbClr>
                  </a:outerShdw>
                </a:effectLst>
              </a:rPr>
              <a:t>Rehabilitating Ussher</a:t>
            </a:r>
          </a:p>
        </p:txBody>
      </p:sp>
      <p:sp>
        <p:nvSpPr>
          <p:cNvPr id="36867" name="Rectangle 3"/>
          <p:cNvSpPr>
            <a:spLocks noGrp="1" noChangeArrowheads="1"/>
          </p:cNvSpPr>
          <p:nvPr>
            <p:ph idx="1"/>
          </p:nvPr>
        </p:nvSpPr>
        <p:spPr>
          <a:xfrm>
            <a:off x="609600" y="1346200"/>
            <a:ext cx="10972800" cy="3759200"/>
          </a:xfrm>
        </p:spPr>
        <p:txBody>
          <a:bodyPr/>
          <a:lstStyle/>
          <a:p>
            <a:pPr marL="0" indent="0" algn="just" eaLnBrk="1" hangingPunct="1">
              <a:buNone/>
              <a:defRPr/>
            </a:pPr>
            <a:r>
              <a:rPr lang="en-US" dirty="0"/>
              <a:t>Archbishop James Ussher (A.D. 1581</a:t>
            </a:r>
            <a:r>
              <a:rPr lang="en-US" dirty="0">
                <a:cs typeface="Calibri" panose="020F0502020204030204" pitchFamily="34" charset="0"/>
              </a:rPr>
              <a:t>‒1656) </a:t>
            </a:r>
            <a:r>
              <a:rPr lang="en-US" dirty="0"/>
              <a:t>was also a distinguished theologian, “</a:t>
            </a:r>
            <a:r>
              <a:rPr lang="en-US" i="1" dirty="0"/>
              <a:t>recognized as one of the greatest scholars of his time</a:t>
            </a:r>
            <a:r>
              <a:rPr lang="en-US" dirty="0"/>
              <a:t>.” He was one of only six theologians allowed to address the Parliament and the King. The Evangelical Dictionary of Theology states, </a:t>
            </a:r>
            <a:r>
              <a:rPr lang="en-US" i="1" dirty="0"/>
              <a:t>“He was much sought after by contemporaries for his knowledge and beauty of character, and his personal impact was probably even greater than his scholarly legacy.”</a:t>
            </a:r>
          </a:p>
        </p:txBody>
      </p:sp>
      <p:sp>
        <p:nvSpPr>
          <p:cNvPr id="36868" name="Text Box 4"/>
          <p:cNvSpPr txBox="1">
            <a:spLocks noChangeArrowheads="1"/>
          </p:cNvSpPr>
          <p:nvPr/>
        </p:nvSpPr>
        <p:spPr bwMode="auto">
          <a:xfrm>
            <a:off x="3695700" y="6172201"/>
            <a:ext cx="4800600" cy="646331"/>
          </a:xfrm>
          <a:prstGeom prst="rect">
            <a:avLst/>
          </a:prstGeom>
          <a:noFill/>
          <a:ln w="9525">
            <a:noFill/>
            <a:miter lim="800000"/>
            <a:headEnd/>
            <a:tailEnd/>
          </a:ln>
          <a:effectLst/>
        </p:spPr>
        <p:txBody>
          <a:bodyPr wrap="square">
            <a:spAutoFit/>
          </a:bodyPr>
          <a:lstStyle/>
          <a:p>
            <a:pPr algn="ctr">
              <a:spcBef>
                <a:spcPts val="0"/>
              </a:spcBef>
              <a:defRPr/>
            </a:pPr>
            <a:r>
              <a:rPr lang="en-US" sz="1800" dirty="0">
                <a:latin typeface="Calibri" panose="020F0502020204030204" pitchFamily="34" charset="0"/>
                <a:cs typeface="Calibri" panose="020F0502020204030204" pitchFamily="34" charset="0"/>
              </a:rPr>
              <a:t>Van </a:t>
            </a:r>
            <a:r>
              <a:rPr lang="en-US" sz="1800" dirty="0" err="1">
                <a:latin typeface="Calibri" panose="020F0502020204030204" pitchFamily="34" charset="0"/>
                <a:cs typeface="Calibri" panose="020F0502020204030204" pitchFamily="34" charset="0"/>
              </a:rPr>
              <a:t>Bebber</a:t>
            </a:r>
            <a:r>
              <a:rPr lang="en-US" sz="1800" dirty="0">
                <a:latin typeface="Calibri" panose="020F0502020204030204" pitchFamily="34" charset="0"/>
                <a:cs typeface="Calibri" panose="020F0502020204030204" pitchFamily="34" charset="0"/>
              </a:rPr>
              <a:t> and Taylor, Creation and Time, p. 102 quoting, The Evangelical Dictionary of Theology </a:t>
            </a:r>
          </a:p>
        </p:txBody>
      </p:sp>
      <p:pic>
        <p:nvPicPr>
          <p:cNvPr id="6" name="Picture 5">
            <a:extLst>
              <a:ext uri="{FF2B5EF4-FFF2-40B4-BE49-F238E27FC236}">
                <a16:creationId xmlns:a16="http://schemas.microsoft.com/office/drawing/2014/main" id="{0E436A6E-9583-4C63-8515-2F9016CCCB6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1066800" y="1371601"/>
            <a:ext cx="5791200" cy="4119563"/>
          </a:xfrm>
        </p:spPr>
        <p:txBody>
          <a:bodyPr/>
          <a:lstStyle/>
          <a:p>
            <a:pPr marL="457200" lvl="1" indent="-457200" eaLnBrk="1" hangingPunct="1">
              <a:spcBef>
                <a:spcPts val="0"/>
              </a:spcBef>
              <a:spcAft>
                <a:spcPts val="3000"/>
              </a:spcAft>
              <a:buClr>
                <a:schemeClr val="tx2"/>
              </a:buClr>
              <a:buSzPct val="100000"/>
              <a:buFont typeface="Wingdings" pitchFamily="2" charset="2"/>
              <a:buAutoNum type="romanUcPeriod"/>
              <a:defRPr/>
            </a:pPr>
            <a:r>
              <a:rPr lang="en-US" b="1" dirty="0">
                <a:solidFill>
                  <a:srgbClr val="FFFFCC"/>
                </a:solidFill>
                <a:effectLst>
                  <a:outerShdw blurRad="38100" dist="38100" dir="2700000" algn="tl">
                    <a:srgbClr val="000000">
                      <a:alpha val="43137"/>
                    </a:srgbClr>
                  </a:outerShdw>
                </a:effectLst>
              </a:rPr>
              <a:t>Genesis 1-11 (four events)</a:t>
            </a:r>
          </a:p>
          <a:p>
            <a:pPr marL="862013"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Creation (1-2)</a:t>
            </a:r>
          </a:p>
          <a:p>
            <a:pPr marL="862013"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Fall (3-5)</a:t>
            </a:r>
          </a:p>
          <a:p>
            <a:pPr marL="862013"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Flood (6-9)</a:t>
            </a:r>
          </a:p>
          <a:p>
            <a:pPr marL="862013" lvl="2" indent="-457200" eaLnBrk="1" hangingPunct="1">
              <a:spcBef>
                <a:spcPts val="0"/>
              </a:spcBef>
              <a:spcAft>
                <a:spcPts val="3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National dispersion (10-11)</a:t>
            </a:r>
          </a:p>
        </p:txBody>
      </p:sp>
      <p:pic>
        <p:nvPicPr>
          <p:cNvPr id="2" name="Picture 4" descr="5 Bible Lessons to Learn From the Book of Genesis | Jack Wellman">
            <a:extLst>
              <a:ext uri="{FF2B5EF4-FFF2-40B4-BE49-F238E27FC236}">
                <a16:creationId xmlns:a16="http://schemas.microsoft.com/office/drawing/2014/main" id="{86B279D7-E07E-42EE-BC3D-7CC92BFCD41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692767" y="2286000"/>
            <a:ext cx="3432433" cy="2286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050">
            <a:extLst>
              <a:ext uri="{FF2B5EF4-FFF2-40B4-BE49-F238E27FC236}">
                <a16:creationId xmlns:a16="http://schemas.microsoft.com/office/drawing/2014/main" id="{7E2A6228-CB3B-4F20-9370-1D1ADE66104D}"/>
              </a:ext>
            </a:extLst>
          </p:cNvPr>
          <p:cNvSpPr>
            <a:spLocks noGrp="1" noChangeArrowheads="1"/>
          </p:cNvSpPr>
          <p:nvPr>
            <p:ph type="title"/>
          </p:nvPr>
        </p:nvSpPr>
        <p:spPr>
          <a:xfrm>
            <a:off x="3924300" y="228600"/>
            <a:ext cx="4343400" cy="914400"/>
          </a:xfrm>
        </p:spPr>
        <p:txBody>
          <a:bodyPr/>
          <a:lstStyle/>
          <a:p>
            <a:pPr algn="ctr" eaLnBrk="1" hangingPunct="1"/>
            <a:r>
              <a:rPr lang="en-US" sz="3600" dirty="0">
                <a:effectLst>
                  <a:outerShdw blurRad="38100" dist="38100" dir="2700000" algn="tl">
                    <a:srgbClr val="000000">
                      <a:alpha val="43137"/>
                    </a:srgbClr>
                  </a:outerShdw>
                </a:effectLst>
              </a:rPr>
              <a:t>GENESIS STRUCTURE</a:t>
            </a:r>
          </a:p>
        </p:txBody>
      </p:sp>
      <p:pic>
        <p:nvPicPr>
          <p:cNvPr id="6" name="Picture 5">
            <a:extLst>
              <a:ext uri="{FF2B5EF4-FFF2-40B4-BE49-F238E27FC236}">
                <a16:creationId xmlns:a16="http://schemas.microsoft.com/office/drawing/2014/main" id="{0BA1A8A7-C735-43ED-BE44-03722CE6BBC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spTree>
    <p:extLst>
      <p:ext uri="{BB962C8B-B14F-4D97-AF65-F5344CB8AC3E}">
        <p14:creationId xmlns:p14="http://schemas.microsoft.com/office/powerpoint/2010/main" val="41741630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
          <p:cNvSpPr>
            <a:spLocks noGrp="1" noChangeArrowheads="1"/>
          </p:cNvSpPr>
          <p:nvPr>
            <p:ph type="title"/>
          </p:nvPr>
        </p:nvSpPr>
        <p:spPr>
          <a:xfrm>
            <a:off x="2209800" y="228600"/>
            <a:ext cx="7772400" cy="914400"/>
          </a:xfrm>
        </p:spPr>
        <p:txBody>
          <a:bodyPr/>
          <a:lstStyle/>
          <a:p>
            <a:pPr algn="ctr" eaLnBrk="1" hangingPunct="1"/>
            <a:r>
              <a:rPr lang="en-US" sz="3600" dirty="0">
                <a:effectLst>
                  <a:outerShdw blurRad="38100" dist="38100" dir="2700000" algn="tl">
                    <a:srgbClr val="000000">
                      <a:alpha val="43137"/>
                    </a:srgbClr>
                  </a:outerShdw>
                </a:effectLst>
              </a:rPr>
              <a:t>Three Concluding Observations</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cs typeface="Calibri" panose="020F0502020204030204" pitchFamily="34" charset="0"/>
              </a:rPr>
              <a:t>(Gen 11:10-26)</a:t>
            </a:r>
          </a:p>
        </p:txBody>
      </p:sp>
      <p:sp>
        <p:nvSpPr>
          <p:cNvPr id="131075" name="Rectangle 3"/>
          <p:cNvSpPr>
            <a:spLocks noGrp="1" noChangeArrowheads="1"/>
          </p:cNvSpPr>
          <p:nvPr>
            <p:ph type="body" idx="1"/>
          </p:nvPr>
        </p:nvSpPr>
        <p:spPr>
          <a:xfrm>
            <a:off x="1524000" y="1828800"/>
            <a:ext cx="9144000" cy="3429000"/>
          </a:xfrm>
        </p:spPr>
        <p:txBody>
          <a:bodyPr/>
          <a:lstStyle/>
          <a:p>
            <a:pPr marL="4572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Age of patriarch at birth of seed-son demonstrate no genealogical gaps</a:t>
            </a:r>
          </a:p>
          <a:p>
            <a:pPr marL="457200" lvl="2" indent="-457200" eaLnBrk="1" hangingPunct="1">
              <a:spcBef>
                <a:spcPts val="0"/>
              </a:spcBef>
              <a:spcAft>
                <a:spcPts val="3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Antediluvian and Patriarchal overlap</a:t>
            </a:r>
          </a:p>
          <a:p>
            <a:pPr marL="4572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Shorter patriarchal ages indicate changed world conditions </a:t>
            </a:r>
          </a:p>
          <a:p>
            <a:pPr marL="457200" lvl="2" indent="-457200" eaLnBrk="1" hangingPunct="1">
              <a:spcBef>
                <a:spcPts val="0"/>
              </a:spcBef>
              <a:spcAft>
                <a:spcPts val="3000"/>
              </a:spcAft>
              <a:buClr>
                <a:srgbClr val="CC66FF"/>
              </a:buClr>
              <a:buSzPct val="100000"/>
              <a:buFont typeface="+mj-lt"/>
              <a:buAutoNum type="alphaUcPeriod"/>
              <a:defRPr/>
            </a:pPr>
            <a:endParaRPr lang="en-US" dirty="0">
              <a:effectLst>
                <a:outerShdw blurRad="38100" dist="38100" dir="2700000" algn="tl">
                  <a:srgbClr val="000000">
                    <a:alpha val="43137"/>
                  </a:srgbClr>
                </a:outerShdw>
              </a:effectLst>
            </a:endParaRPr>
          </a:p>
        </p:txBody>
      </p:sp>
      <p:pic>
        <p:nvPicPr>
          <p:cNvPr id="6" name="Picture 5">
            <a:extLst>
              <a:ext uri="{FF2B5EF4-FFF2-40B4-BE49-F238E27FC236}">
                <a16:creationId xmlns:a16="http://schemas.microsoft.com/office/drawing/2014/main" id="{A7365252-72CC-4B44-8AEC-3256C713191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spTree>
    <p:extLst>
      <p:ext uri="{BB962C8B-B14F-4D97-AF65-F5344CB8AC3E}">
        <p14:creationId xmlns:p14="http://schemas.microsoft.com/office/powerpoint/2010/main" val="176338556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mage result for enoch and noah"/>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765765" y="137160"/>
            <a:ext cx="8660470" cy="65836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865220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85801" y="1371600"/>
            <a:ext cx="10820399" cy="4800600"/>
          </a:xfrm>
        </p:spPr>
        <p:txBody>
          <a:bodyPr/>
          <a:lstStyle/>
          <a:p>
            <a:pPr marL="0" indent="0" algn="just">
              <a:buNone/>
            </a:pPr>
            <a:r>
              <a:rPr lang="en-US" altLang="en-US" dirty="0">
                <a:effectLst>
                  <a:outerShdw blurRad="38100" dist="38100" dir="2700000" algn="tl">
                    <a:srgbClr val="000000">
                      <a:alpha val="43137"/>
                    </a:srgbClr>
                  </a:outerShdw>
                </a:effectLst>
              </a:rPr>
              <a:t>“…</a:t>
            </a:r>
            <a:r>
              <a:rPr lang="en-US" dirty="0">
                <a:effectLst>
                  <a:outerShdw blurRad="38100" dist="38100" dir="2700000" algn="tl">
                    <a:srgbClr val="000000">
                      <a:alpha val="43137"/>
                    </a:srgbClr>
                  </a:outerShdw>
                </a:effectLst>
              </a:rPr>
              <a:t>only four life spans link together the continuity of tradition from Adam to Jacob, and these make three links. The four life spans are Adam, Lamech, Shem and Jacob. The three links are </a:t>
            </a:r>
            <a:r>
              <a:rPr lang="en-US" b="1" u="sng" dirty="0">
                <a:solidFill>
                  <a:srgbClr val="FFFFCC"/>
                </a:solidFill>
                <a:effectLst>
                  <a:outerShdw blurRad="38100" dist="38100" dir="2700000" algn="tl">
                    <a:srgbClr val="000000">
                      <a:alpha val="43137"/>
                    </a:srgbClr>
                  </a:outerShdw>
                </a:effectLst>
              </a:rPr>
              <a:t>from Adam to Lamech</a:t>
            </a:r>
            <a:r>
              <a:rPr lang="en-US" dirty="0">
                <a:effectLst>
                  <a:outerShdw blurRad="38100" dist="38100" dir="2700000" algn="tl">
                    <a:srgbClr val="000000">
                      <a:alpha val="43137"/>
                    </a:srgbClr>
                  </a:outerShdw>
                </a:effectLst>
              </a:rPr>
              <a:t>, since Adam was living when Lamech was born; </a:t>
            </a:r>
            <a:r>
              <a:rPr lang="en-US" b="1" u="sng" dirty="0">
                <a:solidFill>
                  <a:srgbClr val="FFFFCC"/>
                </a:solidFill>
                <a:effectLst>
                  <a:outerShdw blurRad="38100" dist="38100" dir="2700000" algn="tl">
                    <a:srgbClr val="000000">
                      <a:alpha val="43137"/>
                    </a:srgbClr>
                  </a:outerShdw>
                </a:effectLst>
              </a:rPr>
              <a:t>from Lamech to Shem</a:t>
            </a:r>
            <a:r>
              <a:rPr lang="en-US" dirty="0">
                <a:effectLst>
                  <a:outerShdw blurRad="38100" dist="38100" dir="2700000" algn="tl">
                    <a:srgbClr val="000000">
                      <a:alpha val="43137"/>
                    </a:srgbClr>
                  </a:outerShdw>
                </a:effectLst>
              </a:rPr>
              <a:t>, since Lamech was living when Shem was born; and </a:t>
            </a:r>
            <a:r>
              <a:rPr lang="en-US" b="1" u="sng" dirty="0">
                <a:solidFill>
                  <a:srgbClr val="FFFFCC"/>
                </a:solidFill>
                <a:effectLst>
                  <a:outerShdw blurRad="38100" dist="38100" dir="2700000" algn="tl">
                    <a:srgbClr val="000000">
                      <a:alpha val="43137"/>
                    </a:srgbClr>
                  </a:outerShdw>
                </a:effectLst>
              </a:rPr>
              <a:t>from Shem to Isaac and Jacob</a:t>
            </a:r>
            <a:r>
              <a:rPr lang="en-US" dirty="0">
                <a:effectLst>
                  <a:outerShdw blurRad="38100" dist="38100" dir="2700000" algn="tl">
                    <a:srgbClr val="000000">
                      <a:alpha val="43137"/>
                    </a:srgbClr>
                  </a:outerShdw>
                </a:effectLst>
              </a:rPr>
              <a:t>, since Shem was still living when both Isaac and Jacob were born. Therefore, there are not many gaps in the tradition to retain the history.</a:t>
            </a:r>
            <a:r>
              <a:rPr lang="en-US" altLang="en-US" dirty="0">
                <a:effectLst>
                  <a:outerShdw blurRad="38100" dist="38100" dir="2700000" algn="tl">
                    <a:srgbClr val="000000">
                      <a:alpha val="43137"/>
                    </a:srgbClr>
                  </a:outerShdw>
                </a:effectLst>
                <a:cs typeface="Calibri" panose="020F0502020204030204" pitchFamily="34" charset="0"/>
              </a:rPr>
              <a:t>”</a:t>
            </a:r>
            <a:endParaRPr lang="en-US" altLang="en-US"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3381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a:t>
            </a:r>
            <a:r>
              <a:rPr lang="en-US" altLang="en-US" sz="1800" dirty="0">
                <a:effectLst>
                  <a:outerShdw blurRad="38100" dist="38100" dir="2700000" algn="tl">
                    <a:srgbClr val="000000"/>
                  </a:outerShdw>
                </a:effectLst>
                <a:latin typeface="Calibri" panose="020F0502020204030204" pitchFamily="34" charset="0"/>
                <a:cs typeface="+mn-cs"/>
              </a:rPr>
              <a:t>232</a:t>
            </a:r>
          </a:p>
        </p:txBody>
      </p:sp>
      <p:pic>
        <p:nvPicPr>
          <p:cNvPr id="6" name="Picture 5">
            <a:extLst>
              <a:ext uri="{FF2B5EF4-FFF2-40B4-BE49-F238E27FC236}">
                <a16:creationId xmlns:a16="http://schemas.microsoft.com/office/drawing/2014/main" id="{BEA09C3C-590B-419E-B2EA-32AB55A642F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9177A0A8-7643-4D6A-AAA5-7A94A900BC6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spTree>
    <p:extLst>
      <p:ext uri="{BB962C8B-B14F-4D97-AF65-F5344CB8AC3E}">
        <p14:creationId xmlns:p14="http://schemas.microsoft.com/office/powerpoint/2010/main" val="500716874"/>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85801" y="1371600"/>
            <a:ext cx="10820399" cy="4800600"/>
          </a:xfrm>
        </p:spPr>
        <p:txBody>
          <a:bodyPr/>
          <a:lstStyle/>
          <a:p>
            <a:pPr marL="0" indent="0" algn="just">
              <a:buNone/>
            </a:pPr>
            <a:r>
              <a:rPr lang="en-US" altLang="en-US" dirty="0">
                <a:effectLst>
                  <a:outerShdw blurRad="38100" dist="38100" dir="2700000" algn="tl">
                    <a:srgbClr val="000000">
                      <a:alpha val="43137"/>
                    </a:srgbClr>
                  </a:outerShdw>
                </a:effectLst>
              </a:rPr>
              <a:t>“</a:t>
            </a:r>
            <a:r>
              <a:rPr lang="en-US" dirty="0">
                <a:effectLst>
                  <a:outerShdw blurRad="38100" dist="38100" dir="2700000" algn="tl">
                    <a:srgbClr val="000000">
                      <a:alpha val="43137"/>
                    </a:srgbClr>
                  </a:outerShdw>
                </a:effectLst>
              </a:rPr>
              <a:t>Along this line, the following points should be made: Noah lived until </a:t>
            </a:r>
            <a:r>
              <a:rPr lang="en-US" dirty="0" err="1">
                <a:effectLst>
                  <a:outerShdw blurRad="38100" dist="38100" dir="2700000" algn="tl">
                    <a:srgbClr val="000000">
                      <a:alpha val="43137"/>
                    </a:srgbClr>
                  </a:outerShdw>
                </a:effectLst>
              </a:rPr>
              <a:t>Terah</a:t>
            </a:r>
            <a:r>
              <a:rPr lang="en-US" dirty="0">
                <a:effectLst>
                  <a:outerShdw blurRad="38100" dist="38100" dir="2700000" algn="tl">
                    <a:srgbClr val="000000">
                      <a:alpha val="43137"/>
                    </a:srgbClr>
                  </a:outerShdw>
                </a:effectLst>
              </a:rPr>
              <a:t>, the father of Abraham, was 128 years old; Shem and Eber outlived </a:t>
            </a:r>
            <a:r>
              <a:rPr lang="en-US" dirty="0" err="1">
                <a:effectLst>
                  <a:outerShdw blurRad="38100" dist="38100" dir="2700000" algn="tl">
                    <a:srgbClr val="000000">
                      <a:alpha val="43137"/>
                    </a:srgbClr>
                  </a:outerShdw>
                </a:effectLst>
              </a:rPr>
              <a:t>Terah</a:t>
            </a:r>
            <a:r>
              <a:rPr lang="en-US" dirty="0">
                <a:effectLst>
                  <a:outerShdw blurRad="38100" dist="38100" dir="2700000" algn="tl">
                    <a:srgbClr val="000000">
                      <a:alpha val="43137"/>
                    </a:srgbClr>
                  </a:outerShdw>
                </a:effectLst>
              </a:rPr>
              <a:t>; Eber outlived Abraham; and, based upon when </a:t>
            </a:r>
            <a:r>
              <a:rPr lang="en-US" dirty="0" err="1">
                <a:effectLst>
                  <a:outerShdw blurRad="38100" dist="38100" dir="2700000" algn="tl">
                    <a:srgbClr val="000000">
                      <a:alpha val="43137"/>
                    </a:srgbClr>
                  </a:outerShdw>
                </a:effectLst>
              </a:rPr>
              <a:t>Terah</a:t>
            </a:r>
            <a:r>
              <a:rPr lang="en-US" dirty="0">
                <a:effectLst>
                  <a:outerShdw blurRad="38100" dist="38100" dir="2700000" algn="tl">
                    <a:srgbClr val="000000">
                      <a:alpha val="43137"/>
                    </a:srgbClr>
                  </a:outerShdw>
                </a:effectLst>
              </a:rPr>
              <a:t> died, Shem died when Isaac or Jacob was 48 years old…So as to the question of how history was maintained and how the tradition was kept, there is really no problem here because quite a bit of overlapping occurs within these genealogies.</a:t>
            </a:r>
            <a:r>
              <a:rPr lang="en-US" altLang="en-US" dirty="0">
                <a:effectLst>
                  <a:outerShdw blurRad="38100" dist="38100" dir="2700000" algn="tl">
                    <a:srgbClr val="000000">
                      <a:alpha val="43137"/>
                    </a:srgbClr>
                  </a:outerShdw>
                </a:effectLst>
                <a:cs typeface="Calibri" panose="020F0502020204030204" pitchFamily="34" charset="0"/>
              </a:rPr>
              <a:t>”</a:t>
            </a:r>
            <a:endParaRPr lang="en-US" altLang="en-US"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3381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a:t>
            </a:r>
            <a:r>
              <a:rPr lang="en-US" altLang="en-US" sz="1800" dirty="0">
                <a:effectLst>
                  <a:outerShdw blurRad="38100" dist="38100" dir="2700000" algn="tl">
                    <a:srgbClr val="000000"/>
                  </a:outerShdw>
                </a:effectLst>
                <a:latin typeface="Calibri" panose="020F0502020204030204" pitchFamily="34" charset="0"/>
                <a:cs typeface="+mn-cs"/>
              </a:rPr>
              <a:t>232</a:t>
            </a:r>
          </a:p>
        </p:txBody>
      </p:sp>
      <p:pic>
        <p:nvPicPr>
          <p:cNvPr id="7" name="Picture 6">
            <a:extLst>
              <a:ext uri="{FF2B5EF4-FFF2-40B4-BE49-F238E27FC236}">
                <a16:creationId xmlns:a16="http://schemas.microsoft.com/office/drawing/2014/main" id="{6F7262DE-23A2-4CCF-B2AD-231105D7B16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8" name="Picture 7">
            <a:extLst>
              <a:ext uri="{FF2B5EF4-FFF2-40B4-BE49-F238E27FC236}">
                <a16:creationId xmlns:a16="http://schemas.microsoft.com/office/drawing/2014/main" id="{1CC3F7E3-D29B-4891-A86A-6D59D1AD5BC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spTree>
    <p:extLst>
      <p:ext uri="{BB962C8B-B14F-4D97-AF65-F5344CB8AC3E}">
        <p14:creationId xmlns:p14="http://schemas.microsoft.com/office/powerpoint/2010/main" val="342143152"/>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
          <p:cNvSpPr>
            <a:spLocks noGrp="1" noChangeArrowheads="1"/>
          </p:cNvSpPr>
          <p:nvPr>
            <p:ph type="title"/>
          </p:nvPr>
        </p:nvSpPr>
        <p:spPr>
          <a:xfrm>
            <a:off x="2209800" y="228600"/>
            <a:ext cx="7772400" cy="914400"/>
          </a:xfrm>
        </p:spPr>
        <p:txBody>
          <a:bodyPr/>
          <a:lstStyle/>
          <a:p>
            <a:pPr algn="ctr" eaLnBrk="1" hangingPunct="1"/>
            <a:r>
              <a:rPr lang="en-US" sz="3600" dirty="0">
                <a:effectLst>
                  <a:outerShdw blurRad="38100" dist="38100" dir="2700000" algn="tl">
                    <a:srgbClr val="000000">
                      <a:alpha val="43137"/>
                    </a:srgbClr>
                  </a:outerShdw>
                </a:effectLst>
              </a:rPr>
              <a:t>Three Concluding Observations</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cs typeface="Calibri" panose="020F0502020204030204" pitchFamily="34" charset="0"/>
              </a:rPr>
              <a:t>(Gen 11:10-26)</a:t>
            </a:r>
          </a:p>
        </p:txBody>
      </p:sp>
      <p:sp>
        <p:nvSpPr>
          <p:cNvPr id="131075" name="Rectangle 3"/>
          <p:cNvSpPr>
            <a:spLocks noGrp="1" noChangeArrowheads="1"/>
          </p:cNvSpPr>
          <p:nvPr>
            <p:ph type="body" idx="1"/>
          </p:nvPr>
        </p:nvSpPr>
        <p:spPr>
          <a:xfrm>
            <a:off x="1524000" y="1828800"/>
            <a:ext cx="9144000" cy="3429000"/>
          </a:xfrm>
        </p:spPr>
        <p:txBody>
          <a:bodyPr/>
          <a:lstStyle/>
          <a:p>
            <a:pPr marL="4572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Age of patriarch at birth of seed-son demonstrate no genealogical gaps</a:t>
            </a:r>
          </a:p>
          <a:p>
            <a:pPr marL="4572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Antediluvian and Patriarchal overlap</a:t>
            </a:r>
          </a:p>
          <a:p>
            <a:pPr marL="457200" lvl="2" indent="-457200" eaLnBrk="1" hangingPunct="1">
              <a:spcBef>
                <a:spcPts val="0"/>
              </a:spcBef>
              <a:spcAft>
                <a:spcPts val="3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Shorter patriarchal ages indicate changed world conditions </a:t>
            </a:r>
          </a:p>
          <a:p>
            <a:pPr marL="457200" lvl="2" indent="-457200" eaLnBrk="1" hangingPunct="1">
              <a:spcBef>
                <a:spcPts val="0"/>
              </a:spcBef>
              <a:spcAft>
                <a:spcPts val="3000"/>
              </a:spcAft>
              <a:buClr>
                <a:srgbClr val="CC66FF"/>
              </a:buClr>
              <a:buSzPct val="100000"/>
              <a:buFont typeface="+mj-lt"/>
              <a:buAutoNum type="alphaUcPeriod"/>
              <a:defRPr/>
            </a:pPr>
            <a:endParaRPr lang="en-US" dirty="0">
              <a:effectLst>
                <a:outerShdw blurRad="38100" dist="38100" dir="2700000" algn="tl">
                  <a:srgbClr val="000000">
                    <a:alpha val="43137"/>
                  </a:srgbClr>
                </a:outerShdw>
              </a:effectLst>
            </a:endParaRPr>
          </a:p>
        </p:txBody>
      </p:sp>
      <p:pic>
        <p:nvPicPr>
          <p:cNvPr id="6" name="Picture 5">
            <a:extLst>
              <a:ext uri="{FF2B5EF4-FFF2-40B4-BE49-F238E27FC236}">
                <a16:creationId xmlns:a16="http://schemas.microsoft.com/office/drawing/2014/main" id="{A7365252-72CC-4B44-8AEC-3256C713191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spTree>
    <p:extLst>
      <p:ext uri="{BB962C8B-B14F-4D97-AF65-F5344CB8AC3E}">
        <p14:creationId xmlns:p14="http://schemas.microsoft.com/office/powerpoint/2010/main" val="326916289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2" descr="Image result for patriarchs Genesis 5, 11"/>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1731818" y="228600"/>
            <a:ext cx="8728364" cy="6400800"/>
          </a:xfrm>
          <a:prstGeom prst="rect">
            <a:avLst/>
          </a:prstGeom>
          <a:noFill/>
          <a:ln w="9525">
            <a:noFill/>
            <a:miter lim="800000"/>
            <a:headEnd/>
            <a:tailEnd/>
          </a:ln>
        </p:spPr>
      </p:pic>
    </p:spTree>
    <p:extLst>
      <p:ext uri="{BB962C8B-B14F-4D97-AF65-F5344CB8AC3E}">
        <p14:creationId xmlns:p14="http://schemas.microsoft.com/office/powerpoint/2010/main" val="1809609938"/>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mage result for enoch and noah"/>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765765" y="137160"/>
            <a:ext cx="8660470" cy="65836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398999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2146" name="Picture 2" descr="Image result for what was the average age of the patriarchs mentioned in genesis 5 and 11"/>
          <p:cNvPicPr>
            <a:picLocks noChangeAspect="1" noChangeArrowheads="1"/>
          </p:cNvPicPr>
          <p:nvPr/>
        </p:nvPicPr>
        <p:blipFill rotWithShape="1">
          <a:blip r:embed="rId2" cstate="print"/>
          <a:srcRect t="4427" r="8162" b="7032"/>
          <a:stretch/>
        </p:blipFill>
        <p:spPr bwMode="auto">
          <a:xfrm>
            <a:off x="1322312" y="228600"/>
            <a:ext cx="9547376" cy="6400800"/>
          </a:xfrm>
          <a:prstGeom prst="rect">
            <a:avLst/>
          </a:prstGeom>
          <a:solidFill>
            <a:srgbClr val="FFFFFF">
              <a:shade val="85000"/>
            </a:srgbClr>
          </a:solidFill>
          <a:ln w="762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contourClr>
              <a:srgbClr val="FFFFFF"/>
            </a:contourClr>
          </a:sp3d>
        </p:spPr>
      </p:pic>
    </p:spTree>
    <p:extLst>
      <p:ext uri="{BB962C8B-B14F-4D97-AF65-F5344CB8AC3E}">
        <p14:creationId xmlns:p14="http://schemas.microsoft.com/office/powerpoint/2010/main" val="2779795464"/>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FF06780-84A7-43F0-B23C-A71AFE90D11D}"/>
              </a:ext>
            </a:extLst>
          </p:cNvPr>
          <p:cNvPicPr>
            <a:picLocks noChangeAspect="1"/>
          </p:cNvPicPr>
          <p:nvPr/>
        </p:nvPicPr>
        <p:blipFill>
          <a:blip r:embed="rId2"/>
          <a:stretch>
            <a:fillRect/>
          </a:stretch>
        </p:blipFill>
        <p:spPr>
          <a:xfrm>
            <a:off x="1248345" y="137160"/>
            <a:ext cx="9695310" cy="6583680"/>
          </a:xfrm>
          <a:prstGeom prst="rect">
            <a:avLst/>
          </a:prstGeom>
        </p:spPr>
      </p:pic>
    </p:spTree>
    <p:extLst>
      <p:ext uri="{BB962C8B-B14F-4D97-AF65-F5344CB8AC3E}">
        <p14:creationId xmlns:p14="http://schemas.microsoft.com/office/powerpoint/2010/main" val="3386946713"/>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http://www.2peter3.com/wp-content/uploads/2015/09/canopy-theory.jpg"/>
          <p:cNvPicPr>
            <a:picLocks noChangeAspect="1" noChangeArrowheads="1"/>
          </p:cNvPicPr>
          <p:nvPr/>
        </p:nvPicPr>
        <p:blipFill>
          <a:blip r:embed="rId2" cstate="print"/>
          <a:srcRect/>
          <a:stretch>
            <a:fillRect/>
          </a:stretch>
        </p:blipFill>
        <p:spPr bwMode="auto">
          <a:xfrm>
            <a:off x="1447800" y="152400"/>
            <a:ext cx="8737600" cy="6553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5295900" y="228600"/>
            <a:ext cx="1600200" cy="914400"/>
          </a:xfrm>
        </p:spPr>
        <p:txBody>
          <a:bodyPr/>
          <a:lstStyle/>
          <a:p>
            <a:pPr algn="ctr" eaLnBrk="1" hangingPunct="1"/>
            <a:r>
              <a:rPr lang="en-US" sz="3600" dirty="0">
                <a:effectLst>
                  <a:outerShdw blurRad="38100" dist="38100" dir="2700000" algn="tl">
                    <a:srgbClr val="000000">
                      <a:alpha val="43137"/>
                    </a:srgbClr>
                  </a:outerShdw>
                </a:effectLst>
              </a:rPr>
              <a:t>Outline</a:t>
            </a:r>
          </a:p>
        </p:txBody>
      </p:sp>
      <p:sp>
        <p:nvSpPr>
          <p:cNvPr id="161795" name="Rectangle 3"/>
          <p:cNvSpPr>
            <a:spLocks noGrp="1" noChangeArrowheads="1"/>
          </p:cNvSpPr>
          <p:nvPr>
            <p:ph type="body" idx="1"/>
          </p:nvPr>
        </p:nvSpPr>
        <p:spPr>
          <a:xfrm>
            <a:off x="1524000" y="1887538"/>
            <a:ext cx="5829300" cy="3082925"/>
          </a:xfrm>
        </p:spPr>
        <p:txBody>
          <a:bodyPr/>
          <a:lstStyle/>
          <a:p>
            <a:pPr marL="457200" lvl="1" indent="-457200"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Table of nations (Gen 10)</a:t>
            </a:r>
          </a:p>
          <a:p>
            <a:pPr marL="457200" lvl="1" indent="-457200"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Tower of Babel (Gen 11:1-9)</a:t>
            </a:r>
          </a:p>
          <a:p>
            <a:pPr marL="457200" lvl="1" indent="-457200"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Genealogy from Shem to Terah (Gen 11:10-32)</a:t>
            </a:r>
          </a:p>
        </p:txBody>
      </p:sp>
      <p:pic>
        <p:nvPicPr>
          <p:cNvPr id="3" name="Picture 2">
            <a:extLst>
              <a:ext uri="{FF2B5EF4-FFF2-40B4-BE49-F238E27FC236}">
                <a16:creationId xmlns:a16="http://schemas.microsoft.com/office/drawing/2014/main" id="{D4A7D6B0-D5B4-4251-B16C-6C63DF0D248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516404" y="1828800"/>
            <a:ext cx="3142071" cy="4114800"/>
          </a:xfrm>
          <a:prstGeom prst="rect">
            <a:avLst/>
          </a:prstGeom>
        </p:spPr>
      </p:pic>
      <p:pic>
        <p:nvPicPr>
          <p:cNvPr id="6" name="Picture 5">
            <a:extLst>
              <a:ext uri="{FF2B5EF4-FFF2-40B4-BE49-F238E27FC236}">
                <a16:creationId xmlns:a16="http://schemas.microsoft.com/office/drawing/2014/main" id="{9DEB64C1-A26B-4A92-9EF1-C981BBF7890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spTree>
    <p:extLst>
      <p:ext uri="{BB962C8B-B14F-4D97-AF65-F5344CB8AC3E}">
        <p14:creationId xmlns:p14="http://schemas.microsoft.com/office/powerpoint/2010/main" val="271687630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2857500" y="228600"/>
            <a:ext cx="6477000" cy="1143000"/>
          </a:xfrm>
        </p:spPr>
        <p:txBody>
          <a:bodyPr/>
          <a:lstStyle/>
          <a:p>
            <a:pPr algn="ctr" eaLnBrk="1" hangingPunct="1"/>
            <a:r>
              <a:rPr lang="en-US" sz="3600" dirty="0">
                <a:cs typeface="Calibri" panose="020F0502020204030204" pitchFamily="34" charset="0"/>
              </a:rPr>
              <a:t>Day 2 Canopy Theory </a:t>
            </a:r>
            <a:br>
              <a:rPr lang="en-US" sz="3600" dirty="0">
                <a:cs typeface="Calibri" panose="020F0502020204030204" pitchFamily="34" charset="0"/>
              </a:rPr>
            </a:br>
            <a:r>
              <a:rPr lang="en-US" sz="3200" dirty="0">
                <a:solidFill>
                  <a:schemeClr val="tx1"/>
                </a:solidFill>
                <a:effectLst>
                  <a:outerShdw blurRad="38100" dist="38100" dir="2700000" algn="tl">
                    <a:srgbClr val="000000"/>
                  </a:outerShdw>
                </a:effectLst>
                <a:ea typeface="+mn-ea"/>
                <a:cs typeface="+mn-cs"/>
              </a:rPr>
              <a:t>(Gen 1:6-8)</a:t>
            </a:r>
          </a:p>
        </p:txBody>
      </p:sp>
      <p:sp>
        <p:nvSpPr>
          <p:cNvPr id="78851" name="Rectangle 3"/>
          <p:cNvSpPr>
            <a:spLocks noGrp="1" noChangeArrowheads="1"/>
          </p:cNvSpPr>
          <p:nvPr>
            <p:ph type="body" idx="1"/>
          </p:nvPr>
        </p:nvSpPr>
        <p:spPr>
          <a:xfrm>
            <a:off x="1866900" y="1600201"/>
            <a:ext cx="8458200" cy="4460875"/>
          </a:xfrm>
        </p:spPr>
        <p:txBody>
          <a:bodyPr/>
          <a:lstStyle/>
          <a:p>
            <a:pPr marL="461963" indent="-461963" algn="just" eaLnBrk="1" hangingPunct="1">
              <a:spcBef>
                <a:spcPts val="0"/>
              </a:spcBef>
              <a:spcAft>
                <a:spcPts val="2400"/>
              </a:spcAft>
              <a:defRPr/>
            </a:pPr>
            <a:r>
              <a:rPr lang="en-US" dirty="0"/>
              <a:t>Implied – Gen. 1:6-7; Ps. 148:4</a:t>
            </a:r>
          </a:p>
          <a:p>
            <a:pPr marL="461963" indent="-461963" algn="just" eaLnBrk="1" hangingPunct="1">
              <a:spcBef>
                <a:spcPts val="0"/>
              </a:spcBef>
              <a:spcAft>
                <a:spcPts val="2400"/>
              </a:spcAft>
              <a:defRPr/>
            </a:pPr>
            <a:r>
              <a:rPr lang="en-US" dirty="0"/>
              <a:t>Explains</a:t>
            </a:r>
          </a:p>
          <a:p>
            <a:pPr marL="914400" lvl="1" indent="-457200" algn="just" eaLnBrk="1" hangingPunct="1">
              <a:spcBef>
                <a:spcPts val="0"/>
              </a:spcBef>
              <a:spcAft>
                <a:spcPts val="2400"/>
              </a:spcAft>
              <a:defRPr/>
            </a:pPr>
            <a:r>
              <a:rPr lang="en-US" sz="2800" dirty="0"/>
              <a:t>Long life spans of early man – Gen. 5:5, 27</a:t>
            </a:r>
          </a:p>
          <a:p>
            <a:pPr marL="914400" lvl="1" indent="-457200" algn="just" eaLnBrk="1" hangingPunct="1">
              <a:spcBef>
                <a:spcPts val="0"/>
              </a:spcBef>
              <a:spcAft>
                <a:spcPts val="2400"/>
              </a:spcAft>
              <a:defRPr/>
            </a:pPr>
            <a:r>
              <a:rPr lang="en-US" sz="2800" dirty="0"/>
              <a:t>Strange beasts – (Gen. 1:24-25; Job 40‒41)</a:t>
            </a:r>
          </a:p>
          <a:p>
            <a:pPr marL="914400" lvl="1" indent="-457200" algn="just" eaLnBrk="1" hangingPunct="1">
              <a:spcBef>
                <a:spcPts val="0"/>
              </a:spcBef>
              <a:spcAft>
                <a:spcPts val="2400"/>
              </a:spcAft>
              <a:defRPr/>
            </a:pPr>
            <a:r>
              <a:rPr lang="en-US" sz="2800" dirty="0"/>
              <a:t>Where the flood waters came from – (Gen. 2:5-6)</a:t>
            </a:r>
          </a:p>
          <a:p>
            <a:pPr marL="914400" lvl="1" indent="-457200" algn="just" eaLnBrk="1" hangingPunct="1">
              <a:spcBef>
                <a:spcPts val="0"/>
              </a:spcBef>
              <a:spcAft>
                <a:spcPts val="2400"/>
              </a:spcAft>
              <a:defRPr/>
            </a:pPr>
            <a:r>
              <a:rPr lang="en-US" sz="2800" dirty="0"/>
              <a:t>Why man’s post-flood life span cut short – (Gen. 11:24-25)</a:t>
            </a:r>
          </a:p>
        </p:txBody>
      </p:sp>
      <p:pic>
        <p:nvPicPr>
          <p:cNvPr id="6" name="Picture 5">
            <a:extLst>
              <a:ext uri="{FF2B5EF4-FFF2-40B4-BE49-F238E27FC236}">
                <a16:creationId xmlns:a16="http://schemas.microsoft.com/office/drawing/2014/main" id="{C82124A3-17D9-4E6B-828B-0A003C2152F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spTree>
    <p:extLst>
      <p:ext uri="{BB962C8B-B14F-4D97-AF65-F5344CB8AC3E}">
        <p14:creationId xmlns:p14="http://schemas.microsoft.com/office/powerpoint/2010/main" val="32947318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Grp="1" noChangeArrowheads="1"/>
          </p:cNvSpPr>
          <p:nvPr>
            <p:ph type="title"/>
          </p:nvPr>
        </p:nvSpPr>
        <p:spPr>
          <a:xfrm>
            <a:off x="4076700" y="228600"/>
            <a:ext cx="4038600" cy="1143000"/>
          </a:xfrm>
        </p:spPr>
        <p:txBody>
          <a:bodyPr/>
          <a:lstStyle/>
          <a:p>
            <a:pPr algn="ctr" eaLnBrk="1" hangingPunct="1"/>
            <a:r>
              <a:rPr lang="en-US" sz="3600" dirty="0">
                <a:effectLst>
                  <a:outerShdw blurRad="38100" dist="38100" dir="2700000" algn="tl">
                    <a:srgbClr val="000000">
                      <a:alpha val="43137"/>
                    </a:srgbClr>
                  </a:outerShdw>
                </a:effectLst>
              </a:rPr>
              <a:t>Eight-Fold Pattern</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cs typeface="Calibri" panose="020F0502020204030204" pitchFamily="34" charset="0"/>
              </a:rPr>
              <a:t>Genesis 11:10-11</a:t>
            </a:r>
            <a:endParaRPr lang="en-US" sz="3200" dirty="0">
              <a:solidFill>
                <a:schemeClr val="tx1"/>
              </a:solidFill>
              <a:effectLst>
                <a:outerShdw blurRad="38100" dist="38100" dir="2700000" algn="tl">
                  <a:srgbClr val="000000">
                    <a:alpha val="43137"/>
                  </a:srgbClr>
                </a:outerShdw>
              </a:effectLst>
              <a:cs typeface="Calibri" panose="020F0502020204030204" pitchFamily="34" charset="0"/>
            </a:endParaRPr>
          </a:p>
        </p:txBody>
      </p:sp>
      <p:sp>
        <p:nvSpPr>
          <p:cNvPr id="124931" name="Rectangle 3"/>
          <p:cNvSpPr>
            <a:spLocks noGrp="1" noChangeArrowheads="1"/>
          </p:cNvSpPr>
          <p:nvPr>
            <p:ph type="body" idx="1"/>
          </p:nvPr>
        </p:nvSpPr>
        <p:spPr>
          <a:xfrm>
            <a:off x="838200" y="1371600"/>
            <a:ext cx="6629400" cy="5105400"/>
          </a:xfrm>
        </p:spPr>
        <p:txBody>
          <a:bodyPr/>
          <a:lstStyle/>
          <a:p>
            <a:pPr marL="457200" lvl="1" indent="-457200" eaLnBrk="1" hangingPunct="1">
              <a:spcBef>
                <a:spcPts val="0"/>
              </a:spcBef>
              <a:spcAft>
                <a:spcPts val="12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Generation of Shem: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First</a:t>
            </a:r>
          </a:p>
          <a:p>
            <a:pPr marL="457200" lvl="1" indent="-457200" eaLnBrk="1" hangingPunct="1">
              <a:spcBef>
                <a:spcPts val="0"/>
              </a:spcBef>
              <a:spcAft>
                <a:spcPts val="12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Name: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Shem</a:t>
            </a:r>
          </a:p>
          <a:p>
            <a:pPr marL="457200" lvl="1" indent="-457200" eaLnBrk="1" hangingPunct="1">
              <a:spcBef>
                <a:spcPts val="0"/>
              </a:spcBef>
              <a:spcAft>
                <a:spcPts val="12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Meaning: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Name</a:t>
            </a:r>
          </a:p>
          <a:p>
            <a:pPr marL="457200" lvl="1" indent="-457200" eaLnBrk="1" hangingPunct="1">
              <a:spcBef>
                <a:spcPts val="0"/>
              </a:spcBef>
              <a:spcAft>
                <a:spcPts val="12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Name of seed son: </a:t>
            </a:r>
            <a:r>
              <a:rPr lang="en-US" b="1" u="sng" dirty="0" err="1">
                <a:solidFill>
                  <a:srgbClr val="FFFFCC"/>
                </a:solidFill>
                <a:effectLst>
                  <a:outerShdw blurRad="38100" dist="38100" dir="2700000" algn="tl">
                    <a:srgbClr val="000000">
                      <a:alpha val="43137"/>
                    </a:srgbClr>
                  </a:outerShdw>
                </a:effectLst>
                <a:cs typeface="Calibri" panose="020F0502020204030204" pitchFamily="34" charset="0"/>
              </a:rPr>
              <a:t>Arphachshad</a:t>
            </a:r>
            <a:endParaRPr lang="en-US" b="1" u="sng" dirty="0">
              <a:solidFill>
                <a:srgbClr val="FFFFCC"/>
              </a:solidFill>
              <a:effectLst>
                <a:outerShdw blurRad="38100" dist="38100" dir="2700000" algn="tl">
                  <a:srgbClr val="000000">
                    <a:alpha val="43137"/>
                  </a:srgbClr>
                </a:outerShdw>
              </a:effectLst>
              <a:cs typeface="Calibri" panose="020F0502020204030204" pitchFamily="34" charset="0"/>
            </a:endParaRPr>
          </a:p>
          <a:p>
            <a:pPr marL="457200" lvl="1" indent="-457200" eaLnBrk="1" hangingPunct="1">
              <a:spcBef>
                <a:spcPts val="0"/>
              </a:spcBef>
              <a:spcAft>
                <a:spcPts val="12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Age at birth of seed-son: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100 years</a:t>
            </a:r>
          </a:p>
          <a:p>
            <a:pPr marL="457200" lvl="1" indent="-457200" eaLnBrk="1" hangingPunct="1">
              <a:spcBef>
                <a:spcPts val="0"/>
              </a:spcBef>
              <a:spcAft>
                <a:spcPts val="12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Additional years lived: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500 years</a:t>
            </a:r>
          </a:p>
          <a:p>
            <a:pPr marL="457200" lvl="1" indent="-457200" eaLnBrk="1" hangingPunct="1">
              <a:spcBef>
                <a:spcPts val="0"/>
              </a:spcBef>
              <a:spcAft>
                <a:spcPts val="12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Total years lived: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600 years</a:t>
            </a:r>
          </a:p>
          <a:p>
            <a:pPr marL="457200" lvl="1" indent="-457200" eaLnBrk="1" hangingPunct="1">
              <a:spcBef>
                <a:spcPts val="0"/>
              </a:spcBef>
              <a:spcAft>
                <a:spcPts val="12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Begat other sons &amp; daughters: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Yes</a:t>
            </a:r>
          </a:p>
        </p:txBody>
      </p:sp>
      <p:pic>
        <p:nvPicPr>
          <p:cNvPr id="6" name="Picture 5">
            <a:extLst>
              <a:ext uri="{FF2B5EF4-FFF2-40B4-BE49-F238E27FC236}">
                <a16:creationId xmlns:a16="http://schemas.microsoft.com/office/drawing/2014/main" id="{7BCD5DAC-9573-4805-9925-0813BFB29FD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467600" y="1873310"/>
            <a:ext cx="3657600" cy="3111380"/>
          </a:xfrm>
          <a:prstGeom prst="rect">
            <a:avLst/>
          </a:prstGeom>
        </p:spPr>
      </p:pic>
    </p:spTree>
    <p:extLst>
      <p:ext uri="{BB962C8B-B14F-4D97-AF65-F5344CB8AC3E}">
        <p14:creationId xmlns:p14="http://schemas.microsoft.com/office/powerpoint/2010/main" val="81173813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Grp="1" noChangeArrowheads="1"/>
          </p:cNvSpPr>
          <p:nvPr>
            <p:ph type="title"/>
          </p:nvPr>
        </p:nvSpPr>
        <p:spPr>
          <a:xfrm>
            <a:off x="4076700" y="228600"/>
            <a:ext cx="4038600" cy="1143000"/>
          </a:xfrm>
        </p:spPr>
        <p:txBody>
          <a:bodyPr/>
          <a:lstStyle/>
          <a:p>
            <a:pPr algn="ctr" eaLnBrk="1" hangingPunct="1"/>
            <a:r>
              <a:rPr lang="en-US" sz="3600" dirty="0">
                <a:effectLst>
                  <a:outerShdw blurRad="38100" dist="38100" dir="2700000" algn="tl">
                    <a:srgbClr val="000000">
                      <a:alpha val="43137"/>
                    </a:srgbClr>
                  </a:outerShdw>
                </a:effectLst>
              </a:rPr>
              <a:t>Eight-Fold Pattern</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cs typeface="Calibri" panose="020F0502020204030204" pitchFamily="34" charset="0"/>
              </a:rPr>
              <a:t>Genesis 11:12-13</a:t>
            </a:r>
            <a:endParaRPr lang="en-US" sz="3200" dirty="0">
              <a:solidFill>
                <a:schemeClr val="tx1"/>
              </a:solidFill>
              <a:effectLst>
                <a:outerShdw blurRad="38100" dist="38100" dir="2700000" algn="tl">
                  <a:srgbClr val="000000">
                    <a:alpha val="43137"/>
                  </a:srgbClr>
                </a:outerShdw>
              </a:effectLst>
              <a:cs typeface="Calibri" panose="020F0502020204030204" pitchFamily="34" charset="0"/>
            </a:endParaRPr>
          </a:p>
        </p:txBody>
      </p:sp>
      <p:sp>
        <p:nvSpPr>
          <p:cNvPr id="124931" name="Rectangle 3"/>
          <p:cNvSpPr>
            <a:spLocks noGrp="1" noChangeArrowheads="1"/>
          </p:cNvSpPr>
          <p:nvPr>
            <p:ph type="body" idx="1"/>
          </p:nvPr>
        </p:nvSpPr>
        <p:spPr>
          <a:xfrm>
            <a:off x="838200" y="1371600"/>
            <a:ext cx="6629400" cy="5105400"/>
          </a:xfrm>
        </p:spPr>
        <p:txBody>
          <a:bodyPr/>
          <a:lstStyle/>
          <a:p>
            <a:pPr marL="457200" lvl="1" indent="-457200" eaLnBrk="1" hangingPunct="1">
              <a:spcBef>
                <a:spcPts val="0"/>
              </a:spcBef>
              <a:spcAft>
                <a:spcPts val="12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Generation of Shem: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Second</a:t>
            </a:r>
          </a:p>
          <a:p>
            <a:pPr marL="457200" lvl="1" indent="-457200" eaLnBrk="1" hangingPunct="1">
              <a:spcBef>
                <a:spcPts val="0"/>
              </a:spcBef>
              <a:spcAft>
                <a:spcPts val="12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Name: </a:t>
            </a:r>
            <a:r>
              <a:rPr lang="en-US" b="1" u="sng" dirty="0" err="1">
                <a:solidFill>
                  <a:srgbClr val="FFFFCC"/>
                </a:solidFill>
                <a:effectLst>
                  <a:outerShdw blurRad="38100" dist="38100" dir="2700000" algn="tl">
                    <a:srgbClr val="000000">
                      <a:alpha val="43137"/>
                    </a:srgbClr>
                  </a:outerShdw>
                </a:effectLst>
                <a:cs typeface="Calibri" panose="020F0502020204030204" pitchFamily="34" charset="0"/>
              </a:rPr>
              <a:t>Arphachshad</a:t>
            </a:r>
            <a:endParaRPr lang="en-US" b="1" u="sng" dirty="0">
              <a:solidFill>
                <a:srgbClr val="FFFFCC"/>
              </a:solidFill>
              <a:effectLst>
                <a:outerShdw blurRad="38100" dist="38100" dir="2700000" algn="tl">
                  <a:srgbClr val="000000">
                    <a:alpha val="43137"/>
                  </a:srgbClr>
                </a:outerShdw>
              </a:effectLst>
              <a:cs typeface="Calibri" panose="020F0502020204030204" pitchFamily="34" charset="0"/>
            </a:endParaRPr>
          </a:p>
          <a:p>
            <a:pPr marL="457200" lvl="1" indent="-457200" eaLnBrk="1" hangingPunct="1">
              <a:spcBef>
                <a:spcPts val="0"/>
              </a:spcBef>
              <a:spcAft>
                <a:spcPts val="12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Meaning: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Unclear</a:t>
            </a:r>
          </a:p>
          <a:p>
            <a:pPr marL="457200" lvl="1" indent="-457200" eaLnBrk="1" hangingPunct="1">
              <a:spcBef>
                <a:spcPts val="0"/>
              </a:spcBef>
              <a:spcAft>
                <a:spcPts val="12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Name of seed son: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Shelah</a:t>
            </a:r>
          </a:p>
          <a:p>
            <a:pPr marL="457200" lvl="1" indent="-457200" eaLnBrk="1" hangingPunct="1">
              <a:spcBef>
                <a:spcPts val="0"/>
              </a:spcBef>
              <a:spcAft>
                <a:spcPts val="12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Age at birth of seed-son: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35 years</a:t>
            </a:r>
          </a:p>
          <a:p>
            <a:pPr marL="457200" lvl="1" indent="-457200" eaLnBrk="1" hangingPunct="1">
              <a:spcBef>
                <a:spcPts val="0"/>
              </a:spcBef>
              <a:spcAft>
                <a:spcPts val="12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Additional years lived: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403 years</a:t>
            </a:r>
          </a:p>
          <a:p>
            <a:pPr marL="457200" lvl="1" indent="-457200" eaLnBrk="1" hangingPunct="1">
              <a:spcBef>
                <a:spcPts val="0"/>
              </a:spcBef>
              <a:spcAft>
                <a:spcPts val="12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Total years lived: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438 years</a:t>
            </a:r>
          </a:p>
          <a:p>
            <a:pPr marL="457200" lvl="1" indent="-457200" eaLnBrk="1" hangingPunct="1">
              <a:spcBef>
                <a:spcPts val="0"/>
              </a:spcBef>
              <a:spcAft>
                <a:spcPts val="12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Begat other sons &amp; daughters: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Yes</a:t>
            </a:r>
          </a:p>
        </p:txBody>
      </p:sp>
      <p:pic>
        <p:nvPicPr>
          <p:cNvPr id="6" name="Picture 5">
            <a:extLst>
              <a:ext uri="{FF2B5EF4-FFF2-40B4-BE49-F238E27FC236}">
                <a16:creationId xmlns:a16="http://schemas.microsoft.com/office/drawing/2014/main" id="{79F4D70E-0D26-41E3-9E1B-683849C2AD6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467600" y="1873310"/>
            <a:ext cx="3657600" cy="3111380"/>
          </a:xfrm>
          <a:prstGeom prst="rect">
            <a:avLst/>
          </a:prstGeom>
        </p:spPr>
      </p:pic>
    </p:spTree>
    <p:extLst>
      <p:ext uri="{BB962C8B-B14F-4D97-AF65-F5344CB8AC3E}">
        <p14:creationId xmlns:p14="http://schemas.microsoft.com/office/powerpoint/2010/main" val="10513335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85801" y="1371600"/>
            <a:ext cx="10820399" cy="2971800"/>
          </a:xfrm>
        </p:spPr>
        <p:txBody>
          <a:bodyPr/>
          <a:lstStyle/>
          <a:p>
            <a:pPr marL="0" indent="0" algn="just">
              <a:buNone/>
            </a:pPr>
            <a:r>
              <a:rPr lang="en-US" altLang="en-US" dirty="0">
                <a:effectLst>
                  <a:outerShdw blurRad="38100" dist="38100" dir="2700000" algn="tl">
                    <a:srgbClr val="000000">
                      <a:alpha val="43137"/>
                    </a:srgbClr>
                  </a:outerShdw>
                </a:effectLst>
              </a:rPr>
              <a:t>“</a:t>
            </a:r>
            <a:r>
              <a:rPr lang="en-US" dirty="0">
                <a:effectLst>
                  <a:outerShdw blurRad="38100" dist="38100" dir="2700000" algn="tl">
                    <a:srgbClr val="000000">
                      <a:alpha val="43137"/>
                    </a:srgbClr>
                  </a:outerShdw>
                </a:effectLst>
              </a:rPr>
              <a:t>…there is a gradual decrease in the age of man. A sharp drop occurs between Shem and Arpachshad, between the first and second generation, during which time </a:t>
            </a:r>
            <a:r>
              <a:rPr lang="en-US" b="1" u="sng" dirty="0">
                <a:solidFill>
                  <a:srgbClr val="FFFFCC"/>
                </a:solidFill>
                <a:effectLst>
                  <a:outerShdw blurRad="38100" dist="38100" dir="2700000" algn="tl">
                    <a:srgbClr val="000000">
                      <a:alpha val="43137"/>
                    </a:srgbClr>
                  </a:outerShdw>
                </a:effectLst>
              </a:rPr>
              <a:t>the Flood</a:t>
            </a:r>
            <a:r>
              <a:rPr lang="en-US" dirty="0">
                <a:effectLst>
                  <a:outerShdw blurRad="38100" dist="38100" dir="2700000" algn="tl">
                    <a:srgbClr val="000000">
                      <a:alpha val="43137"/>
                    </a:srgbClr>
                  </a:outerShdw>
                </a:effectLst>
              </a:rPr>
              <a:t> occurred. What probably caused the sudden decrease was the Flood. This was part of God’s divine judgment on humanity.” </a:t>
            </a:r>
          </a:p>
        </p:txBody>
      </p:sp>
      <p:sp>
        <p:nvSpPr>
          <p:cNvPr id="4" name="Text Box 5"/>
          <p:cNvSpPr txBox="1">
            <a:spLocks noChangeArrowheads="1"/>
          </p:cNvSpPr>
          <p:nvPr/>
        </p:nvSpPr>
        <p:spPr bwMode="auto">
          <a:xfrm>
            <a:off x="3381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a:t>
            </a:r>
            <a:r>
              <a:rPr lang="en-US" altLang="en-US" sz="1800" dirty="0">
                <a:effectLst>
                  <a:outerShdw blurRad="38100" dist="38100" dir="2700000" algn="tl">
                    <a:srgbClr val="000000"/>
                  </a:outerShdw>
                </a:effectLst>
                <a:latin typeface="Calibri" panose="020F0502020204030204" pitchFamily="34" charset="0"/>
                <a:cs typeface="+mn-cs"/>
              </a:rPr>
              <a:t>231</a:t>
            </a:r>
          </a:p>
        </p:txBody>
      </p:sp>
      <p:pic>
        <p:nvPicPr>
          <p:cNvPr id="7" name="Picture 6">
            <a:extLst>
              <a:ext uri="{FF2B5EF4-FFF2-40B4-BE49-F238E27FC236}">
                <a16:creationId xmlns:a16="http://schemas.microsoft.com/office/drawing/2014/main" id="{DCA8E5BF-BB29-4638-BD5C-8C9ADDBE00A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8" name="Picture 7">
            <a:extLst>
              <a:ext uri="{FF2B5EF4-FFF2-40B4-BE49-F238E27FC236}">
                <a16:creationId xmlns:a16="http://schemas.microsoft.com/office/drawing/2014/main" id="{E16670DD-BA45-494C-989B-D5E4806E330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spTree>
    <p:extLst>
      <p:ext uri="{BB962C8B-B14F-4D97-AF65-F5344CB8AC3E}">
        <p14:creationId xmlns:p14="http://schemas.microsoft.com/office/powerpoint/2010/main" val="368070975"/>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Grp="1" noChangeArrowheads="1"/>
          </p:cNvSpPr>
          <p:nvPr>
            <p:ph type="title"/>
          </p:nvPr>
        </p:nvSpPr>
        <p:spPr>
          <a:xfrm>
            <a:off x="4076700" y="228600"/>
            <a:ext cx="4038600" cy="1143000"/>
          </a:xfrm>
        </p:spPr>
        <p:txBody>
          <a:bodyPr/>
          <a:lstStyle/>
          <a:p>
            <a:pPr algn="ctr" eaLnBrk="1" hangingPunct="1"/>
            <a:r>
              <a:rPr lang="en-US" sz="3600" dirty="0">
                <a:effectLst>
                  <a:outerShdw blurRad="38100" dist="38100" dir="2700000" algn="tl">
                    <a:srgbClr val="000000">
                      <a:alpha val="43137"/>
                    </a:srgbClr>
                  </a:outerShdw>
                </a:effectLst>
              </a:rPr>
              <a:t>Eight-Fold Pattern</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cs typeface="Calibri" panose="020F0502020204030204" pitchFamily="34" charset="0"/>
              </a:rPr>
              <a:t>Genesis 11:16-17</a:t>
            </a:r>
            <a:endParaRPr lang="en-US" sz="3200" dirty="0">
              <a:solidFill>
                <a:schemeClr val="tx1"/>
              </a:solidFill>
              <a:effectLst>
                <a:outerShdw blurRad="38100" dist="38100" dir="2700000" algn="tl">
                  <a:srgbClr val="000000">
                    <a:alpha val="43137"/>
                  </a:srgbClr>
                </a:outerShdw>
              </a:effectLst>
              <a:cs typeface="Calibri" panose="020F0502020204030204" pitchFamily="34" charset="0"/>
            </a:endParaRPr>
          </a:p>
        </p:txBody>
      </p:sp>
      <p:sp>
        <p:nvSpPr>
          <p:cNvPr id="124931" name="Rectangle 3"/>
          <p:cNvSpPr>
            <a:spLocks noGrp="1" noChangeArrowheads="1"/>
          </p:cNvSpPr>
          <p:nvPr>
            <p:ph type="body" idx="1"/>
          </p:nvPr>
        </p:nvSpPr>
        <p:spPr>
          <a:xfrm>
            <a:off x="838200" y="1371600"/>
            <a:ext cx="6629400" cy="5105400"/>
          </a:xfrm>
        </p:spPr>
        <p:txBody>
          <a:bodyPr/>
          <a:lstStyle/>
          <a:p>
            <a:pPr marL="457200" lvl="1" indent="-457200" eaLnBrk="1" hangingPunct="1">
              <a:spcBef>
                <a:spcPts val="0"/>
              </a:spcBef>
              <a:spcAft>
                <a:spcPts val="12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Generation of Shem: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Fourth</a:t>
            </a:r>
          </a:p>
          <a:p>
            <a:pPr marL="457200" lvl="1" indent="-457200" eaLnBrk="1" hangingPunct="1">
              <a:spcBef>
                <a:spcPts val="0"/>
              </a:spcBef>
              <a:spcAft>
                <a:spcPts val="12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Name: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Eber</a:t>
            </a:r>
          </a:p>
          <a:p>
            <a:pPr marL="457200" lvl="1" indent="-457200" eaLnBrk="1" hangingPunct="1">
              <a:spcBef>
                <a:spcPts val="0"/>
              </a:spcBef>
              <a:spcAft>
                <a:spcPts val="12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Meaning: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Cross over</a:t>
            </a:r>
          </a:p>
          <a:p>
            <a:pPr marL="457200" lvl="1" indent="-457200" eaLnBrk="1" hangingPunct="1">
              <a:spcBef>
                <a:spcPts val="0"/>
              </a:spcBef>
              <a:spcAft>
                <a:spcPts val="12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Name of seed son: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Peleg</a:t>
            </a:r>
          </a:p>
          <a:p>
            <a:pPr marL="457200" lvl="1" indent="-457200" eaLnBrk="1" hangingPunct="1">
              <a:spcBef>
                <a:spcPts val="0"/>
              </a:spcBef>
              <a:spcAft>
                <a:spcPts val="12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Age at birth of seed-son: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34 years</a:t>
            </a:r>
          </a:p>
          <a:p>
            <a:pPr marL="457200" lvl="1" indent="-457200" eaLnBrk="1" hangingPunct="1">
              <a:spcBef>
                <a:spcPts val="0"/>
              </a:spcBef>
              <a:spcAft>
                <a:spcPts val="12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Additional years lived: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430 years</a:t>
            </a:r>
          </a:p>
          <a:p>
            <a:pPr marL="457200" lvl="1" indent="-457200" eaLnBrk="1" hangingPunct="1">
              <a:spcBef>
                <a:spcPts val="0"/>
              </a:spcBef>
              <a:spcAft>
                <a:spcPts val="12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Total years lived: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464 years</a:t>
            </a:r>
          </a:p>
          <a:p>
            <a:pPr marL="457200" lvl="1" indent="-457200" eaLnBrk="1" hangingPunct="1">
              <a:spcBef>
                <a:spcPts val="0"/>
              </a:spcBef>
              <a:spcAft>
                <a:spcPts val="12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Begat other sons &amp; daughters: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Yes</a:t>
            </a:r>
          </a:p>
        </p:txBody>
      </p:sp>
      <p:pic>
        <p:nvPicPr>
          <p:cNvPr id="6" name="Picture 5">
            <a:extLst>
              <a:ext uri="{FF2B5EF4-FFF2-40B4-BE49-F238E27FC236}">
                <a16:creationId xmlns:a16="http://schemas.microsoft.com/office/drawing/2014/main" id="{184DFEFD-D861-4DAD-81FE-972DAF02F22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467600" y="1873310"/>
            <a:ext cx="3657600" cy="3111380"/>
          </a:xfrm>
          <a:prstGeom prst="rect">
            <a:avLst/>
          </a:prstGeom>
        </p:spPr>
      </p:pic>
    </p:spTree>
    <p:extLst>
      <p:ext uri="{BB962C8B-B14F-4D97-AF65-F5344CB8AC3E}">
        <p14:creationId xmlns:p14="http://schemas.microsoft.com/office/powerpoint/2010/main" val="367739956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Grp="1" noChangeArrowheads="1"/>
          </p:cNvSpPr>
          <p:nvPr>
            <p:ph type="title"/>
          </p:nvPr>
        </p:nvSpPr>
        <p:spPr>
          <a:xfrm>
            <a:off x="4076700" y="228600"/>
            <a:ext cx="4038600" cy="1143000"/>
          </a:xfrm>
        </p:spPr>
        <p:txBody>
          <a:bodyPr/>
          <a:lstStyle/>
          <a:p>
            <a:pPr algn="ctr" eaLnBrk="1" hangingPunct="1"/>
            <a:r>
              <a:rPr lang="en-US" sz="3600" dirty="0">
                <a:effectLst>
                  <a:outerShdw blurRad="38100" dist="38100" dir="2700000" algn="tl">
                    <a:srgbClr val="000000">
                      <a:alpha val="43137"/>
                    </a:srgbClr>
                  </a:outerShdw>
                </a:effectLst>
              </a:rPr>
              <a:t>Eight-Fold Pattern</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cs typeface="Calibri" panose="020F0502020204030204" pitchFamily="34" charset="0"/>
              </a:rPr>
              <a:t>Genesis 11:18-19</a:t>
            </a:r>
            <a:endParaRPr lang="en-US" sz="3200" dirty="0">
              <a:solidFill>
                <a:schemeClr val="tx1"/>
              </a:solidFill>
              <a:effectLst>
                <a:outerShdw blurRad="38100" dist="38100" dir="2700000" algn="tl">
                  <a:srgbClr val="000000">
                    <a:alpha val="43137"/>
                  </a:srgbClr>
                </a:outerShdw>
              </a:effectLst>
              <a:cs typeface="Calibri" panose="020F0502020204030204" pitchFamily="34" charset="0"/>
            </a:endParaRPr>
          </a:p>
        </p:txBody>
      </p:sp>
      <p:sp>
        <p:nvSpPr>
          <p:cNvPr id="124931" name="Rectangle 3"/>
          <p:cNvSpPr>
            <a:spLocks noGrp="1" noChangeArrowheads="1"/>
          </p:cNvSpPr>
          <p:nvPr>
            <p:ph type="body" idx="1"/>
          </p:nvPr>
        </p:nvSpPr>
        <p:spPr>
          <a:xfrm>
            <a:off x="838200" y="1371600"/>
            <a:ext cx="6629400" cy="5105400"/>
          </a:xfrm>
        </p:spPr>
        <p:txBody>
          <a:bodyPr/>
          <a:lstStyle/>
          <a:p>
            <a:pPr marL="457200" lvl="1" indent="-457200" eaLnBrk="1" hangingPunct="1">
              <a:spcBef>
                <a:spcPts val="0"/>
              </a:spcBef>
              <a:spcAft>
                <a:spcPts val="12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Generation of Shem: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Fifth</a:t>
            </a:r>
          </a:p>
          <a:p>
            <a:pPr marL="457200" lvl="1" indent="-457200" eaLnBrk="1" hangingPunct="1">
              <a:spcBef>
                <a:spcPts val="0"/>
              </a:spcBef>
              <a:spcAft>
                <a:spcPts val="12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Name: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Peleg</a:t>
            </a:r>
          </a:p>
          <a:p>
            <a:pPr marL="457200" lvl="1" indent="-457200" eaLnBrk="1" hangingPunct="1">
              <a:spcBef>
                <a:spcPts val="0"/>
              </a:spcBef>
              <a:spcAft>
                <a:spcPts val="12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Meaning: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Division</a:t>
            </a:r>
          </a:p>
          <a:p>
            <a:pPr marL="457200" lvl="1" indent="-457200" eaLnBrk="1" hangingPunct="1">
              <a:spcBef>
                <a:spcPts val="0"/>
              </a:spcBef>
              <a:spcAft>
                <a:spcPts val="12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Name of seed son: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Reu</a:t>
            </a:r>
          </a:p>
          <a:p>
            <a:pPr marL="457200" lvl="1" indent="-457200" eaLnBrk="1" hangingPunct="1">
              <a:spcBef>
                <a:spcPts val="0"/>
              </a:spcBef>
              <a:spcAft>
                <a:spcPts val="12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Age at birth of seed-son: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30 years</a:t>
            </a:r>
          </a:p>
          <a:p>
            <a:pPr marL="457200" lvl="1" indent="-457200" eaLnBrk="1" hangingPunct="1">
              <a:spcBef>
                <a:spcPts val="0"/>
              </a:spcBef>
              <a:spcAft>
                <a:spcPts val="12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Additional years lived: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209 years</a:t>
            </a:r>
          </a:p>
          <a:p>
            <a:pPr marL="457200" lvl="1" indent="-457200" eaLnBrk="1" hangingPunct="1">
              <a:spcBef>
                <a:spcPts val="0"/>
              </a:spcBef>
              <a:spcAft>
                <a:spcPts val="12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Total years lived: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239 years</a:t>
            </a:r>
          </a:p>
          <a:p>
            <a:pPr marL="457200" lvl="1" indent="-457200" eaLnBrk="1" hangingPunct="1">
              <a:spcBef>
                <a:spcPts val="0"/>
              </a:spcBef>
              <a:spcAft>
                <a:spcPts val="12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Begat other sons &amp; daughters: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Yes</a:t>
            </a:r>
          </a:p>
        </p:txBody>
      </p:sp>
      <p:pic>
        <p:nvPicPr>
          <p:cNvPr id="6" name="Picture 5">
            <a:extLst>
              <a:ext uri="{FF2B5EF4-FFF2-40B4-BE49-F238E27FC236}">
                <a16:creationId xmlns:a16="http://schemas.microsoft.com/office/drawing/2014/main" id="{25D20AC8-CC8F-40DD-818C-2EA2711C401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467600" y="1873310"/>
            <a:ext cx="3657600" cy="3111380"/>
          </a:xfrm>
          <a:prstGeom prst="rect">
            <a:avLst/>
          </a:prstGeom>
        </p:spPr>
      </p:pic>
    </p:spTree>
    <p:extLst>
      <p:ext uri="{BB962C8B-B14F-4D97-AF65-F5344CB8AC3E}">
        <p14:creationId xmlns:p14="http://schemas.microsoft.com/office/powerpoint/2010/main" val="198427186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371600"/>
            <a:ext cx="10991849" cy="4800600"/>
          </a:xfrm>
        </p:spPr>
        <p:txBody>
          <a:bodyPr/>
          <a:lstStyle/>
          <a:p>
            <a:pPr marL="0" indent="0" algn="just">
              <a:buNone/>
            </a:pPr>
            <a:r>
              <a:rPr lang="en-US" altLang="en-US" dirty="0">
                <a:effectLst>
                  <a:outerShdw blurRad="38100" dist="38100" dir="2700000" algn="tl">
                    <a:srgbClr val="000000">
                      <a:alpha val="43137"/>
                    </a:srgbClr>
                  </a:outerShdw>
                </a:effectLst>
              </a:rPr>
              <a:t>“</a:t>
            </a:r>
            <a:r>
              <a:rPr lang="en-US" dirty="0">
                <a:effectLst>
                  <a:outerShdw blurRad="38100" dist="38100" dir="2700000" algn="tl">
                    <a:srgbClr val="000000">
                      <a:alpha val="43137"/>
                    </a:srgbClr>
                  </a:outerShdw>
                </a:effectLst>
              </a:rPr>
              <a:t>A second sharp drop occurs between Eber and Peleg, which are the fourth and fifth generations. It was between the fourth and fifth generation that </a:t>
            </a:r>
            <a:r>
              <a:rPr lang="en-US" b="1" u="sng" dirty="0">
                <a:solidFill>
                  <a:srgbClr val="FFFFCC"/>
                </a:solidFill>
                <a:effectLst>
                  <a:outerShdw blurRad="38100" dist="38100" dir="2700000" algn="tl">
                    <a:srgbClr val="000000">
                      <a:alpha val="43137"/>
                    </a:srgbClr>
                  </a:outerShdw>
                </a:effectLst>
              </a:rPr>
              <a:t>the Tower of Babel</a:t>
            </a:r>
            <a:r>
              <a:rPr lang="en-US" dirty="0">
                <a:effectLst>
                  <a:outerShdw blurRad="38100" dist="38100" dir="2700000" algn="tl">
                    <a:srgbClr val="000000">
                      <a:alpha val="43137"/>
                    </a:srgbClr>
                  </a:outerShdw>
                </a:effectLst>
              </a:rPr>
              <a:t> event occurred. Therefore, with these two divine judgments, a sharp drop in the longevity of man occurs. If the canopy theory is correct, that might account for it. However, even without the canopy theory, divine judgment will easily account for this decrease, because it is following the divine judgments that the sharp drops occurred.” </a:t>
            </a:r>
          </a:p>
        </p:txBody>
      </p:sp>
      <p:sp>
        <p:nvSpPr>
          <p:cNvPr id="4" name="Text Box 5"/>
          <p:cNvSpPr txBox="1">
            <a:spLocks noChangeArrowheads="1"/>
          </p:cNvSpPr>
          <p:nvPr/>
        </p:nvSpPr>
        <p:spPr bwMode="auto">
          <a:xfrm>
            <a:off x="3381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Record, </a:t>
            </a:r>
            <a:r>
              <a:rPr lang="en-US" altLang="en-US" sz="1800" dirty="0">
                <a:effectLst>
                  <a:outerShdw blurRad="38100" dist="38100" dir="2700000" algn="tl">
                    <a:srgbClr val="000000"/>
                  </a:outerShdw>
                </a:effectLst>
                <a:latin typeface="Calibri" panose="020F0502020204030204" pitchFamily="34" charset="0"/>
                <a:cs typeface="+mn-cs"/>
              </a:rPr>
              <a:t>231-32</a:t>
            </a:r>
          </a:p>
        </p:txBody>
      </p:sp>
      <p:pic>
        <p:nvPicPr>
          <p:cNvPr id="6" name="Picture 5">
            <a:extLst>
              <a:ext uri="{FF2B5EF4-FFF2-40B4-BE49-F238E27FC236}">
                <a16:creationId xmlns:a16="http://schemas.microsoft.com/office/drawing/2014/main" id="{BEA09C3C-590B-419E-B2EA-32AB55A642F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642346D5-12DE-46E8-9331-2B85E842248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spTree>
    <p:extLst>
      <p:ext uri="{BB962C8B-B14F-4D97-AF65-F5344CB8AC3E}">
        <p14:creationId xmlns:p14="http://schemas.microsoft.com/office/powerpoint/2010/main" val="1730977766"/>
      </p:ext>
    </p:extLst>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310" name="Group 46">
            <a:extLst>
              <a:ext uri="{FF2B5EF4-FFF2-40B4-BE49-F238E27FC236}">
                <a16:creationId xmlns:a16="http://schemas.microsoft.com/office/drawing/2014/main" id="{831E3095-4D57-4C0A-B114-982189459F99}"/>
              </a:ext>
            </a:extLst>
          </p:cNvPr>
          <p:cNvGraphicFramePr>
            <a:graphicFrameLocks noGrp="1"/>
          </p:cNvGraphicFramePr>
          <p:nvPr/>
        </p:nvGraphicFramePr>
        <p:xfrm>
          <a:off x="609600" y="137144"/>
          <a:ext cx="10972800" cy="6583680"/>
        </p:xfrm>
        <a:graphic>
          <a:graphicData uri="http://schemas.openxmlformats.org/drawingml/2006/table">
            <a:tbl>
              <a:tblPr>
                <a:tableStyleId>{D7AC3CCA-C797-4891-BE02-D94E43425B78}</a:tableStyleId>
              </a:tblPr>
              <a:tblGrid>
                <a:gridCol w="457200">
                  <a:extLst>
                    <a:ext uri="{9D8B030D-6E8A-4147-A177-3AD203B41FA5}">
                      <a16:colId xmlns:a16="http://schemas.microsoft.com/office/drawing/2014/main" val="740347930"/>
                    </a:ext>
                  </a:extLst>
                </a:gridCol>
                <a:gridCol w="2209800">
                  <a:extLst>
                    <a:ext uri="{9D8B030D-6E8A-4147-A177-3AD203B41FA5}">
                      <a16:colId xmlns:a16="http://schemas.microsoft.com/office/drawing/2014/main" val="20000"/>
                    </a:ext>
                  </a:extLst>
                </a:gridCol>
                <a:gridCol w="3048000">
                  <a:extLst>
                    <a:ext uri="{9D8B030D-6E8A-4147-A177-3AD203B41FA5}">
                      <a16:colId xmlns:a16="http://schemas.microsoft.com/office/drawing/2014/main" val="20001"/>
                    </a:ext>
                  </a:extLst>
                </a:gridCol>
                <a:gridCol w="5257800">
                  <a:extLst>
                    <a:ext uri="{9D8B030D-6E8A-4147-A177-3AD203B41FA5}">
                      <a16:colId xmlns:a16="http://schemas.microsoft.com/office/drawing/2014/main" val="2120792666"/>
                    </a:ext>
                  </a:extLst>
                </a:gridCol>
              </a:tblGrid>
              <a:tr h="731520">
                <a:tc gridSpan="4">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altLang="en-US" sz="3600" u="none" strike="noStrike" kern="0" cap="none" spc="0" normalizeH="0" baseline="0" noProof="0" dirty="0">
                          <a:ln>
                            <a:noFill/>
                          </a:ln>
                          <a:solidFill>
                            <a:schemeClr val="tx2"/>
                          </a:solidFill>
                          <a:effectLst/>
                          <a:uLnTx/>
                          <a:uFillTx/>
                          <a:latin typeface="Calibri" panose="020F0502020204030204" pitchFamily="34" charset="0"/>
                          <a:cs typeface="Calibri" panose="020F0502020204030204" pitchFamily="34" charset="0"/>
                        </a:rPr>
                        <a:t>UNIFORMITARIANISM IS NOT BIBLICISM</a:t>
                      </a:r>
                      <a:endParaRPr kumimoji="0" lang="en-US" sz="1800" b="1" i="0" u="none" strike="noStrike" cap="none" normalizeH="0" baseline="0" dirty="0">
                        <a:ln>
                          <a:noFill/>
                        </a:ln>
                        <a:solidFill>
                          <a:schemeClr val="tx2"/>
                        </a:solidFill>
                        <a:effectLst/>
                        <a:latin typeface="Calibri" panose="020F0502020204030204" pitchFamily="34" charset="0"/>
                        <a:cs typeface="Calibri" panose="020F0502020204030204" pitchFamily="34" charset="0"/>
                      </a:endParaRPr>
                    </a:p>
                  </a:txBody>
                  <a:tcPr marT="45736" marB="45736" anchor="ctr" horzOverflow="overflow">
                    <a:solidFill>
                      <a:schemeClr val="bg2"/>
                    </a:solidFill>
                  </a:tcPr>
                </a:tc>
                <a:tc hMerge="1">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800" b="1" i="0" u="none" strike="noStrike" cap="none" normalizeH="0" baseline="0" dirty="0">
                        <a:ln>
                          <a:noFill/>
                        </a:ln>
                        <a:solidFill>
                          <a:schemeClr val="tx2"/>
                        </a:solidFill>
                        <a:effectLst/>
                        <a:latin typeface="Calibri" panose="020F0502020204030204" pitchFamily="34" charset="0"/>
                        <a:cs typeface="Calibri" panose="020F0502020204030204" pitchFamily="34" charset="0"/>
                      </a:endParaRPr>
                    </a:p>
                  </a:txBody>
                  <a:tcPr marT="45736" marB="45736" anchor="ctr" horzOverflow="overflow">
                    <a:solidFill>
                      <a:schemeClr val="bg2"/>
                    </a:solidFill>
                  </a:tcPr>
                </a:tc>
                <a:tc hMerge="1">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800" b="1" i="0" u="none" strike="noStrike" cap="none" normalizeH="0" baseline="0" dirty="0">
                        <a:ln>
                          <a:noFill/>
                        </a:ln>
                        <a:solidFill>
                          <a:schemeClr val="bg2"/>
                        </a:solidFill>
                        <a:effectLst/>
                        <a:latin typeface="Calibri" panose="020F0502020204030204" pitchFamily="34" charset="0"/>
                      </a:endParaRPr>
                    </a:p>
                  </a:txBody>
                  <a:tcPr marT="45728" marB="45728" horzOverflow="overflow">
                    <a:solidFill>
                      <a:schemeClr val="tx1">
                        <a:lumMod val="95000"/>
                      </a:schemeClr>
                    </a:solidFill>
                  </a:tcPr>
                </a:tc>
                <a:tc hMerge="1">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800" b="1" i="0" u="none" strike="noStrike" cap="none" normalizeH="0" baseline="0" dirty="0">
                        <a:ln>
                          <a:noFill/>
                        </a:ln>
                        <a:solidFill>
                          <a:schemeClr val="tx2"/>
                        </a:solidFill>
                        <a:effectLst/>
                        <a:latin typeface="Calibri" panose="020F0502020204030204" pitchFamily="34" charset="0"/>
                        <a:cs typeface="Calibri" panose="020F0502020204030204" pitchFamily="34" charset="0"/>
                      </a:endParaRPr>
                    </a:p>
                  </a:txBody>
                  <a:tcPr marT="45736" marB="45736" anchor="ctr" horzOverflow="overflow">
                    <a:solidFill>
                      <a:schemeClr val="bg2"/>
                    </a:solidFill>
                  </a:tcPr>
                </a:tc>
                <a:extLst>
                  <a:ext uri="{0D108BD9-81ED-4DB2-BD59-A6C34878D82A}">
                    <a16:rowId xmlns:a16="http://schemas.microsoft.com/office/drawing/2014/main" val="10000"/>
                  </a:ext>
                </a:extLst>
              </a:tr>
              <a:tr h="64008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28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marT="45736" marB="45736" anchor="ctr" horzOverflow="overflow"/>
                </a:tc>
                <a:tc>
                  <a:txBody>
                    <a:bodyPr/>
                    <a:lstStyle/>
                    <a:p>
                      <a:pPr algn="ctr"/>
                      <a:r>
                        <a:rPr lang="en-US" sz="2800" b="1" dirty="0">
                          <a:latin typeface="Calibri" panose="020F0502020204030204" pitchFamily="34" charset="0"/>
                          <a:cs typeface="Calibri" panose="020F0502020204030204" pitchFamily="34" charset="0"/>
                        </a:rPr>
                        <a:t>ERA</a:t>
                      </a:r>
                    </a:p>
                  </a:txBody>
                  <a:tcPr anchor="ctr"/>
                </a:tc>
                <a:tc>
                  <a:txBody>
                    <a:bodyPr/>
                    <a:lstStyle/>
                    <a:p>
                      <a:pPr algn="ctr"/>
                      <a:r>
                        <a:rPr lang="en-US" sz="2800" b="1" dirty="0">
                          <a:solidFill>
                            <a:srgbClr val="C00000"/>
                          </a:solidFill>
                          <a:latin typeface="Calibri" panose="020F0502020204030204" pitchFamily="34" charset="0"/>
                          <a:cs typeface="Calibri" panose="020F0502020204030204" pitchFamily="34" charset="0"/>
                        </a:rPr>
                        <a:t>SCRIPTURE</a:t>
                      </a:r>
                    </a:p>
                  </a:txBody>
                  <a:tcPr anchor="ctr"/>
                </a:tc>
                <a:tc>
                  <a:txBody>
                    <a:bodyPr/>
                    <a:lstStyle/>
                    <a:p>
                      <a:pPr algn="ctr"/>
                      <a:r>
                        <a:rPr kumimoji="0" lang="en-US" sz="2800" b="1" u="none" strike="noStrike" kern="1200" cap="none" normalizeH="0" baseline="0" dirty="0">
                          <a:ln>
                            <a:noFill/>
                          </a:ln>
                          <a:solidFill>
                            <a:schemeClr val="accent6">
                              <a:lumMod val="75000"/>
                            </a:schemeClr>
                          </a:solidFill>
                          <a:effectLst/>
                          <a:latin typeface="Calibri" panose="020F0502020204030204" pitchFamily="34" charset="0"/>
                          <a:ea typeface="+mn-ea"/>
                          <a:cs typeface="Calibri" panose="020F0502020204030204" pitchFamily="34" charset="0"/>
                        </a:rPr>
                        <a:t>DISTINCTIVES</a:t>
                      </a:r>
                    </a:p>
                  </a:txBody>
                  <a:tcPr anchor="ctr"/>
                </a:tc>
                <a:extLst>
                  <a:ext uri="{0D108BD9-81ED-4DB2-BD59-A6C34878D82A}">
                    <a16:rowId xmlns:a16="http://schemas.microsoft.com/office/drawing/2014/main" val="10001"/>
                  </a:ext>
                </a:extLst>
              </a:tr>
              <a:tr h="640080">
                <a:tc>
                  <a:txBody>
                    <a:bodyPr/>
                    <a:lstStyle/>
                    <a:p>
                      <a:r>
                        <a:rPr lang="en-US" sz="2000" dirty="0">
                          <a:latin typeface="Calibri" panose="020F0502020204030204" pitchFamily="34" charset="0"/>
                          <a:cs typeface="Calibri" panose="020F0502020204030204" pitchFamily="34" charset="0"/>
                        </a:rPr>
                        <a:t>1.</a:t>
                      </a:r>
                    </a:p>
                  </a:txBody>
                  <a:tcPr anchor="ctr"/>
                </a:tc>
                <a:tc>
                  <a:txBody>
                    <a:bodyPr/>
                    <a:lstStyle/>
                    <a:p>
                      <a:pPr algn="ctr"/>
                      <a:r>
                        <a:rPr lang="en-US" sz="2400" dirty="0">
                          <a:latin typeface="Calibri" panose="020F0502020204030204" pitchFamily="34" charset="0"/>
                          <a:cs typeface="Calibri" panose="020F0502020204030204" pitchFamily="34" charset="0"/>
                        </a:rPr>
                        <a:t>CREATION</a:t>
                      </a:r>
                    </a:p>
                  </a:txBody>
                  <a:tcPr anchor="ctr"/>
                </a:tc>
                <a:tc>
                  <a:txBody>
                    <a:bodyPr/>
                    <a:lstStyle/>
                    <a:p>
                      <a:r>
                        <a:rPr lang="en-US" sz="2400" b="1" dirty="0">
                          <a:solidFill>
                            <a:srgbClr val="C00000"/>
                          </a:solidFill>
                          <a:latin typeface="Calibri" panose="020F0502020204030204" pitchFamily="34" charset="0"/>
                          <a:cs typeface="Calibri" panose="020F0502020204030204" pitchFamily="34" charset="0"/>
                        </a:rPr>
                        <a:t>Genesis 1-2</a:t>
                      </a:r>
                    </a:p>
                  </a:txBody>
                  <a:tcPr anchor="ctr"/>
                </a:tc>
                <a:tc>
                  <a:txBody>
                    <a:bodyPr/>
                    <a:lstStyle/>
                    <a:p>
                      <a:r>
                        <a:rPr kumimoji="0" lang="en-US" sz="2400" b="1" u="none" strike="noStrike" kern="1200" cap="none" normalizeH="0" baseline="0" dirty="0">
                          <a:ln>
                            <a:noFill/>
                          </a:ln>
                          <a:solidFill>
                            <a:schemeClr val="accent6">
                              <a:lumMod val="75000"/>
                            </a:schemeClr>
                          </a:solidFill>
                          <a:effectLst/>
                          <a:latin typeface="Calibri" panose="020F0502020204030204" pitchFamily="34" charset="0"/>
                          <a:ea typeface="+mn-ea"/>
                          <a:cs typeface="Calibri" panose="020F0502020204030204" pitchFamily="34" charset="0"/>
                        </a:rPr>
                        <a:t>No death</a:t>
                      </a:r>
                    </a:p>
                  </a:txBody>
                  <a:tcPr anchor="ctr"/>
                </a:tc>
                <a:extLst>
                  <a:ext uri="{0D108BD9-81ED-4DB2-BD59-A6C34878D82A}">
                    <a16:rowId xmlns:a16="http://schemas.microsoft.com/office/drawing/2014/main" val="10002"/>
                  </a:ext>
                </a:extLst>
              </a:tr>
              <a:tr h="640080">
                <a:tc>
                  <a:txBody>
                    <a:bodyPr/>
                    <a:lstStyle/>
                    <a:p>
                      <a:r>
                        <a:rPr lang="en-US" sz="2000" dirty="0">
                          <a:latin typeface="Calibri" panose="020F0502020204030204" pitchFamily="34" charset="0"/>
                          <a:cs typeface="Calibri" panose="020F0502020204030204" pitchFamily="34" charset="0"/>
                        </a:rPr>
                        <a:t>2.</a:t>
                      </a:r>
                    </a:p>
                  </a:txBody>
                  <a:tcPr anchor="ctr"/>
                </a:tc>
                <a:tc>
                  <a:txBody>
                    <a:bodyPr/>
                    <a:lstStyle/>
                    <a:p>
                      <a:pPr algn="ctr"/>
                      <a:r>
                        <a:rPr lang="en-US" sz="2400" dirty="0">
                          <a:latin typeface="Calibri" panose="020F0502020204030204" pitchFamily="34" charset="0"/>
                          <a:cs typeface="Calibri" panose="020F0502020204030204" pitchFamily="34" charset="0"/>
                        </a:rPr>
                        <a:t>FALL</a:t>
                      </a:r>
                    </a:p>
                  </a:txBody>
                  <a:tcPr anchor="ctr"/>
                </a:tc>
                <a:tc>
                  <a:txBody>
                    <a:bodyPr/>
                    <a:lstStyle/>
                    <a:p>
                      <a:r>
                        <a:rPr lang="en-US" sz="2400" b="1" dirty="0">
                          <a:solidFill>
                            <a:srgbClr val="C00000"/>
                          </a:solidFill>
                          <a:latin typeface="Calibri" panose="020F0502020204030204" pitchFamily="34" charset="0"/>
                          <a:cs typeface="Calibri" panose="020F0502020204030204" pitchFamily="34" charset="0"/>
                        </a:rPr>
                        <a:t>Genesis 3-6</a:t>
                      </a:r>
                    </a:p>
                  </a:txBody>
                  <a:tcPr anchor="ctr"/>
                </a:tc>
                <a:tc>
                  <a:txBody>
                    <a:bodyPr/>
                    <a:lstStyle/>
                    <a:p>
                      <a:r>
                        <a:rPr kumimoji="0" lang="en-US" sz="2400" b="1" u="none" strike="noStrike" kern="1200" cap="none" normalizeH="0" baseline="0" dirty="0">
                          <a:ln>
                            <a:noFill/>
                          </a:ln>
                          <a:solidFill>
                            <a:schemeClr val="accent6">
                              <a:lumMod val="75000"/>
                            </a:schemeClr>
                          </a:solidFill>
                          <a:effectLst/>
                          <a:latin typeface="Calibri" panose="020F0502020204030204" pitchFamily="34" charset="0"/>
                          <a:ea typeface="+mn-ea"/>
                          <a:cs typeface="Calibri" panose="020F0502020204030204" pitchFamily="34" charset="0"/>
                        </a:rPr>
                        <a:t>Death, painful pregnancy &amp; toil, long life spans, no human government</a:t>
                      </a:r>
                    </a:p>
                  </a:txBody>
                  <a:tcPr anchor="ctr"/>
                </a:tc>
                <a:extLst>
                  <a:ext uri="{0D108BD9-81ED-4DB2-BD59-A6C34878D82A}">
                    <a16:rowId xmlns:a16="http://schemas.microsoft.com/office/drawing/2014/main" val="10003"/>
                  </a:ext>
                </a:extLst>
              </a:tr>
              <a:tr h="640080">
                <a:tc>
                  <a:txBody>
                    <a:bodyPr/>
                    <a:lstStyle/>
                    <a:p>
                      <a:r>
                        <a:rPr lang="en-US" sz="2000" dirty="0">
                          <a:latin typeface="Calibri" panose="020F0502020204030204" pitchFamily="34" charset="0"/>
                          <a:cs typeface="Calibri" panose="020F0502020204030204" pitchFamily="34" charset="0"/>
                        </a:rPr>
                        <a:t>3.</a:t>
                      </a:r>
                    </a:p>
                  </a:txBody>
                  <a:tcPr anchor="ctr"/>
                </a:tc>
                <a:tc>
                  <a:txBody>
                    <a:bodyPr/>
                    <a:lstStyle/>
                    <a:p>
                      <a:pPr algn="ctr"/>
                      <a:r>
                        <a:rPr lang="en-US" sz="2400" dirty="0">
                          <a:latin typeface="Calibri" panose="020F0502020204030204" pitchFamily="34" charset="0"/>
                          <a:cs typeface="Calibri" panose="020F0502020204030204" pitchFamily="34" charset="0"/>
                        </a:rPr>
                        <a:t>FLOOD</a:t>
                      </a:r>
                    </a:p>
                  </a:txBody>
                  <a:tcPr anchor="ctr"/>
                </a:tc>
                <a:tc>
                  <a:txBody>
                    <a:bodyPr/>
                    <a:lstStyle/>
                    <a:p>
                      <a:r>
                        <a:rPr lang="en-US" sz="2400" b="1" dirty="0">
                          <a:solidFill>
                            <a:srgbClr val="C00000"/>
                          </a:solidFill>
                          <a:latin typeface="Calibri" panose="020F0502020204030204" pitchFamily="34" charset="0"/>
                          <a:cs typeface="Calibri" panose="020F0502020204030204" pitchFamily="34" charset="0"/>
                        </a:rPr>
                        <a:t>Genesis 7-10</a:t>
                      </a:r>
                    </a:p>
                  </a:txBody>
                  <a:tcPr anchor="ctr"/>
                </a:tc>
                <a:tc>
                  <a:txBody>
                    <a:bodyPr/>
                    <a:lstStyle/>
                    <a:p>
                      <a:r>
                        <a:rPr kumimoji="0" lang="en-US" sz="2400" b="1" u="none" strike="noStrike" kern="1200" cap="none" normalizeH="0" baseline="0" dirty="0">
                          <a:ln>
                            <a:noFill/>
                          </a:ln>
                          <a:solidFill>
                            <a:schemeClr val="accent6">
                              <a:lumMod val="75000"/>
                            </a:schemeClr>
                          </a:solidFill>
                          <a:effectLst/>
                          <a:latin typeface="Calibri" panose="020F0502020204030204" pitchFamily="34" charset="0"/>
                          <a:ea typeface="+mn-ea"/>
                          <a:cs typeface="Calibri" panose="020F0502020204030204" pitchFamily="34" charset="0"/>
                        </a:rPr>
                        <a:t>Shorter life spans, human government, one language, no nations</a:t>
                      </a:r>
                    </a:p>
                  </a:txBody>
                  <a:tcPr anchor="ctr"/>
                </a:tc>
                <a:extLst>
                  <a:ext uri="{0D108BD9-81ED-4DB2-BD59-A6C34878D82A}">
                    <a16:rowId xmlns:a16="http://schemas.microsoft.com/office/drawing/2014/main" val="10004"/>
                  </a:ext>
                </a:extLst>
              </a:tr>
              <a:tr h="640080">
                <a:tc>
                  <a:txBody>
                    <a:bodyPr/>
                    <a:lstStyle/>
                    <a:p>
                      <a:r>
                        <a:rPr lang="en-US" sz="2000" b="1" u="none" dirty="0">
                          <a:latin typeface="Calibri" panose="020F0502020204030204" pitchFamily="34" charset="0"/>
                          <a:cs typeface="Calibri" panose="020F0502020204030204" pitchFamily="34" charset="0"/>
                        </a:rPr>
                        <a:t>4.</a:t>
                      </a:r>
                    </a:p>
                  </a:txBody>
                  <a:tcPr anchor="ctr">
                    <a:solidFill>
                      <a:srgbClr val="FFFFCC"/>
                    </a:solidFill>
                  </a:tcPr>
                </a:tc>
                <a:tc>
                  <a:txBody>
                    <a:bodyPr/>
                    <a:lstStyle/>
                    <a:p>
                      <a:pPr algn="ctr"/>
                      <a:r>
                        <a:rPr lang="en-US" sz="2400" b="1" u="sng" dirty="0">
                          <a:latin typeface="Calibri" panose="020F0502020204030204" pitchFamily="34" charset="0"/>
                          <a:cs typeface="Calibri" panose="020F0502020204030204" pitchFamily="34" charset="0"/>
                        </a:rPr>
                        <a:t>BABEL</a:t>
                      </a:r>
                    </a:p>
                  </a:txBody>
                  <a:tcPr anchor="ctr">
                    <a:solidFill>
                      <a:srgbClr val="FFFFCC"/>
                    </a:solidFill>
                  </a:tcPr>
                </a:tc>
                <a:tc>
                  <a:txBody>
                    <a:bodyPr/>
                    <a:lstStyle/>
                    <a:p>
                      <a:r>
                        <a:rPr lang="en-US" sz="2400" b="1" u="sng" dirty="0">
                          <a:solidFill>
                            <a:srgbClr val="C00000"/>
                          </a:solidFill>
                          <a:latin typeface="Calibri" panose="020F0502020204030204" pitchFamily="34" charset="0"/>
                          <a:cs typeface="Calibri" panose="020F0502020204030204" pitchFamily="34" charset="0"/>
                        </a:rPr>
                        <a:t>Genesis 11-present</a:t>
                      </a:r>
                    </a:p>
                  </a:txBody>
                  <a:tcPr anchor="ctr">
                    <a:solidFill>
                      <a:srgbClr val="FFFFCC"/>
                    </a:solidFill>
                  </a:tcPr>
                </a:tc>
                <a:tc>
                  <a:txBody>
                    <a:bodyPr/>
                    <a:lstStyle/>
                    <a:p>
                      <a:r>
                        <a:rPr kumimoji="0" lang="en-US" sz="2400" b="1" u="sng" strike="noStrike" kern="1200" cap="none" normalizeH="0" baseline="0" dirty="0">
                          <a:ln>
                            <a:noFill/>
                          </a:ln>
                          <a:solidFill>
                            <a:schemeClr val="accent6">
                              <a:lumMod val="75000"/>
                            </a:schemeClr>
                          </a:solidFill>
                          <a:effectLst/>
                          <a:latin typeface="Calibri" panose="020F0502020204030204" pitchFamily="34" charset="0"/>
                          <a:ea typeface="+mn-ea"/>
                          <a:cs typeface="Calibri" panose="020F0502020204030204" pitchFamily="34" charset="0"/>
                        </a:rPr>
                        <a:t>No global government, multiple languages, nations, ethnicities</a:t>
                      </a:r>
                    </a:p>
                  </a:txBody>
                  <a:tcPr anchor="ctr">
                    <a:solidFill>
                      <a:srgbClr val="FFFFCC"/>
                    </a:solidFill>
                  </a:tcPr>
                </a:tc>
                <a:extLst>
                  <a:ext uri="{0D108BD9-81ED-4DB2-BD59-A6C34878D82A}">
                    <a16:rowId xmlns:a16="http://schemas.microsoft.com/office/drawing/2014/main" val="10005"/>
                  </a:ext>
                </a:extLst>
              </a:tr>
              <a:tr h="640080">
                <a:tc>
                  <a:txBody>
                    <a:bodyPr/>
                    <a:lstStyle/>
                    <a:p>
                      <a:r>
                        <a:rPr lang="en-US" sz="2000" dirty="0">
                          <a:latin typeface="Calibri" panose="020F0502020204030204" pitchFamily="34" charset="0"/>
                          <a:cs typeface="Calibri" panose="020F0502020204030204" pitchFamily="34" charset="0"/>
                        </a:rPr>
                        <a:t>5.</a:t>
                      </a:r>
                    </a:p>
                  </a:txBody>
                  <a:tcPr anchor="ctr"/>
                </a:tc>
                <a:tc>
                  <a:txBody>
                    <a:bodyPr/>
                    <a:lstStyle/>
                    <a:p>
                      <a:pPr algn="ctr"/>
                      <a:r>
                        <a:rPr lang="en-US" sz="2400" dirty="0">
                          <a:latin typeface="Calibri" panose="020F0502020204030204" pitchFamily="34" charset="0"/>
                          <a:cs typeface="Calibri" panose="020F0502020204030204" pitchFamily="34" charset="0"/>
                        </a:rPr>
                        <a:t>ANTICHRIST</a:t>
                      </a:r>
                    </a:p>
                  </a:txBody>
                  <a:tcPr anchor="ctr"/>
                </a:tc>
                <a:tc>
                  <a:txBody>
                    <a:bodyPr/>
                    <a:lstStyle/>
                    <a:p>
                      <a:r>
                        <a:rPr lang="en-US" sz="2400" b="1" dirty="0">
                          <a:solidFill>
                            <a:srgbClr val="C00000"/>
                          </a:solidFill>
                          <a:latin typeface="Calibri" panose="020F0502020204030204" pitchFamily="34" charset="0"/>
                          <a:cs typeface="Calibri" panose="020F0502020204030204" pitchFamily="34" charset="0"/>
                        </a:rPr>
                        <a:t>Rapture to 2</a:t>
                      </a:r>
                      <a:r>
                        <a:rPr lang="en-US" sz="2400" b="1" baseline="30000" dirty="0">
                          <a:solidFill>
                            <a:srgbClr val="C00000"/>
                          </a:solidFill>
                          <a:latin typeface="Calibri" panose="020F0502020204030204" pitchFamily="34" charset="0"/>
                          <a:cs typeface="Calibri" panose="020F0502020204030204" pitchFamily="34" charset="0"/>
                        </a:rPr>
                        <a:t>nd</a:t>
                      </a:r>
                      <a:r>
                        <a:rPr lang="en-US" sz="2400" b="1" dirty="0">
                          <a:solidFill>
                            <a:srgbClr val="C00000"/>
                          </a:solidFill>
                          <a:latin typeface="Calibri" panose="020F0502020204030204" pitchFamily="34" charset="0"/>
                          <a:cs typeface="Calibri" panose="020F0502020204030204" pitchFamily="34" charset="0"/>
                        </a:rPr>
                        <a:t> Advent</a:t>
                      </a:r>
                    </a:p>
                  </a:txBody>
                  <a:tcPr anchor="ctr"/>
                </a:tc>
                <a:tc>
                  <a:txBody>
                    <a:bodyPr/>
                    <a:lstStyle/>
                    <a:p>
                      <a:r>
                        <a:rPr kumimoji="0" lang="en-US" sz="2400" b="1" u="none" strike="noStrike" kern="1200" cap="none" normalizeH="0" baseline="0" dirty="0">
                          <a:ln>
                            <a:noFill/>
                          </a:ln>
                          <a:solidFill>
                            <a:schemeClr val="accent6">
                              <a:lumMod val="75000"/>
                            </a:schemeClr>
                          </a:solidFill>
                          <a:effectLst/>
                          <a:latin typeface="Calibri" panose="020F0502020204030204" pitchFamily="34" charset="0"/>
                          <a:ea typeface="+mn-ea"/>
                          <a:cs typeface="Calibri" panose="020F0502020204030204" pitchFamily="34" charset="0"/>
                        </a:rPr>
                        <a:t>Global government, restrainer removed</a:t>
                      </a:r>
                    </a:p>
                  </a:txBody>
                  <a:tcPr anchor="ctr"/>
                </a:tc>
                <a:extLst>
                  <a:ext uri="{0D108BD9-81ED-4DB2-BD59-A6C34878D82A}">
                    <a16:rowId xmlns:a16="http://schemas.microsoft.com/office/drawing/2014/main" val="10006"/>
                  </a:ext>
                </a:extLst>
              </a:tr>
              <a:tr h="640080">
                <a:tc>
                  <a:txBody>
                    <a:bodyPr/>
                    <a:lstStyle/>
                    <a:p>
                      <a:r>
                        <a:rPr lang="en-US" sz="2000" dirty="0">
                          <a:latin typeface="Calibri" panose="020F0502020204030204" pitchFamily="34" charset="0"/>
                          <a:cs typeface="Calibri" panose="020F0502020204030204" pitchFamily="34" charset="0"/>
                        </a:rPr>
                        <a:t>6.</a:t>
                      </a:r>
                    </a:p>
                  </a:txBody>
                  <a:tcPr anchor="ctr"/>
                </a:tc>
                <a:tc>
                  <a:txBody>
                    <a:bodyPr/>
                    <a:lstStyle/>
                    <a:p>
                      <a:pPr algn="ctr"/>
                      <a:r>
                        <a:rPr lang="en-US" sz="2400" dirty="0">
                          <a:latin typeface="Calibri" panose="020F0502020204030204" pitchFamily="34" charset="0"/>
                          <a:cs typeface="Calibri" panose="020F0502020204030204" pitchFamily="34" charset="0"/>
                        </a:rPr>
                        <a:t>KINGDOM</a:t>
                      </a:r>
                    </a:p>
                  </a:txBody>
                  <a:tcPr anchor="ctr"/>
                </a:tc>
                <a:tc>
                  <a:txBody>
                    <a:bodyPr/>
                    <a:lstStyle/>
                    <a:p>
                      <a:r>
                        <a:rPr lang="en-US" sz="2400" b="1" dirty="0">
                          <a:solidFill>
                            <a:srgbClr val="C00000"/>
                          </a:solidFill>
                          <a:latin typeface="Calibri" panose="020F0502020204030204" pitchFamily="34" charset="0"/>
                          <a:cs typeface="Calibri" panose="020F0502020204030204" pitchFamily="34" charset="0"/>
                        </a:rPr>
                        <a:t>Rev. 20:1-10</a:t>
                      </a:r>
                    </a:p>
                  </a:txBody>
                  <a:tcPr anchor="ctr"/>
                </a:tc>
                <a:tc>
                  <a:txBody>
                    <a:bodyPr/>
                    <a:lstStyle/>
                    <a:p>
                      <a:r>
                        <a:rPr kumimoji="0" lang="en-US" sz="2400" b="1" u="none" strike="noStrike" kern="1200" cap="none" normalizeH="0" baseline="0" dirty="0">
                          <a:ln>
                            <a:noFill/>
                          </a:ln>
                          <a:solidFill>
                            <a:schemeClr val="accent6">
                              <a:lumMod val="75000"/>
                            </a:schemeClr>
                          </a:solidFill>
                          <a:effectLst/>
                          <a:latin typeface="Calibri" panose="020F0502020204030204" pitchFamily="34" charset="0"/>
                          <a:ea typeface="+mn-ea"/>
                          <a:cs typeface="Calibri" panose="020F0502020204030204" pitchFamily="34" charset="0"/>
                        </a:rPr>
                        <a:t>Long life spans, kingdom conditions, reality of death, renovated earth</a:t>
                      </a:r>
                    </a:p>
                  </a:txBody>
                  <a:tcPr anchor="ctr"/>
                </a:tc>
                <a:extLst>
                  <a:ext uri="{0D108BD9-81ED-4DB2-BD59-A6C34878D82A}">
                    <a16:rowId xmlns:a16="http://schemas.microsoft.com/office/drawing/2014/main" val="148010455"/>
                  </a:ext>
                </a:extLst>
              </a:tr>
              <a:tr h="640080">
                <a:tc>
                  <a:txBody>
                    <a:bodyPr/>
                    <a:lstStyle/>
                    <a:p>
                      <a:r>
                        <a:rPr lang="en-US" sz="2000" dirty="0">
                          <a:latin typeface="Calibri" panose="020F0502020204030204" pitchFamily="34" charset="0"/>
                          <a:cs typeface="Calibri" panose="020F0502020204030204" pitchFamily="34" charset="0"/>
                        </a:rPr>
                        <a:t>7.</a:t>
                      </a:r>
                    </a:p>
                  </a:txBody>
                  <a:tcPr anchor="ctr"/>
                </a:tc>
                <a:tc>
                  <a:txBody>
                    <a:bodyPr/>
                    <a:lstStyle/>
                    <a:p>
                      <a:pPr algn="ctr"/>
                      <a:r>
                        <a:rPr lang="en-US" sz="2400" dirty="0">
                          <a:latin typeface="Calibri" panose="020F0502020204030204" pitchFamily="34" charset="0"/>
                          <a:cs typeface="Calibri" panose="020F0502020204030204" pitchFamily="34" charset="0"/>
                        </a:rPr>
                        <a:t>ETERNAL STATE</a:t>
                      </a:r>
                    </a:p>
                  </a:txBody>
                  <a:tcPr anchor="ctr"/>
                </a:tc>
                <a:tc>
                  <a:txBody>
                    <a:bodyPr/>
                    <a:lstStyle/>
                    <a:p>
                      <a:r>
                        <a:rPr lang="en-US" sz="2400" b="1" dirty="0">
                          <a:solidFill>
                            <a:srgbClr val="C00000"/>
                          </a:solidFill>
                          <a:latin typeface="Calibri" panose="020F0502020204030204" pitchFamily="34" charset="0"/>
                          <a:cs typeface="Calibri" panose="020F0502020204030204" pitchFamily="34" charset="0"/>
                        </a:rPr>
                        <a:t>Rev. 21-22</a:t>
                      </a:r>
                    </a:p>
                  </a:txBody>
                  <a:tcPr anchor="ctr"/>
                </a:tc>
                <a:tc>
                  <a:txBody>
                    <a:bodyPr/>
                    <a:lstStyle/>
                    <a:p>
                      <a:r>
                        <a:rPr kumimoji="0" lang="en-US" sz="2400" b="1" u="none" strike="noStrike" kern="1200" cap="none" normalizeH="0" baseline="0" dirty="0">
                          <a:ln>
                            <a:noFill/>
                          </a:ln>
                          <a:solidFill>
                            <a:schemeClr val="accent6">
                              <a:lumMod val="75000"/>
                            </a:schemeClr>
                          </a:solidFill>
                          <a:effectLst/>
                          <a:latin typeface="Calibri" panose="020F0502020204030204" pitchFamily="34" charset="0"/>
                          <a:ea typeface="+mn-ea"/>
                          <a:cs typeface="Calibri" panose="020F0502020204030204" pitchFamily="34" charset="0"/>
                        </a:rPr>
                        <a:t>No death, new earth</a:t>
                      </a:r>
                    </a:p>
                  </a:txBody>
                  <a:tcPr anchor="ctr"/>
                </a:tc>
                <a:extLst>
                  <a:ext uri="{0D108BD9-81ED-4DB2-BD59-A6C34878D82A}">
                    <a16:rowId xmlns:a16="http://schemas.microsoft.com/office/drawing/2014/main" val="1171345614"/>
                  </a:ext>
                </a:extLst>
              </a:tr>
            </a:tbl>
          </a:graphicData>
        </a:graphic>
      </p:graphicFrame>
    </p:spTree>
    <p:extLst>
      <p:ext uri="{BB962C8B-B14F-4D97-AF65-F5344CB8AC3E}">
        <p14:creationId xmlns:p14="http://schemas.microsoft.com/office/powerpoint/2010/main" val="376216486"/>
      </p:ext>
    </p:extLst>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24015A-623D-4976-828D-20D4B41D12CA}"/>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3050"/>
            <a:ext cx="12192000" cy="6857999"/>
          </a:xfrm>
          <a:prstGeom prst="rect">
            <a:avLst/>
          </a:prstGeom>
        </p:spPr>
      </p:pic>
      <p:sp>
        <p:nvSpPr>
          <p:cNvPr id="38914" name="Rectangle 3"/>
          <p:cNvSpPr>
            <a:spLocks noChangeArrowheads="1"/>
          </p:cNvSpPr>
          <p:nvPr/>
        </p:nvSpPr>
        <p:spPr bwMode="auto">
          <a:xfrm>
            <a:off x="609600" y="0"/>
            <a:ext cx="10972800" cy="2523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Psalm 90:10</a:t>
            </a:r>
          </a:p>
          <a:p>
            <a:pPr algn="just">
              <a:spcAft>
                <a:spcPts val="6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“As for the days of our life, they contain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seventy years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Or if due to strength,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eighty years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Yet their pride is but labor and sorrow; For soon it is gone and we fly away.”</a:t>
            </a:r>
          </a:p>
        </p:txBody>
      </p:sp>
      <p:pic>
        <p:nvPicPr>
          <p:cNvPr id="5" name="Picture 4">
            <a:extLst>
              <a:ext uri="{FF2B5EF4-FFF2-40B4-BE49-F238E27FC236}">
                <a16:creationId xmlns:a16="http://schemas.microsoft.com/office/drawing/2014/main" id="{ED63BC66-27E6-4FBD-BB38-DB4528A0D5B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53000" y="2635310"/>
            <a:ext cx="2545419" cy="2165290"/>
          </a:xfrm>
          <a:prstGeom prst="rect">
            <a:avLst/>
          </a:prstGeom>
        </p:spPr>
      </p:pic>
    </p:spTree>
    <p:extLst>
      <p:ext uri="{BB962C8B-B14F-4D97-AF65-F5344CB8AC3E}">
        <p14:creationId xmlns:p14="http://schemas.microsoft.com/office/powerpoint/2010/main" val="1313682382"/>
      </p:ext>
    </p:extLst>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1"/>
          <p:cNvSpPr>
            <a:spLocks noGrp="1"/>
          </p:cNvSpPr>
          <p:nvPr>
            <p:ph type="title" idx="4294967295"/>
          </p:nvPr>
        </p:nvSpPr>
        <p:spPr>
          <a:xfrm>
            <a:off x="2209800" y="2857500"/>
            <a:ext cx="7772400" cy="1143000"/>
          </a:xfrm>
        </p:spPr>
        <p:txBody>
          <a:bodyPr/>
          <a:lstStyle/>
          <a:p>
            <a:pPr algn="ctr"/>
            <a:r>
              <a:rPr lang="en-US" altLang="en-US" sz="6000">
                <a:effectLst>
                  <a:outerShdw blurRad="38100" dist="38100" dir="2700000" algn="tl">
                    <a:srgbClr val="000000">
                      <a:alpha val="43137"/>
                    </a:srgbClr>
                  </a:outerShdw>
                </a:effectLst>
              </a:rPr>
              <a:t>Conclusion</a:t>
            </a:r>
          </a:p>
        </p:txBody>
      </p:sp>
    </p:spTree>
    <p:extLst>
      <p:ext uri="{BB962C8B-B14F-4D97-AF65-F5344CB8AC3E}">
        <p14:creationId xmlns:p14="http://schemas.microsoft.com/office/powerpoint/2010/main" val="624569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5295900" y="228600"/>
            <a:ext cx="1600200" cy="914400"/>
          </a:xfrm>
        </p:spPr>
        <p:txBody>
          <a:bodyPr/>
          <a:lstStyle/>
          <a:p>
            <a:pPr algn="ctr" eaLnBrk="1" hangingPunct="1"/>
            <a:r>
              <a:rPr lang="en-US" sz="3600" dirty="0">
                <a:effectLst>
                  <a:outerShdw blurRad="38100" dist="38100" dir="2700000" algn="tl">
                    <a:srgbClr val="000000">
                      <a:alpha val="43137"/>
                    </a:srgbClr>
                  </a:outerShdw>
                </a:effectLst>
              </a:rPr>
              <a:t>Outline</a:t>
            </a:r>
          </a:p>
        </p:txBody>
      </p:sp>
      <p:sp>
        <p:nvSpPr>
          <p:cNvPr id="161795" name="Rectangle 3"/>
          <p:cNvSpPr>
            <a:spLocks noGrp="1" noChangeArrowheads="1"/>
          </p:cNvSpPr>
          <p:nvPr>
            <p:ph type="body" idx="1"/>
          </p:nvPr>
        </p:nvSpPr>
        <p:spPr>
          <a:xfrm>
            <a:off x="1533524" y="1887538"/>
            <a:ext cx="6010275" cy="3082925"/>
          </a:xfrm>
        </p:spPr>
        <p:txBody>
          <a:bodyPr/>
          <a:lstStyle/>
          <a:p>
            <a:pPr marL="457200" lvl="1" indent="-457200" eaLnBrk="1" hangingPunct="1">
              <a:spcBef>
                <a:spcPts val="0"/>
              </a:spcBef>
              <a:spcAft>
                <a:spcPts val="3600"/>
              </a:spcAft>
              <a:buClr>
                <a:schemeClr val="tx2"/>
              </a:buClr>
              <a:buSzPct val="75000"/>
              <a:buFont typeface="Wingdings" panose="05000000000000000000" pitchFamily="2" charset="2"/>
              <a:buChar char="n"/>
              <a:defRPr/>
            </a:pPr>
            <a:r>
              <a:rPr lang="en-US" b="1" u="sng" dirty="0">
                <a:solidFill>
                  <a:srgbClr val="FFFFCC"/>
                </a:solidFill>
                <a:effectLst>
                  <a:outerShdw blurRad="38100" dist="38100" dir="2700000" algn="tl">
                    <a:srgbClr val="000000">
                      <a:alpha val="43137"/>
                    </a:srgbClr>
                  </a:outerShdw>
                </a:effectLst>
                <a:ea typeface="+mn-ea"/>
                <a:cs typeface="+mn-cs"/>
              </a:rPr>
              <a:t>Table of nations (Gen 10)</a:t>
            </a:r>
          </a:p>
          <a:p>
            <a:pPr marL="457200" lvl="1" indent="-457200"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Tower of Babel (Gen 11:1-9)</a:t>
            </a:r>
          </a:p>
          <a:p>
            <a:pPr marL="457200" lvl="1" indent="-457200"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Genealogy from Shem to Terah (Gen 11:10-32)</a:t>
            </a:r>
          </a:p>
        </p:txBody>
      </p:sp>
      <p:pic>
        <p:nvPicPr>
          <p:cNvPr id="6" name="Picture 5">
            <a:extLst>
              <a:ext uri="{FF2B5EF4-FFF2-40B4-BE49-F238E27FC236}">
                <a16:creationId xmlns:a16="http://schemas.microsoft.com/office/drawing/2014/main" id="{9DEB64C1-A26B-4A92-9EF1-C981BBF7890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pic>
        <p:nvPicPr>
          <p:cNvPr id="7" name="Picture 6">
            <a:extLst>
              <a:ext uri="{FF2B5EF4-FFF2-40B4-BE49-F238E27FC236}">
                <a16:creationId xmlns:a16="http://schemas.microsoft.com/office/drawing/2014/main" id="{EDB94B05-9109-443E-B83A-BED6CD24FB2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16404" y="1828800"/>
            <a:ext cx="3142071" cy="4114800"/>
          </a:xfrm>
          <a:prstGeom prst="rect">
            <a:avLst/>
          </a:prstGeom>
        </p:spPr>
      </p:pic>
    </p:spTree>
    <p:extLst>
      <p:ext uri="{BB962C8B-B14F-4D97-AF65-F5344CB8AC3E}">
        <p14:creationId xmlns:p14="http://schemas.microsoft.com/office/powerpoint/2010/main" val="116713915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1" name="Rectangle 3"/>
          <p:cNvSpPr>
            <a:spLocks noGrp="1" noChangeArrowheads="1"/>
          </p:cNvSpPr>
          <p:nvPr>
            <p:ph type="body" idx="1"/>
          </p:nvPr>
        </p:nvSpPr>
        <p:spPr>
          <a:xfrm>
            <a:off x="1066800" y="1143000"/>
            <a:ext cx="6248401" cy="5334000"/>
          </a:xfrm>
        </p:spPr>
        <p:txBody>
          <a:bodyPr/>
          <a:lstStyle/>
          <a:p>
            <a:pPr marL="800100" lvl="1" indent="-800100" eaLnBrk="1" hangingPunct="1">
              <a:spcBef>
                <a:spcPts val="0"/>
              </a:spcBef>
              <a:spcAft>
                <a:spcPts val="9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cs typeface="Calibri" panose="020F0502020204030204" pitchFamily="34" charset="0"/>
              </a:rPr>
              <a:t>Shem (11:10-11)</a:t>
            </a:r>
          </a:p>
          <a:p>
            <a:pPr marL="800100" lvl="1" indent="-800100" eaLnBrk="1" hangingPunct="1">
              <a:spcBef>
                <a:spcPts val="0"/>
              </a:spcBef>
              <a:spcAft>
                <a:spcPts val="900"/>
              </a:spcAft>
              <a:buClr>
                <a:schemeClr val="tx2"/>
              </a:buClr>
              <a:buSzPct val="100000"/>
              <a:buFont typeface="Wingdings" pitchFamily="2" charset="2"/>
              <a:buAutoNum type="romanUcPeriod"/>
              <a:defRPr/>
            </a:pPr>
            <a:r>
              <a:rPr lang="en-US" dirty="0" err="1">
                <a:effectLst>
                  <a:outerShdw blurRad="38100" dist="38100" dir="2700000" algn="tl">
                    <a:srgbClr val="000000">
                      <a:alpha val="43137"/>
                    </a:srgbClr>
                  </a:outerShdw>
                </a:effectLst>
                <a:cs typeface="Calibri" panose="020F0502020204030204" pitchFamily="34" charset="0"/>
              </a:rPr>
              <a:t>Arphachshad</a:t>
            </a:r>
            <a:r>
              <a:rPr lang="en-US" dirty="0">
                <a:effectLst>
                  <a:outerShdw blurRad="38100" dist="38100" dir="2700000" algn="tl">
                    <a:srgbClr val="000000">
                      <a:alpha val="43137"/>
                    </a:srgbClr>
                  </a:outerShdw>
                </a:effectLst>
                <a:cs typeface="Calibri" panose="020F0502020204030204" pitchFamily="34" charset="0"/>
              </a:rPr>
              <a:t> (11:12-13)</a:t>
            </a:r>
          </a:p>
          <a:p>
            <a:pPr marL="800100" lvl="1" indent="-800100" eaLnBrk="1" hangingPunct="1">
              <a:spcBef>
                <a:spcPts val="0"/>
              </a:spcBef>
              <a:spcAft>
                <a:spcPts val="9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cs typeface="Calibri" panose="020F0502020204030204" pitchFamily="34" charset="0"/>
              </a:rPr>
              <a:t>Shelah (11:14-15)</a:t>
            </a:r>
          </a:p>
          <a:p>
            <a:pPr marL="800100" lvl="1" indent="-800100" eaLnBrk="1" hangingPunct="1">
              <a:spcBef>
                <a:spcPts val="0"/>
              </a:spcBef>
              <a:spcAft>
                <a:spcPts val="9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cs typeface="Calibri" panose="020F0502020204030204" pitchFamily="34" charset="0"/>
              </a:rPr>
              <a:t>Eber (11:16-17)</a:t>
            </a:r>
          </a:p>
          <a:p>
            <a:pPr marL="800100" lvl="1" indent="-800100" eaLnBrk="1" hangingPunct="1">
              <a:spcBef>
                <a:spcPts val="0"/>
              </a:spcBef>
              <a:spcAft>
                <a:spcPts val="9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cs typeface="Calibri" panose="020F0502020204030204" pitchFamily="34" charset="0"/>
              </a:rPr>
              <a:t>Peleg (11:18-19)</a:t>
            </a:r>
          </a:p>
          <a:p>
            <a:pPr marL="800100" lvl="1" indent="-800100" eaLnBrk="1" hangingPunct="1">
              <a:spcBef>
                <a:spcPts val="0"/>
              </a:spcBef>
              <a:spcAft>
                <a:spcPts val="9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cs typeface="Calibri" panose="020F0502020204030204" pitchFamily="34" charset="0"/>
              </a:rPr>
              <a:t>Reu (11:20-21)</a:t>
            </a:r>
          </a:p>
          <a:p>
            <a:pPr marL="800100" lvl="1" indent="-800100" eaLnBrk="1" hangingPunct="1">
              <a:spcBef>
                <a:spcPts val="0"/>
              </a:spcBef>
              <a:spcAft>
                <a:spcPts val="900"/>
              </a:spcAft>
              <a:buClr>
                <a:schemeClr val="tx2"/>
              </a:buClr>
              <a:buSzPct val="100000"/>
              <a:buFont typeface="Wingdings" pitchFamily="2" charset="2"/>
              <a:buAutoNum type="romanUcPeriod"/>
              <a:defRPr/>
            </a:pPr>
            <a:r>
              <a:rPr lang="en-US" dirty="0" err="1">
                <a:effectLst>
                  <a:outerShdw blurRad="38100" dist="38100" dir="2700000" algn="tl">
                    <a:srgbClr val="000000">
                      <a:alpha val="43137"/>
                    </a:srgbClr>
                  </a:outerShdw>
                </a:effectLst>
                <a:cs typeface="Calibri" panose="020F0502020204030204" pitchFamily="34" charset="0"/>
              </a:rPr>
              <a:t>Serug</a:t>
            </a:r>
            <a:r>
              <a:rPr lang="en-US" dirty="0">
                <a:effectLst>
                  <a:outerShdw blurRad="38100" dist="38100" dir="2700000" algn="tl">
                    <a:srgbClr val="000000">
                      <a:alpha val="43137"/>
                    </a:srgbClr>
                  </a:outerShdw>
                </a:effectLst>
                <a:cs typeface="Calibri" panose="020F0502020204030204" pitchFamily="34" charset="0"/>
              </a:rPr>
              <a:t> (11:22-23)</a:t>
            </a:r>
          </a:p>
          <a:p>
            <a:pPr marL="800100" lvl="1" indent="-800100" eaLnBrk="1" hangingPunct="1">
              <a:spcBef>
                <a:spcPts val="0"/>
              </a:spcBef>
              <a:spcAft>
                <a:spcPts val="900"/>
              </a:spcAft>
              <a:buClr>
                <a:schemeClr val="tx2"/>
              </a:buClr>
              <a:buSzPct val="100000"/>
              <a:buFont typeface="Wingdings" pitchFamily="2" charset="2"/>
              <a:buAutoNum type="romanUcPeriod"/>
              <a:defRPr/>
            </a:pPr>
            <a:r>
              <a:rPr lang="en-US" dirty="0" err="1">
                <a:effectLst>
                  <a:outerShdw blurRad="38100" dist="38100" dir="2700000" algn="tl">
                    <a:srgbClr val="000000">
                      <a:alpha val="43137"/>
                    </a:srgbClr>
                  </a:outerShdw>
                </a:effectLst>
                <a:cs typeface="Calibri" panose="020F0502020204030204" pitchFamily="34" charset="0"/>
              </a:rPr>
              <a:t>Nahor</a:t>
            </a:r>
            <a:r>
              <a:rPr lang="en-US" dirty="0">
                <a:effectLst>
                  <a:outerShdw blurRad="38100" dist="38100" dir="2700000" algn="tl">
                    <a:srgbClr val="000000">
                      <a:alpha val="43137"/>
                    </a:srgbClr>
                  </a:outerShdw>
                </a:effectLst>
                <a:cs typeface="Calibri" panose="020F0502020204030204" pitchFamily="34" charset="0"/>
              </a:rPr>
              <a:t> (11:24-25)</a:t>
            </a:r>
          </a:p>
          <a:p>
            <a:pPr marL="800100" lvl="1" indent="-800100" eaLnBrk="1" hangingPunct="1">
              <a:spcBef>
                <a:spcPts val="0"/>
              </a:spcBef>
              <a:spcAft>
                <a:spcPts val="900"/>
              </a:spcAft>
              <a:buClr>
                <a:schemeClr val="tx2"/>
              </a:buClr>
              <a:buSzPct val="100000"/>
              <a:buFont typeface="Wingdings" pitchFamily="2" charset="2"/>
              <a:buAutoNum type="romanUcPeriod"/>
              <a:defRPr/>
            </a:pPr>
            <a:r>
              <a:rPr lang="en-US" dirty="0" err="1">
                <a:effectLst>
                  <a:outerShdw blurRad="38100" dist="38100" dir="2700000" algn="tl">
                    <a:srgbClr val="000000">
                      <a:alpha val="43137"/>
                    </a:srgbClr>
                  </a:outerShdw>
                </a:effectLst>
                <a:cs typeface="Calibri" panose="020F0502020204030204" pitchFamily="34" charset="0"/>
              </a:rPr>
              <a:t>Terah</a:t>
            </a:r>
            <a:r>
              <a:rPr lang="en-US" dirty="0">
                <a:effectLst>
                  <a:outerShdw blurRad="38100" dist="38100" dir="2700000" algn="tl">
                    <a:srgbClr val="000000">
                      <a:alpha val="43137"/>
                    </a:srgbClr>
                  </a:outerShdw>
                </a:effectLst>
                <a:cs typeface="Calibri" panose="020F0502020204030204" pitchFamily="34" charset="0"/>
              </a:rPr>
              <a:t> (11:26)</a:t>
            </a:r>
          </a:p>
        </p:txBody>
      </p:sp>
      <p:pic>
        <p:nvPicPr>
          <p:cNvPr id="2" name="Picture 1">
            <a:extLst>
              <a:ext uri="{FF2B5EF4-FFF2-40B4-BE49-F238E27FC236}">
                <a16:creationId xmlns:a16="http://schemas.microsoft.com/office/drawing/2014/main" id="{E742CA47-74C2-4969-B882-B4805BA0D32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467600" y="1873310"/>
            <a:ext cx="3657600" cy="3111380"/>
          </a:xfrm>
          <a:prstGeom prst="rect">
            <a:avLst/>
          </a:prstGeom>
        </p:spPr>
      </p:pic>
      <p:sp>
        <p:nvSpPr>
          <p:cNvPr id="8" name="Rectangle 2">
            <a:extLst>
              <a:ext uri="{FF2B5EF4-FFF2-40B4-BE49-F238E27FC236}">
                <a16:creationId xmlns:a16="http://schemas.microsoft.com/office/drawing/2014/main" id="{304AB0E7-E5C5-4783-830F-6A62271F5351}"/>
              </a:ext>
            </a:extLst>
          </p:cNvPr>
          <p:cNvSpPr>
            <a:spLocks noGrp="1" noChangeArrowheads="1"/>
          </p:cNvSpPr>
          <p:nvPr>
            <p:ph type="title"/>
          </p:nvPr>
        </p:nvSpPr>
        <p:spPr>
          <a:xfrm>
            <a:off x="3615503" y="114360"/>
            <a:ext cx="4914900" cy="914400"/>
          </a:xfrm>
        </p:spPr>
        <p:txBody>
          <a:bodyPr/>
          <a:lstStyle/>
          <a:p>
            <a:pPr algn="ctr" eaLnBrk="1" hangingPunct="1"/>
            <a:r>
              <a:rPr lang="en-US" sz="3600" dirty="0">
                <a:effectLst>
                  <a:outerShdw blurRad="38100" dist="38100" dir="2700000" algn="tl">
                    <a:srgbClr val="000000">
                      <a:alpha val="43137"/>
                    </a:srgbClr>
                  </a:outerShdw>
                </a:effectLst>
              </a:rPr>
              <a:t>Genesis 11:10-26 Outline</a:t>
            </a:r>
          </a:p>
        </p:txBody>
      </p:sp>
    </p:spTree>
    <p:extLst>
      <p:ext uri="{BB962C8B-B14F-4D97-AF65-F5344CB8AC3E}">
        <p14:creationId xmlns:p14="http://schemas.microsoft.com/office/powerpoint/2010/main" val="372836505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050"/>
          <p:cNvSpPr>
            <a:spLocks noGrp="1" noChangeArrowheads="1"/>
          </p:cNvSpPr>
          <p:nvPr>
            <p:ph type="title"/>
          </p:nvPr>
        </p:nvSpPr>
        <p:spPr>
          <a:xfrm>
            <a:off x="2209800" y="228600"/>
            <a:ext cx="7772400" cy="914400"/>
          </a:xfrm>
        </p:spPr>
        <p:txBody>
          <a:bodyPr/>
          <a:lstStyle/>
          <a:p>
            <a:pPr algn="ctr" eaLnBrk="1" hangingPunct="1"/>
            <a:r>
              <a:rPr lang="en-US" sz="3600" dirty="0"/>
              <a:t>GENESIS STRUCTURE</a:t>
            </a:r>
          </a:p>
        </p:txBody>
      </p:sp>
      <p:sp>
        <p:nvSpPr>
          <p:cNvPr id="92163" name="Rectangle 2051"/>
          <p:cNvSpPr>
            <a:spLocks noGrp="1" noChangeArrowheads="1"/>
          </p:cNvSpPr>
          <p:nvPr>
            <p:ph type="body" idx="1"/>
          </p:nvPr>
        </p:nvSpPr>
        <p:spPr>
          <a:xfrm>
            <a:off x="2019300" y="1600200"/>
            <a:ext cx="8153400" cy="1955864"/>
          </a:xfrm>
        </p:spPr>
        <p:txBody>
          <a:bodyPr/>
          <a:lstStyle/>
          <a:p>
            <a:pPr marL="457200" lvl="1" indent="-4572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cs typeface="Calibri" panose="020F0502020204030204" pitchFamily="34" charset="0"/>
              </a:rPr>
              <a:t>Beginning of the Human race (Gen. 1‒11)</a:t>
            </a:r>
          </a:p>
          <a:p>
            <a:pPr marL="457200" lvl="1" indent="-457200" eaLnBrk="1" hangingPunct="1">
              <a:spcBef>
                <a:spcPts val="0"/>
              </a:spcBef>
              <a:spcAft>
                <a:spcPts val="3600"/>
              </a:spcAft>
              <a:buClr>
                <a:schemeClr val="tx2"/>
              </a:buClr>
              <a:buSzPct val="100000"/>
              <a:buFont typeface="Wingdings" pitchFamily="2" charset="2"/>
              <a:buAutoNum type="romanUcPeriod"/>
              <a:defRPr/>
            </a:pPr>
            <a:r>
              <a:rPr 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Beginning of the Hebrew race (Gen. 12‒50)</a:t>
            </a:r>
          </a:p>
        </p:txBody>
      </p:sp>
      <p:pic>
        <p:nvPicPr>
          <p:cNvPr id="2" name="Picture 4" descr="5 Bible Lessons to Learn From the Book of Genesis | Jack Wellman">
            <a:extLst>
              <a:ext uri="{FF2B5EF4-FFF2-40B4-BE49-F238E27FC236}">
                <a16:creationId xmlns:a16="http://schemas.microsoft.com/office/drawing/2014/main" id="{8E86B3BC-9844-40CD-A11F-6CE7740863A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379786" y="4191000"/>
            <a:ext cx="3432431" cy="2286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BA254E9F-57EC-49DB-BB63-5454BEF2A0C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spTree>
    <p:extLst>
      <p:ext uri="{BB962C8B-B14F-4D97-AF65-F5344CB8AC3E}">
        <p14:creationId xmlns:p14="http://schemas.microsoft.com/office/powerpoint/2010/main" val="6872224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3"/>
          <p:cNvSpPr>
            <a:spLocks noGrp="1" noChangeArrowheads="1"/>
          </p:cNvSpPr>
          <p:nvPr>
            <p:ph type="body" idx="1"/>
          </p:nvPr>
        </p:nvSpPr>
        <p:spPr>
          <a:xfrm>
            <a:off x="1066800" y="1447800"/>
            <a:ext cx="6477000" cy="4343400"/>
          </a:xfrm>
        </p:spPr>
        <p:txBody>
          <a:bodyPr/>
          <a:lstStyle/>
          <a:p>
            <a:pPr marL="460375" lvl="1" indent="-460375" eaLnBrk="1" hangingPunct="1">
              <a:spcBef>
                <a:spcPts val="0"/>
              </a:spcBef>
              <a:spcAft>
                <a:spcPts val="3000"/>
              </a:spcAft>
              <a:buClr>
                <a:schemeClr val="tx2"/>
              </a:buClr>
              <a:buSzPct val="100000"/>
              <a:buFont typeface="+mj-lt"/>
              <a:buAutoNum type="romanUcPeriod" startAt="2"/>
              <a:defRPr/>
            </a:pPr>
            <a:r>
              <a:rPr lang="en-US" dirty="0"/>
              <a:t>Genesis 12-50 (four people)</a:t>
            </a:r>
          </a:p>
          <a:p>
            <a:pPr marL="914400" lvl="1" indent="-457200" eaLnBrk="1" hangingPunct="1">
              <a:spcBef>
                <a:spcPts val="0"/>
              </a:spcBef>
              <a:spcAft>
                <a:spcPts val="3000"/>
              </a:spcAft>
              <a:buSzPct val="100000"/>
              <a:buFont typeface="+mj-lt"/>
              <a:buAutoNum type="alphaUcPeriod"/>
              <a:defRPr/>
            </a:pPr>
            <a:r>
              <a:rPr lang="en-US" dirty="0"/>
              <a:t>Abraham (12:1–25:11)</a:t>
            </a:r>
          </a:p>
          <a:p>
            <a:pPr marL="914400" lvl="1" indent="-457200" eaLnBrk="1" hangingPunct="1">
              <a:spcBef>
                <a:spcPts val="0"/>
              </a:spcBef>
              <a:spcAft>
                <a:spcPts val="3000"/>
              </a:spcAft>
              <a:buSzPct val="100000"/>
              <a:buFont typeface="+mj-lt"/>
              <a:buAutoNum type="alphaUcPeriod"/>
              <a:defRPr/>
            </a:pPr>
            <a:r>
              <a:rPr lang="en-US" dirty="0"/>
              <a:t>Isaac (25:12–26:35)</a:t>
            </a:r>
          </a:p>
          <a:p>
            <a:pPr marL="914400" lvl="1" indent="-457200" eaLnBrk="1" hangingPunct="1">
              <a:spcBef>
                <a:spcPts val="0"/>
              </a:spcBef>
              <a:spcAft>
                <a:spcPts val="3000"/>
              </a:spcAft>
              <a:buSzPct val="100000"/>
              <a:buFont typeface="+mj-lt"/>
              <a:buAutoNum type="alphaUcPeriod"/>
              <a:defRPr/>
            </a:pPr>
            <a:r>
              <a:rPr lang="en-US" dirty="0"/>
              <a:t>Jacob (27–36)</a:t>
            </a:r>
          </a:p>
          <a:p>
            <a:pPr marL="914400" lvl="1" indent="-457200" eaLnBrk="1" hangingPunct="1">
              <a:spcBef>
                <a:spcPts val="0"/>
              </a:spcBef>
              <a:spcAft>
                <a:spcPts val="3000"/>
              </a:spcAft>
              <a:buSzPct val="100000"/>
              <a:buFont typeface="+mj-lt"/>
              <a:buAutoNum type="alphaUcPeriod"/>
              <a:defRPr/>
            </a:pPr>
            <a:r>
              <a:rPr lang="en-US" dirty="0"/>
              <a:t>Joseph (37–50)</a:t>
            </a:r>
            <a:endParaRPr lang="en-US" sz="3600" dirty="0"/>
          </a:p>
        </p:txBody>
      </p:sp>
      <p:sp>
        <p:nvSpPr>
          <p:cNvPr id="7" name="Rectangle 2050">
            <a:extLst>
              <a:ext uri="{FF2B5EF4-FFF2-40B4-BE49-F238E27FC236}">
                <a16:creationId xmlns:a16="http://schemas.microsoft.com/office/drawing/2014/main" id="{82F6E191-4850-492E-80EC-DCA9B0ADC8BB}"/>
              </a:ext>
            </a:extLst>
          </p:cNvPr>
          <p:cNvSpPr>
            <a:spLocks noGrp="1" noChangeArrowheads="1"/>
          </p:cNvSpPr>
          <p:nvPr>
            <p:ph type="title"/>
          </p:nvPr>
        </p:nvSpPr>
        <p:spPr>
          <a:xfrm>
            <a:off x="3924300" y="228600"/>
            <a:ext cx="4343400" cy="914400"/>
          </a:xfrm>
        </p:spPr>
        <p:txBody>
          <a:bodyPr/>
          <a:lstStyle/>
          <a:p>
            <a:pPr algn="ctr" eaLnBrk="1" hangingPunct="1"/>
            <a:r>
              <a:rPr lang="en-US" sz="3600" dirty="0"/>
              <a:t>GENESIS STRUCTURE</a:t>
            </a:r>
          </a:p>
        </p:txBody>
      </p:sp>
      <p:pic>
        <p:nvPicPr>
          <p:cNvPr id="8" name="Picture 4" descr="5 Bible Lessons to Learn From the Book of Genesis | Jack Wellman">
            <a:extLst>
              <a:ext uri="{FF2B5EF4-FFF2-40B4-BE49-F238E27FC236}">
                <a16:creationId xmlns:a16="http://schemas.microsoft.com/office/drawing/2014/main" id="{39237039-C3D8-40A9-89D9-6312DC926CD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708955" y="2286000"/>
            <a:ext cx="3432433" cy="2286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81919DB8-AF5E-47CF-B0B3-C6F0362938B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B1F0E6A-6FEF-418B-9CC7-F5A4576B350A}"/>
              </a:ext>
            </a:extLst>
          </p:cNvPr>
          <p:cNvPicPr>
            <a:picLocks noChangeAspect="1"/>
          </p:cNvPicPr>
          <p:nvPr/>
        </p:nvPicPr>
        <p:blipFill>
          <a:blip r:embed="rId2"/>
          <a:stretch>
            <a:fillRect/>
          </a:stretch>
        </p:blipFill>
        <p:spPr>
          <a:xfrm>
            <a:off x="12191" y="0"/>
            <a:ext cx="12167617" cy="6858000"/>
          </a:xfrm>
          <a:prstGeom prst="rect">
            <a:avLst/>
          </a:prstGeom>
        </p:spPr>
      </p:pic>
      <p:sp>
        <p:nvSpPr>
          <p:cNvPr id="134147" name="Rectangle 1"/>
          <p:cNvSpPr>
            <a:spLocks noChangeArrowheads="1"/>
          </p:cNvSpPr>
          <p:nvPr/>
        </p:nvSpPr>
        <p:spPr bwMode="auto">
          <a:xfrm>
            <a:off x="609600" y="0"/>
            <a:ext cx="10972800" cy="3000821"/>
          </a:xfrm>
          <a:prstGeom prst="rect">
            <a:avLst/>
          </a:prstGeom>
          <a:noFill/>
          <a:ln w="28575">
            <a:noFill/>
            <a:miter lim="800000"/>
            <a:headEnd/>
            <a:tailEnd/>
          </a:ln>
        </p:spPr>
        <p:txBody>
          <a:bodyPr wrap="square">
            <a:spAutoFit/>
          </a:bodyPr>
          <a:lstStyle/>
          <a:p>
            <a:pPr algn="ctr">
              <a:spcBef>
                <a:spcPts val="600"/>
              </a:spcBef>
              <a:spcAft>
                <a:spcPts val="600"/>
              </a:spcAft>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mj-cs"/>
              </a:rPr>
              <a:t>Isaiah 43:1</a:t>
            </a:r>
          </a:p>
          <a:p>
            <a:pPr algn="just">
              <a:spcBef>
                <a:spcPts val="0"/>
              </a:spcBef>
              <a:spcAft>
                <a:spcPts val="0"/>
              </a:spcAft>
            </a:pPr>
            <a:r>
              <a:rPr lang="en-US" altLang="en-US" sz="3600" dirty="0">
                <a:effectLst>
                  <a:outerShdw blurRad="38100" dist="38100" dir="2700000" algn="tl">
                    <a:srgbClr val="000000">
                      <a:alpha val="43137"/>
                    </a:srgbClr>
                  </a:outerShdw>
                </a:effectLst>
                <a:latin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But now, thus says the Lord,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your Creator, O Jacob, And He who formed you, O Israel</a:t>
            </a:r>
            <a:r>
              <a:rPr lang="en-US" sz="3600" dirty="0">
                <a:effectLst>
                  <a:outerShdw blurRad="38100" dist="38100" dir="2700000" algn="tl">
                    <a:srgbClr val="000000">
                      <a:alpha val="43137"/>
                    </a:srgbClr>
                  </a:outerShdw>
                </a:effectLst>
                <a:latin typeface="Calibri" panose="020F0502020204030204" pitchFamily="34" charset="0"/>
              </a:rPr>
              <a:t>, 'Do not fear, for I have redeemed you; I have called you by name; you are Mine!'”</a:t>
            </a:r>
            <a:endParaRPr lang="en-US" altLang="en-US" sz="3600" dirty="0">
              <a:effectLst>
                <a:outerShdw blurRad="38100" dist="38100" dir="2700000" algn="tl">
                  <a:srgbClr val="000000">
                    <a:alpha val="43137"/>
                  </a:srgbClr>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3C8C4205-0307-40A2-984C-8A7D15AAF5D8}"/>
              </a:ext>
            </a:extLst>
          </p:cNvPr>
          <p:cNvPicPr>
            <a:picLocks noChangeAspect="1"/>
          </p:cNvPicPr>
          <p:nvPr/>
        </p:nvPicPr>
        <p:blipFill>
          <a:blip r:embed="rId3"/>
          <a:stretch>
            <a:fillRect/>
          </a:stretch>
        </p:blipFill>
        <p:spPr>
          <a:xfrm>
            <a:off x="4559716" y="3048000"/>
            <a:ext cx="3072568" cy="1828800"/>
          </a:xfrm>
          <a:prstGeom prst="rect">
            <a:avLst/>
          </a:prstGeom>
          <a:ln>
            <a:solidFill>
              <a:schemeClr val="tx1"/>
            </a:solidFill>
          </a:ln>
        </p:spPr>
      </p:pic>
    </p:spTree>
    <p:extLst>
      <p:ext uri="{BB962C8B-B14F-4D97-AF65-F5344CB8AC3E}">
        <p14:creationId xmlns:p14="http://schemas.microsoft.com/office/powerpoint/2010/main" val="279733826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26742" y="137160"/>
            <a:ext cx="8938517" cy="6583680"/>
          </a:xfrm>
          <a:prstGeom prst="rect">
            <a:avLst/>
          </a:prstGeom>
        </p:spPr>
      </p:pic>
    </p:spTree>
    <p:extLst>
      <p:ext uri="{BB962C8B-B14F-4D97-AF65-F5344CB8AC3E}">
        <p14:creationId xmlns:p14="http://schemas.microsoft.com/office/powerpoint/2010/main" val="21165827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324100" y="3711476"/>
            <a:ext cx="7543800" cy="2308324"/>
          </a:xfrm>
          <a:prstGeom prst="rect">
            <a:avLst/>
          </a:prstGeom>
        </p:spPr>
        <p:txBody>
          <a:bodyPr wrap="square">
            <a:spAutoFit/>
          </a:bodyPr>
          <a:lstStyle/>
          <a:p>
            <a:pPr algn="just">
              <a:defRPr/>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a:t>
            </a:r>
            <a:r>
              <a:rPr lang="en-US" sz="36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bless you and keep you;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a:t>
            </a:r>
            <a:r>
              <a:rPr lang="en-US" sz="36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make his face shine on you and be gracious to you;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a:t>
            </a:r>
            <a:r>
              <a:rPr lang="en-US" sz="36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turn his face toward you and give you peace.” (NIV)</a:t>
            </a:r>
          </a:p>
        </p:txBody>
      </p:sp>
      <p:pic>
        <p:nvPicPr>
          <p:cNvPr id="2" name="Picture 1">
            <a:extLst>
              <a:ext uri="{FF2B5EF4-FFF2-40B4-BE49-F238E27FC236}">
                <a16:creationId xmlns:a16="http://schemas.microsoft.com/office/drawing/2014/main" id="{3580A0FF-365B-4E3B-8121-89E750C5118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560789" y="533400"/>
            <a:ext cx="5070422" cy="2743200"/>
          </a:xfrm>
          <a:prstGeom prst="rect">
            <a:avLst/>
          </a:prstGeom>
        </p:spPr>
      </p:pic>
    </p:spTree>
    <p:extLst>
      <p:ext uri="{BB962C8B-B14F-4D97-AF65-F5344CB8AC3E}">
        <p14:creationId xmlns:p14="http://schemas.microsoft.com/office/powerpoint/2010/main" val="39371084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PREVIOUS_ACTIVE_SLIDE" val="2094"/>
</p:tagLst>
</file>

<file path=ppt/theme/theme1.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Designs\Azure.pot</Template>
  <TotalTime>20671</TotalTime>
  <Words>4094</Words>
  <Application>Microsoft Office PowerPoint</Application>
  <PresentationFormat>Widescreen</PresentationFormat>
  <Paragraphs>457</Paragraphs>
  <Slides>95</Slides>
  <Notes>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95</vt:i4>
      </vt:variant>
    </vt:vector>
  </HeadingPairs>
  <TitlesOfParts>
    <vt:vector size="100" baseType="lpstr">
      <vt:lpstr>Arial</vt:lpstr>
      <vt:lpstr>Calibri</vt:lpstr>
      <vt:lpstr>Times New Roman</vt:lpstr>
      <vt:lpstr>Wingdings</vt:lpstr>
      <vt:lpstr>Azure</vt:lpstr>
      <vt:lpstr>PowerPoint Presentation</vt:lpstr>
      <vt:lpstr>GENESIS STRUCTURE</vt:lpstr>
      <vt:lpstr>GENESIS STRUCTURE</vt:lpstr>
      <vt:lpstr>GENESIS STRUCTURE</vt:lpstr>
      <vt:lpstr>PowerPoint Presentation</vt:lpstr>
      <vt:lpstr>GENESIS STRUCTURE</vt:lpstr>
      <vt:lpstr>GENESIS STRUCTURE</vt:lpstr>
      <vt:lpstr>Outline</vt:lpstr>
      <vt:lpstr>Outline</vt:lpstr>
      <vt:lpstr>PowerPoint Presentation</vt:lpstr>
      <vt:lpstr>Genesis 10–11 Questions &amp; Answers</vt:lpstr>
      <vt:lpstr>Outline</vt:lpstr>
      <vt:lpstr>GENESIS 11:1-9  Outline</vt:lpstr>
      <vt:lpstr>Outline</vt:lpstr>
      <vt:lpstr>PowerPoint Presentation</vt:lpstr>
      <vt:lpstr>God’s Messianic Purposes Beginning in Genesis</vt:lpstr>
      <vt:lpstr>God’s Messianic Purposes Beginning in Genesis</vt:lpstr>
      <vt:lpstr>Genesis 11:10-26 Outline</vt:lpstr>
      <vt:lpstr>Genesis 11:10-26 Outline</vt:lpstr>
      <vt:lpstr>Genesis 11:10-26 Outline</vt:lpstr>
      <vt:lpstr>Three Concluding Observations (Gen 11:10-26)</vt:lpstr>
      <vt:lpstr>Three Concluding Observations (Gen 11:10-26)</vt:lpstr>
      <vt:lpstr>PowerPoint Presentation</vt:lpstr>
      <vt:lpstr>PowerPoint Presentation</vt:lpstr>
      <vt:lpstr>Genealogical Gaps?</vt:lpstr>
      <vt:lpstr>Matthew’s Purposes</vt:lpstr>
      <vt:lpstr>PowerPoint Presentation</vt:lpstr>
      <vt:lpstr>PowerPoint Presentation</vt:lpstr>
      <vt:lpstr>Age of the Earth?</vt:lpstr>
      <vt:lpstr>Age of the Earth?</vt:lpstr>
      <vt:lpstr>Age of the Earth?</vt:lpstr>
      <vt:lpstr>PowerPoint Presentation</vt:lpstr>
      <vt:lpstr>PowerPoint Presentation</vt:lpstr>
      <vt:lpstr>Age of the Earth?</vt:lpstr>
      <vt:lpstr>PowerPoint Presentation</vt:lpstr>
      <vt:lpstr>Age of the Earth?</vt:lpstr>
      <vt:lpstr>PowerPoint Presentation</vt:lpstr>
      <vt:lpstr>Age of the Earth?</vt:lpstr>
      <vt:lpstr>PowerPoint Presentation</vt:lpstr>
      <vt:lpstr>PowerPoint Presentation</vt:lpstr>
      <vt:lpstr>Age of the Earth?</vt:lpstr>
      <vt:lpstr>PowerPoint Presentation</vt:lpstr>
      <vt:lpstr>Age of the Earth?</vt:lpstr>
      <vt:lpstr>PowerPoint Presentation</vt:lpstr>
      <vt:lpstr>PowerPoint Presentation</vt:lpstr>
      <vt:lpstr>Age of the Earth?</vt:lpstr>
      <vt:lpstr>PowerPoint Presentation</vt:lpstr>
      <vt:lpstr>PowerPoint Presentation</vt:lpstr>
      <vt:lpstr>Shaping and Populating (Gen 1:1)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Dominoes in a Row</vt:lpstr>
      <vt:lpstr>Creation with the Appearance of Age?</vt:lpstr>
      <vt:lpstr>PowerPoint Presentation</vt:lpstr>
      <vt:lpstr>PowerPoint Presentation</vt:lpstr>
      <vt:lpstr>PowerPoint Presentation</vt:lpstr>
      <vt:lpstr>PowerPoint Presentation</vt:lpstr>
      <vt:lpstr>Earliest Known Human Writing</vt:lpstr>
      <vt:lpstr>PowerPoint Presentation</vt:lpstr>
      <vt:lpstr>PowerPoint Presentation</vt:lpstr>
      <vt:lpstr>PowerPoint Presentation</vt:lpstr>
      <vt:lpstr>PowerPoint Presentation</vt:lpstr>
      <vt:lpstr>Rehabilitating Ussher</vt:lpstr>
      <vt:lpstr>Three Concluding Observations (Gen 11:10-26)</vt:lpstr>
      <vt:lpstr>PowerPoint Presentation</vt:lpstr>
      <vt:lpstr>PowerPoint Presentation</vt:lpstr>
      <vt:lpstr>PowerPoint Presentation</vt:lpstr>
      <vt:lpstr>Three Concluding Observations (Gen 11:10-26)</vt:lpstr>
      <vt:lpstr>PowerPoint Presentation</vt:lpstr>
      <vt:lpstr>PowerPoint Presentation</vt:lpstr>
      <vt:lpstr>PowerPoint Presentation</vt:lpstr>
      <vt:lpstr>PowerPoint Presentation</vt:lpstr>
      <vt:lpstr>PowerPoint Presentation</vt:lpstr>
      <vt:lpstr>Day 2 Canopy Theory  (Gen 1:6-8)</vt:lpstr>
      <vt:lpstr>Eight-Fold Pattern Genesis 11:10-11</vt:lpstr>
      <vt:lpstr>Eight-Fold Pattern Genesis 11:12-13</vt:lpstr>
      <vt:lpstr>PowerPoint Presentation</vt:lpstr>
      <vt:lpstr>Eight-Fold Pattern Genesis 11:16-17</vt:lpstr>
      <vt:lpstr>Eight-Fold Pattern Genesis 11:18-19</vt:lpstr>
      <vt:lpstr>PowerPoint Presentation</vt:lpstr>
      <vt:lpstr>PowerPoint Presentation</vt:lpstr>
      <vt:lpstr>PowerPoint Presentation</vt:lpstr>
      <vt:lpstr>Conclusion</vt:lpstr>
      <vt:lpstr>Genesis 11:10-26 Outline</vt:lpstr>
      <vt:lpstr>GENESIS STRUCTURE</vt:lpstr>
      <vt:lpstr>GENESIS STRUCTURE</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Genesis 051 - 11v14-26 - 16x9</dc:title>
  <dc:subject>Genesis 11</dc:subject>
  <dc:creator>A. Woods</dc:creator>
  <dc:description>Modified by Jim McGowan</dc:description>
  <cp:lastModifiedBy>Andy Woods</cp:lastModifiedBy>
  <cp:revision>2108</cp:revision>
  <cp:lastPrinted>2021-09-15T15:24:34Z</cp:lastPrinted>
  <dcterms:created xsi:type="dcterms:W3CDTF">2009-03-17T12:21:13Z</dcterms:created>
  <dcterms:modified xsi:type="dcterms:W3CDTF">2021-09-18T17:42:05Z</dcterms:modified>
</cp:coreProperties>
</file>