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094" r:id="rId2"/>
    <p:sldId id="2064" r:id="rId3"/>
    <p:sldId id="7663" r:id="rId4"/>
    <p:sldId id="7705" r:id="rId5"/>
    <p:sldId id="257" r:id="rId6"/>
    <p:sldId id="7371" r:id="rId7"/>
    <p:sldId id="7370" r:id="rId8"/>
    <p:sldId id="7706" r:id="rId9"/>
    <p:sldId id="7679" r:id="rId10"/>
    <p:sldId id="7707" r:id="rId11"/>
    <p:sldId id="258" r:id="rId12"/>
    <p:sldId id="7280" r:id="rId13"/>
    <p:sldId id="7708" r:id="rId14"/>
    <p:sldId id="259" r:id="rId15"/>
    <p:sldId id="7680" r:id="rId16"/>
    <p:sldId id="7709" r:id="rId17"/>
    <p:sldId id="7681" r:id="rId18"/>
    <p:sldId id="7710" r:id="rId19"/>
    <p:sldId id="7682" r:id="rId20"/>
    <p:sldId id="7478" r:id="rId21"/>
    <p:sldId id="7477" r:id="rId22"/>
    <p:sldId id="3147" r:id="rId23"/>
    <p:sldId id="7683" r:id="rId24"/>
    <p:sldId id="3012" r:id="rId25"/>
    <p:sldId id="7711" r:id="rId26"/>
    <p:sldId id="7684" r:id="rId27"/>
    <p:sldId id="7713" r:id="rId28"/>
    <p:sldId id="7686" r:id="rId29"/>
    <p:sldId id="7687" r:id="rId30"/>
    <p:sldId id="7688" r:id="rId31"/>
    <p:sldId id="7689" r:id="rId32"/>
    <p:sldId id="7296" r:id="rId33"/>
    <p:sldId id="7727" r:id="rId34"/>
    <p:sldId id="7685" r:id="rId35"/>
    <p:sldId id="7738" r:id="rId36"/>
    <p:sldId id="7714" r:id="rId37"/>
    <p:sldId id="7723" r:id="rId38"/>
    <p:sldId id="261" r:id="rId39"/>
    <p:sldId id="7724" r:id="rId40"/>
    <p:sldId id="7728" r:id="rId41"/>
    <p:sldId id="7725" r:id="rId42"/>
    <p:sldId id="7729" r:id="rId43"/>
    <p:sldId id="7726" r:id="rId44"/>
    <p:sldId id="7730" r:id="rId45"/>
    <p:sldId id="7715" r:id="rId46"/>
    <p:sldId id="262" r:id="rId47"/>
    <p:sldId id="7716" r:id="rId48"/>
    <p:sldId id="263" r:id="rId49"/>
    <p:sldId id="7736" r:id="rId50"/>
    <p:sldId id="7717" r:id="rId51"/>
    <p:sldId id="265" r:id="rId52"/>
    <p:sldId id="7324" r:id="rId53"/>
    <p:sldId id="7718" r:id="rId54"/>
    <p:sldId id="266" r:id="rId55"/>
    <p:sldId id="7734" r:id="rId56"/>
    <p:sldId id="7735" r:id="rId57"/>
    <p:sldId id="7719" r:id="rId58"/>
    <p:sldId id="2911" r:id="rId59"/>
    <p:sldId id="7732" r:id="rId60"/>
    <p:sldId id="7720" r:id="rId61"/>
    <p:sldId id="7044" r:id="rId62"/>
    <p:sldId id="5231" r:id="rId63"/>
    <p:sldId id="5224" r:id="rId64"/>
    <p:sldId id="5244" r:id="rId65"/>
    <p:sldId id="1503" r:id="rId66"/>
    <p:sldId id="5252" r:id="rId67"/>
    <p:sldId id="7038" r:id="rId68"/>
    <p:sldId id="7041" r:id="rId69"/>
    <p:sldId id="269" r:id="rId70"/>
    <p:sldId id="7737" r:id="rId71"/>
    <p:sldId id="7731" r:id="rId72"/>
    <p:sldId id="4440" r:id="rId73"/>
    <p:sldId id="6725" r:id="rId74"/>
    <p:sldId id="5552" r:id="rId75"/>
    <p:sldId id="3093" r:id="rId76"/>
    <p:sldId id="5934" r:id="rId77"/>
    <p:sldId id="2018" r:id="rId78"/>
    <p:sldId id="7655" r:id="rId79"/>
    <p:sldId id="7722" r:id="rId80"/>
    <p:sldId id="7721" r:id="rId81"/>
  </p:sldIdLst>
  <p:sldSz cx="12192000" cy="6858000"/>
  <p:notesSz cx="7315200" cy="9601200"/>
  <p:custDataLst>
    <p:tags r:id="rId8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003300"/>
    <a:srgbClr val="0000CC"/>
    <a:srgbClr val="FFFFCC"/>
    <a:srgbClr val="00CCFF"/>
    <a:srgbClr val="66FF66"/>
    <a:srgbClr val="33CC33"/>
    <a:srgbClr val="000066"/>
    <a:srgbClr val="FF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p:cViewPr varScale="1">
        <p:scale>
          <a:sx n="82" d="100"/>
          <a:sy n="82" d="100"/>
        </p:scale>
        <p:origin x="4123"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044 -10v11-32 </a:t>
            </a:r>
          </a:p>
          <a:p>
            <a:pPr>
              <a:defRPr/>
            </a:pPr>
            <a:r>
              <a:rPr lang="en-US" sz="1600" dirty="0"/>
              <a:t>07-25-2021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9/8/2021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64</a:t>
            </a:fld>
            <a:endParaRPr lang="en-US" altLang="en-US" dirty="0"/>
          </a:p>
        </p:txBody>
      </p:sp>
    </p:spTree>
    <p:extLst>
      <p:ext uri="{BB962C8B-B14F-4D97-AF65-F5344CB8AC3E}">
        <p14:creationId xmlns:p14="http://schemas.microsoft.com/office/powerpoint/2010/main" val="219631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72</a:t>
            </a:fld>
            <a:endParaRPr lang="en-US" dirty="0"/>
          </a:p>
        </p:txBody>
      </p:sp>
    </p:spTree>
    <p:extLst>
      <p:ext uri="{BB962C8B-B14F-4D97-AF65-F5344CB8AC3E}">
        <p14:creationId xmlns:p14="http://schemas.microsoft.com/office/powerpoint/2010/main" val="241417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9/8/2021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3610115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wmf"/><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a:solidFill>
                  <a:srgbClr val="FFFFCC"/>
                </a:solidFill>
                <a:effectLst>
                  <a:outerShdw blurRad="38100" dist="38100" dir="2700000" algn="tl">
                    <a:srgbClr val="000000">
                      <a:alpha val="43137"/>
                    </a:srgbClr>
                  </a:outerShdw>
                </a:effectLst>
                <a:sym typeface="Symbol" pitchFamily="18" charset="2"/>
              </a:rPr>
              <a:t>Introductory Matters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03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610100" y="304800"/>
            <a:ext cx="2971800" cy="838200"/>
          </a:xfrm>
        </p:spPr>
        <p:txBody>
          <a:bodyPr/>
          <a:lstStyle/>
          <a:p>
            <a:pPr algn="ctr"/>
            <a:r>
              <a:rPr lang="en-US" altLang="en-US" sz="3600" dirty="0"/>
              <a:t>3. Biography</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533400" y="1395638"/>
            <a:ext cx="6705600" cy="5005161"/>
          </a:xfrm>
        </p:spPr>
        <p:txBody>
          <a:bodyPr/>
          <a:lstStyle/>
          <a:p>
            <a:pPr marL="457200" indent="-457200">
              <a:spcBef>
                <a:spcPts val="0"/>
              </a:spcBef>
              <a:spcAft>
                <a:spcPts val="1800"/>
              </a:spcAft>
            </a:pPr>
            <a:r>
              <a:rPr lang="en-US" altLang="en-US" dirty="0"/>
              <a:t>Common name</a:t>
            </a:r>
          </a:p>
          <a:p>
            <a:pPr marL="457200" indent="-457200">
              <a:spcBef>
                <a:spcPts val="0"/>
              </a:spcBef>
              <a:spcAft>
                <a:spcPts val="1800"/>
              </a:spcAft>
            </a:pPr>
            <a:r>
              <a:rPr lang="en-US" altLang="en-US" dirty="0"/>
              <a:t>Son of </a:t>
            </a:r>
            <a:r>
              <a:rPr lang="en-US" altLang="en-US" i="1" dirty="0" err="1"/>
              <a:t>Berechiah</a:t>
            </a:r>
            <a:r>
              <a:rPr lang="en-US" altLang="en-US" dirty="0"/>
              <a:t> (1:1)</a:t>
            </a:r>
          </a:p>
          <a:p>
            <a:pPr marL="457200" indent="-457200">
              <a:spcBef>
                <a:spcPts val="0"/>
              </a:spcBef>
              <a:spcAft>
                <a:spcPts val="1800"/>
              </a:spcAft>
            </a:pPr>
            <a:r>
              <a:rPr lang="en-US" altLang="en-US" dirty="0"/>
              <a:t>Called into ministry as a youth (2:4)</a:t>
            </a:r>
          </a:p>
          <a:p>
            <a:pPr marL="457200" indent="-457200">
              <a:spcBef>
                <a:spcPts val="0"/>
              </a:spcBef>
              <a:spcAft>
                <a:spcPts val="1800"/>
              </a:spcAft>
            </a:pPr>
            <a:r>
              <a:rPr lang="en-US" altLang="en-US" dirty="0"/>
              <a:t>Born during Babylonian Captivity</a:t>
            </a:r>
          </a:p>
          <a:p>
            <a:pPr marL="457200" indent="-457200">
              <a:spcBef>
                <a:spcPts val="0"/>
              </a:spcBef>
              <a:spcAft>
                <a:spcPts val="1800"/>
              </a:spcAft>
            </a:pPr>
            <a:r>
              <a:rPr lang="en-US" altLang="en-US" dirty="0"/>
              <a:t>Taken to Israel in first return</a:t>
            </a:r>
          </a:p>
          <a:p>
            <a:pPr marL="457200" indent="-457200">
              <a:spcBef>
                <a:spcPts val="0"/>
              </a:spcBef>
              <a:spcAft>
                <a:spcPts val="1800"/>
              </a:spcAft>
            </a:pPr>
            <a:r>
              <a:rPr lang="en-US" altLang="en-US" dirty="0"/>
              <a:t>A priest </a:t>
            </a:r>
          </a:p>
          <a:p>
            <a:pPr marL="457200" indent="-457200">
              <a:spcBef>
                <a:spcPts val="0"/>
              </a:spcBef>
              <a:spcAft>
                <a:spcPts val="1800"/>
              </a:spcAft>
            </a:pPr>
            <a:r>
              <a:rPr lang="en-US" altLang="en-US" dirty="0"/>
              <a:t>Member of the Great Synagogue</a:t>
            </a:r>
          </a:p>
        </p:txBody>
      </p:sp>
      <p:pic>
        <p:nvPicPr>
          <p:cNvPr id="5" name="Picture 2" descr="Zechariah - davidould.net">
            <a:extLst>
              <a:ext uri="{FF2B5EF4-FFF2-40B4-BE49-F238E27FC236}">
                <a16:creationId xmlns:a16="http://schemas.microsoft.com/office/drawing/2014/main" id="{D13CB9C3-B605-4197-88CD-08F53EEE2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0"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521681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1:1-3</a:t>
            </a:r>
          </a:p>
          <a:p>
            <a:pPr algn="just"/>
            <a:r>
              <a:rPr lang="en-US" sz="3500" baseline="30000" dirty="0">
                <a:effectLst>
                  <a:outerShdw blurRad="38100" dist="38100" dir="2700000" algn="tl">
                    <a:srgbClr val="000000">
                      <a:alpha val="43137"/>
                    </a:srgbClr>
                  </a:outerShdw>
                </a:effectLst>
                <a:latin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rPr>
              <a:t> “Now it came about in the thirtieth year, on the fifth day of the fourth month, while I was by the river </a:t>
            </a:r>
            <a:r>
              <a:rPr lang="en-US" sz="3500" dirty="0" err="1">
                <a:effectLst>
                  <a:outerShdw blurRad="38100" dist="38100" dir="2700000" algn="tl">
                    <a:srgbClr val="000000">
                      <a:alpha val="43137"/>
                    </a:srgbClr>
                  </a:outerShdw>
                </a:effectLst>
                <a:latin typeface="Calibri" panose="020F0502020204030204" pitchFamily="34" charset="0"/>
              </a:rPr>
              <a:t>Chebar</a:t>
            </a:r>
            <a:r>
              <a:rPr lang="en-US" sz="3500" dirty="0">
                <a:effectLst>
                  <a:outerShdw blurRad="38100" dist="38100" dir="2700000" algn="tl">
                    <a:srgbClr val="000000">
                      <a:alpha val="43137"/>
                    </a:srgbClr>
                  </a:outerShdw>
                </a:effectLst>
                <a:latin typeface="Calibri" panose="020F0502020204030204" pitchFamily="34" charset="0"/>
              </a:rPr>
              <a:t> among the exiles, the heavens were opened and I saw visions of God. </a:t>
            </a:r>
            <a:r>
              <a:rPr lang="en-US" sz="3500" baseline="30000" dirty="0">
                <a:effectLst>
                  <a:outerShdw blurRad="38100" dist="38100" dir="2700000" algn="tl">
                    <a:srgbClr val="000000">
                      <a:alpha val="43137"/>
                    </a:srgbClr>
                  </a:outerShdw>
                </a:effectLst>
                <a:latin typeface="Calibri" panose="020F0502020204030204" pitchFamily="34" charset="0"/>
              </a:rPr>
              <a:t>2</a:t>
            </a:r>
            <a:r>
              <a:rPr lang="en-US" sz="3500" dirty="0">
                <a:effectLst>
                  <a:outerShdw blurRad="38100" dist="38100" dir="2700000" algn="tl">
                    <a:srgbClr val="000000">
                      <a:alpha val="43137"/>
                    </a:srgbClr>
                  </a:outerShdw>
                </a:effectLst>
                <a:latin typeface="Calibri" panose="020F0502020204030204" pitchFamily="34" charset="0"/>
              </a:rPr>
              <a:t> (On the fifth of the month in the fifth year of King Jehoiachin’s exile, </a:t>
            </a:r>
            <a:r>
              <a:rPr lang="en-US" sz="3500" baseline="30000" dirty="0">
                <a:effectLst>
                  <a:outerShdw blurRad="38100" dist="38100" dir="2700000" algn="tl">
                    <a:srgbClr val="000000">
                      <a:alpha val="43137"/>
                    </a:srgbClr>
                  </a:outerShdw>
                </a:effectLst>
                <a:latin typeface="Calibri" panose="020F0502020204030204" pitchFamily="34" charset="0"/>
              </a:rPr>
              <a:t>3</a:t>
            </a:r>
            <a:r>
              <a:rPr lang="en-US" sz="3500" dirty="0">
                <a:effectLst>
                  <a:outerShdw blurRad="38100" dist="38100" dir="2700000" algn="tl">
                    <a:srgbClr val="000000">
                      <a:alpha val="43137"/>
                    </a:srgbClr>
                  </a:outerShdw>
                </a:effectLst>
                <a:latin typeface="Calibri" panose="020F0502020204030204" pitchFamily="34" charset="0"/>
              </a:rPr>
              <a:t> the word of the Lord came expressly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Ezekiel the priest</a:t>
            </a:r>
            <a:r>
              <a:rPr lang="en-US" sz="3500" dirty="0">
                <a:effectLst>
                  <a:outerShdw blurRad="38100" dist="38100" dir="2700000" algn="tl">
                    <a:srgbClr val="000000">
                      <a:alpha val="43137"/>
                    </a:srgbClr>
                  </a:outerShdw>
                </a:effectLst>
                <a:latin typeface="Calibri" panose="020F0502020204030204" pitchFamily="34" charset="0"/>
              </a:rPr>
              <a:t>, son of </a:t>
            </a:r>
            <a:r>
              <a:rPr lang="en-US" sz="3500" dirty="0" err="1">
                <a:effectLst>
                  <a:outerShdw blurRad="38100" dist="38100" dir="2700000" algn="tl">
                    <a:srgbClr val="000000">
                      <a:alpha val="43137"/>
                    </a:srgbClr>
                  </a:outerShdw>
                </a:effectLst>
                <a:latin typeface="Calibri" panose="020F0502020204030204" pitchFamily="34" charset="0"/>
              </a:rPr>
              <a:t>Buzi</a:t>
            </a:r>
            <a:r>
              <a:rPr lang="en-US" sz="3500" dirty="0">
                <a:effectLst>
                  <a:outerShdw blurRad="38100" dist="38100" dir="2700000" algn="tl">
                    <a:srgbClr val="000000">
                      <a:alpha val="43137"/>
                    </a:srgbClr>
                  </a:outerShdw>
                </a:effectLst>
                <a:latin typeface="Calibri" panose="020F0502020204030204" pitchFamily="34" charset="0"/>
              </a:rPr>
              <a:t>, in the land of the Chaldeans by the river </a:t>
            </a:r>
            <a:r>
              <a:rPr lang="en-US" sz="3500" dirty="0" err="1">
                <a:effectLst>
                  <a:outerShdw blurRad="38100" dist="38100" dir="2700000" algn="tl">
                    <a:srgbClr val="000000">
                      <a:alpha val="43137"/>
                    </a:srgbClr>
                  </a:outerShdw>
                </a:effectLst>
                <a:latin typeface="Calibri" panose="020F0502020204030204" pitchFamily="34" charset="0"/>
              </a:rPr>
              <a:t>Chebar</a:t>
            </a:r>
            <a:r>
              <a:rPr lang="en-US" sz="3500" dirty="0">
                <a:effectLst>
                  <a:outerShdw blurRad="38100" dist="38100" dir="2700000" algn="tl">
                    <a:srgbClr val="000000">
                      <a:alpha val="43137"/>
                    </a:srgbClr>
                  </a:outerShdw>
                </a:effectLst>
                <a:latin typeface="Calibri" panose="020F0502020204030204" pitchFamily="34" charset="0"/>
              </a:rPr>
              <a:t>; and there the hand of the Lord came upon him.).”</a:t>
            </a:r>
            <a:endPar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5980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99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0DD2F71D-E33D-49C4-87DC-47250F4B7FAF}"/>
              </a:ext>
            </a:extLst>
          </p:cNvPr>
          <p:cNvGraphicFramePr>
            <a:graphicFrameLocks noGrp="1"/>
          </p:cNvGraphicFramePr>
          <p:nvPr>
            <p:extLst>
              <p:ext uri="{D42A27DB-BD31-4B8C-83A1-F6EECF244321}">
                <p14:modId xmlns:p14="http://schemas.microsoft.com/office/powerpoint/2010/main" val="1336327275"/>
              </p:ext>
            </p:extLst>
          </p:nvPr>
        </p:nvGraphicFramePr>
        <p:xfrm>
          <a:off x="609600" y="228600"/>
          <a:ext cx="10972800" cy="6400800"/>
        </p:xfrm>
        <a:graphic>
          <a:graphicData uri="http://schemas.openxmlformats.org/drawingml/2006/table">
            <a:tbl>
              <a:tblPr/>
              <a:tblGrid>
                <a:gridCol w="19050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914400">
                <a:tc gridSpan="3">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sz="3600" dirty="0">
                          <a:solidFill>
                            <a:schemeClr val="tx2"/>
                          </a:solidFill>
                          <a:latin typeface="Calibri" panose="020F0502020204030204" pitchFamily="34" charset="0"/>
                          <a:ea typeface="+mj-ea"/>
                          <a:cs typeface="+mj-cs"/>
                        </a:rPr>
                        <a:t>4. Scope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SCRIPTURAL 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8</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10 or 11/520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1:7</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11</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2/15/519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60420204"/>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9th month, 4th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12/17/518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7131292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5029200" y="304800"/>
            <a:ext cx="2133600" cy="864942"/>
          </a:xfrm>
        </p:spPr>
        <p:txBody>
          <a:bodyPr/>
          <a:lstStyle/>
          <a:p>
            <a:pPr algn="ctr"/>
            <a:r>
              <a:rPr lang="en-US" altLang="en-US" sz="3600" dirty="0"/>
              <a:t>4. Scope</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609600" y="1169742"/>
            <a:ext cx="6629400" cy="5307258"/>
          </a:xfrm>
        </p:spPr>
        <p:txBody>
          <a:bodyPr/>
          <a:lstStyle/>
          <a:p>
            <a:pPr marL="457200" indent="-457200">
              <a:spcBef>
                <a:spcPts val="0"/>
              </a:spcBef>
              <a:spcAft>
                <a:spcPts val="1400"/>
              </a:spcAft>
            </a:pPr>
            <a:r>
              <a:rPr lang="en-US" altLang="en-US" dirty="0"/>
              <a:t>10 or 11/520 B.C. to 12/17/518 B.C.  </a:t>
            </a:r>
          </a:p>
          <a:p>
            <a:pPr marL="457200" indent="-457200">
              <a:spcBef>
                <a:spcPts val="0"/>
              </a:spcBef>
              <a:spcAft>
                <a:spcPts val="1400"/>
              </a:spcAft>
            </a:pPr>
            <a:r>
              <a:rPr lang="en-US" altLang="en-US" dirty="0"/>
              <a:t>Zechariah 9‒14?</a:t>
            </a:r>
          </a:p>
          <a:p>
            <a:pPr marL="914400" lvl="1" indent="-457200">
              <a:spcBef>
                <a:spcPts val="0"/>
              </a:spcBef>
              <a:spcAft>
                <a:spcPts val="1400"/>
              </a:spcAft>
            </a:pPr>
            <a:r>
              <a:rPr lang="en-US" altLang="en-US" dirty="0">
                <a:ea typeface="+mn-ea"/>
                <a:cs typeface="+mn-cs"/>
              </a:rPr>
              <a:t>Written 40 years later?</a:t>
            </a:r>
          </a:p>
          <a:p>
            <a:pPr marL="914400" lvl="1" indent="-457200">
              <a:spcBef>
                <a:spcPts val="0"/>
              </a:spcBef>
              <a:spcAft>
                <a:spcPts val="1400"/>
              </a:spcAft>
            </a:pPr>
            <a:r>
              <a:rPr lang="en-US" altLang="en-US" dirty="0">
                <a:ea typeface="+mn-ea"/>
                <a:cs typeface="+mn-cs"/>
              </a:rPr>
              <a:t>520‒470 B.C.</a:t>
            </a:r>
          </a:p>
          <a:p>
            <a:pPr marL="457200" indent="-457200">
              <a:spcBef>
                <a:spcPts val="0"/>
              </a:spcBef>
              <a:spcAft>
                <a:spcPts val="1400"/>
              </a:spcAft>
            </a:pPr>
            <a:r>
              <a:rPr lang="en-US" altLang="en-US" dirty="0"/>
              <a:t>Zechariah a contemporary of:</a:t>
            </a:r>
          </a:p>
          <a:p>
            <a:pPr marL="914400" lvl="1" indent="-457200">
              <a:spcBef>
                <a:spcPts val="0"/>
              </a:spcBef>
              <a:spcAft>
                <a:spcPts val="1400"/>
              </a:spcAft>
            </a:pPr>
            <a:r>
              <a:rPr lang="en-US" altLang="en-US" dirty="0">
                <a:ea typeface="+mn-ea"/>
                <a:cs typeface="+mn-cs"/>
              </a:rPr>
              <a:t>Prophet Haggai (Ezra 5:1; 6:14)</a:t>
            </a:r>
          </a:p>
          <a:p>
            <a:pPr marL="914400" lvl="1" indent="-457200">
              <a:spcBef>
                <a:spcPts val="0"/>
              </a:spcBef>
              <a:spcAft>
                <a:spcPts val="1400"/>
              </a:spcAft>
            </a:pPr>
            <a:r>
              <a:rPr lang="en-US" altLang="en-US" dirty="0">
                <a:ea typeface="+mn-ea"/>
                <a:cs typeface="+mn-cs"/>
              </a:rPr>
              <a:t>High Priest Joshua</a:t>
            </a:r>
          </a:p>
          <a:p>
            <a:pPr marL="914400" lvl="1" indent="-457200">
              <a:spcBef>
                <a:spcPts val="0"/>
              </a:spcBef>
              <a:spcAft>
                <a:spcPts val="1400"/>
              </a:spcAft>
            </a:pPr>
            <a:r>
              <a:rPr lang="en-US" altLang="en-US" dirty="0">
                <a:ea typeface="+mn-ea"/>
                <a:cs typeface="+mn-cs"/>
              </a:rPr>
              <a:t>Governor Zerubbabel</a:t>
            </a:r>
          </a:p>
        </p:txBody>
      </p:sp>
      <p:pic>
        <p:nvPicPr>
          <p:cNvPr id="5" name="Picture 2" descr="Zechariah - davidould.net">
            <a:extLst>
              <a:ext uri="{FF2B5EF4-FFF2-40B4-BE49-F238E27FC236}">
                <a16:creationId xmlns:a16="http://schemas.microsoft.com/office/drawing/2014/main" id="{5F11456F-24A6-4B6F-8748-C806FAA41E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0798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15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5143500" y="304800"/>
            <a:ext cx="1905000" cy="838200"/>
          </a:xfrm>
        </p:spPr>
        <p:txBody>
          <a:bodyPr/>
          <a:lstStyle/>
          <a:p>
            <a:pPr algn="ctr"/>
            <a:r>
              <a:rPr lang="en-US" altLang="en-US" sz="3600" dirty="0"/>
              <a:t>5. Date</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599" y="1676401"/>
            <a:ext cx="6096001" cy="3505199"/>
          </a:xfrm>
        </p:spPr>
        <p:txBody>
          <a:bodyPr/>
          <a:lstStyle/>
          <a:p>
            <a:pPr marL="457200" indent="-457200">
              <a:spcBef>
                <a:spcPts val="0"/>
              </a:spcBef>
              <a:spcAft>
                <a:spcPts val="2400"/>
              </a:spcAft>
            </a:pPr>
            <a:r>
              <a:rPr lang="en-US" altLang="en-US" dirty="0"/>
              <a:t>Written immediately after the visions were given</a:t>
            </a:r>
          </a:p>
          <a:p>
            <a:pPr marL="457200" indent="-457200">
              <a:spcBef>
                <a:spcPts val="0"/>
              </a:spcBef>
              <a:spcAft>
                <a:spcPts val="2400"/>
              </a:spcAft>
            </a:pPr>
            <a:r>
              <a:rPr lang="en-US" altLang="en-US" dirty="0"/>
              <a:t>Zechariah 9‒14?</a:t>
            </a:r>
          </a:p>
          <a:p>
            <a:pPr marL="914400" lvl="1" indent="-457200">
              <a:spcBef>
                <a:spcPts val="0"/>
              </a:spcBef>
              <a:spcAft>
                <a:spcPts val="2400"/>
              </a:spcAft>
            </a:pPr>
            <a:r>
              <a:rPr lang="en-US" altLang="en-US" dirty="0">
                <a:ea typeface="+mn-ea"/>
                <a:cs typeface="+mn-cs"/>
              </a:rPr>
              <a:t>519‒518 B.C.</a:t>
            </a:r>
          </a:p>
          <a:p>
            <a:pPr marL="914400" lvl="1" indent="-457200">
              <a:spcBef>
                <a:spcPts val="0"/>
              </a:spcBef>
              <a:spcAft>
                <a:spcPts val="2400"/>
              </a:spcAft>
            </a:pPr>
            <a:r>
              <a:rPr lang="en-US" altLang="en-US" dirty="0">
                <a:ea typeface="+mn-ea"/>
                <a:cs typeface="+mn-cs"/>
              </a:rPr>
              <a:t>470‒469 B.C.</a:t>
            </a:r>
          </a:p>
        </p:txBody>
      </p:sp>
      <p:pic>
        <p:nvPicPr>
          <p:cNvPr id="6" name="Picture 2" descr="Zechariah - davidould.net">
            <a:extLst>
              <a:ext uri="{FF2B5EF4-FFF2-40B4-BE49-F238E27FC236}">
                <a16:creationId xmlns:a16="http://schemas.microsoft.com/office/drawing/2014/main" id="{236397C5-C68F-441B-A46B-68A6DB6863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472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9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304800"/>
            <a:ext cx="2438400" cy="896412"/>
          </a:xfrm>
        </p:spPr>
        <p:txBody>
          <a:bodyPr/>
          <a:lstStyle/>
          <a:p>
            <a:pPr algn="ctr"/>
            <a:r>
              <a:rPr lang="en-US" altLang="en-US" sz="3600" dirty="0"/>
              <a:t>6. Audience</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600" y="1515006"/>
            <a:ext cx="5334000" cy="3827988"/>
          </a:xfrm>
        </p:spPr>
        <p:txBody>
          <a:bodyPr/>
          <a:lstStyle/>
          <a:p>
            <a:pPr marL="457200" indent="-457200">
              <a:spcBef>
                <a:spcPts val="0"/>
              </a:spcBef>
              <a:spcAft>
                <a:spcPts val="2400"/>
              </a:spcAft>
            </a:pPr>
            <a:r>
              <a:rPr lang="en-US" altLang="en-US" dirty="0"/>
              <a:t>Zerubbabel (Zech. 4:6-9)</a:t>
            </a:r>
          </a:p>
          <a:p>
            <a:pPr marL="457200" indent="-457200">
              <a:spcBef>
                <a:spcPts val="0"/>
              </a:spcBef>
              <a:spcAft>
                <a:spcPts val="2400"/>
              </a:spcAft>
            </a:pPr>
            <a:r>
              <a:rPr lang="en-US" altLang="en-US" dirty="0"/>
              <a:t>Joshua (Zech. 3:1; 6:9-15)</a:t>
            </a:r>
          </a:p>
          <a:p>
            <a:pPr marL="457200" indent="-457200">
              <a:spcBef>
                <a:spcPts val="0"/>
              </a:spcBef>
              <a:spcAft>
                <a:spcPts val="2400"/>
              </a:spcAft>
            </a:pPr>
            <a:r>
              <a:rPr lang="en-US" altLang="en-US" dirty="0"/>
              <a:t>Returnees (Zech. 7:4-7)</a:t>
            </a:r>
          </a:p>
          <a:p>
            <a:pPr marL="914400" lvl="1" indent="-457200">
              <a:spcBef>
                <a:spcPts val="0"/>
              </a:spcBef>
              <a:spcAft>
                <a:spcPts val="2400"/>
              </a:spcAft>
            </a:pPr>
            <a:r>
              <a:rPr lang="en-US" altLang="en-US" dirty="0">
                <a:ea typeface="+mn-ea"/>
                <a:cs typeface="+mn-cs"/>
              </a:rPr>
              <a:t>Ezra 5:1</a:t>
            </a:r>
          </a:p>
          <a:p>
            <a:pPr marL="914400" lvl="1" indent="-457200">
              <a:spcBef>
                <a:spcPts val="0"/>
              </a:spcBef>
              <a:spcAft>
                <a:spcPts val="2400"/>
              </a:spcAft>
            </a:pPr>
            <a:r>
              <a:rPr lang="en-US" altLang="en-US" dirty="0">
                <a:ea typeface="+mn-ea"/>
                <a:cs typeface="+mn-cs"/>
              </a:rPr>
              <a:t>Ezra 6:14</a:t>
            </a:r>
            <a:endParaRPr lang="en-US" altLang="en-US" sz="3600" dirty="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7377AE85-C54B-467E-B420-ED5D9DBB82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4366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17268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0" name="Group 306">
            <a:extLst>
              <a:ext uri="{FF2B5EF4-FFF2-40B4-BE49-F238E27FC236}">
                <a16:creationId xmlns:a16="http://schemas.microsoft.com/office/drawing/2014/main" id="{9B22AB9A-A712-4488-8A6D-D995556AEE6B}"/>
              </a:ext>
            </a:extLst>
          </p:cNvPr>
          <p:cNvGraphicFramePr>
            <a:graphicFrameLocks noGrp="1"/>
          </p:cNvGraphicFramePr>
          <p:nvPr>
            <p:ph type="tbl" idx="1"/>
            <p:extLst>
              <p:ext uri="{D42A27DB-BD31-4B8C-83A1-F6EECF244321}">
                <p14:modId xmlns:p14="http://schemas.microsoft.com/office/powerpoint/2010/main" val="4155468087"/>
              </p:ext>
            </p:extLst>
          </p:nvPr>
        </p:nvGraphicFramePr>
        <p:xfrm>
          <a:off x="609601" y="457200"/>
          <a:ext cx="10972798" cy="5943600"/>
        </p:xfrm>
        <a:graphic>
          <a:graphicData uri="http://schemas.openxmlformats.org/drawingml/2006/table">
            <a:tbl>
              <a:tblPr>
                <a:tableStyleId>{D7AC3CCA-C797-4891-BE02-D94E43425B78}</a:tableStyleId>
              </a:tblPr>
              <a:tblGrid>
                <a:gridCol w="2596615">
                  <a:extLst>
                    <a:ext uri="{9D8B030D-6E8A-4147-A177-3AD203B41FA5}">
                      <a16:colId xmlns:a16="http://schemas.microsoft.com/office/drawing/2014/main" val="20000"/>
                    </a:ext>
                  </a:extLst>
                </a:gridCol>
                <a:gridCol w="1859172">
                  <a:extLst>
                    <a:ext uri="{9D8B030D-6E8A-4147-A177-3AD203B41FA5}">
                      <a16:colId xmlns:a16="http://schemas.microsoft.com/office/drawing/2014/main" val="20001"/>
                    </a:ext>
                  </a:extLst>
                </a:gridCol>
                <a:gridCol w="3088013">
                  <a:extLst>
                    <a:ext uri="{9D8B030D-6E8A-4147-A177-3AD203B41FA5}">
                      <a16:colId xmlns:a16="http://schemas.microsoft.com/office/drawing/2014/main" val="20002"/>
                    </a:ext>
                  </a:extLst>
                </a:gridCol>
                <a:gridCol w="3428998">
                  <a:extLst>
                    <a:ext uri="{9D8B030D-6E8A-4147-A177-3AD203B41FA5}">
                      <a16:colId xmlns:a16="http://schemas.microsoft.com/office/drawing/2014/main" val="20003"/>
                    </a:ext>
                  </a:extLst>
                </a:gridCol>
              </a:tblGrid>
              <a:tr h="5334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Nebuchadnezzar’s 3 sieges of Judah</a:t>
                      </a: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rgbClr val="FFFFCC"/>
                        </a:solidFill>
                        <a:effectLst>
                          <a:outerShdw blurRad="38100" dist="38100" dir="2700000" algn="tl">
                            <a:srgbClr val="FFFFFF"/>
                          </a:outerShdw>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0942859"/>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3</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Year</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605</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597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586</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Scripture</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2 Kings 24:1; Dan.1:1</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2 Kings 24:10-16; Ezek. 1:1-2</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2 Kings 25:1-2, </a:t>
                      </a: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Ezek</a:t>
                      </a: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33:21</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Judah’s king</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Jehoiakim</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Jehoiachin</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Zedekiah</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Those taken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&amp; some princes</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Ezekiel &amp; majority</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10k</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Remnant captured, Jerusalem &amp; Temple destroyed</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1030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67440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Place of 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2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076700" y="301625"/>
            <a:ext cx="4038600" cy="841375"/>
          </a:xfrm>
        </p:spPr>
        <p:txBody>
          <a:bodyPr/>
          <a:lstStyle/>
          <a:p>
            <a:pPr algn="ctr"/>
            <a:r>
              <a:rPr lang="en-US" altLang="en-US" sz="3600" dirty="0"/>
              <a:t>7. Place of Writing</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600" y="1828800"/>
            <a:ext cx="6019800" cy="3200400"/>
          </a:xfrm>
        </p:spPr>
        <p:txBody>
          <a:bodyPr/>
          <a:lstStyle/>
          <a:p>
            <a:pPr marL="457200" indent="-457200">
              <a:spcBef>
                <a:spcPts val="0"/>
              </a:spcBef>
              <a:spcAft>
                <a:spcPts val="2400"/>
              </a:spcAft>
            </a:pPr>
            <a:r>
              <a:rPr lang="en-US" altLang="en-US" dirty="0"/>
              <a:t>Temple standing</a:t>
            </a:r>
          </a:p>
          <a:p>
            <a:pPr marL="457200" indent="-457200">
              <a:spcBef>
                <a:spcPts val="0"/>
              </a:spcBef>
              <a:spcAft>
                <a:spcPts val="2400"/>
              </a:spcAft>
            </a:pPr>
            <a:r>
              <a:rPr lang="en-US" altLang="en-US" dirty="0"/>
              <a:t>Zech. 1:16; 3:1‒4:9; 6:9-15; 8:9, 20-23; 14:16-19</a:t>
            </a:r>
          </a:p>
          <a:p>
            <a:pPr marL="457200" indent="-457200">
              <a:spcBef>
                <a:spcPts val="0"/>
              </a:spcBef>
              <a:spcAft>
                <a:spcPts val="2400"/>
              </a:spcAft>
            </a:pPr>
            <a:r>
              <a:rPr lang="en-US" altLang="en-US" dirty="0"/>
              <a:t>Jerusalem</a:t>
            </a:r>
            <a:endParaRPr lang="en-US" altLang="en-US" sz="3600" dirty="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C9A6FCB4-8BC1-43A9-9CE6-44115EECC86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441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41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15610209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66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53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3808332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23909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Millennial temple (Ezek. 40-48)</a:t>
            </a:r>
          </a:p>
        </p:txBody>
      </p:sp>
    </p:spTree>
    <p:extLst>
      <p:ext uri="{BB962C8B-B14F-4D97-AF65-F5344CB8AC3E}">
        <p14:creationId xmlns:p14="http://schemas.microsoft.com/office/powerpoint/2010/main" val="27839543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b="1" u="sng" dirty="0">
                <a:solidFill>
                  <a:srgbClr val="FFFFCC"/>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304800"/>
            <a:ext cx="2438400" cy="838200"/>
          </a:xfrm>
        </p:spPr>
        <p:txBody>
          <a:bodyPr/>
          <a:lstStyle/>
          <a:p>
            <a:pPr algn="ctr"/>
            <a:r>
              <a:rPr lang="en-US" altLang="en-US" sz="3600" dirty="0"/>
              <a:t>8. Occasion</a:t>
            </a:r>
          </a:p>
        </p:txBody>
      </p:sp>
      <p:graphicFrame>
        <p:nvGraphicFramePr>
          <p:cNvPr id="6" name="Table 6">
            <a:extLst>
              <a:ext uri="{FF2B5EF4-FFF2-40B4-BE49-F238E27FC236}">
                <a16:creationId xmlns:a16="http://schemas.microsoft.com/office/drawing/2014/main" id="{2FDF7174-C338-49D7-BAC5-9545E2A8DBCB}"/>
              </a:ext>
            </a:extLst>
          </p:cNvPr>
          <p:cNvGraphicFramePr>
            <a:graphicFrameLocks noGrp="1"/>
          </p:cNvGraphicFramePr>
          <p:nvPr>
            <p:extLst>
              <p:ext uri="{D42A27DB-BD31-4B8C-83A1-F6EECF244321}">
                <p14:modId xmlns:p14="http://schemas.microsoft.com/office/powerpoint/2010/main" val="374516964"/>
              </p:ext>
            </p:extLst>
          </p:nvPr>
        </p:nvGraphicFramePr>
        <p:xfrm>
          <a:off x="693420" y="1234440"/>
          <a:ext cx="10805160" cy="3657600"/>
        </p:xfrm>
        <a:graphic>
          <a:graphicData uri="http://schemas.openxmlformats.org/drawingml/2006/table">
            <a:tbl>
              <a:tblPr firstRow="1" bandRow="1">
                <a:tableStyleId>{5940675A-B579-460E-94D1-54222C63F5DA}</a:tableStyleId>
              </a:tblPr>
              <a:tblGrid>
                <a:gridCol w="1440180">
                  <a:extLst>
                    <a:ext uri="{9D8B030D-6E8A-4147-A177-3AD203B41FA5}">
                      <a16:colId xmlns:a16="http://schemas.microsoft.com/office/drawing/2014/main" val="1420904366"/>
                    </a:ext>
                  </a:extLst>
                </a:gridCol>
                <a:gridCol w="4114800">
                  <a:extLst>
                    <a:ext uri="{9D8B030D-6E8A-4147-A177-3AD203B41FA5}">
                      <a16:colId xmlns:a16="http://schemas.microsoft.com/office/drawing/2014/main" val="86617703"/>
                    </a:ext>
                  </a:extLst>
                </a:gridCol>
                <a:gridCol w="2057400">
                  <a:extLst>
                    <a:ext uri="{9D8B030D-6E8A-4147-A177-3AD203B41FA5}">
                      <a16:colId xmlns:a16="http://schemas.microsoft.com/office/drawing/2014/main" val="2609063012"/>
                    </a:ext>
                  </a:extLst>
                </a:gridCol>
                <a:gridCol w="3192780">
                  <a:extLst>
                    <a:ext uri="{9D8B030D-6E8A-4147-A177-3AD203B41FA5}">
                      <a16:colId xmlns:a16="http://schemas.microsoft.com/office/drawing/2014/main" val="1150311303"/>
                    </a:ext>
                  </a:extLst>
                </a:gridCol>
              </a:tblGrid>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538 B.C.</a:t>
                      </a:r>
                    </a:p>
                  </a:txBody>
                  <a:tcPr anchor="ctr">
                    <a:solidFill>
                      <a:schemeClr val="tx1">
                        <a:lumMod val="8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rPr>
                        <a:t>Cyrus’ decree</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520‒518 B.C.</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Ministries of </a:t>
                      </a:r>
                    </a:p>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Zechariah &amp; Haggai</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85000"/>
                      </a:schemeClr>
                    </a:solidFill>
                  </a:tcPr>
                </a:tc>
                <a:extLst>
                  <a:ext uri="{0D108BD9-81ED-4DB2-BD59-A6C34878D82A}">
                    <a16:rowId xmlns:a16="http://schemas.microsoft.com/office/drawing/2014/main" val="4283510493"/>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536 B.C.</a:t>
                      </a:r>
                    </a:p>
                  </a:txBody>
                  <a:tcPr anchor="ctr">
                    <a:solidFill>
                      <a:schemeClr val="tx1">
                        <a:lumMod val="7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foundation laid</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519 B.C. </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Darius confirms</a:t>
                      </a:r>
                    </a:p>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Cyrus’ decree</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75000"/>
                      </a:schemeClr>
                    </a:solidFill>
                  </a:tcPr>
                </a:tc>
                <a:extLst>
                  <a:ext uri="{0D108BD9-81ED-4DB2-BD59-A6C34878D82A}">
                    <a16:rowId xmlns:a16="http://schemas.microsoft.com/office/drawing/2014/main" val="3068536317"/>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534 B.C.</a:t>
                      </a:r>
                    </a:p>
                  </a:txBody>
                  <a:tcPr anchor="ctr">
                    <a:solidFill>
                      <a:schemeClr val="tx1">
                        <a:lumMod val="8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Temple building interrupted</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9900"/>
                          </a:solidFill>
                          <a:effectLst/>
                          <a:uLnTx/>
                          <a:uFillTx/>
                          <a:latin typeface="Calibri" panose="020F0502020204030204" pitchFamily="34" charset="0"/>
                          <a:ea typeface="+mn-ea"/>
                          <a:cs typeface="+mn-cs"/>
                        </a:rPr>
                        <a:t>Resumption of Temple building</a:t>
                      </a:r>
                    </a:p>
                  </a:txBody>
                  <a:tcPr anchor="ctr">
                    <a:solidFill>
                      <a:schemeClr val="tx1">
                        <a:lumMod val="85000"/>
                      </a:schemeClr>
                    </a:solidFill>
                  </a:tcPr>
                </a:tc>
                <a:extLst>
                  <a:ext uri="{0D108BD9-81ED-4DB2-BD59-A6C34878D82A}">
                    <a16:rowId xmlns:a16="http://schemas.microsoft.com/office/drawing/2014/main" val="2276851844"/>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a:t>
                      </a:r>
                    </a:p>
                  </a:txBody>
                  <a:tcPr anchor="ctr">
                    <a:solidFill>
                      <a:schemeClr val="tx1">
                        <a:lumMod val="7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project stalled for 15 years</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516 B.C. </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completed</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75000"/>
                      </a:schemeClr>
                    </a:solidFill>
                  </a:tcPr>
                </a:tc>
                <a:extLst>
                  <a:ext uri="{0D108BD9-81ED-4DB2-BD59-A6C34878D82A}">
                    <a16:rowId xmlns:a16="http://schemas.microsoft.com/office/drawing/2014/main" val="3649174669"/>
                  </a:ext>
                </a:extLst>
              </a:tr>
            </a:tbl>
          </a:graphicData>
        </a:graphic>
      </p:graphicFrame>
      <p:pic>
        <p:nvPicPr>
          <p:cNvPr id="7" name="Picture 6">
            <a:extLst>
              <a:ext uri="{FF2B5EF4-FFF2-40B4-BE49-F238E27FC236}">
                <a16:creationId xmlns:a16="http://schemas.microsoft.com/office/drawing/2014/main" id="{3ADBB77B-56F4-46C7-88B0-AA6C57564B00}"/>
              </a:ext>
            </a:extLst>
          </p:cNvPr>
          <p:cNvPicPr>
            <a:picLocks noChangeAspect="1"/>
          </p:cNvPicPr>
          <p:nvPr/>
        </p:nvPicPr>
        <p:blipFill>
          <a:blip r:embed="rId2"/>
          <a:stretch>
            <a:fillRect/>
          </a:stretch>
        </p:blipFill>
        <p:spPr>
          <a:xfrm>
            <a:off x="5132748" y="5141847"/>
            <a:ext cx="1926503" cy="1487553"/>
          </a:xfrm>
          <a:prstGeom prst="rect">
            <a:avLst/>
          </a:prstGeom>
        </p:spPr>
      </p:pic>
    </p:spTree>
    <p:extLst>
      <p:ext uri="{BB962C8B-B14F-4D97-AF65-F5344CB8AC3E}">
        <p14:creationId xmlns:p14="http://schemas.microsoft.com/office/powerpoint/2010/main" val="17130500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304800"/>
            <a:ext cx="2438400" cy="838200"/>
          </a:xfrm>
        </p:spPr>
        <p:txBody>
          <a:bodyPr/>
          <a:lstStyle/>
          <a:p>
            <a:pPr algn="ctr"/>
            <a:r>
              <a:rPr lang="en-US" altLang="en-US" sz="3600" dirty="0"/>
              <a:t>8. 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600" y="1143001"/>
            <a:ext cx="9791700" cy="5257800"/>
          </a:xfrm>
        </p:spPr>
        <p:txBody>
          <a:bodyPr/>
          <a:lstStyle/>
          <a:p>
            <a:pPr marL="457200" indent="-457200">
              <a:spcBef>
                <a:spcPts val="0"/>
              </a:spcBef>
              <a:spcAft>
                <a:spcPts val="1400"/>
              </a:spcAft>
            </a:pPr>
            <a:r>
              <a:rPr lang="en-US" altLang="en-US" dirty="0"/>
              <a:t>538 B.C. ‒ Cyrus’ decree</a:t>
            </a:r>
          </a:p>
          <a:p>
            <a:pPr marL="457200" indent="-457200">
              <a:spcBef>
                <a:spcPts val="0"/>
              </a:spcBef>
              <a:spcAft>
                <a:spcPts val="1400"/>
              </a:spcAft>
            </a:pPr>
            <a:r>
              <a:rPr lang="en-US" altLang="en-US" dirty="0"/>
              <a:t>536 B.C. ‒ Temple foundation laid</a:t>
            </a:r>
          </a:p>
          <a:p>
            <a:pPr marL="457200" indent="-457200">
              <a:spcBef>
                <a:spcPts val="0"/>
              </a:spcBef>
              <a:spcAft>
                <a:spcPts val="1400"/>
              </a:spcAft>
            </a:pPr>
            <a:r>
              <a:rPr lang="en-US" altLang="en-US" dirty="0"/>
              <a:t>534 B.C. ‒ Temple building interrupted</a:t>
            </a:r>
          </a:p>
          <a:p>
            <a:pPr marL="457200" indent="-457200">
              <a:spcBef>
                <a:spcPts val="0"/>
              </a:spcBef>
              <a:spcAft>
                <a:spcPts val="1400"/>
              </a:spcAft>
            </a:pPr>
            <a:r>
              <a:rPr lang="en-US" altLang="en-US" dirty="0"/>
              <a:t>Temple project stalled for 15 years</a:t>
            </a:r>
          </a:p>
          <a:p>
            <a:pPr marL="457200" indent="-457200">
              <a:spcBef>
                <a:spcPts val="0"/>
              </a:spcBef>
              <a:spcAft>
                <a:spcPts val="1400"/>
              </a:spcAft>
            </a:pPr>
            <a:r>
              <a:rPr lang="en-US" altLang="en-US" dirty="0"/>
              <a:t>520‒518 B.C. ‒ Ministries of Zechariah &amp; Haggai</a:t>
            </a:r>
          </a:p>
          <a:p>
            <a:pPr marL="457200" indent="-457200">
              <a:spcBef>
                <a:spcPts val="0"/>
              </a:spcBef>
              <a:spcAft>
                <a:spcPts val="1400"/>
              </a:spcAft>
            </a:pPr>
            <a:r>
              <a:rPr lang="en-US" altLang="en-US" dirty="0"/>
              <a:t>519 B.C. ‒ Darius confirmation of Cyrus’ decree</a:t>
            </a:r>
          </a:p>
          <a:p>
            <a:pPr marL="457200" indent="-457200">
              <a:spcBef>
                <a:spcPts val="0"/>
              </a:spcBef>
              <a:spcAft>
                <a:spcPts val="1400"/>
              </a:spcAft>
            </a:pPr>
            <a:r>
              <a:rPr lang="en-US" altLang="en-US" dirty="0"/>
              <a:t>Resumption of Temple building</a:t>
            </a:r>
          </a:p>
          <a:p>
            <a:pPr marL="457200" indent="-457200">
              <a:spcBef>
                <a:spcPts val="0"/>
              </a:spcBef>
              <a:spcAft>
                <a:spcPts val="1400"/>
              </a:spcAft>
            </a:pPr>
            <a:r>
              <a:rPr lang="en-US" altLang="en-US" dirty="0"/>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069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1143000"/>
          </a:xfrm>
        </p:spPr>
        <p:txBody>
          <a:bodyPr/>
          <a:lstStyle/>
          <a:p>
            <a:pPr algn="ctr"/>
            <a:r>
              <a:rPr lang="en-US" altLang="en-US" sz="3600" dirty="0"/>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t>Introductory call to repentance (1:1-6)</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Eight-night visions (</a:t>
            </a:r>
            <a:r>
              <a:rPr lang="en-US" altLang="en-US" sz="3600" dirty="0"/>
              <a:t>1:7</a:t>
            </a:r>
            <a:r>
              <a:rPr lang="en-US" altLang="en-US" sz="3600" dirty="0">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Question and answers about fasting (</a:t>
            </a:r>
            <a:r>
              <a:rPr lang="en-US" altLang="en-US" sz="3600" dirty="0"/>
              <a:t>7</a:t>
            </a:r>
            <a:r>
              <a:rPr lang="en-US" altLang="en-US" sz="3600" dirty="0">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Two burdens (9–14)</a:t>
            </a:r>
          </a:p>
        </p:txBody>
      </p:sp>
    </p:spTree>
    <p:extLst>
      <p:ext uri="{BB962C8B-B14F-4D97-AF65-F5344CB8AC3E}">
        <p14:creationId xmlns:p14="http://schemas.microsoft.com/office/powerpoint/2010/main" val="369635098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1143000"/>
          </a:xfrm>
        </p:spPr>
        <p:txBody>
          <a:bodyPr/>
          <a:lstStyle/>
          <a:p>
            <a:pPr algn="ctr"/>
            <a:r>
              <a:rPr lang="en-US" altLang="en-US" sz="3600" dirty="0"/>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b="1" u="sng" dirty="0">
                <a:solidFill>
                  <a:srgbClr val="FFFFCC"/>
                </a:solidFill>
              </a:rPr>
              <a:t>Introductory call to repentance (1:1-6)</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Eight-night visions (</a:t>
            </a:r>
            <a:r>
              <a:rPr lang="en-US" altLang="en-US" sz="3600" dirty="0"/>
              <a:t>1:7</a:t>
            </a:r>
            <a:r>
              <a:rPr lang="en-US" altLang="en-US" sz="3600" dirty="0">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Question and answers about fasting (</a:t>
            </a:r>
            <a:r>
              <a:rPr lang="en-US" altLang="en-US" sz="3600" dirty="0"/>
              <a:t>7</a:t>
            </a:r>
            <a:r>
              <a:rPr lang="en-US" altLang="en-US" sz="3600" dirty="0">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Two burdens (9–14)</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1143000"/>
          </a:xfrm>
        </p:spPr>
        <p:txBody>
          <a:bodyPr/>
          <a:lstStyle/>
          <a:p>
            <a:pPr algn="ctr"/>
            <a:r>
              <a:rPr lang="en-US" altLang="en-US" sz="3600" dirty="0"/>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b="1" u="sng" dirty="0">
                <a:solidFill>
                  <a:srgbClr val="FFFFCC"/>
                </a:solidFill>
              </a:rPr>
              <a:t>Eight-night visions (1:7–6:15)</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Question and answers about fasting (</a:t>
            </a:r>
            <a:r>
              <a:rPr lang="en-US" altLang="en-US" sz="3600" dirty="0"/>
              <a:t>7</a:t>
            </a:r>
            <a:r>
              <a:rPr lang="en-US" altLang="en-US" sz="3600" dirty="0">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Two burdens (9–14)</a:t>
            </a:r>
          </a:p>
        </p:txBody>
      </p:sp>
    </p:spTree>
    <p:extLst>
      <p:ext uri="{BB962C8B-B14F-4D97-AF65-F5344CB8AC3E}">
        <p14:creationId xmlns:p14="http://schemas.microsoft.com/office/powerpoint/2010/main" val="36629635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41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II. Eight Night Visions </a:t>
            </a:r>
            <a:br>
              <a:rPr lang="en-US" sz="3600" dirty="0"/>
            </a:br>
            <a:r>
              <a:rPr lang="en-US" sz="2800" dirty="0">
                <a:solidFill>
                  <a:schemeClr val="tx1"/>
                </a:solidFill>
              </a:rPr>
              <a:t>(1:7</a:t>
            </a:r>
            <a:r>
              <a:rPr lang="en-US" sz="2800" dirty="0">
                <a:solidFill>
                  <a:schemeClr val="tx1"/>
                </a:solidFill>
                <a:cs typeface="Calibri" panose="020F0502020204030204" pitchFamily="34" charset="0"/>
              </a:rPr>
              <a:t>‒6:15)</a:t>
            </a:r>
            <a:endParaRPr lang="en-US" sz="2800" dirty="0">
              <a:solidFill>
                <a:schemeClr val="tx1"/>
              </a:solidFill>
            </a:endParaRPr>
          </a:p>
        </p:txBody>
      </p:sp>
      <p:sp>
        <p:nvSpPr>
          <p:cNvPr id="92163" name="Rectangle 2051"/>
          <p:cNvSpPr>
            <a:spLocks noGrp="1" noChangeArrowheads="1"/>
          </p:cNvSpPr>
          <p:nvPr>
            <p:ph type="body" idx="1"/>
          </p:nvPr>
        </p:nvSpPr>
        <p:spPr>
          <a:xfrm>
            <a:off x="609600" y="1371600"/>
            <a:ext cx="8229600" cy="54102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6" name="Picture 2" descr="Zechariah - davidould.net">
            <a:extLst>
              <a:ext uri="{FF2B5EF4-FFF2-40B4-BE49-F238E27FC236}">
                <a16:creationId xmlns:a16="http://schemas.microsoft.com/office/drawing/2014/main" id="{4D4A42C1-4B84-4DF1-BD18-57681490A0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0" y="24384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1295400" y="225425"/>
            <a:ext cx="10363200" cy="1143000"/>
          </a:xfrm>
        </p:spPr>
        <p:txBody>
          <a:bodyPr/>
          <a:lstStyle/>
          <a:p>
            <a:pPr algn="ctr"/>
            <a:r>
              <a:rPr lang="en-US" altLang="en-US" sz="3600" dirty="0"/>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sz="3600" b="1" u="sng" dirty="0">
                <a:solidFill>
                  <a:srgbClr val="FFFFCC"/>
                </a:solidFill>
              </a:rPr>
              <a:t>Question and answers about fasting (7–8)</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Two burdens (9–14)</a:t>
            </a:r>
          </a:p>
        </p:txBody>
      </p:sp>
    </p:spTree>
    <p:extLst>
      <p:ext uri="{BB962C8B-B14F-4D97-AF65-F5344CB8AC3E}">
        <p14:creationId xmlns:p14="http://schemas.microsoft.com/office/powerpoint/2010/main" val="353712916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t>III. Questions &amp; Answers Concerning Fasting </a:t>
            </a:r>
            <a:br>
              <a:rPr lang="en-US" sz="3600" dirty="0"/>
            </a:br>
            <a:r>
              <a:rPr lang="en-US" sz="2800" dirty="0">
                <a:solidFill>
                  <a:schemeClr val="tx1"/>
                </a:solidFill>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1143000"/>
          </a:xfrm>
        </p:spPr>
        <p:txBody>
          <a:bodyPr/>
          <a:lstStyle/>
          <a:p>
            <a:pPr algn="ctr"/>
            <a:r>
              <a:rPr lang="en-US" altLang="en-US" sz="3600" dirty="0"/>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sz="3600" dirty="0">
                <a:cs typeface="Times New Roman" panose="02020603050405020304" pitchFamily="18" charset="0"/>
              </a:rPr>
              <a:t>Question and answers about fasting (7–8)</a:t>
            </a:r>
          </a:p>
          <a:p>
            <a:pPr marL="685800" indent="-685800">
              <a:spcBef>
                <a:spcPts val="0"/>
              </a:spcBef>
              <a:spcAft>
                <a:spcPts val="3600"/>
              </a:spcAft>
              <a:buSzPct val="100000"/>
              <a:buFont typeface="+mj-lt"/>
              <a:buAutoNum type="romanUcPeriod"/>
            </a:pPr>
            <a:r>
              <a:rPr lang="en-US" altLang="en-US" sz="3600" b="1" u="sng" dirty="0">
                <a:solidFill>
                  <a:srgbClr val="FFFFCC"/>
                </a:solidFill>
              </a:rPr>
              <a:t>Two burdens (9–14)</a:t>
            </a:r>
          </a:p>
        </p:txBody>
      </p:sp>
    </p:spTree>
    <p:extLst>
      <p:ext uri="{BB962C8B-B14F-4D97-AF65-F5344CB8AC3E}">
        <p14:creationId xmlns:p14="http://schemas.microsoft.com/office/powerpoint/2010/main" val="138398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t>IV. Two Burdens </a:t>
            </a:r>
            <a:br>
              <a:rPr lang="en-US" sz="3600" dirty="0"/>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2514600" y="1420186"/>
            <a:ext cx="71628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36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BE82DA-900E-49F4-95E3-459B5A335773}"/>
              </a:ext>
            </a:extLst>
          </p:cNvPr>
          <p:cNvSpPr>
            <a:spLocks noGrp="1" noChangeArrowheads="1"/>
          </p:cNvSpPr>
          <p:nvPr>
            <p:ph type="title"/>
          </p:nvPr>
        </p:nvSpPr>
        <p:spPr>
          <a:xfrm>
            <a:off x="4724400" y="228600"/>
            <a:ext cx="2743200" cy="914400"/>
          </a:xfrm>
        </p:spPr>
        <p:txBody>
          <a:bodyPr/>
          <a:lstStyle/>
          <a:p>
            <a:pPr algn="ctr"/>
            <a:r>
              <a:rPr lang="en-US" altLang="en-US" sz="3600" dirty="0"/>
              <a:t>10. Message</a:t>
            </a:r>
          </a:p>
        </p:txBody>
      </p:sp>
      <p:sp>
        <p:nvSpPr>
          <p:cNvPr id="8195" name="Rectangle 3">
            <a:extLst>
              <a:ext uri="{FF2B5EF4-FFF2-40B4-BE49-F238E27FC236}">
                <a16:creationId xmlns:a16="http://schemas.microsoft.com/office/drawing/2014/main" id="{8751BC19-B818-42DD-8CD3-4D926749446C}"/>
              </a:ext>
            </a:extLst>
          </p:cNvPr>
          <p:cNvSpPr>
            <a:spLocks noGrp="1" noChangeArrowheads="1"/>
          </p:cNvSpPr>
          <p:nvPr>
            <p:ph idx="1"/>
          </p:nvPr>
        </p:nvSpPr>
        <p:spPr>
          <a:xfrm>
            <a:off x="1295400" y="1405934"/>
            <a:ext cx="9601200" cy="2209800"/>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The Messiah’s future restoration of Israel and millennial reign is depicted through various divine visions, responses, and burdens, and these are given to induce hope and obedience among the beleaguered remnant.</a:t>
            </a:r>
          </a:p>
        </p:txBody>
      </p:sp>
      <p:pic>
        <p:nvPicPr>
          <p:cNvPr id="4" name="Picture 2" descr="Zechariah - davidould.net">
            <a:extLst>
              <a:ext uri="{FF2B5EF4-FFF2-40B4-BE49-F238E27FC236}">
                <a16:creationId xmlns:a16="http://schemas.microsoft.com/office/drawing/2014/main" id="{78F9DEB6-C1F6-4F0B-8524-E78A704382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314739" y="3733800"/>
            <a:ext cx="3562523"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t>11. 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1066800" y="411480"/>
          <a:ext cx="10058400" cy="603504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690753193"/>
                    </a:ext>
                  </a:extLst>
                </a:gridCol>
                <a:gridCol w="5029200">
                  <a:extLst>
                    <a:ext uri="{9D8B030D-6E8A-4147-A177-3AD203B41FA5}">
                      <a16:colId xmlns:a16="http://schemas.microsoft.com/office/drawing/2014/main" val="286287145"/>
                    </a:ext>
                  </a:extLst>
                </a:gridCol>
              </a:tblGrid>
              <a:tr h="914400">
                <a:tc gridSpan="2">
                  <a:txBody>
                    <a:bodyPr/>
                    <a:lstStyle/>
                    <a:p>
                      <a:pPr algn="ct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Haggai vs. Zechariah</a:t>
                      </a: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HAGGAI</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ZECHARIAH</a:t>
                      </a:r>
                    </a:p>
                  </a:txBody>
                  <a:tcPr anchor="ctr" horzOverflow="overflow"/>
                </a:tc>
                <a:extLst>
                  <a:ext uri="{0D108BD9-81ED-4DB2-BD59-A6C34878D82A}">
                    <a16:rowId xmlns:a16="http://schemas.microsoft.com/office/drawing/2014/main" val="131853129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Exhortation</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Encouragement</a:t>
                      </a:r>
                    </a:p>
                  </a:txBody>
                  <a:tcPr anchor="ctr" horzOverflow="overflow"/>
                </a:tc>
                <a:extLst>
                  <a:ext uri="{0D108BD9-81ED-4DB2-BD59-A6C34878D82A}">
                    <a16:rowId xmlns:a16="http://schemas.microsoft.com/office/drawing/2014/main" val="77756791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More concrete</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More abstract</a:t>
                      </a:r>
                    </a:p>
                  </a:txBody>
                  <a:tcPr anchor="ctr" horzOverflow="overflow"/>
                </a:tc>
                <a:extLst>
                  <a:ext uri="{0D108BD9-81ED-4DB2-BD59-A6C34878D82A}">
                    <a16:rowId xmlns:a16="http://schemas.microsoft.com/office/drawing/2014/main" val="2088523037"/>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Concise</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Expanded</a:t>
                      </a:r>
                    </a:p>
                  </a:txBody>
                  <a:tcPr anchor="ctr" horzOverflow="overflow"/>
                </a:tc>
                <a:extLst>
                  <a:ext uri="{0D108BD9-81ED-4DB2-BD59-A6C34878D82A}">
                    <a16:rowId xmlns:a16="http://schemas.microsoft.com/office/drawing/2014/main" val="3167288718"/>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Present concern</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Future concern</a:t>
                      </a:r>
                    </a:p>
                  </a:txBody>
                  <a:tcPr anchor="ctr" horzOverflow="overflow"/>
                </a:tc>
                <a:extLst>
                  <a:ext uri="{0D108BD9-81ED-4DB2-BD59-A6C34878D82A}">
                    <a16:rowId xmlns:a16="http://schemas.microsoft.com/office/drawing/2014/main" val="128715952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Take part!</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Take heart!</a:t>
                      </a:r>
                    </a:p>
                  </a:txBody>
                  <a:tcPr anchor="ctr" horzOverflow="overflow"/>
                </a:tc>
                <a:extLst>
                  <a:ext uri="{0D108BD9-81ED-4DB2-BD59-A6C34878D82A}">
                    <a16:rowId xmlns:a16="http://schemas.microsoft.com/office/drawing/2014/main" val="179376394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Older activist</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Younger missionary</a:t>
                      </a:r>
                    </a:p>
                  </a:txBody>
                  <a:tcPr anchor="ctr" horzOverflow="overflow"/>
                </a:tc>
                <a:extLst>
                  <a:ext uri="{0D108BD9-81ED-4DB2-BD59-A6C34878D82A}">
                    <a16:rowId xmlns:a16="http://schemas.microsoft.com/office/drawing/2014/main" val="2987168103"/>
                  </a:ext>
                </a:extLst>
              </a:tr>
              <a:tr h="6400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Wilkinson and Boa, </a:t>
                      </a:r>
                      <a:r>
                        <a:rPr lang="en-US" i="1" dirty="0">
                          <a:latin typeface="Calibri" panose="020F0502020204030204" pitchFamily="34" charset="0"/>
                          <a:cs typeface="Calibri" panose="020F0502020204030204" pitchFamily="34" charset="0"/>
                        </a:rPr>
                        <a:t>Talk Thru the Bi</a:t>
                      </a:r>
                      <a:r>
                        <a:rPr lang="en-US" dirty="0">
                          <a:latin typeface="Calibri" panose="020F0502020204030204" pitchFamily="34" charset="0"/>
                          <a:cs typeface="Calibri" panose="020F0502020204030204" pitchFamily="34" charset="0"/>
                        </a:rPr>
                        <a:t>ble, p. 291</a:t>
                      </a:r>
                    </a:p>
                  </a:txBody>
                  <a:tcPr anchor="ctr" horzOverflow="overflow"/>
                </a:tc>
                <a:tc hMerge="1">
                  <a:txBody>
                    <a:bodyPr/>
                    <a:lstStyle/>
                    <a:p>
                      <a:endParaRPr lang="en-US" dirty="0"/>
                    </a:p>
                  </a:txBody>
                  <a:tcPr horzOverflow="overflow"/>
                </a:tc>
                <a:extLst>
                  <a:ext uri="{0D108BD9-81ED-4DB2-BD59-A6C34878D82A}">
                    <a16:rowId xmlns:a16="http://schemas.microsoft.com/office/drawing/2014/main" val="2613187892"/>
                  </a:ext>
                </a:extLst>
              </a:tr>
            </a:tbl>
          </a:graphicData>
        </a:graphic>
      </p:graphicFrame>
    </p:spTree>
    <p:extLst>
      <p:ext uri="{BB962C8B-B14F-4D97-AF65-F5344CB8AC3E}">
        <p14:creationId xmlns:p14="http://schemas.microsoft.com/office/powerpoint/2010/main" val="402072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4838700" y="304800"/>
            <a:ext cx="2514600" cy="838200"/>
          </a:xfrm>
        </p:spPr>
        <p:txBody>
          <a:bodyPr/>
          <a:lstStyle/>
          <a:p>
            <a:pPr algn="ctr"/>
            <a:r>
              <a:rPr lang="en-US" altLang="en-US" sz="3600" dirty="0"/>
              <a:t>1. Title</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1066800" y="1143000"/>
            <a:ext cx="6553200" cy="4343400"/>
          </a:xfrm>
        </p:spPr>
        <p:txBody>
          <a:bodyPr/>
          <a:lstStyle/>
          <a:p>
            <a:pPr marL="457200" indent="-457200">
              <a:spcBef>
                <a:spcPts val="0"/>
              </a:spcBef>
              <a:spcAft>
                <a:spcPts val="2400"/>
              </a:spcAft>
            </a:pPr>
            <a:r>
              <a:rPr lang="en-US" altLang="en-US" dirty="0"/>
              <a:t>Named after the book’s spokesman </a:t>
            </a:r>
          </a:p>
          <a:p>
            <a:pPr marL="457200" indent="-457200">
              <a:spcBef>
                <a:spcPts val="0"/>
              </a:spcBef>
              <a:spcAft>
                <a:spcPts val="2400"/>
              </a:spcAft>
            </a:pPr>
            <a:r>
              <a:rPr lang="en-US" altLang="en-US" dirty="0"/>
              <a:t>Hebrew: </a:t>
            </a:r>
            <a:r>
              <a:rPr lang="en-US" altLang="en-US" i="1" dirty="0" err="1"/>
              <a:t>Zekar</a:t>
            </a:r>
            <a:r>
              <a:rPr lang="en-US" altLang="en-US" i="1" dirty="0"/>
              <a:t>-yah</a:t>
            </a:r>
          </a:p>
          <a:p>
            <a:pPr marL="457200" indent="-457200">
              <a:spcBef>
                <a:spcPts val="0"/>
              </a:spcBef>
              <a:spcAft>
                <a:spcPts val="2400"/>
              </a:spcAft>
            </a:pPr>
            <a:r>
              <a:rPr lang="en-US" altLang="en-US" dirty="0"/>
              <a:t>LXX: </a:t>
            </a:r>
            <a:r>
              <a:rPr lang="en-US" altLang="en-US" i="1" dirty="0" err="1"/>
              <a:t>Zecharias</a:t>
            </a:r>
            <a:endParaRPr lang="en-US" altLang="en-US" i="1" dirty="0"/>
          </a:p>
          <a:p>
            <a:pPr marL="457200" indent="-457200">
              <a:spcBef>
                <a:spcPts val="0"/>
              </a:spcBef>
              <a:spcAft>
                <a:spcPts val="2400"/>
              </a:spcAft>
            </a:pPr>
            <a:r>
              <a:rPr lang="en-US" altLang="en-US" dirty="0"/>
              <a:t>Latin: </a:t>
            </a:r>
            <a:r>
              <a:rPr lang="en-US" altLang="en-US" i="1" dirty="0" err="1"/>
              <a:t>Zecharias</a:t>
            </a:r>
            <a:endParaRPr lang="en-US" altLang="en-US" i="1" dirty="0"/>
          </a:p>
          <a:p>
            <a:pPr marL="457200" indent="-457200">
              <a:spcBef>
                <a:spcPts val="0"/>
              </a:spcBef>
              <a:spcAft>
                <a:spcPts val="2400"/>
              </a:spcAft>
            </a:pPr>
            <a:r>
              <a:rPr lang="en-US" altLang="en-US" dirty="0"/>
              <a:t>English: Zechariah</a:t>
            </a:r>
          </a:p>
        </p:txBody>
      </p:sp>
      <p:pic>
        <p:nvPicPr>
          <p:cNvPr id="6" name="Picture 2" descr="Zechariah - davidould.net">
            <a:extLst>
              <a:ext uri="{FF2B5EF4-FFF2-40B4-BE49-F238E27FC236}">
                <a16:creationId xmlns:a16="http://schemas.microsoft.com/office/drawing/2014/main" id="{FDD17D04-A940-4D75-99C3-E153B5B309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7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C59FAFD-7DC3-44AA-A1B0-B019714726FF}"/>
              </a:ext>
            </a:extLst>
          </p:cNvPr>
          <p:cNvSpPr>
            <a:spLocks noGrp="1" noChangeArrowheads="1"/>
          </p:cNvSpPr>
          <p:nvPr>
            <p:ph type="title"/>
          </p:nvPr>
        </p:nvSpPr>
        <p:spPr>
          <a:xfrm>
            <a:off x="4686300" y="228600"/>
            <a:ext cx="2819400" cy="914400"/>
          </a:xfrm>
        </p:spPr>
        <p:txBody>
          <a:bodyPr/>
          <a:lstStyle/>
          <a:p>
            <a:pPr algn="ctr"/>
            <a:r>
              <a:rPr lang="en-US" altLang="en-US" sz="3600" dirty="0"/>
              <a:t>12.Themes</a:t>
            </a:r>
          </a:p>
        </p:txBody>
      </p:sp>
      <p:sp>
        <p:nvSpPr>
          <p:cNvPr id="11267" name="Rectangle 3">
            <a:extLst>
              <a:ext uri="{FF2B5EF4-FFF2-40B4-BE49-F238E27FC236}">
                <a16:creationId xmlns:a16="http://schemas.microsoft.com/office/drawing/2014/main" id="{551F23DB-F1EA-4DE0-9DBB-317287E08DCD}"/>
              </a:ext>
            </a:extLst>
          </p:cNvPr>
          <p:cNvSpPr>
            <a:spLocks noGrp="1" noChangeArrowheads="1"/>
          </p:cNvSpPr>
          <p:nvPr>
            <p:ph idx="1"/>
          </p:nvPr>
        </p:nvSpPr>
        <p:spPr>
          <a:xfrm>
            <a:off x="1101528" y="1524000"/>
            <a:ext cx="4156271" cy="41148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1</a:t>
            </a:r>
            <a:r>
              <a:rPr lang="en-US" altLang="en-US" baseline="30000" dirty="0">
                <a:effectLst>
                  <a:outerShdw blurRad="38100" dist="38100" dir="2700000" algn="tl">
                    <a:srgbClr val="000000">
                      <a:alpha val="43137"/>
                    </a:srgbClr>
                  </a:outerShdw>
                </a:effectLst>
                <a:cs typeface="Calibri" panose="020F0502020204030204" pitchFamily="34" charset="0"/>
              </a:rPr>
              <a:t>st</a:t>
            </a:r>
            <a:r>
              <a:rPr lang="en-US" altLang="en-US" dirty="0">
                <a:effectLst>
                  <a:outerShdw blurRad="38100" dist="38100" dir="2700000" algn="tl">
                    <a:srgbClr val="000000">
                      <a:alpha val="43137"/>
                    </a:srgbClr>
                  </a:outerShdw>
                </a:effectLst>
                <a:cs typeface="Calibri" panose="020F0502020204030204" pitchFamily="34" charset="0"/>
              </a:rPr>
              <a:t> and 2</a:t>
            </a:r>
            <a:r>
              <a:rPr lang="en-US" altLang="en-US" baseline="30000" dirty="0">
                <a:effectLst>
                  <a:outerShdw blurRad="38100" dist="38100" dir="2700000" algn="tl">
                    <a:srgbClr val="000000">
                      <a:alpha val="43137"/>
                    </a:srgbClr>
                  </a:outerShdw>
                </a:effectLst>
                <a:cs typeface="Calibri" panose="020F0502020204030204" pitchFamily="34" charset="0"/>
              </a:rPr>
              <a:t>nd</a:t>
            </a:r>
            <a:r>
              <a:rPr lang="en-US" altLang="en-US" dirty="0">
                <a:effectLst>
                  <a:outerShdw blurRad="38100" dist="38100" dir="2700000" algn="tl">
                    <a:srgbClr val="000000">
                      <a:alpha val="43137"/>
                    </a:srgbClr>
                  </a:outerShdw>
                </a:effectLst>
                <a:cs typeface="Calibri" panose="020F0502020204030204" pitchFamily="34" charset="0"/>
              </a:rPr>
              <a:t> advents</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Israel’s Eschatology</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Israel’s elect status</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Covenant renewal</a:t>
            </a:r>
          </a:p>
        </p:txBody>
      </p:sp>
      <p:pic>
        <p:nvPicPr>
          <p:cNvPr id="5" name="Picture 2" descr="Zechariah - davidould.net">
            <a:extLst>
              <a:ext uri="{FF2B5EF4-FFF2-40B4-BE49-F238E27FC236}">
                <a16:creationId xmlns:a16="http://schemas.microsoft.com/office/drawing/2014/main" id="{4D46A6B8-D9E6-43B7-9218-0028139399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934203"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345494"/>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4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B7C56B-89DC-4CF2-B515-DF0BE4024630}"/>
              </a:ext>
            </a:extLst>
          </p:cNvPr>
          <p:cNvSpPr>
            <a:spLocks noGrp="1" noChangeArrowheads="1"/>
          </p:cNvSpPr>
          <p:nvPr>
            <p:ph type="title"/>
          </p:nvPr>
        </p:nvSpPr>
        <p:spPr>
          <a:xfrm>
            <a:off x="3505200" y="228600"/>
            <a:ext cx="5181600" cy="914400"/>
          </a:xfrm>
        </p:spPr>
        <p:txBody>
          <a:bodyPr/>
          <a:lstStyle/>
          <a:p>
            <a:pPr algn="ctr"/>
            <a:r>
              <a:rPr lang="en-US" altLang="en-US" sz="3600" dirty="0"/>
              <a:t>13. Unique Characteristics</a:t>
            </a:r>
          </a:p>
        </p:txBody>
      </p:sp>
      <p:sp>
        <p:nvSpPr>
          <p:cNvPr id="7" name="Rectangle 3">
            <a:extLst>
              <a:ext uri="{FF2B5EF4-FFF2-40B4-BE49-F238E27FC236}">
                <a16:creationId xmlns:a16="http://schemas.microsoft.com/office/drawing/2014/main" id="{9B8CDFF9-ED46-4062-BB32-E2779C84D2BF}"/>
              </a:ext>
            </a:extLst>
          </p:cNvPr>
          <p:cNvSpPr>
            <a:spLocks noGrp="1" noChangeArrowheads="1"/>
          </p:cNvSpPr>
          <p:nvPr>
            <p:ph idx="1"/>
          </p:nvPr>
        </p:nvSpPr>
        <p:spPr>
          <a:xfrm>
            <a:off x="609600" y="1371600"/>
            <a:ext cx="5029200" cy="3505200"/>
          </a:xfrm>
        </p:spPr>
        <p:txBody>
          <a:bodyPr>
            <a:noAutofit/>
          </a:bodyPr>
          <a:lstStyle/>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Interpreting angel</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Longest minor prophet</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Messianic prophecies</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Multiplicity of literary styles</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Times of the Gentiles</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dirty="0">
                <a:effectLst>
                  <a:outerShdw blurRad="38100" dist="38100" dir="2700000" algn="tl">
                    <a:srgbClr val="000000">
                      <a:alpha val="43137"/>
                    </a:srgbClr>
                  </a:outerShdw>
                </a:effectLst>
                <a:cs typeface="Calibri" panose="020F0502020204030204" pitchFamily="34" charset="0"/>
              </a:rPr>
              <a:t>Israel’s Eschatology</a:t>
            </a:r>
          </a:p>
        </p:txBody>
      </p:sp>
      <p:sp>
        <p:nvSpPr>
          <p:cNvPr id="8" name="Rectangle 3">
            <a:extLst>
              <a:ext uri="{FF2B5EF4-FFF2-40B4-BE49-F238E27FC236}">
                <a16:creationId xmlns:a16="http://schemas.microsoft.com/office/drawing/2014/main" id="{316042DB-4E4E-4ECE-813A-38D1549774FE}"/>
              </a:ext>
            </a:extLst>
          </p:cNvPr>
          <p:cNvSpPr txBox="1">
            <a:spLocks noChangeArrowheads="1"/>
          </p:cNvSpPr>
          <p:nvPr/>
        </p:nvSpPr>
        <p:spPr bwMode="auto">
          <a:xfrm>
            <a:off x="6553200" y="1371600"/>
            <a:ext cx="5029200"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kern="0" dirty="0">
                <a:effectLst>
                  <a:outerShdw blurRad="38100" dist="38100" dir="2700000" algn="tl">
                    <a:srgbClr val="000000">
                      <a:alpha val="43137"/>
                    </a:srgbClr>
                  </a:outerShdw>
                </a:effectLst>
                <a:cs typeface="Calibri" panose="020F0502020204030204" pitchFamily="34" charset="0"/>
              </a:rPr>
              <a:t>Two burdens focused upon in the passion narratives</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kern="0" dirty="0">
                <a:effectLst>
                  <a:outerShdw blurRad="38100" dist="38100" dir="2700000" algn="tl">
                    <a:srgbClr val="000000">
                      <a:alpha val="43137"/>
                    </a:srgbClr>
                  </a:outerShdw>
                </a:effectLst>
                <a:cs typeface="Calibri" panose="020F0502020204030204" pitchFamily="34" charset="0"/>
              </a:rPr>
              <a:t>Third most alluded to book in the Apocalypse</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kern="0" dirty="0">
                <a:effectLst>
                  <a:outerShdw blurRad="38100" dist="38100" dir="2700000" algn="tl">
                    <a:srgbClr val="000000">
                      <a:alpha val="43137"/>
                    </a:srgbClr>
                  </a:outerShdw>
                </a:effectLst>
                <a:cs typeface="Calibri" panose="020F0502020204030204" pitchFamily="34" charset="0"/>
              </a:rPr>
              <a:t>Imputation (3:1-5)</a:t>
            </a:r>
          </a:p>
          <a:p>
            <a:pPr marL="457200" lvl="1" indent="-457200" eaLnBrk="1" hangingPunct="1">
              <a:spcBef>
                <a:spcPts val="0"/>
              </a:spcBef>
              <a:spcAft>
                <a:spcPts val="600"/>
              </a:spcAft>
              <a:buClr>
                <a:schemeClr val="tx2"/>
              </a:buClr>
              <a:buSzPct val="100000"/>
              <a:buFont typeface="Arial" panose="020B0604020202020204" pitchFamily="34" charset="0"/>
              <a:buChar char="•"/>
              <a:defRPr/>
            </a:pPr>
            <a:r>
              <a:rPr lang="en-US" altLang="en-US" sz="3000" kern="0" dirty="0">
                <a:effectLst>
                  <a:outerShdw blurRad="38100" dist="38100" dir="2700000" algn="tl">
                    <a:srgbClr val="000000">
                      <a:alpha val="43137"/>
                    </a:srgbClr>
                  </a:outerShdw>
                </a:effectLst>
                <a:cs typeface="Calibri" panose="020F0502020204030204" pitchFamily="34" charset="0"/>
              </a:rPr>
              <a:t>Summation of prophetic themes</a:t>
            </a:r>
          </a:p>
        </p:txBody>
      </p:sp>
      <p:pic>
        <p:nvPicPr>
          <p:cNvPr id="9" name="Picture 2" descr="Zechariah - davidould.net">
            <a:extLst>
              <a:ext uri="{FF2B5EF4-FFF2-40B4-BE49-F238E27FC236}">
                <a16:creationId xmlns:a16="http://schemas.microsoft.com/office/drawing/2014/main" id="{8A666D99-BB1E-44E9-8146-86D05E6F2D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4" y="4876800"/>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2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39624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Apocalyptic literature in the Bible has several characteristics: (1) In apocalyptic literature a person who received God’s truths in visions recorded what he saw. (2) Apocalyptic literature makes extensive use of symbols or signs. (3) Such literature normally gives revelation concerning God’s program for the future of His people Israel. (4) Prose was usually employed in apocalyptic literature, rather than poetic style which was normal in most prophetic literature.”</a:t>
            </a:r>
          </a:p>
        </p:txBody>
      </p:sp>
      <p:sp>
        <p:nvSpPr>
          <p:cNvPr id="68613" name="Text Box 5"/>
          <p:cNvSpPr txBox="1">
            <a:spLocks noChangeArrowheads="1"/>
          </p:cNvSpPr>
          <p:nvPr/>
        </p:nvSpPr>
        <p:spPr bwMode="auto">
          <a:xfrm>
            <a:off x="3009900" y="261372"/>
            <a:ext cx="61722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J. Dwight Pentecost</a:t>
            </a:r>
          </a:p>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Bible Knowledge Commentary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John F. Walvoord and Roy B.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1985), 1323.</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94004"/>
            <a:ext cx="821094" cy="1097280"/>
          </a:xfrm>
          <a:prstGeom prst="rect">
            <a:avLst/>
          </a:prstGeom>
        </p:spPr>
      </p:pic>
    </p:spTree>
    <p:extLst>
      <p:ext uri="{BB962C8B-B14F-4D97-AF65-F5344CB8AC3E}">
        <p14:creationId xmlns:p14="http://schemas.microsoft.com/office/powerpoint/2010/main" val="100354411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4953000"/>
          </a:xfrm>
        </p:spPr>
        <p:txBody>
          <a:bodyPr/>
          <a:lstStyle/>
          <a:p>
            <a:pPr marL="0" indent="0" algn="just">
              <a:spcBef>
                <a:spcPts val="0"/>
              </a:spcBef>
              <a:buNone/>
            </a:pPr>
            <a:r>
              <a:rPr lang="en-US" altLang="en-US" sz="3100" dirty="0">
                <a:cs typeface="Calibri" panose="020F0502020204030204" pitchFamily="34" charset="0"/>
              </a:rPr>
              <a:t>“</a:t>
            </a:r>
            <a:r>
              <a:rPr lang="en-US" sz="3100" dirty="0">
                <a:effectLst/>
              </a:rPr>
              <a:t>In addition to Daniel and Revelation, apocalyptic literature is found in Ezekiel 37–48 and Zechariah 1:7–7:8. In interpreting visions, symbols, and signs in apo­ca­­lyp­tic literature, one is seldom left to his own ingenuity to discover the truth. In most instances an examination of the context or comparison with the parallel biblical passages provides the Scriptures’ own interpretation of the visions or the symbols employed. Apocalyptic literature then demands a careful comparison of Scripture with Scripture to arrive at a correct understanding of the revelation being given.”</a:t>
            </a:r>
          </a:p>
        </p:txBody>
      </p:sp>
      <p:sp>
        <p:nvSpPr>
          <p:cNvPr id="5" name="Text Box 5">
            <a:extLst>
              <a:ext uri="{FF2B5EF4-FFF2-40B4-BE49-F238E27FC236}">
                <a16:creationId xmlns:a16="http://schemas.microsoft.com/office/drawing/2014/main" id="{695758A2-1BF7-4AD0-88DE-598BF2B2FE61}"/>
              </a:ext>
            </a:extLst>
          </p:cNvPr>
          <p:cNvSpPr txBox="1">
            <a:spLocks noChangeArrowheads="1"/>
          </p:cNvSpPr>
          <p:nvPr/>
        </p:nvSpPr>
        <p:spPr bwMode="auto">
          <a:xfrm>
            <a:off x="3009900" y="261372"/>
            <a:ext cx="61722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J. Dwight Pentecost</a:t>
            </a:r>
          </a:p>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Bible Knowledge Commentary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John F. Walvoord and Roy B.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1985), 1323.</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53C067F-6276-4D58-9B52-20CB3A8E0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94004"/>
            <a:ext cx="821094" cy="1097280"/>
          </a:xfrm>
          <a:prstGeom prst="rect">
            <a:avLst/>
          </a:prstGeom>
        </p:spPr>
      </p:pic>
    </p:spTree>
    <p:extLst>
      <p:ext uri="{BB962C8B-B14F-4D97-AF65-F5344CB8AC3E}">
        <p14:creationId xmlns:p14="http://schemas.microsoft.com/office/powerpoint/2010/main" val="27468513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2057400" y="2"/>
            <a:ext cx="8077200" cy="2666997"/>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A44E8D5C-CCAB-4E80-82A9-8E750F83FE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78C898C-542B-48DC-BA5C-46FFD63D5524}"/>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Uniqueness of Jesus Christ</a:t>
            </a:r>
          </a:p>
        </p:txBody>
      </p:sp>
      <p:sp>
        <p:nvSpPr>
          <p:cNvPr id="4099" name="Rectangle 3">
            <a:extLst>
              <a:ext uri="{FF2B5EF4-FFF2-40B4-BE49-F238E27FC236}">
                <a16:creationId xmlns:a16="http://schemas.microsoft.com/office/drawing/2014/main" id="{E53A741E-D972-4191-8240-D3081D7D2B35}"/>
              </a:ext>
            </a:extLst>
          </p:cNvPr>
          <p:cNvSpPr>
            <a:spLocks noGrp="1" noChangeArrowheads="1"/>
          </p:cNvSpPr>
          <p:nvPr>
            <p:ph idx="1"/>
          </p:nvPr>
        </p:nvSpPr>
        <p:spPr>
          <a:xfrm>
            <a:off x="637671" y="1371600"/>
            <a:ext cx="6829929" cy="5181601"/>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verifiable history</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 man of fulfilled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predictive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unimpeachable morality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profound teaching</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authentic miracles</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bodily resurrection</a:t>
            </a:r>
          </a:p>
        </p:txBody>
      </p:sp>
      <p:pic>
        <p:nvPicPr>
          <p:cNvPr id="2050" name="Picture 2" descr="Image result for resurrection of jesus">
            <a:extLst>
              <a:ext uri="{FF2B5EF4-FFF2-40B4-BE49-F238E27FC236}">
                <a16:creationId xmlns:a16="http://schemas.microsoft.com/office/drawing/2014/main" id="{5583786B-0326-44DE-A450-BC0FADC1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650" y="2590800"/>
            <a:ext cx="394367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8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745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974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b="1" dirty="0">
                          <a:latin typeface="Calibri" panose="020F0502020204030204" pitchFamily="34" charset="0"/>
                          <a:cs typeface="Calibri" panose="020F0502020204030204" pitchFamily="34" charset="0"/>
                        </a:rPr>
                        <a:t>Isaiah 7:14</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800" b="1" dirty="0">
                          <a:latin typeface="Calibri" panose="020F0502020204030204" pitchFamily="34" charset="0"/>
                          <a:cs typeface="Calibri" panose="020F0502020204030204" pitchFamily="34" charset="0"/>
                        </a:rPr>
                        <a:t>Micah 5:2</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Tribe</a:t>
                      </a:r>
                    </a:p>
                  </a:txBody>
                  <a:tcPr anchor="ctr"/>
                </a:tc>
                <a:tc>
                  <a:txBody>
                    <a:bodyPr/>
                    <a:lstStyle/>
                    <a:p>
                      <a:pPr algn="ctr"/>
                      <a:r>
                        <a:rPr lang="en-US" sz="2800" b="1" dirty="0">
                          <a:latin typeface="Calibri" panose="020F0502020204030204" pitchFamily="34" charset="0"/>
                          <a:cs typeface="Calibri" panose="020F0502020204030204" pitchFamily="34" charset="0"/>
                        </a:rPr>
                        <a:t>Genesis 49:10</a:t>
                      </a:r>
                    </a:p>
                  </a:txBody>
                  <a:tcPr anchor="ctr"/>
                </a:tc>
                <a:tc>
                  <a:txBody>
                    <a:bodyPr/>
                    <a:lstStyle/>
                    <a:p>
                      <a:pPr algn="ctr"/>
                      <a:r>
                        <a:rPr lang="en-US" sz="2800" b="1"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Time of &amp; Response to His Messiahship</a:t>
                      </a:r>
                    </a:p>
                  </a:txBody>
                  <a:tcPr anchor="ctr"/>
                </a:tc>
                <a:tc>
                  <a:txBody>
                    <a:bodyPr/>
                    <a:lstStyle/>
                    <a:p>
                      <a:pPr algn="ctr"/>
                      <a:r>
                        <a:rPr lang="en-US" sz="2800" b="1" dirty="0">
                          <a:latin typeface="Calibri" panose="020F0502020204030204" pitchFamily="34" charset="0"/>
                          <a:cs typeface="Calibri" panose="020F0502020204030204" pitchFamily="34" charset="0"/>
                        </a:rPr>
                        <a:t>Dan. 9:25-26</a:t>
                      </a:r>
                    </a:p>
                  </a:txBody>
                  <a:tcPr anchor="ctr"/>
                </a:tc>
                <a:tc>
                  <a:txBody>
                    <a:bodyPr/>
                    <a:lstStyle/>
                    <a:p>
                      <a:pPr algn="ctr"/>
                      <a:r>
                        <a:rPr lang="en-US" sz="2800" b="1"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20076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8521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Pierced</a:t>
                      </a:r>
                    </a:p>
                  </a:txBody>
                  <a:tcPr anchor="ctr"/>
                </a:tc>
                <a:tc>
                  <a:txBody>
                    <a:bodyPr/>
                    <a:lstStyle/>
                    <a:p>
                      <a:pPr algn="ctr"/>
                      <a:r>
                        <a:rPr lang="en-US" sz="2800" b="1" dirty="0">
                          <a:latin typeface="Calibri" panose="020F0502020204030204" pitchFamily="34" charset="0"/>
                          <a:cs typeface="Calibri" panose="020F0502020204030204" pitchFamily="34" charset="0"/>
                        </a:rPr>
                        <a:t>Isaiah 53:5</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b="1" dirty="0">
                          <a:latin typeface="Calibri" panose="020F0502020204030204" pitchFamily="34" charset="0"/>
                          <a:cs typeface="Calibri" panose="020F0502020204030204" pitchFamily="34" charset="0"/>
                        </a:rPr>
                        <a:t>Psalm 22:18</a:t>
                      </a:r>
                    </a:p>
                  </a:txBody>
                  <a:tcPr anchor="ctr"/>
                </a:tc>
                <a:tc>
                  <a:txBody>
                    <a:bodyPr/>
                    <a:lstStyle/>
                    <a:p>
                      <a:pPr algn="ct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41245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72D9B-EEFD-4897-A968-C37D7CE90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8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31A45-D8F8-4446-941B-3F05B68E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630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1461A-26F2-44A0-B1C1-75434504D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404279B2-DF95-4F6D-91D8-8155DA241654}"/>
              </a:ext>
            </a:extLst>
          </p:cNvPr>
          <p:cNvSpPr txBox="1"/>
          <p:nvPr/>
        </p:nvSpPr>
        <p:spPr>
          <a:xfrm>
            <a:off x="609600" y="0"/>
            <a:ext cx="10972800" cy="5232202"/>
          </a:xfrm>
          <a:prstGeom prst="rect">
            <a:avLst/>
          </a:prstGeom>
          <a:noFill/>
        </p:spPr>
        <p:txBody>
          <a:bodyPr wrap="square">
            <a:spAutoFit/>
          </a:bodyPr>
          <a:lstStyle/>
          <a:p>
            <a:pPr marL="0" marR="0"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rPr>
              <a:t>, he went to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rPr>
              <a:t> suffer and rise again from the dead, and </a:t>
            </a:r>
            <a:r>
              <a:rPr lang="en-US" sz="3600" i="1" dirty="0">
                <a:effectLst>
                  <a:outerShdw blurRad="38100" dist="38100" dir="2700000" algn="tl">
                    <a:srgbClr val="000000">
                      <a:alpha val="43137"/>
                    </a:srgbClr>
                  </a:outerShdw>
                </a:effectLst>
                <a:latin typeface="Calibri" panose="020F0502020204030204" pitchFamily="34" charset="0"/>
              </a:rPr>
              <a:t>saying,</a:t>
            </a:r>
            <a:r>
              <a:rPr lang="en-US" sz="3600" dirty="0">
                <a:effectLst>
                  <a:outerShdw blurRad="38100" dist="38100" dir="2700000" algn="tl">
                    <a:srgbClr val="000000">
                      <a:alpha val="43137"/>
                    </a:srgbClr>
                  </a:outerShdw>
                </a:effectLst>
                <a:latin typeface="Calibri" panose="020F0502020204030204" pitchFamily="34" charset="0"/>
              </a:rPr>
              <a:t> “This Jesus whom I am proclaiming to you is the Christ.” </a:t>
            </a: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3</a:t>
            </a:r>
            <a:r>
              <a:rPr lang="en-US" sz="3600" dirty="0">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latin typeface="Calibri" panose="020F0502020204030204" pitchFamily="34" charset="0"/>
                <a:cs typeface="Calibri" panose="020F0502020204030204" pitchFamily="34" charset="0"/>
              </a:rPr>
              <a:t>according to the Scriptures</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a:t>
            </a:r>
            <a:r>
              <a:rPr lang="en-US" sz="3600" dirty="0">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latin typeface="Calibri" panose="020F0502020204030204" pitchFamily="34" charset="0"/>
                <a:cs typeface="Calibri" panose="020F0502020204030204" pitchFamily="34" charset="0"/>
              </a:rPr>
              <a:t>according to the Scriptures</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197032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t>Christ in Zechariah</a:t>
            </a:r>
            <a:br>
              <a:rPr lang="en-US" altLang="en-US" sz="3600" dirty="0"/>
            </a:br>
            <a:r>
              <a:rPr lang="en-US" altLang="en-US" sz="3600" b="1" cap="small" dirty="0">
                <a:solidFill>
                  <a:srgbClr val="FFFFCC"/>
                </a:solidFill>
              </a:rPr>
              <a:t>general</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9829800" cy="4460875"/>
          </a:xfrm>
        </p:spPr>
        <p:txBody>
          <a:bodyPr/>
          <a:lstStyle/>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angel of the Lord (3:1-2)</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righteous branch (3:8; 6:12-13)</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servant (3:8)</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stone with seven eyes (3:9)</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King-Priest (6:13)</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cornerstone, tent peg, and the bow of battle (10:4) </a:t>
            </a:r>
          </a:p>
        </p:txBody>
      </p:sp>
      <p:pic>
        <p:nvPicPr>
          <p:cNvPr id="4" name="Picture 2" descr="Zechariah - davidould.net">
            <a:extLst>
              <a:ext uri="{FF2B5EF4-FFF2-40B4-BE49-F238E27FC236}">
                <a16:creationId xmlns:a16="http://schemas.microsoft.com/office/drawing/2014/main" id="{29232723-921B-45DC-8458-15D89818BE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t>Christ in Zechariah</a:t>
            </a:r>
            <a:br>
              <a:rPr lang="en-US" altLang="en-US" sz="3600" dirty="0"/>
            </a:br>
            <a:r>
              <a:rPr lang="en-US" altLang="en-US" sz="3600" b="1" cap="small" dirty="0">
                <a:solidFill>
                  <a:srgbClr val="FFFFCC"/>
                </a:solidFill>
              </a:rPr>
              <a:t>first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7162800" cy="5105400"/>
          </a:xfrm>
        </p:spPr>
        <p:txBody>
          <a:bodyPr/>
          <a:lstStyle/>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humble king riding on a donkey (9:9-10; Matt 21:1-8; John 12:14-16)</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rejected good shepherd sold for thirty pieces of silver (11:4-13; Matt 26:14-16; 27:9-10)</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one the Jews pierced (12:10; John 19:37; 20:24-27)</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smitten good shepherd (13:7)</a:t>
            </a:r>
          </a:p>
        </p:txBody>
      </p:sp>
      <p:pic>
        <p:nvPicPr>
          <p:cNvPr id="5" name="Picture 2" descr="Zechariah - davidould.net">
            <a:extLst>
              <a:ext uri="{FF2B5EF4-FFF2-40B4-BE49-F238E27FC236}">
                <a16:creationId xmlns:a16="http://schemas.microsoft.com/office/drawing/2014/main" id="{46F1C6EA-7DF3-471A-9074-7866F8946E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103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t>Christ in Zechariah</a:t>
            </a:r>
            <a:br>
              <a:rPr lang="en-US" altLang="en-US" sz="3600" dirty="0"/>
            </a:br>
            <a:r>
              <a:rPr lang="en-US" altLang="en-US" sz="3600" b="1" cap="small" dirty="0">
                <a:solidFill>
                  <a:srgbClr val="FFFFCC"/>
                </a:solidFill>
              </a:rPr>
              <a:t>second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599" y="1600200"/>
            <a:ext cx="7239001" cy="5105400"/>
          </a:xfrm>
        </p:spPr>
        <p:txBody>
          <a:bodyPr/>
          <a:lstStyle/>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be accepted by Israel (12:10–13:1; Rom 11:26)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cleanses Israel (13:1)</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coming judge (14)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destroyer of Israel’s enemies (14:3, 12-15; Rev 19:11-16)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split the Mount of Olives (14:4)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reign from Jerusalem (14:9, 16; Rev 20:4-6)</a:t>
            </a:r>
          </a:p>
        </p:txBody>
      </p:sp>
      <p:pic>
        <p:nvPicPr>
          <p:cNvPr id="5" name="Picture 2" descr="Zechariah - davidould.net">
            <a:extLst>
              <a:ext uri="{FF2B5EF4-FFF2-40B4-BE49-F238E27FC236}">
                <a16:creationId xmlns:a16="http://schemas.microsoft.com/office/drawing/2014/main" id="{95016E14-86B5-4014-9934-F13EBFAF50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9586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228600" y="0"/>
            <a:ext cx="11734800" cy="30861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500" kern="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cs typeface="Calibri" panose="020F0502020204030204" pitchFamily="34" charset="0"/>
              </a:rPr>
              <a:t>2 </a:t>
            </a:r>
            <a:r>
              <a:rPr lang="en-US" sz="3500" kern="0" dirty="0">
                <a:effectLst>
                  <a:outerShdw blurRad="38100" dist="38100" dir="2700000" algn="tl">
                    <a:srgbClr val="000000">
                      <a:alpha val="43137"/>
                    </a:srgbClr>
                  </a:outerShdw>
                </a:effectLst>
                <a:cs typeface="Calibri" panose="020F0502020204030204" pitchFamily="34" charset="0"/>
              </a:rPr>
              <a:t>For I will gather </a:t>
            </a:r>
            <a:r>
              <a:rPr lang="en-US" sz="3500" b="1" u="sng" kern="0" dirty="0">
                <a:solidFill>
                  <a:srgbClr val="FFFFCC"/>
                </a:solidFill>
                <a:effectLst>
                  <a:outerShdw blurRad="38100" dist="38100" dir="2700000" algn="tl">
                    <a:srgbClr val="000000">
                      <a:alpha val="43137"/>
                    </a:srgbClr>
                  </a:outerShdw>
                </a:effectLst>
                <a:cs typeface="Calibri" panose="020F0502020204030204" pitchFamily="34" charset="0"/>
              </a:rPr>
              <a:t>all the nations against Jerusalem </a:t>
            </a:r>
            <a:r>
              <a:rPr lang="en-US" sz="3500" kern="0" dirty="0">
                <a:effectLst>
                  <a:outerShdw blurRad="38100" dist="38100" dir="2700000" algn="tl">
                    <a:srgbClr val="000000">
                      <a:alpha val="43137"/>
                    </a:srgbClr>
                  </a:outerShdw>
                </a:effectLst>
                <a:cs typeface="Calibri" panose="020F0502020204030204" pitchFamily="34" charset="0"/>
              </a:rPr>
              <a:t>to battle, and the city will be captured, the houses plundered, the women ravished and half of the city exiled, but the rest of the people will not be cut off from the city.</a:t>
            </a:r>
            <a:r>
              <a:rPr lang="en-US" sz="3500" b="1" i="0" baseline="30000" dirty="0">
                <a:solidFill>
                  <a:srgbClr val="000000"/>
                </a:solidFill>
                <a:effectLst/>
                <a:cs typeface="Calibri" panose="020F0502020204030204" pitchFamily="34" charset="0"/>
              </a:rPr>
              <a:t> </a:t>
            </a:r>
            <a:r>
              <a:rPr lang="en-US" sz="3500" baseline="30000" dirty="0">
                <a:effectLst>
                  <a:outerShdw blurRad="38100" dist="38100" dir="2700000" algn="tl">
                    <a:srgbClr val="000000">
                      <a:alpha val="43137"/>
                    </a:srgbClr>
                  </a:outerShdw>
                </a:effectLst>
                <a:cs typeface="Calibri" panose="020F0502020204030204" pitchFamily="34" charset="0"/>
              </a:rPr>
              <a:t>3 </a:t>
            </a:r>
            <a:r>
              <a:rPr lang="en-US" sz="3500" kern="0" dirty="0">
                <a:effectLst>
                  <a:outerShdw blurRad="38100" dist="38100" dir="2700000" algn="tl">
                    <a:srgbClr val="000000">
                      <a:alpha val="43137"/>
                    </a:srgbClr>
                  </a:outerShdw>
                </a:effectLst>
                <a:cs typeface="Calibri" panose="020F0502020204030204" pitchFamily="34" charset="0"/>
              </a:rPr>
              <a:t>Then the Lord will go forth and </a:t>
            </a:r>
            <a:r>
              <a:rPr lang="en-US" sz="3500" b="1" u="sng" kern="0" dirty="0">
                <a:solidFill>
                  <a:srgbClr val="FFFFCC"/>
                </a:solidFill>
                <a:effectLst>
                  <a:outerShdw blurRad="38100" dist="38100" dir="2700000" algn="tl">
                    <a:srgbClr val="000000">
                      <a:alpha val="43137"/>
                    </a:srgbClr>
                  </a:outerShdw>
                </a:effectLst>
                <a:cs typeface="Calibri" panose="020F0502020204030204" pitchFamily="34" charset="0"/>
              </a:rPr>
              <a:t>fight</a:t>
            </a:r>
            <a:r>
              <a:rPr lang="en-US" sz="3500" kern="0" dirty="0">
                <a:effectLst>
                  <a:outerShdw blurRad="38100" dist="38100" dir="2700000" algn="tl">
                    <a:srgbClr val="000000">
                      <a:alpha val="43137"/>
                    </a:srgbClr>
                  </a:outerShdw>
                </a:effectLst>
                <a:cs typeface="Calibri" panose="020F0502020204030204" pitchFamily="34" charset="0"/>
              </a:rPr>
              <a: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943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93702"/>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latin typeface="Calibri" panose="020F0502020204030204" pitchFamily="34" charset="0"/>
                <a:cs typeface="Calibri" panose="020F0502020204030204" pitchFamily="34" charset="0"/>
              </a:rPr>
              <a:t>Jerusalem</a:t>
            </a:r>
            <a:r>
              <a:rPr lang="en-US" sz="3100" dirty="0">
                <a:latin typeface="Calibri" panose="020F0502020204030204" pitchFamily="34" charset="0"/>
                <a:cs typeface="Calibri" panose="020F0502020204030204" pitchFamily="34" charset="0"/>
              </a:rPr>
              <a:t> will go up from year to year to worship the King, the </a:t>
            </a:r>
            <a:r>
              <a:rPr lang="en-US" sz="3100" cap="small" dirty="0">
                <a:latin typeface="Calibri" panose="020F0502020204030204" pitchFamily="34" charset="0"/>
                <a:cs typeface="Calibri" panose="020F0502020204030204" pitchFamily="34" charset="0"/>
              </a:rPr>
              <a:t>Lord</a:t>
            </a:r>
            <a:r>
              <a:rPr lang="en-US" sz="3100" dirty="0">
                <a:latin typeface="Calibri" panose="020F0502020204030204" pitchFamily="34" charset="0"/>
                <a:cs typeface="Calibri" panose="020F0502020204030204" pitchFamily="34" charset="0"/>
              </a:rPr>
              <a:t> of hosts, and to celebrate the Feast of Booths. </a:t>
            </a:r>
            <a:r>
              <a:rPr lang="en-US" sz="3100" baseline="30000" dirty="0">
                <a:latin typeface="Calibri" panose="020F0502020204030204" pitchFamily="34" charset="0"/>
                <a:cs typeface="Calibri" panose="020F0502020204030204" pitchFamily="34" charset="0"/>
              </a:rPr>
              <a:t>17 </a:t>
            </a:r>
            <a:r>
              <a:rPr lang="en-US" sz="3100" dirty="0">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latin typeface="Calibri" panose="020F0502020204030204" pitchFamily="34" charset="0"/>
                <a:cs typeface="Calibri" panose="020F0502020204030204" pitchFamily="34" charset="0"/>
              </a:rPr>
              <a:t>Jerusalem</a:t>
            </a:r>
            <a:r>
              <a:rPr lang="en-US" sz="3100" dirty="0">
                <a:latin typeface="Calibri" panose="020F0502020204030204" pitchFamily="34" charset="0"/>
                <a:cs typeface="Calibri" panose="020F0502020204030204" pitchFamily="34" charset="0"/>
              </a:rPr>
              <a:t> to worship the King, the </a:t>
            </a:r>
            <a:r>
              <a:rPr lang="en-US" sz="3100" cap="small" dirty="0">
                <a:latin typeface="Calibri" panose="020F0502020204030204" pitchFamily="34" charset="0"/>
                <a:cs typeface="Calibri" panose="020F0502020204030204" pitchFamily="34" charset="0"/>
              </a:rPr>
              <a:t>Lord</a:t>
            </a:r>
            <a:r>
              <a:rPr lang="en-US" sz="3100" dirty="0">
                <a:latin typeface="Calibri" panose="020F0502020204030204" pitchFamily="34" charset="0"/>
                <a:cs typeface="Calibri" panose="020F0502020204030204" pitchFamily="34" charset="0"/>
              </a:rPr>
              <a:t> of hosts, there will be no rain on them. </a:t>
            </a:r>
            <a:r>
              <a:rPr lang="en-US" sz="3100" baseline="30000" dirty="0">
                <a:latin typeface="Calibri" panose="020F0502020204030204" pitchFamily="34" charset="0"/>
                <a:cs typeface="Calibri" panose="020F0502020204030204" pitchFamily="34" charset="0"/>
              </a:rPr>
              <a:t>18 </a:t>
            </a:r>
            <a:r>
              <a:rPr lang="en-US" sz="3100" dirty="0">
                <a:latin typeface="Calibri" panose="020F0502020204030204" pitchFamily="34" charset="0"/>
                <a:cs typeface="Calibri" panose="020F0502020204030204" pitchFamily="34" charset="0"/>
              </a:rPr>
              <a:t>If the family of Egypt does not go up or enter, then no </a:t>
            </a:r>
            <a:r>
              <a:rPr lang="en-US" sz="3100" i="1" dirty="0">
                <a:latin typeface="Calibri" panose="020F0502020204030204" pitchFamily="34" charset="0"/>
                <a:cs typeface="Calibri" panose="020F0502020204030204" pitchFamily="34" charset="0"/>
              </a:rPr>
              <a:t>rain will fall</a:t>
            </a:r>
            <a:r>
              <a:rPr lang="en-US" sz="3100" dirty="0">
                <a:latin typeface="Calibri" panose="020F0502020204030204" pitchFamily="34" charset="0"/>
                <a:cs typeface="Calibri" panose="020F0502020204030204" pitchFamily="34" charset="0"/>
              </a:rPr>
              <a:t> on them; it will be the plague with which the </a:t>
            </a:r>
            <a:r>
              <a:rPr lang="en-US" sz="3100" cap="small" dirty="0">
                <a:latin typeface="Calibri" panose="020F0502020204030204" pitchFamily="34" charset="0"/>
                <a:cs typeface="Calibri" panose="020F0502020204030204" pitchFamily="34" charset="0"/>
              </a:rPr>
              <a:t>Lord</a:t>
            </a:r>
            <a:r>
              <a:rPr lang="en-US" sz="3100" dirty="0">
                <a:latin typeface="Calibri" panose="020F0502020204030204" pitchFamily="34" charset="0"/>
                <a:cs typeface="Calibri" panose="020F0502020204030204" pitchFamily="34" charset="0"/>
              </a:rPr>
              <a:t> smites the nations who do not go up to celebrate the Feast of Booths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200" dirty="0">
                <a:latin typeface="Calibri" panose="020F0502020204030204" pitchFamily="34" charset="0"/>
                <a:cs typeface="Calibri" panose="020F0502020204030204" pitchFamily="34" charset="0"/>
              </a:rPr>
              <a:t>“Now it will come about that In the last days The mountain of the house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200" baseline="30000" dirty="0">
                <a:latin typeface="Calibri" panose="020F0502020204030204" pitchFamily="34" charset="0"/>
                <a:cs typeface="Calibri" panose="020F0502020204030204" pitchFamily="34" charset="0"/>
              </a:rPr>
              <a:t>3 </a:t>
            </a:r>
            <a:r>
              <a:rPr lang="en-US" sz="3200" dirty="0">
                <a:latin typeface="Calibri" panose="020F0502020204030204" pitchFamily="34" charset="0"/>
                <a:cs typeface="Calibri" panose="020F0502020204030204" pitchFamily="34" charset="0"/>
              </a:rPr>
              <a:t>And many peoples will come and say, ‘Come, let us go up to the mountain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from Jerusalem</a:t>
            </a:r>
            <a:r>
              <a:rPr lang="en-US" sz="3200" dirty="0">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98598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1295400" y="1600200"/>
            <a:ext cx="960120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8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1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11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4610100" y="304800"/>
            <a:ext cx="2971800" cy="864942"/>
          </a:xfrm>
        </p:spPr>
        <p:txBody>
          <a:bodyPr/>
          <a:lstStyle/>
          <a:p>
            <a:pPr algn="ctr"/>
            <a:r>
              <a:rPr lang="en-US" altLang="en-US" sz="3600" dirty="0"/>
              <a:t>2. Authorship</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609600" y="1156371"/>
            <a:ext cx="6740329" cy="4545258"/>
          </a:xfrm>
        </p:spPr>
        <p:txBody>
          <a:bodyPr/>
          <a:lstStyle/>
          <a:p>
            <a:pPr marL="457200" indent="-457200">
              <a:spcBef>
                <a:spcPts val="0"/>
              </a:spcBef>
              <a:spcAft>
                <a:spcPts val="2400"/>
              </a:spcAft>
            </a:pPr>
            <a:r>
              <a:rPr lang="en-US" altLang="en-US" dirty="0"/>
              <a:t>Zechariah (1:1) </a:t>
            </a:r>
          </a:p>
          <a:p>
            <a:pPr marL="457200" indent="-457200">
              <a:spcBef>
                <a:spcPts val="0"/>
              </a:spcBef>
              <a:spcAft>
                <a:spcPts val="2400"/>
              </a:spcAft>
            </a:pPr>
            <a:r>
              <a:rPr lang="en-US" altLang="en-US" dirty="0"/>
              <a:t>Hebrew &amp; Christian tradition</a:t>
            </a:r>
          </a:p>
          <a:p>
            <a:pPr marL="457200" indent="-457200">
              <a:spcBef>
                <a:spcPts val="0"/>
              </a:spcBef>
              <a:spcAft>
                <a:spcPts val="2400"/>
              </a:spcAft>
            </a:pPr>
            <a:r>
              <a:rPr lang="en-US" altLang="en-US" dirty="0"/>
              <a:t>Zechariah 9‒14?</a:t>
            </a:r>
          </a:p>
          <a:p>
            <a:pPr marL="914400" lvl="1" indent="-457200">
              <a:spcBef>
                <a:spcPts val="0"/>
              </a:spcBef>
              <a:spcAft>
                <a:spcPts val="2400"/>
              </a:spcAft>
            </a:pPr>
            <a:r>
              <a:rPr lang="en-US" altLang="en-US" dirty="0">
                <a:ea typeface="+mn-ea"/>
                <a:cs typeface="+mn-cs"/>
              </a:rPr>
              <a:t>Matt. 27:9-10?</a:t>
            </a:r>
          </a:p>
          <a:p>
            <a:pPr marL="914400" lvl="1" indent="-457200">
              <a:spcBef>
                <a:spcPts val="0"/>
              </a:spcBef>
              <a:spcAft>
                <a:spcPts val="2400"/>
              </a:spcAft>
            </a:pPr>
            <a:r>
              <a:rPr lang="en-US" altLang="en-US" dirty="0">
                <a:ea typeface="+mn-ea"/>
                <a:cs typeface="+mn-cs"/>
              </a:rPr>
              <a:t>Hellenistic or Maccabean eras?</a:t>
            </a:r>
          </a:p>
          <a:p>
            <a:pPr marL="914400" lvl="1" indent="-457200">
              <a:spcBef>
                <a:spcPts val="0"/>
              </a:spcBef>
              <a:spcAft>
                <a:spcPts val="2400"/>
              </a:spcAft>
            </a:pPr>
            <a:r>
              <a:rPr lang="en-US" altLang="en-US" dirty="0">
                <a:ea typeface="+mn-ea"/>
                <a:cs typeface="+mn-cs"/>
              </a:rPr>
              <a:t>Unity arguments</a:t>
            </a:r>
          </a:p>
        </p:txBody>
      </p:sp>
      <p:pic>
        <p:nvPicPr>
          <p:cNvPr id="5" name="Picture 2" descr="Zechariah - davidould.net">
            <a:extLst>
              <a:ext uri="{FF2B5EF4-FFF2-40B4-BE49-F238E27FC236}">
                <a16:creationId xmlns:a16="http://schemas.microsoft.com/office/drawing/2014/main" id="{3587E675-68A6-4B68-AB31-51A3653EBA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499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391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72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19094</TotalTime>
  <Words>3378</Words>
  <Application>Microsoft Office PowerPoint</Application>
  <PresentationFormat>Widescreen</PresentationFormat>
  <Paragraphs>552</Paragraphs>
  <Slides>80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Times New Roman</vt:lpstr>
      <vt:lpstr>Wingdings</vt:lpstr>
      <vt:lpstr>Azure</vt:lpstr>
      <vt:lpstr>PowerPoint Presentation</vt:lpstr>
      <vt:lpstr>Introductory Matters</vt:lpstr>
      <vt:lpstr>Introductory Matters</vt:lpstr>
      <vt:lpstr>Introductory Matters</vt:lpstr>
      <vt:lpstr>1. Title</vt:lpstr>
      <vt:lpstr>PowerPoint Presentation</vt:lpstr>
      <vt:lpstr>PowerPoint Presentation</vt:lpstr>
      <vt:lpstr>Introductory Matters</vt:lpstr>
      <vt:lpstr>2. Authorship</vt:lpstr>
      <vt:lpstr>Introductory Matters</vt:lpstr>
      <vt:lpstr>3. Biography</vt:lpstr>
      <vt:lpstr>PowerPoint Presentation</vt:lpstr>
      <vt:lpstr>Introductory Matters</vt:lpstr>
      <vt:lpstr>PowerPoint Presentation</vt:lpstr>
      <vt:lpstr>4. Scope</vt:lpstr>
      <vt:lpstr>Introductory Matters</vt:lpstr>
      <vt:lpstr>5. Date</vt:lpstr>
      <vt:lpstr>Introductory Matters</vt:lpstr>
      <vt:lpstr>6. Audience</vt:lpstr>
      <vt:lpstr>PowerPoint Presentation</vt:lpstr>
      <vt:lpstr>PowerPoint Presentation</vt:lpstr>
      <vt:lpstr>PowerPoint Presentation</vt:lpstr>
      <vt:lpstr>PowerPoint Presentation</vt:lpstr>
      <vt:lpstr>PowerPoint Presentation</vt:lpstr>
      <vt:lpstr>Introductory Matters</vt:lpstr>
      <vt:lpstr>7. Place of Writing</vt:lpstr>
      <vt:lpstr>Introductory Matters</vt:lpstr>
      <vt:lpstr>PowerPoint Presentation</vt:lpstr>
      <vt:lpstr>PowerPoint Presentation</vt:lpstr>
      <vt:lpstr>Cyrus Cylinder</vt:lpstr>
      <vt:lpstr>PowerPoint Presentation</vt:lpstr>
      <vt:lpstr>ISRAEL’S FOUR TEMPLES</vt:lpstr>
      <vt:lpstr>ISRAEL’S FOUR TEMPLES</vt:lpstr>
      <vt:lpstr>8. Occasion</vt:lpstr>
      <vt:lpstr>8. Occasion</vt:lpstr>
      <vt:lpstr>Introductory Matters</vt:lpstr>
      <vt:lpstr>9. Structure</vt:lpstr>
      <vt:lpstr>9. Structure</vt:lpstr>
      <vt:lpstr>9. Structure</vt:lpstr>
      <vt:lpstr>II. Eight Night Visions  (1:7‒6:15)</vt:lpstr>
      <vt:lpstr>9. Structure</vt:lpstr>
      <vt:lpstr>III. Questions &amp; Answers Concerning Fasting  (7‒8)</vt:lpstr>
      <vt:lpstr>9. Structure</vt:lpstr>
      <vt:lpstr>IV. Two Burdens  (9‒14)</vt:lpstr>
      <vt:lpstr>Introductory Matters</vt:lpstr>
      <vt:lpstr>10. Message</vt:lpstr>
      <vt:lpstr>Introductory Matters</vt:lpstr>
      <vt:lpstr>11. Purposes</vt:lpstr>
      <vt:lpstr>PowerPoint Presentation</vt:lpstr>
      <vt:lpstr>Introductory Matters</vt:lpstr>
      <vt:lpstr>12.Themes</vt:lpstr>
      <vt:lpstr>PowerPoint Presentation</vt:lpstr>
      <vt:lpstr>Introductory Matters</vt:lpstr>
      <vt:lpstr>13. Unique Characteristics</vt:lpstr>
      <vt:lpstr>PowerPoint Presentation</vt:lpstr>
      <vt:lpstr>PowerPoint Presentation</vt:lpstr>
      <vt:lpstr>Introductory Matters</vt:lpstr>
      <vt:lpstr>PowerPoint Presentation</vt:lpstr>
      <vt:lpstr>PowerPoint Presentation</vt:lpstr>
      <vt:lpstr>Introductory Matters</vt:lpstr>
      <vt:lpstr>The Uniqueness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in Zechariah general</vt:lpstr>
      <vt:lpstr>Christ in Zechariah first advent</vt:lpstr>
      <vt:lpstr>Christ in Zechariah second advent</vt:lpstr>
      <vt:lpstr>PowerPoint Presentation</vt:lpstr>
      <vt:lpstr>PowerPoint Presentation</vt:lpstr>
      <vt:lpstr>PowerPoint Presentation</vt:lpstr>
      <vt:lpstr>PowerPoint Presentation</vt:lpstr>
      <vt:lpstr>PowerPoint Presentation</vt:lpstr>
      <vt:lpstr>PowerPoint Presentation</vt:lpstr>
      <vt:lpstr>Conclusion</vt:lpstr>
      <vt:lpstr>Introductory Matters</vt:lpstr>
      <vt:lpstr>Introductory Matters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001 - Intro 16 X 9</dc:title>
  <dc:subject>Zechariah</dc:subject>
  <dc:creator>A. Woods</dc:creator>
  <dc:description>Modified by Jim McGowan</dc:description>
  <cp:lastModifiedBy>Andy Woods</cp:lastModifiedBy>
  <cp:revision>1967</cp:revision>
  <cp:lastPrinted>2021-07-23T14:30:50Z</cp:lastPrinted>
  <dcterms:created xsi:type="dcterms:W3CDTF">2009-03-17T12:21:13Z</dcterms:created>
  <dcterms:modified xsi:type="dcterms:W3CDTF">2021-09-08T14:10:47Z</dcterms:modified>
</cp:coreProperties>
</file>