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notesMasterIdLst>
    <p:notesMasterId r:id="rId84"/>
  </p:notesMasterIdLst>
  <p:handoutMasterIdLst>
    <p:handoutMasterId r:id="rId85"/>
  </p:handoutMasterIdLst>
  <p:sldIdLst>
    <p:sldId id="2094" r:id="rId2"/>
    <p:sldId id="2064" r:id="rId3"/>
    <p:sldId id="1984" r:id="rId4"/>
    <p:sldId id="6578" r:id="rId5"/>
    <p:sldId id="6803" r:id="rId6"/>
    <p:sldId id="6856" r:id="rId7"/>
    <p:sldId id="7330" r:id="rId8"/>
    <p:sldId id="2130" r:id="rId9"/>
    <p:sldId id="7483" r:id="rId10"/>
    <p:sldId id="7661" r:id="rId11"/>
    <p:sldId id="2131" r:id="rId12"/>
    <p:sldId id="7329" r:id="rId13"/>
    <p:sldId id="7731" r:id="rId14"/>
    <p:sldId id="6840" r:id="rId15"/>
    <p:sldId id="435" r:id="rId16"/>
    <p:sldId id="387" r:id="rId17"/>
    <p:sldId id="1738" r:id="rId18"/>
    <p:sldId id="5921" r:id="rId19"/>
    <p:sldId id="1660" r:id="rId20"/>
    <p:sldId id="1659" r:id="rId21"/>
    <p:sldId id="1942" r:id="rId22"/>
    <p:sldId id="1105" r:id="rId23"/>
    <p:sldId id="702" r:id="rId24"/>
    <p:sldId id="1040" r:id="rId25"/>
    <p:sldId id="431" r:id="rId26"/>
    <p:sldId id="7754" r:id="rId27"/>
    <p:sldId id="7264" r:id="rId28"/>
    <p:sldId id="7252" r:id="rId29"/>
    <p:sldId id="7755" r:id="rId30"/>
    <p:sldId id="2178" r:id="rId31"/>
    <p:sldId id="485" r:id="rId32"/>
    <p:sldId id="7251" r:id="rId33"/>
    <p:sldId id="7736" r:id="rId34"/>
    <p:sldId id="7694" r:id="rId35"/>
    <p:sldId id="7737" r:id="rId36"/>
    <p:sldId id="7738" r:id="rId37"/>
    <p:sldId id="7577" r:id="rId38"/>
    <p:sldId id="2320" r:id="rId39"/>
    <p:sldId id="7739" r:id="rId40"/>
    <p:sldId id="7374" r:id="rId41"/>
    <p:sldId id="7710" r:id="rId42"/>
    <p:sldId id="7740" r:id="rId43"/>
    <p:sldId id="7711" r:id="rId44"/>
    <p:sldId id="7548" r:id="rId45"/>
    <p:sldId id="7741" r:id="rId46"/>
    <p:sldId id="7699" r:id="rId47"/>
    <p:sldId id="7742" r:id="rId48"/>
    <p:sldId id="3081" r:id="rId49"/>
    <p:sldId id="3074" r:id="rId50"/>
    <p:sldId id="3075" r:id="rId51"/>
    <p:sldId id="7756" r:id="rId52"/>
    <p:sldId id="3057" r:id="rId53"/>
    <p:sldId id="1263" r:id="rId54"/>
    <p:sldId id="2660" r:id="rId55"/>
    <p:sldId id="1262" r:id="rId56"/>
    <p:sldId id="3721" r:id="rId57"/>
    <p:sldId id="3720" r:id="rId58"/>
    <p:sldId id="1280" r:id="rId59"/>
    <p:sldId id="7751" r:id="rId60"/>
    <p:sldId id="7752" r:id="rId61"/>
    <p:sldId id="1596" r:id="rId62"/>
    <p:sldId id="7743" r:id="rId63"/>
    <p:sldId id="7712" r:id="rId64"/>
    <p:sldId id="7749" r:id="rId65"/>
    <p:sldId id="7744" r:id="rId66"/>
    <p:sldId id="7706" r:id="rId67"/>
    <p:sldId id="3147" r:id="rId68"/>
    <p:sldId id="7757" r:id="rId69"/>
    <p:sldId id="1983" r:id="rId70"/>
    <p:sldId id="2039" r:id="rId71"/>
    <p:sldId id="1355" r:id="rId72"/>
    <p:sldId id="1591" r:id="rId73"/>
    <p:sldId id="5661" r:id="rId74"/>
    <p:sldId id="7262" r:id="rId75"/>
    <p:sldId id="6632" r:id="rId76"/>
    <p:sldId id="7746" r:id="rId77"/>
    <p:sldId id="1194" r:id="rId78"/>
    <p:sldId id="1195" r:id="rId79"/>
    <p:sldId id="7655" r:id="rId80"/>
    <p:sldId id="7747" r:id="rId81"/>
    <p:sldId id="7547" r:id="rId82"/>
    <p:sldId id="7656" r:id="rId83"/>
  </p:sldIdLst>
  <p:sldSz cx="12192000" cy="6858000"/>
  <p:notesSz cx="7315200" cy="9601200"/>
  <p:custDataLst>
    <p:tags r:id="rId86"/>
  </p:custDataLst>
  <p:defaultTextStyle>
    <a:defPPr>
      <a:defRPr lang="en-US"/>
    </a:defPPr>
    <a:lvl1pPr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1pPr>
    <a:lvl2pPr marL="4572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2pPr>
    <a:lvl3pPr marL="9144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3pPr>
    <a:lvl4pPr marL="13716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4pPr>
    <a:lvl5pPr marL="18288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5pPr>
    <a:lvl6pPr marL="22860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6pPr>
    <a:lvl7pPr marL="27432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7pPr>
    <a:lvl8pPr marL="32004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8pPr>
    <a:lvl9pPr marL="36576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ndy Woods" initials="AW" lastIdx="1" clrIdx="0">
    <p:extLst>
      <p:ext uri="{19B8F6BF-5375-455C-9EA6-DF929625EA0E}">
        <p15:presenceInfo xmlns:p15="http://schemas.microsoft.com/office/powerpoint/2012/main" userId="f980d2db616d9d0d"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FFCC"/>
    <a:srgbClr val="4D4D4D"/>
    <a:srgbClr val="CCCCFF"/>
    <a:srgbClr val="FFCCFF"/>
    <a:srgbClr val="00CCFF"/>
    <a:srgbClr val="0000CC"/>
    <a:srgbClr val="66FF66"/>
    <a:srgbClr val="33CC33"/>
    <a:srgbClr val="000066"/>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7369234-9483-4244-BA27-A28DF51C44A1}" v="2" dt="2021-08-15T17:29:15.945"/>
  </p1510:revLst>
</p1510:revInfo>
</file>

<file path=ppt/tableStyles.xml><?xml version="1.0" encoding="utf-8"?>
<a:tblStyleLst xmlns:a="http://schemas.openxmlformats.org/drawingml/2006/main" def="{5C22544A-7EE6-4342-B048-85BDC9FD1C3A}">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042" autoAdjust="0"/>
    <p:restoredTop sz="96778" autoAdjust="0"/>
  </p:normalViewPr>
  <p:slideViewPr>
    <p:cSldViewPr>
      <p:cViewPr varScale="1">
        <p:scale>
          <a:sx n="40" d="100"/>
          <a:sy n="40" d="100"/>
        </p:scale>
        <p:origin x="24" y="226"/>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notesViewPr>
    <p:cSldViewPr>
      <p:cViewPr varScale="1">
        <p:scale>
          <a:sx n="65" d="100"/>
          <a:sy n="65" d="100"/>
        </p:scale>
        <p:origin x="3293" y="3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notesMaster" Target="notesMasters/notesMaster1.xml"/><Relationship Id="rId89"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92"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commentAuthors" Target="commentAuthor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handoutMaster" Target="handoutMasters/handout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presProps" Target="presProps.xml"/><Relationship Id="rId9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tags" Target="tags/tag1.xml"/><Relationship Id="rId4" Type="http://schemas.openxmlformats.org/officeDocument/2006/relationships/slide" Target="slides/slide3.xml"/><Relationship Id="rId9" Type="http://schemas.openxmlformats.org/officeDocument/2006/relationships/slide" Target="slides/slide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9" name="Rectangle 5"/>
          <p:cNvSpPr>
            <a:spLocks noGrp="1" noChangeArrowheads="1"/>
          </p:cNvSpPr>
          <p:nvPr>
            <p:ph type="sldNum" sz="quarter" idx="3"/>
          </p:nvPr>
        </p:nvSpPr>
        <p:spPr bwMode="auto">
          <a:xfrm>
            <a:off x="4144437" y="9122452"/>
            <a:ext cx="3170764" cy="478748"/>
          </a:xfrm>
          <a:prstGeom prst="rect">
            <a:avLst/>
          </a:prstGeom>
          <a:noFill/>
          <a:ln w="9525">
            <a:noFill/>
            <a:miter lim="800000"/>
            <a:headEnd/>
            <a:tailEnd/>
          </a:ln>
        </p:spPr>
        <p:txBody>
          <a:bodyPr vert="horz" wrap="square" lIns="97392" tIns="48697" rIns="97392" bIns="48697" numCol="1" anchor="b" anchorCtr="0" compatLnSpc="1">
            <a:prstTxWarp prst="textNoShape">
              <a:avLst/>
            </a:prstTxWarp>
          </a:bodyPr>
          <a:lstStyle>
            <a:lvl1pPr algn="r" defTabSz="919579">
              <a:defRPr sz="1400"/>
            </a:lvl1pPr>
          </a:lstStyle>
          <a:p>
            <a:fld id="{416C2B2E-E9D7-4230-8EE4-F98D0B6BB14D}" type="slidenum">
              <a:rPr lang="en-US" altLang="en-US">
                <a:latin typeface="Calibri" panose="020F0502020204030204" pitchFamily="34" charset="0"/>
              </a:rPr>
              <a:pPr/>
              <a:t>‹#›</a:t>
            </a:fld>
            <a:endParaRPr lang="en-US" altLang="en-US" dirty="0">
              <a:latin typeface="Calibri" panose="020F0502020204030204" pitchFamily="34" charset="0"/>
            </a:endParaRPr>
          </a:p>
        </p:txBody>
      </p:sp>
      <p:sp>
        <p:nvSpPr>
          <p:cNvPr id="6" name="Rectangle 4">
            <a:extLst>
              <a:ext uri="{FF2B5EF4-FFF2-40B4-BE49-F238E27FC236}">
                <a16:creationId xmlns:a16="http://schemas.microsoft.com/office/drawing/2014/main" id="{E639ABDC-F385-432C-BC0C-EC9FB366D81E}"/>
              </a:ext>
            </a:extLst>
          </p:cNvPr>
          <p:cNvSpPr>
            <a:spLocks noGrp="1" noChangeArrowheads="1"/>
          </p:cNvSpPr>
          <p:nvPr>
            <p:ph type="ftr" sz="quarter" idx="2"/>
          </p:nvPr>
        </p:nvSpPr>
        <p:spPr bwMode="auto">
          <a:xfrm>
            <a:off x="0" y="9082034"/>
            <a:ext cx="3594184" cy="519166"/>
          </a:xfrm>
          <a:prstGeom prst="rect">
            <a:avLst/>
          </a:prstGeom>
          <a:noFill/>
          <a:ln w="9525">
            <a:noFill/>
            <a:miter lim="800000"/>
            <a:headEnd/>
            <a:tailEnd/>
          </a:ln>
        </p:spPr>
        <p:txBody>
          <a:bodyPr vert="horz" wrap="square" lIns="107802" tIns="53903" rIns="107802" bIns="53903" numCol="1" anchor="b" anchorCtr="0" compatLnSpc="1">
            <a:prstTxWarp prst="textNoShape">
              <a:avLst/>
            </a:prstTxWarp>
          </a:bodyPr>
          <a:lstStyle>
            <a:lvl1pPr defTabSz="1019412" eaLnBrk="1" hangingPunct="1">
              <a:defRPr sz="1600">
                <a:latin typeface="Times New Roman" pitchFamily="18" charset="0"/>
                <a:cs typeface="Arial" charset="0"/>
              </a:defRPr>
            </a:lvl1pPr>
          </a:lstStyle>
          <a:p>
            <a:pPr>
              <a:defRPr/>
            </a:pPr>
            <a:r>
              <a:rPr lang="en-US" dirty="0">
                <a:latin typeface="Calibri" panose="020F0502020204030204" pitchFamily="34" charset="0"/>
              </a:rPr>
              <a:t>Sugar Land Bible Church</a:t>
            </a:r>
          </a:p>
        </p:txBody>
      </p:sp>
      <p:sp>
        <p:nvSpPr>
          <p:cNvPr id="7" name="Header Placeholder 1">
            <a:extLst>
              <a:ext uri="{FF2B5EF4-FFF2-40B4-BE49-F238E27FC236}">
                <a16:creationId xmlns:a16="http://schemas.microsoft.com/office/drawing/2014/main" id="{DBD86D44-784A-49A5-8D58-104289F50E40}"/>
              </a:ext>
            </a:extLst>
          </p:cNvPr>
          <p:cNvSpPr>
            <a:spLocks noGrp="1"/>
          </p:cNvSpPr>
          <p:nvPr>
            <p:ph type="hdr" sz="quarter"/>
          </p:nvPr>
        </p:nvSpPr>
        <p:spPr>
          <a:xfrm>
            <a:off x="1612833" y="120405"/>
            <a:ext cx="4089536" cy="793995"/>
          </a:xfrm>
          <a:prstGeom prst="rect">
            <a:avLst/>
          </a:prstGeom>
        </p:spPr>
        <p:txBody>
          <a:bodyPr vert="horz" lIns="118243" tIns="59121" rIns="118243" bIns="59121" rtlCol="0"/>
          <a:lstStyle>
            <a:lvl1pPr algn="ctr">
              <a:defRPr sz="1700" dirty="0">
                <a:latin typeface="Calibri" panose="020F0502020204030204" pitchFamily="34" charset="0"/>
                <a:cs typeface="Calibri" panose="020F0502020204030204" pitchFamily="34" charset="0"/>
              </a:defRPr>
            </a:lvl1pPr>
          </a:lstStyle>
          <a:p>
            <a:pPr>
              <a:defRPr/>
            </a:pPr>
            <a:r>
              <a:rPr lang="en-US" sz="1600" dirty="0"/>
              <a:t>Dr. Andy Woods</a:t>
            </a:r>
          </a:p>
          <a:p>
            <a:pPr>
              <a:defRPr/>
            </a:pPr>
            <a:r>
              <a:rPr lang="en-US" sz="1600" dirty="0"/>
              <a:t>Genesis 048 -11v6-9 </a:t>
            </a:r>
          </a:p>
          <a:p>
            <a:pPr>
              <a:defRPr/>
            </a:pPr>
            <a:r>
              <a:rPr lang="en-US" sz="1600" dirty="0"/>
              <a:t>08-22-2021</a:t>
            </a:r>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bwMode="auto">
          <a:xfrm>
            <a:off x="1" y="0"/>
            <a:ext cx="3170764" cy="478748"/>
          </a:xfrm>
          <a:prstGeom prst="rect">
            <a:avLst/>
          </a:prstGeom>
          <a:noFill/>
          <a:ln w="9525">
            <a:noFill/>
            <a:miter lim="800000"/>
            <a:headEnd/>
            <a:tailEnd/>
          </a:ln>
        </p:spPr>
        <p:txBody>
          <a:bodyPr vert="horz" wrap="square" lIns="97392" tIns="48697" rIns="97392" bIns="48697" numCol="1" anchor="t" anchorCtr="0" compatLnSpc="1">
            <a:prstTxWarp prst="textNoShape">
              <a:avLst/>
            </a:prstTxWarp>
          </a:bodyPr>
          <a:lstStyle>
            <a:lvl1pPr defTabSz="920970" eaLnBrk="1" hangingPunct="1">
              <a:defRPr sz="1400">
                <a:latin typeface="Calibri" panose="020F0502020204030204" pitchFamily="34" charset="0"/>
                <a:cs typeface="Arial" charset="0"/>
              </a:defRPr>
            </a:lvl1pPr>
          </a:lstStyle>
          <a:p>
            <a:pPr>
              <a:defRPr/>
            </a:pPr>
            <a:endParaRPr lang="en-US" dirty="0"/>
          </a:p>
        </p:txBody>
      </p:sp>
      <p:sp>
        <p:nvSpPr>
          <p:cNvPr id="3" name="Date Placeholder 2"/>
          <p:cNvSpPr>
            <a:spLocks noGrp="1"/>
          </p:cNvSpPr>
          <p:nvPr>
            <p:ph type="dt" idx="1"/>
          </p:nvPr>
        </p:nvSpPr>
        <p:spPr bwMode="auto">
          <a:xfrm>
            <a:off x="4142749" y="0"/>
            <a:ext cx="3170763" cy="478748"/>
          </a:xfrm>
          <a:prstGeom prst="rect">
            <a:avLst/>
          </a:prstGeom>
          <a:noFill/>
          <a:ln w="9525">
            <a:noFill/>
            <a:miter lim="800000"/>
            <a:headEnd/>
            <a:tailEnd/>
          </a:ln>
        </p:spPr>
        <p:txBody>
          <a:bodyPr vert="horz" wrap="square" lIns="97392" tIns="48697" rIns="97392" bIns="48697" numCol="1" anchor="t" anchorCtr="0" compatLnSpc="1">
            <a:prstTxWarp prst="textNoShape">
              <a:avLst/>
            </a:prstTxWarp>
          </a:bodyPr>
          <a:lstStyle>
            <a:lvl1pPr algn="r" defTabSz="920970" eaLnBrk="1" hangingPunct="1">
              <a:defRPr sz="1400">
                <a:latin typeface="Calibri" panose="020F0502020204030204" pitchFamily="34" charset="0"/>
                <a:cs typeface="Arial" charset="0"/>
              </a:defRPr>
            </a:lvl1pPr>
          </a:lstStyle>
          <a:p>
            <a:pPr>
              <a:defRPr/>
            </a:pPr>
            <a:fld id="{5800389A-3474-4B41-9CB2-F1B2DAE08F62}" type="datetimeFigureOut">
              <a:rPr lang="en-US" smtClean="0"/>
              <a:pPr>
                <a:defRPr/>
              </a:pPr>
              <a:t>8/21/2021</a:t>
            </a:fld>
            <a:endParaRPr lang="en-US" dirty="0"/>
          </a:p>
        </p:txBody>
      </p:sp>
      <p:sp>
        <p:nvSpPr>
          <p:cNvPr id="4" name="Slide Image Placeholder 3"/>
          <p:cNvSpPr>
            <a:spLocks noGrp="1" noRot="1" noChangeAspect="1"/>
          </p:cNvSpPr>
          <p:nvPr>
            <p:ph type="sldImg" idx="2"/>
          </p:nvPr>
        </p:nvSpPr>
        <p:spPr>
          <a:xfrm>
            <a:off x="457200" y="720725"/>
            <a:ext cx="6400800" cy="3600450"/>
          </a:xfrm>
          <a:prstGeom prst="rect">
            <a:avLst/>
          </a:prstGeom>
          <a:noFill/>
          <a:ln w="12700">
            <a:solidFill>
              <a:prstClr val="black"/>
            </a:solidFill>
          </a:ln>
        </p:spPr>
        <p:txBody>
          <a:bodyPr vert="horz" lIns="101038" tIns="50519" rIns="101038" bIns="50519" rtlCol="0" anchor="ctr"/>
          <a:lstStyle/>
          <a:p>
            <a:pPr lvl="0"/>
            <a:endParaRPr lang="en-US" noProof="0" dirty="0"/>
          </a:p>
        </p:txBody>
      </p:sp>
      <p:sp>
        <p:nvSpPr>
          <p:cNvPr id="5" name="Notes Placeholder 4"/>
          <p:cNvSpPr>
            <a:spLocks noGrp="1"/>
          </p:cNvSpPr>
          <p:nvPr>
            <p:ph type="body" sz="quarter" idx="3"/>
          </p:nvPr>
        </p:nvSpPr>
        <p:spPr bwMode="auto">
          <a:xfrm>
            <a:off x="732364" y="4561226"/>
            <a:ext cx="5850473" cy="4318573"/>
          </a:xfrm>
          <a:prstGeom prst="rect">
            <a:avLst/>
          </a:prstGeom>
          <a:noFill/>
          <a:ln w="9525">
            <a:noFill/>
            <a:miter lim="800000"/>
            <a:headEnd/>
            <a:tailEnd/>
          </a:ln>
        </p:spPr>
        <p:txBody>
          <a:bodyPr vert="horz" wrap="square" lIns="97392" tIns="48697" rIns="97392" bIns="48697"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bwMode="auto">
          <a:xfrm>
            <a:off x="1" y="9120813"/>
            <a:ext cx="3170764" cy="478748"/>
          </a:xfrm>
          <a:prstGeom prst="rect">
            <a:avLst/>
          </a:prstGeom>
          <a:noFill/>
          <a:ln w="9525">
            <a:noFill/>
            <a:miter lim="800000"/>
            <a:headEnd/>
            <a:tailEnd/>
          </a:ln>
        </p:spPr>
        <p:txBody>
          <a:bodyPr vert="horz" wrap="square" lIns="97392" tIns="48697" rIns="97392" bIns="48697" numCol="1" anchor="b" anchorCtr="0" compatLnSpc="1">
            <a:prstTxWarp prst="textNoShape">
              <a:avLst/>
            </a:prstTxWarp>
          </a:bodyPr>
          <a:lstStyle>
            <a:lvl1pPr defTabSz="920970" eaLnBrk="1" hangingPunct="1">
              <a:defRPr sz="1400">
                <a:latin typeface="Calibri" panose="020F0502020204030204" pitchFamily="34" charset="0"/>
                <a:cs typeface="Arial" charset="0"/>
              </a:defRPr>
            </a:lvl1pPr>
          </a:lstStyle>
          <a:p>
            <a:pPr>
              <a:defRPr/>
            </a:pPr>
            <a:endParaRPr lang="en-US" dirty="0"/>
          </a:p>
        </p:txBody>
      </p:sp>
      <p:sp>
        <p:nvSpPr>
          <p:cNvPr id="7" name="Slide Number Placeholder 6"/>
          <p:cNvSpPr>
            <a:spLocks noGrp="1"/>
          </p:cNvSpPr>
          <p:nvPr>
            <p:ph type="sldNum" sz="quarter" idx="5"/>
          </p:nvPr>
        </p:nvSpPr>
        <p:spPr bwMode="auto">
          <a:xfrm>
            <a:off x="4142749" y="9120813"/>
            <a:ext cx="3170763" cy="478748"/>
          </a:xfrm>
          <a:prstGeom prst="rect">
            <a:avLst/>
          </a:prstGeom>
          <a:noFill/>
          <a:ln w="9525">
            <a:noFill/>
            <a:miter lim="800000"/>
            <a:headEnd/>
            <a:tailEnd/>
          </a:ln>
        </p:spPr>
        <p:txBody>
          <a:bodyPr vert="horz" wrap="square" lIns="97392" tIns="48697" rIns="97392" bIns="48697" numCol="1" anchor="b" anchorCtr="0" compatLnSpc="1">
            <a:prstTxWarp prst="textNoShape">
              <a:avLst/>
            </a:prstTxWarp>
          </a:bodyPr>
          <a:lstStyle>
            <a:lvl1pPr algn="r" defTabSz="919579">
              <a:defRPr sz="1400">
                <a:latin typeface="Calibri" panose="020F0502020204030204" pitchFamily="34" charset="0"/>
              </a:defRPr>
            </a:lvl1pPr>
          </a:lstStyle>
          <a:p>
            <a:fld id="{3D084339-C7C3-4022-975D-A91B6BCBB8E5}" type="slidenum">
              <a:rPr lang="en-US" altLang="en-US" smtClean="0"/>
              <a:pPr/>
              <a:t>‹#›</a:t>
            </a:fld>
            <a:endParaRPr lang="en-US" altLang="en-US" dirty="0"/>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37</a:t>
            </a:fld>
            <a:endParaRPr lang="en-US" altLang="en-US" dirty="0"/>
          </a:p>
        </p:txBody>
      </p:sp>
    </p:spTree>
    <p:extLst>
      <p:ext uri="{BB962C8B-B14F-4D97-AF65-F5344CB8AC3E}">
        <p14:creationId xmlns:p14="http://schemas.microsoft.com/office/powerpoint/2010/main" val="19322599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41</a:t>
            </a:fld>
            <a:endParaRPr lang="en-US" altLang="en-US" dirty="0"/>
          </a:p>
        </p:txBody>
      </p:sp>
    </p:spTree>
    <p:extLst>
      <p:ext uri="{BB962C8B-B14F-4D97-AF65-F5344CB8AC3E}">
        <p14:creationId xmlns:p14="http://schemas.microsoft.com/office/powerpoint/2010/main" val="36552357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r>
              <a:rPr lang="en-US" altLang="en-US" dirty="0">
                <a:latin typeface="Calibri" panose="020F0502020204030204" pitchFamily="34" charset="0"/>
              </a:rPr>
              <a:t>1</a:t>
            </a:r>
          </a:p>
        </p:txBody>
      </p:sp>
      <p:sp>
        <p:nvSpPr>
          <p:cNvPr id="21709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fld id="{C889DE9D-27CF-451D-9D1B-6EFD3BBA9B04}" type="slidenum">
              <a:rPr lang="en-US" altLang="en-US">
                <a:latin typeface="Calibri" panose="020F0502020204030204" pitchFamily="34" charset="0"/>
              </a:rPr>
              <a:pPr/>
              <a:t>52</a:t>
            </a:fld>
            <a:endParaRPr lang="en-US" altLang="en-US" dirty="0">
              <a:latin typeface="Calibri" panose="020F0502020204030204" pitchFamily="34" charset="0"/>
            </a:endParaRPr>
          </a:p>
        </p:txBody>
      </p:sp>
      <p:sp>
        <p:nvSpPr>
          <p:cNvPr id="217092" name="Rectangle 2"/>
          <p:cNvSpPr>
            <a:spLocks noGrp="1" noRot="1" noChangeAspect="1" noChangeArrowheads="1" noTextEdit="1"/>
          </p:cNvSpPr>
          <p:nvPr>
            <p:ph type="sldImg"/>
          </p:nvPr>
        </p:nvSpPr>
        <p:spPr>
          <a:xfrm>
            <a:off x="406400" y="698500"/>
            <a:ext cx="6197600" cy="3486150"/>
          </a:xfrm>
          <a:ln/>
        </p:spPr>
      </p:sp>
      <p:sp>
        <p:nvSpPr>
          <p:cNvPr id="21709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Calibri" panose="020F0502020204030204" pitchFamily="34" charset="0"/>
            </a:endParaRPr>
          </a:p>
        </p:txBody>
      </p:sp>
    </p:spTree>
    <p:extLst>
      <p:ext uri="{BB962C8B-B14F-4D97-AF65-F5344CB8AC3E}">
        <p14:creationId xmlns:p14="http://schemas.microsoft.com/office/powerpoint/2010/main" val="18529558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63</a:t>
            </a:fld>
            <a:endParaRPr lang="en-US" altLang="en-US" dirty="0"/>
          </a:p>
        </p:txBody>
      </p:sp>
    </p:spTree>
    <p:extLst>
      <p:ext uri="{BB962C8B-B14F-4D97-AF65-F5344CB8AC3E}">
        <p14:creationId xmlns:p14="http://schemas.microsoft.com/office/powerpoint/2010/main" val="22447731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64</a:t>
            </a:fld>
            <a:endParaRPr lang="en-US" altLang="en-US" dirty="0"/>
          </a:p>
        </p:txBody>
      </p:sp>
    </p:spTree>
    <p:extLst>
      <p:ext uri="{BB962C8B-B14F-4D97-AF65-F5344CB8AC3E}">
        <p14:creationId xmlns:p14="http://schemas.microsoft.com/office/powerpoint/2010/main" val="16412285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pPr>
              <a:defRPr/>
            </a:pPr>
            <a:r>
              <a:rPr lang="en-US"/>
              <a:t>Dr. Andy Woods</a:t>
            </a:r>
            <a:endParaRPr lang="en-US" dirty="0"/>
          </a:p>
        </p:txBody>
      </p:sp>
      <p:sp>
        <p:nvSpPr>
          <p:cNvPr id="5" name="Date Placeholder 4"/>
          <p:cNvSpPr>
            <a:spLocks noGrp="1"/>
          </p:cNvSpPr>
          <p:nvPr>
            <p:ph type="dt" idx="1"/>
          </p:nvPr>
        </p:nvSpPr>
        <p:spPr/>
        <p:txBody>
          <a:bodyPr/>
          <a:lstStyle/>
          <a:p>
            <a:pPr>
              <a:defRPr/>
            </a:pPr>
            <a:r>
              <a:rPr lang="en-US"/>
              <a:t>9/11/2016</a:t>
            </a:r>
            <a:endParaRPr lang="en-US" dirty="0"/>
          </a:p>
        </p:txBody>
      </p:sp>
      <p:sp>
        <p:nvSpPr>
          <p:cNvPr id="6" name="Footer Placeholder 5"/>
          <p:cNvSpPr>
            <a:spLocks noGrp="1"/>
          </p:cNvSpPr>
          <p:nvPr>
            <p:ph type="ftr" sz="quarter" idx="4"/>
          </p:nvPr>
        </p:nvSpPr>
        <p:spPr/>
        <p:txBody>
          <a:bodyPr/>
          <a:lstStyle/>
          <a:p>
            <a:pPr>
              <a:defRPr/>
            </a:pPr>
            <a:r>
              <a:rPr lang="en-US"/>
              <a:t>Sugar Land Bible Church</a:t>
            </a:r>
            <a:endParaRPr lang="en-US" dirty="0"/>
          </a:p>
        </p:txBody>
      </p:sp>
      <p:sp>
        <p:nvSpPr>
          <p:cNvPr id="7" name="Slide Number Placeholder 6"/>
          <p:cNvSpPr>
            <a:spLocks noGrp="1"/>
          </p:cNvSpPr>
          <p:nvPr>
            <p:ph type="sldNum" sz="quarter" idx="5"/>
          </p:nvPr>
        </p:nvSpPr>
        <p:spPr/>
        <p:txBody>
          <a:bodyPr/>
          <a:lstStyle/>
          <a:p>
            <a:pPr>
              <a:defRPr/>
            </a:pPr>
            <a:fld id="{F3584848-F49B-4589-80F1-8AC4D2C6A1D1}" type="slidenum">
              <a:rPr lang="en-US" altLang="en-US" smtClean="0"/>
              <a:pPr>
                <a:defRPr/>
              </a:pPr>
              <a:t>82</a:t>
            </a:fld>
            <a:endParaRPr lang="en-US" altLang="en-US" dirty="0"/>
          </a:p>
        </p:txBody>
      </p:sp>
    </p:spTree>
    <p:extLst>
      <p:ext uri="{BB962C8B-B14F-4D97-AF65-F5344CB8AC3E}">
        <p14:creationId xmlns:p14="http://schemas.microsoft.com/office/powerpoint/2010/main" val="4742040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6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1675353320"/>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Content Placeholder 2"/>
          <p:cNvSpPr>
            <a:spLocks noGrp="1"/>
          </p:cNvSpPr>
          <p:nvPr>
            <p:ph idx="1"/>
          </p:nvPr>
        </p:nvSpPr>
        <p:spPr>
          <a:xfrm>
            <a:off x="1559984" y="1946275"/>
            <a:ext cx="103632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p:txBody>
          <a:bodyPr/>
          <a:lstStyle>
            <a:lvl1pPr>
              <a:defRPr/>
            </a:lvl1pPr>
          </a:lstStyle>
          <a:p>
            <a:pPr>
              <a:defRPr/>
            </a:pPr>
            <a:endParaRPr lang="en-US"/>
          </a:p>
        </p:txBody>
      </p:sp>
      <p:sp>
        <p:nvSpPr>
          <p:cNvPr id="5" name="Rectangle 36"/>
          <p:cNvSpPr>
            <a:spLocks noGrp="1" noChangeArrowheads="1"/>
          </p:cNvSpPr>
          <p:nvPr>
            <p:ph type="ftr" sz="quarter" idx="11"/>
          </p:nvPr>
        </p:nvSpPr>
        <p:spPr/>
        <p:txBody>
          <a:bodyPr/>
          <a:lstStyle>
            <a:lvl1pPr>
              <a:defRPr/>
            </a:lvl1pPr>
          </a:lstStyle>
          <a:p>
            <a:pPr>
              <a:defRPr/>
            </a:pPr>
            <a:endParaRPr lang="en-US"/>
          </a:p>
        </p:txBody>
      </p:sp>
      <p:sp>
        <p:nvSpPr>
          <p:cNvPr id="6" name="Rectangle 37"/>
          <p:cNvSpPr>
            <a:spLocks noGrp="1" noChangeArrowheads="1"/>
          </p:cNvSpPr>
          <p:nvPr>
            <p:ph type="sldNum" sz="quarter" idx="12"/>
          </p:nvPr>
        </p:nvSpPr>
        <p:spPr/>
        <p:txBody>
          <a:bodyPr/>
          <a:lstStyle>
            <a:lvl1pPr>
              <a:defRPr/>
            </a:lvl1pPr>
          </a:lstStyle>
          <a:p>
            <a:fld id="{70A06824-8A41-4716-AE4C-176E2E7B0908}" type="slidenum">
              <a:rPr lang="en-US" altLang="en-US"/>
              <a:pPr/>
              <a:t>‹#›</a:t>
            </a:fld>
            <a:endParaRPr lang="en-US" altLang="en-US"/>
          </a:p>
        </p:txBody>
      </p:sp>
    </p:spTree>
    <p:extLst>
      <p:ext uri="{BB962C8B-B14F-4D97-AF65-F5344CB8AC3E}">
        <p14:creationId xmlns:p14="http://schemas.microsoft.com/office/powerpoint/2010/main" val="3107116183"/>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35"/>
          <p:cNvSpPr>
            <a:spLocks noGrp="1" noChangeArrowheads="1"/>
          </p:cNvSpPr>
          <p:nvPr>
            <p:ph type="dt" sz="half" idx="10"/>
          </p:nvPr>
        </p:nvSpPr>
        <p:spPr/>
        <p:txBody>
          <a:bodyPr/>
          <a:lstStyle>
            <a:lvl1pPr>
              <a:defRPr/>
            </a:lvl1pPr>
          </a:lstStyle>
          <a:p>
            <a:pPr>
              <a:defRPr/>
            </a:pPr>
            <a:endParaRPr lang="en-US"/>
          </a:p>
        </p:txBody>
      </p:sp>
      <p:sp>
        <p:nvSpPr>
          <p:cNvPr id="3" name="Rectangle 36"/>
          <p:cNvSpPr>
            <a:spLocks noGrp="1" noChangeArrowheads="1"/>
          </p:cNvSpPr>
          <p:nvPr>
            <p:ph type="ftr" sz="quarter" idx="11"/>
          </p:nvPr>
        </p:nvSpPr>
        <p:spPr/>
        <p:txBody>
          <a:bodyPr/>
          <a:lstStyle>
            <a:lvl1pPr>
              <a:defRPr/>
            </a:lvl1pPr>
          </a:lstStyle>
          <a:p>
            <a:pPr>
              <a:defRPr/>
            </a:pPr>
            <a:endParaRPr lang="en-US"/>
          </a:p>
        </p:txBody>
      </p:sp>
      <p:sp>
        <p:nvSpPr>
          <p:cNvPr id="4" name="Rectangle 37"/>
          <p:cNvSpPr>
            <a:spLocks noGrp="1" noChangeArrowheads="1"/>
          </p:cNvSpPr>
          <p:nvPr>
            <p:ph type="sldNum" sz="quarter" idx="12"/>
          </p:nvPr>
        </p:nvSpPr>
        <p:spPr/>
        <p:txBody>
          <a:bodyPr/>
          <a:lstStyle>
            <a:lvl1pPr>
              <a:defRPr/>
            </a:lvl1pPr>
          </a:lstStyle>
          <a:p>
            <a:fld id="{A025970F-7A46-46CD-9785-CC6B011A0510}" type="slidenum">
              <a:rPr lang="en-US" altLang="en-US"/>
              <a:pPr/>
              <a:t>‹#›</a:t>
            </a:fld>
            <a:endParaRPr lang="en-US" altLang="en-US"/>
          </a:p>
        </p:txBody>
      </p:sp>
    </p:spTree>
    <p:extLst>
      <p:ext uri="{BB962C8B-B14F-4D97-AF65-F5344CB8AC3E}">
        <p14:creationId xmlns:p14="http://schemas.microsoft.com/office/powerpoint/2010/main" val="986519279"/>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1559984" y="1946275"/>
            <a:ext cx="10363200" cy="4114800"/>
          </a:xfrm>
        </p:spPr>
        <p:txBody>
          <a:bodyPr/>
          <a:lstStyle/>
          <a:p>
            <a:pPr lvl="0"/>
            <a:endParaRPr lang="en-US" noProof="0"/>
          </a:p>
        </p:txBody>
      </p:sp>
      <p:sp>
        <p:nvSpPr>
          <p:cNvPr id="4" name="Date Placeholder 3"/>
          <p:cNvSpPr>
            <a:spLocks noGrp="1"/>
          </p:cNvSpPr>
          <p:nvPr>
            <p:ph type="dt" sz="half" idx="10"/>
          </p:nvPr>
        </p:nvSpPr>
        <p:spPr/>
        <p:txBody>
          <a:bodyPr/>
          <a:lstStyle>
            <a:lvl1pPr>
              <a:defRPr/>
            </a:lvl1pPr>
          </a:lstStyle>
          <a:p>
            <a:pPr>
              <a:defRPr/>
            </a:pPr>
            <a:fld id="{4C1770DC-A357-497B-8062-DBFC6B489430}" type="datetime1">
              <a:rPr lang="en-US"/>
              <a:pPr>
                <a:defRPr/>
              </a:pPr>
              <a:t>8/21/2021</a:t>
            </a:fld>
            <a:endParaRPr lang="en-US"/>
          </a:p>
        </p:txBody>
      </p:sp>
      <p:sp>
        <p:nvSpPr>
          <p:cNvPr id="5" name="Footer Placeholder 4"/>
          <p:cNvSpPr>
            <a:spLocks noGrp="1"/>
          </p:cNvSpPr>
          <p:nvPr>
            <p:ph type="ftr" sz="quarter" idx="11"/>
          </p:nvPr>
        </p:nvSpPr>
        <p:spPr/>
        <p:txBody>
          <a:bodyPr/>
          <a:lstStyle>
            <a:lvl1pPr>
              <a:defRPr/>
            </a:lvl1pPr>
          </a:lstStyle>
          <a:p>
            <a:pPr>
              <a:defRPr/>
            </a:pPr>
            <a:r>
              <a:rPr lang="en-US"/>
              <a:t>DANIEL</a:t>
            </a:r>
          </a:p>
        </p:txBody>
      </p:sp>
      <p:sp>
        <p:nvSpPr>
          <p:cNvPr id="6" name="Slide Number Placeholder 5"/>
          <p:cNvSpPr>
            <a:spLocks noGrp="1"/>
          </p:cNvSpPr>
          <p:nvPr>
            <p:ph type="sldNum" sz="quarter" idx="12"/>
          </p:nvPr>
        </p:nvSpPr>
        <p:spPr/>
        <p:txBody>
          <a:bodyPr/>
          <a:lstStyle>
            <a:lvl1pPr>
              <a:defRPr/>
            </a:lvl1pPr>
          </a:lstStyle>
          <a:p>
            <a:fld id="{A3EF16CB-0333-4C7A-82A6-C2756022D2B7}" type="slidenum">
              <a:rPr lang="en-US" altLang="en-US"/>
              <a:pPr/>
              <a:t>‹#›</a:t>
            </a:fld>
            <a:endParaRPr lang="en-US" altLang="en-US"/>
          </a:p>
        </p:txBody>
      </p:sp>
    </p:spTree>
    <p:extLst>
      <p:ext uri="{BB962C8B-B14F-4D97-AF65-F5344CB8AC3E}">
        <p14:creationId xmlns:p14="http://schemas.microsoft.com/office/powerpoint/2010/main" val="257030483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219200" y="512064"/>
            <a:ext cx="10363200" cy="914400"/>
          </a:xfrm>
        </p:spPr>
        <p:txBody>
          <a:bodyPr/>
          <a:lstStyle>
            <a:lvl1pPr>
              <a:defRPr sz="4000" cap="none" baseline="0"/>
            </a:lvl1pPr>
            <a:extLst/>
          </a:lstStyle>
          <a:p>
            <a:r>
              <a:rPr lang="en-US"/>
              <a:t>Click to edit Master title style</a:t>
            </a:r>
          </a:p>
        </p:txBody>
      </p:sp>
      <p:sp>
        <p:nvSpPr>
          <p:cNvPr id="3" name="Date Placeholder 2"/>
          <p:cNvSpPr>
            <a:spLocks noGrp="1"/>
          </p:cNvSpPr>
          <p:nvPr>
            <p:ph type="dt" sz="half" idx="10"/>
          </p:nvPr>
        </p:nvSpPr>
        <p:spPr/>
        <p:txBody>
          <a:bodyPr/>
          <a:lstStyle>
            <a:lvl1pPr>
              <a:defRPr/>
            </a:lvl1pPr>
            <a:extLst/>
          </a:lstStyle>
          <a:p>
            <a:pPr>
              <a:defRPr/>
            </a:pPr>
            <a:fld id="{5A5938FD-2961-40A1-9240-A5FCE60BF95F}" type="datetimeFigureOut">
              <a:rPr lang="en-US"/>
              <a:pPr>
                <a:defRPr/>
              </a:pPr>
              <a:t>8/21/2021</a:t>
            </a:fld>
            <a:endParaRPr lang="en-US"/>
          </a:p>
        </p:txBody>
      </p:sp>
      <p:sp>
        <p:nvSpPr>
          <p:cNvPr id="4" name="Footer Placeholder 3"/>
          <p:cNvSpPr>
            <a:spLocks noGrp="1"/>
          </p:cNvSpPr>
          <p:nvPr>
            <p:ph type="ftr" sz="quarter" idx="11"/>
          </p:nvPr>
        </p:nvSpPr>
        <p:spPr/>
        <p:txBody>
          <a:bodyPr/>
          <a:lstStyle>
            <a:lvl1pPr>
              <a:defRPr/>
            </a:lvl1pPr>
            <a:extLst/>
          </a:lstStyle>
          <a:p>
            <a:pPr>
              <a:defRPr/>
            </a:pPr>
            <a:endParaRPr lang="en-US"/>
          </a:p>
        </p:txBody>
      </p:sp>
      <p:sp>
        <p:nvSpPr>
          <p:cNvPr id="5" name="Slide Number Placeholder 4"/>
          <p:cNvSpPr>
            <a:spLocks noGrp="1"/>
          </p:cNvSpPr>
          <p:nvPr>
            <p:ph type="sldNum" sz="quarter" idx="12"/>
          </p:nvPr>
        </p:nvSpPr>
        <p:spPr/>
        <p:txBody>
          <a:bodyPr/>
          <a:lstStyle>
            <a:lvl1pPr>
              <a:defRPr smtClean="0"/>
            </a:lvl1pPr>
          </a:lstStyle>
          <a:p>
            <a:pPr>
              <a:defRPr/>
            </a:pPr>
            <a:fld id="{B3907D27-D9A1-4D6E-A656-63AB2CC20788}" type="slidenum">
              <a:rPr lang="en-US" altLang="en-US"/>
              <a:pPr>
                <a:defRPr/>
              </a:pPr>
              <a:t>‹#›</a:t>
            </a:fld>
            <a:endParaRPr lang="en-US" altLang="en-US"/>
          </a:p>
        </p:txBody>
      </p:sp>
    </p:spTree>
    <p:extLst>
      <p:ext uri="{BB962C8B-B14F-4D97-AF65-F5344CB8AC3E}">
        <p14:creationId xmlns:p14="http://schemas.microsoft.com/office/powerpoint/2010/main" val="294254787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
  <p:cSld name="11_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5"/>
            <a:ext cx="1447800" cy="6854825"/>
            <a:chOff x="0" y="0"/>
            <a:chExt cx="684" cy="4318"/>
          </a:xfrm>
        </p:grpSpPr>
        <p:sp>
          <p:nvSpPr>
            <p:cNvPr id="5"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defRPr/>
              </a:pPr>
              <a:endParaRPr lang="en-US" sz="2400" dirty="0">
                <a:latin typeface="Calibri" panose="020F0502020204030204" pitchFamily="34" charset="0"/>
                <a:cs typeface="+mn-cs"/>
              </a:endParaRPr>
            </a:p>
          </p:txBody>
        </p:sp>
        <p:grpSp>
          <p:nvGrpSpPr>
            <p:cNvPr id="6" name="Group 4"/>
            <p:cNvGrpSpPr>
              <a:grpSpLocks/>
            </p:cNvGrpSpPr>
            <p:nvPr/>
          </p:nvGrpSpPr>
          <p:grpSpPr bwMode="auto">
            <a:xfrm>
              <a:off x="48" y="103"/>
              <a:ext cx="96" cy="4126"/>
              <a:chOff x="48" y="103"/>
              <a:chExt cx="96" cy="4126"/>
            </a:xfrm>
          </p:grpSpPr>
          <p:sp>
            <p:nvSpPr>
              <p:cNvPr id="7" name="Rectangle 5"/>
              <p:cNvSpPr>
                <a:spLocks noChangeArrowheads="1"/>
              </p:cNvSpPr>
              <p:nvPr/>
            </p:nvSpPr>
            <p:spPr bwMode="auto">
              <a:xfrm>
                <a:off x="48" y="110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8" name="Rectangle 6"/>
              <p:cNvSpPr>
                <a:spLocks noChangeArrowheads="1"/>
              </p:cNvSpPr>
              <p:nvPr/>
            </p:nvSpPr>
            <p:spPr bwMode="auto">
              <a:xfrm>
                <a:off x="48" y="1250"/>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9" name="Rectangle 7"/>
              <p:cNvSpPr>
                <a:spLocks noChangeArrowheads="1"/>
              </p:cNvSpPr>
              <p:nvPr/>
            </p:nvSpPr>
            <p:spPr bwMode="auto">
              <a:xfrm>
                <a:off x="48" y="139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 name="Rectangle 8"/>
              <p:cNvSpPr>
                <a:spLocks noChangeArrowheads="1"/>
              </p:cNvSpPr>
              <p:nvPr/>
            </p:nvSpPr>
            <p:spPr bwMode="auto">
              <a:xfrm>
                <a:off x="48" y="1538"/>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1" name="Rectangle 9"/>
              <p:cNvSpPr>
                <a:spLocks noChangeArrowheads="1"/>
              </p:cNvSpPr>
              <p:nvPr/>
            </p:nvSpPr>
            <p:spPr bwMode="auto">
              <a:xfrm>
                <a:off x="48" y="1683"/>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2" name="Rectangle 10"/>
              <p:cNvSpPr>
                <a:spLocks noChangeArrowheads="1"/>
              </p:cNvSpPr>
              <p:nvPr/>
            </p:nvSpPr>
            <p:spPr bwMode="auto">
              <a:xfrm>
                <a:off x="48" y="1826"/>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3" name="Rectangle 11"/>
              <p:cNvSpPr>
                <a:spLocks noChangeArrowheads="1"/>
              </p:cNvSpPr>
              <p:nvPr/>
            </p:nvSpPr>
            <p:spPr bwMode="auto">
              <a:xfrm>
                <a:off x="48" y="197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4" name="Rectangle 12"/>
              <p:cNvSpPr>
                <a:spLocks noChangeArrowheads="1"/>
              </p:cNvSpPr>
              <p:nvPr/>
            </p:nvSpPr>
            <p:spPr bwMode="auto">
              <a:xfrm>
                <a:off x="48" y="2116"/>
                <a:ext cx="96" cy="94"/>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5" name="Rectangle 13"/>
              <p:cNvSpPr>
                <a:spLocks noChangeArrowheads="1"/>
              </p:cNvSpPr>
              <p:nvPr/>
            </p:nvSpPr>
            <p:spPr bwMode="auto">
              <a:xfrm>
                <a:off x="48" y="225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6" name="Rectangle 14"/>
              <p:cNvSpPr>
                <a:spLocks noChangeArrowheads="1"/>
              </p:cNvSpPr>
              <p:nvPr/>
            </p:nvSpPr>
            <p:spPr bwMode="auto">
              <a:xfrm>
                <a:off x="48" y="2404"/>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7" name="Rectangle 15"/>
              <p:cNvSpPr>
                <a:spLocks noChangeArrowheads="1"/>
              </p:cNvSpPr>
              <p:nvPr/>
            </p:nvSpPr>
            <p:spPr bwMode="auto">
              <a:xfrm>
                <a:off x="48" y="2549"/>
                <a:ext cx="96" cy="94"/>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8" name="Rectangle 16"/>
              <p:cNvSpPr>
                <a:spLocks noChangeArrowheads="1"/>
              </p:cNvSpPr>
              <p:nvPr/>
            </p:nvSpPr>
            <p:spPr bwMode="auto">
              <a:xfrm>
                <a:off x="48" y="2691"/>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9" name="Rectangle 17"/>
              <p:cNvSpPr>
                <a:spLocks noChangeArrowheads="1"/>
              </p:cNvSpPr>
              <p:nvPr/>
            </p:nvSpPr>
            <p:spPr bwMode="auto">
              <a:xfrm>
                <a:off x="48" y="283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20" name="Rectangle 18"/>
              <p:cNvSpPr>
                <a:spLocks noChangeArrowheads="1"/>
              </p:cNvSpPr>
              <p:nvPr/>
            </p:nvSpPr>
            <p:spPr bwMode="auto">
              <a:xfrm>
                <a:off x="48" y="2979"/>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21" name="Rectangle 19"/>
              <p:cNvSpPr>
                <a:spLocks noChangeArrowheads="1"/>
              </p:cNvSpPr>
              <p:nvPr/>
            </p:nvSpPr>
            <p:spPr bwMode="auto">
              <a:xfrm>
                <a:off x="48" y="3124"/>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22" name="Rectangle 20"/>
              <p:cNvSpPr>
                <a:spLocks noChangeArrowheads="1"/>
              </p:cNvSpPr>
              <p:nvPr/>
            </p:nvSpPr>
            <p:spPr bwMode="auto">
              <a:xfrm>
                <a:off x="48" y="3269"/>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23" name="Rectangle 21"/>
              <p:cNvSpPr>
                <a:spLocks noChangeArrowheads="1"/>
              </p:cNvSpPr>
              <p:nvPr/>
            </p:nvSpPr>
            <p:spPr bwMode="auto">
              <a:xfrm>
                <a:off x="48" y="3412"/>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24" name="Rectangle 22"/>
              <p:cNvSpPr>
                <a:spLocks noChangeArrowheads="1"/>
              </p:cNvSpPr>
              <p:nvPr/>
            </p:nvSpPr>
            <p:spPr bwMode="auto">
              <a:xfrm>
                <a:off x="48" y="3557"/>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25" name="Rectangle 23"/>
              <p:cNvSpPr>
                <a:spLocks noChangeArrowheads="1"/>
              </p:cNvSpPr>
              <p:nvPr/>
            </p:nvSpPr>
            <p:spPr bwMode="auto">
              <a:xfrm>
                <a:off x="48" y="3702"/>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26" name="Rectangle 24"/>
              <p:cNvSpPr>
                <a:spLocks noChangeArrowheads="1"/>
              </p:cNvSpPr>
              <p:nvPr/>
            </p:nvSpPr>
            <p:spPr bwMode="auto">
              <a:xfrm>
                <a:off x="48" y="384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27" name="Rectangle 25"/>
              <p:cNvSpPr>
                <a:spLocks noChangeArrowheads="1"/>
              </p:cNvSpPr>
              <p:nvPr/>
            </p:nvSpPr>
            <p:spPr bwMode="auto">
              <a:xfrm>
                <a:off x="48" y="399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28" name="Rectangle 26"/>
              <p:cNvSpPr>
                <a:spLocks noChangeArrowheads="1"/>
              </p:cNvSpPr>
              <p:nvPr/>
            </p:nvSpPr>
            <p:spPr bwMode="auto">
              <a:xfrm>
                <a:off x="48" y="4134"/>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29" name="Rectangle 27"/>
              <p:cNvSpPr>
                <a:spLocks noChangeArrowheads="1"/>
              </p:cNvSpPr>
              <p:nvPr/>
            </p:nvSpPr>
            <p:spPr bwMode="auto">
              <a:xfrm>
                <a:off x="48" y="103"/>
                <a:ext cx="96" cy="94"/>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30" name="Rectangle 28"/>
              <p:cNvSpPr>
                <a:spLocks noChangeArrowheads="1"/>
              </p:cNvSpPr>
              <p:nvPr/>
            </p:nvSpPr>
            <p:spPr bwMode="auto">
              <a:xfrm>
                <a:off x="48" y="246"/>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31" name="Rectangle 29"/>
              <p:cNvSpPr>
                <a:spLocks noChangeArrowheads="1"/>
              </p:cNvSpPr>
              <p:nvPr/>
            </p:nvSpPr>
            <p:spPr bwMode="auto">
              <a:xfrm>
                <a:off x="48" y="39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32" name="Rectangle 30"/>
              <p:cNvSpPr>
                <a:spLocks noChangeArrowheads="1"/>
              </p:cNvSpPr>
              <p:nvPr/>
            </p:nvSpPr>
            <p:spPr bwMode="auto">
              <a:xfrm>
                <a:off x="48" y="535"/>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33" name="Rectangle 31"/>
              <p:cNvSpPr>
                <a:spLocks noChangeArrowheads="1"/>
              </p:cNvSpPr>
              <p:nvPr/>
            </p:nvSpPr>
            <p:spPr bwMode="auto">
              <a:xfrm>
                <a:off x="48" y="678"/>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34" name="Rectangle 32"/>
              <p:cNvSpPr>
                <a:spLocks noChangeArrowheads="1"/>
              </p:cNvSpPr>
              <p:nvPr/>
            </p:nvSpPr>
            <p:spPr bwMode="auto">
              <a:xfrm>
                <a:off x="48" y="82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35" name="Rectangle 33"/>
              <p:cNvSpPr>
                <a:spLocks noChangeArrowheads="1"/>
              </p:cNvSpPr>
              <p:nvPr/>
            </p:nvSpPr>
            <p:spPr bwMode="auto">
              <a:xfrm>
                <a:off x="48" y="96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grpSp>
      </p:grpSp>
      <p:sp>
        <p:nvSpPr>
          <p:cNvPr id="15394" name="Rectangle 34"/>
          <p:cNvSpPr>
            <a:spLocks noGrp="1" noChangeArrowheads="1"/>
          </p:cNvSpPr>
          <p:nvPr>
            <p:ph type="ctrTitle" sz="quarter"/>
          </p:nvPr>
        </p:nvSpPr>
        <p:spPr>
          <a:xfrm>
            <a:off x="1524000" y="2286000"/>
            <a:ext cx="10363200" cy="1143000"/>
          </a:xfrm>
        </p:spPr>
        <p:txBody>
          <a:bodyPr/>
          <a:lstStyle>
            <a:lvl1pPr algn="ctr">
              <a:defRPr>
                <a:solidFill>
                  <a:srgbClr val="00FFFF"/>
                </a:solidFill>
              </a:defRPr>
            </a:lvl1pPr>
          </a:lstStyle>
          <a:p>
            <a:r>
              <a:rPr lang="en-US"/>
              <a:t>Click to edit Master title style</a:t>
            </a:r>
          </a:p>
        </p:txBody>
      </p:sp>
      <p:sp>
        <p:nvSpPr>
          <p:cNvPr id="15395" name="Rectangle 35"/>
          <p:cNvSpPr>
            <a:spLocks noGrp="1" noChangeArrowheads="1"/>
          </p:cNvSpPr>
          <p:nvPr>
            <p:ph type="subTitle" sz="quarter" idx="1"/>
          </p:nvPr>
        </p:nvSpPr>
        <p:spPr>
          <a:xfrm>
            <a:off x="2438400" y="3886200"/>
            <a:ext cx="8534400" cy="1752600"/>
          </a:xfrm>
        </p:spPr>
        <p:txBody>
          <a:bodyPr lIns="92075" tIns="46038" rIns="92075" bIns="46038"/>
          <a:lstStyle>
            <a:lvl1pPr marL="0" indent="0" algn="ctr">
              <a:buFont typeface="Wingdings" pitchFamily="2" charset="2"/>
              <a:buNone/>
              <a:defRPr>
                <a:solidFill>
                  <a:srgbClr val="FFFFFF"/>
                </a:solidFill>
              </a:defRPr>
            </a:lvl1pPr>
          </a:lstStyle>
          <a:p>
            <a:r>
              <a:rPr lang="en-US"/>
              <a:t>Click to edit Master subtitle style</a:t>
            </a:r>
          </a:p>
        </p:txBody>
      </p:sp>
      <p:sp>
        <p:nvSpPr>
          <p:cNvPr id="36" name="Rectangle 36"/>
          <p:cNvSpPr>
            <a:spLocks noGrp="1" noChangeArrowheads="1"/>
          </p:cNvSpPr>
          <p:nvPr>
            <p:ph type="dt" sz="quarter" idx="10"/>
          </p:nvPr>
        </p:nvSpPr>
        <p:spPr/>
        <p:txBody>
          <a:bodyPr/>
          <a:lstStyle>
            <a:lvl1pPr>
              <a:defRPr>
                <a:solidFill>
                  <a:srgbClr val="FFFFFF"/>
                </a:solidFill>
              </a:defRPr>
            </a:lvl1pPr>
          </a:lstStyle>
          <a:p>
            <a:pPr>
              <a:defRPr/>
            </a:pPr>
            <a:endParaRPr lang="en-US"/>
          </a:p>
        </p:txBody>
      </p:sp>
      <p:sp>
        <p:nvSpPr>
          <p:cNvPr id="37" name="Rectangle 37"/>
          <p:cNvSpPr>
            <a:spLocks noGrp="1" noChangeArrowheads="1"/>
          </p:cNvSpPr>
          <p:nvPr>
            <p:ph type="ftr" sz="quarter" idx="11"/>
          </p:nvPr>
        </p:nvSpPr>
        <p:spPr/>
        <p:txBody>
          <a:bodyPr/>
          <a:lstStyle>
            <a:lvl1pPr>
              <a:defRPr>
                <a:solidFill>
                  <a:srgbClr val="FFFFFF"/>
                </a:solidFill>
              </a:defRPr>
            </a:lvl1pPr>
          </a:lstStyle>
          <a:p>
            <a:pPr>
              <a:defRPr/>
            </a:pPr>
            <a:endParaRPr lang="en-US"/>
          </a:p>
        </p:txBody>
      </p:sp>
      <p:sp>
        <p:nvSpPr>
          <p:cNvPr id="38" name="Rectangle 38"/>
          <p:cNvSpPr>
            <a:spLocks noGrp="1" noChangeArrowheads="1"/>
          </p:cNvSpPr>
          <p:nvPr>
            <p:ph type="sldNum" sz="quarter" idx="12"/>
          </p:nvPr>
        </p:nvSpPr>
        <p:spPr/>
        <p:txBody>
          <a:bodyPr/>
          <a:lstStyle>
            <a:lvl1pPr>
              <a:defRPr>
                <a:solidFill>
                  <a:srgbClr val="FFFFFF"/>
                </a:solidFill>
              </a:defRPr>
            </a:lvl1pPr>
          </a:lstStyle>
          <a:p>
            <a:fld id="{F434306A-9547-419F-A264-AAB67C05F398}" type="slidenum">
              <a:rPr lang="en-US" altLang="en-US"/>
              <a:pPr/>
              <a:t>‹#›</a:t>
            </a:fld>
            <a:endParaRPr lang="en-US" altLang="en-US"/>
          </a:p>
        </p:txBody>
      </p:sp>
    </p:spTree>
    <p:extLst>
      <p:ext uri="{BB962C8B-B14F-4D97-AF65-F5344CB8AC3E}">
        <p14:creationId xmlns:p14="http://schemas.microsoft.com/office/powerpoint/2010/main" val="2837644661"/>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7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3859233347"/>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8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4227777506"/>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itle" preserve="1">
  <p:cSld name="10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4266701558"/>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3932624387"/>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 preserve="1">
  <p:cSld name="9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332687730"/>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itle" preserve="1">
  <p:cSld name="5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1167117808"/>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itle" preserve="1">
  <p:cSld name="3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2124601033"/>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2195921770"/>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5"/>
            <a:ext cx="1447800" cy="6854825"/>
            <a:chOff x="0" y="0"/>
            <a:chExt cx="684" cy="4318"/>
          </a:xfrm>
        </p:grpSpPr>
        <p:sp>
          <p:nvSpPr>
            <p:cNvPr id="14339"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defRPr/>
              </a:pPr>
              <a:endParaRPr lang="en-US" sz="2400" dirty="0">
                <a:latin typeface="Calibri" panose="020F0502020204030204" pitchFamily="34" charset="0"/>
                <a:cs typeface="+mn-cs"/>
              </a:endParaRPr>
            </a:p>
          </p:txBody>
        </p:sp>
        <p:grpSp>
          <p:nvGrpSpPr>
            <p:cNvPr id="1033" name="Group 4"/>
            <p:cNvGrpSpPr>
              <a:grpSpLocks/>
            </p:cNvGrpSpPr>
            <p:nvPr/>
          </p:nvGrpSpPr>
          <p:grpSpPr bwMode="auto">
            <a:xfrm>
              <a:off x="48" y="102"/>
              <a:ext cx="96" cy="4128"/>
              <a:chOff x="48" y="102"/>
              <a:chExt cx="96" cy="4128"/>
            </a:xfrm>
          </p:grpSpPr>
          <p:sp>
            <p:nvSpPr>
              <p:cNvPr id="1034" name="Rectangle 5"/>
              <p:cNvSpPr>
                <a:spLocks noChangeArrowheads="1"/>
              </p:cNvSpPr>
              <p:nvPr/>
            </p:nvSpPr>
            <p:spPr bwMode="auto">
              <a:xfrm>
                <a:off x="48" y="110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5" name="Rectangle 6"/>
              <p:cNvSpPr>
                <a:spLocks noChangeArrowheads="1"/>
              </p:cNvSpPr>
              <p:nvPr/>
            </p:nvSpPr>
            <p:spPr bwMode="auto">
              <a:xfrm>
                <a:off x="48" y="125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6" name="Rectangle 7"/>
              <p:cNvSpPr>
                <a:spLocks noChangeArrowheads="1"/>
              </p:cNvSpPr>
              <p:nvPr/>
            </p:nvSpPr>
            <p:spPr bwMode="auto">
              <a:xfrm>
                <a:off x="48" y="139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7" name="Rectangle 8"/>
              <p:cNvSpPr>
                <a:spLocks noChangeArrowheads="1"/>
              </p:cNvSpPr>
              <p:nvPr/>
            </p:nvSpPr>
            <p:spPr bwMode="auto">
              <a:xfrm>
                <a:off x="48" y="1538"/>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8" name="Rectangle 9"/>
              <p:cNvSpPr>
                <a:spLocks noChangeArrowheads="1"/>
              </p:cNvSpPr>
              <p:nvPr/>
            </p:nvSpPr>
            <p:spPr bwMode="auto">
              <a:xfrm>
                <a:off x="48" y="1683"/>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9" name="Rectangle 10"/>
              <p:cNvSpPr>
                <a:spLocks noChangeArrowheads="1"/>
              </p:cNvSpPr>
              <p:nvPr/>
            </p:nvSpPr>
            <p:spPr bwMode="auto">
              <a:xfrm>
                <a:off x="48" y="182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0" name="Rectangle 11"/>
              <p:cNvSpPr>
                <a:spLocks noChangeArrowheads="1"/>
              </p:cNvSpPr>
              <p:nvPr/>
            </p:nvSpPr>
            <p:spPr bwMode="auto">
              <a:xfrm>
                <a:off x="48" y="197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1" name="Rectangle 12"/>
              <p:cNvSpPr>
                <a:spLocks noChangeArrowheads="1"/>
              </p:cNvSpPr>
              <p:nvPr/>
            </p:nvSpPr>
            <p:spPr bwMode="auto">
              <a:xfrm>
                <a:off x="48" y="2115"/>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2" name="Rectangle 13"/>
              <p:cNvSpPr>
                <a:spLocks noChangeArrowheads="1"/>
              </p:cNvSpPr>
              <p:nvPr/>
            </p:nvSpPr>
            <p:spPr bwMode="auto">
              <a:xfrm>
                <a:off x="48" y="225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3" name="Rectangle 14"/>
              <p:cNvSpPr>
                <a:spLocks noChangeArrowheads="1"/>
              </p:cNvSpPr>
              <p:nvPr/>
            </p:nvSpPr>
            <p:spPr bwMode="auto">
              <a:xfrm>
                <a:off x="48" y="240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4" name="Rectangle 15"/>
              <p:cNvSpPr>
                <a:spLocks noChangeArrowheads="1"/>
              </p:cNvSpPr>
              <p:nvPr/>
            </p:nvSpPr>
            <p:spPr bwMode="auto">
              <a:xfrm>
                <a:off x="48" y="254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5" name="Rectangle 16"/>
              <p:cNvSpPr>
                <a:spLocks noChangeArrowheads="1"/>
              </p:cNvSpPr>
              <p:nvPr/>
            </p:nvSpPr>
            <p:spPr bwMode="auto">
              <a:xfrm>
                <a:off x="48" y="2692"/>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6" name="Rectangle 17"/>
              <p:cNvSpPr>
                <a:spLocks noChangeArrowheads="1"/>
              </p:cNvSpPr>
              <p:nvPr/>
            </p:nvSpPr>
            <p:spPr bwMode="auto">
              <a:xfrm>
                <a:off x="48" y="283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7" name="Rectangle 18"/>
              <p:cNvSpPr>
                <a:spLocks noChangeArrowheads="1"/>
              </p:cNvSpPr>
              <p:nvPr/>
            </p:nvSpPr>
            <p:spPr bwMode="auto">
              <a:xfrm>
                <a:off x="48" y="298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8" name="Rectangle 19"/>
              <p:cNvSpPr>
                <a:spLocks noChangeArrowheads="1"/>
              </p:cNvSpPr>
              <p:nvPr/>
            </p:nvSpPr>
            <p:spPr bwMode="auto">
              <a:xfrm>
                <a:off x="48" y="3124"/>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9" name="Rectangle 20"/>
              <p:cNvSpPr>
                <a:spLocks noChangeArrowheads="1"/>
              </p:cNvSpPr>
              <p:nvPr/>
            </p:nvSpPr>
            <p:spPr bwMode="auto">
              <a:xfrm>
                <a:off x="48" y="3269"/>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0" name="Rectangle 21"/>
              <p:cNvSpPr>
                <a:spLocks noChangeArrowheads="1"/>
              </p:cNvSpPr>
              <p:nvPr/>
            </p:nvSpPr>
            <p:spPr bwMode="auto">
              <a:xfrm>
                <a:off x="48" y="3412"/>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1" name="Rectangle 22"/>
              <p:cNvSpPr>
                <a:spLocks noChangeArrowheads="1"/>
              </p:cNvSpPr>
              <p:nvPr/>
            </p:nvSpPr>
            <p:spPr bwMode="auto">
              <a:xfrm>
                <a:off x="48" y="3557"/>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2" name="Rectangle 23"/>
              <p:cNvSpPr>
                <a:spLocks noChangeArrowheads="1"/>
              </p:cNvSpPr>
              <p:nvPr/>
            </p:nvSpPr>
            <p:spPr bwMode="auto">
              <a:xfrm>
                <a:off x="48" y="3702"/>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3" name="Rectangle 24"/>
              <p:cNvSpPr>
                <a:spLocks noChangeArrowheads="1"/>
              </p:cNvSpPr>
              <p:nvPr/>
            </p:nvSpPr>
            <p:spPr bwMode="auto">
              <a:xfrm>
                <a:off x="48" y="384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4" name="Rectangle 25"/>
              <p:cNvSpPr>
                <a:spLocks noChangeArrowheads="1"/>
              </p:cNvSpPr>
              <p:nvPr/>
            </p:nvSpPr>
            <p:spPr bwMode="auto">
              <a:xfrm>
                <a:off x="48" y="399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5" name="Rectangle 26"/>
              <p:cNvSpPr>
                <a:spLocks noChangeArrowheads="1"/>
              </p:cNvSpPr>
              <p:nvPr/>
            </p:nvSpPr>
            <p:spPr bwMode="auto">
              <a:xfrm>
                <a:off x="48" y="413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6" name="Rectangle 27"/>
              <p:cNvSpPr>
                <a:spLocks noChangeArrowheads="1"/>
              </p:cNvSpPr>
              <p:nvPr/>
            </p:nvSpPr>
            <p:spPr bwMode="auto">
              <a:xfrm>
                <a:off x="48" y="102"/>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7" name="Rectangle 28"/>
              <p:cNvSpPr>
                <a:spLocks noChangeArrowheads="1"/>
              </p:cNvSpPr>
              <p:nvPr/>
            </p:nvSpPr>
            <p:spPr bwMode="auto">
              <a:xfrm>
                <a:off x="48" y="246"/>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8" name="Rectangle 29"/>
              <p:cNvSpPr>
                <a:spLocks noChangeArrowheads="1"/>
              </p:cNvSpPr>
              <p:nvPr/>
            </p:nvSpPr>
            <p:spPr bwMode="auto">
              <a:xfrm>
                <a:off x="48" y="39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9" name="Rectangle 30"/>
              <p:cNvSpPr>
                <a:spLocks noChangeArrowheads="1"/>
              </p:cNvSpPr>
              <p:nvPr/>
            </p:nvSpPr>
            <p:spPr bwMode="auto">
              <a:xfrm>
                <a:off x="48" y="535"/>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60" name="Rectangle 31"/>
              <p:cNvSpPr>
                <a:spLocks noChangeArrowheads="1"/>
              </p:cNvSpPr>
              <p:nvPr/>
            </p:nvSpPr>
            <p:spPr bwMode="auto">
              <a:xfrm>
                <a:off x="48" y="67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61" name="Rectangle 32"/>
              <p:cNvSpPr>
                <a:spLocks noChangeArrowheads="1"/>
              </p:cNvSpPr>
              <p:nvPr/>
            </p:nvSpPr>
            <p:spPr bwMode="auto">
              <a:xfrm>
                <a:off x="48" y="82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62" name="Rectangle 33"/>
              <p:cNvSpPr>
                <a:spLocks noChangeArrowheads="1"/>
              </p:cNvSpPr>
              <p:nvPr/>
            </p:nvSpPr>
            <p:spPr bwMode="auto">
              <a:xfrm>
                <a:off x="48" y="96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grpSp>
      </p:grpSp>
      <p:sp>
        <p:nvSpPr>
          <p:cNvPr id="1027" name="Rectangle 34"/>
          <p:cNvSpPr>
            <a:spLocks noGrp="1" noChangeArrowheads="1"/>
          </p:cNvSpPr>
          <p:nvPr>
            <p:ph type="title"/>
          </p:nvPr>
        </p:nvSpPr>
        <p:spPr bwMode="auto">
          <a:xfrm>
            <a:off x="15240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US" altLang="en-US" dirty="0"/>
              <a:t>Click to edit Master title style</a:t>
            </a:r>
          </a:p>
        </p:txBody>
      </p:sp>
      <p:sp>
        <p:nvSpPr>
          <p:cNvPr id="14371" name="Rectangle 35"/>
          <p:cNvSpPr>
            <a:spLocks noGrp="1" noChangeArrowheads="1"/>
          </p:cNvSpPr>
          <p:nvPr>
            <p:ph type="dt" sz="half" idx="2"/>
          </p:nvPr>
        </p:nvSpPr>
        <p:spPr bwMode="auto">
          <a:xfrm>
            <a:off x="15240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eaLnBrk="1" hangingPunct="1">
              <a:defRPr sz="1400">
                <a:latin typeface="Calibri" panose="020F0502020204030204" pitchFamily="34" charset="0"/>
                <a:cs typeface="+mn-cs"/>
              </a:defRPr>
            </a:lvl1pPr>
          </a:lstStyle>
          <a:p>
            <a:pPr>
              <a:defRPr/>
            </a:pPr>
            <a:endParaRPr lang="en-US" dirty="0"/>
          </a:p>
        </p:txBody>
      </p:sp>
      <p:sp>
        <p:nvSpPr>
          <p:cNvPr id="14372" name="Rectangle 36"/>
          <p:cNvSpPr>
            <a:spLocks noGrp="1" noChangeArrowheads="1"/>
          </p:cNvSpPr>
          <p:nvPr>
            <p:ph type="ftr" sz="quarter" idx="3"/>
          </p:nvPr>
        </p:nvSpPr>
        <p:spPr bwMode="auto">
          <a:xfrm>
            <a:off x="4775200" y="6248400"/>
            <a:ext cx="38608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eaLnBrk="1" hangingPunct="1">
              <a:defRPr sz="1400">
                <a:latin typeface="Calibri" panose="020F0502020204030204" pitchFamily="34" charset="0"/>
                <a:cs typeface="+mn-cs"/>
              </a:defRPr>
            </a:lvl1pPr>
          </a:lstStyle>
          <a:p>
            <a:pPr>
              <a:defRPr/>
            </a:pPr>
            <a:endParaRPr lang="en-US" dirty="0"/>
          </a:p>
        </p:txBody>
      </p:sp>
      <p:sp>
        <p:nvSpPr>
          <p:cNvPr id="14373" name="Rectangle 37"/>
          <p:cNvSpPr>
            <a:spLocks noGrp="1" noChangeArrowheads="1"/>
          </p:cNvSpPr>
          <p:nvPr>
            <p:ph type="sldNum" sz="quarter" idx="4"/>
          </p:nvPr>
        </p:nvSpPr>
        <p:spPr bwMode="auto">
          <a:xfrm>
            <a:off x="93472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a:latin typeface="Calibri" panose="020F0502020204030204" pitchFamily="34" charset="0"/>
              </a:defRPr>
            </a:lvl1pPr>
          </a:lstStyle>
          <a:p>
            <a:fld id="{3776912B-AC69-41FE-A101-09E856C32C50}" type="slidenum">
              <a:rPr lang="en-US" altLang="en-US" smtClean="0"/>
              <a:pPr/>
              <a:t>‹#›</a:t>
            </a:fld>
            <a:endParaRPr lang="en-US" altLang="en-US" dirty="0"/>
          </a:p>
        </p:txBody>
      </p:sp>
      <p:sp>
        <p:nvSpPr>
          <p:cNvPr id="14374" name="Rectangle 38"/>
          <p:cNvSpPr>
            <a:spLocks noGrp="1" noChangeArrowheads="1"/>
          </p:cNvSpPr>
          <p:nvPr>
            <p:ph type="body" idx="1"/>
          </p:nvPr>
        </p:nvSpPr>
        <p:spPr bwMode="auto">
          <a:xfrm>
            <a:off x="1559984" y="1946275"/>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 bg1="dk2" tx1="lt1" bg2="dk1" tx2="lt2" accent1="accent1" accent2="accent2" accent3="accent3" accent4="accent4" accent5="accent5" accent6="accent6" hlink="hlink" folHlink="folHlink"/>
  <p:sldLayoutIdLst>
    <p:sldLayoutId id="2147488906" r:id="rId1"/>
    <p:sldLayoutId id="2147488907" r:id="rId2"/>
    <p:sldLayoutId id="2147488908" r:id="rId3"/>
    <p:sldLayoutId id="2147488909" r:id="rId4"/>
    <p:sldLayoutId id="2147488910" r:id="rId5"/>
    <p:sldLayoutId id="2147488911" r:id="rId6"/>
    <p:sldLayoutId id="2147488912" r:id="rId7"/>
    <p:sldLayoutId id="2147488913" r:id="rId8"/>
    <p:sldLayoutId id="2147488914" r:id="rId9"/>
    <p:sldLayoutId id="2147488915" r:id="rId10"/>
    <p:sldLayoutId id="2147488916" r:id="rId11"/>
    <p:sldLayoutId id="2147488922" r:id="rId12"/>
    <p:sldLayoutId id="2147488923" r:id="rId13"/>
    <p:sldLayoutId id="2147488924" r:id="rId14"/>
  </p:sldLayoutIdLst>
  <p:transition/>
  <p:txStyles>
    <p:title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5.jpeg"/><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5.jpeg"/><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3" Type="http://schemas.openxmlformats.org/officeDocument/2006/relationships/image" Target="../media/image11.wmf"/><Relationship Id="rId2" Type="http://schemas.openxmlformats.org/officeDocument/2006/relationships/image" Target="../media/image10.png"/><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png"/><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5.jpeg"/><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5.jpeg"/><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5.jpeg"/><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6.jpeg"/><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7.jpeg"/><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5.jpeg"/><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5.jpeg"/><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5.jpeg"/><Relationship Id="rId1" Type="http://schemas.openxmlformats.org/officeDocument/2006/relationships/slideLayout" Target="../slideLayouts/slideLayout10.xml"/></Relationships>
</file>

<file path=ppt/slides/_rels/slide3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5.jpeg"/><Relationship Id="rId1" Type="http://schemas.openxmlformats.org/officeDocument/2006/relationships/slideLayout" Target="../slideLayouts/slideLayout10.xml"/></Relationships>
</file>

<file path=ppt/slides/_rels/slide3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xml"/><Relationship Id="rId1" Type="http://schemas.openxmlformats.org/officeDocument/2006/relationships/slideLayout" Target="../slideLayouts/slideLayout10.xml"/><Relationship Id="rId4" Type="http://schemas.openxmlformats.org/officeDocument/2006/relationships/image" Target="../media/image29.png"/></Relationships>
</file>

<file path=ppt/slides/_rels/slide3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0.xml"/></Relationships>
</file>

<file path=ppt/slides/_rels/slide3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5.jpeg"/><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5.jpeg"/><Relationship Id="rId1" Type="http://schemas.openxmlformats.org/officeDocument/2006/relationships/slideLayout" Target="../slideLayouts/slideLayout10.xml"/></Relationships>
</file>

<file path=ppt/slides/_rels/slide4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1.xml"/></Relationships>
</file>

<file path=ppt/slides/_rels/slide4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xml"/><Relationship Id="rId1" Type="http://schemas.openxmlformats.org/officeDocument/2006/relationships/slideLayout" Target="../slideLayouts/slideLayout10.xml"/><Relationship Id="rId5" Type="http://schemas.openxmlformats.org/officeDocument/2006/relationships/image" Target="../media/image33.png"/><Relationship Id="rId4" Type="http://schemas.openxmlformats.org/officeDocument/2006/relationships/image" Target="../media/image4.jpeg"/></Relationships>
</file>

<file path=ppt/slides/_rels/slide4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5.jpeg"/><Relationship Id="rId1" Type="http://schemas.openxmlformats.org/officeDocument/2006/relationships/slideLayout" Target="../slideLayouts/slideLayout10.xml"/></Relationships>
</file>

<file path=ppt/slides/_rels/slide4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0.xml"/></Relationships>
</file>

<file path=ppt/slides/_rels/slide4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1.xml"/></Relationships>
</file>

<file path=ppt/slides/_rels/slide4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5.jpeg"/><Relationship Id="rId1" Type="http://schemas.openxmlformats.org/officeDocument/2006/relationships/slideLayout" Target="../slideLayouts/slideLayout10.xml"/></Relationships>
</file>

<file path=ppt/slides/_rels/slide4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10.xml"/></Relationships>
</file>

<file path=ppt/slides/_rels/slide4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10.xml"/></Relationships>
</file>

<file path=ppt/slides/_rels/slide4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11.xml"/></Relationships>
</file>

<file path=ppt/slides/_rels/slide4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11.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5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34.png"/><Relationship Id="rId1" Type="http://schemas.openxmlformats.org/officeDocument/2006/relationships/slideLayout" Target="../slideLayouts/slideLayout10.xml"/></Relationships>
</file>

<file path=ppt/slides/_rels/slide57.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34.png"/><Relationship Id="rId1" Type="http://schemas.openxmlformats.org/officeDocument/2006/relationships/slideLayout" Target="../slideLayouts/slideLayout10.xml"/></Relationships>
</file>

<file path=ppt/slides/_rels/slide58.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10.xml"/></Relationships>
</file>

<file path=ppt/slides/_rels/slide59.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5.jpeg"/><Relationship Id="rId1" Type="http://schemas.openxmlformats.org/officeDocument/2006/relationships/slideLayout" Target="../slideLayouts/slideLayout10.xml"/></Relationships>
</file>

<file path=ppt/slides/_rels/slide6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0.xml"/></Relationships>
</file>

<file path=ppt/slides/_rels/slide61.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0.xml"/></Relationships>
</file>

<file path=ppt/slides/_rels/slide6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10.xml"/></Relationships>
</file>

<file path=ppt/slides/_rels/slide6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4.xml"/><Relationship Id="rId1" Type="http://schemas.openxmlformats.org/officeDocument/2006/relationships/slideLayout" Target="../slideLayouts/slideLayout10.xml"/><Relationship Id="rId5" Type="http://schemas.openxmlformats.org/officeDocument/2006/relationships/image" Target="../media/image33.png"/><Relationship Id="rId4" Type="http://schemas.openxmlformats.org/officeDocument/2006/relationships/image" Target="../media/image4.jpeg"/></Relationships>
</file>

<file path=ppt/slides/_rels/slide6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5.xml"/><Relationship Id="rId1" Type="http://schemas.openxmlformats.org/officeDocument/2006/relationships/slideLayout" Target="../slideLayouts/slideLayout10.xml"/><Relationship Id="rId5" Type="http://schemas.openxmlformats.org/officeDocument/2006/relationships/image" Target="../media/image33.png"/><Relationship Id="rId4" Type="http://schemas.openxmlformats.org/officeDocument/2006/relationships/image" Target="../media/image29.png"/></Relationships>
</file>

<file path=ppt/slides/_rels/slide6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10.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1.xml"/></Relationships>
</file>

<file path=ppt/slides/_rels/slide69.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5.jpeg"/><Relationship Id="rId1" Type="http://schemas.openxmlformats.org/officeDocument/2006/relationships/slideLayout" Target="../slideLayouts/slideLayout10.xml"/></Relationships>
</file>

<file path=ppt/slides/_rels/slide7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0.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4.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4.xml"/></Relationships>
</file>

<file path=ppt/slides/_rels/slide75.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8.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1.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8.jpeg"/><Relationship Id="rId1" Type="http://schemas.openxmlformats.org/officeDocument/2006/relationships/slideLayout" Target="../slideLayouts/slideLayout10.xml"/></Relationships>
</file>

<file path=ppt/slides/_rels/slide8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5.jpeg"/><Relationship Id="rId1" Type="http://schemas.openxmlformats.org/officeDocument/2006/relationships/slideLayout" Target="../slideLayouts/slideLayout10.xml"/></Relationships>
</file>

<file path=ppt/slides/_rels/slide8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8.jpeg"/><Relationship Id="rId1" Type="http://schemas.openxmlformats.org/officeDocument/2006/relationships/slideLayout" Target="../slideLayouts/slideLayout10.xml"/></Relationships>
</file>

<file path=ppt/slides/_rels/slide8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4.jpeg"/><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B01347A-E166-4399-80F1-5FDEDB0A697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419624" y="5410200"/>
            <a:ext cx="5352752" cy="1374774"/>
          </a:xfrm>
          <a:prstGeom prst="rect">
            <a:avLst/>
          </a:prstGeom>
        </p:spPr>
      </p:pic>
      <p:pic>
        <p:nvPicPr>
          <p:cNvPr id="5" name="Picture 4" descr="A close up of a sign&#10;&#10;Description automatically generated">
            <a:extLst>
              <a:ext uri="{FF2B5EF4-FFF2-40B4-BE49-F238E27FC236}">
                <a16:creationId xmlns:a16="http://schemas.microsoft.com/office/drawing/2014/main" id="{365E98A2-B1BD-4000-A879-674CC59720E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844800" y="1676400"/>
            <a:ext cx="6502400" cy="3657600"/>
          </a:xfrm>
          <a:prstGeom prst="rect">
            <a:avLst/>
          </a:prstGeom>
        </p:spPr>
      </p:pic>
      <p:sp>
        <p:nvSpPr>
          <p:cNvPr id="7" name="Rectangle 2">
            <a:extLst>
              <a:ext uri="{FF2B5EF4-FFF2-40B4-BE49-F238E27FC236}">
                <a16:creationId xmlns:a16="http://schemas.microsoft.com/office/drawing/2014/main" id="{6C1B414B-77B0-4090-9319-1C754B5D5A2D}"/>
              </a:ext>
            </a:extLst>
          </p:cNvPr>
          <p:cNvSpPr txBox="1">
            <a:spLocks noChangeArrowheads="1"/>
          </p:cNvSpPr>
          <p:nvPr/>
        </p:nvSpPr>
        <p:spPr>
          <a:xfrm>
            <a:off x="3124200" y="228600"/>
            <a:ext cx="5943600" cy="1219200"/>
          </a:xfrm>
          <a:prstGeom prst="rect">
            <a:avLst/>
          </a:prstGeom>
        </p:spPr>
        <p:txBody>
          <a:bodyPr anchor="ct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algn="ctr" eaLnBrk="1" hangingPunct="1"/>
            <a:r>
              <a:rPr lang="en-US" sz="3600" kern="0" dirty="0">
                <a:effectLst>
                  <a:outerShdw blurRad="38100" dist="38100" dir="2700000" algn="tl">
                    <a:srgbClr val="000000">
                      <a:alpha val="43137"/>
                    </a:srgbClr>
                  </a:outerShdw>
                </a:effectLst>
              </a:rPr>
              <a:t>Genesis 10</a:t>
            </a:r>
            <a:r>
              <a:rPr lang="en-US" sz="3600" kern="0" dirty="0">
                <a:effectLst>
                  <a:outerShdw blurRad="38100" dist="38100" dir="2700000" algn="tl">
                    <a:srgbClr val="000000">
                      <a:alpha val="43137"/>
                    </a:srgbClr>
                  </a:outerShdw>
                </a:effectLst>
                <a:cs typeface="Calibri" panose="020F0502020204030204" pitchFamily="34" charset="0"/>
              </a:rPr>
              <a:t>‒11</a:t>
            </a:r>
            <a:endParaRPr lang="en-US" sz="3600" kern="0" dirty="0">
              <a:effectLst>
                <a:outerShdw blurRad="38100" dist="38100" dir="2700000" algn="tl">
                  <a:srgbClr val="000000">
                    <a:alpha val="43137"/>
                  </a:srgbClr>
                </a:outerShdw>
              </a:effectLst>
              <a:sym typeface="Symbol" pitchFamily="18" charset="2"/>
            </a:endParaRPr>
          </a:p>
          <a:p>
            <a:pPr algn="ctr" eaLnBrk="1" hangingPunct="1"/>
            <a:r>
              <a:rPr lang="en-US" sz="3200" kern="0" dirty="0">
                <a:effectLst>
                  <a:outerShdw blurRad="38100" dist="38100" dir="2700000" algn="tl">
                    <a:srgbClr val="000000">
                      <a:alpha val="43137"/>
                    </a:srgbClr>
                  </a:outerShdw>
                </a:effectLst>
                <a:sym typeface="Symbol" pitchFamily="18" charset="2"/>
              </a:rPr>
              <a:t>National Dispersion</a:t>
            </a:r>
          </a:p>
        </p:txBody>
      </p:sp>
    </p:spTree>
    <p:extLst>
      <p:ext uri="{BB962C8B-B14F-4D97-AF65-F5344CB8AC3E}">
        <p14:creationId xmlns:p14="http://schemas.microsoft.com/office/powerpoint/2010/main" val="39120385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FCA5A34-366F-4694-9ECF-ABC2BDF1A2DF}"/>
              </a:ext>
            </a:extLst>
          </p:cNvPr>
          <p:cNvPicPr>
            <a:picLocks noChangeAspect="1"/>
          </p:cNvPicPr>
          <p:nvPr/>
        </p:nvPicPr>
        <p:blipFill rotWithShape="1">
          <a:blip r:embed="rId2"/>
          <a:srcRect l="1488" t="3488" r="2403" b="2325"/>
          <a:stretch/>
        </p:blipFill>
        <p:spPr>
          <a:xfrm>
            <a:off x="1828800" y="137160"/>
            <a:ext cx="8534400" cy="65836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3219970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2"/>
          <p:cNvSpPr>
            <a:spLocks noGrp="1" noChangeArrowheads="1"/>
          </p:cNvSpPr>
          <p:nvPr>
            <p:ph type="title"/>
          </p:nvPr>
        </p:nvSpPr>
        <p:spPr>
          <a:xfrm>
            <a:off x="3886200" y="228600"/>
            <a:ext cx="4419600" cy="914400"/>
          </a:xfrm>
        </p:spPr>
        <p:txBody>
          <a:bodyPr/>
          <a:lstStyle/>
          <a:p>
            <a:pPr algn="ctr" eaLnBrk="1" hangingPunct="1"/>
            <a:r>
              <a:rPr lang="en-US" sz="3600" dirty="0">
                <a:effectLst>
                  <a:outerShdw blurRad="38100" dist="38100" dir="2700000" algn="tl">
                    <a:srgbClr val="000000">
                      <a:alpha val="43137"/>
                    </a:srgbClr>
                  </a:outerShdw>
                </a:effectLst>
              </a:rPr>
              <a:t>Genesis 10–11 </a:t>
            </a:r>
            <a:r>
              <a:rPr lang="en-US" sz="2800" dirty="0">
                <a:solidFill>
                  <a:schemeClr val="tx1"/>
                </a:solidFill>
                <a:effectLst>
                  <a:outerShdw blurRad="38100" dist="38100" dir="2700000" algn="tl">
                    <a:srgbClr val="000000">
                      <a:alpha val="43137"/>
                    </a:srgbClr>
                  </a:outerShdw>
                </a:effectLst>
                <a:ea typeface="+mn-ea"/>
                <a:cs typeface="+mn-cs"/>
              </a:rPr>
              <a:t>Questions &amp; Answers</a:t>
            </a:r>
          </a:p>
        </p:txBody>
      </p:sp>
      <p:sp>
        <p:nvSpPr>
          <p:cNvPr id="162819" name="Rectangle 3"/>
          <p:cNvSpPr>
            <a:spLocks noGrp="1" noChangeArrowheads="1"/>
          </p:cNvSpPr>
          <p:nvPr>
            <p:ph type="body" idx="1"/>
          </p:nvPr>
        </p:nvSpPr>
        <p:spPr>
          <a:xfrm>
            <a:off x="1524000" y="1371600"/>
            <a:ext cx="9144000" cy="4800600"/>
          </a:xfrm>
        </p:spPr>
        <p:txBody>
          <a:bodyPr/>
          <a:lstStyle/>
          <a:p>
            <a:pPr marL="457200" lvl="1" indent="-457200" algn="just" eaLnBrk="1" hangingPunct="1">
              <a:spcBef>
                <a:spcPts val="0"/>
              </a:spcBef>
              <a:spcAft>
                <a:spcPts val="24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ea typeface="+mn-ea"/>
                <a:cs typeface="+mn-cs"/>
              </a:rPr>
              <a:t>Origin of the nations?</a:t>
            </a:r>
          </a:p>
          <a:p>
            <a:pPr marL="457200" lvl="1" indent="-457200" algn="just" eaLnBrk="1" hangingPunct="1">
              <a:spcBef>
                <a:spcPts val="0"/>
              </a:spcBef>
              <a:spcAft>
                <a:spcPts val="24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ea typeface="+mn-ea"/>
                <a:cs typeface="+mn-cs"/>
              </a:rPr>
              <a:t>Dispersal of the nations?</a:t>
            </a:r>
          </a:p>
          <a:p>
            <a:pPr marL="457200" lvl="1" indent="-457200" algn="just" eaLnBrk="1" hangingPunct="1">
              <a:spcBef>
                <a:spcPts val="0"/>
              </a:spcBef>
              <a:spcAft>
                <a:spcPts val="24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ea typeface="+mn-ea"/>
                <a:cs typeface="+mn-cs"/>
              </a:rPr>
              <a:t>Corruption of the nations?</a:t>
            </a:r>
          </a:p>
          <a:p>
            <a:pPr marL="457200" lvl="1" indent="-457200" algn="just" eaLnBrk="1" hangingPunct="1">
              <a:spcBef>
                <a:spcPts val="0"/>
              </a:spcBef>
              <a:spcAft>
                <a:spcPts val="24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ea typeface="+mn-ea"/>
                <a:cs typeface="+mn-cs"/>
              </a:rPr>
              <a:t>What happened in the days of Peleg? (Gen. 10:25)</a:t>
            </a:r>
          </a:p>
          <a:p>
            <a:pPr marL="457200" lvl="1" indent="-457200" algn="just" eaLnBrk="1" hangingPunct="1">
              <a:spcBef>
                <a:spcPts val="0"/>
              </a:spcBef>
              <a:spcAft>
                <a:spcPts val="24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ea typeface="+mn-ea"/>
                <a:cs typeface="+mn-cs"/>
              </a:rPr>
              <a:t>Nimrod’s empire in Shinar? (Gen. 10:10)</a:t>
            </a:r>
          </a:p>
          <a:p>
            <a:pPr marL="457200" lvl="1" indent="-457200" algn="just" eaLnBrk="1" hangingPunct="1">
              <a:spcBef>
                <a:spcPts val="0"/>
              </a:spcBef>
              <a:spcAft>
                <a:spcPts val="24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ea typeface="+mn-ea"/>
                <a:cs typeface="+mn-cs"/>
              </a:rPr>
              <a:t>How did Nimrod get </a:t>
            </a:r>
            <a:r>
              <a:rPr lang="en-US">
                <a:effectLst>
                  <a:outerShdw blurRad="38100" dist="38100" dir="2700000" algn="tl">
                    <a:srgbClr val="000000">
                      <a:alpha val="43137"/>
                    </a:srgbClr>
                  </a:outerShdw>
                </a:effectLst>
                <a:ea typeface="+mn-ea"/>
                <a:cs typeface="+mn-cs"/>
              </a:rPr>
              <a:t>to Assyria? </a:t>
            </a:r>
            <a:r>
              <a:rPr lang="en-US" dirty="0">
                <a:effectLst>
                  <a:outerShdw blurRad="38100" dist="38100" dir="2700000" algn="tl">
                    <a:srgbClr val="000000">
                      <a:alpha val="43137"/>
                    </a:srgbClr>
                  </a:outerShdw>
                </a:effectLst>
                <a:ea typeface="+mn-ea"/>
                <a:cs typeface="+mn-cs"/>
              </a:rPr>
              <a:t>(Gen. 10:11-12)</a:t>
            </a:r>
          </a:p>
        </p:txBody>
      </p:sp>
      <p:pic>
        <p:nvPicPr>
          <p:cNvPr id="5" name="Picture 4">
            <a:extLst>
              <a:ext uri="{FF2B5EF4-FFF2-40B4-BE49-F238E27FC236}">
                <a16:creationId xmlns:a16="http://schemas.microsoft.com/office/drawing/2014/main" id="{FF0B2BE9-B080-417C-AD70-5F50024FD2A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515600" y="76200"/>
            <a:ext cx="1075765" cy="914400"/>
          </a:xfrm>
          <a:prstGeom prst="rect">
            <a:avLst/>
          </a:prstGeom>
        </p:spPr>
      </p:pic>
    </p:spTree>
    <p:extLst>
      <p:ext uri="{BB962C8B-B14F-4D97-AF65-F5344CB8AC3E}">
        <p14:creationId xmlns:p14="http://schemas.microsoft.com/office/powerpoint/2010/main" val="3244712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3"/>
          <p:cNvSpPr>
            <a:spLocks noGrp="1" noChangeArrowheads="1"/>
          </p:cNvSpPr>
          <p:nvPr>
            <p:ph type="body" idx="1"/>
          </p:nvPr>
        </p:nvSpPr>
        <p:spPr>
          <a:xfrm>
            <a:off x="1062681" y="1600200"/>
            <a:ext cx="5871520" cy="4648200"/>
          </a:xfrm>
        </p:spPr>
        <p:txBody>
          <a:bodyPr/>
          <a:lstStyle/>
          <a:p>
            <a:pPr marL="685800" lvl="1" indent="-685800" eaLnBrk="1" hangingPunct="1">
              <a:spcBef>
                <a:spcPts val="0"/>
              </a:spcBef>
              <a:spcAft>
                <a:spcPts val="30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The Former World (1-2)</a:t>
            </a:r>
          </a:p>
          <a:p>
            <a:pPr marL="685800" lvl="1" indent="-685800" eaLnBrk="1" hangingPunct="1">
              <a:spcBef>
                <a:spcPts val="0"/>
              </a:spcBef>
              <a:spcAft>
                <a:spcPts val="30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The Rebellion (3-4)</a:t>
            </a:r>
          </a:p>
          <a:p>
            <a:pPr marL="685800" lvl="1" indent="-685800" eaLnBrk="1" hangingPunct="1">
              <a:spcBef>
                <a:spcPts val="0"/>
              </a:spcBef>
              <a:spcAft>
                <a:spcPts val="30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God’s Condescension (5)</a:t>
            </a:r>
          </a:p>
          <a:p>
            <a:pPr marL="685800" lvl="1" indent="-685800" eaLnBrk="1" hangingPunct="1">
              <a:spcBef>
                <a:spcPts val="0"/>
              </a:spcBef>
              <a:spcAft>
                <a:spcPts val="30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God’s Observations (6)</a:t>
            </a:r>
          </a:p>
          <a:p>
            <a:pPr marL="685800" lvl="1" indent="-685800" eaLnBrk="1" hangingPunct="1">
              <a:spcBef>
                <a:spcPts val="0"/>
              </a:spcBef>
              <a:spcAft>
                <a:spcPts val="30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God’s Intervention (7-8a)</a:t>
            </a:r>
          </a:p>
          <a:p>
            <a:pPr marL="685800" lvl="1" indent="-685800" eaLnBrk="1" hangingPunct="1">
              <a:spcBef>
                <a:spcPts val="0"/>
              </a:spcBef>
              <a:spcAft>
                <a:spcPts val="30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The Results (8b-9)</a:t>
            </a:r>
          </a:p>
        </p:txBody>
      </p:sp>
      <p:pic>
        <p:nvPicPr>
          <p:cNvPr id="2" name="Picture 4" descr="5 Bible Lessons to Learn From the Book of Genesis | Jack Wellman">
            <a:extLst>
              <a:ext uri="{FF2B5EF4-FFF2-40B4-BE49-F238E27FC236}">
                <a16:creationId xmlns:a16="http://schemas.microsoft.com/office/drawing/2014/main" id="{86B279D7-E07E-42EE-BC3D-7CC92BFCD416}"/>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010400" y="2438400"/>
            <a:ext cx="4118919" cy="27432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2050">
            <a:extLst>
              <a:ext uri="{FF2B5EF4-FFF2-40B4-BE49-F238E27FC236}">
                <a16:creationId xmlns:a16="http://schemas.microsoft.com/office/drawing/2014/main" id="{7E2A6228-CB3B-4F20-9370-1D1ADE66104D}"/>
              </a:ext>
            </a:extLst>
          </p:cNvPr>
          <p:cNvSpPr>
            <a:spLocks noGrp="1" noChangeArrowheads="1"/>
          </p:cNvSpPr>
          <p:nvPr>
            <p:ph type="title"/>
          </p:nvPr>
        </p:nvSpPr>
        <p:spPr>
          <a:xfrm>
            <a:off x="3924300" y="228600"/>
            <a:ext cx="4343400" cy="914400"/>
          </a:xfrm>
        </p:spPr>
        <p:txBody>
          <a:bodyPr/>
          <a:lstStyle/>
          <a:p>
            <a:pPr algn="ctr" eaLnBrk="1" hangingPunct="1"/>
            <a:r>
              <a:rPr lang="en-US" sz="3600" dirty="0">
                <a:effectLst>
                  <a:outerShdw blurRad="38100" dist="38100" dir="2700000" algn="tl">
                    <a:srgbClr val="000000">
                      <a:alpha val="43137"/>
                    </a:srgbClr>
                  </a:outerShdw>
                </a:effectLst>
              </a:rPr>
              <a:t>GENESIS 11:1-9 </a:t>
            </a:r>
            <a:br>
              <a:rPr lang="en-US" sz="3600" dirty="0">
                <a:effectLst>
                  <a:outerShdw blurRad="38100" dist="38100" dir="2700000" algn="tl">
                    <a:srgbClr val="000000">
                      <a:alpha val="43137"/>
                    </a:srgbClr>
                  </a:outerShdw>
                </a:effectLst>
              </a:rPr>
            </a:br>
            <a:r>
              <a:rPr lang="en-US" sz="3600" dirty="0">
                <a:effectLst>
                  <a:outerShdw blurRad="38100" dist="38100" dir="2700000" algn="tl">
                    <a:srgbClr val="000000">
                      <a:alpha val="43137"/>
                    </a:srgbClr>
                  </a:outerShdw>
                </a:effectLst>
              </a:rPr>
              <a:t>Outline</a:t>
            </a:r>
          </a:p>
        </p:txBody>
      </p:sp>
      <p:pic>
        <p:nvPicPr>
          <p:cNvPr id="8" name="Picture 7">
            <a:extLst>
              <a:ext uri="{FF2B5EF4-FFF2-40B4-BE49-F238E27FC236}">
                <a16:creationId xmlns:a16="http://schemas.microsoft.com/office/drawing/2014/main" id="{9B51358C-20C2-4F1F-A741-645991FD8AE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15600" y="76200"/>
            <a:ext cx="1075765" cy="914400"/>
          </a:xfrm>
          <a:prstGeom prst="rect">
            <a:avLst/>
          </a:prstGeom>
        </p:spPr>
      </p:pic>
    </p:spTree>
    <p:extLst>
      <p:ext uri="{BB962C8B-B14F-4D97-AF65-F5344CB8AC3E}">
        <p14:creationId xmlns:p14="http://schemas.microsoft.com/office/powerpoint/2010/main" val="159578920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3"/>
          <p:cNvSpPr>
            <a:spLocks noGrp="1" noChangeArrowheads="1"/>
          </p:cNvSpPr>
          <p:nvPr>
            <p:ph type="body" idx="1"/>
          </p:nvPr>
        </p:nvSpPr>
        <p:spPr>
          <a:xfrm>
            <a:off x="1062681" y="1600200"/>
            <a:ext cx="5871520" cy="4648200"/>
          </a:xfrm>
        </p:spPr>
        <p:txBody>
          <a:bodyPr/>
          <a:lstStyle/>
          <a:p>
            <a:pPr marL="685800" lvl="1" indent="-685800" eaLnBrk="1" hangingPunct="1">
              <a:spcBef>
                <a:spcPts val="0"/>
              </a:spcBef>
              <a:spcAft>
                <a:spcPts val="30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The Former World (1-2)</a:t>
            </a:r>
          </a:p>
          <a:p>
            <a:pPr marL="685800" lvl="1" indent="-685800" eaLnBrk="1" hangingPunct="1">
              <a:spcBef>
                <a:spcPts val="0"/>
              </a:spcBef>
              <a:spcAft>
                <a:spcPts val="30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The Rebellion (3-4)</a:t>
            </a:r>
          </a:p>
          <a:p>
            <a:pPr marL="685800" lvl="1" indent="-685800" eaLnBrk="1" hangingPunct="1">
              <a:spcBef>
                <a:spcPts val="0"/>
              </a:spcBef>
              <a:spcAft>
                <a:spcPts val="30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God’s Condescension (5)</a:t>
            </a:r>
          </a:p>
          <a:p>
            <a:pPr marL="685800" lvl="1" indent="-685800" eaLnBrk="1" hangingPunct="1">
              <a:spcBef>
                <a:spcPts val="0"/>
              </a:spcBef>
              <a:spcAft>
                <a:spcPts val="3000"/>
              </a:spcAft>
              <a:buClr>
                <a:schemeClr val="tx2"/>
              </a:buClr>
              <a:buSzPct val="100000"/>
              <a:buFont typeface="Wingdings" pitchFamily="2" charset="2"/>
              <a:buAutoNum type="romanUcPeriod"/>
              <a:defRPr/>
            </a:pPr>
            <a:r>
              <a:rPr lang="en-US" b="1" u="sng" dirty="0">
                <a:solidFill>
                  <a:srgbClr val="FFFFCC"/>
                </a:solidFill>
                <a:effectLst>
                  <a:outerShdw blurRad="38100" dist="38100" dir="2700000" algn="tl">
                    <a:srgbClr val="000000">
                      <a:alpha val="43137"/>
                    </a:srgbClr>
                  </a:outerShdw>
                </a:effectLst>
              </a:rPr>
              <a:t>God’s Observations (6)</a:t>
            </a:r>
          </a:p>
          <a:p>
            <a:pPr marL="685800" lvl="1" indent="-685800" eaLnBrk="1" hangingPunct="1">
              <a:spcBef>
                <a:spcPts val="0"/>
              </a:spcBef>
              <a:spcAft>
                <a:spcPts val="30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God’s Intervention (7-8a)</a:t>
            </a:r>
          </a:p>
          <a:p>
            <a:pPr marL="685800" lvl="1" indent="-685800" eaLnBrk="1" hangingPunct="1">
              <a:spcBef>
                <a:spcPts val="0"/>
              </a:spcBef>
              <a:spcAft>
                <a:spcPts val="30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The Results (8b-9)</a:t>
            </a:r>
          </a:p>
        </p:txBody>
      </p:sp>
      <p:pic>
        <p:nvPicPr>
          <p:cNvPr id="2" name="Picture 4" descr="5 Bible Lessons to Learn From the Book of Genesis | Jack Wellman">
            <a:extLst>
              <a:ext uri="{FF2B5EF4-FFF2-40B4-BE49-F238E27FC236}">
                <a16:creationId xmlns:a16="http://schemas.microsoft.com/office/drawing/2014/main" id="{86B279D7-E07E-42EE-BC3D-7CC92BFCD416}"/>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010400" y="2438400"/>
            <a:ext cx="4118919" cy="27432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2050">
            <a:extLst>
              <a:ext uri="{FF2B5EF4-FFF2-40B4-BE49-F238E27FC236}">
                <a16:creationId xmlns:a16="http://schemas.microsoft.com/office/drawing/2014/main" id="{7E2A6228-CB3B-4F20-9370-1D1ADE66104D}"/>
              </a:ext>
            </a:extLst>
          </p:cNvPr>
          <p:cNvSpPr>
            <a:spLocks noGrp="1" noChangeArrowheads="1"/>
          </p:cNvSpPr>
          <p:nvPr>
            <p:ph type="title"/>
          </p:nvPr>
        </p:nvSpPr>
        <p:spPr>
          <a:xfrm>
            <a:off x="3924300" y="228600"/>
            <a:ext cx="4343400" cy="914400"/>
          </a:xfrm>
        </p:spPr>
        <p:txBody>
          <a:bodyPr/>
          <a:lstStyle/>
          <a:p>
            <a:pPr algn="ctr" eaLnBrk="1" hangingPunct="1"/>
            <a:r>
              <a:rPr lang="en-US" sz="3600" dirty="0">
                <a:effectLst>
                  <a:outerShdw blurRad="38100" dist="38100" dir="2700000" algn="tl">
                    <a:srgbClr val="000000">
                      <a:alpha val="43137"/>
                    </a:srgbClr>
                  </a:outerShdw>
                </a:effectLst>
              </a:rPr>
              <a:t>GENESIS 11:1-9 </a:t>
            </a:r>
            <a:br>
              <a:rPr lang="en-US" sz="3600" dirty="0">
                <a:effectLst>
                  <a:outerShdw blurRad="38100" dist="38100" dir="2700000" algn="tl">
                    <a:srgbClr val="000000">
                      <a:alpha val="43137"/>
                    </a:srgbClr>
                  </a:outerShdw>
                </a:effectLst>
              </a:rPr>
            </a:br>
            <a:r>
              <a:rPr lang="en-US" sz="3600" dirty="0">
                <a:effectLst>
                  <a:outerShdw blurRad="38100" dist="38100" dir="2700000" algn="tl">
                    <a:srgbClr val="000000">
                      <a:alpha val="43137"/>
                    </a:srgbClr>
                  </a:outerShdw>
                </a:effectLst>
              </a:rPr>
              <a:t>Outline</a:t>
            </a:r>
          </a:p>
        </p:txBody>
      </p:sp>
      <p:pic>
        <p:nvPicPr>
          <p:cNvPr id="8" name="Picture 7">
            <a:extLst>
              <a:ext uri="{FF2B5EF4-FFF2-40B4-BE49-F238E27FC236}">
                <a16:creationId xmlns:a16="http://schemas.microsoft.com/office/drawing/2014/main" id="{9B51358C-20C2-4F1F-A741-645991FD8AE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15600" y="76200"/>
            <a:ext cx="1075765" cy="914400"/>
          </a:xfrm>
          <a:prstGeom prst="rect">
            <a:avLst/>
          </a:prstGeom>
        </p:spPr>
      </p:pic>
    </p:spTree>
    <p:extLst>
      <p:ext uri="{BB962C8B-B14F-4D97-AF65-F5344CB8AC3E}">
        <p14:creationId xmlns:p14="http://schemas.microsoft.com/office/powerpoint/2010/main" val="360893741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84A56D5-F6CE-41FC-A675-C3078E35C04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10243" name="Rectangle 7"/>
          <p:cNvSpPr>
            <a:spLocks noGrp="1" noChangeArrowheads="1"/>
          </p:cNvSpPr>
          <p:nvPr>
            <p:ph type="body" idx="1"/>
          </p:nvPr>
        </p:nvSpPr>
        <p:spPr>
          <a:xfrm>
            <a:off x="609600" y="0"/>
            <a:ext cx="10972800" cy="3124200"/>
          </a:xfrm>
        </p:spPr>
        <p:txBody>
          <a:bodyPr/>
          <a:lstStyle/>
          <a:p>
            <a:pPr marL="0" indent="0" algn="ctr" defTabSz="685800">
              <a:spcBef>
                <a:spcPct val="0"/>
              </a:spcBef>
              <a:spcAft>
                <a:spcPts val="1200"/>
              </a:spcAft>
              <a:buClr>
                <a:schemeClr val="tx1"/>
              </a:buClr>
              <a:buNone/>
              <a:defRPr/>
            </a:pPr>
            <a:r>
              <a:rPr lang="en-US" altLang="en-US" sz="4000" kern="1200" dirty="0">
                <a:solidFill>
                  <a:srgbClr val="00FFFF"/>
                </a:solidFill>
                <a:ea typeface="+mj-ea"/>
                <a:cs typeface="+mj-cs"/>
              </a:rPr>
              <a:t>Genesis 11:6</a:t>
            </a:r>
          </a:p>
          <a:p>
            <a:pPr marL="0" indent="0" algn="just" eaLnBrk="1" hangingPunct="1">
              <a:spcBef>
                <a:spcPts val="0"/>
              </a:spcBef>
              <a:buNone/>
              <a:defRPr/>
            </a:pPr>
            <a:r>
              <a:rPr lang="en-US" altLang="en-US" sz="3600" dirty="0">
                <a:effectLst>
                  <a:outerShdw blurRad="38100" dist="38100" dir="2700000" algn="tl">
                    <a:srgbClr val="000000">
                      <a:alpha val="43137"/>
                    </a:srgbClr>
                  </a:outerShdw>
                </a:effectLst>
              </a:rPr>
              <a:t>The Lord said, “Behold, they are one people, and they all have the same language. And this is what they began to do, and </a:t>
            </a:r>
            <a:r>
              <a:rPr lang="en-US" altLang="en-US" sz="3600" b="1" u="sng" dirty="0">
                <a:solidFill>
                  <a:srgbClr val="FFFFCC"/>
                </a:solidFill>
                <a:effectLst>
                  <a:outerShdw blurRad="38100" dist="38100" dir="2700000" algn="tl">
                    <a:srgbClr val="000000">
                      <a:alpha val="43137"/>
                    </a:srgbClr>
                  </a:outerShdw>
                </a:effectLst>
              </a:rPr>
              <a:t>now nothing which they purpose to do will be impossible for them</a:t>
            </a:r>
            <a:r>
              <a:rPr lang="en-US" altLang="en-US" sz="3600" b="1" dirty="0">
                <a:effectLst>
                  <a:outerShdw blurRad="38100" dist="38100" dir="2700000" algn="tl">
                    <a:srgbClr val="000000">
                      <a:alpha val="43137"/>
                    </a:srgbClr>
                  </a:outerShdw>
                </a:effectLst>
              </a:rPr>
              <a:t>.”</a:t>
            </a:r>
          </a:p>
          <a:p>
            <a:pPr marL="0" indent="0" eaLnBrk="1" hangingPunct="1">
              <a:buNone/>
              <a:defRPr/>
            </a:pPr>
            <a:endParaRPr lang="en-US" altLang="en-US" dirty="0">
              <a:effectLst>
                <a:outerShdw blurRad="38100" dist="38100" dir="2700000" algn="tl">
                  <a:srgbClr val="000000">
                    <a:alpha val="43137"/>
                  </a:srgbClr>
                </a:outerShdw>
              </a:effectLst>
              <a:latin typeface="Calibri" panose="020F0502020204030204" pitchFamily="34" charset="0"/>
            </a:endParaRPr>
          </a:p>
        </p:txBody>
      </p:sp>
      <p:pic>
        <p:nvPicPr>
          <p:cNvPr id="24580" name="Picture 9" descr="C:\Documents and Settings\Owner\Application Data\Microsoft\Media Catalog\Downloaded Clips\cl26\j0096195.wmf"/>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l="9548" t="3846" r="4514"/>
          <a:stretch/>
        </p:blipFill>
        <p:spPr bwMode="auto">
          <a:xfrm>
            <a:off x="5455920" y="3048000"/>
            <a:ext cx="1280161"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95376613"/>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EB7A678-26E2-4144-990F-C6982580E3E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11267" name="Rectangle 1027"/>
          <p:cNvSpPr>
            <a:spLocks noGrp="1" noChangeArrowheads="1"/>
          </p:cNvSpPr>
          <p:nvPr>
            <p:ph type="body" idx="1"/>
          </p:nvPr>
        </p:nvSpPr>
        <p:spPr>
          <a:xfrm>
            <a:off x="609600" y="0"/>
            <a:ext cx="10972800" cy="3657600"/>
          </a:xfrm>
        </p:spPr>
        <p:txBody>
          <a:bodyPr/>
          <a:lstStyle/>
          <a:p>
            <a:pPr marL="0" indent="0" algn="ctr" defTabSz="685800">
              <a:spcBef>
                <a:spcPct val="0"/>
              </a:spcBef>
              <a:spcAft>
                <a:spcPts val="1200"/>
              </a:spcAft>
              <a:buClr>
                <a:schemeClr val="tx1"/>
              </a:buClr>
              <a:buNone/>
              <a:defRPr/>
            </a:pPr>
            <a:r>
              <a:rPr lang="en-US" altLang="en-US" sz="4000" kern="1200" dirty="0">
                <a:solidFill>
                  <a:srgbClr val="00FFFF"/>
                </a:solidFill>
                <a:ea typeface="+mj-ea"/>
                <a:cs typeface="+mj-cs"/>
              </a:rPr>
              <a:t>Genesis 8:21</a:t>
            </a:r>
          </a:p>
          <a:p>
            <a:pPr marL="0" indent="0" algn="just" eaLnBrk="1" hangingPunct="1">
              <a:spcBef>
                <a:spcPts val="0"/>
              </a:spcBef>
              <a:buNone/>
              <a:defRPr/>
            </a:pPr>
            <a:r>
              <a:rPr lang="en-US" altLang="en-US" sz="3600" dirty="0">
                <a:effectLst>
                  <a:outerShdw blurRad="38100" dist="38100" dir="2700000" algn="tl">
                    <a:srgbClr val="000000">
                      <a:alpha val="43137"/>
                    </a:srgbClr>
                  </a:outerShdw>
                </a:effectLst>
              </a:rPr>
              <a:t>The Lord smelled the soothing aroma; and the Lord said to Himself, “I will never again curse the ground on account of man, for </a:t>
            </a:r>
            <a:r>
              <a:rPr lang="en-US" altLang="en-US" sz="3600" b="1" u="sng" dirty="0">
                <a:solidFill>
                  <a:srgbClr val="FFFFCC"/>
                </a:solidFill>
                <a:effectLst>
                  <a:outerShdw blurRad="38100" dist="38100" dir="2700000" algn="tl">
                    <a:srgbClr val="000000">
                      <a:alpha val="43137"/>
                    </a:srgbClr>
                  </a:outerShdw>
                </a:effectLst>
              </a:rPr>
              <a:t>the intent of man’s heart is evil from his youth</a:t>
            </a:r>
            <a:r>
              <a:rPr lang="en-US" altLang="en-US" sz="3600" dirty="0">
                <a:effectLst>
                  <a:outerShdw blurRad="38100" dist="38100" dir="2700000" algn="tl">
                    <a:srgbClr val="000000">
                      <a:alpha val="43137"/>
                    </a:srgbClr>
                  </a:outerShdw>
                </a:effectLst>
              </a:rPr>
              <a:t>; and I will never again destroy every living thing, as I have done.</a:t>
            </a:r>
          </a:p>
        </p:txBody>
      </p:sp>
      <p:pic>
        <p:nvPicPr>
          <p:cNvPr id="25604" name="Picture 1"/>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5169244" y="3505200"/>
            <a:ext cx="1853513"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69270980"/>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a:xfrm>
            <a:off x="4648200" y="228600"/>
            <a:ext cx="2895600" cy="685800"/>
          </a:xfrm>
        </p:spPr>
        <p:txBody>
          <a:bodyPr/>
          <a:lstStyle/>
          <a:p>
            <a:pPr algn="ctr">
              <a:lnSpc>
                <a:spcPct val="100000"/>
              </a:lnSpc>
            </a:pPr>
            <a:r>
              <a:rPr lang="en-US" altLang="en-US" b="0" dirty="0">
                <a:latin typeface="Calibri" panose="020F0502020204030204" pitchFamily="34" charset="0"/>
                <a:ea typeface="Calibri" panose="020F0502020204030204" pitchFamily="34" charset="0"/>
                <a:cs typeface="Calibri" panose="020F0502020204030204" pitchFamily="34" charset="0"/>
              </a:rPr>
              <a:t>Lord Acton</a:t>
            </a:r>
          </a:p>
        </p:txBody>
      </p:sp>
      <p:sp>
        <p:nvSpPr>
          <p:cNvPr id="26627" name="Content Placeholder 2"/>
          <p:cNvSpPr>
            <a:spLocks noGrp="1"/>
          </p:cNvSpPr>
          <p:nvPr>
            <p:ph idx="1"/>
          </p:nvPr>
        </p:nvSpPr>
        <p:spPr>
          <a:xfrm>
            <a:off x="1752600" y="1173163"/>
            <a:ext cx="8686800" cy="1417637"/>
          </a:xfrm>
        </p:spPr>
        <p:txBody>
          <a:bodyPr/>
          <a:lstStyle/>
          <a:p>
            <a:pPr marL="0" indent="0" algn="just">
              <a:buNone/>
            </a:pPr>
            <a:r>
              <a:rPr lang="en-US" altLang="en-US" sz="4000" dirty="0">
                <a:ea typeface="Calibri" panose="020F0502020204030204" pitchFamily="34" charset="0"/>
                <a:cs typeface="Calibri" panose="020F0502020204030204" pitchFamily="34" charset="0"/>
              </a:rPr>
              <a:t>“All power tends to corrupt and absolute power corrupts absolutely.”</a:t>
            </a:r>
          </a:p>
        </p:txBody>
      </p:sp>
      <p:pic>
        <p:nvPicPr>
          <p:cNvPr id="5122" name="Picture 2"/>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5067300" y="2971800"/>
            <a:ext cx="2057400" cy="322729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1676400" y="472440"/>
          <a:ext cx="8839200" cy="5852160"/>
        </p:xfrm>
        <a:graphic>
          <a:graphicData uri="http://schemas.openxmlformats.org/drawingml/2006/table">
            <a:tbl>
              <a:tblPr firstRow="1" bandRow="1">
                <a:tableStyleId>{125E5076-3810-47DD-B79F-674D7AD40C01}</a:tableStyleId>
              </a:tblPr>
              <a:tblGrid>
                <a:gridCol w="2946400">
                  <a:extLst>
                    <a:ext uri="{9D8B030D-6E8A-4147-A177-3AD203B41FA5}">
                      <a16:colId xmlns:a16="http://schemas.microsoft.com/office/drawing/2014/main" val="733742151"/>
                    </a:ext>
                  </a:extLst>
                </a:gridCol>
                <a:gridCol w="5892800">
                  <a:extLst>
                    <a:ext uri="{9D8B030D-6E8A-4147-A177-3AD203B41FA5}">
                      <a16:colId xmlns:a16="http://schemas.microsoft.com/office/drawing/2014/main" val="2115334254"/>
                    </a:ext>
                  </a:extLst>
                </a:gridCol>
              </a:tblGrid>
              <a:tr h="2286000">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mj-cs"/>
                        </a:rPr>
                        <a:t>God’s Doctrine of  Nations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cap="none" normalizeH="0" baseline="0" dirty="0">
                        <a:ln>
                          <a:noFill/>
                        </a:ln>
                        <a:solidFill>
                          <a:schemeClr val="tx1"/>
                        </a:solidFill>
                        <a:effectLst>
                          <a:outerShdw blurRad="38100" dist="38100" dir="2700000" algn="tl">
                            <a:srgbClr val="000000">
                              <a:alpha val="43137"/>
                            </a:srgbClr>
                          </a:outerShdw>
                        </a:effectLst>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00000"/>
                    </a:solidFill>
                  </a:tcPr>
                </a:tc>
                <a:extLst>
                  <a:ext uri="{0D108BD9-81ED-4DB2-BD59-A6C34878D82A}">
                    <a16:rowId xmlns:a16="http://schemas.microsoft.com/office/drawing/2014/main" val="3928361247"/>
                  </a:ext>
                </a:extLst>
              </a:tr>
              <a:tr h="1188720">
                <a:tc>
                  <a:txBody>
                    <a:bodyPr/>
                    <a:lstStyle/>
                    <a:p>
                      <a:pPr marL="114300" marR="0" lvl="0" indent="0" algn="l" defTabSz="914400" rtl="0" eaLnBrk="1" fontAlgn="auto" latinLnBrk="0" hangingPunct="1">
                        <a:lnSpc>
                          <a:spcPct val="100000"/>
                        </a:lnSpc>
                        <a:spcBef>
                          <a:spcPts val="0"/>
                        </a:spcBef>
                        <a:spcAft>
                          <a:spcPts val="0"/>
                        </a:spcAft>
                        <a:buClrTx/>
                        <a:buSzTx/>
                        <a:buFontTx/>
                        <a:buNone/>
                        <a:tabLst/>
                        <a:defRPr/>
                      </a:pPr>
                      <a:r>
                        <a:rPr kumimoji="0" lang="en-US" sz="3600" b="1" u="none" strike="noStrike" cap="none" normalizeH="0" baseline="0" dirty="0">
                          <a:ln>
                            <a:noFill/>
                          </a:ln>
                          <a:solidFill>
                            <a:srgbClr val="C00000"/>
                          </a:solidFill>
                          <a:effectLst/>
                          <a:latin typeface="Calibri" panose="020F0502020204030204" pitchFamily="34" charset="0"/>
                        </a:rPr>
                        <a:t>Since Babel</a:t>
                      </a:r>
                      <a:endParaRPr kumimoji="0" lang="en-US" sz="3600" b="1" i="0" u="none" strike="noStrike" cap="none" normalizeH="0" baseline="0" dirty="0">
                        <a:ln>
                          <a:noFill/>
                        </a:ln>
                        <a:solidFill>
                          <a:srgbClr val="C00000"/>
                        </a:solidFill>
                        <a:effectLst/>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85000"/>
                      </a:schemeClr>
                    </a:solidFill>
                  </a:tcPr>
                </a:tc>
                <a:tc>
                  <a:txBody>
                    <a:bodyPr/>
                    <a:lstStyle/>
                    <a:p>
                      <a:pPr marL="114300" marR="0" lvl="0" indent="0" algn="l" defTabSz="914400" rtl="0" eaLnBrk="1" fontAlgn="auto" latinLnBrk="0" hangingPunct="1">
                        <a:lnSpc>
                          <a:spcPct val="100000"/>
                        </a:lnSpc>
                        <a:spcBef>
                          <a:spcPts val="0"/>
                        </a:spcBef>
                        <a:spcAft>
                          <a:spcPts val="0"/>
                        </a:spcAft>
                        <a:buClrTx/>
                        <a:buSzTx/>
                        <a:buFontTx/>
                        <a:buNone/>
                        <a:tabLst/>
                        <a:defRPr/>
                      </a:pPr>
                      <a:r>
                        <a:rPr kumimoji="0" lang="en-US" sz="3600" b="1" u="none" strike="noStrike" kern="1200" cap="none" normalizeH="0" baseline="0" dirty="0">
                          <a:ln>
                            <a:noFill/>
                          </a:ln>
                          <a:solidFill>
                            <a:srgbClr val="C00000"/>
                          </a:solidFill>
                          <a:effectLst/>
                          <a:latin typeface="Calibri" panose="020F0502020204030204" pitchFamily="34" charset="0"/>
                          <a:ea typeface="+mn-ea"/>
                          <a:cs typeface="+mn-cs"/>
                        </a:rPr>
                        <a:t>Deut. 32:8; Acts 17:26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85000"/>
                      </a:schemeClr>
                    </a:solidFill>
                  </a:tcPr>
                </a:tc>
                <a:extLst>
                  <a:ext uri="{0D108BD9-81ED-4DB2-BD59-A6C34878D82A}">
                    <a16:rowId xmlns:a16="http://schemas.microsoft.com/office/drawing/2014/main" val="2081562185"/>
                  </a:ext>
                </a:extLst>
              </a:tr>
              <a:tr h="1188720">
                <a:tc>
                  <a:txBody>
                    <a:bodyPr/>
                    <a:lstStyle/>
                    <a:p>
                      <a:pPr marL="114300" marR="0" lvl="0" indent="0" algn="l" defTabSz="914400" rtl="0" eaLnBrk="1" fontAlgn="auto" latinLnBrk="0" hangingPunct="1">
                        <a:lnSpc>
                          <a:spcPct val="100000"/>
                        </a:lnSpc>
                        <a:spcBef>
                          <a:spcPts val="0"/>
                        </a:spcBef>
                        <a:spcAft>
                          <a:spcPts val="0"/>
                        </a:spcAft>
                        <a:buClrTx/>
                        <a:buSzTx/>
                        <a:buFontTx/>
                        <a:buNone/>
                        <a:tabLst/>
                        <a:defRPr/>
                      </a:pPr>
                      <a:r>
                        <a:rPr kumimoji="0" lang="en-US" sz="3600" b="1" u="none" strike="noStrike" kern="1200" cap="none" normalizeH="0" baseline="0" dirty="0">
                          <a:ln>
                            <a:noFill/>
                          </a:ln>
                          <a:solidFill>
                            <a:srgbClr val="0000CC"/>
                          </a:solidFill>
                          <a:effectLst/>
                          <a:latin typeface="Calibri" panose="020F0502020204030204" pitchFamily="34" charset="0"/>
                          <a:ea typeface="+mn-ea"/>
                          <a:cs typeface="+mn-cs"/>
                        </a:rPr>
                        <a:t>Millennium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85000"/>
                      </a:schemeClr>
                    </a:solidFill>
                  </a:tcPr>
                </a:tc>
                <a:tc>
                  <a:txBody>
                    <a:bodyPr/>
                    <a:lstStyle/>
                    <a:p>
                      <a:pPr marL="114300" marR="0" lvl="0" indent="0" algn="l" defTabSz="914400" rtl="0" eaLnBrk="1" fontAlgn="auto" latinLnBrk="0" hangingPunct="1">
                        <a:lnSpc>
                          <a:spcPct val="100000"/>
                        </a:lnSpc>
                        <a:spcBef>
                          <a:spcPts val="0"/>
                        </a:spcBef>
                        <a:spcAft>
                          <a:spcPts val="0"/>
                        </a:spcAft>
                        <a:buClrTx/>
                        <a:buSzTx/>
                        <a:buFontTx/>
                        <a:buNone/>
                        <a:tabLst/>
                        <a:defRPr/>
                      </a:pPr>
                      <a:r>
                        <a:rPr kumimoji="0" lang="en-US" sz="3600" b="1" u="none" strike="noStrike" kern="1200" cap="none" normalizeH="0" baseline="0" dirty="0">
                          <a:ln>
                            <a:noFill/>
                          </a:ln>
                          <a:solidFill>
                            <a:srgbClr val="0000CC"/>
                          </a:solidFill>
                          <a:effectLst/>
                          <a:latin typeface="Calibri" panose="020F0502020204030204" pitchFamily="34" charset="0"/>
                          <a:ea typeface="+mn-ea"/>
                          <a:cs typeface="+mn-cs"/>
                        </a:rPr>
                        <a:t>Isaiah 2:4; 66:18; Zech. 14:16-18; Rev. 12:5; 20:3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85000"/>
                      </a:schemeClr>
                    </a:solidFill>
                  </a:tcPr>
                </a:tc>
                <a:extLst>
                  <a:ext uri="{0D108BD9-81ED-4DB2-BD59-A6C34878D82A}">
                    <a16:rowId xmlns:a16="http://schemas.microsoft.com/office/drawing/2014/main" val="3590023735"/>
                  </a:ext>
                </a:extLst>
              </a:tr>
              <a:tr h="1188720">
                <a:tc>
                  <a:txBody>
                    <a:bodyPr/>
                    <a:lstStyle/>
                    <a:p>
                      <a:pPr marL="114300" marR="0" lvl="0" indent="0" algn="l" defTabSz="914400" rtl="0" eaLnBrk="1" fontAlgn="auto" latinLnBrk="0" hangingPunct="1">
                        <a:lnSpc>
                          <a:spcPct val="100000"/>
                        </a:lnSpc>
                        <a:spcBef>
                          <a:spcPts val="0"/>
                        </a:spcBef>
                        <a:spcAft>
                          <a:spcPts val="0"/>
                        </a:spcAft>
                        <a:buClrTx/>
                        <a:buSzTx/>
                        <a:buFontTx/>
                        <a:buNone/>
                        <a:tabLst/>
                        <a:defRPr/>
                      </a:pPr>
                      <a:r>
                        <a:rPr kumimoji="0" lang="en-US" sz="3600" b="1" u="none" strike="noStrike" kern="1200" cap="none" normalizeH="0" baseline="0" dirty="0">
                          <a:ln>
                            <a:noFill/>
                          </a:ln>
                          <a:solidFill>
                            <a:srgbClr val="008000"/>
                          </a:solidFill>
                          <a:effectLst/>
                          <a:latin typeface="Calibri" panose="020F0502020204030204" pitchFamily="34" charset="0"/>
                          <a:ea typeface="+mn-ea"/>
                          <a:cs typeface="+mn-cs"/>
                        </a:rPr>
                        <a:t>Eternal State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85000"/>
                      </a:schemeClr>
                    </a:solidFill>
                  </a:tcPr>
                </a:tc>
                <a:tc>
                  <a:txBody>
                    <a:bodyPr/>
                    <a:lstStyle/>
                    <a:p>
                      <a:pPr marL="114300" marR="0" lvl="0" indent="0" algn="l" defTabSz="914400" rtl="0" eaLnBrk="1" fontAlgn="auto" latinLnBrk="0" hangingPunct="1">
                        <a:lnSpc>
                          <a:spcPct val="100000"/>
                        </a:lnSpc>
                        <a:spcBef>
                          <a:spcPts val="0"/>
                        </a:spcBef>
                        <a:spcAft>
                          <a:spcPts val="0"/>
                        </a:spcAft>
                        <a:buClrTx/>
                        <a:buSzTx/>
                        <a:buFontTx/>
                        <a:buNone/>
                        <a:tabLst/>
                        <a:defRPr/>
                      </a:pPr>
                      <a:r>
                        <a:rPr kumimoji="0" lang="en-US" sz="3600" b="1" u="none" strike="noStrike" kern="1200" cap="none" normalizeH="0" baseline="0" dirty="0">
                          <a:ln>
                            <a:noFill/>
                          </a:ln>
                          <a:solidFill>
                            <a:srgbClr val="008000"/>
                          </a:solidFill>
                          <a:effectLst/>
                          <a:latin typeface="Calibri" panose="020F0502020204030204" pitchFamily="34" charset="0"/>
                          <a:ea typeface="+mn-ea"/>
                          <a:cs typeface="+mn-cs"/>
                        </a:rPr>
                        <a:t>Rev. 21:24, 26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85000"/>
                      </a:schemeClr>
                    </a:solidFill>
                  </a:tcPr>
                </a:tc>
                <a:extLst>
                  <a:ext uri="{0D108BD9-81ED-4DB2-BD59-A6C34878D82A}">
                    <a16:rowId xmlns:a16="http://schemas.microsoft.com/office/drawing/2014/main" val="175528722"/>
                  </a:ext>
                </a:extLst>
              </a:tr>
            </a:tbl>
          </a:graphicData>
        </a:graphic>
      </p:graphicFrame>
      <p:pic>
        <p:nvPicPr>
          <p:cNvPr id="3" name="Picture 2">
            <a:extLst>
              <a:ext uri="{FF2B5EF4-FFF2-40B4-BE49-F238E27FC236}">
                <a16:creationId xmlns:a16="http://schemas.microsoft.com/office/drawing/2014/main" id="{BE43F929-AE79-4BFB-AC61-DE929A25DFA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970319" y="1284667"/>
            <a:ext cx="2251364" cy="1168977"/>
          </a:xfrm>
          <a:prstGeom prst="rect">
            <a:avLst/>
          </a:prstGeom>
        </p:spPr>
      </p:pic>
    </p:spTree>
    <p:extLst>
      <p:ext uri="{BB962C8B-B14F-4D97-AF65-F5344CB8AC3E}">
        <p14:creationId xmlns:p14="http://schemas.microsoft.com/office/powerpoint/2010/main" val="1069928757"/>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itle 1"/>
          <p:cNvSpPr>
            <a:spLocks noGrp="1"/>
          </p:cNvSpPr>
          <p:nvPr>
            <p:ph type="title"/>
          </p:nvPr>
        </p:nvSpPr>
        <p:spPr>
          <a:xfrm>
            <a:off x="3048000" y="228600"/>
            <a:ext cx="6096000" cy="914400"/>
          </a:xfrm>
        </p:spPr>
        <p:txBody>
          <a:bodyPr/>
          <a:lstStyle/>
          <a:p>
            <a:pPr algn="ctr" eaLnBrk="1" hangingPunct="1"/>
            <a:r>
              <a:rPr lang="en-US" altLang="en-US" sz="3600" dirty="0">
                <a:effectLst>
                  <a:outerShdw blurRad="38100" dist="38100" dir="2700000" algn="tl">
                    <a:srgbClr val="000000">
                      <a:alpha val="43137"/>
                    </a:srgbClr>
                  </a:outerShdw>
                </a:effectLst>
                <a:cs typeface="Calibri" panose="020F0502020204030204" pitchFamily="34" charset="0"/>
              </a:rPr>
              <a:t>Founders’ Sources</a:t>
            </a:r>
          </a:p>
        </p:txBody>
      </p:sp>
      <p:sp>
        <p:nvSpPr>
          <p:cNvPr id="3" name="Content Placeholder 2"/>
          <p:cNvSpPr>
            <a:spLocks noGrp="1"/>
          </p:cNvSpPr>
          <p:nvPr>
            <p:ph idx="1"/>
          </p:nvPr>
        </p:nvSpPr>
        <p:spPr>
          <a:xfrm>
            <a:off x="3429000" y="1371603"/>
            <a:ext cx="5334000" cy="2590801"/>
          </a:xfrm>
        </p:spPr>
        <p:txBody>
          <a:bodyPr/>
          <a:lstStyle/>
          <a:p>
            <a:pPr marL="687388" indent="-687388" eaLnBrk="1" hangingPunct="1">
              <a:spcBef>
                <a:spcPts val="0"/>
              </a:spcBef>
              <a:spcAft>
                <a:spcPts val="1200"/>
              </a:spcAft>
              <a:buClr>
                <a:srgbClr val="66FFFF"/>
              </a:buClr>
              <a:buSzPct val="100000"/>
              <a:buFont typeface="+mj-lt"/>
              <a:buAutoNum type="romanUcPeriod"/>
              <a:defRPr/>
            </a:pPr>
            <a:r>
              <a:rPr lang="en-US" dirty="0">
                <a:effectLst>
                  <a:outerShdw blurRad="38100" dist="38100" dir="2700000" algn="tl">
                    <a:srgbClr val="000000">
                      <a:alpha val="43137"/>
                    </a:srgbClr>
                  </a:outerShdw>
                </a:effectLst>
                <a:cs typeface="Calibri" panose="020F0502020204030204" pitchFamily="34" charset="0"/>
              </a:rPr>
              <a:t>34%  Bible</a:t>
            </a:r>
          </a:p>
          <a:p>
            <a:pPr marL="687388" indent="-687388" eaLnBrk="1" hangingPunct="1">
              <a:spcBef>
                <a:spcPts val="0"/>
              </a:spcBef>
              <a:spcAft>
                <a:spcPts val="1200"/>
              </a:spcAft>
              <a:buClr>
                <a:srgbClr val="66FFFF"/>
              </a:buClr>
              <a:buSzPct val="100000"/>
              <a:buFont typeface="+mj-lt"/>
              <a:buAutoNum type="romanUcPeriod"/>
              <a:defRPr/>
            </a:pPr>
            <a:r>
              <a:rPr lang="en-US" dirty="0">
                <a:effectLst>
                  <a:outerShdw blurRad="38100" dist="38100" dir="2700000" algn="tl">
                    <a:srgbClr val="000000">
                      <a:alpha val="43137"/>
                    </a:srgbClr>
                  </a:outerShdw>
                </a:effectLst>
                <a:cs typeface="Calibri" panose="020F0502020204030204" pitchFamily="34" charset="0"/>
              </a:rPr>
              <a:t>8.3% Baron Montesquieu</a:t>
            </a:r>
          </a:p>
          <a:p>
            <a:pPr marL="687388" indent="-687388" eaLnBrk="1" hangingPunct="1">
              <a:spcBef>
                <a:spcPts val="0"/>
              </a:spcBef>
              <a:spcAft>
                <a:spcPts val="1200"/>
              </a:spcAft>
              <a:buClr>
                <a:srgbClr val="66FFFF"/>
              </a:buClr>
              <a:buSzPct val="100000"/>
              <a:buFont typeface="+mj-lt"/>
              <a:buAutoNum type="romanUcPeriod"/>
              <a:defRPr/>
            </a:pPr>
            <a:r>
              <a:rPr lang="en-US" dirty="0">
                <a:effectLst>
                  <a:outerShdw blurRad="38100" dist="38100" dir="2700000" algn="tl">
                    <a:srgbClr val="000000">
                      <a:alpha val="43137"/>
                    </a:srgbClr>
                  </a:outerShdw>
                </a:effectLst>
                <a:cs typeface="Calibri" panose="020F0502020204030204" pitchFamily="34" charset="0"/>
              </a:rPr>
              <a:t>7.9% William Blackstone</a:t>
            </a:r>
          </a:p>
          <a:p>
            <a:pPr marL="687388" indent="-687388" eaLnBrk="1" hangingPunct="1">
              <a:spcBef>
                <a:spcPts val="0"/>
              </a:spcBef>
              <a:spcAft>
                <a:spcPts val="1200"/>
              </a:spcAft>
              <a:buClr>
                <a:srgbClr val="66FFFF"/>
              </a:buClr>
              <a:buSzPct val="100000"/>
              <a:buFont typeface="+mj-lt"/>
              <a:buAutoNum type="romanUcPeriod"/>
              <a:defRPr/>
            </a:pPr>
            <a:r>
              <a:rPr lang="en-US" dirty="0">
                <a:effectLst>
                  <a:outerShdw blurRad="38100" dist="38100" dir="2700000" algn="tl">
                    <a:srgbClr val="000000">
                      <a:alpha val="43137"/>
                    </a:srgbClr>
                  </a:outerShdw>
                </a:effectLst>
                <a:cs typeface="Calibri" panose="020F0502020204030204" pitchFamily="34" charset="0"/>
              </a:rPr>
              <a:t>2.9% John Locke</a:t>
            </a:r>
          </a:p>
        </p:txBody>
      </p:sp>
      <p:sp>
        <p:nvSpPr>
          <p:cNvPr id="63492" name="TextBox 3"/>
          <p:cNvSpPr txBox="1">
            <a:spLocks noChangeArrowheads="1"/>
          </p:cNvSpPr>
          <p:nvPr/>
        </p:nvSpPr>
        <p:spPr bwMode="auto">
          <a:xfrm>
            <a:off x="3048000" y="6172201"/>
            <a:ext cx="60960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en-US" altLang="en-US" sz="1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Donald S. Lutz, </a:t>
            </a:r>
            <a:r>
              <a:rPr lang="en-US" altLang="en-US" sz="18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Origins of American Constitutionalism</a:t>
            </a:r>
            <a:r>
              <a:rPr lang="en-US" altLang="en-US" sz="1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(Baton Rouge, LA: Louisiana State University Press, 1988), 141.</a:t>
            </a:r>
          </a:p>
        </p:txBody>
      </p:sp>
      <p:pic>
        <p:nvPicPr>
          <p:cNvPr id="14338" name="Picture 2"/>
          <p:cNvPicPr>
            <a:picLocks noChangeAspect="1" noChangeArrowheads="1"/>
          </p:cNvPicPr>
          <p:nvPr/>
        </p:nvPicPr>
        <p:blipFill>
          <a:blip r:embed="rId2"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4946432" y="3810000"/>
            <a:ext cx="2299143" cy="2286000"/>
          </a:xfrm>
          <a:prstGeom prst="rect">
            <a:avLst/>
          </a:prstGeom>
          <a:ln>
            <a:noFill/>
          </a:ln>
          <a:effectLst>
            <a:softEdge rad="112500"/>
          </a:effectLst>
        </p:spPr>
      </p:pic>
    </p:spTree>
    <p:extLst>
      <p:ext uri="{BB962C8B-B14F-4D97-AF65-F5344CB8AC3E}">
        <p14:creationId xmlns:p14="http://schemas.microsoft.com/office/powerpoint/2010/main" val="1190577381"/>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p:cNvSpPr>
            <a:spLocks noGrp="1"/>
          </p:cNvSpPr>
          <p:nvPr>
            <p:ph type="title"/>
          </p:nvPr>
        </p:nvSpPr>
        <p:spPr>
          <a:xfrm>
            <a:off x="4229100" y="228600"/>
            <a:ext cx="3733800" cy="914400"/>
          </a:xfrm>
        </p:spPr>
        <p:txBody>
          <a:bodyPr/>
          <a:lstStyle/>
          <a:p>
            <a:pPr algn="ctr" eaLnBrk="1" hangingPunct="1"/>
            <a:r>
              <a:rPr lang="en-US" sz="4000" dirty="0">
                <a:effectLst>
                  <a:outerShdw blurRad="38100" dist="38100" dir="2700000" algn="tl">
                    <a:srgbClr val="000000">
                      <a:alpha val="43137"/>
                    </a:srgbClr>
                  </a:outerShdw>
                </a:effectLst>
                <a:cs typeface="Calibri" pitchFamily="34" charset="0"/>
              </a:rPr>
              <a:t>Federalist # 45</a:t>
            </a:r>
          </a:p>
        </p:txBody>
      </p:sp>
      <p:sp>
        <p:nvSpPr>
          <p:cNvPr id="3" name="Content Placeholder 2"/>
          <p:cNvSpPr>
            <a:spLocks noGrp="1"/>
          </p:cNvSpPr>
          <p:nvPr>
            <p:ph idx="1"/>
          </p:nvPr>
        </p:nvSpPr>
        <p:spPr>
          <a:xfrm>
            <a:off x="2895600" y="1371600"/>
            <a:ext cx="8686800" cy="3124200"/>
          </a:xfrm>
        </p:spPr>
        <p:txBody>
          <a:bodyPr/>
          <a:lstStyle/>
          <a:p>
            <a:pPr marL="0" indent="0" algn="just" eaLnBrk="1" hangingPunct="1">
              <a:buNone/>
              <a:defRPr/>
            </a:pPr>
            <a:r>
              <a:rPr lang="en-US" sz="3600" dirty="0">
                <a:effectLst>
                  <a:outerShdw blurRad="38100" dist="38100" dir="2700000" algn="tl">
                    <a:srgbClr val="000000">
                      <a:alpha val="43137"/>
                    </a:srgbClr>
                  </a:outerShdw>
                </a:effectLst>
                <a:cs typeface="Calibri" pitchFamily="34" charset="0"/>
              </a:rPr>
              <a:t>“The powers delegated by the proposed Constitution to the federal government, </a:t>
            </a:r>
            <a:r>
              <a:rPr lang="en-US" sz="3600" b="1" u="sng" dirty="0">
                <a:solidFill>
                  <a:srgbClr val="FFFFCC"/>
                </a:solidFill>
                <a:effectLst>
                  <a:outerShdw blurRad="38100" dist="38100" dir="2700000" algn="tl">
                    <a:srgbClr val="000000">
                      <a:alpha val="43137"/>
                    </a:srgbClr>
                  </a:outerShdw>
                </a:effectLst>
                <a:cs typeface="Calibri" pitchFamily="34" charset="0"/>
              </a:rPr>
              <a:t>are few and defined</a:t>
            </a:r>
            <a:r>
              <a:rPr lang="en-US" sz="3600" dirty="0">
                <a:effectLst>
                  <a:outerShdw blurRad="38100" dist="38100" dir="2700000" algn="tl">
                    <a:srgbClr val="000000">
                      <a:alpha val="43137"/>
                    </a:srgbClr>
                  </a:outerShdw>
                </a:effectLst>
                <a:cs typeface="Calibri" pitchFamily="34" charset="0"/>
              </a:rPr>
              <a:t>. Those which are to remain in the State governments are numerous and indefinite.”</a:t>
            </a:r>
          </a:p>
        </p:txBody>
      </p:sp>
      <p:sp>
        <p:nvSpPr>
          <p:cNvPr id="30724" name="TextBox 4"/>
          <p:cNvSpPr txBox="1">
            <a:spLocks noChangeArrowheads="1"/>
          </p:cNvSpPr>
          <p:nvPr/>
        </p:nvSpPr>
        <p:spPr bwMode="auto">
          <a:xfrm>
            <a:off x="2514600" y="6096000"/>
            <a:ext cx="7239000" cy="707886"/>
          </a:xfrm>
          <a:prstGeom prst="rect">
            <a:avLst/>
          </a:prstGeom>
          <a:noFill/>
          <a:ln w="9525">
            <a:noFill/>
            <a:miter lim="800000"/>
            <a:headEnd/>
            <a:tailEnd/>
          </a:ln>
        </p:spPr>
        <p:txBody>
          <a:bodyPr>
            <a:spAutoFit/>
          </a:bodyPr>
          <a:lstStyle/>
          <a:p>
            <a:pPr algn="ctr" eaLnBrk="0" hangingPunct="0"/>
            <a:r>
              <a:rPr lang="en-US" sz="2000" dirty="0">
                <a:effectLst>
                  <a:outerShdw blurRad="38100" dist="38100" dir="2700000" algn="tl">
                    <a:srgbClr val="000000">
                      <a:alpha val="43137"/>
                    </a:srgbClr>
                  </a:outerShdw>
                </a:effectLst>
                <a:latin typeface="Calibri" pitchFamily="34" charset="0"/>
                <a:cs typeface="Calibri" pitchFamily="34" charset="0"/>
              </a:rPr>
              <a:t>Alexander Hamilton, James Madison, and John Jay, </a:t>
            </a:r>
            <a:r>
              <a:rPr lang="en-US" sz="2000" i="1" dirty="0">
                <a:effectLst>
                  <a:outerShdw blurRad="38100" dist="38100" dir="2700000" algn="tl">
                    <a:srgbClr val="000000">
                      <a:alpha val="43137"/>
                    </a:srgbClr>
                  </a:outerShdw>
                </a:effectLst>
                <a:latin typeface="Calibri" pitchFamily="34" charset="0"/>
                <a:cs typeface="Calibri" pitchFamily="34" charset="0"/>
              </a:rPr>
              <a:t>The Federalist Papers</a:t>
            </a:r>
            <a:r>
              <a:rPr lang="en-US" sz="2000" dirty="0">
                <a:effectLst>
                  <a:outerShdw blurRad="38100" dist="38100" dir="2700000" algn="tl">
                    <a:srgbClr val="000000">
                      <a:alpha val="43137"/>
                    </a:srgbClr>
                  </a:outerShdw>
                </a:effectLst>
                <a:latin typeface="Calibri" pitchFamily="34" charset="0"/>
                <a:cs typeface="Calibri" pitchFamily="34" charset="0"/>
              </a:rPr>
              <a:t>, trans. Clinton </a:t>
            </a:r>
            <a:r>
              <a:rPr lang="en-US" sz="2000" dirty="0" err="1">
                <a:effectLst>
                  <a:outerShdw blurRad="38100" dist="38100" dir="2700000" algn="tl">
                    <a:srgbClr val="000000">
                      <a:alpha val="43137"/>
                    </a:srgbClr>
                  </a:outerShdw>
                </a:effectLst>
                <a:latin typeface="Calibri" pitchFamily="34" charset="0"/>
                <a:cs typeface="Calibri" pitchFamily="34" charset="0"/>
              </a:rPr>
              <a:t>Rossiter</a:t>
            </a:r>
            <a:r>
              <a:rPr lang="en-US" sz="2000" dirty="0">
                <a:effectLst>
                  <a:outerShdw blurRad="38100" dist="38100" dir="2700000" algn="tl">
                    <a:srgbClr val="000000">
                      <a:alpha val="43137"/>
                    </a:srgbClr>
                  </a:outerShdw>
                </a:effectLst>
                <a:latin typeface="Calibri" pitchFamily="34" charset="0"/>
                <a:cs typeface="Calibri" pitchFamily="34" charset="0"/>
              </a:rPr>
              <a:t> (New York, NY: Penguin, 1961), 292.</a:t>
            </a:r>
          </a:p>
        </p:txBody>
      </p:sp>
      <p:pic>
        <p:nvPicPr>
          <p:cNvPr id="3074"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09600" y="1600200"/>
            <a:ext cx="1957613" cy="228600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65853516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7345" name="Rectangle 2050"/>
          <p:cNvSpPr>
            <a:spLocks noGrp="1" noChangeArrowheads="1"/>
          </p:cNvSpPr>
          <p:nvPr>
            <p:ph type="title"/>
          </p:nvPr>
        </p:nvSpPr>
        <p:spPr>
          <a:xfrm>
            <a:off x="2209800" y="228600"/>
            <a:ext cx="7772400" cy="914400"/>
          </a:xfrm>
        </p:spPr>
        <p:txBody>
          <a:bodyPr/>
          <a:lstStyle/>
          <a:p>
            <a:pPr algn="ctr" eaLnBrk="1" hangingPunct="1"/>
            <a:r>
              <a:rPr lang="en-US" sz="3600" dirty="0"/>
              <a:t>GENESIS STRUCTURE</a:t>
            </a:r>
          </a:p>
        </p:txBody>
      </p:sp>
      <p:sp>
        <p:nvSpPr>
          <p:cNvPr id="92163" name="Rectangle 2051"/>
          <p:cNvSpPr>
            <a:spLocks noGrp="1" noChangeArrowheads="1"/>
          </p:cNvSpPr>
          <p:nvPr>
            <p:ph type="body" idx="1"/>
          </p:nvPr>
        </p:nvSpPr>
        <p:spPr>
          <a:xfrm>
            <a:off x="2019300" y="1600200"/>
            <a:ext cx="8153400" cy="1955864"/>
          </a:xfrm>
        </p:spPr>
        <p:txBody>
          <a:bodyPr/>
          <a:lstStyle/>
          <a:p>
            <a:pPr marL="457200" lvl="1" indent="-457200" eaLnBrk="1" hangingPunct="1">
              <a:spcBef>
                <a:spcPts val="0"/>
              </a:spcBef>
              <a:spcAft>
                <a:spcPts val="3600"/>
              </a:spcAft>
              <a:buClr>
                <a:schemeClr val="tx2"/>
              </a:buClr>
              <a:buSzPct val="100000"/>
              <a:buFont typeface="Wingdings" pitchFamily="2" charset="2"/>
              <a:buAutoNum type="romanUcPeriod"/>
              <a:defRPr/>
            </a:pPr>
            <a:r>
              <a:rPr lang="en-US"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Beginning of the Human race (Gen. 1‒11)</a:t>
            </a:r>
          </a:p>
          <a:p>
            <a:pPr marL="457200" lvl="1" indent="-457200" eaLnBrk="1" hangingPunct="1">
              <a:spcBef>
                <a:spcPts val="0"/>
              </a:spcBef>
              <a:spcAft>
                <a:spcPts val="36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Beginning of the Hebrew race (Gen. 12‒50)</a:t>
            </a:r>
          </a:p>
        </p:txBody>
      </p:sp>
      <p:pic>
        <p:nvPicPr>
          <p:cNvPr id="2" name="Picture 4" descr="5 Bible Lessons to Learn From the Book of Genesis | Jack Wellman">
            <a:extLst>
              <a:ext uri="{FF2B5EF4-FFF2-40B4-BE49-F238E27FC236}">
                <a16:creationId xmlns:a16="http://schemas.microsoft.com/office/drawing/2014/main" id="{8E86B3BC-9844-40CD-A11F-6CE7740863AE}"/>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379786" y="4191000"/>
            <a:ext cx="3432431" cy="2286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BA254E9F-57EC-49DB-BB63-5454BEF2A0C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15600" y="76200"/>
            <a:ext cx="1075765" cy="914400"/>
          </a:xfrm>
          <a:prstGeom prst="rect">
            <a:avLst/>
          </a:prstGeom>
        </p:spPr>
      </p:pic>
    </p:spTree>
    <p:extLst>
      <p:ext uri="{BB962C8B-B14F-4D97-AF65-F5344CB8AC3E}">
        <p14:creationId xmlns:p14="http://schemas.microsoft.com/office/powerpoint/2010/main" val="95285116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p:cNvSpPr>
            <a:spLocks noGrp="1"/>
          </p:cNvSpPr>
          <p:nvPr>
            <p:ph type="title"/>
          </p:nvPr>
        </p:nvSpPr>
        <p:spPr>
          <a:xfrm>
            <a:off x="3818752" y="228600"/>
            <a:ext cx="4554511" cy="914400"/>
          </a:xfrm>
        </p:spPr>
        <p:txBody>
          <a:bodyPr/>
          <a:lstStyle/>
          <a:p>
            <a:pPr algn="ctr" eaLnBrk="1" hangingPunct="1"/>
            <a:r>
              <a:rPr lang="en-US" sz="4000" dirty="0">
                <a:effectLst>
                  <a:outerShdw blurRad="38100" dist="38100" dir="2700000" algn="tl">
                    <a:srgbClr val="000000">
                      <a:alpha val="43137"/>
                    </a:srgbClr>
                  </a:outerShdw>
                </a:effectLst>
                <a:cs typeface="Calibri" pitchFamily="34" charset="0"/>
              </a:rPr>
              <a:t>Tenth Amendment</a:t>
            </a:r>
          </a:p>
        </p:txBody>
      </p:sp>
      <p:sp>
        <p:nvSpPr>
          <p:cNvPr id="29698" name="Content Placeholder 2"/>
          <p:cNvSpPr>
            <a:spLocks noGrp="1"/>
          </p:cNvSpPr>
          <p:nvPr>
            <p:ph idx="1"/>
          </p:nvPr>
        </p:nvSpPr>
        <p:spPr>
          <a:xfrm>
            <a:off x="609600" y="1371600"/>
            <a:ext cx="10972800" cy="1905000"/>
          </a:xfrm>
        </p:spPr>
        <p:txBody>
          <a:bodyPr>
            <a:noAutofit/>
          </a:bodyPr>
          <a:lstStyle/>
          <a:p>
            <a:pPr marL="1588" indent="0" algn="just" eaLnBrk="1" fontAlgn="auto" hangingPunct="1">
              <a:spcAft>
                <a:spcPts val="0"/>
              </a:spcAft>
              <a:buClr>
                <a:schemeClr val="tx1">
                  <a:shade val="95000"/>
                </a:schemeClr>
              </a:buClr>
              <a:buNone/>
              <a:defRPr/>
            </a:pPr>
            <a:r>
              <a:rPr lang="en-US" sz="3600" dirty="0">
                <a:effectLst>
                  <a:outerShdw blurRad="38100" dist="38100" dir="2700000" algn="tl">
                    <a:srgbClr val="000000">
                      <a:alpha val="43137"/>
                    </a:srgbClr>
                  </a:outerShdw>
                </a:effectLst>
                <a:cs typeface="Calibri" pitchFamily="34" charset="0"/>
              </a:rPr>
              <a:t>“The powers not delegated to the United States by the Constitution nor prohibited by it to the States are reserved to the States respectively or to the people.”</a:t>
            </a:r>
          </a:p>
        </p:txBody>
      </p:sp>
      <p:pic>
        <p:nvPicPr>
          <p:cNvPr id="4" name="Picture 1"/>
          <p:cNvPicPr>
            <a:picLocks noChangeAspect="1" noChangeArrowheads="1"/>
          </p:cNvPicPr>
          <p:nvPr/>
        </p:nvPicPr>
        <p:blipFill>
          <a:blip r:embed="rId2" cstate="print"/>
          <a:srcRect/>
          <a:stretch>
            <a:fillRect/>
          </a:stretch>
        </p:blipFill>
        <p:spPr bwMode="auto">
          <a:xfrm>
            <a:off x="4533900" y="3352800"/>
            <a:ext cx="3124200" cy="3124200"/>
          </a:xfrm>
          <a:prstGeom prst="rect">
            <a:avLst/>
          </a:prstGeom>
          <a:noFill/>
          <a:ln w="28575">
            <a:solidFill>
              <a:srgbClr val="FF0000"/>
            </a:solidFill>
            <a:miter lim="800000"/>
            <a:headEnd/>
            <a:tailEnd/>
          </a:ln>
        </p:spPr>
      </p:pic>
    </p:spTree>
    <p:extLst>
      <p:ext uri="{BB962C8B-B14F-4D97-AF65-F5344CB8AC3E}">
        <p14:creationId xmlns:p14="http://schemas.microsoft.com/office/powerpoint/2010/main" val="238177636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3"/>
          <p:cNvSpPr>
            <a:spLocks noChangeArrowheads="1"/>
          </p:cNvSpPr>
          <p:nvPr/>
        </p:nvSpPr>
        <p:spPr bwMode="auto">
          <a:xfrm>
            <a:off x="2895600" y="1371600"/>
            <a:ext cx="8686800" cy="2862322"/>
          </a:xfrm>
          <a:prstGeom prst="rect">
            <a:avLst/>
          </a:prstGeom>
          <a:noFill/>
          <a:ln w="9525">
            <a:noFill/>
            <a:miter lim="800000"/>
            <a:headEnd/>
            <a:tailEnd/>
          </a:ln>
        </p:spPr>
        <p:txBody>
          <a:bodyPr wrap="square">
            <a:spAutoFit/>
          </a:bodyPr>
          <a:lstStyle/>
          <a:p>
            <a:pPr algn="just"/>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Kentucky Resolutions of 1798: "...in questions of power then, let no more be heard of confidence in man,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but bind him down from mischief by the chains of the constitution...</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(from draft)</a:t>
            </a:r>
          </a:p>
        </p:txBody>
      </p:sp>
      <p:sp>
        <p:nvSpPr>
          <p:cNvPr id="55299" name="TextBox 4"/>
          <p:cNvSpPr txBox="1">
            <a:spLocks noChangeArrowheads="1"/>
          </p:cNvSpPr>
          <p:nvPr/>
        </p:nvSpPr>
        <p:spPr bwMode="auto">
          <a:xfrm>
            <a:off x="2324100" y="6381690"/>
            <a:ext cx="7543800" cy="400110"/>
          </a:xfrm>
          <a:prstGeom prst="rect">
            <a:avLst/>
          </a:prstGeom>
          <a:noFill/>
          <a:ln w="9525">
            <a:noFill/>
            <a:miter lim="800000"/>
            <a:headEnd/>
            <a:tailEnd/>
          </a:ln>
        </p:spPr>
        <p:txBody>
          <a:bodyPr>
            <a:spAutoFit/>
          </a:bodyPr>
          <a:lstStyle/>
          <a:p>
            <a:pPr algn="ctr"/>
            <a:r>
              <a:rPr lang="en-US" sz="2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Papers of Thomas Jefferson 30:529-556</a:t>
            </a:r>
          </a:p>
        </p:txBody>
      </p:sp>
      <p:sp>
        <p:nvSpPr>
          <p:cNvPr id="55300" name="Title 5"/>
          <p:cNvSpPr>
            <a:spLocks noGrp="1"/>
          </p:cNvSpPr>
          <p:nvPr>
            <p:ph type="ctrTitle" sz="quarter" idx="4294967295"/>
          </p:nvPr>
        </p:nvSpPr>
        <p:spPr>
          <a:xfrm>
            <a:off x="3962400" y="228600"/>
            <a:ext cx="4267200" cy="914400"/>
          </a:xfrm>
        </p:spPr>
        <p:txBody>
          <a:bodyPr/>
          <a:lstStyle/>
          <a:p>
            <a:pPr algn="ctr" eaLnBrk="1" hangingPunct="1"/>
            <a:r>
              <a:rPr lang="en-US" sz="4000" dirty="0">
                <a:effectLst>
                  <a:outerShdw blurRad="38100" dist="38100" dir="2700000" algn="tl">
                    <a:srgbClr val="000000">
                      <a:alpha val="43137"/>
                    </a:srgbClr>
                  </a:outerShdw>
                </a:effectLst>
                <a:cs typeface="Calibri" pitchFamily="34" charset="0"/>
              </a:rPr>
              <a:t>Thomas Jefferson</a:t>
            </a:r>
          </a:p>
        </p:txBody>
      </p:sp>
      <p:pic>
        <p:nvPicPr>
          <p:cNvPr id="55302" name="Picture 4" descr="http://upload.wikimedia.org/wikipedia/commons/1/1e/Thomas_Jefferson_by_Rembrandt_Peale,_1800.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09600" y="1600200"/>
            <a:ext cx="1919159" cy="228600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FF274F8-FDA4-4F09-B817-F4621EEC151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453661" y="685800"/>
            <a:ext cx="9284678" cy="5486400"/>
          </a:xfrm>
          <a:prstGeom prst="rect">
            <a:avLst/>
          </a:prstGeom>
        </p:spPr>
      </p:pic>
    </p:spTree>
    <p:extLst>
      <p:ext uri="{BB962C8B-B14F-4D97-AF65-F5344CB8AC3E}">
        <p14:creationId xmlns:p14="http://schemas.microsoft.com/office/powerpoint/2010/main" val="3737882843"/>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9" name="Title 1"/>
          <p:cNvSpPr>
            <a:spLocks noGrp="1"/>
          </p:cNvSpPr>
          <p:nvPr>
            <p:ph type="title" idx="4294967295"/>
          </p:nvPr>
        </p:nvSpPr>
        <p:spPr>
          <a:xfrm>
            <a:off x="1905000" y="228600"/>
            <a:ext cx="8534400" cy="762000"/>
          </a:xfrm>
        </p:spPr>
        <p:txBody>
          <a:bodyPr/>
          <a:lstStyle/>
          <a:p>
            <a:pPr algn="ctr"/>
            <a:r>
              <a:rPr lang="en-US" altLang="en-US" sz="4000" dirty="0">
                <a:latin typeface="Calibri" panose="020F0502020204030204" pitchFamily="34" charset="0"/>
                <a:ea typeface="Calibri" panose="020F0502020204030204" pitchFamily="34" charset="0"/>
                <a:cs typeface="Calibri" panose="020F0502020204030204" pitchFamily="34" charset="0"/>
              </a:rPr>
              <a:t>John Calvin</a:t>
            </a:r>
          </a:p>
        </p:txBody>
      </p:sp>
      <p:pic>
        <p:nvPicPr>
          <p:cNvPr id="5"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0613765" y="76200"/>
            <a:ext cx="968635" cy="1097280"/>
          </a:xfrm>
          <a:prstGeom prst="rect">
            <a:avLst/>
          </a:prstGeom>
          <a:ln>
            <a:solidFill>
              <a:schemeClr val="tx1"/>
            </a:solidFill>
          </a:ln>
        </p:spPr>
      </p:pic>
      <p:pic>
        <p:nvPicPr>
          <p:cNvPr id="2" name="Picture 1">
            <a:extLst>
              <a:ext uri="{FF2B5EF4-FFF2-40B4-BE49-F238E27FC236}">
                <a16:creationId xmlns:a16="http://schemas.microsoft.com/office/drawing/2014/main" id="{E2F2B726-0609-4D8E-8E78-66C83BB62F62}"/>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258645" y="1219201"/>
            <a:ext cx="7674710" cy="5029200"/>
          </a:xfrm>
          <a:prstGeom prst="rect">
            <a:avLst/>
          </a:prstGeom>
        </p:spPr>
      </p:pic>
    </p:spTree>
    <p:extLst>
      <p:ext uri="{BB962C8B-B14F-4D97-AF65-F5344CB8AC3E}">
        <p14:creationId xmlns:p14="http://schemas.microsoft.com/office/powerpoint/2010/main" val="2741007514"/>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75" name="Text Box 11"/>
          <p:cNvSpPr txBox="1">
            <a:spLocks noGrp="1" noChangeArrowheads="1"/>
          </p:cNvSpPr>
          <p:nvPr>
            <p:ph type="body" idx="1"/>
          </p:nvPr>
        </p:nvSpPr>
        <p:spPr>
          <a:xfrm>
            <a:off x="609600" y="1447800"/>
            <a:ext cx="10967207" cy="4876800"/>
          </a:xfrm>
          <a:noFill/>
          <a:ln/>
        </p:spPr>
        <p:txBody>
          <a:bodyPr/>
          <a:lstStyle/>
          <a:p>
            <a:pPr marL="0" indent="0" algn="just">
              <a:spcBef>
                <a:spcPct val="50000"/>
              </a:spcBef>
              <a:buNone/>
            </a:pPr>
            <a:r>
              <a:rPr lang="en-US" sz="2700" dirty="0">
                <a:effectLst>
                  <a:outerShdw blurRad="38100" dist="38100" dir="2700000" algn="tl">
                    <a:srgbClr val="000000">
                      <a:alpha val="43137"/>
                    </a:srgbClr>
                  </a:outerShdw>
                </a:effectLst>
              </a:rPr>
              <a:t>“Every tin horn dictator in the world today, every president for life, has a Bill of Rights...That’s not what makes us free; if it did, you would rather live in Zimbabwe. But you wouldn’t want to live in most countries in the world that have a Bill of Rights. What has made us free is our Constitution. Think of the word ‘constitution;’ it means structure. That’s why America’s framers debated not the Bill of Rights during the Constitutional Convention of 1787 in Philadelphia…but rather the structure of the federal government. The genius of the American constitutional system is the dispersal of power…Once power is centralized in one person, or one part [of government], a Bill of Rights is just words on paper…A constitution is about setting structure; it is not about writing the preferences of special interest groups</a:t>
            </a:r>
            <a:r>
              <a:rPr lang="en-US" sz="2700" dirty="0">
                <a:effectLst>
                  <a:outerShdw blurRad="38100" dist="38100" dir="2700000" algn="tl">
                    <a:srgbClr val="000000">
                      <a:alpha val="43137"/>
                    </a:srgbClr>
                  </a:outerShdw>
                </a:effectLst>
                <a:cs typeface="Calibri" panose="020F0502020204030204" pitchFamily="34" charset="0"/>
              </a:rPr>
              <a:t>.”</a:t>
            </a:r>
          </a:p>
        </p:txBody>
      </p:sp>
      <p:sp>
        <p:nvSpPr>
          <p:cNvPr id="2" name="TextBox 1"/>
          <p:cNvSpPr txBox="1"/>
          <p:nvPr/>
        </p:nvSpPr>
        <p:spPr>
          <a:xfrm>
            <a:off x="609600" y="6248400"/>
            <a:ext cx="10967207" cy="584775"/>
          </a:xfrm>
          <a:prstGeom prst="rect">
            <a:avLst/>
          </a:prstGeom>
          <a:noFill/>
        </p:spPr>
        <p:txBody>
          <a:bodyPr wrap="square" rtlCol="0">
            <a:spAutoFit/>
          </a:bodyPr>
          <a:lstStyle/>
          <a:p>
            <a:pPr algn="ctr"/>
            <a:r>
              <a:rPr lang="en-US" sz="1600" dirty="0">
                <a:latin typeface="Calibri" panose="020F0502020204030204" pitchFamily="34" charset="0"/>
              </a:rPr>
              <a:t>Kevin Mooney, “Supreme Court Justice Scalia: Constitution, Not Bill of Rights, Makes Us Free,” online: http://dailysignal.com /2015/05/11/supreme-court-justice-scalia-constitution-not-bill-of-rights-makes-us-free/, May 11 2015, accessed 20 January 2016.</a:t>
            </a:r>
          </a:p>
        </p:txBody>
      </p:sp>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122761" y="228600"/>
            <a:ext cx="1946478" cy="1097280"/>
          </a:xfrm>
          <a:prstGeom prst="rect">
            <a:avLst/>
          </a:prstGeom>
          <a:ln>
            <a:solidFill>
              <a:schemeClr val="tx1"/>
            </a:solidFill>
          </a:ln>
        </p:spPr>
      </p:pic>
    </p:spTree>
    <p:extLst>
      <p:ext uri="{BB962C8B-B14F-4D97-AF65-F5344CB8AC3E}">
        <p14:creationId xmlns:p14="http://schemas.microsoft.com/office/powerpoint/2010/main" val="2149795084"/>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24200" y="228600"/>
            <a:ext cx="5943600" cy="914400"/>
          </a:xfrm>
        </p:spPr>
        <p:txBody>
          <a:bodyPr/>
          <a:lstStyle/>
          <a:p>
            <a:pPr algn="ctr"/>
            <a:r>
              <a:rPr lang="en-US" sz="3600" b="0" dirty="0">
                <a:effectLst>
                  <a:outerShdw blurRad="38100" dist="38100" dir="2700000" algn="tl">
                    <a:srgbClr val="000000">
                      <a:alpha val="43137"/>
                    </a:srgbClr>
                  </a:outerShdw>
                </a:effectLst>
              </a:rPr>
              <a:t>The Divine Institutions</a:t>
            </a:r>
          </a:p>
        </p:txBody>
      </p:sp>
      <p:sp>
        <p:nvSpPr>
          <p:cNvPr id="3" name="Content Placeholder 2"/>
          <p:cNvSpPr>
            <a:spLocks noGrp="1"/>
          </p:cNvSpPr>
          <p:nvPr>
            <p:ph idx="1"/>
          </p:nvPr>
        </p:nvSpPr>
        <p:spPr>
          <a:xfrm>
            <a:off x="2076450" y="1181100"/>
            <a:ext cx="8039100" cy="4495800"/>
          </a:xfrm>
        </p:spPr>
        <p:txBody>
          <a:bodyPr/>
          <a:lstStyle/>
          <a:p>
            <a:pPr marL="573088" indent="-573088" eaLnBrk="1" hangingPunct="1">
              <a:spcBef>
                <a:spcPts val="0"/>
              </a:spcBef>
              <a:spcAft>
                <a:spcPts val="3600"/>
              </a:spcAft>
              <a:buClr>
                <a:srgbClr val="66FFFF"/>
              </a:buClr>
            </a:pPr>
            <a:r>
              <a:rPr lang="en-US" dirty="0">
                <a:effectLst>
                  <a:outerShdw blurRad="38100" dist="38100" dir="2700000" algn="tl">
                    <a:srgbClr val="000000">
                      <a:alpha val="43137"/>
                    </a:srgbClr>
                  </a:outerShdw>
                </a:effectLst>
              </a:rPr>
              <a:t>Conscience (Gen. 3:22)</a:t>
            </a:r>
          </a:p>
          <a:p>
            <a:pPr marL="573088" indent="-573088" eaLnBrk="1" hangingPunct="1">
              <a:spcBef>
                <a:spcPts val="0"/>
              </a:spcBef>
              <a:spcAft>
                <a:spcPts val="3600"/>
              </a:spcAft>
              <a:buClr>
                <a:srgbClr val="66FFFF"/>
              </a:buClr>
            </a:pPr>
            <a:r>
              <a:rPr lang="en-US" dirty="0">
                <a:effectLst>
                  <a:outerShdw blurRad="38100" dist="38100" dir="2700000" algn="tl">
                    <a:srgbClr val="000000">
                      <a:alpha val="43137"/>
                    </a:srgbClr>
                  </a:outerShdw>
                </a:effectLst>
              </a:rPr>
              <a:t>Marriage and family (Gen. 1:26-28; 2:18-25)</a:t>
            </a:r>
          </a:p>
          <a:p>
            <a:pPr marL="573088" indent="-573088" eaLnBrk="1" hangingPunct="1">
              <a:spcBef>
                <a:spcPts val="0"/>
              </a:spcBef>
              <a:spcAft>
                <a:spcPts val="3600"/>
              </a:spcAft>
              <a:buClr>
                <a:srgbClr val="66FFFF"/>
              </a:buClr>
            </a:pPr>
            <a:r>
              <a:rPr lang="en-US" dirty="0">
                <a:effectLst>
                  <a:outerShdw blurRad="38100" dist="38100" dir="2700000" algn="tl">
                    <a:srgbClr val="000000">
                      <a:alpha val="43137"/>
                    </a:srgbClr>
                  </a:outerShdw>
                </a:effectLst>
              </a:rPr>
              <a:t>Labor (Gen. 2:15; 3:19)</a:t>
            </a:r>
          </a:p>
          <a:p>
            <a:pPr marL="573088" indent="-573088" eaLnBrk="1" hangingPunct="1">
              <a:spcBef>
                <a:spcPts val="0"/>
              </a:spcBef>
              <a:spcAft>
                <a:spcPts val="3600"/>
              </a:spcAft>
              <a:buClr>
                <a:srgbClr val="66FFFF"/>
              </a:buClr>
            </a:pPr>
            <a:r>
              <a:rPr lang="en-US" dirty="0">
                <a:effectLst>
                  <a:outerShdw blurRad="38100" dist="38100" dir="2700000" algn="tl">
                    <a:srgbClr val="000000">
                      <a:alpha val="43137"/>
                    </a:srgbClr>
                  </a:outerShdw>
                </a:effectLst>
              </a:rPr>
              <a:t>Government (Gen. 9:6)</a:t>
            </a:r>
          </a:p>
          <a:p>
            <a:pPr marL="573088" indent="-573088" eaLnBrk="1" hangingPunct="1">
              <a:spcBef>
                <a:spcPts val="0"/>
              </a:spcBef>
              <a:spcAft>
                <a:spcPts val="3600"/>
              </a:spcAft>
              <a:buClr>
                <a:srgbClr val="66FFFF"/>
              </a:buClr>
            </a:pPr>
            <a:r>
              <a:rPr lang="en-US" dirty="0">
                <a:effectLst>
                  <a:outerShdw blurRad="38100" dist="38100" dir="2700000" algn="tl">
                    <a:srgbClr val="000000">
                      <a:alpha val="43137"/>
                    </a:srgbClr>
                  </a:outerShdw>
                </a:effectLst>
              </a:rPr>
              <a:t>Nationalism (Gen. 11:1-9)</a:t>
            </a:r>
          </a:p>
        </p:txBody>
      </p:sp>
      <p:pic>
        <p:nvPicPr>
          <p:cNvPr id="4" name="Picture 3">
            <a:extLst>
              <a:ext uri="{FF2B5EF4-FFF2-40B4-BE49-F238E27FC236}">
                <a16:creationId xmlns:a16="http://schemas.microsoft.com/office/drawing/2014/main" id="{FEB5BAB4-6A31-440C-BCB3-217628EA268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515600" y="76200"/>
            <a:ext cx="1075765" cy="914400"/>
          </a:xfrm>
          <a:prstGeom prst="rect">
            <a:avLst/>
          </a:prstGeom>
        </p:spPr>
      </p:pic>
    </p:spTree>
    <p:extLst>
      <p:ext uri="{BB962C8B-B14F-4D97-AF65-F5344CB8AC3E}">
        <p14:creationId xmlns:p14="http://schemas.microsoft.com/office/powerpoint/2010/main" val="2420369417"/>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24200" y="228600"/>
            <a:ext cx="5943600" cy="914400"/>
          </a:xfrm>
        </p:spPr>
        <p:txBody>
          <a:bodyPr/>
          <a:lstStyle/>
          <a:p>
            <a:pPr algn="ctr"/>
            <a:r>
              <a:rPr lang="en-US" sz="3600" b="0" dirty="0">
                <a:effectLst>
                  <a:outerShdw blurRad="38100" dist="38100" dir="2700000" algn="tl">
                    <a:srgbClr val="000000">
                      <a:alpha val="43137"/>
                    </a:srgbClr>
                  </a:outerShdw>
                </a:effectLst>
              </a:rPr>
              <a:t>The Divine Institutions</a:t>
            </a:r>
          </a:p>
        </p:txBody>
      </p:sp>
      <p:sp>
        <p:nvSpPr>
          <p:cNvPr id="3" name="Content Placeholder 2"/>
          <p:cNvSpPr>
            <a:spLocks noGrp="1"/>
          </p:cNvSpPr>
          <p:nvPr>
            <p:ph idx="1"/>
          </p:nvPr>
        </p:nvSpPr>
        <p:spPr>
          <a:xfrm>
            <a:off x="2076450" y="1181100"/>
            <a:ext cx="8039100" cy="4495800"/>
          </a:xfrm>
        </p:spPr>
        <p:txBody>
          <a:bodyPr/>
          <a:lstStyle/>
          <a:p>
            <a:pPr marL="573088" indent="-573088" eaLnBrk="1" hangingPunct="1">
              <a:spcBef>
                <a:spcPts val="0"/>
              </a:spcBef>
              <a:spcAft>
                <a:spcPts val="3600"/>
              </a:spcAft>
              <a:buClr>
                <a:srgbClr val="66FFFF"/>
              </a:buClr>
            </a:pPr>
            <a:r>
              <a:rPr lang="en-US" dirty="0">
                <a:effectLst>
                  <a:outerShdw blurRad="38100" dist="38100" dir="2700000" algn="tl">
                    <a:srgbClr val="000000">
                      <a:alpha val="43137"/>
                    </a:srgbClr>
                  </a:outerShdw>
                </a:effectLst>
              </a:rPr>
              <a:t>Conscience (Gen. 3:22)</a:t>
            </a:r>
          </a:p>
          <a:p>
            <a:pPr marL="573088" indent="-573088" eaLnBrk="1" hangingPunct="1">
              <a:spcBef>
                <a:spcPts val="0"/>
              </a:spcBef>
              <a:spcAft>
                <a:spcPts val="3600"/>
              </a:spcAft>
              <a:buClr>
                <a:srgbClr val="66FFFF"/>
              </a:buClr>
            </a:pPr>
            <a:r>
              <a:rPr lang="en-US" dirty="0">
                <a:effectLst>
                  <a:outerShdw blurRad="38100" dist="38100" dir="2700000" algn="tl">
                    <a:srgbClr val="000000">
                      <a:alpha val="43137"/>
                    </a:srgbClr>
                  </a:outerShdw>
                </a:effectLst>
              </a:rPr>
              <a:t>Marriage and family (Gen. 1:26-28; 2:18-25)</a:t>
            </a:r>
          </a:p>
          <a:p>
            <a:pPr marL="573088" indent="-573088" eaLnBrk="1" hangingPunct="1">
              <a:spcBef>
                <a:spcPts val="0"/>
              </a:spcBef>
              <a:spcAft>
                <a:spcPts val="3600"/>
              </a:spcAft>
              <a:buClr>
                <a:srgbClr val="66FFFF"/>
              </a:buClr>
            </a:pPr>
            <a:r>
              <a:rPr lang="en-US" dirty="0">
                <a:effectLst>
                  <a:outerShdw blurRad="38100" dist="38100" dir="2700000" algn="tl">
                    <a:srgbClr val="000000">
                      <a:alpha val="43137"/>
                    </a:srgbClr>
                  </a:outerShdw>
                </a:effectLst>
              </a:rPr>
              <a:t>Labor (Gen. 2:15; 3:19)</a:t>
            </a:r>
          </a:p>
          <a:p>
            <a:pPr marL="573088" indent="-573088" eaLnBrk="1" hangingPunct="1">
              <a:spcBef>
                <a:spcPts val="0"/>
              </a:spcBef>
              <a:spcAft>
                <a:spcPts val="3600"/>
              </a:spcAft>
              <a:buClr>
                <a:srgbClr val="66FFFF"/>
              </a:buClr>
            </a:pPr>
            <a:r>
              <a:rPr lang="en-US" dirty="0">
                <a:effectLst>
                  <a:outerShdw blurRad="38100" dist="38100" dir="2700000" algn="tl">
                    <a:srgbClr val="000000">
                      <a:alpha val="43137"/>
                    </a:srgbClr>
                  </a:outerShdw>
                </a:effectLst>
              </a:rPr>
              <a:t>Government (Gen. 9:6)</a:t>
            </a:r>
          </a:p>
          <a:p>
            <a:pPr marL="573088" indent="-573088" eaLnBrk="1" hangingPunct="1">
              <a:spcBef>
                <a:spcPts val="0"/>
              </a:spcBef>
              <a:spcAft>
                <a:spcPts val="3600"/>
              </a:spcAft>
              <a:buClr>
                <a:srgbClr val="66FFFF"/>
              </a:buClr>
            </a:pPr>
            <a:r>
              <a:rPr lang="en-US" b="1" u="sng" dirty="0">
                <a:solidFill>
                  <a:srgbClr val="FFFFCC"/>
                </a:solidFill>
                <a:effectLst>
                  <a:outerShdw blurRad="38100" dist="38100" dir="2700000" algn="tl">
                    <a:srgbClr val="000000">
                      <a:alpha val="43137"/>
                    </a:srgbClr>
                  </a:outerShdw>
                </a:effectLst>
              </a:rPr>
              <a:t>Nationalism (Gen. 11:1-9)</a:t>
            </a:r>
          </a:p>
        </p:txBody>
      </p:sp>
      <p:pic>
        <p:nvPicPr>
          <p:cNvPr id="4" name="Picture 3">
            <a:extLst>
              <a:ext uri="{FF2B5EF4-FFF2-40B4-BE49-F238E27FC236}">
                <a16:creationId xmlns:a16="http://schemas.microsoft.com/office/drawing/2014/main" id="{FD4D8E5F-F146-4BAC-81C0-CCDC4DC6AFD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515600" y="76200"/>
            <a:ext cx="1075765" cy="914400"/>
          </a:xfrm>
          <a:prstGeom prst="rect">
            <a:avLst/>
          </a:prstGeom>
        </p:spPr>
      </p:pic>
    </p:spTree>
    <p:extLst>
      <p:ext uri="{BB962C8B-B14F-4D97-AF65-F5344CB8AC3E}">
        <p14:creationId xmlns:p14="http://schemas.microsoft.com/office/powerpoint/2010/main" val="422028620"/>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agram&#10;&#10;Description automatically generated">
            <a:extLst>
              <a:ext uri="{FF2B5EF4-FFF2-40B4-BE49-F238E27FC236}">
                <a16:creationId xmlns:a16="http://schemas.microsoft.com/office/drawing/2014/main" id="{760973BD-29A4-4E61-89F4-DD0EA77DFE33}"/>
              </a:ext>
            </a:extLst>
          </p:cNvPr>
          <p:cNvPicPr>
            <a:picLocks noChangeAspect="1"/>
          </p:cNvPicPr>
          <p:nvPr/>
        </p:nvPicPr>
        <p:blipFill>
          <a:blip r:embed="rId2"/>
          <a:stretch>
            <a:fillRect/>
          </a:stretch>
        </p:blipFill>
        <p:spPr>
          <a:xfrm>
            <a:off x="1956818" y="228600"/>
            <a:ext cx="8278364" cy="6400800"/>
          </a:xfrm>
          <a:prstGeom prst="rect">
            <a:avLst/>
          </a:prstGeom>
        </p:spPr>
      </p:pic>
    </p:spTree>
    <p:extLst>
      <p:ext uri="{BB962C8B-B14F-4D97-AF65-F5344CB8AC3E}">
        <p14:creationId xmlns:p14="http://schemas.microsoft.com/office/powerpoint/2010/main" val="3730133299"/>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62200" y="228600"/>
            <a:ext cx="7467600" cy="1143000"/>
          </a:xfrm>
        </p:spPr>
        <p:txBody>
          <a:bodyPr/>
          <a:lstStyle/>
          <a:p>
            <a:pPr algn="ctr" eaLnBrk="1" hangingPunct="1">
              <a:lnSpc>
                <a:spcPct val="100000"/>
              </a:lnSpc>
              <a:spcBef>
                <a:spcPct val="20000"/>
              </a:spcBef>
              <a:buClr>
                <a:srgbClr val="00FFFF"/>
              </a:buClr>
              <a:buSzPct val="75000"/>
              <a:defRPr/>
            </a:pPr>
            <a:r>
              <a:rPr lang="en-US" sz="3600" b="0" dirty="0">
                <a:solidFill>
                  <a:srgbClr val="00FFFF"/>
                </a:solidFill>
                <a:effectLst>
                  <a:outerShdw blurRad="38100" dist="38100" dir="2700000" algn="tl">
                    <a:srgbClr val="000000"/>
                  </a:outerShdw>
                </a:effectLst>
                <a:ea typeface="+mn-ea"/>
                <a:cs typeface="+mn-cs"/>
              </a:rPr>
              <a:t>Sine Qua Non of Nationhood</a:t>
            </a:r>
          </a:p>
        </p:txBody>
      </p:sp>
      <p:sp>
        <p:nvSpPr>
          <p:cNvPr id="3" name="Content Placeholder 2"/>
          <p:cNvSpPr>
            <a:spLocks noGrp="1"/>
          </p:cNvSpPr>
          <p:nvPr>
            <p:ph idx="1"/>
          </p:nvPr>
        </p:nvSpPr>
        <p:spPr>
          <a:xfrm>
            <a:off x="3238500" y="1600201"/>
            <a:ext cx="5715000" cy="2895600"/>
          </a:xfrm>
        </p:spPr>
        <p:txBody>
          <a:bodyPr/>
          <a:lstStyle/>
          <a:p>
            <a:pPr marL="573088" indent="-573088" eaLnBrk="1" hangingPunct="1">
              <a:spcBef>
                <a:spcPts val="0"/>
              </a:spcBef>
              <a:spcAft>
                <a:spcPts val="1800"/>
              </a:spcAft>
              <a:buClr>
                <a:srgbClr val="66FFFF"/>
              </a:buClr>
              <a:buSzPct val="100000"/>
              <a:buFont typeface="+mj-lt"/>
              <a:buAutoNum type="arabicPeriod"/>
            </a:pPr>
            <a:r>
              <a:rPr lang="en-US" dirty="0"/>
              <a:t>Common currency</a:t>
            </a:r>
          </a:p>
          <a:p>
            <a:pPr marL="573088" indent="-573088" eaLnBrk="1" hangingPunct="1">
              <a:spcBef>
                <a:spcPts val="0"/>
              </a:spcBef>
              <a:spcAft>
                <a:spcPts val="1800"/>
              </a:spcAft>
              <a:buClr>
                <a:srgbClr val="66FFFF"/>
              </a:buClr>
              <a:buSzPct val="100000"/>
              <a:buFont typeface="+mj-lt"/>
              <a:buAutoNum type="arabicPeriod"/>
            </a:pPr>
            <a:r>
              <a:rPr lang="en-US" dirty="0"/>
              <a:t>Common language</a:t>
            </a:r>
          </a:p>
          <a:p>
            <a:pPr marL="573088" indent="-573088" eaLnBrk="1" hangingPunct="1">
              <a:spcBef>
                <a:spcPts val="0"/>
              </a:spcBef>
              <a:spcAft>
                <a:spcPts val="1800"/>
              </a:spcAft>
              <a:buClr>
                <a:srgbClr val="66FFFF"/>
              </a:buClr>
              <a:buSzPct val="100000"/>
              <a:buFont typeface="+mj-lt"/>
              <a:buAutoNum type="arabicPeriod"/>
            </a:pPr>
            <a:r>
              <a:rPr lang="en-US" dirty="0"/>
              <a:t>Common culture</a:t>
            </a:r>
          </a:p>
          <a:p>
            <a:pPr marL="573088" indent="-573088" eaLnBrk="1" hangingPunct="1">
              <a:spcBef>
                <a:spcPts val="0"/>
              </a:spcBef>
              <a:spcAft>
                <a:spcPts val="1800"/>
              </a:spcAft>
              <a:buClr>
                <a:srgbClr val="66FFFF"/>
              </a:buClr>
              <a:buSzPct val="100000"/>
              <a:buFont typeface="+mj-lt"/>
              <a:buAutoNum type="arabicPeriod"/>
            </a:pPr>
            <a:r>
              <a:rPr lang="en-US" dirty="0"/>
              <a:t>Enforceable national borders</a:t>
            </a:r>
          </a:p>
        </p:txBody>
      </p:sp>
      <p:pic>
        <p:nvPicPr>
          <p:cNvPr id="5" name="Picture 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542927" y="4648200"/>
            <a:ext cx="3106147" cy="1828800"/>
          </a:xfrm>
          <a:prstGeom prst="rect">
            <a:avLst/>
          </a:prstGeom>
          <a:ln>
            <a:solidFill>
              <a:schemeClr val="tx1"/>
            </a:solidFill>
          </a:ln>
        </p:spPr>
      </p:pic>
      <p:pic>
        <p:nvPicPr>
          <p:cNvPr id="6" name="Picture 5">
            <a:extLst>
              <a:ext uri="{FF2B5EF4-FFF2-40B4-BE49-F238E27FC236}">
                <a16:creationId xmlns:a16="http://schemas.microsoft.com/office/drawing/2014/main" id="{3742559B-152E-47E6-931F-C0636E8117F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15600" y="76200"/>
            <a:ext cx="1075765" cy="914400"/>
          </a:xfrm>
          <a:prstGeom prst="rect">
            <a:avLst/>
          </a:prstGeom>
        </p:spPr>
      </p:pic>
    </p:spTree>
    <p:extLst>
      <p:ext uri="{BB962C8B-B14F-4D97-AF65-F5344CB8AC3E}">
        <p14:creationId xmlns:p14="http://schemas.microsoft.com/office/powerpoint/2010/main" val="2355948733"/>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62200" y="228600"/>
            <a:ext cx="7467600" cy="1143000"/>
          </a:xfrm>
        </p:spPr>
        <p:txBody>
          <a:bodyPr/>
          <a:lstStyle/>
          <a:p>
            <a:pPr algn="ctr" eaLnBrk="1" hangingPunct="1">
              <a:lnSpc>
                <a:spcPct val="100000"/>
              </a:lnSpc>
              <a:spcBef>
                <a:spcPct val="20000"/>
              </a:spcBef>
              <a:buClr>
                <a:srgbClr val="00FFFF"/>
              </a:buClr>
              <a:buSzPct val="75000"/>
              <a:defRPr/>
            </a:pPr>
            <a:r>
              <a:rPr lang="en-US" sz="3600" b="0" dirty="0">
                <a:solidFill>
                  <a:srgbClr val="00FFFF"/>
                </a:solidFill>
                <a:effectLst>
                  <a:outerShdw blurRad="38100" dist="38100" dir="2700000" algn="tl">
                    <a:srgbClr val="000000"/>
                  </a:outerShdw>
                </a:effectLst>
                <a:ea typeface="+mn-ea"/>
                <a:cs typeface="+mn-cs"/>
              </a:rPr>
              <a:t>Sine Qua Non of Nationhood</a:t>
            </a:r>
          </a:p>
        </p:txBody>
      </p:sp>
      <p:sp>
        <p:nvSpPr>
          <p:cNvPr id="3" name="Content Placeholder 2"/>
          <p:cNvSpPr>
            <a:spLocks noGrp="1"/>
          </p:cNvSpPr>
          <p:nvPr>
            <p:ph idx="1"/>
          </p:nvPr>
        </p:nvSpPr>
        <p:spPr>
          <a:xfrm>
            <a:off x="3238500" y="1600201"/>
            <a:ext cx="5715000" cy="2895600"/>
          </a:xfrm>
        </p:spPr>
        <p:txBody>
          <a:bodyPr/>
          <a:lstStyle/>
          <a:p>
            <a:pPr marL="573088" indent="-573088" eaLnBrk="1" hangingPunct="1">
              <a:spcBef>
                <a:spcPts val="0"/>
              </a:spcBef>
              <a:spcAft>
                <a:spcPts val="1800"/>
              </a:spcAft>
              <a:buClr>
                <a:srgbClr val="66FFFF"/>
              </a:buClr>
              <a:buSzPct val="100000"/>
              <a:buFont typeface="+mj-lt"/>
              <a:buAutoNum type="arabicPeriod"/>
            </a:pPr>
            <a:r>
              <a:rPr lang="en-US" dirty="0"/>
              <a:t>Common currency</a:t>
            </a:r>
          </a:p>
          <a:p>
            <a:pPr marL="573088" indent="-573088" eaLnBrk="1" hangingPunct="1">
              <a:spcBef>
                <a:spcPts val="0"/>
              </a:spcBef>
              <a:spcAft>
                <a:spcPts val="1800"/>
              </a:spcAft>
              <a:buClr>
                <a:srgbClr val="66FFFF"/>
              </a:buClr>
              <a:buSzPct val="100000"/>
              <a:buFont typeface="+mj-lt"/>
              <a:buAutoNum type="arabicPeriod"/>
            </a:pPr>
            <a:r>
              <a:rPr lang="en-US" dirty="0"/>
              <a:t>Common language</a:t>
            </a:r>
          </a:p>
          <a:p>
            <a:pPr marL="573088" indent="-573088" eaLnBrk="1" hangingPunct="1">
              <a:spcBef>
                <a:spcPts val="0"/>
              </a:spcBef>
              <a:spcAft>
                <a:spcPts val="1800"/>
              </a:spcAft>
              <a:buClr>
                <a:srgbClr val="66FFFF"/>
              </a:buClr>
              <a:buSzPct val="100000"/>
              <a:buFont typeface="+mj-lt"/>
              <a:buAutoNum type="arabicPeriod"/>
            </a:pPr>
            <a:r>
              <a:rPr lang="en-US" dirty="0"/>
              <a:t>Common culture</a:t>
            </a:r>
          </a:p>
          <a:p>
            <a:pPr marL="573088" indent="-573088" eaLnBrk="1" hangingPunct="1">
              <a:spcBef>
                <a:spcPts val="0"/>
              </a:spcBef>
              <a:spcAft>
                <a:spcPts val="1800"/>
              </a:spcAft>
              <a:buClr>
                <a:srgbClr val="66FFFF"/>
              </a:buClr>
              <a:buSzPct val="100000"/>
              <a:buFont typeface="+mj-lt"/>
              <a:buAutoNum type="arabicPeriod"/>
            </a:pPr>
            <a:r>
              <a:rPr lang="en-US" b="1" u="sng" dirty="0">
                <a:solidFill>
                  <a:srgbClr val="FFFFCC"/>
                </a:solidFill>
              </a:rPr>
              <a:t>Enforceable national borders</a:t>
            </a:r>
          </a:p>
        </p:txBody>
      </p:sp>
      <p:pic>
        <p:nvPicPr>
          <p:cNvPr id="5" name="Picture 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542927" y="4648200"/>
            <a:ext cx="3106147" cy="1828800"/>
          </a:xfrm>
          <a:prstGeom prst="rect">
            <a:avLst/>
          </a:prstGeom>
          <a:ln>
            <a:solidFill>
              <a:schemeClr val="tx1"/>
            </a:solidFill>
          </a:ln>
        </p:spPr>
      </p:pic>
      <p:pic>
        <p:nvPicPr>
          <p:cNvPr id="6" name="Picture 5">
            <a:extLst>
              <a:ext uri="{FF2B5EF4-FFF2-40B4-BE49-F238E27FC236}">
                <a16:creationId xmlns:a16="http://schemas.microsoft.com/office/drawing/2014/main" id="{BACFEEA3-F7CC-4B74-AE42-3BAA52D277C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15600" y="76200"/>
            <a:ext cx="1075765" cy="914400"/>
          </a:xfrm>
          <a:prstGeom prst="rect">
            <a:avLst/>
          </a:prstGeom>
        </p:spPr>
      </p:pic>
    </p:spTree>
    <p:extLst>
      <p:ext uri="{BB962C8B-B14F-4D97-AF65-F5344CB8AC3E}">
        <p14:creationId xmlns:p14="http://schemas.microsoft.com/office/powerpoint/2010/main" val="2596193861"/>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171" name="Rectangle 3"/>
          <p:cNvSpPr>
            <a:spLocks noGrp="1" noChangeArrowheads="1"/>
          </p:cNvSpPr>
          <p:nvPr>
            <p:ph type="body" idx="1"/>
          </p:nvPr>
        </p:nvSpPr>
        <p:spPr>
          <a:xfrm>
            <a:off x="1981200" y="1371601"/>
            <a:ext cx="7086600" cy="4119563"/>
          </a:xfrm>
        </p:spPr>
        <p:txBody>
          <a:bodyPr/>
          <a:lstStyle/>
          <a:p>
            <a:pPr marL="457200" lvl="1" indent="-457200" eaLnBrk="1" hangingPunct="1">
              <a:spcBef>
                <a:spcPts val="0"/>
              </a:spcBef>
              <a:spcAft>
                <a:spcPts val="3000"/>
              </a:spcAft>
              <a:buClr>
                <a:schemeClr val="tx2"/>
              </a:buClr>
              <a:buSzPct val="100000"/>
              <a:buFont typeface="Wingdings" pitchFamily="2" charset="2"/>
              <a:buAutoNum type="romanUcPeriod"/>
              <a:defRPr/>
            </a:pPr>
            <a:r>
              <a:rPr lang="en-US" b="1" dirty="0">
                <a:solidFill>
                  <a:srgbClr val="FFFFCC"/>
                </a:solidFill>
                <a:effectLst>
                  <a:outerShdw blurRad="38100" dist="38100" dir="2700000" algn="tl">
                    <a:srgbClr val="000000">
                      <a:alpha val="43137"/>
                    </a:srgbClr>
                  </a:outerShdw>
                </a:effectLst>
              </a:rPr>
              <a:t>Genesis 1-11 (four events)</a:t>
            </a:r>
          </a:p>
          <a:p>
            <a:pPr marL="862013" lvl="2" indent="-457200" eaLnBrk="1" hangingPunct="1">
              <a:spcBef>
                <a:spcPts val="0"/>
              </a:spcBef>
              <a:spcAft>
                <a:spcPts val="30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Creation (1-2)</a:t>
            </a:r>
          </a:p>
          <a:p>
            <a:pPr marL="862013"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Fall (3-5)</a:t>
            </a:r>
          </a:p>
          <a:p>
            <a:pPr marL="862013"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Flood (6-9)</a:t>
            </a:r>
          </a:p>
          <a:p>
            <a:pPr marL="862013"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National dispersion (10-11)</a:t>
            </a:r>
          </a:p>
        </p:txBody>
      </p:sp>
      <p:pic>
        <p:nvPicPr>
          <p:cNvPr id="2" name="Picture 4" descr="5 Bible Lessons to Learn From the Book of Genesis | Jack Wellman">
            <a:extLst>
              <a:ext uri="{FF2B5EF4-FFF2-40B4-BE49-F238E27FC236}">
                <a16:creationId xmlns:a16="http://schemas.microsoft.com/office/drawing/2014/main" id="{86B279D7-E07E-42EE-BC3D-7CC92BFCD416}"/>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541054" y="2514600"/>
            <a:ext cx="2745946" cy="18288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2050">
            <a:extLst>
              <a:ext uri="{FF2B5EF4-FFF2-40B4-BE49-F238E27FC236}">
                <a16:creationId xmlns:a16="http://schemas.microsoft.com/office/drawing/2014/main" id="{7E2A6228-CB3B-4F20-9370-1D1ADE66104D}"/>
              </a:ext>
            </a:extLst>
          </p:cNvPr>
          <p:cNvSpPr>
            <a:spLocks noGrp="1" noChangeArrowheads="1"/>
          </p:cNvSpPr>
          <p:nvPr>
            <p:ph type="title"/>
          </p:nvPr>
        </p:nvSpPr>
        <p:spPr>
          <a:xfrm>
            <a:off x="3924300" y="228600"/>
            <a:ext cx="4343400" cy="914400"/>
          </a:xfrm>
        </p:spPr>
        <p:txBody>
          <a:bodyPr/>
          <a:lstStyle/>
          <a:p>
            <a:pPr algn="ctr" eaLnBrk="1" hangingPunct="1"/>
            <a:r>
              <a:rPr lang="en-US" sz="3600" dirty="0">
                <a:effectLst>
                  <a:outerShdw blurRad="38100" dist="38100" dir="2700000" algn="tl">
                    <a:srgbClr val="000000">
                      <a:alpha val="43137"/>
                    </a:srgbClr>
                  </a:outerShdw>
                </a:effectLst>
              </a:rPr>
              <a:t>GENESIS STRUCTURE</a:t>
            </a:r>
          </a:p>
        </p:txBody>
      </p:sp>
      <p:pic>
        <p:nvPicPr>
          <p:cNvPr id="6" name="Picture 5">
            <a:extLst>
              <a:ext uri="{FF2B5EF4-FFF2-40B4-BE49-F238E27FC236}">
                <a16:creationId xmlns:a16="http://schemas.microsoft.com/office/drawing/2014/main" id="{0BA1A8A7-C735-43ED-BE44-03722CE6BBC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15600" y="76200"/>
            <a:ext cx="1075765" cy="9144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3276600" y="228600"/>
            <a:ext cx="5638800" cy="914400"/>
          </a:xfrm>
        </p:spPr>
        <p:txBody>
          <a:bodyPr/>
          <a:lstStyle/>
          <a:p>
            <a:pPr algn="ctr">
              <a:spcBef>
                <a:spcPts val="0"/>
              </a:spcBef>
              <a:spcAft>
                <a:spcPts val="1200"/>
              </a:spcAft>
              <a:buClr>
                <a:schemeClr val="tx2"/>
              </a:buClr>
              <a:buSzPct val="75000"/>
              <a:defRPr/>
            </a:pPr>
            <a:r>
              <a:rPr lang="en-US" sz="3600" kern="1200" dirty="0">
                <a:solidFill>
                  <a:srgbClr val="00FFFF"/>
                </a:solidFill>
                <a:effectLst>
                  <a:outerShdw blurRad="38100" dist="38100" dir="2700000" algn="tl">
                    <a:srgbClr val="000000">
                      <a:alpha val="43137"/>
                    </a:srgbClr>
                  </a:outerShdw>
                </a:effectLst>
              </a:rPr>
              <a:t>Humanist Manifesto II (1973)</a:t>
            </a:r>
          </a:p>
        </p:txBody>
      </p:sp>
      <p:sp>
        <p:nvSpPr>
          <p:cNvPr id="25603" name="Rectangle 4"/>
          <p:cNvSpPr>
            <a:spLocks noGrp="1" noChangeArrowheads="1"/>
          </p:cNvSpPr>
          <p:nvPr>
            <p:ph type="body" idx="1"/>
          </p:nvPr>
        </p:nvSpPr>
        <p:spPr>
          <a:xfrm>
            <a:off x="986118" y="1562100"/>
            <a:ext cx="10219765" cy="3162300"/>
          </a:xfrm>
        </p:spPr>
        <p:txBody>
          <a:bodyPr/>
          <a:lstStyle/>
          <a:p>
            <a:pPr marL="0" indent="0" algn="just" eaLnBrk="1" hangingPunct="1">
              <a:buNone/>
            </a:pPr>
            <a:r>
              <a:rPr lang="en-US" b="1" kern="1200" dirty="0">
                <a:solidFill>
                  <a:srgbClr val="FFFFCC"/>
                </a:solidFill>
              </a:rPr>
              <a:t>“</a:t>
            </a:r>
            <a:r>
              <a:rPr lang="en-US" b="1" u="sng" kern="1200" dirty="0">
                <a:solidFill>
                  <a:srgbClr val="FFFFCC"/>
                </a:solidFill>
              </a:rPr>
              <a:t>We deplore the division of humankind on nationalistic grounds</a:t>
            </a:r>
            <a:r>
              <a:rPr lang="en-US" dirty="0"/>
              <a:t>.  We have reached a turning point in human history where the best option is to transcend the limits of national sovereignty and to move toward the building of a world community… a system of world law and world order based upon transnational federal government.”</a:t>
            </a:r>
          </a:p>
        </p:txBody>
      </p:sp>
      <p:pic>
        <p:nvPicPr>
          <p:cNvPr id="5" name="Picture 4">
            <a:extLst>
              <a:ext uri="{FF2B5EF4-FFF2-40B4-BE49-F238E27FC236}">
                <a16:creationId xmlns:a16="http://schemas.microsoft.com/office/drawing/2014/main" id="{A31858DB-C226-4CD4-8DEC-6F85B460708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515600" y="76200"/>
            <a:ext cx="1075765" cy="9144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444A0AF-5EF4-4EE8-99CB-9376A7D6E48E}"/>
              </a:ext>
            </a:extLst>
          </p:cNvPr>
          <p:cNvSpPr>
            <a:spLocks noChangeArrowheads="1"/>
          </p:cNvSpPr>
          <p:nvPr/>
        </p:nvSpPr>
        <p:spPr bwMode="auto">
          <a:xfrm>
            <a:off x="609600" y="1659285"/>
            <a:ext cx="10972800" cy="3539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spcBef>
                <a:spcPct val="20000"/>
              </a:spcBef>
              <a:buClr>
                <a:schemeClr val="tx1"/>
              </a:buClr>
              <a:buFont typeface="Wingdings" panose="05000000000000000000" pitchFamily="2" charset="2"/>
              <a:buAutoNum type="romanUcPeriod"/>
              <a:defRPr sz="2800">
                <a:solidFill>
                  <a:schemeClr val="tx1"/>
                </a:solidFill>
                <a:latin typeface="Arial" panose="020B0604020202020204" pitchFamily="34" charset="0"/>
              </a:defRPr>
            </a:lvl1pPr>
            <a:lvl2pPr marL="742950" indent="-285750">
              <a:spcBef>
                <a:spcPct val="20000"/>
              </a:spcBef>
              <a:buClr>
                <a:schemeClr val="tx1"/>
              </a:buClr>
              <a:buFont typeface="Wingdings" panose="05000000000000000000" pitchFamily="2" charset="2"/>
              <a:buAutoNum type="alphaUcPeriod"/>
              <a:defRPr sz="2600">
                <a:solidFill>
                  <a:schemeClr val="tx1"/>
                </a:solidFill>
                <a:latin typeface="Arial" panose="020B0604020202020204" pitchFamily="34" charset="0"/>
              </a:defRPr>
            </a:lvl2pPr>
            <a:lvl3pPr marL="1143000" indent="-228600">
              <a:spcBef>
                <a:spcPct val="20000"/>
              </a:spcBef>
              <a:buClr>
                <a:schemeClr val="tx1"/>
              </a:buClr>
              <a:buFont typeface="Wingdings" panose="05000000000000000000" pitchFamily="2" charset="2"/>
              <a:buAutoNum type="arabicPeriod"/>
              <a:defRPr sz="2400">
                <a:solidFill>
                  <a:schemeClr val="tx1"/>
                </a:solidFill>
                <a:latin typeface="Arial" panose="020B0604020202020204" pitchFamily="34" charset="0"/>
              </a:defRPr>
            </a:lvl3pPr>
            <a:lvl4pPr marL="1600200" indent="-228600">
              <a:spcBef>
                <a:spcPct val="20000"/>
              </a:spcBef>
              <a:buClr>
                <a:schemeClr val="tx1"/>
              </a:buClr>
              <a:buSzPct val="100000"/>
              <a:buAutoNum type="alphaLcParenR"/>
              <a:defRPr sz="2000">
                <a:solidFill>
                  <a:schemeClr val="tx1"/>
                </a:solidFill>
                <a:latin typeface="Arial" panose="020B0604020202020204" pitchFamily="34" charset="0"/>
              </a:defRPr>
            </a:lvl4pPr>
            <a:lvl5pPr marL="2057400" indent="-228600">
              <a:spcBef>
                <a:spcPct val="20000"/>
              </a:spcBef>
              <a:buClr>
                <a:schemeClr val="tx1"/>
              </a:buClr>
              <a:buSzPct val="100000"/>
              <a:buAutoNum type="romanLcPeriod"/>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AutoNum type="romanLcPeriod"/>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AutoNum type="romanLcPeriod"/>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AutoNum type="romanLcPeriod"/>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AutoNum type="romanLcPeriod"/>
              <a:defRPr sz="2000">
                <a:solidFill>
                  <a:schemeClr val="tx1"/>
                </a:solidFill>
                <a:latin typeface="Arial" panose="020B0604020202020204" pitchFamily="34" charset="0"/>
              </a:defRPr>
            </a:lvl9pPr>
          </a:lstStyle>
          <a:p>
            <a:pPr algn="just" eaLnBrk="1" hangingPunct="1">
              <a:spcBef>
                <a:spcPct val="0"/>
              </a:spcBef>
              <a:buClrTx/>
              <a:buFontTx/>
              <a:buNone/>
            </a:pPr>
            <a:r>
              <a:rPr lang="en-GB" sz="3200" dirty="0">
                <a:solidFill>
                  <a:srgbClr val="FFFFFF"/>
                </a:solidFill>
                <a:latin typeface="Calibri" panose="020F0502020204030204" pitchFamily="34" charset="0"/>
                <a:cs typeface="Arial" panose="020B0604020202020204" pitchFamily="34" charset="0"/>
              </a:rPr>
              <a:t>“</a:t>
            </a:r>
            <a:r>
              <a:rPr lang="en-US" sz="3200" dirty="0">
                <a:solidFill>
                  <a:srgbClr val="FFFFFF"/>
                </a:solidFill>
                <a:latin typeface="Calibri" panose="020F0502020204030204" pitchFamily="34" charset="0"/>
                <a:cs typeface="Arial" panose="020B0604020202020204" pitchFamily="34" charset="0"/>
              </a:rPr>
              <a:t>In a private, paid speech to a Brazilian bank on May 16, 2013, </a:t>
            </a:r>
            <a:r>
              <a:rPr lang="en-US" sz="3200" b="1" u="sng" dirty="0">
                <a:solidFill>
                  <a:srgbClr val="FFFFCC"/>
                </a:solidFill>
                <a:latin typeface="Calibri" panose="020F0502020204030204" pitchFamily="34" charset="0"/>
                <a:cs typeface="Arial" panose="020B0604020202020204" pitchFamily="34" charset="0"/>
              </a:rPr>
              <a:t>Hillary Clinton</a:t>
            </a:r>
            <a:r>
              <a:rPr lang="en-US" sz="3200" dirty="0">
                <a:solidFill>
                  <a:srgbClr val="FFFFFF"/>
                </a:solidFill>
                <a:latin typeface="Calibri" panose="020F0502020204030204" pitchFamily="34" charset="0"/>
                <a:cs typeface="Arial" panose="020B0604020202020204" pitchFamily="34" charset="0"/>
              </a:rPr>
              <a:t> said: ‘My dream is a hemispheric common market, with open trade and </a:t>
            </a:r>
            <a:r>
              <a:rPr lang="en-US" sz="3200" b="1" u="sng" dirty="0">
                <a:solidFill>
                  <a:srgbClr val="FFFFCC"/>
                </a:solidFill>
                <a:latin typeface="Calibri" panose="020F0502020204030204" pitchFamily="34" charset="0"/>
                <a:cs typeface="Arial" panose="020B0604020202020204" pitchFamily="34" charset="0"/>
              </a:rPr>
              <a:t>open borders</a:t>
            </a:r>
            <a:r>
              <a:rPr lang="en-US" sz="3200" dirty="0">
                <a:solidFill>
                  <a:srgbClr val="FFFFFF"/>
                </a:solidFill>
                <a:latin typeface="Calibri" panose="020F0502020204030204" pitchFamily="34" charset="0"/>
                <a:cs typeface="Arial" panose="020B0604020202020204" pitchFamily="34" charset="0"/>
              </a:rPr>
              <a:t>, some time in the future with energy that is as green and sustainable as we can get it, powering growth and opportunity for every person in the hemisphere.’ This secret speech was released as part of the Podesta emails obtained by </a:t>
            </a:r>
            <a:r>
              <a:rPr lang="en-US" sz="3200" dirty="0" err="1">
                <a:solidFill>
                  <a:srgbClr val="FFFFFF"/>
                </a:solidFill>
                <a:latin typeface="Calibri" panose="020F0502020204030204" pitchFamily="34" charset="0"/>
                <a:cs typeface="Arial" panose="020B0604020202020204" pitchFamily="34" charset="0"/>
              </a:rPr>
              <a:t>Wikileaks</a:t>
            </a:r>
            <a:r>
              <a:rPr lang="en-GB" sz="3200" dirty="0">
                <a:solidFill>
                  <a:srgbClr val="FFFFFF"/>
                </a:solidFill>
                <a:latin typeface="Calibri" panose="020F0502020204030204" pitchFamily="34" charset="0"/>
                <a:cs typeface="Arial" panose="020B0604020202020204" pitchFamily="34" charset="0"/>
              </a:rPr>
              <a:t>.”</a:t>
            </a:r>
          </a:p>
        </p:txBody>
      </p:sp>
      <p:sp>
        <p:nvSpPr>
          <p:cNvPr id="9" name="Rectangle 1026">
            <a:extLst>
              <a:ext uri="{FF2B5EF4-FFF2-40B4-BE49-F238E27FC236}">
                <a16:creationId xmlns:a16="http://schemas.microsoft.com/office/drawing/2014/main" id="{09BE2211-3512-4523-A270-151767B0A1C8}"/>
              </a:ext>
            </a:extLst>
          </p:cNvPr>
          <p:cNvSpPr txBox="1">
            <a:spLocks noChangeArrowheads="1"/>
          </p:cNvSpPr>
          <p:nvPr/>
        </p:nvSpPr>
        <p:spPr bwMode="auto">
          <a:xfrm>
            <a:off x="3924300" y="228600"/>
            <a:ext cx="4343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sz="3600" dirty="0">
                <a:solidFill>
                  <a:srgbClr val="00FFFF"/>
                </a:solidFill>
                <a:effectLst>
                  <a:outerShdw blurRad="38100" dist="38100" dir="2700000" algn="tl">
                    <a:srgbClr val="000000"/>
                  </a:outerShdw>
                </a:effectLst>
                <a:ea typeface="+mn-ea"/>
                <a:cs typeface="+mn-cs"/>
              </a:rPr>
              <a:t>Open Borders</a:t>
            </a:r>
          </a:p>
        </p:txBody>
      </p:sp>
      <p:pic>
        <p:nvPicPr>
          <p:cNvPr id="10" name="Picture 9">
            <a:extLst>
              <a:ext uri="{FF2B5EF4-FFF2-40B4-BE49-F238E27FC236}">
                <a16:creationId xmlns:a16="http://schemas.microsoft.com/office/drawing/2014/main" id="{A39A4E26-3E54-4C42-874B-FAC3D2657B7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09600" y="152400"/>
            <a:ext cx="877655" cy="1097280"/>
          </a:xfrm>
          <a:prstGeom prst="rect">
            <a:avLst/>
          </a:prstGeom>
        </p:spPr>
      </p:pic>
      <p:sp>
        <p:nvSpPr>
          <p:cNvPr id="11" name="TextBox 10">
            <a:extLst>
              <a:ext uri="{FF2B5EF4-FFF2-40B4-BE49-F238E27FC236}">
                <a16:creationId xmlns:a16="http://schemas.microsoft.com/office/drawing/2014/main" id="{BB4436DB-5400-431A-89EA-BA64F4ABE6E7}"/>
              </a:ext>
            </a:extLst>
          </p:cNvPr>
          <p:cNvSpPr txBox="1"/>
          <p:nvPr/>
        </p:nvSpPr>
        <p:spPr>
          <a:xfrm>
            <a:off x="685800" y="6443246"/>
            <a:ext cx="10820400" cy="338554"/>
          </a:xfrm>
          <a:prstGeom prst="rect">
            <a:avLst/>
          </a:prstGeom>
          <a:noFill/>
        </p:spPr>
        <p:txBody>
          <a:bodyPr wrap="square" rtlCol="0">
            <a:spAutoFit/>
          </a:bodyPr>
          <a:lstStyle/>
          <a:p>
            <a:pPr algn="ctr"/>
            <a:r>
              <a:rPr lang="en-US" sz="1600" dirty="0">
                <a:solidFill>
                  <a:srgbClr val="FFFFFF"/>
                </a:solidFill>
                <a:latin typeface="Calibri" panose="020F0502020204030204" pitchFamily="34" charset="0"/>
                <a:cs typeface="Arial" panose="020B0604020202020204" pitchFamily="34" charset="0"/>
              </a:rPr>
              <a:t>http://www.breitbart.com/live/third-presidential-debate-fact-check-livewire/fact-check-yes-hillary-clinton-wants-open-borders/</a:t>
            </a:r>
          </a:p>
        </p:txBody>
      </p:sp>
      <p:pic>
        <p:nvPicPr>
          <p:cNvPr id="6" name="Picture 5">
            <a:extLst>
              <a:ext uri="{FF2B5EF4-FFF2-40B4-BE49-F238E27FC236}">
                <a16:creationId xmlns:a16="http://schemas.microsoft.com/office/drawing/2014/main" id="{B6522295-839C-460A-839A-7D4307504F0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15600" y="76200"/>
            <a:ext cx="1075765" cy="914400"/>
          </a:xfrm>
          <a:prstGeom prst="rect">
            <a:avLst/>
          </a:prstGeom>
        </p:spPr>
      </p:pic>
    </p:spTree>
    <p:extLst>
      <p:ext uri="{BB962C8B-B14F-4D97-AF65-F5344CB8AC3E}">
        <p14:creationId xmlns:p14="http://schemas.microsoft.com/office/powerpoint/2010/main" val="3668098403"/>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444A0AF-5EF4-4EE8-99CB-9376A7D6E48E}"/>
              </a:ext>
            </a:extLst>
          </p:cNvPr>
          <p:cNvSpPr>
            <a:spLocks noChangeArrowheads="1"/>
          </p:cNvSpPr>
          <p:nvPr/>
        </p:nvSpPr>
        <p:spPr bwMode="auto">
          <a:xfrm>
            <a:off x="609600" y="1683127"/>
            <a:ext cx="10972800" cy="40318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spcBef>
                <a:spcPct val="20000"/>
              </a:spcBef>
              <a:buClr>
                <a:schemeClr val="tx1"/>
              </a:buClr>
              <a:buFont typeface="Wingdings" panose="05000000000000000000" pitchFamily="2" charset="2"/>
              <a:buAutoNum type="romanUcPeriod"/>
              <a:defRPr sz="2800">
                <a:solidFill>
                  <a:schemeClr val="tx1"/>
                </a:solidFill>
                <a:latin typeface="Arial" panose="020B0604020202020204" pitchFamily="34" charset="0"/>
              </a:defRPr>
            </a:lvl1pPr>
            <a:lvl2pPr marL="742950" indent="-285750">
              <a:spcBef>
                <a:spcPct val="20000"/>
              </a:spcBef>
              <a:buClr>
                <a:schemeClr val="tx1"/>
              </a:buClr>
              <a:buFont typeface="Wingdings" panose="05000000000000000000" pitchFamily="2" charset="2"/>
              <a:buAutoNum type="alphaUcPeriod"/>
              <a:defRPr sz="2600">
                <a:solidFill>
                  <a:schemeClr val="tx1"/>
                </a:solidFill>
                <a:latin typeface="Arial" panose="020B0604020202020204" pitchFamily="34" charset="0"/>
              </a:defRPr>
            </a:lvl2pPr>
            <a:lvl3pPr marL="1143000" indent="-228600">
              <a:spcBef>
                <a:spcPct val="20000"/>
              </a:spcBef>
              <a:buClr>
                <a:schemeClr val="tx1"/>
              </a:buClr>
              <a:buFont typeface="Wingdings" panose="05000000000000000000" pitchFamily="2" charset="2"/>
              <a:buAutoNum type="arabicPeriod"/>
              <a:defRPr sz="2400">
                <a:solidFill>
                  <a:schemeClr val="tx1"/>
                </a:solidFill>
                <a:latin typeface="Arial" panose="020B0604020202020204" pitchFamily="34" charset="0"/>
              </a:defRPr>
            </a:lvl3pPr>
            <a:lvl4pPr marL="1600200" indent="-228600">
              <a:spcBef>
                <a:spcPct val="20000"/>
              </a:spcBef>
              <a:buClr>
                <a:schemeClr val="tx1"/>
              </a:buClr>
              <a:buSzPct val="100000"/>
              <a:buAutoNum type="alphaLcParenR"/>
              <a:defRPr sz="2000">
                <a:solidFill>
                  <a:schemeClr val="tx1"/>
                </a:solidFill>
                <a:latin typeface="Arial" panose="020B0604020202020204" pitchFamily="34" charset="0"/>
              </a:defRPr>
            </a:lvl4pPr>
            <a:lvl5pPr marL="2057400" indent="-228600">
              <a:spcBef>
                <a:spcPct val="20000"/>
              </a:spcBef>
              <a:buClr>
                <a:schemeClr val="tx1"/>
              </a:buClr>
              <a:buSzPct val="100000"/>
              <a:buAutoNum type="romanLcPeriod"/>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1"/>
              </a:buClr>
              <a:buSzPct val="100000"/>
              <a:buAutoNum type="romanLcPeriod"/>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1"/>
              </a:buClr>
              <a:buSzPct val="100000"/>
              <a:buAutoNum type="romanLcPeriod"/>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1"/>
              </a:buClr>
              <a:buSzPct val="100000"/>
              <a:buAutoNum type="romanLcPeriod"/>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1"/>
              </a:buClr>
              <a:buSzPct val="100000"/>
              <a:buAutoNum type="romanLcPeriod"/>
              <a:defRPr sz="2000">
                <a:solidFill>
                  <a:schemeClr val="tx1"/>
                </a:solidFill>
                <a:latin typeface="Arial" panose="020B0604020202020204" pitchFamily="34" charset="0"/>
              </a:defRPr>
            </a:lvl9pPr>
          </a:lstStyle>
          <a:p>
            <a:pPr algn="just" eaLnBrk="1" hangingPunct="1">
              <a:spcBef>
                <a:spcPct val="0"/>
              </a:spcBef>
              <a:buClrTx/>
              <a:buFontTx/>
              <a:buNone/>
            </a:pPr>
            <a:r>
              <a:rPr lang="en-GB" sz="3200" dirty="0">
                <a:solidFill>
                  <a:srgbClr val="FFFFFF"/>
                </a:solidFill>
                <a:latin typeface="Calibri" panose="020F0502020204030204" pitchFamily="34" charset="0"/>
              </a:rPr>
              <a:t>“</a:t>
            </a:r>
            <a:r>
              <a:rPr lang="en-US" sz="3200" dirty="0">
                <a:solidFill>
                  <a:srgbClr val="FFFFFF"/>
                </a:solidFill>
                <a:latin typeface="Calibri" panose="020F0502020204030204" pitchFamily="34" charset="0"/>
              </a:rPr>
              <a:t>‘We’re going to be increasing the requests that we’re making of our allies in the </a:t>
            </a:r>
            <a:r>
              <a:rPr lang="en-US" sz="3200" b="1" u="sng" dirty="0">
                <a:solidFill>
                  <a:srgbClr val="FFFFCC"/>
                </a:solidFill>
                <a:latin typeface="Calibri" panose="020F0502020204030204" pitchFamily="34" charset="0"/>
              </a:rPr>
              <a:t>United Nations</a:t>
            </a:r>
            <a:r>
              <a:rPr lang="en-US" sz="3200" dirty="0">
                <a:solidFill>
                  <a:srgbClr val="FFFFFF"/>
                </a:solidFill>
                <a:latin typeface="Calibri" panose="020F0502020204030204" pitchFamily="34" charset="0"/>
              </a:rPr>
              <a:t>, Harris said. Harris continued, insisting that the United States must ‘</a:t>
            </a:r>
            <a:r>
              <a:rPr lang="en-US" sz="3200" b="1" u="sng" dirty="0">
                <a:solidFill>
                  <a:srgbClr val="FFFFCC"/>
                </a:solidFill>
                <a:latin typeface="Calibri" panose="020F0502020204030204" pitchFamily="34" charset="0"/>
              </a:rPr>
              <a:t>institutionalize and internationalize’ the migration issues</a:t>
            </a:r>
            <a:r>
              <a:rPr lang="en-US" sz="3200" dirty="0">
                <a:solidFill>
                  <a:srgbClr val="FFFFFF"/>
                </a:solidFill>
                <a:latin typeface="Calibri" panose="020F0502020204030204" pitchFamily="34" charset="0"/>
              </a:rPr>
              <a:t>. ‘This has to be a function of an American priority…but we are a neighbor in the Western Hemisphere,’ she said, noting that she has been working with…the U.N…to obtain </a:t>
            </a:r>
            <a:r>
              <a:rPr lang="en-US" sz="3200" b="1" u="sng" dirty="0">
                <a:solidFill>
                  <a:srgbClr val="FFFFCC"/>
                </a:solidFill>
                <a:latin typeface="Calibri" panose="020F0502020204030204" pitchFamily="34" charset="0"/>
              </a:rPr>
              <a:t>help from the international community</a:t>
            </a:r>
            <a:r>
              <a:rPr lang="en-GB" sz="3200" dirty="0">
                <a:solidFill>
                  <a:srgbClr val="FFFFFF"/>
                </a:solidFill>
                <a:latin typeface="Calibri" panose="020F0502020204030204" pitchFamily="34" charset="0"/>
              </a:rPr>
              <a:t>.”</a:t>
            </a:r>
          </a:p>
        </p:txBody>
      </p:sp>
      <p:sp>
        <p:nvSpPr>
          <p:cNvPr id="9" name="Rectangle 1026">
            <a:extLst>
              <a:ext uri="{FF2B5EF4-FFF2-40B4-BE49-F238E27FC236}">
                <a16:creationId xmlns:a16="http://schemas.microsoft.com/office/drawing/2014/main" id="{09BE2211-3512-4523-A270-151767B0A1C8}"/>
              </a:ext>
            </a:extLst>
          </p:cNvPr>
          <p:cNvSpPr txBox="1">
            <a:spLocks noChangeArrowheads="1"/>
          </p:cNvSpPr>
          <p:nvPr/>
        </p:nvSpPr>
        <p:spPr bwMode="auto">
          <a:xfrm>
            <a:off x="3924300" y="228600"/>
            <a:ext cx="4343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sz="3600" dirty="0">
                <a:solidFill>
                  <a:srgbClr val="00FFFF"/>
                </a:solidFill>
                <a:effectLst>
                  <a:outerShdw blurRad="38100" dist="38100" dir="2700000" algn="tl">
                    <a:srgbClr val="000000"/>
                  </a:outerShdw>
                </a:effectLst>
                <a:ea typeface="+mn-ea"/>
                <a:cs typeface="+mn-cs"/>
              </a:rPr>
              <a:t>Open Borders</a:t>
            </a:r>
          </a:p>
        </p:txBody>
      </p:sp>
      <p:sp>
        <p:nvSpPr>
          <p:cNvPr id="11" name="TextBox 10">
            <a:extLst>
              <a:ext uri="{FF2B5EF4-FFF2-40B4-BE49-F238E27FC236}">
                <a16:creationId xmlns:a16="http://schemas.microsoft.com/office/drawing/2014/main" id="{BB4436DB-5400-431A-89EA-BA64F4ABE6E7}"/>
              </a:ext>
            </a:extLst>
          </p:cNvPr>
          <p:cNvSpPr txBox="1"/>
          <p:nvPr/>
        </p:nvSpPr>
        <p:spPr>
          <a:xfrm>
            <a:off x="609600" y="6238638"/>
            <a:ext cx="10972800" cy="543162"/>
          </a:xfrm>
          <a:prstGeom prst="rect">
            <a:avLst/>
          </a:prstGeom>
          <a:noFill/>
        </p:spPr>
        <p:txBody>
          <a:bodyPr wrap="square" rtlCol="0">
            <a:spAutoFit/>
          </a:bodyPr>
          <a:lstStyle/>
          <a:p>
            <a:pPr marL="0" marR="0" algn="ctr">
              <a:lnSpc>
                <a:spcPct val="107000"/>
              </a:lnSpc>
              <a:spcBef>
                <a:spcPts val="0"/>
              </a:spcBef>
              <a:spcAft>
                <a:spcPts val="1200"/>
              </a:spcAft>
            </a:pPr>
            <a:r>
              <a:rPr lang="en-US" sz="1400" dirty="0">
                <a:solidFill>
                  <a:srgbClr val="FFFFFF"/>
                </a:solidFill>
                <a:latin typeface="Calibri" panose="020F0502020204030204" pitchFamily="34" charset="0"/>
              </a:rPr>
              <a:t>KAMALA HARRIS PLANS TO GET ON HER KNEES AND BEG THE U.N. TO HANDLE THE BORDER CRISIS – JEFF CHARLES,  APR 26, 2021. https://redstate.com/jeffc/2021/04/26/kamala-harris-plans-to-get-on-her-knees-and-beg-the-u-n-to-handle-the-border-crisis-n369302</a:t>
            </a:r>
          </a:p>
        </p:txBody>
      </p:sp>
      <p:pic>
        <p:nvPicPr>
          <p:cNvPr id="1026" name="Picture 2">
            <a:extLst>
              <a:ext uri="{FF2B5EF4-FFF2-40B4-BE49-F238E27FC236}">
                <a16:creationId xmlns:a16="http://schemas.microsoft.com/office/drawing/2014/main" id="{BE433B25-88BB-4481-A6C6-EA255FEF39F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9600" y="135033"/>
            <a:ext cx="877824" cy="109728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FD40E337-A3B3-4580-B792-3DE32EC1512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15600" y="76200"/>
            <a:ext cx="1075765" cy="914400"/>
          </a:xfrm>
          <a:prstGeom prst="rect">
            <a:avLst/>
          </a:prstGeom>
        </p:spPr>
      </p:pic>
    </p:spTree>
    <p:extLst>
      <p:ext uri="{BB962C8B-B14F-4D97-AF65-F5344CB8AC3E}">
        <p14:creationId xmlns:p14="http://schemas.microsoft.com/office/powerpoint/2010/main" val="3321788380"/>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3"/>
          <p:cNvSpPr>
            <a:spLocks noGrp="1" noChangeArrowheads="1"/>
          </p:cNvSpPr>
          <p:nvPr>
            <p:ph type="body" idx="1"/>
          </p:nvPr>
        </p:nvSpPr>
        <p:spPr>
          <a:xfrm>
            <a:off x="1062681" y="1600200"/>
            <a:ext cx="5871520" cy="4648200"/>
          </a:xfrm>
        </p:spPr>
        <p:txBody>
          <a:bodyPr/>
          <a:lstStyle/>
          <a:p>
            <a:pPr marL="685800" lvl="1" indent="-685800" eaLnBrk="1" hangingPunct="1">
              <a:spcBef>
                <a:spcPts val="0"/>
              </a:spcBef>
              <a:spcAft>
                <a:spcPts val="30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The Former World (1-2)</a:t>
            </a:r>
          </a:p>
          <a:p>
            <a:pPr marL="685800" lvl="1" indent="-685800" eaLnBrk="1" hangingPunct="1">
              <a:spcBef>
                <a:spcPts val="0"/>
              </a:spcBef>
              <a:spcAft>
                <a:spcPts val="30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The Rebellion (3-4)</a:t>
            </a:r>
          </a:p>
          <a:p>
            <a:pPr marL="685800" lvl="1" indent="-685800" eaLnBrk="1" hangingPunct="1">
              <a:spcBef>
                <a:spcPts val="0"/>
              </a:spcBef>
              <a:spcAft>
                <a:spcPts val="30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God’s Condescension (5)</a:t>
            </a:r>
          </a:p>
          <a:p>
            <a:pPr marL="685800" lvl="1" indent="-685800" eaLnBrk="1" hangingPunct="1">
              <a:spcBef>
                <a:spcPts val="0"/>
              </a:spcBef>
              <a:spcAft>
                <a:spcPts val="30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God’s Observations (6)</a:t>
            </a:r>
          </a:p>
          <a:p>
            <a:pPr marL="685800" lvl="1" indent="-685800" eaLnBrk="1" hangingPunct="1">
              <a:spcBef>
                <a:spcPts val="0"/>
              </a:spcBef>
              <a:spcAft>
                <a:spcPts val="3000"/>
              </a:spcAft>
              <a:buClr>
                <a:schemeClr val="tx2"/>
              </a:buClr>
              <a:buSzPct val="100000"/>
              <a:buFont typeface="Wingdings" pitchFamily="2" charset="2"/>
              <a:buAutoNum type="romanUcPeriod"/>
              <a:defRPr/>
            </a:pPr>
            <a:r>
              <a:rPr lang="en-US" b="1" u="sng" dirty="0">
                <a:solidFill>
                  <a:srgbClr val="FFFFCC"/>
                </a:solidFill>
                <a:effectLst>
                  <a:outerShdw blurRad="38100" dist="38100" dir="2700000" algn="tl">
                    <a:srgbClr val="000000">
                      <a:alpha val="43137"/>
                    </a:srgbClr>
                  </a:outerShdw>
                </a:effectLst>
              </a:rPr>
              <a:t>God’s Intervention (7-8a)</a:t>
            </a:r>
          </a:p>
          <a:p>
            <a:pPr marL="685800" lvl="1" indent="-685800" eaLnBrk="1" hangingPunct="1">
              <a:spcBef>
                <a:spcPts val="0"/>
              </a:spcBef>
              <a:spcAft>
                <a:spcPts val="30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The Results (8b-9)</a:t>
            </a:r>
          </a:p>
        </p:txBody>
      </p:sp>
      <p:pic>
        <p:nvPicPr>
          <p:cNvPr id="2" name="Picture 4" descr="5 Bible Lessons to Learn From the Book of Genesis | Jack Wellman">
            <a:extLst>
              <a:ext uri="{FF2B5EF4-FFF2-40B4-BE49-F238E27FC236}">
                <a16:creationId xmlns:a16="http://schemas.microsoft.com/office/drawing/2014/main" id="{86B279D7-E07E-42EE-BC3D-7CC92BFCD416}"/>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010400" y="2438400"/>
            <a:ext cx="4118919" cy="27432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2050">
            <a:extLst>
              <a:ext uri="{FF2B5EF4-FFF2-40B4-BE49-F238E27FC236}">
                <a16:creationId xmlns:a16="http://schemas.microsoft.com/office/drawing/2014/main" id="{7E2A6228-CB3B-4F20-9370-1D1ADE66104D}"/>
              </a:ext>
            </a:extLst>
          </p:cNvPr>
          <p:cNvSpPr>
            <a:spLocks noGrp="1" noChangeArrowheads="1"/>
          </p:cNvSpPr>
          <p:nvPr>
            <p:ph type="title"/>
          </p:nvPr>
        </p:nvSpPr>
        <p:spPr>
          <a:xfrm>
            <a:off x="3924300" y="228600"/>
            <a:ext cx="4343400" cy="914400"/>
          </a:xfrm>
        </p:spPr>
        <p:txBody>
          <a:bodyPr/>
          <a:lstStyle/>
          <a:p>
            <a:pPr algn="ctr" eaLnBrk="1" hangingPunct="1"/>
            <a:r>
              <a:rPr lang="en-US" sz="3600" dirty="0">
                <a:effectLst>
                  <a:outerShdw blurRad="38100" dist="38100" dir="2700000" algn="tl">
                    <a:srgbClr val="000000">
                      <a:alpha val="43137"/>
                    </a:srgbClr>
                  </a:outerShdw>
                </a:effectLst>
              </a:rPr>
              <a:t>GENESIS 11:1-9 </a:t>
            </a:r>
            <a:br>
              <a:rPr lang="en-US" sz="3600" dirty="0">
                <a:effectLst>
                  <a:outerShdw blurRad="38100" dist="38100" dir="2700000" algn="tl">
                    <a:srgbClr val="000000">
                      <a:alpha val="43137"/>
                    </a:srgbClr>
                  </a:outerShdw>
                </a:effectLst>
              </a:rPr>
            </a:br>
            <a:r>
              <a:rPr lang="en-US" sz="3600" dirty="0">
                <a:effectLst>
                  <a:outerShdw blurRad="38100" dist="38100" dir="2700000" algn="tl">
                    <a:srgbClr val="000000">
                      <a:alpha val="43137"/>
                    </a:srgbClr>
                  </a:outerShdw>
                </a:effectLst>
              </a:rPr>
              <a:t>Outline</a:t>
            </a:r>
          </a:p>
        </p:txBody>
      </p:sp>
      <p:pic>
        <p:nvPicPr>
          <p:cNvPr id="8" name="Picture 7">
            <a:extLst>
              <a:ext uri="{FF2B5EF4-FFF2-40B4-BE49-F238E27FC236}">
                <a16:creationId xmlns:a16="http://schemas.microsoft.com/office/drawing/2014/main" id="{9B51358C-20C2-4F1F-A741-645991FD8AE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15600" y="76200"/>
            <a:ext cx="1075765" cy="914400"/>
          </a:xfrm>
          <a:prstGeom prst="rect">
            <a:avLst/>
          </a:prstGeom>
        </p:spPr>
      </p:pic>
    </p:spTree>
    <p:extLst>
      <p:ext uri="{BB962C8B-B14F-4D97-AF65-F5344CB8AC3E}">
        <p14:creationId xmlns:p14="http://schemas.microsoft.com/office/powerpoint/2010/main" val="268878375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3"/>
          <p:cNvSpPr>
            <a:spLocks noGrp="1" noChangeArrowheads="1"/>
          </p:cNvSpPr>
          <p:nvPr>
            <p:ph type="body" idx="1"/>
          </p:nvPr>
        </p:nvSpPr>
        <p:spPr>
          <a:xfrm>
            <a:off x="1062681" y="2324100"/>
            <a:ext cx="5871519" cy="3390900"/>
          </a:xfrm>
        </p:spPr>
        <p:txBody>
          <a:bodyPr/>
          <a:lstStyle/>
          <a:p>
            <a:pPr marL="457200" lvl="1" indent="-452438"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God’s intention (7)</a:t>
            </a:r>
          </a:p>
          <a:p>
            <a:pPr marL="914400" lvl="2" indent="-457200" eaLnBrk="1" hangingPunct="1">
              <a:spcBef>
                <a:spcPts val="0"/>
              </a:spcBef>
              <a:spcAft>
                <a:spcPts val="3000"/>
              </a:spcAft>
              <a:buClr>
                <a:srgbClr val="33CC33"/>
              </a:buClr>
              <a:buSzPct val="100000"/>
              <a:buFont typeface="+mj-lt"/>
              <a:buAutoNum type="arabicPeriod"/>
              <a:defRPr/>
            </a:pPr>
            <a:r>
              <a:rPr lang="en-US" dirty="0">
                <a:effectLst>
                  <a:outerShdw blurRad="38100" dist="38100" dir="2700000" algn="tl">
                    <a:srgbClr val="000000">
                      <a:alpha val="43137"/>
                    </a:srgbClr>
                  </a:outerShdw>
                </a:effectLst>
              </a:rPr>
              <a:t>To go down (7a)</a:t>
            </a:r>
          </a:p>
          <a:p>
            <a:pPr marL="914400" lvl="2" indent="-457200" eaLnBrk="1" hangingPunct="1">
              <a:spcBef>
                <a:spcPts val="0"/>
              </a:spcBef>
              <a:spcAft>
                <a:spcPts val="3000"/>
              </a:spcAft>
              <a:buClr>
                <a:srgbClr val="33CC33"/>
              </a:buClr>
              <a:buSzPct val="100000"/>
              <a:buFont typeface="+mj-lt"/>
              <a:buAutoNum type="arabicPeriod"/>
              <a:defRPr/>
            </a:pPr>
            <a:r>
              <a:rPr lang="en-US" dirty="0">
                <a:effectLst>
                  <a:outerShdw blurRad="38100" dist="38100" dir="2700000" algn="tl">
                    <a:srgbClr val="000000">
                      <a:alpha val="43137"/>
                    </a:srgbClr>
                  </a:outerShdw>
                </a:effectLst>
              </a:rPr>
              <a:t>To confound (7b)</a:t>
            </a:r>
          </a:p>
          <a:p>
            <a:pPr marL="457200" lvl="1" indent="-452438"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God’s disruption (8a)</a:t>
            </a:r>
          </a:p>
        </p:txBody>
      </p:sp>
      <p:sp>
        <p:nvSpPr>
          <p:cNvPr id="7" name="Rectangle 2050">
            <a:extLst>
              <a:ext uri="{FF2B5EF4-FFF2-40B4-BE49-F238E27FC236}">
                <a16:creationId xmlns:a16="http://schemas.microsoft.com/office/drawing/2014/main" id="{7E2A6228-CB3B-4F20-9370-1D1ADE66104D}"/>
              </a:ext>
            </a:extLst>
          </p:cNvPr>
          <p:cNvSpPr>
            <a:spLocks noGrp="1" noChangeArrowheads="1"/>
          </p:cNvSpPr>
          <p:nvPr>
            <p:ph type="title"/>
          </p:nvPr>
        </p:nvSpPr>
        <p:spPr>
          <a:xfrm>
            <a:off x="3924300" y="228600"/>
            <a:ext cx="4343400" cy="914400"/>
          </a:xfrm>
        </p:spPr>
        <p:txBody>
          <a:bodyPr/>
          <a:lstStyle/>
          <a:p>
            <a:pPr algn="ctr" eaLnBrk="1" hangingPunct="1"/>
            <a:r>
              <a:rPr lang="en-US" sz="3600" dirty="0">
                <a:effectLst>
                  <a:outerShdw blurRad="38100" dist="38100" dir="2700000" algn="tl">
                    <a:srgbClr val="000000">
                      <a:alpha val="43137"/>
                    </a:srgbClr>
                  </a:outerShdw>
                </a:effectLst>
              </a:rPr>
              <a:t>V. God’s Intervention </a:t>
            </a:r>
            <a:br>
              <a:rPr lang="en-US" sz="3600" dirty="0">
                <a:effectLst>
                  <a:outerShdw blurRad="38100" dist="38100" dir="2700000" algn="tl">
                    <a:srgbClr val="000000">
                      <a:alpha val="43137"/>
                    </a:srgbClr>
                  </a:outerShdw>
                </a:effectLst>
              </a:rPr>
            </a:br>
            <a:r>
              <a:rPr lang="en-US" sz="2800" dirty="0">
                <a:solidFill>
                  <a:schemeClr val="tx1"/>
                </a:solidFill>
                <a:effectLst>
                  <a:outerShdw blurRad="38100" dist="38100" dir="2700000" algn="tl">
                    <a:srgbClr val="000000">
                      <a:alpha val="43137"/>
                    </a:srgbClr>
                  </a:outerShdw>
                </a:effectLst>
              </a:rPr>
              <a:t>vv. 7-8a</a:t>
            </a:r>
          </a:p>
        </p:txBody>
      </p:sp>
      <p:pic>
        <p:nvPicPr>
          <p:cNvPr id="8" name="Picture 4" descr="5 Bible Lessons to Learn From the Book of Genesis | Jack Wellman">
            <a:extLst>
              <a:ext uri="{FF2B5EF4-FFF2-40B4-BE49-F238E27FC236}">
                <a16:creationId xmlns:a16="http://schemas.microsoft.com/office/drawing/2014/main" id="{8A03E51D-9F00-45EE-BEA2-41A19586DB5C}"/>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010400" y="2438400"/>
            <a:ext cx="4118919" cy="27432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B688D9C5-230E-4483-AEC6-E4131E0BD29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15600" y="76200"/>
            <a:ext cx="1075765" cy="914400"/>
          </a:xfrm>
          <a:prstGeom prst="rect">
            <a:avLst/>
          </a:prstGeom>
        </p:spPr>
      </p:pic>
    </p:spTree>
    <p:extLst>
      <p:ext uri="{BB962C8B-B14F-4D97-AF65-F5344CB8AC3E}">
        <p14:creationId xmlns:p14="http://schemas.microsoft.com/office/powerpoint/2010/main" val="279437135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3"/>
          <p:cNvSpPr>
            <a:spLocks noGrp="1" noChangeArrowheads="1"/>
          </p:cNvSpPr>
          <p:nvPr>
            <p:ph type="body" idx="1"/>
          </p:nvPr>
        </p:nvSpPr>
        <p:spPr>
          <a:xfrm>
            <a:off x="1062681" y="2324100"/>
            <a:ext cx="5871519" cy="3390900"/>
          </a:xfrm>
        </p:spPr>
        <p:txBody>
          <a:bodyPr/>
          <a:lstStyle/>
          <a:p>
            <a:pPr marL="457200" lvl="1" indent="-452438" eaLnBrk="1" hangingPunct="1">
              <a:spcBef>
                <a:spcPts val="0"/>
              </a:spcBef>
              <a:spcAft>
                <a:spcPts val="30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God’s intention (7)</a:t>
            </a:r>
          </a:p>
          <a:p>
            <a:pPr marL="914400" lvl="2" indent="-457200" eaLnBrk="1" hangingPunct="1">
              <a:spcBef>
                <a:spcPts val="0"/>
              </a:spcBef>
              <a:spcAft>
                <a:spcPts val="3000"/>
              </a:spcAft>
              <a:buClr>
                <a:srgbClr val="33CC33"/>
              </a:buClr>
              <a:buSzPct val="100000"/>
              <a:buFont typeface="+mj-lt"/>
              <a:buAutoNum type="arabicPeriod"/>
              <a:defRPr/>
            </a:pPr>
            <a:r>
              <a:rPr lang="en-US" dirty="0">
                <a:effectLst>
                  <a:outerShdw blurRad="38100" dist="38100" dir="2700000" algn="tl">
                    <a:srgbClr val="000000">
                      <a:alpha val="43137"/>
                    </a:srgbClr>
                  </a:outerShdw>
                </a:effectLst>
              </a:rPr>
              <a:t>To go down (7a)</a:t>
            </a:r>
          </a:p>
          <a:p>
            <a:pPr marL="914400" lvl="2" indent="-457200" eaLnBrk="1" hangingPunct="1">
              <a:spcBef>
                <a:spcPts val="0"/>
              </a:spcBef>
              <a:spcAft>
                <a:spcPts val="3000"/>
              </a:spcAft>
              <a:buClr>
                <a:srgbClr val="33CC33"/>
              </a:buClr>
              <a:buSzPct val="100000"/>
              <a:buFont typeface="+mj-lt"/>
              <a:buAutoNum type="arabicPeriod"/>
              <a:defRPr/>
            </a:pPr>
            <a:r>
              <a:rPr lang="en-US" dirty="0">
                <a:effectLst>
                  <a:outerShdw blurRad="38100" dist="38100" dir="2700000" algn="tl">
                    <a:srgbClr val="000000">
                      <a:alpha val="43137"/>
                    </a:srgbClr>
                  </a:outerShdw>
                </a:effectLst>
              </a:rPr>
              <a:t>To confound (7b)</a:t>
            </a:r>
          </a:p>
          <a:p>
            <a:pPr marL="457200" lvl="1" indent="-452438"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God’s disruption (8a)</a:t>
            </a:r>
          </a:p>
        </p:txBody>
      </p:sp>
      <p:sp>
        <p:nvSpPr>
          <p:cNvPr id="7" name="Rectangle 2050">
            <a:extLst>
              <a:ext uri="{FF2B5EF4-FFF2-40B4-BE49-F238E27FC236}">
                <a16:creationId xmlns:a16="http://schemas.microsoft.com/office/drawing/2014/main" id="{7E2A6228-CB3B-4F20-9370-1D1ADE66104D}"/>
              </a:ext>
            </a:extLst>
          </p:cNvPr>
          <p:cNvSpPr>
            <a:spLocks noGrp="1" noChangeArrowheads="1"/>
          </p:cNvSpPr>
          <p:nvPr>
            <p:ph type="title"/>
          </p:nvPr>
        </p:nvSpPr>
        <p:spPr>
          <a:xfrm>
            <a:off x="3924300" y="228600"/>
            <a:ext cx="4343400" cy="914400"/>
          </a:xfrm>
        </p:spPr>
        <p:txBody>
          <a:bodyPr/>
          <a:lstStyle/>
          <a:p>
            <a:pPr algn="ctr" eaLnBrk="1" hangingPunct="1"/>
            <a:r>
              <a:rPr lang="en-US" sz="3600" dirty="0">
                <a:effectLst>
                  <a:outerShdw blurRad="38100" dist="38100" dir="2700000" algn="tl">
                    <a:srgbClr val="000000">
                      <a:alpha val="43137"/>
                    </a:srgbClr>
                  </a:outerShdw>
                </a:effectLst>
              </a:rPr>
              <a:t>V. God’s Intervention </a:t>
            </a:r>
            <a:br>
              <a:rPr lang="en-US" sz="3600" dirty="0">
                <a:effectLst>
                  <a:outerShdw blurRad="38100" dist="38100" dir="2700000" algn="tl">
                    <a:srgbClr val="000000">
                      <a:alpha val="43137"/>
                    </a:srgbClr>
                  </a:outerShdw>
                </a:effectLst>
              </a:rPr>
            </a:br>
            <a:r>
              <a:rPr lang="en-US" sz="2800" dirty="0">
                <a:solidFill>
                  <a:schemeClr val="tx1"/>
                </a:solidFill>
                <a:effectLst>
                  <a:outerShdw blurRad="38100" dist="38100" dir="2700000" algn="tl">
                    <a:srgbClr val="000000">
                      <a:alpha val="43137"/>
                    </a:srgbClr>
                  </a:outerShdw>
                </a:effectLst>
              </a:rPr>
              <a:t>vv. 7-8a</a:t>
            </a:r>
          </a:p>
        </p:txBody>
      </p:sp>
      <p:pic>
        <p:nvPicPr>
          <p:cNvPr id="8" name="Picture 4" descr="5 Bible Lessons to Learn From the Book of Genesis | Jack Wellman">
            <a:extLst>
              <a:ext uri="{FF2B5EF4-FFF2-40B4-BE49-F238E27FC236}">
                <a16:creationId xmlns:a16="http://schemas.microsoft.com/office/drawing/2014/main" id="{8A03E51D-9F00-45EE-BEA2-41A19586DB5C}"/>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010400" y="2438400"/>
            <a:ext cx="4118919" cy="27432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B688D9C5-230E-4483-AEC6-E4131E0BD29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15600" y="76200"/>
            <a:ext cx="1075765" cy="914400"/>
          </a:xfrm>
          <a:prstGeom prst="rect">
            <a:avLst/>
          </a:prstGeom>
        </p:spPr>
      </p:pic>
    </p:spTree>
    <p:extLst>
      <p:ext uri="{BB962C8B-B14F-4D97-AF65-F5344CB8AC3E}">
        <p14:creationId xmlns:p14="http://schemas.microsoft.com/office/powerpoint/2010/main" val="270800386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3"/>
          <p:cNvSpPr>
            <a:spLocks noGrp="1" noChangeArrowheads="1"/>
          </p:cNvSpPr>
          <p:nvPr>
            <p:ph type="body" idx="1"/>
          </p:nvPr>
        </p:nvSpPr>
        <p:spPr>
          <a:xfrm>
            <a:off x="1062681" y="2324100"/>
            <a:ext cx="5871519" cy="3390900"/>
          </a:xfrm>
        </p:spPr>
        <p:txBody>
          <a:bodyPr/>
          <a:lstStyle/>
          <a:p>
            <a:pPr marL="457200" lvl="1" indent="-452438" eaLnBrk="1" hangingPunct="1">
              <a:spcBef>
                <a:spcPts val="0"/>
              </a:spcBef>
              <a:spcAft>
                <a:spcPts val="3000"/>
              </a:spcAft>
              <a:buClr>
                <a:srgbClr val="CC66FF"/>
              </a:buClr>
              <a:buSzPct val="100000"/>
              <a:buFont typeface="+mj-lt"/>
              <a:buAutoNum type="alphaUcPeriod"/>
              <a:defRPr/>
            </a:pPr>
            <a:r>
              <a:rPr lang="en-US" b="1" dirty="0">
                <a:solidFill>
                  <a:srgbClr val="FFFFCC"/>
                </a:solidFill>
                <a:effectLst>
                  <a:outerShdw blurRad="38100" dist="38100" dir="2700000" algn="tl">
                    <a:srgbClr val="000000">
                      <a:alpha val="43137"/>
                    </a:srgbClr>
                  </a:outerShdw>
                </a:effectLst>
              </a:rPr>
              <a:t>God’s intention (7)</a:t>
            </a:r>
          </a:p>
          <a:p>
            <a:pPr marL="914400" lvl="2" indent="-457200" eaLnBrk="1" hangingPunct="1">
              <a:spcBef>
                <a:spcPts val="0"/>
              </a:spcBef>
              <a:spcAft>
                <a:spcPts val="3000"/>
              </a:spcAft>
              <a:buClr>
                <a:srgbClr val="33CC33"/>
              </a:buClr>
              <a:buSzPct val="100000"/>
              <a:buFont typeface="+mj-lt"/>
              <a:buAutoNum type="arabicPeriod"/>
              <a:defRPr/>
            </a:pPr>
            <a:r>
              <a:rPr lang="en-US" b="1" u="sng" dirty="0">
                <a:solidFill>
                  <a:srgbClr val="FFFFCC"/>
                </a:solidFill>
                <a:effectLst>
                  <a:outerShdw blurRad="38100" dist="38100" dir="2700000" algn="tl">
                    <a:srgbClr val="000000">
                      <a:alpha val="43137"/>
                    </a:srgbClr>
                  </a:outerShdw>
                </a:effectLst>
              </a:rPr>
              <a:t>To go down (7a)</a:t>
            </a:r>
          </a:p>
          <a:p>
            <a:pPr marL="914400" lvl="2" indent="-457200" eaLnBrk="1" hangingPunct="1">
              <a:spcBef>
                <a:spcPts val="0"/>
              </a:spcBef>
              <a:spcAft>
                <a:spcPts val="3000"/>
              </a:spcAft>
              <a:buClr>
                <a:srgbClr val="33CC33"/>
              </a:buClr>
              <a:buSzPct val="100000"/>
              <a:buFont typeface="+mj-lt"/>
              <a:buAutoNum type="arabicPeriod"/>
              <a:defRPr/>
            </a:pPr>
            <a:r>
              <a:rPr lang="en-US" dirty="0">
                <a:effectLst>
                  <a:outerShdw blurRad="38100" dist="38100" dir="2700000" algn="tl">
                    <a:srgbClr val="000000">
                      <a:alpha val="43137"/>
                    </a:srgbClr>
                  </a:outerShdw>
                </a:effectLst>
              </a:rPr>
              <a:t>To confound (7b)</a:t>
            </a:r>
          </a:p>
          <a:p>
            <a:pPr marL="457200" lvl="1" indent="-452438"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God’s disruption (8a)</a:t>
            </a:r>
          </a:p>
        </p:txBody>
      </p:sp>
      <p:sp>
        <p:nvSpPr>
          <p:cNvPr id="7" name="Rectangle 2050">
            <a:extLst>
              <a:ext uri="{FF2B5EF4-FFF2-40B4-BE49-F238E27FC236}">
                <a16:creationId xmlns:a16="http://schemas.microsoft.com/office/drawing/2014/main" id="{7E2A6228-CB3B-4F20-9370-1D1ADE66104D}"/>
              </a:ext>
            </a:extLst>
          </p:cNvPr>
          <p:cNvSpPr>
            <a:spLocks noGrp="1" noChangeArrowheads="1"/>
          </p:cNvSpPr>
          <p:nvPr>
            <p:ph type="title"/>
          </p:nvPr>
        </p:nvSpPr>
        <p:spPr>
          <a:xfrm>
            <a:off x="3924300" y="228600"/>
            <a:ext cx="4343400" cy="914400"/>
          </a:xfrm>
        </p:spPr>
        <p:txBody>
          <a:bodyPr/>
          <a:lstStyle/>
          <a:p>
            <a:pPr algn="ctr" eaLnBrk="1" hangingPunct="1"/>
            <a:r>
              <a:rPr lang="en-US" sz="3600" dirty="0">
                <a:effectLst>
                  <a:outerShdw blurRad="38100" dist="38100" dir="2700000" algn="tl">
                    <a:srgbClr val="000000">
                      <a:alpha val="43137"/>
                    </a:srgbClr>
                  </a:outerShdw>
                </a:effectLst>
              </a:rPr>
              <a:t>V. God’s Intervention </a:t>
            </a:r>
            <a:br>
              <a:rPr lang="en-US" sz="3600" dirty="0">
                <a:effectLst>
                  <a:outerShdw blurRad="38100" dist="38100" dir="2700000" algn="tl">
                    <a:srgbClr val="000000">
                      <a:alpha val="43137"/>
                    </a:srgbClr>
                  </a:outerShdw>
                </a:effectLst>
              </a:rPr>
            </a:br>
            <a:r>
              <a:rPr lang="en-US" sz="2800" dirty="0">
                <a:solidFill>
                  <a:schemeClr val="tx1"/>
                </a:solidFill>
                <a:effectLst>
                  <a:outerShdw blurRad="38100" dist="38100" dir="2700000" algn="tl">
                    <a:srgbClr val="000000">
                      <a:alpha val="43137"/>
                    </a:srgbClr>
                  </a:outerShdw>
                </a:effectLst>
              </a:rPr>
              <a:t>vv. 7-8a</a:t>
            </a:r>
          </a:p>
        </p:txBody>
      </p:sp>
      <p:pic>
        <p:nvPicPr>
          <p:cNvPr id="8" name="Picture 4" descr="5 Bible Lessons to Learn From the Book of Genesis | Jack Wellman">
            <a:extLst>
              <a:ext uri="{FF2B5EF4-FFF2-40B4-BE49-F238E27FC236}">
                <a16:creationId xmlns:a16="http://schemas.microsoft.com/office/drawing/2014/main" id="{8A03E51D-9F00-45EE-BEA2-41A19586DB5C}"/>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010400" y="2438400"/>
            <a:ext cx="4118919" cy="27432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B688D9C5-230E-4483-AEC6-E4131E0BD29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15600" y="76200"/>
            <a:ext cx="1075765" cy="914400"/>
          </a:xfrm>
          <a:prstGeom prst="rect">
            <a:avLst/>
          </a:prstGeom>
        </p:spPr>
      </p:pic>
    </p:spTree>
    <p:extLst>
      <p:ext uri="{BB962C8B-B14F-4D97-AF65-F5344CB8AC3E}">
        <p14:creationId xmlns:p14="http://schemas.microsoft.com/office/powerpoint/2010/main" val="23976609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a:xfrm>
            <a:off x="533400" y="1905000"/>
            <a:ext cx="10866853" cy="4114800"/>
          </a:xfrm>
        </p:spPr>
        <p:txBody>
          <a:bodyPr/>
          <a:lstStyle/>
          <a:p>
            <a:pPr marL="0" indent="0" algn="just">
              <a:spcBef>
                <a:spcPts val="0"/>
              </a:spcBef>
              <a:spcAft>
                <a:spcPts val="0"/>
              </a:spcAft>
              <a:buNone/>
            </a:pPr>
            <a:r>
              <a:rPr lang="en-US" dirty="0">
                <a:effectLst>
                  <a:outerShdw blurRad="38100" dist="38100" dir="2700000" algn="tl">
                    <a:srgbClr val="000000">
                      <a:alpha val="43137"/>
                    </a:srgbClr>
                  </a:outerShdw>
                </a:effectLst>
              </a:rPr>
              <a:t>“In this case, the account emphasizes the greatness of God and the puniness of man by comparison. Although man vainly tried to build this immensely high tower, God was still described as ‘coming down’ to see this comparatively tiny venture.”</a:t>
            </a:r>
          </a:p>
        </p:txBody>
      </p:sp>
      <p:sp>
        <p:nvSpPr>
          <p:cNvPr id="4" name="Text Box 5"/>
          <p:cNvSpPr txBox="1">
            <a:spLocks noChangeArrowheads="1"/>
          </p:cNvSpPr>
          <p:nvPr/>
        </p:nvSpPr>
        <p:spPr bwMode="auto">
          <a:xfrm>
            <a:off x="1828800" y="304800"/>
            <a:ext cx="853440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 Dr. Jonathan D. Sarfati</a:t>
            </a:r>
          </a:p>
          <a:p>
            <a:pPr algn="ctr"/>
            <a:r>
              <a:rPr lang="en-US" sz="1800" dirty="0">
                <a:effectLst/>
                <a:latin typeface="Calibri" panose="020F0502020204030204" pitchFamily="34" charset="0"/>
                <a:ea typeface="Calibri" panose="020F0502020204030204" pitchFamily="34" charset="0"/>
                <a:cs typeface="Times New Roman" panose="02020603050405020304" pitchFamily="18" charset="0"/>
              </a:rPr>
              <a:t>Jonathan D. Sarfati, </a:t>
            </a:r>
            <a:r>
              <a:rPr lang="en-US" sz="1800" i="1" dirty="0">
                <a:effectLst/>
                <a:latin typeface="Calibri" panose="020F0502020204030204" pitchFamily="34" charset="0"/>
                <a:ea typeface="Calibri" panose="020F0502020204030204" pitchFamily="34" charset="0"/>
                <a:cs typeface="Times New Roman" panose="02020603050405020304" pitchFamily="18" charset="0"/>
              </a:rPr>
              <a:t>The Genesis Account: A Theological, Historical, and Scientific Commentary on Genesis 1‒11</a:t>
            </a:r>
            <a:r>
              <a:rPr lang="en-US" sz="1800" dirty="0">
                <a:effectLst/>
                <a:latin typeface="Calibri" panose="020F0502020204030204" pitchFamily="34" charset="0"/>
                <a:ea typeface="Calibri" panose="020F0502020204030204" pitchFamily="34" charset="0"/>
                <a:cs typeface="Times New Roman" panose="02020603050405020304" pitchFamily="18" charset="0"/>
              </a:rPr>
              <a:t> (Powder Springs, GA: Creation Book Publishers, 2015), 660.</a:t>
            </a:r>
            <a:endParaRPr lang="en-US" altLang="en-US" sz="1800" dirty="0">
              <a:effectLst>
                <a:outerShdw blurRad="38100" dist="38100" dir="2700000" algn="tl">
                  <a:srgbClr val="000000"/>
                </a:outerShdw>
              </a:effectLst>
              <a:latin typeface="Calibri" panose="020F0502020204030204" pitchFamily="34" charset="0"/>
              <a:cs typeface="+mn-cs"/>
            </a:endParaRPr>
          </a:p>
        </p:txBody>
      </p:sp>
      <p:pic>
        <p:nvPicPr>
          <p:cNvPr id="7" name="Picture 2" descr="Genesis Account By JONATHAN SARFATI">
            <a:extLst>
              <a:ext uri="{FF2B5EF4-FFF2-40B4-BE49-F238E27FC236}">
                <a16:creationId xmlns:a16="http://schemas.microsoft.com/office/drawing/2014/main" id="{876D98B6-BE41-4728-97E5-63B1C74F358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91049" y="76200"/>
            <a:ext cx="737373" cy="109728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Creation Conference 2019 - Grace Advance Mid-Atlantic">
            <a:extLst>
              <a:ext uri="{FF2B5EF4-FFF2-40B4-BE49-F238E27FC236}">
                <a16:creationId xmlns:a16="http://schemas.microsoft.com/office/drawing/2014/main" id="{C7F83E82-5FD8-4B4F-A8F4-11B6EFDBD25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9600" y="34043"/>
            <a:ext cx="783772" cy="10972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4853841"/>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xfrm>
            <a:off x="2209800" y="228601"/>
            <a:ext cx="7772400" cy="873125"/>
          </a:xfrm>
        </p:spPr>
        <p:txBody>
          <a:bodyPr/>
          <a:lstStyle/>
          <a:p>
            <a:pPr algn="ctr" eaLnBrk="1" hangingPunct="1"/>
            <a:r>
              <a:rPr lang="en-US" sz="3600" dirty="0">
                <a:effectLst>
                  <a:outerShdw blurRad="38100" dist="38100" dir="2700000" algn="tl">
                    <a:srgbClr val="000000">
                      <a:alpha val="43137"/>
                    </a:srgbClr>
                  </a:outerShdw>
                </a:effectLst>
              </a:rPr>
              <a:t>TRINITARIANISM IN GENESIS</a:t>
            </a:r>
          </a:p>
        </p:txBody>
      </p:sp>
      <p:sp>
        <p:nvSpPr>
          <p:cNvPr id="40963" name="Rectangle 3"/>
          <p:cNvSpPr>
            <a:spLocks noGrp="1" noChangeArrowheads="1"/>
          </p:cNvSpPr>
          <p:nvPr>
            <p:ph type="body" idx="1"/>
          </p:nvPr>
        </p:nvSpPr>
        <p:spPr>
          <a:xfrm>
            <a:off x="1042768" y="1534319"/>
            <a:ext cx="2538631" cy="3789363"/>
          </a:xfrm>
        </p:spPr>
        <p:txBody>
          <a:bodyPr/>
          <a:lstStyle/>
          <a:p>
            <a:pPr marL="457200" lvl="1" indent="-457200" eaLnBrk="1" hangingPunct="1">
              <a:spcBef>
                <a:spcPts val="0"/>
              </a:spcBef>
              <a:spcAft>
                <a:spcPts val="36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ea typeface="+mn-ea"/>
                <a:cs typeface="+mn-cs"/>
              </a:rPr>
              <a:t>Gen 1:26</a:t>
            </a:r>
          </a:p>
          <a:p>
            <a:pPr marL="457200" lvl="1" indent="-457200" eaLnBrk="1" hangingPunct="1">
              <a:spcBef>
                <a:spcPts val="0"/>
              </a:spcBef>
              <a:spcAft>
                <a:spcPts val="36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ea typeface="+mn-ea"/>
                <a:cs typeface="+mn-cs"/>
              </a:rPr>
              <a:t>Gen 3:22</a:t>
            </a:r>
          </a:p>
          <a:p>
            <a:pPr marL="457200" lvl="1" indent="-457200" eaLnBrk="1" hangingPunct="1">
              <a:spcBef>
                <a:spcPts val="0"/>
              </a:spcBef>
              <a:spcAft>
                <a:spcPts val="36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ea typeface="+mn-ea"/>
                <a:cs typeface="+mn-cs"/>
              </a:rPr>
              <a:t>Gen 11:7</a:t>
            </a:r>
          </a:p>
          <a:p>
            <a:pPr marL="457200" lvl="1" indent="-457200" eaLnBrk="1" hangingPunct="1">
              <a:spcBef>
                <a:spcPts val="0"/>
              </a:spcBef>
              <a:spcAft>
                <a:spcPts val="36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ea typeface="+mn-ea"/>
                <a:cs typeface="+mn-cs"/>
              </a:rPr>
              <a:t>Isa 6:8</a:t>
            </a:r>
          </a:p>
        </p:txBody>
      </p:sp>
      <p:pic>
        <p:nvPicPr>
          <p:cNvPr id="2" name="Picture 1">
            <a:extLst>
              <a:ext uri="{FF2B5EF4-FFF2-40B4-BE49-F238E27FC236}">
                <a16:creationId xmlns:a16="http://schemas.microsoft.com/office/drawing/2014/main" id="{83D7980E-0B14-4AE5-B20F-379168F7E94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724400" y="1350961"/>
            <a:ext cx="6424831" cy="4385839"/>
          </a:xfrm>
          <a:prstGeom prst="rect">
            <a:avLst/>
          </a:prstGeom>
          <a:ln>
            <a:solidFill>
              <a:schemeClr val="tx1"/>
            </a:solid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3"/>
          <p:cNvSpPr>
            <a:spLocks noGrp="1" noChangeArrowheads="1"/>
          </p:cNvSpPr>
          <p:nvPr>
            <p:ph type="body" idx="1"/>
          </p:nvPr>
        </p:nvSpPr>
        <p:spPr>
          <a:xfrm>
            <a:off x="1062681" y="2324100"/>
            <a:ext cx="5871519" cy="3390900"/>
          </a:xfrm>
        </p:spPr>
        <p:txBody>
          <a:bodyPr/>
          <a:lstStyle/>
          <a:p>
            <a:pPr marL="457200" lvl="1" indent="-452438" eaLnBrk="1" hangingPunct="1">
              <a:spcBef>
                <a:spcPts val="0"/>
              </a:spcBef>
              <a:spcAft>
                <a:spcPts val="3000"/>
              </a:spcAft>
              <a:buClr>
                <a:srgbClr val="CC66FF"/>
              </a:buClr>
              <a:buSzPct val="100000"/>
              <a:buFont typeface="+mj-lt"/>
              <a:buAutoNum type="alphaUcPeriod"/>
              <a:defRPr/>
            </a:pPr>
            <a:r>
              <a:rPr lang="en-US" b="1" dirty="0">
                <a:solidFill>
                  <a:srgbClr val="FFFFCC"/>
                </a:solidFill>
                <a:effectLst>
                  <a:outerShdw blurRad="38100" dist="38100" dir="2700000" algn="tl">
                    <a:srgbClr val="000000">
                      <a:alpha val="43137"/>
                    </a:srgbClr>
                  </a:outerShdw>
                </a:effectLst>
              </a:rPr>
              <a:t>God’s intention (7)</a:t>
            </a:r>
          </a:p>
          <a:p>
            <a:pPr marL="914400" lvl="2" indent="-457200" eaLnBrk="1" hangingPunct="1">
              <a:spcBef>
                <a:spcPts val="0"/>
              </a:spcBef>
              <a:spcAft>
                <a:spcPts val="3000"/>
              </a:spcAft>
              <a:buClr>
                <a:srgbClr val="33CC33"/>
              </a:buClr>
              <a:buSzPct val="100000"/>
              <a:buFont typeface="+mj-lt"/>
              <a:buAutoNum type="arabicPeriod"/>
              <a:defRPr/>
            </a:pPr>
            <a:r>
              <a:rPr lang="en-US" dirty="0">
                <a:effectLst>
                  <a:outerShdw blurRad="38100" dist="38100" dir="2700000" algn="tl">
                    <a:srgbClr val="000000">
                      <a:alpha val="43137"/>
                    </a:srgbClr>
                  </a:outerShdw>
                </a:effectLst>
              </a:rPr>
              <a:t>To go down (7a)</a:t>
            </a:r>
          </a:p>
          <a:p>
            <a:pPr marL="914400" lvl="2" indent="-457200" eaLnBrk="1" hangingPunct="1">
              <a:spcBef>
                <a:spcPts val="0"/>
              </a:spcBef>
              <a:spcAft>
                <a:spcPts val="3000"/>
              </a:spcAft>
              <a:buClr>
                <a:srgbClr val="33CC33"/>
              </a:buClr>
              <a:buSzPct val="100000"/>
              <a:buFont typeface="+mj-lt"/>
              <a:buAutoNum type="arabicPeriod"/>
              <a:defRPr/>
            </a:pPr>
            <a:r>
              <a:rPr lang="en-US" b="1" u="sng" dirty="0">
                <a:solidFill>
                  <a:srgbClr val="FFFFCC"/>
                </a:solidFill>
                <a:effectLst>
                  <a:outerShdw blurRad="38100" dist="38100" dir="2700000" algn="tl">
                    <a:srgbClr val="000000">
                      <a:alpha val="43137"/>
                    </a:srgbClr>
                  </a:outerShdw>
                </a:effectLst>
              </a:rPr>
              <a:t>To confound (7b)</a:t>
            </a:r>
          </a:p>
          <a:p>
            <a:pPr marL="457200" lvl="1" indent="-452438"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God’s disruption (8a)</a:t>
            </a:r>
          </a:p>
        </p:txBody>
      </p:sp>
      <p:sp>
        <p:nvSpPr>
          <p:cNvPr id="7" name="Rectangle 2050">
            <a:extLst>
              <a:ext uri="{FF2B5EF4-FFF2-40B4-BE49-F238E27FC236}">
                <a16:creationId xmlns:a16="http://schemas.microsoft.com/office/drawing/2014/main" id="{7E2A6228-CB3B-4F20-9370-1D1ADE66104D}"/>
              </a:ext>
            </a:extLst>
          </p:cNvPr>
          <p:cNvSpPr>
            <a:spLocks noGrp="1" noChangeArrowheads="1"/>
          </p:cNvSpPr>
          <p:nvPr>
            <p:ph type="title"/>
          </p:nvPr>
        </p:nvSpPr>
        <p:spPr>
          <a:xfrm>
            <a:off x="3924300" y="228600"/>
            <a:ext cx="4343400" cy="914400"/>
          </a:xfrm>
        </p:spPr>
        <p:txBody>
          <a:bodyPr/>
          <a:lstStyle/>
          <a:p>
            <a:pPr algn="ctr" eaLnBrk="1" hangingPunct="1"/>
            <a:r>
              <a:rPr lang="en-US" sz="3600" dirty="0">
                <a:effectLst>
                  <a:outerShdw blurRad="38100" dist="38100" dir="2700000" algn="tl">
                    <a:srgbClr val="000000">
                      <a:alpha val="43137"/>
                    </a:srgbClr>
                  </a:outerShdw>
                </a:effectLst>
              </a:rPr>
              <a:t>V. God’s Intervention </a:t>
            </a:r>
            <a:br>
              <a:rPr lang="en-US" sz="3600" dirty="0">
                <a:effectLst>
                  <a:outerShdw blurRad="38100" dist="38100" dir="2700000" algn="tl">
                    <a:srgbClr val="000000">
                      <a:alpha val="43137"/>
                    </a:srgbClr>
                  </a:outerShdw>
                </a:effectLst>
              </a:rPr>
            </a:br>
            <a:r>
              <a:rPr lang="en-US" sz="2800" dirty="0">
                <a:solidFill>
                  <a:schemeClr val="tx1"/>
                </a:solidFill>
                <a:effectLst>
                  <a:outerShdw blurRad="38100" dist="38100" dir="2700000" algn="tl">
                    <a:srgbClr val="000000">
                      <a:alpha val="43137"/>
                    </a:srgbClr>
                  </a:outerShdw>
                </a:effectLst>
              </a:rPr>
              <a:t>vv. 7-8a</a:t>
            </a:r>
          </a:p>
        </p:txBody>
      </p:sp>
      <p:pic>
        <p:nvPicPr>
          <p:cNvPr id="8" name="Picture 4" descr="5 Bible Lessons to Learn From the Book of Genesis | Jack Wellman">
            <a:extLst>
              <a:ext uri="{FF2B5EF4-FFF2-40B4-BE49-F238E27FC236}">
                <a16:creationId xmlns:a16="http://schemas.microsoft.com/office/drawing/2014/main" id="{8A03E51D-9F00-45EE-BEA2-41A19586DB5C}"/>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010400" y="2438400"/>
            <a:ext cx="4118919" cy="27432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B688D9C5-230E-4483-AEC6-E4131E0BD29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15600" y="76200"/>
            <a:ext cx="1075765" cy="914400"/>
          </a:xfrm>
          <a:prstGeom prst="rect">
            <a:avLst/>
          </a:prstGeom>
        </p:spPr>
      </p:pic>
    </p:spTree>
    <p:extLst>
      <p:ext uri="{BB962C8B-B14F-4D97-AF65-F5344CB8AC3E}">
        <p14:creationId xmlns:p14="http://schemas.microsoft.com/office/powerpoint/2010/main" val="101816890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171" name="Rectangle 3"/>
          <p:cNvSpPr>
            <a:spLocks noGrp="1" noChangeArrowheads="1"/>
          </p:cNvSpPr>
          <p:nvPr>
            <p:ph type="body" idx="1"/>
          </p:nvPr>
        </p:nvSpPr>
        <p:spPr>
          <a:xfrm>
            <a:off x="1981200" y="1371601"/>
            <a:ext cx="7086600" cy="4119563"/>
          </a:xfrm>
        </p:spPr>
        <p:txBody>
          <a:bodyPr/>
          <a:lstStyle/>
          <a:p>
            <a:pPr marL="457200" lvl="1" indent="-457200" eaLnBrk="1" hangingPunct="1">
              <a:spcBef>
                <a:spcPts val="0"/>
              </a:spcBef>
              <a:spcAft>
                <a:spcPts val="3000"/>
              </a:spcAft>
              <a:buClr>
                <a:schemeClr val="tx2"/>
              </a:buClr>
              <a:buSzPct val="100000"/>
              <a:buFont typeface="Wingdings" pitchFamily="2" charset="2"/>
              <a:buAutoNum type="romanUcPeriod"/>
              <a:defRPr/>
            </a:pPr>
            <a:r>
              <a:rPr lang="en-US" b="1" dirty="0">
                <a:solidFill>
                  <a:srgbClr val="FFFFCC"/>
                </a:solidFill>
                <a:effectLst>
                  <a:outerShdw blurRad="38100" dist="38100" dir="2700000" algn="tl">
                    <a:srgbClr val="000000">
                      <a:alpha val="43137"/>
                    </a:srgbClr>
                  </a:outerShdw>
                </a:effectLst>
              </a:rPr>
              <a:t>Genesis 1-11 (four events)</a:t>
            </a:r>
          </a:p>
          <a:p>
            <a:pPr marL="862013"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Creation (1-2)</a:t>
            </a:r>
          </a:p>
          <a:p>
            <a:pPr marL="862013" lvl="2" indent="-457200" eaLnBrk="1" hangingPunct="1">
              <a:spcBef>
                <a:spcPts val="0"/>
              </a:spcBef>
              <a:spcAft>
                <a:spcPts val="30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Fall (3-5)</a:t>
            </a:r>
          </a:p>
          <a:p>
            <a:pPr marL="862013"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Flood (6-9)</a:t>
            </a:r>
          </a:p>
          <a:p>
            <a:pPr marL="862013"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National dispersion (10-11)</a:t>
            </a:r>
          </a:p>
        </p:txBody>
      </p:sp>
      <p:pic>
        <p:nvPicPr>
          <p:cNvPr id="2" name="Picture 4" descr="5 Bible Lessons to Learn From the Book of Genesis | Jack Wellman">
            <a:extLst>
              <a:ext uri="{FF2B5EF4-FFF2-40B4-BE49-F238E27FC236}">
                <a16:creationId xmlns:a16="http://schemas.microsoft.com/office/drawing/2014/main" id="{86B279D7-E07E-42EE-BC3D-7CC92BFCD416}"/>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541054" y="2514600"/>
            <a:ext cx="2745946" cy="18288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2050">
            <a:extLst>
              <a:ext uri="{FF2B5EF4-FFF2-40B4-BE49-F238E27FC236}">
                <a16:creationId xmlns:a16="http://schemas.microsoft.com/office/drawing/2014/main" id="{7E2A6228-CB3B-4F20-9370-1D1ADE66104D}"/>
              </a:ext>
            </a:extLst>
          </p:cNvPr>
          <p:cNvSpPr>
            <a:spLocks noGrp="1" noChangeArrowheads="1"/>
          </p:cNvSpPr>
          <p:nvPr>
            <p:ph type="title"/>
          </p:nvPr>
        </p:nvSpPr>
        <p:spPr>
          <a:xfrm>
            <a:off x="3924300" y="228600"/>
            <a:ext cx="4343400" cy="914400"/>
          </a:xfrm>
        </p:spPr>
        <p:txBody>
          <a:bodyPr/>
          <a:lstStyle/>
          <a:p>
            <a:pPr algn="ctr" eaLnBrk="1" hangingPunct="1"/>
            <a:r>
              <a:rPr lang="en-US" sz="3600" dirty="0">
                <a:effectLst>
                  <a:outerShdw blurRad="38100" dist="38100" dir="2700000" algn="tl">
                    <a:srgbClr val="000000">
                      <a:alpha val="43137"/>
                    </a:srgbClr>
                  </a:outerShdw>
                </a:effectLst>
              </a:rPr>
              <a:t>GENESIS STRUCTURE</a:t>
            </a:r>
          </a:p>
        </p:txBody>
      </p:sp>
      <p:pic>
        <p:nvPicPr>
          <p:cNvPr id="6" name="Picture 5">
            <a:extLst>
              <a:ext uri="{FF2B5EF4-FFF2-40B4-BE49-F238E27FC236}">
                <a16:creationId xmlns:a16="http://schemas.microsoft.com/office/drawing/2014/main" id="{BB31395D-112A-4DDC-B4B3-B50B290B9BB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15600" y="76200"/>
            <a:ext cx="1075765" cy="914400"/>
          </a:xfrm>
          <a:prstGeom prst="rect">
            <a:avLst/>
          </a:prstGeom>
        </p:spPr>
      </p:pic>
    </p:spTree>
    <p:extLst>
      <p:ext uri="{BB962C8B-B14F-4D97-AF65-F5344CB8AC3E}">
        <p14:creationId xmlns:p14="http://schemas.microsoft.com/office/powerpoint/2010/main" val="37293262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D5862F4-F9D6-4990-9908-F707F4AA65F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441516" y="137160"/>
            <a:ext cx="9308968" cy="6583680"/>
          </a:xfrm>
          <a:prstGeom prst="rect">
            <a:avLst/>
          </a:prstGeom>
        </p:spPr>
      </p:pic>
    </p:spTree>
    <p:extLst>
      <p:ext uri="{BB962C8B-B14F-4D97-AF65-F5344CB8AC3E}">
        <p14:creationId xmlns:p14="http://schemas.microsoft.com/office/powerpoint/2010/main" val="2986138465"/>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a:xfrm>
            <a:off x="609600" y="1447800"/>
            <a:ext cx="10981765" cy="4800600"/>
          </a:xfrm>
        </p:spPr>
        <p:txBody>
          <a:bodyPr/>
          <a:lstStyle/>
          <a:p>
            <a:pPr marL="0" indent="0" algn="just">
              <a:buNone/>
            </a:pPr>
            <a:r>
              <a:rPr lang="en-US" altLang="en-US" dirty="0">
                <a:effectLst>
                  <a:outerShdw blurRad="38100" dist="38100" dir="2700000" algn="tl">
                    <a:srgbClr val="000000">
                      <a:alpha val="43137"/>
                    </a:srgbClr>
                  </a:outerShdw>
                </a:effectLst>
              </a:rPr>
              <a:t>“…</a:t>
            </a:r>
            <a:r>
              <a:rPr lang="en-US" dirty="0">
                <a:effectLst>
                  <a:outerShdw blurRad="38100" dist="38100" dir="2700000" algn="tl">
                    <a:srgbClr val="000000">
                      <a:alpha val="43137"/>
                    </a:srgbClr>
                  </a:outerShdw>
                </a:effectLst>
              </a:rPr>
              <a:t>because Jehovah did there confound the language of all the earth. This is the origin of the multi-language world. The one-world language will be restored in the Messianic Kingdom (Zeph. 3:9).</a:t>
            </a:r>
            <a:r>
              <a:rPr lang="en-US" altLang="en-US" dirty="0">
                <a:effectLst>
                  <a:outerShdw blurRad="38100" dist="38100" dir="2700000" algn="tl">
                    <a:srgbClr val="000000">
                      <a:alpha val="43137"/>
                    </a:srgbClr>
                  </a:outerShdw>
                </a:effectLst>
                <a:cs typeface="Calibri" panose="020F0502020204030204" pitchFamily="34" charset="0"/>
              </a:rPr>
              <a:t>”</a:t>
            </a:r>
            <a:endParaRPr lang="en-US" altLang="en-US" dirty="0">
              <a:effectLst>
                <a:outerShdw blurRad="38100" dist="38100" dir="2700000" algn="tl">
                  <a:srgbClr val="000000">
                    <a:alpha val="43137"/>
                  </a:srgbClr>
                </a:outerShdw>
              </a:effectLst>
            </a:endParaRPr>
          </a:p>
        </p:txBody>
      </p:sp>
      <p:sp>
        <p:nvSpPr>
          <p:cNvPr id="4" name="Text Box 5"/>
          <p:cNvSpPr txBox="1">
            <a:spLocks noChangeArrowheads="1"/>
          </p:cNvSpPr>
          <p:nvPr/>
        </p:nvSpPr>
        <p:spPr bwMode="auto">
          <a:xfrm>
            <a:off x="3381375" y="21967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Dr. Arnold G. Fruchtenbaum</a:t>
            </a:r>
          </a:p>
          <a:p>
            <a:pPr algn="ctr"/>
            <a:r>
              <a:rPr lang="en-US" altLang="en-US" sz="1800" i="1" dirty="0">
                <a:effectLst>
                  <a:outerShdw blurRad="38100" dist="38100" dir="2700000" algn="tl">
                    <a:srgbClr val="000000"/>
                  </a:outerShdw>
                </a:effectLst>
                <a:latin typeface="Calibri" panose="020F0502020204030204" pitchFamily="34" charset="0"/>
                <a:cs typeface="+mn-cs"/>
              </a:rPr>
              <a:t>The Book of Genesis, 225</a:t>
            </a:r>
          </a:p>
        </p:txBody>
      </p:sp>
      <p:pic>
        <p:nvPicPr>
          <p:cNvPr id="6" name="Picture 5">
            <a:extLst>
              <a:ext uri="{FF2B5EF4-FFF2-40B4-BE49-F238E27FC236}">
                <a16:creationId xmlns:a16="http://schemas.microsoft.com/office/drawing/2014/main" id="{23D5B274-6ACD-4122-938C-CD66501F333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76200"/>
            <a:ext cx="684944" cy="914400"/>
          </a:xfrm>
          <a:prstGeom prst="rect">
            <a:avLst/>
          </a:prstGeom>
        </p:spPr>
      </p:pic>
      <p:pic>
        <p:nvPicPr>
          <p:cNvPr id="8" name="Picture 7">
            <a:extLst>
              <a:ext uri="{FF2B5EF4-FFF2-40B4-BE49-F238E27FC236}">
                <a16:creationId xmlns:a16="http://schemas.microsoft.com/office/drawing/2014/main" id="{36E74736-4F3A-4004-B41A-6BDA33C8A4C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515600" y="76200"/>
            <a:ext cx="1075765" cy="914400"/>
          </a:xfrm>
          <a:prstGeom prst="rect">
            <a:avLst/>
          </a:prstGeom>
        </p:spPr>
      </p:pic>
      <p:pic>
        <p:nvPicPr>
          <p:cNvPr id="2" name="Picture 1">
            <a:extLst>
              <a:ext uri="{FF2B5EF4-FFF2-40B4-BE49-F238E27FC236}">
                <a16:creationId xmlns:a16="http://schemas.microsoft.com/office/drawing/2014/main" id="{8D35F7DD-38BA-4AF0-B1CD-695C6938FD3C}"/>
              </a:ext>
            </a:extLst>
          </p:cNvPr>
          <p:cNvPicPr>
            <a:picLocks noChangeAspect="1"/>
          </p:cNvPicPr>
          <p:nvPr/>
        </p:nvPicPr>
        <p:blipFill>
          <a:blip r:embed="rId5"/>
          <a:stretch>
            <a:fillRect/>
          </a:stretch>
        </p:blipFill>
        <p:spPr>
          <a:xfrm>
            <a:off x="3658107" y="3581400"/>
            <a:ext cx="4875787" cy="2743200"/>
          </a:xfrm>
          <a:prstGeom prst="rect">
            <a:avLst/>
          </a:prstGeom>
        </p:spPr>
      </p:pic>
    </p:spTree>
    <p:extLst>
      <p:ext uri="{BB962C8B-B14F-4D97-AF65-F5344CB8AC3E}">
        <p14:creationId xmlns:p14="http://schemas.microsoft.com/office/powerpoint/2010/main" val="2600653634"/>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3"/>
          <p:cNvSpPr>
            <a:spLocks noGrp="1" noChangeArrowheads="1"/>
          </p:cNvSpPr>
          <p:nvPr>
            <p:ph type="body" idx="1"/>
          </p:nvPr>
        </p:nvSpPr>
        <p:spPr>
          <a:xfrm>
            <a:off x="1062681" y="2324100"/>
            <a:ext cx="5871519" cy="3390900"/>
          </a:xfrm>
        </p:spPr>
        <p:txBody>
          <a:bodyPr/>
          <a:lstStyle/>
          <a:p>
            <a:pPr marL="457200" lvl="1" indent="-452438"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God’s intention (7)</a:t>
            </a:r>
          </a:p>
          <a:p>
            <a:pPr marL="914400" lvl="2" indent="-457200" eaLnBrk="1" hangingPunct="1">
              <a:spcBef>
                <a:spcPts val="0"/>
              </a:spcBef>
              <a:spcAft>
                <a:spcPts val="3000"/>
              </a:spcAft>
              <a:buClr>
                <a:srgbClr val="33CC33"/>
              </a:buClr>
              <a:buSzPct val="100000"/>
              <a:buFont typeface="+mj-lt"/>
              <a:buAutoNum type="arabicPeriod"/>
              <a:defRPr/>
            </a:pPr>
            <a:r>
              <a:rPr lang="en-US" dirty="0">
                <a:effectLst>
                  <a:outerShdw blurRad="38100" dist="38100" dir="2700000" algn="tl">
                    <a:srgbClr val="000000">
                      <a:alpha val="43137"/>
                    </a:srgbClr>
                  </a:outerShdw>
                </a:effectLst>
              </a:rPr>
              <a:t>To go down (7a)</a:t>
            </a:r>
          </a:p>
          <a:p>
            <a:pPr marL="914400" lvl="2" indent="-457200" eaLnBrk="1" hangingPunct="1">
              <a:spcBef>
                <a:spcPts val="0"/>
              </a:spcBef>
              <a:spcAft>
                <a:spcPts val="3000"/>
              </a:spcAft>
              <a:buClr>
                <a:srgbClr val="33CC33"/>
              </a:buClr>
              <a:buSzPct val="100000"/>
              <a:buFont typeface="+mj-lt"/>
              <a:buAutoNum type="arabicPeriod"/>
              <a:defRPr/>
            </a:pPr>
            <a:r>
              <a:rPr lang="en-US" dirty="0">
                <a:effectLst>
                  <a:outerShdw blurRad="38100" dist="38100" dir="2700000" algn="tl">
                    <a:srgbClr val="000000">
                      <a:alpha val="43137"/>
                    </a:srgbClr>
                  </a:outerShdw>
                </a:effectLst>
              </a:rPr>
              <a:t>To confound (7b)</a:t>
            </a:r>
          </a:p>
          <a:p>
            <a:pPr marL="457200" lvl="1" indent="-452438" eaLnBrk="1" hangingPunct="1">
              <a:spcBef>
                <a:spcPts val="0"/>
              </a:spcBef>
              <a:spcAft>
                <a:spcPts val="30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God’s disruption (8a)</a:t>
            </a:r>
          </a:p>
        </p:txBody>
      </p:sp>
      <p:sp>
        <p:nvSpPr>
          <p:cNvPr id="7" name="Rectangle 2050">
            <a:extLst>
              <a:ext uri="{FF2B5EF4-FFF2-40B4-BE49-F238E27FC236}">
                <a16:creationId xmlns:a16="http://schemas.microsoft.com/office/drawing/2014/main" id="{7E2A6228-CB3B-4F20-9370-1D1ADE66104D}"/>
              </a:ext>
            </a:extLst>
          </p:cNvPr>
          <p:cNvSpPr>
            <a:spLocks noGrp="1" noChangeArrowheads="1"/>
          </p:cNvSpPr>
          <p:nvPr>
            <p:ph type="title"/>
          </p:nvPr>
        </p:nvSpPr>
        <p:spPr>
          <a:xfrm>
            <a:off x="3924300" y="228600"/>
            <a:ext cx="4343400" cy="914400"/>
          </a:xfrm>
        </p:spPr>
        <p:txBody>
          <a:bodyPr/>
          <a:lstStyle/>
          <a:p>
            <a:pPr algn="ctr" eaLnBrk="1" hangingPunct="1"/>
            <a:r>
              <a:rPr lang="en-US" sz="3600" dirty="0">
                <a:effectLst>
                  <a:outerShdw blurRad="38100" dist="38100" dir="2700000" algn="tl">
                    <a:srgbClr val="000000">
                      <a:alpha val="43137"/>
                    </a:srgbClr>
                  </a:outerShdw>
                </a:effectLst>
              </a:rPr>
              <a:t>V. God’s Intervention </a:t>
            </a:r>
            <a:br>
              <a:rPr lang="en-US" sz="3600" dirty="0">
                <a:effectLst>
                  <a:outerShdw blurRad="38100" dist="38100" dir="2700000" algn="tl">
                    <a:srgbClr val="000000">
                      <a:alpha val="43137"/>
                    </a:srgbClr>
                  </a:outerShdw>
                </a:effectLst>
              </a:rPr>
            </a:br>
            <a:r>
              <a:rPr lang="en-US" sz="2800" dirty="0">
                <a:solidFill>
                  <a:schemeClr val="tx1"/>
                </a:solidFill>
                <a:effectLst>
                  <a:outerShdw blurRad="38100" dist="38100" dir="2700000" algn="tl">
                    <a:srgbClr val="000000">
                      <a:alpha val="43137"/>
                    </a:srgbClr>
                  </a:outerShdw>
                </a:effectLst>
              </a:rPr>
              <a:t>vv. 7-8a</a:t>
            </a:r>
          </a:p>
        </p:txBody>
      </p:sp>
      <p:pic>
        <p:nvPicPr>
          <p:cNvPr id="8" name="Picture 4" descr="5 Bible Lessons to Learn From the Book of Genesis | Jack Wellman">
            <a:extLst>
              <a:ext uri="{FF2B5EF4-FFF2-40B4-BE49-F238E27FC236}">
                <a16:creationId xmlns:a16="http://schemas.microsoft.com/office/drawing/2014/main" id="{8A03E51D-9F00-45EE-BEA2-41A19586DB5C}"/>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010400" y="2438400"/>
            <a:ext cx="4118919" cy="27432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B688D9C5-230E-4483-AEC6-E4131E0BD29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15600" y="76200"/>
            <a:ext cx="1075765" cy="914400"/>
          </a:xfrm>
          <a:prstGeom prst="rect">
            <a:avLst/>
          </a:prstGeom>
        </p:spPr>
      </p:pic>
    </p:spTree>
    <p:extLst>
      <p:ext uri="{BB962C8B-B14F-4D97-AF65-F5344CB8AC3E}">
        <p14:creationId xmlns:p14="http://schemas.microsoft.com/office/powerpoint/2010/main" val="248649835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p:cNvPicPr>
          <p:nvPr/>
        </p:nvPicPr>
        <p:blipFill>
          <a:blip r:embed="rId2" cstate="print"/>
          <a:srcRect/>
          <a:stretch>
            <a:fillRect/>
          </a:stretch>
        </p:blipFill>
        <p:spPr bwMode="auto">
          <a:xfrm>
            <a:off x="0" y="0"/>
            <a:ext cx="12192000" cy="6858000"/>
          </a:xfrm>
          <a:prstGeom prst="rect">
            <a:avLst/>
          </a:prstGeom>
        </p:spPr>
      </p:pic>
      <p:sp>
        <p:nvSpPr>
          <p:cNvPr id="7171" name="Rectangle 1027"/>
          <p:cNvSpPr>
            <a:spLocks noGrp="1" noChangeArrowheads="1"/>
          </p:cNvSpPr>
          <p:nvPr>
            <p:ph type="body" idx="1"/>
          </p:nvPr>
        </p:nvSpPr>
        <p:spPr>
          <a:xfrm>
            <a:off x="609600" y="0"/>
            <a:ext cx="10972800" cy="4876800"/>
          </a:xfrm>
        </p:spPr>
        <p:txBody>
          <a:bodyPr/>
          <a:lstStyle/>
          <a:p>
            <a:pPr marL="0" indent="0" algn="ctr" defTabSz="685800">
              <a:spcBef>
                <a:spcPct val="0"/>
              </a:spcBef>
              <a:spcAft>
                <a:spcPts val="1200"/>
              </a:spcAft>
              <a:buClr>
                <a:schemeClr val="tx1"/>
              </a:buClr>
              <a:buSzPct val="75000"/>
              <a:buNone/>
              <a:defRPr/>
            </a:pPr>
            <a:r>
              <a:rPr lang="en-US" altLang="en-US" sz="4000" kern="1200" dirty="0">
                <a:solidFill>
                  <a:srgbClr val="00FFFF"/>
                </a:solidFill>
                <a:ea typeface="+mj-ea"/>
                <a:cs typeface="+mj-cs"/>
              </a:rPr>
              <a:t>Genesis 11:1-9</a:t>
            </a:r>
          </a:p>
          <a:p>
            <a:pPr marL="0" marR="0" indent="0" algn="just">
              <a:spcBef>
                <a:spcPts val="0"/>
              </a:spcBef>
              <a:spcAft>
                <a:spcPts val="0"/>
              </a:spcAft>
              <a:buNone/>
            </a:pPr>
            <a:r>
              <a:rPr lang="en-US" sz="3600" u="none" strike="noStrike" baseline="30000" dirty="0">
                <a:effectLst>
                  <a:outerShdw blurRad="38100" dist="38100" dir="2700000" algn="tl">
                    <a:srgbClr val="000000">
                      <a:alpha val="43137"/>
                    </a:srgbClr>
                  </a:outerShdw>
                </a:effectLst>
                <a:latin typeface="Calibri" panose="020F0502020204030204" pitchFamily="34" charset="0"/>
              </a:rPr>
              <a:t>1</a:t>
            </a:r>
            <a:r>
              <a:rPr lang="en-US" sz="3600" u="none" strike="noStrike" dirty="0">
                <a:effectLst>
                  <a:outerShdw blurRad="38100" dist="38100" dir="2700000" algn="tl">
                    <a:srgbClr val="000000">
                      <a:alpha val="43137"/>
                    </a:srgbClr>
                  </a:outerShdw>
                </a:effectLst>
                <a:latin typeface="Calibri" panose="020F0502020204030204" pitchFamily="34" charset="0"/>
              </a:rPr>
              <a:t> </a:t>
            </a:r>
            <a:r>
              <a:rPr lang="en-US" sz="3600" b="1" u="sng" dirty="0">
                <a:solidFill>
                  <a:srgbClr val="FFFFCC"/>
                </a:solidFill>
                <a:effectLst>
                  <a:outerShdw blurRad="38100" dist="38100" dir="2700000" algn="tl">
                    <a:srgbClr val="000000">
                      <a:alpha val="43137"/>
                    </a:srgbClr>
                  </a:outerShdw>
                </a:effectLst>
              </a:rPr>
              <a:t>Now the whole earth used the same language and the same words</a:t>
            </a:r>
            <a:r>
              <a:rPr lang="en-US" sz="3600" dirty="0">
                <a:effectLst>
                  <a:outerShdw blurRad="38100" dist="38100" dir="2700000" algn="tl">
                    <a:srgbClr val="000000">
                      <a:alpha val="43137"/>
                    </a:srgbClr>
                  </a:outerShdw>
                </a:effectLst>
                <a:latin typeface="Calibri" panose="020F0502020204030204" pitchFamily="34" charset="0"/>
              </a:rPr>
              <a:t>. </a:t>
            </a:r>
            <a:r>
              <a:rPr lang="en-US" sz="3600" u="none" strike="noStrike" baseline="30000" dirty="0">
                <a:effectLst>
                  <a:outerShdw blurRad="38100" dist="38100" dir="2700000" algn="tl">
                    <a:srgbClr val="000000">
                      <a:alpha val="43137"/>
                    </a:srgbClr>
                  </a:outerShdw>
                </a:effectLst>
                <a:latin typeface="Calibri" panose="020F0502020204030204" pitchFamily="34" charset="0"/>
              </a:rPr>
              <a:t>2</a:t>
            </a:r>
            <a:r>
              <a:rPr lang="en-US" sz="3600" u="none" strike="noStrike" dirty="0">
                <a:effectLst>
                  <a:outerShdw blurRad="38100" dist="38100" dir="2700000" algn="tl">
                    <a:srgbClr val="000000">
                      <a:alpha val="43137"/>
                    </a:srgbClr>
                  </a:outerShdw>
                </a:effectLst>
                <a:latin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rPr>
              <a:t>It came about as they journeyed east, that they found a plain in the land of Shinar and settled there. </a:t>
            </a:r>
            <a:r>
              <a:rPr lang="en-US" sz="3600" u="none" strike="noStrike" baseline="30000" dirty="0">
                <a:effectLst>
                  <a:outerShdw blurRad="38100" dist="38100" dir="2700000" algn="tl">
                    <a:srgbClr val="000000">
                      <a:alpha val="43137"/>
                    </a:srgbClr>
                  </a:outerShdw>
                </a:effectLst>
                <a:latin typeface="Calibri" panose="020F0502020204030204" pitchFamily="34" charset="0"/>
              </a:rPr>
              <a:t>3</a:t>
            </a:r>
            <a:r>
              <a:rPr lang="en-US" sz="3600" u="none" strike="noStrike" dirty="0">
                <a:effectLst>
                  <a:outerShdw blurRad="38100" dist="38100" dir="2700000" algn="tl">
                    <a:srgbClr val="000000">
                      <a:alpha val="43137"/>
                    </a:srgbClr>
                  </a:outerShdw>
                </a:effectLst>
                <a:latin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rPr>
              <a:t>They said to one another, “Come, let us make bricks and burn </a:t>
            </a:r>
            <a:r>
              <a:rPr lang="en-US" sz="3600" i="1" dirty="0">
                <a:effectLst>
                  <a:outerShdw blurRad="38100" dist="38100" dir="2700000" algn="tl">
                    <a:srgbClr val="000000">
                      <a:alpha val="43137"/>
                    </a:srgbClr>
                  </a:outerShdw>
                </a:effectLst>
                <a:latin typeface="Calibri" panose="020F0502020204030204" pitchFamily="34" charset="0"/>
              </a:rPr>
              <a:t>them</a:t>
            </a:r>
            <a:r>
              <a:rPr lang="en-US" sz="3600" dirty="0">
                <a:effectLst>
                  <a:outerShdw blurRad="38100" dist="38100" dir="2700000" algn="tl">
                    <a:srgbClr val="000000">
                      <a:alpha val="43137"/>
                    </a:srgbClr>
                  </a:outerShdw>
                </a:effectLst>
                <a:latin typeface="Calibri" panose="020F0502020204030204" pitchFamily="34" charset="0"/>
              </a:rPr>
              <a:t> thoroughly.” And they used brick for stone, and they used tar for mortar. </a:t>
            </a:r>
            <a:r>
              <a:rPr lang="en-US" sz="3600" u="none" strike="noStrike" baseline="30000" dirty="0">
                <a:effectLst>
                  <a:outerShdw blurRad="38100" dist="38100" dir="2700000" algn="tl">
                    <a:srgbClr val="000000">
                      <a:alpha val="43137"/>
                    </a:srgbClr>
                  </a:outerShdw>
                </a:effectLst>
                <a:latin typeface="Calibri" panose="020F0502020204030204" pitchFamily="34" charset="0"/>
              </a:rPr>
              <a:t>4</a:t>
            </a:r>
            <a:r>
              <a:rPr lang="en-US" sz="3600" u="none" strike="noStrike" dirty="0">
                <a:effectLst>
                  <a:outerShdw blurRad="38100" dist="38100" dir="2700000" algn="tl">
                    <a:srgbClr val="000000">
                      <a:alpha val="43137"/>
                    </a:srgbClr>
                  </a:outerShdw>
                </a:effectLst>
                <a:latin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rPr>
              <a:t>They said, “Come, let us build for ourselves </a:t>
            </a:r>
            <a:r>
              <a:rPr lang="en-US" sz="3600" dirty="0">
                <a:effectLst>
                  <a:outerShdw blurRad="38100" dist="38100" dir="2700000" algn="tl">
                    <a:srgbClr val="000000">
                      <a:alpha val="43137"/>
                    </a:srgbClr>
                  </a:outerShdw>
                </a:effectLst>
              </a:rPr>
              <a:t>a city, and a tower whose top will</a:t>
            </a:r>
            <a:r>
              <a:rPr lang="en-US" sz="3600" b="1" dirty="0">
                <a:solidFill>
                  <a:srgbClr val="FFFFCC"/>
                </a:solidFill>
                <a:effectLst>
                  <a:outerShdw blurRad="38100" dist="38100" dir="2700000" algn="tl">
                    <a:srgbClr val="000000">
                      <a:alpha val="43137"/>
                    </a:srgbClr>
                  </a:outerShdw>
                </a:effectLst>
              </a:rPr>
              <a:t> </a:t>
            </a:r>
            <a:r>
              <a:rPr lang="en-US" sz="3600" i="1" dirty="0">
                <a:effectLst>
                  <a:outerShdw blurRad="38100" dist="38100" dir="2700000" algn="tl">
                    <a:srgbClr val="000000">
                      <a:alpha val="43137"/>
                    </a:srgbClr>
                  </a:outerShdw>
                </a:effectLst>
              </a:rPr>
              <a:t>. . .</a:t>
            </a:r>
            <a:endParaRPr lang="en-US" altLang="en-US" sz="3200" dirty="0">
              <a:effectLst>
                <a:outerShdw blurRad="38100" dist="38100" dir="2700000" algn="tl">
                  <a:srgbClr val="000000">
                    <a:alpha val="43137"/>
                  </a:srgbClr>
                </a:outerShdw>
              </a:effectLst>
            </a:endParaRPr>
          </a:p>
        </p:txBody>
      </p:sp>
    </p:spTree>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632950" y="45720"/>
            <a:ext cx="8926101" cy="6766560"/>
          </a:xfrm>
          <a:prstGeom prst="rect">
            <a:avLst/>
          </a:prstGeom>
        </p:spPr>
      </p:pic>
      <p:sp>
        <p:nvSpPr>
          <p:cNvPr id="4" name="Oval 7">
            <a:extLst>
              <a:ext uri="{FF2B5EF4-FFF2-40B4-BE49-F238E27FC236}">
                <a16:creationId xmlns:a16="http://schemas.microsoft.com/office/drawing/2014/main" id="{77F5D89E-3E1F-4C3B-A6EF-D7A948CD0B21}"/>
              </a:ext>
            </a:extLst>
          </p:cNvPr>
          <p:cNvSpPr>
            <a:spLocks noChangeArrowheads="1"/>
          </p:cNvSpPr>
          <p:nvPr/>
        </p:nvSpPr>
        <p:spPr bwMode="auto">
          <a:xfrm>
            <a:off x="5562600" y="1600200"/>
            <a:ext cx="2590800" cy="609600"/>
          </a:xfrm>
          <a:prstGeom prst="ellipse">
            <a:avLst/>
          </a:prstGeom>
          <a:noFill/>
          <a:ln w="762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dirty="0">
              <a:latin typeface="Calibri" panose="020F0502020204030204" pitchFamily="34" charset="0"/>
              <a:cs typeface="Calibri" panose="020F0502020204030204" pitchFamily="34" charset="0"/>
            </a:endParaRPr>
          </a:p>
        </p:txBody>
      </p:sp>
      <p:sp>
        <p:nvSpPr>
          <p:cNvPr id="3" name="TextBox 2">
            <a:extLst>
              <a:ext uri="{FF2B5EF4-FFF2-40B4-BE49-F238E27FC236}">
                <a16:creationId xmlns:a16="http://schemas.microsoft.com/office/drawing/2014/main" id="{E65FDD60-36D0-449F-A13E-14FBB1D6E0CB}"/>
              </a:ext>
            </a:extLst>
          </p:cNvPr>
          <p:cNvSpPr txBox="1"/>
          <p:nvPr/>
        </p:nvSpPr>
        <p:spPr>
          <a:xfrm>
            <a:off x="6705600" y="4400490"/>
            <a:ext cx="990600" cy="400110"/>
          </a:xfrm>
          <a:prstGeom prst="rect">
            <a:avLst/>
          </a:prstGeom>
          <a:noFill/>
        </p:spPr>
        <p:txBody>
          <a:bodyPr wrap="square" rtlCol="0">
            <a:spAutoFit/>
          </a:bodyPr>
          <a:lstStyle/>
          <a:p>
            <a:pPr algn="ctr"/>
            <a:r>
              <a:rPr lang="en-US" sz="2000" b="1" dirty="0">
                <a:solidFill>
                  <a:schemeClr val="bg2"/>
                </a:solidFill>
                <a:latin typeface="Calibri" panose="020F0502020204030204" pitchFamily="34" charset="0"/>
                <a:cs typeface="Calibri" panose="020F0502020204030204" pitchFamily="34" charset="0"/>
              </a:rPr>
              <a:t>Shinar</a:t>
            </a:r>
          </a:p>
        </p:txBody>
      </p:sp>
    </p:spTree>
    <p:extLst>
      <p:ext uri="{BB962C8B-B14F-4D97-AF65-F5344CB8AC3E}">
        <p14:creationId xmlns:p14="http://schemas.microsoft.com/office/powerpoint/2010/main" val="1040019368"/>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3"/>
          <p:cNvSpPr>
            <a:spLocks noGrp="1" noChangeArrowheads="1"/>
          </p:cNvSpPr>
          <p:nvPr>
            <p:ph type="body" idx="1"/>
          </p:nvPr>
        </p:nvSpPr>
        <p:spPr>
          <a:xfrm>
            <a:off x="1062681" y="1600200"/>
            <a:ext cx="5871520" cy="4648200"/>
          </a:xfrm>
        </p:spPr>
        <p:txBody>
          <a:bodyPr/>
          <a:lstStyle/>
          <a:p>
            <a:pPr marL="685800" lvl="1" indent="-685800" eaLnBrk="1" hangingPunct="1">
              <a:spcBef>
                <a:spcPts val="0"/>
              </a:spcBef>
              <a:spcAft>
                <a:spcPts val="30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The Former World (1-2)</a:t>
            </a:r>
          </a:p>
          <a:p>
            <a:pPr marL="685800" lvl="1" indent="-685800" eaLnBrk="1" hangingPunct="1">
              <a:spcBef>
                <a:spcPts val="0"/>
              </a:spcBef>
              <a:spcAft>
                <a:spcPts val="30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The Rebellion (3-4)</a:t>
            </a:r>
          </a:p>
          <a:p>
            <a:pPr marL="685800" lvl="1" indent="-685800" eaLnBrk="1" hangingPunct="1">
              <a:spcBef>
                <a:spcPts val="0"/>
              </a:spcBef>
              <a:spcAft>
                <a:spcPts val="30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God’s Condescension (5)</a:t>
            </a:r>
          </a:p>
          <a:p>
            <a:pPr marL="685800" lvl="1" indent="-685800" eaLnBrk="1" hangingPunct="1">
              <a:spcBef>
                <a:spcPts val="0"/>
              </a:spcBef>
              <a:spcAft>
                <a:spcPts val="30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God’s Observations (6)</a:t>
            </a:r>
          </a:p>
          <a:p>
            <a:pPr marL="685800" lvl="1" indent="-685800" eaLnBrk="1" hangingPunct="1">
              <a:spcBef>
                <a:spcPts val="0"/>
              </a:spcBef>
              <a:spcAft>
                <a:spcPts val="30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God’s Intervention (7-8a)</a:t>
            </a:r>
          </a:p>
          <a:p>
            <a:pPr marL="685800" lvl="1" indent="-685800" eaLnBrk="1" hangingPunct="1">
              <a:spcBef>
                <a:spcPts val="0"/>
              </a:spcBef>
              <a:spcAft>
                <a:spcPts val="3000"/>
              </a:spcAft>
              <a:buClr>
                <a:schemeClr val="tx2"/>
              </a:buClr>
              <a:buSzPct val="100000"/>
              <a:buFont typeface="Wingdings" pitchFamily="2" charset="2"/>
              <a:buAutoNum type="romanUcPeriod"/>
              <a:defRPr/>
            </a:pPr>
            <a:r>
              <a:rPr lang="en-US" b="1" u="sng" dirty="0">
                <a:solidFill>
                  <a:srgbClr val="FFFFCC"/>
                </a:solidFill>
                <a:effectLst>
                  <a:outerShdw blurRad="38100" dist="38100" dir="2700000" algn="tl">
                    <a:srgbClr val="000000">
                      <a:alpha val="43137"/>
                    </a:srgbClr>
                  </a:outerShdw>
                </a:effectLst>
              </a:rPr>
              <a:t>The Results (8b-9)</a:t>
            </a:r>
          </a:p>
        </p:txBody>
      </p:sp>
      <p:pic>
        <p:nvPicPr>
          <p:cNvPr id="2" name="Picture 4" descr="5 Bible Lessons to Learn From the Book of Genesis | Jack Wellman">
            <a:extLst>
              <a:ext uri="{FF2B5EF4-FFF2-40B4-BE49-F238E27FC236}">
                <a16:creationId xmlns:a16="http://schemas.microsoft.com/office/drawing/2014/main" id="{86B279D7-E07E-42EE-BC3D-7CC92BFCD416}"/>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010400" y="2438400"/>
            <a:ext cx="4118919" cy="27432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2050">
            <a:extLst>
              <a:ext uri="{FF2B5EF4-FFF2-40B4-BE49-F238E27FC236}">
                <a16:creationId xmlns:a16="http://schemas.microsoft.com/office/drawing/2014/main" id="{7E2A6228-CB3B-4F20-9370-1D1ADE66104D}"/>
              </a:ext>
            </a:extLst>
          </p:cNvPr>
          <p:cNvSpPr>
            <a:spLocks noGrp="1" noChangeArrowheads="1"/>
          </p:cNvSpPr>
          <p:nvPr>
            <p:ph type="title"/>
          </p:nvPr>
        </p:nvSpPr>
        <p:spPr>
          <a:xfrm>
            <a:off x="3924300" y="228600"/>
            <a:ext cx="4343400" cy="914400"/>
          </a:xfrm>
        </p:spPr>
        <p:txBody>
          <a:bodyPr/>
          <a:lstStyle/>
          <a:p>
            <a:pPr algn="ctr" eaLnBrk="1" hangingPunct="1"/>
            <a:r>
              <a:rPr lang="en-US" sz="3600" dirty="0">
                <a:effectLst>
                  <a:outerShdw blurRad="38100" dist="38100" dir="2700000" algn="tl">
                    <a:srgbClr val="000000">
                      <a:alpha val="43137"/>
                    </a:srgbClr>
                  </a:outerShdw>
                </a:effectLst>
              </a:rPr>
              <a:t>GENESIS 11:1-9 </a:t>
            </a:r>
            <a:br>
              <a:rPr lang="en-US" sz="3600" dirty="0">
                <a:effectLst>
                  <a:outerShdw blurRad="38100" dist="38100" dir="2700000" algn="tl">
                    <a:srgbClr val="000000">
                      <a:alpha val="43137"/>
                    </a:srgbClr>
                  </a:outerShdw>
                </a:effectLst>
              </a:rPr>
            </a:br>
            <a:r>
              <a:rPr lang="en-US" sz="3600" dirty="0">
                <a:effectLst>
                  <a:outerShdw blurRad="38100" dist="38100" dir="2700000" algn="tl">
                    <a:srgbClr val="000000">
                      <a:alpha val="43137"/>
                    </a:srgbClr>
                  </a:outerShdw>
                </a:effectLst>
              </a:rPr>
              <a:t>Outline</a:t>
            </a:r>
          </a:p>
        </p:txBody>
      </p:sp>
      <p:pic>
        <p:nvPicPr>
          <p:cNvPr id="8" name="Picture 7">
            <a:extLst>
              <a:ext uri="{FF2B5EF4-FFF2-40B4-BE49-F238E27FC236}">
                <a16:creationId xmlns:a16="http://schemas.microsoft.com/office/drawing/2014/main" id="{9B51358C-20C2-4F1F-A741-645991FD8AE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15600" y="76200"/>
            <a:ext cx="1075765" cy="914400"/>
          </a:xfrm>
          <a:prstGeom prst="rect">
            <a:avLst/>
          </a:prstGeom>
        </p:spPr>
      </p:pic>
    </p:spTree>
    <p:extLst>
      <p:ext uri="{BB962C8B-B14F-4D97-AF65-F5344CB8AC3E}">
        <p14:creationId xmlns:p14="http://schemas.microsoft.com/office/powerpoint/2010/main" val="174310366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3"/>
          <p:cNvSpPr>
            <a:spLocks noGrp="1" noChangeArrowheads="1"/>
          </p:cNvSpPr>
          <p:nvPr>
            <p:ph type="body" idx="1"/>
          </p:nvPr>
        </p:nvSpPr>
        <p:spPr>
          <a:xfrm>
            <a:off x="1066801" y="2286000"/>
            <a:ext cx="4724400" cy="2743200"/>
          </a:xfrm>
        </p:spPr>
        <p:txBody>
          <a:bodyPr/>
          <a:lstStyle/>
          <a:p>
            <a:pPr marL="457200" lvl="1" indent="-452438"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The abandonment (8b)</a:t>
            </a:r>
          </a:p>
          <a:p>
            <a:pPr marL="457200" lvl="1" indent="-452438"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The name (9a)</a:t>
            </a:r>
          </a:p>
          <a:p>
            <a:pPr marL="457200" lvl="1" indent="-452438"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The scattering (9b)</a:t>
            </a:r>
          </a:p>
        </p:txBody>
      </p:sp>
      <p:sp>
        <p:nvSpPr>
          <p:cNvPr id="7" name="Rectangle 2050">
            <a:extLst>
              <a:ext uri="{FF2B5EF4-FFF2-40B4-BE49-F238E27FC236}">
                <a16:creationId xmlns:a16="http://schemas.microsoft.com/office/drawing/2014/main" id="{7E2A6228-CB3B-4F20-9370-1D1ADE66104D}"/>
              </a:ext>
            </a:extLst>
          </p:cNvPr>
          <p:cNvSpPr>
            <a:spLocks noGrp="1" noChangeArrowheads="1"/>
          </p:cNvSpPr>
          <p:nvPr>
            <p:ph type="title"/>
          </p:nvPr>
        </p:nvSpPr>
        <p:spPr>
          <a:xfrm>
            <a:off x="3924300" y="228600"/>
            <a:ext cx="4343400" cy="914400"/>
          </a:xfrm>
        </p:spPr>
        <p:txBody>
          <a:bodyPr/>
          <a:lstStyle/>
          <a:p>
            <a:pPr algn="ctr" eaLnBrk="1" hangingPunct="1"/>
            <a:r>
              <a:rPr lang="en-US" sz="3600" dirty="0">
                <a:effectLst>
                  <a:outerShdw blurRad="38100" dist="38100" dir="2700000" algn="tl">
                    <a:srgbClr val="000000">
                      <a:alpha val="43137"/>
                    </a:srgbClr>
                  </a:outerShdw>
                </a:effectLst>
              </a:rPr>
              <a:t>VI. The Results </a:t>
            </a:r>
            <a:br>
              <a:rPr lang="en-US" sz="3600" dirty="0">
                <a:effectLst>
                  <a:outerShdw blurRad="38100" dist="38100" dir="2700000" algn="tl">
                    <a:srgbClr val="000000">
                      <a:alpha val="43137"/>
                    </a:srgbClr>
                  </a:outerShdw>
                </a:effectLst>
              </a:rPr>
            </a:br>
            <a:r>
              <a:rPr lang="en-US" sz="2800" dirty="0">
                <a:solidFill>
                  <a:schemeClr val="tx1"/>
                </a:solidFill>
                <a:effectLst>
                  <a:outerShdw blurRad="38100" dist="38100" dir="2700000" algn="tl">
                    <a:srgbClr val="000000">
                      <a:alpha val="43137"/>
                    </a:srgbClr>
                  </a:outerShdw>
                </a:effectLst>
              </a:rPr>
              <a:t>vv. 8b-9</a:t>
            </a:r>
          </a:p>
        </p:txBody>
      </p:sp>
      <p:pic>
        <p:nvPicPr>
          <p:cNvPr id="8" name="Picture 7">
            <a:extLst>
              <a:ext uri="{FF2B5EF4-FFF2-40B4-BE49-F238E27FC236}">
                <a16:creationId xmlns:a16="http://schemas.microsoft.com/office/drawing/2014/main" id="{AB340545-67E6-4152-97D4-8EA968E631C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515600" y="76200"/>
            <a:ext cx="1075765" cy="914400"/>
          </a:xfrm>
          <a:prstGeom prst="rect">
            <a:avLst/>
          </a:prstGeom>
        </p:spPr>
      </p:pic>
      <p:pic>
        <p:nvPicPr>
          <p:cNvPr id="9" name="Picture 4" descr="5 Bible Lessons to Learn From the Book of Genesis | Jack Wellman">
            <a:extLst>
              <a:ext uri="{FF2B5EF4-FFF2-40B4-BE49-F238E27FC236}">
                <a16:creationId xmlns:a16="http://schemas.microsoft.com/office/drawing/2014/main" id="{5319E960-61FA-426B-B031-F84CAF3CA6E3}"/>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010400" y="2438400"/>
            <a:ext cx="4118919" cy="2743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2183917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3"/>
          <p:cNvSpPr>
            <a:spLocks noGrp="1" noChangeArrowheads="1"/>
          </p:cNvSpPr>
          <p:nvPr>
            <p:ph type="body" idx="1"/>
          </p:nvPr>
        </p:nvSpPr>
        <p:spPr>
          <a:xfrm>
            <a:off x="1066801" y="2286000"/>
            <a:ext cx="4724400" cy="2743200"/>
          </a:xfrm>
        </p:spPr>
        <p:txBody>
          <a:bodyPr/>
          <a:lstStyle/>
          <a:p>
            <a:pPr marL="457200" lvl="1" indent="-452438" eaLnBrk="1" hangingPunct="1">
              <a:spcBef>
                <a:spcPts val="0"/>
              </a:spcBef>
              <a:spcAft>
                <a:spcPts val="30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The abandonment (8b)</a:t>
            </a:r>
          </a:p>
          <a:p>
            <a:pPr marL="457200" lvl="1" indent="-452438"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The name (9a)</a:t>
            </a:r>
          </a:p>
          <a:p>
            <a:pPr marL="457200" lvl="1" indent="-452438"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The scattering (9b)</a:t>
            </a:r>
          </a:p>
        </p:txBody>
      </p:sp>
      <p:sp>
        <p:nvSpPr>
          <p:cNvPr id="7" name="Rectangle 2050">
            <a:extLst>
              <a:ext uri="{FF2B5EF4-FFF2-40B4-BE49-F238E27FC236}">
                <a16:creationId xmlns:a16="http://schemas.microsoft.com/office/drawing/2014/main" id="{7E2A6228-CB3B-4F20-9370-1D1ADE66104D}"/>
              </a:ext>
            </a:extLst>
          </p:cNvPr>
          <p:cNvSpPr>
            <a:spLocks noGrp="1" noChangeArrowheads="1"/>
          </p:cNvSpPr>
          <p:nvPr>
            <p:ph type="title"/>
          </p:nvPr>
        </p:nvSpPr>
        <p:spPr>
          <a:xfrm>
            <a:off x="3924300" y="228600"/>
            <a:ext cx="4343400" cy="914400"/>
          </a:xfrm>
        </p:spPr>
        <p:txBody>
          <a:bodyPr/>
          <a:lstStyle/>
          <a:p>
            <a:pPr algn="ctr" eaLnBrk="1" hangingPunct="1"/>
            <a:r>
              <a:rPr lang="en-US" sz="3600" dirty="0">
                <a:effectLst>
                  <a:outerShdw blurRad="38100" dist="38100" dir="2700000" algn="tl">
                    <a:srgbClr val="000000">
                      <a:alpha val="43137"/>
                    </a:srgbClr>
                  </a:outerShdw>
                </a:effectLst>
              </a:rPr>
              <a:t>VI. The Results </a:t>
            </a:r>
            <a:br>
              <a:rPr lang="en-US" sz="3600" dirty="0">
                <a:effectLst>
                  <a:outerShdw blurRad="38100" dist="38100" dir="2700000" algn="tl">
                    <a:srgbClr val="000000">
                      <a:alpha val="43137"/>
                    </a:srgbClr>
                  </a:outerShdw>
                </a:effectLst>
              </a:rPr>
            </a:br>
            <a:r>
              <a:rPr lang="en-US" sz="2800" dirty="0">
                <a:solidFill>
                  <a:schemeClr val="tx1"/>
                </a:solidFill>
                <a:effectLst>
                  <a:outerShdw blurRad="38100" dist="38100" dir="2700000" algn="tl">
                    <a:srgbClr val="000000">
                      <a:alpha val="43137"/>
                    </a:srgbClr>
                  </a:outerShdw>
                </a:effectLst>
              </a:rPr>
              <a:t>vv. 8b-9</a:t>
            </a:r>
          </a:p>
        </p:txBody>
      </p:sp>
      <p:pic>
        <p:nvPicPr>
          <p:cNvPr id="8" name="Picture 7">
            <a:extLst>
              <a:ext uri="{FF2B5EF4-FFF2-40B4-BE49-F238E27FC236}">
                <a16:creationId xmlns:a16="http://schemas.microsoft.com/office/drawing/2014/main" id="{AB340545-67E6-4152-97D4-8EA968E631C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515600" y="76200"/>
            <a:ext cx="1075765" cy="914400"/>
          </a:xfrm>
          <a:prstGeom prst="rect">
            <a:avLst/>
          </a:prstGeom>
        </p:spPr>
      </p:pic>
      <p:pic>
        <p:nvPicPr>
          <p:cNvPr id="9" name="Picture 4" descr="5 Bible Lessons to Learn From the Book of Genesis | Jack Wellman">
            <a:extLst>
              <a:ext uri="{FF2B5EF4-FFF2-40B4-BE49-F238E27FC236}">
                <a16:creationId xmlns:a16="http://schemas.microsoft.com/office/drawing/2014/main" id="{5319E960-61FA-426B-B031-F84CAF3CA6E3}"/>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010400" y="2438400"/>
            <a:ext cx="4118919" cy="2743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0678958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1"/>
          <p:cNvSpPr>
            <a:spLocks noChangeArrowheads="1"/>
          </p:cNvSpPr>
          <p:nvPr/>
        </p:nvSpPr>
        <p:spPr bwMode="auto">
          <a:xfrm>
            <a:off x="586740" y="1600200"/>
            <a:ext cx="11018519" cy="2062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just">
              <a:spcBef>
                <a:spcPct val="0"/>
              </a:spcBef>
              <a:buClrTx/>
              <a:buSzTx/>
              <a:buNone/>
            </a:pPr>
            <a:r>
              <a:rPr lang="en-US" dirty="0">
                <a:effectLst>
                  <a:outerShdw blurRad="38100" dist="38100" dir="2700000" algn="tl">
                    <a:srgbClr val="000000">
                      <a:alpha val="43137"/>
                    </a:srgbClr>
                  </a:outerShdw>
                </a:effectLst>
                <a:cs typeface="Calibri" panose="020F0502020204030204" pitchFamily="34" charset="0"/>
              </a:rPr>
              <a:t>Thus, Satan’s ambition has always been “to bring man back to Babylon un­der His rule. This will finally happen according to Revelation 17–18. Both the city of Babylon and the false religious system of Babylon will be resurrected in the end times.”</a:t>
            </a:r>
          </a:p>
        </p:txBody>
      </p:sp>
      <p:sp>
        <p:nvSpPr>
          <p:cNvPr id="26627" name="TextBox 2"/>
          <p:cNvSpPr txBox="1">
            <a:spLocks noChangeArrowheads="1"/>
          </p:cNvSpPr>
          <p:nvPr/>
        </p:nvSpPr>
        <p:spPr bwMode="auto">
          <a:xfrm>
            <a:off x="1981201" y="304800"/>
            <a:ext cx="8229599" cy="10387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Calibri" panose="020F0502020204030204" pitchFamily="34"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Calibri" panose="020F0502020204030204" pitchFamily="34"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Calibri" panose="020F0502020204030204" pitchFamily="34" charset="0"/>
              </a:defRPr>
            </a:lvl3pPr>
            <a:lvl4pPr marL="1600200" indent="-228600">
              <a:spcBef>
                <a:spcPct val="20000"/>
              </a:spcBef>
              <a:buClr>
                <a:schemeClr val="tx1"/>
              </a:buClr>
              <a:buSzPct val="100000"/>
              <a:buChar char="•"/>
              <a:defRPr sz="3200">
                <a:solidFill>
                  <a:schemeClr val="tx1"/>
                </a:solidFill>
                <a:latin typeface="Calibri" panose="020F0502020204030204" pitchFamily="34" charset="0"/>
              </a:defRPr>
            </a:lvl4pPr>
            <a:lvl5pPr marL="2057400" indent="-228600">
              <a:spcBef>
                <a:spcPct val="20000"/>
              </a:spcBef>
              <a:buClr>
                <a:schemeClr val="tx1"/>
              </a:buClr>
              <a:buSzPct val="100000"/>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Calibri" panose="020F0502020204030204" pitchFamily="34" charset="0"/>
              </a:defRPr>
            </a:lvl9pPr>
          </a:lstStyle>
          <a:p>
            <a:pPr algn="ctr" eaLnBrk="1" hangingPunct="1">
              <a:spcBef>
                <a:spcPct val="0"/>
              </a:spcBef>
              <a:spcAft>
                <a:spcPts val="900"/>
              </a:spcAft>
              <a:buClrTx/>
              <a:buSzTx/>
              <a:buNone/>
            </a:pPr>
            <a:r>
              <a:rPr lang="en-US" altLang="en-US" sz="3600" dirty="0">
                <a:solidFill>
                  <a:schemeClr val="tx2"/>
                </a:solidFill>
                <a:effectLst>
                  <a:outerShdw blurRad="38100" dist="38100" dir="2700000" algn="tl">
                    <a:srgbClr val="000000">
                      <a:alpha val="43137"/>
                    </a:srgbClr>
                  </a:outerShdw>
                </a:effectLst>
                <a:ea typeface="+mj-ea"/>
                <a:cs typeface="+mj-cs"/>
              </a:rPr>
              <a:t>Satan’s Goal</a:t>
            </a:r>
          </a:p>
          <a:p>
            <a:pPr algn="ctr" eaLnBrk="1" hangingPunct="1">
              <a:spcBef>
                <a:spcPct val="0"/>
              </a:spcBef>
              <a:buClrTx/>
              <a:buSzTx/>
              <a:buNone/>
            </a:pPr>
            <a:r>
              <a:rPr lang="en-US" sz="1800" dirty="0">
                <a:effectLst>
                  <a:outerShdw blurRad="38100" dist="38100" dir="2700000" algn="tl">
                    <a:srgbClr val="000000">
                      <a:alpha val="43137"/>
                    </a:srgbClr>
                  </a:outerShdw>
                </a:effectLst>
                <a:cs typeface="Calibri" panose="020F0502020204030204" pitchFamily="34" charset="0"/>
              </a:rPr>
              <a:t>Mark Hitchcock, </a:t>
            </a:r>
            <a:r>
              <a:rPr lang="en-US" sz="1800" i="1" dirty="0">
                <a:effectLst>
                  <a:outerShdw blurRad="38100" dist="38100" dir="2700000" algn="tl">
                    <a:srgbClr val="000000">
                      <a:alpha val="43137"/>
                    </a:srgbClr>
                  </a:outerShdw>
                </a:effectLst>
                <a:cs typeface="Calibri" panose="020F0502020204030204" pitchFamily="34" charset="0"/>
              </a:rPr>
              <a:t>The Second Coming of Babylon</a:t>
            </a:r>
            <a:r>
              <a:rPr lang="en-US" sz="1800" dirty="0">
                <a:effectLst>
                  <a:outerShdw blurRad="38100" dist="38100" dir="2700000" algn="tl">
                    <a:srgbClr val="000000">
                      <a:alpha val="43137"/>
                    </a:srgbClr>
                  </a:outerShdw>
                </a:effectLst>
                <a:cs typeface="Calibri" panose="020F0502020204030204" pitchFamily="34" charset="0"/>
              </a:rPr>
              <a:t> (Sisters, OR: Multnomah, 2003), 43. </a:t>
            </a:r>
            <a:r>
              <a:rPr lang="en-US" altLang="en-US" sz="1800" dirty="0">
                <a:effectLst>
                  <a:outerShdw blurRad="38100" dist="38100" dir="2700000" algn="tl">
                    <a:srgbClr val="000000">
                      <a:alpha val="43137"/>
                    </a:srgbClr>
                  </a:outerShdw>
                </a:effectLst>
                <a:cs typeface="Calibri" panose="020F0502020204030204" pitchFamily="34" charset="0"/>
              </a:rPr>
              <a:t> </a:t>
            </a:r>
          </a:p>
        </p:txBody>
      </p:sp>
      <p:pic>
        <p:nvPicPr>
          <p:cNvPr id="5" name="Picture 4">
            <a:extLst>
              <a:ext uri="{FF2B5EF4-FFF2-40B4-BE49-F238E27FC236}">
                <a16:creationId xmlns:a16="http://schemas.microsoft.com/office/drawing/2014/main" id="{290DF509-3E6B-4883-B07D-2A762DAE8EC7}"/>
              </a:ext>
            </a:extLst>
          </p:cNvPr>
          <p:cNvPicPr>
            <a:picLocks noChangeAspect="1"/>
          </p:cNvPicPr>
          <p:nvPr/>
        </p:nvPicPr>
        <p:blipFill>
          <a:blip r:embed="rId2"/>
          <a:stretch>
            <a:fillRect/>
          </a:stretch>
        </p:blipFill>
        <p:spPr>
          <a:xfrm>
            <a:off x="606582" y="76200"/>
            <a:ext cx="1072244" cy="914400"/>
          </a:xfrm>
          <a:prstGeom prst="rect">
            <a:avLst/>
          </a:prstGeom>
        </p:spPr>
      </p:pic>
      <p:pic>
        <p:nvPicPr>
          <p:cNvPr id="2" name="Picture 1">
            <a:extLst>
              <a:ext uri="{FF2B5EF4-FFF2-40B4-BE49-F238E27FC236}">
                <a16:creationId xmlns:a16="http://schemas.microsoft.com/office/drawing/2014/main" id="{30FBBEDB-D283-4D0A-BAA0-BCAB02E25489}"/>
              </a:ext>
            </a:extLst>
          </p:cNvPr>
          <p:cNvPicPr>
            <a:picLocks noChangeAspect="1"/>
          </p:cNvPicPr>
          <p:nvPr/>
        </p:nvPicPr>
        <p:blipFill>
          <a:blip r:embed="rId3"/>
          <a:stretch>
            <a:fillRect/>
          </a:stretch>
        </p:blipFill>
        <p:spPr>
          <a:xfrm>
            <a:off x="4756547" y="3810000"/>
            <a:ext cx="2678906" cy="2743200"/>
          </a:xfrm>
          <a:prstGeom prst="rect">
            <a:avLst/>
          </a:prstGeom>
          <a:ln>
            <a:solidFill>
              <a:schemeClr val="tx1"/>
            </a:solidFill>
          </a:ln>
        </p:spPr>
      </p:pic>
    </p:spTree>
    <p:extLst>
      <p:ext uri="{BB962C8B-B14F-4D97-AF65-F5344CB8AC3E}">
        <p14:creationId xmlns:p14="http://schemas.microsoft.com/office/powerpoint/2010/main" val="1638022669"/>
      </p:ext>
    </p:extLst>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C8CDF9E-C7EA-465B-B82C-09E1AC5B33E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239" y="0"/>
            <a:ext cx="12161521" cy="6858000"/>
          </a:xfrm>
          <a:prstGeom prst="rect">
            <a:avLst/>
          </a:prstGeom>
        </p:spPr>
      </p:pic>
      <p:sp>
        <p:nvSpPr>
          <p:cNvPr id="27650" name="Rectangle 3"/>
          <p:cNvSpPr>
            <a:spLocks noGrp="1"/>
          </p:cNvSpPr>
          <p:nvPr>
            <p:ph type="body" idx="4294967295"/>
          </p:nvPr>
        </p:nvSpPr>
        <p:spPr>
          <a:xfrm>
            <a:off x="609600" y="0"/>
            <a:ext cx="10972800" cy="2286000"/>
          </a:xfrm>
        </p:spPr>
        <p:txBody>
          <a:bodyPr/>
          <a:lstStyle/>
          <a:p>
            <a:pPr marL="0" indent="0" algn="ctr" defTabSz="685800">
              <a:spcBef>
                <a:spcPct val="0"/>
              </a:spcBef>
              <a:spcAft>
                <a:spcPts val="1200"/>
              </a:spcAft>
              <a:buNone/>
              <a:defRPr/>
            </a:pPr>
            <a:r>
              <a:rPr lang="en-US" altLang="en-US" sz="4000" kern="1200" dirty="0">
                <a:solidFill>
                  <a:schemeClr val="tx2"/>
                </a:solidFill>
                <a:ea typeface="+mj-ea"/>
                <a:cs typeface="+mj-cs"/>
              </a:rPr>
              <a:t>Revelation 17:18</a:t>
            </a:r>
            <a:endParaRPr lang="en-US" sz="4000" kern="1200" dirty="0">
              <a:solidFill>
                <a:schemeClr val="tx2"/>
              </a:solidFill>
              <a:ea typeface="+mj-ea"/>
              <a:cs typeface="+mj-cs"/>
            </a:endParaRPr>
          </a:p>
          <a:p>
            <a:pPr marL="0" indent="0" algn="just">
              <a:spcBef>
                <a:spcPts val="0"/>
              </a:spcBef>
              <a:buNone/>
              <a:defRPr/>
            </a:pPr>
            <a:r>
              <a:rPr lang="en-US" sz="3600" baseline="30000" dirty="0">
                <a:effectLst>
                  <a:outerShdw blurRad="38100" dist="38100" dir="2700000" algn="tl">
                    <a:srgbClr val="000000">
                      <a:alpha val="43137"/>
                    </a:srgbClr>
                  </a:outerShdw>
                </a:effectLst>
                <a:cs typeface="Calibri" panose="020F0502020204030204" pitchFamily="34" charset="0"/>
              </a:rPr>
              <a:t>“</a:t>
            </a:r>
            <a:r>
              <a:rPr lang="en-US" sz="3600" dirty="0">
                <a:effectLst>
                  <a:outerShdw blurRad="38100" dist="38100" dir="2700000" algn="tl">
                    <a:srgbClr val="000000">
                      <a:alpha val="43137"/>
                    </a:srgbClr>
                  </a:outerShdw>
                </a:effectLst>
              </a:rPr>
              <a:t>The woman whom you saw is the great </a:t>
            </a:r>
            <a:r>
              <a:rPr lang="en-US" sz="3600" b="1" u="sng" dirty="0">
                <a:solidFill>
                  <a:srgbClr val="FFFFCC"/>
                </a:solidFill>
                <a:effectLst>
                  <a:outerShdw blurRad="38100" dist="38100" dir="2700000" algn="tl">
                    <a:srgbClr val="000000">
                      <a:alpha val="43137"/>
                    </a:srgbClr>
                  </a:outerShdw>
                </a:effectLst>
              </a:rPr>
              <a:t>city</a:t>
            </a:r>
            <a:r>
              <a:rPr lang="en-US" sz="3600" dirty="0">
                <a:effectLst>
                  <a:outerShdw blurRad="38100" dist="38100" dir="2700000" algn="tl">
                    <a:srgbClr val="000000">
                      <a:alpha val="43137"/>
                    </a:srgbClr>
                  </a:outerShdw>
                </a:effectLst>
              </a:rPr>
              <a:t>, which reigns over the kings of the earth.</a:t>
            </a:r>
          </a:p>
        </p:txBody>
      </p:sp>
      <p:pic>
        <p:nvPicPr>
          <p:cNvPr id="4" name="Picture 3">
            <a:extLst>
              <a:ext uri="{FF2B5EF4-FFF2-40B4-BE49-F238E27FC236}">
                <a16:creationId xmlns:a16="http://schemas.microsoft.com/office/drawing/2014/main" id="{7D350CD4-2403-436D-AC63-691A03A0E821}"/>
              </a:ext>
            </a:extLst>
          </p:cNvPr>
          <p:cNvPicPr>
            <a:picLocks noChangeAspect="1"/>
          </p:cNvPicPr>
          <p:nvPr/>
        </p:nvPicPr>
        <p:blipFill>
          <a:blip r:embed="rId3"/>
          <a:stretch>
            <a:fillRect/>
          </a:stretch>
        </p:blipFill>
        <p:spPr>
          <a:xfrm rot="21041256">
            <a:off x="5152931" y="2575942"/>
            <a:ext cx="1886138" cy="228600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86266072"/>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AF89DDE-DAA5-41B9-9AAA-46E3B77AB93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64514" name="Rectangle 1"/>
          <p:cNvSpPr>
            <a:spLocks noChangeArrowheads="1"/>
          </p:cNvSpPr>
          <p:nvPr/>
        </p:nvSpPr>
        <p:spPr bwMode="auto">
          <a:xfrm>
            <a:off x="609600" y="0"/>
            <a:ext cx="10972800" cy="2523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a:spcAft>
                <a:spcPts val="1200"/>
              </a:spcAft>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Genesis 3:15</a:t>
            </a:r>
          </a:p>
          <a:p>
            <a:pPr algn="just"/>
            <a:r>
              <a:rPr lang="en-US" altLang="en-US" sz="3600" dirty="0">
                <a:effectLst>
                  <a:outerShdw blurRad="38100" dist="38100" dir="2700000" algn="tl">
                    <a:srgbClr val="000000">
                      <a:alpha val="43137"/>
                    </a:srgbClr>
                  </a:outerShdw>
                </a:effectLst>
                <a:latin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rPr>
              <a:t>And I will put enmity Between you and the woman, And between your seed and her seed; He shall bruise you on the head, And you shall bruise him on the heel.</a:t>
            </a:r>
            <a:r>
              <a:rPr lang="en-US" altLang="en-US" sz="3600" dirty="0">
                <a:effectLst>
                  <a:outerShdw blurRad="38100" dist="38100" dir="2700000" algn="tl">
                    <a:srgbClr val="000000">
                      <a:alpha val="43137"/>
                    </a:srgbClr>
                  </a:outerShdw>
                </a:effectLst>
                <a:latin typeface="Calibri" panose="020F0502020204030204" pitchFamily="34" charset="0"/>
              </a:rPr>
              <a:t>”</a:t>
            </a:r>
          </a:p>
        </p:txBody>
      </p:sp>
      <p:pic>
        <p:nvPicPr>
          <p:cNvPr id="6" name="Picture 5">
            <a:extLst>
              <a:ext uri="{FF2B5EF4-FFF2-40B4-BE49-F238E27FC236}">
                <a16:creationId xmlns:a16="http://schemas.microsoft.com/office/drawing/2014/main" id="{2824A913-96BE-436F-BC65-6AF719E0826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218176" y="3048000"/>
            <a:ext cx="1755648" cy="1828800"/>
          </a:xfrm>
          <a:prstGeom prst="rect">
            <a:avLst/>
          </a:prstGeom>
        </p:spPr>
      </p:pic>
    </p:spTree>
    <p:extLst>
      <p:ext uri="{BB962C8B-B14F-4D97-AF65-F5344CB8AC3E}">
        <p14:creationId xmlns:p14="http://schemas.microsoft.com/office/powerpoint/2010/main" val="2189606927"/>
      </p:ext>
    </p:extLst>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DA5913E-7A25-44AD-8A4A-92C6BB3BDCB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239" y="0"/>
            <a:ext cx="12161521" cy="6858000"/>
          </a:xfrm>
          <a:prstGeom prst="rect">
            <a:avLst/>
          </a:prstGeom>
        </p:spPr>
      </p:pic>
      <p:sp>
        <p:nvSpPr>
          <p:cNvPr id="27650" name="Rectangle 3"/>
          <p:cNvSpPr>
            <a:spLocks noGrp="1"/>
          </p:cNvSpPr>
          <p:nvPr>
            <p:ph type="body" idx="4294967295"/>
          </p:nvPr>
        </p:nvSpPr>
        <p:spPr>
          <a:xfrm>
            <a:off x="609600" y="0"/>
            <a:ext cx="10972800" cy="3276600"/>
          </a:xfrm>
        </p:spPr>
        <p:txBody>
          <a:bodyPr/>
          <a:lstStyle/>
          <a:p>
            <a:pPr marL="0" indent="0" algn="ctr" defTabSz="685800">
              <a:spcBef>
                <a:spcPct val="0"/>
              </a:spcBef>
              <a:spcAft>
                <a:spcPts val="1200"/>
              </a:spcAft>
              <a:buNone/>
              <a:defRPr/>
            </a:pPr>
            <a:r>
              <a:rPr lang="en-US" altLang="en-US" sz="4000" kern="1200" dirty="0">
                <a:solidFill>
                  <a:schemeClr val="tx2"/>
                </a:solidFill>
                <a:ea typeface="+mj-ea"/>
                <a:cs typeface="+mj-cs"/>
              </a:rPr>
              <a:t>Revelation 18:10</a:t>
            </a:r>
            <a:endParaRPr lang="en-US" sz="4000" kern="1200" dirty="0">
              <a:solidFill>
                <a:schemeClr val="tx2"/>
              </a:solidFill>
              <a:ea typeface="+mj-ea"/>
              <a:cs typeface="+mj-cs"/>
            </a:endParaRPr>
          </a:p>
          <a:p>
            <a:pPr marL="0" indent="0" algn="just">
              <a:spcBef>
                <a:spcPts val="0"/>
              </a:spcBef>
              <a:buNone/>
              <a:defRPr/>
            </a:pPr>
            <a:r>
              <a:rPr lang="en-US" sz="3600" baseline="30000" dirty="0">
                <a:effectLst>
                  <a:outerShdw blurRad="38100" dist="38100" dir="2700000" algn="tl">
                    <a:srgbClr val="000000">
                      <a:alpha val="43137"/>
                    </a:srgbClr>
                  </a:outerShdw>
                </a:effectLst>
                <a:cs typeface="Calibri" panose="020F0502020204030204" pitchFamily="34" charset="0"/>
              </a:rPr>
              <a:t>“</a:t>
            </a:r>
            <a:r>
              <a:rPr lang="en-US" sz="3600" dirty="0">
                <a:effectLst>
                  <a:outerShdw blurRad="38100" dist="38100" dir="2700000" algn="tl">
                    <a:srgbClr val="000000">
                      <a:alpha val="43137"/>
                    </a:srgbClr>
                  </a:outerShdw>
                </a:effectLst>
              </a:rPr>
              <a:t>standing at a distance because of the fear of her torment, saying, ‘Woe, woe, the great </a:t>
            </a:r>
            <a:r>
              <a:rPr lang="en-US" sz="3600" b="1" u="sng" dirty="0">
                <a:solidFill>
                  <a:srgbClr val="FFFFCC"/>
                </a:solidFill>
                <a:effectLst>
                  <a:outerShdw blurRad="38100" dist="38100" dir="2700000" algn="tl">
                    <a:srgbClr val="000000">
                      <a:alpha val="43137"/>
                    </a:srgbClr>
                  </a:outerShdw>
                </a:effectLst>
              </a:rPr>
              <a:t>city</a:t>
            </a:r>
            <a:r>
              <a:rPr lang="en-US" sz="3600" dirty="0">
                <a:effectLst>
                  <a:outerShdw blurRad="38100" dist="38100" dir="2700000" algn="tl">
                    <a:srgbClr val="000000">
                      <a:alpha val="43137"/>
                    </a:srgbClr>
                  </a:outerShdw>
                </a:effectLst>
              </a:rPr>
              <a:t>, Babylon, the strong city! For in one hour your judgment has come.’”</a:t>
            </a:r>
          </a:p>
        </p:txBody>
      </p:sp>
      <p:pic>
        <p:nvPicPr>
          <p:cNvPr id="7" name="Picture 6">
            <a:extLst>
              <a:ext uri="{FF2B5EF4-FFF2-40B4-BE49-F238E27FC236}">
                <a16:creationId xmlns:a16="http://schemas.microsoft.com/office/drawing/2014/main" id="{791F0851-A15D-464C-A2DA-6FE25A6637F9}"/>
              </a:ext>
            </a:extLst>
          </p:cNvPr>
          <p:cNvPicPr>
            <a:picLocks noChangeAspect="1"/>
          </p:cNvPicPr>
          <p:nvPr/>
        </p:nvPicPr>
        <p:blipFill>
          <a:blip r:embed="rId3"/>
          <a:stretch>
            <a:fillRect/>
          </a:stretch>
        </p:blipFill>
        <p:spPr>
          <a:xfrm rot="21041256">
            <a:off x="5152931" y="2575942"/>
            <a:ext cx="1886138" cy="228600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401591421"/>
      </p:ext>
    </p:extLst>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a:extLst>
              <a:ext uri="{FF2B5EF4-FFF2-40B4-BE49-F238E27FC236}">
                <a16:creationId xmlns:a16="http://schemas.microsoft.com/office/drawing/2014/main" id="{D2EFC223-AE86-4F96-AEF4-A22E7B501DF4}"/>
              </a:ext>
            </a:extLst>
          </p:cNvPr>
          <p:cNvSpPr>
            <a:spLocks noGrp="1" noChangeArrowheads="1"/>
          </p:cNvSpPr>
          <p:nvPr>
            <p:ph type="title"/>
          </p:nvPr>
        </p:nvSpPr>
        <p:spPr>
          <a:xfrm>
            <a:off x="3505200" y="228600"/>
            <a:ext cx="5181600" cy="914400"/>
          </a:xfrm>
        </p:spPr>
        <p:txBody>
          <a:bodyPr/>
          <a:lstStyle/>
          <a:p>
            <a:pPr algn="ctr">
              <a:spcAft>
                <a:spcPts val="600"/>
              </a:spcAft>
            </a:pPr>
            <a:r>
              <a:rPr lang="en-US" altLang="en-US" sz="3600" dirty="0">
                <a:solidFill>
                  <a:srgbClr val="00FFFF"/>
                </a:solidFill>
                <a:effectLst>
                  <a:outerShdw blurRad="38100" dist="38100" dir="2700000" algn="tl">
                    <a:srgbClr val="000000">
                      <a:alpha val="43137"/>
                    </a:srgbClr>
                  </a:outerShdw>
                </a:effectLst>
                <a:cs typeface="Times New Roman" panose="02020603050405020304" pitchFamily="18" charset="0"/>
              </a:rPr>
              <a:t>Bullinger</a:t>
            </a:r>
            <a:br>
              <a:rPr lang="en-US" altLang="en-US" sz="3200" dirty="0">
                <a:solidFill>
                  <a:srgbClr val="00FFFF"/>
                </a:solidFill>
                <a:effectLst>
                  <a:outerShdw blurRad="38100" dist="38100" dir="2700000" algn="tl">
                    <a:srgbClr val="000000">
                      <a:alpha val="43137"/>
                    </a:srgbClr>
                  </a:outerShdw>
                </a:effectLst>
                <a:cs typeface="Times New Roman" panose="02020603050405020304" pitchFamily="18" charset="0"/>
              </a:rPr>
            </a:br>
            <a:r>
              <a:rPr lang="en-US" sz="2000" i="1" dirty="0">
                <a:solidFill>
                  <a:schemeClr val="tx1"/>
                </a:solidFill>
                <a:effectLst>
                  <a:outerShdw blurRad="38100" dist="38100" dir="2700000" algn="tl">
                    <a:srgbClr val="000000">
                      <a:alpha val="43137"/>
                    </a:srgbClr>
                  </a:outerShdw>
                </a:effectLst>
                <a:cs typeface="Times New Roman" panose="02020603050405020304" pitchFamily="18" charset="0"/>
              </a:rPr>
              <a:t>The Apocalypse or “The Day of the Lord”</a:t>
            </a:r>
            <a:r>
              <a:rPr lang="en-US" altLang="en-US" sz="2000" dirty="0">
                <a:solidFill>
                  <a:schemeClr val="tx1"/>
                </a:solidFill>
                <a:effectLst>
                  <a:outerShdw blurRad="38100" dist="38100" dir="2700000" algn="tl">
                    <a:srgbClr val="000000">
                      <a:alpha val="43137"/>
                    </a:srgbClr>
                  </a:outerShdw>
                </a:effectLst>
                <a:cs typeface="Times New Roman" panose="02020603050405020304" pitchFamily="18" charset="0"/>
              </a:rPr>
              <a:t>, 509</a:t>
            </a:r>
            <a:endParaRPr lang="en-US" altLang="en-US" sz="2000" dirty="0">
              <a:solidFill>
                <a:schemeClr val="tx1"/>
              </a:solidFill>
              <a:effectLst>
                <a:outerShdw blurRad="38100" dist="38100" dir="2700000" algn="tl">
                  <a:srgbClr val="000000">
                    <a:alpha val="43137"/>
                  </a:srgbClr>
                </a:outerShdw>
              </a:effectLst>
            </a:endParaRPr>
          </a:p>
        </p:txBody>
      </p:sp>
      <p:sp>
        <p:nvSpPr>
          <p:cNvPr id="92163" name="Rectangle 3">
            <a:extLst>
              <a:ext uri="{FF2B5EF4-FFF2-40B4-BE49-F238E27FC236}">
                <a16:creationId xmlns:a16="http://schemas.microsoft.com/office/drawing/2014/main" id="{C0A45323-D854-4BFD-A203-24F25076F6C5}"/>
              </a:ext>
            </a:extLst>
          </p:cNvPr>
          <p:cNvSpPr>
            <a:spLocks noGrp="1" noChangeArrowheads="1"/>
          </p:cNvSpPr>
          <p:nvPr>
            <p:ph type="body" idx="1"/>
          </p:nvPr>
        </p:nvSpPr>
        <p:spPr>
          <a:xfrm>
            <a:off x="609600" y="1371600"/>
            <a:ext cx="10972800" cy="4343400"/>
          </a:xfrm>
        </p:spPr>
        <p:txBody>
          <a:bodyPr/>
          <a:lstStyle/>
          <a:p>
            <a:pPr marL="0" indent="0" algn="just">
              <a:buNone/>
            </a:pPr>
            <a:r>
              <a:rPr lang="en-US" altLang="en-US" dirty="0">
                <a:effectLst>
                  <a:outerShdw blurRad="38100" dist="38100" dir="2700000" algn="tl">
                    <a:srgbClr val="000000">
                      <a:alpha val="43137"/>
                    </a:srgbClr>
                  </a:outerShdw>
                </a:effectLst>
                <a:cs typeface="Times New Roman" panose="02020603050405020304" pitchFamily="18" charset="0"/>
              </a:rPr>
              <a:t>“</a:t>
            </a:r>
            <a:r>
              <a:rPr lang="en-US" dirty="0">
                <a:effectLst>
                  <a:outerShdw blurRad="38100" dist="38100" dir="2700000" algn="tl">
                    <a:srgbClr val="000000">
                      <a:alpha val="43137"/>
                    </a:srgbClr>
                  </a:outerShdw>
                </a:effectLst>
              </a:rPr>
              <a:t>It is indeed surprising how any mistake could have been made in the identification of this woman. For the Holy Spirit first shows us her very name upon her forehead. Then, in verse 18, He tells us as plainly as words can tell anything, that ‘the woman which thou </a:t>
            </a:r>
            <a:r>
              <a:rPr lang="en-US" dirty="0" err="1">
                <a:effectLst>
                  <a:outerShdw blurRad="38100" dist="38100" dir="2700000" algn="tl">
                    <a:srgbClr val="000000">
                      <a:alpha val="43137"/>
                    </a:srgbClr>
                  </a:outerShdw>
                </a:effectLst>
              </a:rPr>
              <a:t>sawest</a:t>
            </a:r>
            <a:r>
              <a:rPr lang="en-US" dirty="0">
                <a:effectLst>
                  <a:outerShdw blurRad="38100" dist="38100" dir="2700000" algn="tl">
                    <a:srgbClr val="000000">
                      <a:alpha val="43137"/>
                    </a:srgbClr>
                  </a:outerShdw>
                </a:effectLst>
              </a:rPr>
              <a:t> is that great city, which </a:t>
            </a:r>
            <a:r>
              <a:rPr lang="en-US" dirty="0" err="1">
                <a:effectLst>
                  <a:outerShdw blurRad="38100" dist="38100" dir="2700000" algn="tl">
                    <a:srgbClr val="000000">
                      <a:alpha val="43137"/>
                    </a:srgbClr>
                  </a:outerShdw>
                </a:effectLst>
              </a:rPr>
              <a:t>reignest</a:t>
            </a:r>
            <a:r>
              <a:rPr lang="en-US" dirty="0">
                <a:effectLst>
                  <a:outerShdw blurRad="38100" dist="38100" dir="2700000" algn="tl">
                    <a:srgbClr val="000000">
                      <a:alpha val="43137"/>
                    </a:srgbClr>
                  </a:outerShdw>
                </a:effectLst>
              </a:rPr>
              <a:t> over the kings of the earth’, and chap. xvi. 19, as well as xvii. 5, identifies this city with Babylon. </a:t>
            </a:r>
            <a:r>
              <a:rPr lang="en-US" b="1" u="sng" dirty="0">
                <a:solidFill>
                  <a:srgbClr val="FFFFCC"/>
                </a:solidFill>
                <a:effectLst>
                  <a:outerShdw blurRad="38100" dist="38100" dir="2700000" algn="tl">
                    <a:srgbClr val="000000">
                      <a:alpha val="43137"/>
                    </a:srgbClr>
                  </a:outerShdw>
                </a:effectLst>
              </a:rPr>
              <a:t>God says it is a ‘city.’ He does not say </a:t>
            </a:r>
            <a:r>
              <a:rPr lang="en-US" b="1" i="1" u="sng" dirty="0">
                <a:solidFill>
                  <a:srgbClr val="FFFFCC"/>
                </a:solidFill>
                <a:effectLst>
                  <a:outerShdw blurRad="38100" dist="38100" dir="2700000" algn="tl">
                    <a:srgbClr val="000000">
                      <a:alpha val="43137"/>
                    </a:srgbClr>
                  </a:outerShdw>
                </a:effectLst>
              </a:rPr>
              <a:t>a system</a:t>
            </a:r>
            <a:r>
              <a:rPr lang="en-US" b="1" u="sng" dirty="0">
                <a:solidFill>
                  <a:srgbClr val="FFFFCC"/>
                </a:solidFill>
                <a:effectLst>
                  <a:outerShdw blurRad="38100" dist="38100" dir="2700000" algn="tl">
                    <a:srgbClr val="000000">
                      <a:alpha val="43137"/>
                    </a:srgbClr>
                  </a:outerShdw>
                </a:effectLst>
              </a:rPr>
              <a:t> or </a:t>
            </a:r>
            <a:r>
              <a:rPr lang="en-US" b="1" i="1" u="sng" dirty="0">
                <a:solidFill>
                  <a:srgbClr val="FFFFCC"/>
                </a:solidFill>
                <a:effectLst>
                  <a:outerShdw blurRad="38100" dist="38100" dir="2700000" algn="tl">
                    <a:srgbClr val="000000">
                      <a:alpha val="43137"/>
                    </a:srgbClr>
                  </a:outerShdw>
                </a:effectLst>
              </a:rPr>
              <a:t>a religion</a:t>
            </a:r>
            <a:r>
              <a:rPr lang="en-US" b="1" u="sng" dirty="0">
                <a:solidFill>
                  <a:srgbClr val="FFFFCC"/>
                </a:solidFill>
                <a:effectLst>
                  <a:outerShdw blurRad="38100" dist="38100" dir="2700000" algn="tl">
                    <a:srgbClr val="000000">
                      <a:alpha val="43137"/>
                    </a:srgbClr>
                  </a:outerShdw>
                </a:effectLst>
              </a:rPr>
              <a:t>, but a ‘CITY</a:t>
            </a:r>
            <a:r>
              <a:rPr lang="en-US" altLang="en-US" b="1" dirty="0">
                <a:solidFill>
                  <a:srgbClr val="FFFFCC"/>
                </a:solidFill>
                <a:effectLst>
                  <a:outerShdw blurRad="38100" dist="38100" dir="2700000" algn="tl">
                    <a:srgbClr val="000000">
                      <a:alpha val="43137"/>
                    </a:srgbClr>
                  </a:outerShdw>
                </a:effectLst>
                <a:cs typeface="Times New Roman" panose="02020603050405020304" pitchFamily="18" charset="0"/>
              </a:rPr>
              <a:t>.’</a:t>
            </a:r>
            <a:r>
              <a:rPr lang="en-US" altLang="en-US" b="1" dirty="0">
                <a:effectLst>
                  <a:outerShdw blurRad="38100" dist="38100" dir="2700000" algn="tl">
                    <a:srgbClr val="000000">
                      <a:alpha val="43137"/>
                    </a:srgbClr>
                  </a:outerShdw>
                </a:effectLst>
                <a:cs typeface="Times New Roman" panose="02020603050405020304" pitchFamily="18" charset="0"/>
              </a:rPr>
              <a:t>”</a:t>
            </a:r>
            <a:r>
              <a:rPr lang="en-US" altLang="en-US" dirty="0">
                <a:effectLst>
                  <a:outerShdw blurRad="38100" dist="38100" dir="2700000" algn="tl">
                    <a:srgbClr val="000000">
                      <a:alpha val="43137"/>
                    </a:srgbClr>
                  </a:outerShdw>
                </a:effectLst>
                <a:cs typeface="Times New Roman" panose="02020603050405020304" pitchFamily="18" charset="0"/>
              </a:rPr>
              <a:t> </a:t>
            </a:r>
          </a:p>
        </p:txBody>
      </p:sp>
    </p:spTree>
    <p:extLst>
      <p:ext uri="{BB962C8B-B14F-4D97-AF65-F5344CB8AC3E}">
        <p14:creationId xmlns:p14="http://schemas.microsoft.com/office/powerpoint/2010/main" val="3299359017"/>
      </p:ext>
    </p:extLst>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p:cNvGraphicFramePr>
            <a:graphicFrameLocks noGrp="1"/>
          </p:cNvGraphicFramePr>
          <p:nvPr/>
        </p:nvGraphicFramePr>
        <p:xfrm>
          <a:off x="1104900" y="670561"/>
          <a:ext cx="9982200" cy="5389055"/>
        </p:xfrm>
        <a:graphic>
          <a:graphicData uri="http://schemas.openxmlformats.org/drawingml/2006/table">
            <a:tbl>
              <a:tblPr firstRow="1" bandRow="1">
                <a:tableStyleId>{073A0DAA-6AF3-43AB-8588-CEC1D06C72B9}</a:tableStyleId>
              </a:tblPr>
              <a:tblGrid>
                <a:gridCol w="9982200">
                  <a:extLst>
                    <a:ext uri="{9D8B030D-6E8A-4147-A177-3AD203B41FA5}">
                      <a16:colId xmlns:a16="http://schemas.microsoft.com/office/drawing/2014/main" val="2370081405"/>
                    </a:ext>
                  </a:extLst>
                </a:gridCol>
              </a:tblGrid>
              <a:tr h="645985">
                <a:tc>
                  <a:txBody>
                    <a:bodyPr/>
                    <a:lstStyle/>
                    <a:p>
                      <a:pPr algn="ctr"/>
                      <a:r>
                        <a:rPr kumimoji="0" lang="en-US" sz="3800" u="none" strike="noStrike" kern="0" cap="none" spc="0" normalizeH="0" baseline="0" noProof="0" dirty="0">
                          <a:ln>
                            <a:noFill/>
                          </a:ln>
                          <a:solidFill>
                            <a:schemeClr val="bg2"/>
                          </a:solidFill>
                          <a:effectLst/>
                          <a:uLnTx/>
                          <a:uFillTx/>
                          <a:latin typeface="Calibri" panose="020F0502020204030204" pitchFamily="34" charset="0"/>
                          <a:cs typeface="Calibri" panose="020F0502020204030204" pitchFamily="34" charset="0"/>
                        </a:rPr>
                        <a:t>“MYSTERY” IN HARLOT’S TITLE? REV. 17:5 </a:t>
                      </a:r>
                      <a:endParaRPr lang="en-US" sz="3800" dirty="0">
                        <a:solidFill>
                          <a:schemeClr val="bg2"/>
                        </a:solidFill>
                        <a:effectLst/>
                        <a:latin typeface="Calibri" panose="020F0502020204030204" pitchFamily="34" charset="0"/>
                        <a:cs typeface="Calibri" panose="020F0502020204030204" pitchFamily="34" charset="0"/>
                      </a:endParaRPr>
                    </a:p>
                  </a:txBody>
                  <a:tcPr>
                    <a:solidFill>
                      <a:schemeClr val="tx2"/>
                    </a:solidFill>
                  </a:tcPr>
                </a:tc>
                <a:extLst>
                  <a:ext uri="{0D108BD9-81ED-4DB2-BD59-A6C34878D82A}">
                    <a16:rowId xmlns:a16="http://schemas.microsoft.com/office/drawing/2014/main" val="566801393"/>
                  </a:ext>
                </a:extLst>
              </a:tr>
              <a:tr h="2106471">
                <a:tc>
                  <a:txBody>
                    <a:bodyPr/>
                    <a:lstStyle/>
                    <a:p>
                      <a:pPr marL="0" marR="0" lvl="0" indent="0" algn="just" defTabSz="914400" rtl="0" eaLnBrk="0" fontAlgn="base" latinLnBrk="0" hangingPunct="0">
                        <a:lnSpc>
                          <a:spcPct val="100000"/>
                        </a:lnSpc>
                        <a:spcBef>
                          <a:spcPts val="0"/>
                        </a:spcBef>
                        <a:spcAft>
                          <a:spcPct val="0"/>
                        </a:spcAft>
                        <a:buClr>
                          <a:srgbClr val="00FFFF"/>
                        </a:buClr>
                        <a:buSzPct val="75000"/>
                        <a:buFontTx/>
                        <a:buNone/>
                        <a:tabLst/>
                        <a:defRPr/>
                      </a:pPr>
                      <a:r>
                        <a:rPr kumimoji="0" lang="en-US" sz="3400" b="1" u="none" strike="noStrike" kern="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rPr>
                        <a:t>And on her forehead a name was written: </a:t>
                      </a:r>
                      <a:r>
                        <a:rPr kumimoji="0" lang="en-US" sz="3400" b="1" u="sng" strike="noStrike" kern="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rPr>
                        <a:t>MYSTERY</a:t>
                      </a:r>
                      <a:r>
                        <a:rPr kumimoji="0" lang="en-US" sz="3400" b="1" u="none" strike="noStrike" kern="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rPr>
                        <a:t>, BABYLON THE GREAT, THE MOTHER OF HARLOTS AND OF THE ABOMINATIONS OF THE EARTH. (KJV, NIV) </a:t>
                      </a:r>
                      <a:endParaRPr kumimoji="0" lang="en-US" sz="3400" b="1" i="0" u="none" strike="noStrike" kern="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endParaRPr>
                    </a:p>
                  </a:txBody>
                  <a:tcPr/>
                </a:tc>
                <a:extLst>
                  <a:ext uri="{0D108BD9-81ED-4DB2-BD59-A6C34878D82A}">
                    <a16:rowId xmlns:a16="http://schemas.microsoft.com/office/drawing/2014/main" val="3526434390"/>
                  </a:ext>
                </a:extLst>
              </a:tr>
              <a:tr h="2612024">
                <a:tc>
                  <a:txBody>
                    <a:bodyPr/>
                    <a:lstStyle/>
                    <a:p>
                      <a:pPr marL="0" marR="0" lvl="0" indent="0" algn="just" defTabSz="914400" rtl="0" eaLnBrk="0" fontAlgn="base" latinLnBrk="0" hangingPunct="0">
                        <a:lnSpc>
                          <a:spcPct val="100000"/>
                        </a:lnSpc>
                        <a:spcBef>
                          <a:spcPts val="0"/>
                        </a:spcBef>
                        <a:spcAft>
                          <a:spcPct val="0"/>
                        </a:spcAft>
                        <a:buClr>
                          <a:srgbClr val="00FFFF"/>
                        </a:buClr>
                        <a:buSzPct val="75000"/>
                        <a:buFontTx/>
                        <a:buNone/>
                        <a:tabLst/>
                        <a:defRPr/>
                      </a:pPr>
                      <a:r>
                        <a:rPr kumimoji="0" lang="en-US" sz="3400" b="1" u="none" strike="noStrike" kern="0" cap="none" spc="0" normalizeH="0" baseline="0" noProof="0" dirty="0">
                          <a:ln>
                            <a:noFill/>
                          </a:ln>
                          <a:solidFill>
                            <a:srgbClr val="0000FF"/>
                          </a:solidFill>
                          <a:effectLst/>
                          <a:uLnTx/>
                          <a:uFillTx/>
                          <a:latin typeface="Calibri" panose="020F0502020204030204" pitchFamily="34" charset="0"/>
                          <a:cs typeface="Calibri" panose="020F0502020204030204" pitchFamily="34" charset="0"/>
                        </a:rPr>
                        <a:t>… and upon her forehead a name was written, a </a:t>
                      </a:r>
                      <a:r>
                        <a:rPr kumimoji="0" lang="en-US" sz="3400" b="1" u="sng" strike="noStrike" kern="0" cap="none" spc="0" normalizeH="0" baseline="0" noProof="0" dirty="0">
                          <a:ln>
                            <a:noFill/>
                          </a:ln>
                          <a:solidFill>
                            <a:srgbClr val="0000FF"/>
                          </a:solidFill>
                          <a:effectLst/>
                          <a:uLnTx/>
                          <a:uFillTx/>
                          <a:latin typeface="Calibri" panose="020F0502020204030204" pitchFamily="34" charset="0"/>
                          <a:cs typeface="Calibri" panose="020F0502020204030204" pitchFamily="34" charset="0"/>
                        </a:rPr>
                        <a:t>mystery</a:t>
                      </a:r>
                      <a:r>
                        <a:rPr kumimoji="0" lang="en-US" sz="3400" b="1" u="none" strike="noStrike" kern="0" cap="none" spc="0" normalizeH="0" baseline="0" noProof="0" dirty="0">
                          <a:ln>
                            <a:noFill/>
                          </a:ln>
                          <a:solidFill>
                            <a:srgbClr val="0000FF"/>
                          </a:solidFill>
                          <a:effectLst/>
                          <a:uLnTx/>
                          <a:uFillTx/>
                          <a:latin typeface="Calibri" panose="020F0502020204030204" pitchFamily="34" charset="0"/>
                          <a:cs typeface="Calibri" panose="020F0502020204030204" pitchFamily="34" charset="0"/>
                        </a:rPr>
                        <a:t>, “BABYLON THE GREAT, THE MOTHER OF HARLOTS AND OF THE ABOMINATIONS OF THE EARTH.” (NASB)</a:t>
                      </a:r>
                    </a:p>
                  </a:txBody>
                  <a:tcPr/>
                </a:tc>
                <a:extLst>
                  <a:ext uri="{0D108BD9-81ED-4DB2-BD59-A6C34878D82A}">
                    <a16:rowId xmlns:a16="http://schemas.microsoft.com/office/drawing/2014/main" val="3778972346"/>
                  </a:ext>
                </a:extLst>
              </a:tr>
            </a:tbl>
          </a:graphicData>
        </a:graphic>
      </p:graphicFrame>
    </p:spTree>
    <p:extLst>
      <p:ext uri="{BB962C8B-B14F-4D97-AF65-F5344CB8AC3E}">
        <p14:creationId xmlns:p14="http://schemas.microsoft.com/office/powerpoint/2010/main" val="991863425"/>
      </p:ext>
    </p:extLst>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676401" y="521095"/>
            <a:ext cx="8762999" cy="5815810"/>
          </a:xfrm>
          <a:prstGeom prst="rect">
            <a:avLst/>
          </a:prstGeom>
          <a:ln>
            <a:solidFill>
              <a:srgbClr val="FFFFCC"/>
            </a:solidFill>
          </a:ln>
        </p:spPr>
      </p:pic>
    </p:spTree>
    <p:extLst>
      <p:ext uri="{BB962C8B-B14F-4D97-AF65-F5344CB8AC3E}">
        <p14:creationId xmlns:p14="http://schemas.microsoft.com/office/powerpoint/2010/main" val="126633967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A713313-85DA-4056-A25B-D0F5BC81E85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8914" name="Rectangle 3"/>
          <p:cNvSpPr>
            <a:spLocks noChangeArrowheads="1"/>
          </p:cNvSpPr>
          <p:nvPr/>
        </p:nvSpPr>
        <p:spPr bwMode="auto">
          <a:xfrm>
            <a:off x="609600" y="0"/>
            <a:ext cx="10972798" cy="354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lnSpc>
                <a:spcPct val="90000"/>
              </a:lnSpc>
              <a:spcAft>
                <a:spcPts val="600"/>
              </a:spcAft>
            </a:pPr>
            <a:r>
              <a:rPr 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2 Thessalonians 2:6-7</a:t>
            </a:r>
          </a:p>
          <a:p>
            <a:pPr algn="just">
              <a:spcAft>
                <a:spcPts val="1000"/>
              </a:spcAft>
            </a:pP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6</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you know what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restrains [</a:t>
            </a:r>
            <a:r>
              <a:rPr lang="en-US" sz="3600" b="1" i="1" u="sng" dirty="0" err="1">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katechon</a:t>
            </a:r>
            <a:r>
              <a:rPr lang="en-US" sz="3600" b="1" i="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neuter</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him now, so that in his time he will be revealed.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7</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 the mystery of lawlessness is already at work; only he who now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restrains</a:t>
            </a:r>
            <a:r>
              <a:rPr lang="en-US" sz="3600"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1" i="1" u="sng" dirty="0" err="1">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katechōn</a:t>
            </a:r>
            <a:r>
              <a:rPr lang="en-US" sz="3600" b="1" i="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masculine</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will do so</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until he is taken out of the way.</a:t>
            </a:r>
          </a:p>
        </p:txBody>
      </p:sp>
      <p:pic>
        <p:nvPicPr>
          <p:cNvPr id="5" name="Picture 4">
            <a:extLst>
              <a:ext uri="{FF2B5EF4-FFF2-40B4-BE49-F238E27FC236}">
                <a16:creationId xmlns:a16="http://schemas.microsoft.com/office/drawing/2014/main" id="{E02D4BAC-0F66-4897-9E40-1333907C161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367966" y="3505200"/>
            <a:ext cx="1456069" cy="1371600"/>
          </a:xfrm>
          <a:prstGeom prst="rect">
            <a:avLst/>
          </a:prstGeom>
        </p:spPr>
      </p:pic>
    </p:spTree>
    <p:extLst>
      <p:ext uri="{BB962C8B-B14F-4D97-AF65-F5344CB8AC3E}">
        <p14:creationId xmlns:p14="http://schemas.microsoft.com/office/powerpoint/2010/main" val="2239879624"/>
      </p:ext>
    </p:extLst>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Image result for chess board"/>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90600" y="237239"/>
            <a:ext cx="10210800" cy="63835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8657036"/>
      </p:ext>
    </p:extLst>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87380B6-73B0-4E4A-BCCB-6163E6954C6F}"/>
              </a:ext>
            </a:extLst>
          </p:cNvPr>
          <p:cNvPicPr>
            <a:picLocks noChangeAspect="1"/>
          </p:cNvPicPr>
          <p:nvPr/>
        </p:nvPicPr>
        <p:blipFill>
          <a:blip r:embed="rId2" cstate="print"/>
          <a:srcRect/>
          <a:stretch>
            <a:fillRect/>
          </a:stretch>
        </p:blipFill>
        <p:spPr bwMode="auto">
          <a:xfrm>
            <a:off x="0" y="0"/>
            <a:ext cx="12192000" cy="6858000"/>
          </a:xfrm>
          <a:prstGeom prst="rect">
            <a:avLst/>
          </a:prstGeom>
        </p:spPr>
      </p:pic>
      <p:sp>
        <p:nvSpPr>
          <p:cNvPr id="21507" name="Rectangle 3"/>
          <p:cNvSpPr>
            <a:spLocks noGrp="1" noChangeArrowheads="1"/>
          </p:cNvSpPr>
          <p:nvPr>
            <p:ph type="body" idx="1"/>
          </p:nvPr>
        </p:nvSpPr>
        <p:spPr>
          <a:xfrm>
            <a:off x="609600" y="0"/>
            <a:ext cx="10972800" cy="3048000"/>
          </a:xfrm>
        </p:spPr>
        <p:txBody>
          <a:bodyPr/>
          <a:lstStyle/>
          <a:p>
            <a:pPr marL="0" indent="0" algn="ctr" eaLnBrk="1" hangingPunct="1">
              <a:spcBef>
                <a:spcPts val="0"/>
              </a:spcBef>
              <a:spcAft>
                <a:spcPts val="1200"/>
              </a:spcAft>
              <a:buClr>
                <a:srgbClr val="FFFFFF"/>
              </a:buClr>
              <a:buNone/>
              <a:defRPr/>
            </a:pPr>
            <a:r>
              <a:rPr lang="en-US" sz="4000" kern="1200" dirty="0">
                <a:solidFill>
                  <a:srgbClr val="00FFFF"/>
                </a:solidFill>
                <a:effectLst>
                  <a:outerShdw blurRad="38100" dist="38100" dir="2700000" algn="tl">
                    <a:srgbClr val="000000"/>
                  </a:outerShdw>
                </a:effectLst>
                <a:cs typeface="Arial" panose="020B0604020202020204" pitchFamily="34" charset="0"/>
              </a:rPr>
              <a:t>2 Thessalonians 2:3, 7 </a:t>
            </a:r>
          </a:p>
          <a:p>
            <a:pPr marL="0" indent="0" algn="just" eaLnBrk="1" hangingPunct="1">
              <a:spcBef>
                <a:spcPts val="0"/>
              </a:spcBef>
              <a:buNone/>
            </a:pPr>
            <a:r>
              <a:rPr lang="en-US" sz="3600" dirty="0">
                <a:effectLst>
                  <a:outerShdw blurRad="38100" dist="38100" dir="2700000" algn="tl">
                    <a:srgbClr val="000000">
                      <a:alpha val="43137"/>
                    </a:srgbClr>
                  </a:outerShdw>
                </a:effectLst>
              </a:rPr>
              <a:t>“…</a:t>
            </a:r>
            <a:r>
              <a:rPr lang="en-US" sz="3600" b="1" u="sng" dirty="0">
                <a:solidFill>
                  <a:srgbClr val="FFFFCC"/>
                </a:solidFill>
                <a:effectLst>
                  <a:outerShdw blurRad="38100" dist="38100" dir="2700000" algn="tl">
                    <a:srgbClr val="000000">
                      <a:alpha val="43137"/>
                    </a:srgbClr>
                  </a:outerShdw>
                </a:effectLst>
              </a:rPr>
              <a:t>the man of lawlessness is revealed</a:t>
            </a:r>
            <a:r>
              <a:rPr lang="en-US" sz="3600" dirty="0">
                <a:effectLst>
                  <a:outerShdw blurRad="38100" dist="38100" dir="2700000" algn="tl">
                    <a:srgbClr val="000000">
                      <a:alpha val="43137"/>
                    </a:srgbClr>
                  </a:outerShdw>
                </a:effectLst>
              </a:rPr>
              <a:t>, the son of destruction…For </a:t>
            </a:r>
            <a:r>
              <a:rPr lang="en-US" sz="3600" b="1" u="sng" dirty="0">
                <a:solidFill>
                  <a:srgbClr val="FFFFCC"/>
                </a:solidFill>
                <a:effectLst>
                  <a:outerShdw blurRad="38100" dist="38100" dir="2700000" algn="tl">
                    <a:srgbClr val="000000">
                      <a:alpha val="43137"/>
                    </a:srgbClr>
                  </a:outerShdw>
                </a:effectLst>
              </a:rPr>
              <a:t>the mystery of lawlessness is already at work</a:t>
            </a:r>
            <a:r>
              <a:rPr lang="en-US" sz="3600" dirty="0">
                <a:effectLst>
                  <a:outerShdw blurRad="38100" dist="38100" dir="2700000" algn="tl">
                    <a:srgbClr val="000000">
                      <a:alpha val="43137"/>
                    </a:srgbClr>
                  </a:outerShdw>
                </a:effectLst>
              </a:rPr>
              <a:t>; only he who now restrains </a:t>
            </a:r>
            <a:r>
              <a:rPr lang="en-US" sz="3600" i="1" dirty="0">
                <a:effectLst>
                  <a:outerShdw blurRad="38100" dist="38100" dir="2700000" algn="tl">
                    <a:srgbClr val="000000">
                      <a:alpha val="43137"/>
                    </a:srgbClr>
                  </a:outerShdw>
                </a:effectLst>
              </a:rPr>
              <a:t>will do so</a:t>
            </a:r>
            <a:r>
              <a:rPr lang="en-US" sz="3600" dirty="0">
                <a:effectLst>
                  <a:outerShdw blurRad="38100" dist="38100" dir="2700000" algn="tl">
                    <a:srgbClr val="000000">
                      <a:alpha val="43137"/>
                    </a:srgbClr>
                  </a:outerShdw>
                </a:effectLst>
              </a:rPr>
              <a:t> until he is taken out of the way.”</a:t>
            </a:r>
          </a:p>
        </p:txBody>
      </p:sp>
      <p:pic>
        <p:nvPicPr>
          <p:cNvPr id="5" name="Picture 8">
            <a:extLst>
              <a:ext uri="{FF2B5EF4-FFF2-40B4-BE49-F238E27FC236}">
                <a16:creationId xmlns:a16="http://schemas.microsoft.com/office/drawing/2014/main" id="{76CF6D4D-0954-40AC-A011-FA7B796B308C}"/>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648200" y="3397250"/>
            <a:ext cx="2895600" cy="1479550"/>
          </a:xfrm>
          <a:prstGeom prst="rect">
            <a:avLst/>
          </a:prstGeom>
          <a:noFill/>
          <a:ln w="9525">
            <a:noFill/>
            <a:miter lim="800000"/>
            <a:headEnd/>
            <a:tailEnd/>
          </a:ln>
        </p:spPr>
      </p:pic>
    </p:spTree>
    <p:extLst>
      <p:ext uri="{BB962C8B-B14F-4D97-AF65-F5344CB8AC3E}">
        <p14:creationId xmlns:p14="http://schemas.microsoft.com/office/powerpoint/2010/main" val="2081139018"/>
      </p:ext>
    </p:extLst>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EEBB729-F8BC-42AF-AC9A-4B2AC647341F}"/>
              </a:ext>
            </a:extLst>
          </p:cNvPr>
          <p:cNvPicPr>
            <a:picLocks noChangeAspect="1"/>
          </p:cNvPicPr>
          <p:nvPr/>
        </p:nvPicPr>
        <p:blipFill>
          <a:blip r:embed="rId2" cstate="print"/>
          <a:srcRect/>
          <a:stretch>
            <a:fillRect/>
          </a:stretch>
        </p:blipFill>
        <p:spPr bwMode="auto">
          <a:xfrm>
            <a:off x="0" y="0"/>
            <a:ext cx="12192000" cy="6858000"/>
          </a:xfrm>
          <a:prstGeom prst="rect">
            <a:avLst/>
          </a:prstGeom>
        </p:spPr>
      </p:pic>
      <p:pic>
        <p:nvPicPr>
          <p:cNvPr id="6" name="Picture 8">
            <a:extLst>
              <a:ext uri="{FF2B5EF4-FFF2-40B4-BE49-F238E27FC236}">
                <a16:creationId xmlns:a16="http://schemas.microsoft.com/office/drawing/2014/main" id="{95DD8DB8-12CD-4684-8E5F-35BB1CFB5113}"/>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648200" y="3397250"/>
            <a:ext cx="2895600" cy="1479550"/>
          </a:xfrm>
          <a:prstGeom prst="rect">
            <a:avLst/>
          </a:prstGeom>
          <a:noFill/>
          <a:ln w="9525">
            <a:noFill/>
            <a:miter lim="800000"/>
            <a:headEnd/>
            <a:tailEnd/>
          </a:ln>
        </p:spPr>
      </p:pic>
      <p:sp>
        <p:nvSpPr>
          <p:cNvPr id="21507" name="Rectangle 3"/>
          <p:cNvSpPr>
            <a:spLocks noGrp="1" noChangeArrowheads="1"/>
          </p:cNvSpPr>
          <p:nvPr>
            <p:ph type="body" idx="1"/>
          </p:nvPr>
        </p:nvSpPr>
        <p:spPr>
          <a:xfrm>
            <a:off x="609600" y="0"/>
            <a:ext cx="10972800" cy="3048000"/>
          </a:xfrm>
        </p:spPr>
        <p:txBody>
          <a:bodyPr/>
          <a:lstStyle/>
          <a:p>
            <a:pPr marL="0" indent="0" algn="ctr" defTabSz="685800">
              <a:spcBef>
                <a:spcPct val="0"/>
              </a:spcBef>
              <a:spcAft>
                <a:spcPts val="1200"/>
              </a:spcAft>
              <a:buClr>
                <a:schemeClr val="tx1"/>
              </a:buClr>
              <a:buNone/>
              <a:defRPr/>
            </a:pPr>
            <a:r>
              <a:rPr lang="en-US" sz="4000" kern="1200" dirty="0">
                <a:solidFill>
                  <a:srgbClr val="00FFFF"/>
                </a:solidFill>
                <a:ea typeface="+mj-ea"/>
                <a:cs typeface="+mj-cs"/>
              </a:rPr>
              <a:t>1 John 4:3 </a:t>
            </a:r>
          </a:p>
          <a:p>
            <a:pPr marL="0" indent="0" algn="just" eaLnBrk="1" hangingPunct="1">
              <a:spcBef>
                <a:spcPts val="0"/>
              </a:spcBef>
              <a:buNone/>
            </a:pPr>
            <a:r>
              <a:rPr lang="en-US" sz="3600" dirty="0">
                <a:effectLst>
                  <a:outerShdw blurRad="38100" dist="38100" dir="2700000" algn="tl">
                    <a:srgbClr val="000000">
                      <a:alpha val="43137"/>
                    </a:srgbClr>
                  </a:outerShdw>
                </a:effectLst>
              </a:rPr>
              <a:t>“and every spirit that does not confess Jesus is not from God; this is </a:t>
            </a:r>
            <a:r>
              <a:rPr lang="en-US" sz="3600" b="1" u="sng" dirty="0">
                <a:solidFill>
                  <a:srgbClr val="FFFFCC"/>
                </a:solidFill>
                <a:effectLst>
                  <a:outerShdw blurRad="38100" dist="38100" dir="2700000" algn="tl">
                    <a:srgbClr val="000000">
                      <a:alpha val="43137"/>
                    </a:srgbClr>
                  </a:outerShdw>
                </a:effectLst>
              </a:rPr>
              <a:t>the </a:t>
            </a:r>
            <a:r>
              <a:rPr lang="en-US" sz="3600" b="1" i="1" u="sng" dirty="0">
                <a:solidFill>
                  <a:srgbClr val="FFFFCC"/>
                </a:solidFill>
                <a:effectLst>
                  <a:outerShdw blurRad="38100" dist="38100" dir="2700000" algn="tl">
                    <a:srgbClr val="000000">
                      <a:alpha val="43137"/>
                    </a:srgbClr>
                  </a:outerShdw>
                </a:effectLst>
              </a:rPr>
              <a:t>spirit</a:t>
            </a:r>
            <a:r>
              <a:rPr lang="en-US" sz="3600" b="1" u="sng" dirty="0">
                <a:solidFill>
                  <a:srgbClr val="FFFFCC"/>
                </a:solidFill>
                <a:effectLst>
                  <a:outerShdw blurRad="38100" dist="38100" dir="2700000" algn="tl">
                    <a:srgbClr val="000000">
                      <a:alpha val="43137"/>
                    </a:srgbClr>
                  </a:outerShdw>
                </a:effectLst>
              </a:rPr>
              <a:t> of the antichrist</a:t>
            </a:r>
            <a:r>
              <a:rPr lang="en-US" sz="3600" dirty="0">
                <a:effectLst>
                  <a:outerShdw blurRad="38100" dist="38100" dir="2700000" algn="tl">
                    <a:srgbClr val="000000">
                      <a:alpha val="43137"/>
                    </a:srgbClr>
                  </a:outerShdw>
                </a:effectLst>
              </a:rPr>
              <a:t>, of which you have heard that it is coming, </a:t>
            </a:r>
            <a:r>
              <a:rPr lang="en-US" sz="3600" b="1" u="sng" dirty="0">
                <a:solidFill>
                  <a:srgbClr val="FFFFCC"/>
                </a:solidFill>
                <a:effectLst>
                  <a:outerShdw blurRad="38100" dist="38100" dir="2700000" algn="tl">
                    <a:srgbClr val="000000">
                      <a:alpha val="43137"/>
                    </a:srgbClr>
                  </a:outerShdw>
                </a:effectLst>
              </a:rPr>
              <a:t>and now it is already in the world</a:t>
            </a:r>
            <a:r>
              <a:rPr lang="en-US" sz="3600" dirty="0">
                <a:effectLst>
                  <a:outerShdw blurRad="38100" dist="38100" dir="2700000" algn="tl">
                    <a:srgbClr val="000000">
                      <a:alpha val="43137"/>
                    </a:srgbClr>
                  </a:outerShdw>
                </a:effectLst>
              </a:rPr>
              <a:t>.”</a:t>
            </a:r>
          </a:p>
        </p:txBody>
      </p:sp>
    </p:spTree>
    <p:extLst>
      <p:ext uri="{BB962C8B-B14F-4D97-AF65-F5344CB8AC3E}">
        <p14:creationId xmlns:p14="http://schemas.microsoft.com/office/powerpoint/2010/main" val="3552210382"/>
      </p:ext>
    </p:extLst>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6"/>
          <p:cNvSpPr>
            <a:spLocks noGrp="1" noChangeArrowheads="1"/>
          </p:cNvSpPr>
          <p:nvPr>
            <p:ph type="title"/>
          </p:nvPr>
        </p:nvSpPr>
        <p:spPr>
          <a:xfrm>
            <a:off x="4267200" y="228600"/>
            <a:ext cx="3657600" cy="1143000"/>
          </a:xfrm>
        </p:spPr>
        <p:txBody>
          <a:bodyPr/>
          <a:lstStyle/>
          <a:p>
            <a:pPr algn="ctr" eaLnBrk="1" hangingPunct="1">
              <a:lnSpc>
                <a:spcPct val="100000"/>
              </a:lnSpc>
            </a:pPr>
            <a:r>
              <a:rPr lang="en-US" sz="3600" dirty="0">
                <a:solidFill>
                  <a:srgbClr val="00FFFF"/>
                </a:solidFill>
                <a:effectLst>
                  <a:outerShdw blurRad="38100" dist="38100" dir="2700000" algn="tl">
                    <a:srgbClr val="000000">
                      <a:alpha val="43137"/>
                    </a:srgbClr>
                  </a:outerShdw>
                </a:effectLst>
              </a:rPr>
              <a:t>David Rockefeller</a:t>
            </a:r>
            <a:br>
              <a:rPr lang="en-US" sz="3200" dirty="0">
                <a:effectLst>
                  <a:outerShdw blurRad="38100" dist="38100" dir="2700000" algn="tl">
                    <a:srgbClr val="000000">
                      <a:alpha val="43137"/>
                    </a:srgbClr>
                  </a:outerShdw>
                </a:effectLst>
              </a:rPr>
            </a:br>
            <a:r>
              <a:rPr lang="en-US" sz="2000" dirty="0">
                <a:solidFill>
                  <a:schemeClr val="tx1"/>
                </a:solidFill>
                <a:effectLst>
                  <a:outerShdw blurRad="38100" dist="38100" dir="2700000" algn="tl">
                    <a:srgbClr val="000000">
                      <a:alpha val="43137"/>
                    </a:srgbClr>
                  </a:outerShdw>
                </a:effectLst>
              </a:rPr>
              <a:t>cited in Memoirs, page 405.</a:t>
            </a:r>
          </a:p>
        </p:txBody>
      </p:sp>
      <p:sp>
        <p:nvSpPr>
          <p:cNvPr id="24579" name="Rectangle 7"/>
          <p:cNvSpPr>
            <a:spLocks noGrp="1" noChangeArrowheads="1"/>
          </p:cNvSpPr>
          <p:nvPr>
            <p:ph type="body" idx="1"/>
          </p:nvPr>
        </p:nvSpPr>
        <p:spPr>
          <a:xfrm>
            <a:off x="601133" y="1371600"/>
            <a:ext cx="10981267" cy="5257800"/>
          </a:xfrm>
        </p:spPr>
        <p:txBody>
          <a:bodyPr/>
          <a:lstStyle/>
          <a:p>
            <a:pPr marL="0" indent="0" algn="just" eaLnBrk="1" hangingPunct="1">
              <a:buNone/>
            </a:pPr>
            <a:r>
              <a:rPr lang="en-US" dirty="0">
                <a:effectLst>
                  <a:outerShdw blurRad="38100" dist="38100" dir="2700000" algn="tl">
                    <a:srgbClr val="000000">
                      <a:alpha val="43137"/>
                    </a:srgbClr>
                  </a:outerShdw>
                </a:effectLst>
              </a:rPr>
              <a:t>“For more than a century ideological extremists…have seized upon well-publicized incidents…to attack the Rockefeller family for the inordinate influence they claim we wield over American political and economic institutions. Some even believe we are part of a secret cabal working against the best interests of the United States, characterizing my family and me as 'internationalists' and of conspiring with others around the world to build a more integrated global political and economic structure--one world, if you will. </a:t>
            </a:r>
            <a:r>
              <a:rPr lang="en-US" b="1" i="1" u="sng" kern="1200" dirty="0">
                <a:solidFill>
                  <a:srgbClr val="FFFFCC"/>
                </a:solidFill>
                <a:effectLst>
                  <a:outerShdw blurRad="38100" dist="38100" dir="2700000" algn="tl">
                    <a:srgbClr val="000000">
                      <a:alpha val="43137"/>
                    </a:srgbClr>
                  </a:outerShdw>
                </a:effectLst>
              </a:rPr>
              <a:t>If that's the charge, I stand guilty, and I am proud of it.</a:t>
            </a:r>
            <a:r>
              <a:rPr lang="en-US" b="1" i="1" kern="1200" dirty="0">
                <a:solidFill>
                  <a:srgbClr val="FFFFCC"/>
                </a:solidFill>
                <a:effectLst>
                  <a:outerShdw blurRad="38100" dist="38100" dir="2700000" algn="tl">
                    <a:srgbClr val="000000">
                      <a:alpha val="43137"/>
                    </a:srgbClr>
                  </a:outerShdw>
                </a:effectLst>
              </a:rPr>
              <a:t>” </a:t>
            </a:r>
            <a:endParaRPr lang="en-US" sz="2800" i="1" dirty="0">
              <a:effectLst>
                <a:outerShdw blurRad="38100" dist="38100" dir="2700000" algn="tl">
                  <a:srgbClr val="000000">
                    <a:alpha val="43137"/>
                  </a:srgbClr>
                </a:outerShdw>
              </a:effectLst>
            </a:endParaRPr>
          </a:p>
        </p:txBody>
      </p:sp>
      <p:pic>
        <p:nvPicPr>
          <p:cNvPr id="24580" name="Picture 2" descr="https://encrypted-tbn1.gstatic.com/images?q=tbn:ANd9GcTlPp9g83NSOO7RJTwWEIDB6jwwUEuM-mYnM4Hkxd6VNO2XTuVZ4Q"/>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60399" y="76200"/>
            <a:ext cx="882650" cy="990600"/>
          </a:xfrm>
          <a:prstGeom prst="rect">
            <a:avLst/>
          </a:prstGeom>
          <a:noFill/>
          <a:ln w="9525">
            <a:noFill/>
            <a:miter lim="800000"/>
            <a:headEnd/>
            <a:tailEnd/>
          </a:ln>
        </p:spPr>
      </p:pic>
    </p:spTree>
    <p:extLst>
      <p:ext uri="{BB962C8B-B14F-4D97-AF65-F5344CB8AC3E}">
        <p14:creationId xmlns:p14="http://schemas.microsoft.com/office/powerpoint/2010/main" val="795236036"/>
      </p:ext>
    </p:extLst>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6"/>
          <p:cNvSpPr>
            <a:spLocks noGrp="1" noChangeArrowheads="1"/>
          </p:cNvSpPr>
          <p:nvPr>
            <p:ph type="title"/>
          </p:nvPr>
        </p:nvSpPr>
        <p:spPr>
          <a:xfrm>
            <a:off x="2781300" y="152400"/>
            <a:ext cx="6629400" cy="1295400"/>
          </a:xfrm>
        </p:spPr>
        <p:txBody>
          <a:bodyPr/>
          <a:lstStyle/>
          <a:p>
            <a:pPr algn="ctr" eaLnBrk="1" hangingPunct="1">
              <a:lnSpc>
                <a:spcPct val="100000"/>
              </a:lnSpc>
            </a:pPr>
            <a:r>
              <a:rPr lang="en-US" altLang="en-US" sz="3600" dirty="0">
                <a:solidFill>
                  <a:srgbClr val="00FFFF"/>
                </a:solidFill>
              </a:rPr>
              <a:t>Henry Steele Commager</a:t>
            </a:r>
            <a:br>
              <a:rPr lang="en-US" altLang="en-US" sz="3600" dirty="0">
                <a:solidFill>
                  <a:srgbClr val="00FFFF"/>
                </a:solidFill>
              </a:rPr>
            </a:br>
            <a:r>
              <a:rPr lang="en-US" altLang="en-US" sz="2000" dirty="0">
                <a:solidFill>
                  <a:schemeClr val="tx1"/>
                </a:solidFill>
              </a:rPr>
              <a:t>cited in The New World Order, page 147</a:t>
            </a:r>
            <a:endParaRPr lang="en-US" altLang="en-US" sz="3600" dirty="0">
              <a:solidFill>
                <a:schemeClr val="tx1"/>
              </a:solidFill>
            </a:endParaRPr>
          </a:p>
        </p:txBody>
      </p:sp>
      <p:sp>
        <p:nvSpPr>
          <p:cNvPr id="9" name="Rectangle 7"/>
          <p:cNvSpPr txBox="1">
            <a:spLocks noChangeArrowheads="1"/>
          </p:cNvSpPr>
          <p:nvPr/>
        </p:nvSpPr>
        <p:spPr bwMode="auto">
          <a:xfrm>
            <a:off x="3581400" y="1524000"/>
            <a:ext cx="7979569"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lvl1pPr marL="711200" indent="-711200" algn="l" rtl="0" eaLnBrk="0" fontAlgn="base" hangingPunct="0">
              <a:spcBef>
                <a:spcPct val="20000"/>
              </a:spcBef>
              <a:spcAft>
                <a:spcPct val="0"/>
              </a:spcAft>
              <a:buClr>
                <a:schemeClr val="tx1"/>
              </a:buClr>
              <a:buFont typeface="Wingdings" panose="05000000000000000000" pitchFamily="2" charset="2"/>
              <a:buAutoNum type="romanUcPeriod"/>
              <a:defRPr sz="2800">
                <a:solidFill>
                  <a:schemeClr val="tx1"/>
                </a:solidFill>
                <a:latin typeface="+mn-lt"/>
                <a:ea typeface="+mn-ea"/>
                <a:cs typeface="+mn-cs"/>
              </a:defRPr>
            </a:lvl1pPr>
            <a:lvl2pPr marL="1117600" indent="-660400" algn="l" rtl="0" eaLnBrk="0" fontAlgn="base" hangingPunct="0">
              <a:spcBef>
                <a:spcPct val="20000"/>
              </a:spcBef>
              <a:spcAft>
                <a:spcPct val="0"/>
              </a:spcAft>
              <a:buClr>
                <a:schemeClr val="tx1"/>
              </a:buClr>
              <a:buFont typeface="Wingdings" panose="05000000000000000000" pitchFamily="2" charset="2"/>
              <a:buAutoNum type="alphaUcPeriod"/>
              <a:defRPr sz="2600">
                <a:solidFill>
                  <a:schemeClr val="tx1"/>
                </a:solidFill>
                <a:latin typeface="+mn-lt"/>
              </a:defRPr>
            </a:lvl2pPr>
            <a:lvl3pPr marL="1524000" indent="-609600" algn="l" rtl="0" eaLnBrk="0" fontAlgn="base" hangingPunct="0">
              <a:spcBef>
                <a:spcPct val="20000"/>
              </a:spcBef>
              <a:spcAft>
                <a:spcPct val="0"/>
              </a:spcAft>
              <a:buClr>
                <a:schemeClr val="tx1"/>
              </a:buClr>
              <a:buFont typeface="Wingdings" panose="05000000000000000000" pitchFamily="2" charset="2"/>
              <a:buAutoNum type="arabicPeriod"/>
              <a:defRPr sz="2400">
                <a:solidFill>
                  <a:schemeClr val="tx1"/>
                </a:solidFill>
                <a:latin typeface="+mn-lt"/>
              </a:defRPr>
            </a:lvl3pPr>
            <a:lvl4pPr marL="1879600" indent="-508000" algn="l" rtl="0" eaLnBrk="0" fontAlgn="base" hangingPunct="0">
              <a:spcBef>
                <a:spcPct val="20000"/>
              </a:spcBef>
              <a:spcAft>
                <a:spcPct val="0"/>
              </a:spcAft>
              <a:buClr>
                <a:schemeClr val="tx1"/>
              </a:buClr>
              <a:buSzPct val="100000"/>
              <a:buAutoNum type="alphaLcParenR"/>
              <a:defRPr sz="2000">
                <a:solidFill>
                  <a:schemeClr val="tx1"/>
                </a:solidFill>
                <a:latin typeface="+mn-lt"/>
              </a:defRPr>
            </a:lvl4pPr>
            <a:lvl5pPr marL="2336800" indent="-508000" algn="l" rtl="0" eaLnBrk="0" fontAlgn="base" hangingPunct="0">
              <a:spcBef>
                <a:spcPct val="20000"/>
              </a:spcBef>
              <a:spcAft>
                <a:spcPct val="0"/>
              </a:spcAft>
              <a:buClr>
                <a:schemeClr val="tx1"/>
              </a:buClr>
              <a:buSzPct val="100000"/>
              <a:buAutoNum type="romanLcPeriod"/>
              <a:defRPr sz="2000">
                <a:solidFill>
                  <a:schemeClr val="tx1"/>
                </a:solidFill>
                <a:latin typeface="+mn-lt"/>
              </a:defRPr>
            </a:lvl5pPr>
            <a:lvl6pPr marL="2794000" indent="-508000" algn="l" rtl="0" fontAlgn="base">
              <a:spcBef>
                <a:spcPct val="20000"/>
              </a:spcBef>
              <a:spcAft>
                <a:spcPct val="0"/>
              </a:spcAft>
              <a:buClr>
                <a:schemeClr val="tx1"/>
              </a:buClr>
              <a:buSzPct val="100000"/>
              <a:buAutoNum type="romanLcPeriod"/>
              <a:defRPr sz="2000">
                <a:solidFill>
                  <a:schemeClr val="tx1"/>
                </a:solidFill>
                <a:latin typeface="+mn-lt"/>
              </a:defRPr>
            </a:lvl6pPr>
            <a:lvl7pPr marL="3251200" indent="-508000" algn="l" rtl="0" fontAlgn="base">
              <a:spcBef>
                <a:spcPct val="20000"/>
              </a:spcBef>
              <a:spcAft>
                <a:spcPct val="0"/>
              </a:spcAft>
              <a:buClr>
                <a:schemeClr val="tx1"/>
              </a:buClr>
              <a:buSzPct val="100000"/>
              <a:buAutoNum type="romanLcPeriod"/>
              <a:defRPr sz="2000">
                <a:solidFill>
                  <a:schemeClr val="tx1"/>
                </a:solidFill>
                <a:latin typeface="+mn-lt"/>
              </a:defRPr>
            </a:lvl7pPr>
            <a:lvl8pPr marL="3708400" indent="-508000" algn="l" rtl="0" fontAlgn="base">
              <a:spcBef>
                <a:spcPct val="20000"/>
              </a:spcBef>
              <a:spcAft>
                <a:spcPct val="0"/>
              </a:spcAft>
              <a:buClr>
                <a:schemeClr val="tx1"/>
              </a:buClr>
              <a:buSzPct val="100000"/>
              <a:buAutoNum type="romanLcPeriod"/>
              <a:defRPr sz="2000">
                <a:solidFill>
                  <a:schemeClr val="tx1"/>
                </a:solidFill>
                <a:latin typeface="+mn-lt"/>
              </a:defRPr>
            </a:lvl8pPr>
            <a:lvl9pPr marL="4165600" indent="-508000" algn="l" rtl="0" fontAlgn="base">
              <a:spcBef>
                <a:spcPct val="20000"/>
              </a:spcBef>
              <a:spcAft>
                <a:spcPct val="0"/>
              </a:spcAft>
              <a:buClr>
                <a:schemeClr val="tx1"/>
              </a:buClr>
              <a:buSzPct val="100000"/>
              <a:buAutoNum type="romanLcPeriod"/>
              <a:defRPr sz="2000">
                <a:solidFill>
                  <a:schemeClr val="tx1"/>
                </a:solidFill>
                <a:latin typeface="+mn-lt"/>
              </a:defRPr>
            </a:lvl9pPr>
          </a:lstStyle>
          <a:p>
            <a:pPr marL="0" indent="0" algn="just" eaLnBrk="1" hangingPunct="1">
              <a:buClr>
                <a:srgbClr val="FFFFFF"/>
              </a:buClr>
              <a:buNone/>
            </a:pPr>
            <a:r>
              <a:rPr lang="en-US" sz="3200" i="1" kern="0" dirty="0">
                <a:solidFill>
                  <a:srgbClr val="FFFFFF"/>
                </a:solidFill>
                <a:latin typeface="Calibri" panose="020F0502020204030204" pitchFamily="34" charset="0"/>
              </a:rPr>
              <a:t>“The inescapable fact, traumatized by the energy crisis, the population crisis, armaments race, and so forth, is that </a:t>
            </a:r>
            <a:r>
              <a:rPr lang="en-US" sz="3200" b="1" i="1" u="sng" dirty="0">
                <a:solidFill>
                  <a:srgbClr val="FFFFCC"/>
                </a:solidFill>
                <a:latin typeface="Calibri" panose="020F0502020204030204" pitchFamily="34" charset="0"/>
              </a:rPr>
              <a:t>nationalism</a:t>
            </a:r>
            <a:r>
              <a:rPr lang="en-US" sz="3200" i="1" kern="0" dirty="0">
                <a:solidFill>
                  <a:srgbClr val="FFFFFF"/>
                </a:solidFill>
                <a:latin typeface="Calibri" panose="020F0502020204030204" pitchFamily="34" charset="0"/>
              </a:rPr>
              <a:t> as we have noted in the 19</a:t>
            </a:r>
            <a:r>
              <a:rPr lang="en-US" sz="3200" i="1" kern="0" baseline="30000" dirty="0">
                <a:solidFill>
                  <a:srgbClr val="FFFFFF"/>
                </a:solidFill>
                <a:latin typeface="Calibri" panose="020F0502020204030204" pitchFamily="34" charset="0"/>
              </a:rPr>
              <a:t>th</a:t>
            </a:r>
            <a:r>
              <a:rPr lang="en-US" sz="3200" i="1" kern="0" dirty="0">
                <a:solidFill>
                  <a:srgbClr val="FFFFFF"/>
                </a:solidFill>
                <a:latin typeface="Calibri" panose="020F0502020204030204" pitchFamily="34" charset="0"/>
              </a:rPr>
              <a:t> and much of the 20</a:t>
            </a:r>
            <a:r>
              <a:rPr lang="en-US" sz="3200" i="1" kern="0" baseline="30000" dirty="0">
                <a:solidFill>
                  <a:srgbClr val="FFFFFF"/>
                </a:solidFill>
                <a:latin typeface="Calibri" panose="020F0502020204030204" pitchFamily="34" charset="0"/>
              </a:rPr>
              <a:t>th</a:t>
            </a:r>
            <a:r>
              <a:rPr lang="en-US" sz="3200" i="1" kern="0" dirty="0">
                <a:solidFill>
                  <a:srgbClr val="FFFFFF"/>
                </a:solidFill>
                <a:latin typeface="Calibri" panose="020F0502020204030204" pitchFamily="34" charset="0"/>
              </a:rPr>
              <a:t> century is as much of an </a:t>
            </a:r>
            <a:r>
              <a:rPr lang="en-US" sz="3200" b="1" i="1" u="sng" dirty="0">
                <a:solidFill>
                  <a:srgbClr val="FFFFCC"/>
                </a:solidFill>
                <a:latin typeface="Calibri" panose="020F0502020204030204" pitchFamily="34" charset="0"/>
              </a:rPr>
              <a:t>anachronism</a:t>
            </a:r>
            <a:r>
              <a:rPr lang="en-US" sz="3200" i="1" kern="0" dirty="0">
                <a:solidFill>
                  <a:srgbClr val="FFFFFF"/>
                </a:solidFill>
                <a:latin typeface="Calibri" panose="020F0502020204030204" pitchFamily="34" charset="0"/>
              </a:rPr>
              <a:t> today as with States Rights when Calhoun preached it and Jefferson Davis fought for it.” </a:t>
            </a:r>
          </a:p>
        </p:txBody>
      </p:sp>
      <p:pic>
        <p:nvPicPr>
          <p:cNvPr id="11" name="Picture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1031" y="1752600"/>
            <a:ext cx="2721769" cy="3429000"/>
          </a:xfrm>
          <a:prstGeom prst="rect">
            <a:avLst/>
          </a:prstGeom>
          <a:solidFill>
            <a:srgbClr val="FFFFFF">
              <a:shade val="85000"/>
            </a:srgbClr>
          </a:solidFill>
          <a:ln w="38100" cap="sq">
            <a:solidFill>
              <a:schemeClr val="tx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098522946"/>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171" name="Rectangle 3"/>
          <p:cNvSpPr>
            <a:spLocks noGrp="1" noChangeArrowheads="1"/>
          </p:cNvSpPr>
          <p:nvPr>
            <p:ph type="body" idx="1"/>
          </p:nvPr>
        </p:nvSpPr>
        <p:spPr>
          <a:xfrm>
            <a:off x="1981200" y="1371601"/>
            <a:ext cx="7086600" cy="4119563"/>
          </a:xfrm>
        </p:spPr>
        <p:txBody>
          <a:bodyPr/>
          <a:lstStyle/>
          <a:p>
            <a:pPr marL="457200" lvl="1" indent="-457200" eaLnBrk="1" hangingPunct="1">
              <a:spcBef>
                <a:spcPts val="0"/>
              </a:spcBef>
              <a:spcAft>
                <a:spcPts val="3000"/>
              </a:spcAft>
              <a:buClr>
                <a:schemeClr val="tx2"/>
              </a:buClr>
              <a:buSzPct val="100000"/>
              <a:buFont typeface="Wingdings" pitchFamily="2" charset="2"/>
              <a:buAutoNum type="romanUcPeriod"/>
              <a:defRPr/>
            </a:pPr>
            <a:r>
              <a:rPr lang="en-US" b="1" dirty="0">
                <a:solidFill>
                  <a:srgbClr val="FFFFCC"/>
                </a:solidFill>
                <a:effectLst>
                  <a:outerShdw blurRad="38100" dist="38100" dir="2700000" algn="tl">
                    <a:srgbClr val="000000">
                      <a:alpha val="43137"/>
                    </a:srgbClr>
                  </a:outerShdw>
                </a:effectLst>
              </a:rPr>
              <a:t>Genesis 1-11 (four events)</a:t>
            </a:r>
          </a:p>
          <a:p>
            <a:pPr marL="862013"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Creation (1-2)</a:t>
            </a:r>
          </a:p>
          <a:p>
            <a:pPr marL="862013"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Fall (3-5)</a:t>
            </a:r>
          </a:p>
          <a:p>
            <a:pPr marL="862013" lvl="2" indent="-457200" eaLnBrk="1" hangingPunct="1">
              <a:spcBef>
                <a:spcPts val="0"/>
              </a:spcBef>
              <a:spcAft>
                <a:spcPts val="30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Flood (6-9)</a:t>
            </a:r>
          </a:p>
          <a:p>
            <a:pPr marL="862013"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National dispersion (10-11)</a:t>
            </a:r>
          </a:p>
        </p:txBody>
      </p:sp>
      <p:pic>
        <p:nvPicPr>
          <p:cNvPr id="2" name="Picture 4" descr="5 Bible Lessons to Learn From the Book of Genesis | Jack Wellman">
            <a:extLst>
              <a:ext uri="{FF2B5EF4-FFF2-40B4-BE49-F238E27FC236}">
                <a16:creationId xmlns:a16="http://schemas.microsoft.com/office/drawing/2014/main" id="{86B279D7-E07E-42EE-BC3D-7CC92BFCD416}"/>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541054" y="2514600"/>
            <a:ext cx="2745946" cy="18288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2050">
            <a:extLst>
              <a:ext uri="{FF2B5EF4-FFF2-40B4-BE49-F238E27FC236}">
                <a16:creationId xmlns:a16="http://schemas.microsoft.com/office/drawing/2014/main" id="{7E2A6228-CB3B-4F20-9370-1D1ADE66104D}"/>
              </a:ext>
            </a:extLst>
          </p:cNvPr>
          <p:cNvSpPr>
            <a:spLocks noGrp="1" noChangeArrowheads="1"/>
          </p:cNvSpPr>
          <p:nvPr>
            <p:ph type="title"/>
          </p:nvPr>
        </p:nvSpPr>
        <p:spPr>
          <a:xfrm>
            <a:off x="3924300" y="228600"/>
            <a:ext cx="4343400" cy="914400"/>
          </a:xfrm>
        </p:spPr>
        <p:txBody>
          <a:bodyPr/>
          <a:lstStyle/>
          <a:p>
            <a:pPr algn="ctr" eaLnBrk="1" hangingPunct="1"/>
            <a:r>
              <a:rPr lang="en-US" sz="3600" dirty="0">
                <a:effectLst>
                  <a:outerShdw blurRad="38100" dist="38100" dir="2700000" algn="tl">
                    <a:srgbClr val="000000">
                      <a:alpha val="43137"/>
                    </a:srgbClr>
                  </a:outerShdw>
                </a:effectLst>
              </a:rPr>
              <a:t>GENESIS STRUCTURE</a:t>
            </a:r>
          </a:p>
        </p:txBody>
      </p:sp>
      <p:pic>
        <p:nvPicPr>
          <p:cNvPr id="6" name="Picture 5">
            <a:extLst>
              <a:ext uri="{FF2B5EF4-FFF2-40B4-BE49-F238E27FC236}">
                <a16:creationId xmlns:a16="http://schemas.microsoft.com/office/drawing/2014/main" id="{F3EFE7DD-EBD2-45E8-A193-F72F6E3720F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15600" y="76200"/>
            <a:ext cx="1075765" cy="914400"/>
          </a:xfrm>
          <a:prstGeom prst="rect">
            <a:avLst/>
          </a:prstGeom>
        </p:spPr>
      </p:pic>
    </p:spTree>
    <p:extLst>
      <p:ext uri="{BB962C8B-B14F-4D97-AF65-F5344CB8AC3E}">
        <p14:creationId xmlns:p14="http://schemas.microsoft.com/office/powerpoint/2010/main" val="21759580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6"/>
          <p:cNvSpPr>
            <a:spLocks noGrp="1" noChangeArrowheads="1"/>
          </p:cNvSpPr>
          <p:nvPr>
            <p:ph type="title"/>
          </p:nvPr>
        </p:nvSpPr>
        <p:spPr>
          <a:xfrm>
            <a:off x="2781300" y="152400"/>
            <a:ext cx="6629400" cy="1295400"/>
          </a:xfrm>
        </p:spPr>
        <p:txBody>
          <a:bodyPr/>
          <a:lstStyle/>
          <a:p>
            <a:pPr algn="ctr" eaLnBrk="1" hangingPunct="1">
              <a:lnSpc>
                <a:spcPct val="100000"/>
              </a:lnSpc>
            </a:pPr>
            <a:r>
              <a:rPr lang="en-US" altLang="en-US" sz="3600" dirty="0">
                <a:solidFill>
                  <a:srgbClr val="00FFFF"/>
                </a:solidFill>
              </a:rPr>
              <a:t>Henry Steele Commager</a:t>
            </a:r>
            <a:br>
              <a:rPr lang="en-US" altLang="en-US" sz="3600" dirty="0">
                <a:solidFill>
                  <a:srgbClr val="00FFFF"/>
                </a:solidFill>
              </a:rPr>
            </a:br>
            <a:r>
              <a:rPr lang="en-US" altLang="en-US" sz="2000" dirty="0">
                <a:solidFill>
                  <a:schemeClr val="tx1"/>
                </a:solidFill>
              </a:rPr>
              <a:t>cited in The New World Order, page 147</a:t>
            </a:r>
          </a:p>
        </p:txBody>
      </p:sp>
      <p:sp>
        <p:nvSpPr>
          <p:cNvPr id="9" name="Rectangle 7"/>
          <p:cNvSpPr txBox="1">
            <a:spLocks noChangeArrowheads="1"/>
          </p:cNvSpPr>
          <p:nvPr/>
        </p:nvSpPr>
        <p:spPr bwMode="auto">
          <a:xfrm>
            <a:off x="3581400" y="1524000"/>
            <a:ext cx="7979569"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lvl1pPr marL="711200" indent="-711200" algn="l" rtl="0" eaLnBrk="0" fontAlgn="base" hangingPunct="0">
              <a:spcBef>
                <a:spcPct val="20000"/>
              </a:spcBef>
              <a:spcAft>
                <a:spcPct val="0"/>
              </a:spcAft>
              <a:buClr>
                <a:schemeClr val="tx1"/>
              </a:buClr>
              <a:buFont typeface="Wingdings" panose="05000000000000000000" pitchFamily="2" charset="2"/>
              <a:buAutoNum type="romanUcPeriod"/>
              <a:defRPr sz="2800">
                <a:solidFill>
                  <a:schemeClr val="tx1"/>
                </a:solidFill>
                <a:latin typeface="+mn-lt"/>
                <a:ea typeface="+mn-ea"/>
                <a:cs typeface="+mn-cs"/>
              </a:defRPr>
            </a:lvl1pPr>
            <a:lvl2pPr marL="1117600" indent="-660400" algn="l" rtl="0" eaLnBrk="0" fontAlgn="base" hangingPunct="0">
              <a:spcBef>
                <a:spcPct val="20000"/>
              </a:spcBef>
              <a:spcAft>
                <a:spcPct val="0"/>
              </a:spcAft>
              <a:buClr>
                <a:schemeClr val="tx1"/>
              </a:buClr>
              <a:buFont typeface="Wingdings" panose="05000000000000000000" pitchFamily="2" charset="2"/>
              <a:buAutoNum type="alphaUcPeriod"/>
              <a:defRPr sz="2600">
                <a:solidFill>
                  <a:schemeClr val="tx1"/>
                </a:solidFill>
                <a:latin typeface="+mn-lt"/>
              </a:defRPr>
            </a:lvl2pPr>
            <a:lvl3pPr marL="1524000" indent="-609600" algn="l" rtl="0" eaLnBrk="0" fontAlgn="base" hangingPunct="0">
              <a:spcBef>
                <a:spcPct val="20000"/>
              </a:spcBef>
              <a:spcAft>
                <a:spcPct val="0"/>
              </a:spcAft>
              <a:buClr>
                <a:schemeClr val="tx1"/>
              </a:buClr>
              <a:buFont typeface="Wingdings" panose="05000000000000000000" pitchFamily="2" charset="2"/>
              <a:buAutoNum type="arabicPeriod"/>
              <a:defRPr sz="2400">
                <a:solidFill>
                  <a:schemeClr val="tx1"/>
                </a:solidFill>
                <a:latin typeface="+mn-lt"/>
              </a:defRPr>
            </a:lvl3pPr>
            <a:lvl4pPr marL="1879600" indent="-508000" algn="l" rtl="0" eaLnBrk="0" fontAlgn="base" hangingPunct="0">
              <a:spcBef>
                <a:spcPct val="20000"/>
              </a:spcBef>
              <a:spcAft>
                <a:spcPct val="0"/>
              </a:spcAft>
              <a:buClr>
                <a:schemeClr val="tx1"/>
              </a:buClr>
              <a:buSzPct val="100000"/>
              <a:buAutoNum type="alphaLcParenR"/>
              <a:defRPr sz="2000">
                <a:solidFill>
                  <a:schemeClr val="tx1"/>
                </a:solidFill>
                <a:latin typeface="+mn-lt"/>
              </a:defRPr>
            </a:lvl4pPr>
            <a:lvl5pPr marL="2336800" indent="-508000" algn="l" rtl="0" eaLnBrk="0" fontAlgn="base" hangingPunct="0">
              <a:spcBef>
                <a:spcPct val="20000"/>
              </a:spcBef>
              <a:spcAft>
                <a:spcPct val="0"/>
              </a:spcAft>
              <a:buClr>
                <a:schemeClr val="tx1"/>
              </a:buClr>
              <a:buSzPct val="100000"/>
              <a:buAutoNum type="romanLcPeriod"/>
              <a:defRPr sz="2000">
                <a:solidFill>
                  <a:schemeClr val="tx1"/>
                </a:solidFill>
                <a:latin typeface="+mn-lt"/>
              </a:defRPr>
            </a:lvl5pPr>
            <a:lvl6pPr marL="2794000" indent="-508000" algn="l" rtl="0" fontAlgn="base">
              <a:spcBef>
                <a:spcPct val="20000"/>
              </a:spcBef>
              <a:spcAft>
                <a:spcPct val="0"/>
              </a:spcAft>
              <a:buClr>
                <a:schemeClr val="tx1"/>
              </a:buClr>
              <a:buSzPct val="100000"/>
              <a:buAutoNum type="romanLcPeriod"/>
              <a:defRPr sz="2000">
                <a:solidFill>
                  <a:schemeClr val="tx1"/>
                </a:solidFill>
                <a:latin typeface="+mn-lt"/>
              </a:defRPr>
            </a:lvl6pPr>
            <a:lvl7pPr marL="3251200" indent="-508000" algn="l" rtl="0" fontAlgn="base">
              <a:spcBef>
                <a:spcPct val="20000"/>
              </a:spcBef>
              <a:spcAft>
                <a:spcPct val="0"/>
              </a:spcAft>
              <a:buClr>
                <a:schemeClr val="tx1"/>
              </a:buClr>
              <a:buSzPct val="100000"/>
              <a:buAutoNum type="romanLcPeriod"/>
              <a:defRPr sz="2000">
                <a:solidFill>
                  <a:schemeClr val="tx1"/>
                </a:solidFill>
                <a:latin typeface="+mn-lt"/>
              </a:defRPr>
            </a:lvl7pPr>
            <a:lvl8pPr marL="3708400" indent="-508000" algn="l" rtl="0" fontAlgn="base">
              <a:spcBef>
                <a:spcPct val="20000"/>
              </a:spcBef>
              <a:spcAft>
                <a:spcPct val="0"/>
              </a:spcAft>
              <a:buClr>
                <a:schemeClr val="tx1"/>
              </a:buClr>
              <a:buSzPct val="100000"/>
              <a:buAutoNum type="romanLcPeriod"/>
              <a:defRPr sz="2000">
                <a:solidFill>
                  <a:schemeClr val="tx1"/>
                </a:solidFill>
                <a:latin typeface="+mn-lt"/>
              </a:defRPr>
            </a:lvl8pPr>
            <a:lvl9pPr marL="4165600" indent="-508000" algn="l" rtl="0" fontAlgn="base">
              <a:spcBef>
                <a:spcPct val="20000"/>
              </a:spcBef>
              <a:spcAft>
                <a:spcPct val="0"/>
              </a:spcAft>
              <a:buClr>
                <a:schemeClr val="tx1"/>
              </a:buClr>
              <a:buSzPct val="100000"/>
              <a:buAutoNum type="romanLcPeriod"/>
              <a:defRPr sz="2000">
                <a:solidFill>
                  <a:schemeClr val="tx1"/>
                </a:solidFill>
                <a:latin typeface="+mn-lt"/>
              </a:defRPr>
            </a:lvl9pPr>
          </a:lstStyle>
          <a:p>
            <a:pPr marL="0" indent="0" algn="just" eaLnBrk="1" hangingPunct="1">
              <a:buNone/>
              <a:defRPr/>
            </a:pPr>
            <a:r>
              <a:rPr lang="en-US" altLang="en-US" sz="3200" i="1" kern="0" dirty="0">
                <a:latin typeface="Calibri" panose="020F0502020204030204" pitchFamily="34" charset="0"/>
              </a:rPr>
              <a:t>“Just as we know, or should know, that none of our domestic problems can be solved within the artificial boundaries of the states, so none of our global problems can be solved within the largely artificial boundaries of the nations.”</a:t>
            </a:r>
          </a:p>
        </p:txBody>
      </p:sp>
      <p:pic>
        <p:nvPicPr>
          <p:cNvPr id="5" name="Picture 4">
            <a:extLst>
              <a:ext uri="{FF2B5EF4-FFF2-40B4-BE49-F238E27FC236}">
                <a16:creationId xmlns:a16="http://schemas.microsoft.com/office/drawing/2014/main" id="{0A6FE25F-790D-4BE0-9FAF-93BC997E6A9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1031" y="1752600"/>
            <a:ext cx="2721769" cy="3429000"/>
          </a:xfrm>
          <a:prstGeom prst="rect">
            <a:avLst/>
          </a:prstGeom>
          <a:solidFill>
            <a:srgbClr val="FFFFFF">
              <a:shade val="85000"/>
            </a:srgbClr>
          </a:solidFill>
          <a:ln w="38100" cap="sq">
            <a:solidFill>
              <a:schemeClr val="tx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121979244"/>
      </p:ext>
    </p:extLst>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Rectangle 2"/>
          <p:cNvSpPr>
            <a:spLocks noGrp="1" noChangeArrowheads="1"/>
          </p:cNvSpPr>
          <p:nvPr>
            <p:ph type="title"/>
          </p:nvPr>
        </p:nvSpPr>
        <p:spPr>
          <a:xfrm>
            <a:off x="3048000" y="228600"/>
            <a:ext cx="6096000" cy="1143000"/>
          </a:xfrm>
        </p:spPr>
        <p:txBody>
          <a:bodyPr/>
          <a:lstStyle/>
          <a:p>
            <a:pPr algn="ctr" eaLnBrk="1" hangingPunct="1"/>
            <a:r>
              <a:rPr lang="en-US" sz="4000" dirty="0">
                <a:effectLst>
                  <a:outerShdw blurRad="38100" dist="38100" dir="2700000" algn="tl">
                    <a:srgbClr val="000000">
                      <a:alpha val="43137"/>
                    </a:srgbClr>
                  </a:outerShdw>
                </a:effectLst>
              </a:rPr>
              <a:t>John Lennon</a:t>
            </a:r>
            <a:br>
              <a:rPr lang="en-US" dirty="0"/>
            </a:br>
            <a:r>
              <a:rPr lang="en-US" sz="2400" kern="1200" dirty="0">
                <a:solidFill>
                  <a:schemeClr val="tx1"/>
                </a:solidFill>
                <a:effectLst>
                  <a:outerShdw blurRad="38100" dist="38100" dir="2700000" algn="tl">
                    <a:srgbClr val="000000">
                      <a:alpha val="43137"/>
                    </a:srgbClr>
                  </a:outerShdw>
                </a:effectLst>
                <a:ea typeface="+mn-ea"/>
                <a:cs typeface="Calibri" panose="020F0502020204030204" pitchFamily="34" charset="0"/>
              </a:rPr>
              <a:t>Song “Imagine”</a:t>
            </a:r>
          </a:p>
        </p:txBody>
      </p:sp>
      <p:sp>
        <p:nvSpPr>
          <p:cNvPr id="19460" name="Rectangle 3"/>
          <p:cNvSpPr>
            <a:spLocks noGrp="1" noChangeArrowheads="1"/>
          </p:cNvSpPr>
          <p:nvPr>
            <p:ph type="body" idx="1"/>
          </p:nvPr>
        </p:nvSpPr>
        <p:spPr>
          <a:xfrm>
            <a:off x="609600" y="1371600"/>
            <a:ext cx="10972800" cy="1619250"/>
          </a:xfrm>
        </p:spPr>
        <p:txBody>
          <a:bodyPr/>
          <a:lstStyle/>
          <a:p>
            <a:pPr marL="0" indent="0" algn="just" eaLnBrk="1" hangingPunct="1">
              <a:buNone/>
            </a:pPr>
            <a:r>
              <a:rPr lang="en-US" dirty="0"/>
              <a:t>… imagine a time when there will be “</a:t>
            </a:r>
            <a:r>
              <a:rPr lang="en-US" b="1" u="sng" dirty="0">
                <a:solidFill>
                  <a:srgbClr val="FFFFCC"/>
                </a:solidFill>
              </a:rPr>
              <a:t>no countries</a:t>
            </a:r>
            <a:r>
              <a:rPr lang="en-US" dirty="0"/>
              <a:t>,” “no religion,” “no heaven,” “no hell,” “no possessions,” everyone “living for today,” and the world “</a:t>
            </a:r>
            <a:r>
              <a:rPr lang="en-US" b="1" u="sng" dirty="0">
                <a:solidFill>
                  <a:srgbClr val="FFFFCC"/>
                </a:solidFill>
              </a:rPr>
              <a:t>as one</a:t>
            </a:r>
            <a:r>
              <a:rPr lang="en-US" dirty="0"/>
              <a:t>.”</a:t>
            </a:r>
          </a:p>
        </p:txBody>
      </p:sp>
      <p:pic>
        <p:nvPicPr>
          <p:cNvPr id="3" name="Picture 2">
            <a:extLst>
              <a:ext uri="{FF2B5EF4-FFF2-40B4-BE49-F238E27FC236}">
                <a16:creationId xmlns:a16="http://schemas.microsoft.com/office/drawing/2014/main" id="{156EFEBD-97CE-448D-9437-CB56BBF0F2E0}"/>
              </a:ext>
            </a:extLst>
          </p:cNvPr>
          <p:cNvPicPr>
            <a:picLocks noChangeAspect="1"/>
          </p:cNvPicPr>
          <p:nvPr/>
        </p:nvPicPr>
        <p:blipFill>
          <a:blip r:embed="rId2"/>
          <a:stretch>
            <a:fillRect/>
          </a:stretch>
        </p:blipFill>
        <p:spPr>
          <a:xfrm>
            <a:off x="3509010" y="3276600"/>
            <a:ext cx="5173981" cy="3200400"/>
          </a:xfrm>
          <a:prstGeom prst="rect">
            <a:avLst/>
          </a:prstGeom>
        </p:spPr>
      </p:pic>
    </p:spTree>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3"/>
          <p:cNvSpPr>
            <a:spLocks noGrp="1" noChangeArrowheads="1"/>
          </p:cNvSpPr>
          <p:nvPr>
            <p:ph type="body" idx="1"/>
          </p:nvPr>
        </p:nvSpPr>
        <p:spPr>
          <a:xfrm>
            <a:off x="1066801" y="2286000"/>
            <a:ext cx="4724400" cy="2743200"/>
          </a:xfrm>
        </p:spPr>
        <p:txBody>
          <a:bodyPr/>
          <a:lstStyle/>
          <a:p>
            <a:pPr marL="457200" lvl="1" indent="-452438"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The abandonment (8b)</a:t>
            </a:r>
          </a:p>
          <a:p>
            <a:pPr marL="457200" lvl="1" indent="-452438" eaLnBrk="1" hangingPunct="1">
              <a:spcBef>
                <a:spcPts val="0"/>
              </a:spcBef>
              <a:spcAft>
                <a:spcPts val="30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The name (9a)</a:t>
            </a:r>
          </a:p>
          <a:p>
            <a:pPr marL="457200" lvl="1" indent="-452438"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The scattering (9b)</a:t>
            </a:r>
          </a:p>
        </p:txBody>
      </p:sp>
      <p:sp>
        <p:nvSpPr>
          <p:cNvPr id="7" name="Rectangle 2050">
            <a:extLst>
              <a:ext uri="{FF2B5EF4-FFF2-40B4-BE49-F238E27FC236}">
                <a16:creationId xmlns:a16="http://schemas.microsoft.com/office/drawing/2014/main" id="{7E2A6228-CB3B-4F20-9370-1D1ADE66104D}"/>
              </a:ext>
            </a:extLst>
          </p:cNvPr>
          <p:cNvSpPr>
            <a:spLocks noGrp="1" noChangeArrowheads="1"/>
          </p:cNvSpPr>
          <p:nvPr>
            <p:ph type="title"/>
          </p:nvPr>
        </p:nvSpPr>
        <p:spPr>
          <a:xfrm>
            <a:off x="3924300" y="228600"/>
            <a:ext cx="4343400" cy="914400"/>
          </a:xfrm>
        </p:spPr>
        <p:txBody>
          <a:bodyPr/>
          <a:lstStyle/>
          <a:p>
            <a:pPr algn="ctr" eaLnBrk="1" hangingPunct="1"/>
            <a:r>
              <a:rPr lang="en-US" sz="3600" dirty="0">
                <a:effectLst>
                  <a:outerShdw blurRad="38100" dist="38100" dir="2700000" algn="tl">
                    <a:srgbClr val="000000">
                      <a:alpha val="43137"/>
                    </a:srgbClr>
                  </a:outerShdw>
                </a:effectLst>
              </a:rPr>
              <a:t>VI. The Results </a:t>
            </a:r>
            <a:br>
              <a:rPr lang="en-US" sz="3600" dirty="0">
                <a:effectLst>
                  <a:outerShdw blurRad="38100" dist="38100" dir="2700000" algn="tl">
                    <a:srgbClr val="000000">
                      <a:alpha val="43137"/>
                    </a:srgbClr>
                  </a:outerShdw>
                </a:effectLst>
              </a:rPr>
            </a:br>
            <a:r>
              <a:rPr lang="en-US" sz="2800" dirty="0">
                <a:solidFill>
                  <a:schemeClr val="tx1"/>
                </a:solidFill>
                <a:effectLst>
                  <a:outerShdw blurRad="38100" dist="38100" dir="2700000" algn="tl">
                    <a:srgbClr val="000000">
                      <a:alpha val="43137"/>
                    </a:srgbClr>
                  </a:outerShdw>
                </a:effectLst>
              </a:rPr>
              <a:t>vv. 8b-9</a:t>
            </a:r>
          </a:p>
        </p:txBody>
      </p:sp>
      <p:pic>
        <p:nvPicPr>
          <p:cNvPr id="8" name="Picture 7">
            <a:extLst>
              <a:ext uri="{FF2B5EF4-FFF2-40B4-BE49-F238E27FC236}">
                <a16:creationId xmlns:a16="http://schemas.microsoft.com/office/drawing/2014/main" id="{AB340545-67E6-4152-97D4-8EA968E631C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515600" y="76200"/>
            <a:ext cx="1075765" cy="914400"/>
          </a:xfrm>
          <a:prstGeom prst="rect">
            <a:avLst/>
          </a:prstGeom>
        </p:spPr>
      </p:pic>
      <p:pic>
        <p:nvPicPr>
          <p:cNvPr id="9" name="Picture 4" descr="5 Bible Lessons to Learn From the Book of Genesis | Jack Wellman">
            <a:extLst>
              <a:ext uri="{FF2B5EF4-FFF2-40B4-BE49-F238E27FC236}">
                <a16:creationId xmlns:a16="http://schemas.microsoft.com/office/drawing/2014/main" id="{5319E960-61FA-426B-B031-F84CAF3CA6E3}"/>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010400" y="2438400"/>
            <a:ext cx="4118919" cy="2743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8687444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a:xfrm>
            <a:off x="609600" y="1600200"/>
            <a:ext cx="10981765" cy="1143000"/>
          </a:xfrm>
        </p:spPr>
        <p:txBody>
          <a:bodyPr/>
          <a:lstStyle/>
          <a:p>
            <a:pPr marL="0" indent="0" algn="just">
              <a:buNone/>
            </a:pPr>
            <a:r>
              <a:rPr lang="en-US" altLang="en-US" dirty="0">
                <a:effectLst>
                  <a:outerShdw blurRad="38100" dist="38100" dir="2700000" algn="tl">
                    <a:srgbClr val="000000">
                      <a:alpha val="43137"/>
                    </a:srgbClr>
                  </a:outerShdw>
                </a:effectLst>
              </a:rPr>
              <a:t>“</a:t>
            </a:r>
            <a:r>
              <a:rPr lang="en-US" dirty="0">
                <a:effectLst>
                  <a:outerShdw blurRad="38100" dist="38100" dir="2700000" algn="tl">
                    <a:srgbClr val="000000">
                      <a:alpha val="43137"/>
                    </a:srgbClr>
                  </a:outerShdw>
                </a:effectLst>
              </a:rPr>
              <a:t>The contrast is from ‘the gate of God’ to ‘the gate of confusion.’ While the people called it Babel, the gate of God, God made a babble of it.</a:t>
            </a:r>
            <a:r>
              <a:rPr lang="en-US" altLang="en-US" dirty="0">
                <a:effectLst>
                  <a:outerShdw blurRad="38100" dist="38100" dir="2700000" algn="tl">
                    <a:srgbClr val="000000">
                      <a:alpha val="43137"/>
                    </a:srgbClr>
                  </a:outerShdw>
                </a:effectLst>
                <a:cs typeface="Calibri" panose="020F0502020204030204" pitchFamily="34" charset="0"/>
              </a:rPr>
              <a:t>”</a:t>
            </a:r>
            <a:endParaRPr lang="en-US" altLang="en-US" dirty="0">
              <a:effectLst>
                <a:outerShdw blurRad="38100" dist="38100" dir="2700000" algn="tl">
                  <a:srgbClr val="000000">
                    <a:alpha val="43137"/>
                  </a:srgbClr>
                </a:outerShdw>
              </a:effectLst>
            </a:endParaRPr>
          </a:p>
        </p:txBody>
      </p:sp>
      <p:sp>
        <p:nvSpPr>
          <p:cNvPr id="4" name="Text Box 5"/>
          <p:cNvSpPr txBox="1">
            <a:spLocks noChangeArrowheads="1"/>
          </p:cNvSpPr>
          <p:nvPr/>
        </p:nvSpPr>
        <p:spPr bwMode="auto">
          <a:xfrm>
            <a:off x="3381375" y="21967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Dr. Arnold G. Fruchtenbaum</a:t>
            </a:r>
          </a:p>
          <a:p>
            <a:pPr algn="ctr"/>
            <a:r>
              <a:rPr lang="en-US" altLang="en-US" sz="1800" i="1" dirty="0">
                <a:effectLst>
                  <a:outerShdw blurRad="38100" dist="38100" dir="2700000" algn="tl">
                    <a:srgbClr val="000000"/>
                  </a:outerShdw>
                </a:effectLst>
                <a:latin typeface="Calibri" panose="020F0502020204030204" pitchFamily="34" charset="0"/>
                <a:cs typeface="+mn-cs"/>
              </a:rPr>
              <a:t>The Book of Genesis, 225</a:t>
            </a:r>
          </a:p>
        </p:txBody>
      </p:sp>
      <p:pic>
        <p:nvPicPr>
          <p:cNvPr id="6" name="Picture 5">
            <a:extLst>
              <a:ext uri="{FF2B5EF4-FFF2-40B4-BE49-F238E27FC236}">
                <a16:creationId xmlns:a16="http://schemas.microsoft.com/office/drawing/2014/main" id="{79193844-79D6-417B-8FE9-E04A6F5057C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76200"/>
            <a:ext cx="684944" cy="914400"/>
          </a:xfrm>
          <a:prstGeom prst="rect">
            <a:avLst/>
          </a:prstGeom>
        </p:spPr>
      </p:pic>
      <p:pic>
        <p:nvPicPr>
          <p:cNvPr id="8" name="Picture 7">
            <a:extLst>
              <a:ext uri="{FF2B5EF4-FFF2-40B4-BE49-F238E27FC236}">
                <a16:creationId xmlns:a16="http://schemas.microsoft.com/office/drawing/2014/main" id="{C7777E6C-589A-46EB-8386-1AD42210C68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515600" y="76200"/>
            <a:ext cx="1075765" cy="914400"/>
          </a:xfrm>
          <a:prstGeom prst="rect">
            <a:avLst/>
          </a:prstGeom>
        </p:spPr>
      </p:pic>
      <p:pic>
        <p:nvPicPr>
          <p:cNvPr id="9" name="Picture 8">
            <a:extLst>
              <a:ext uri="{FF2B5EF4-FFF2-40B4-BE49-F238E27FC236}">
                <a16:creationId xmlns:a16="http://schemas.microsoft.com/office/drawing/2014/main" id="{9F58E602-684B-4BFE-A5D0-A130E6C317B6}"/>
              </a:ext>
            </a:extLst>
          </p:cNvPr>
          <p:cNvPicPr>
            <a:picLocks noChangeAspect="1"/>
          </p:cNvPicPr>
          <p:nvPr/>
        </p:nvPicPr>
        <p:blipFill>
          <a:blip r:embed="rId5"/>
          <a:stretch>
            <a:fillRect/>
          </a:stretch>
        </p:blipFill>
        <p:spPr>
          <a:xfrm>
            <a:off x="3658107" y="3733800"/>
            <a:ext cx="4875787" cy="2743200"/>
          </a:xfrm>
          <a:prstGeom prst="rect">
            <a:avLst/>
          </a:prstGeom>
        </p:spPr>
      </p:pic>
    </p:spTree>
    <p:extLst>
      <p:ext uri="{BB962C8B-B14F-4D97-AF65-F5344CB8AC3E}">
        <p14:creationId xmlns:p14="http://schemas.microsoft.com/office/powerpoint/2010/main" val="28457301"/>
      </p:ext>
    </p:extLst>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a:xfrm>
            <a:off x="533400" y="1600200"/>
            <a:ext cx="10866853" cy="4419600"/>
          </a:xfrm>
        </p:spPr>
        <p:txBody>
          <a:bodyPr/>
          <a:lstStyle/>
          <a:p>
            <a:pPr marL="0" indent="0" algn="just">
              <a:spcBef>
                <a:spcPts val="0"/>
              </a:spcBef>
              <a:spcAft>
                <a:spcPts val="0"/>
              </a:spcAft>
              <a:buNone/>
            </a:pPr>
            <a:r>
              <a:rPr lang="en-US" dirty="0">
                <a:effectLst>
                  <a:outerShdw blurRad="38100" dist="38100" dir="2700000" algn="tl">
                    <a:srgbClr val="000000">
                      <a:alpha val="43137"/>
                    </a:srgbClr>
                  </a:outerShdw>
                </a:effectLst>
              </a:rPr>
              <a:t>“That is, the rebellious people proposed to build a tower that would be a gateway to the gods in heaven, but instead, it became the site of the confusion of languages and man’s ignominious dispersion.”</a:t>
            </a:r>
          </a:p>
        </p:txBody>
      </p:sp>
      <p:sp>
        <p:nvSpPr>
          <p:cNvPr id="4" name="Text Box 5"/>
          <p:cNvSpPr txBox="1">
            <a:spLocks noChangeArrowheads="1"/>
          </p:cNvSpPr>
          <p:nvPr/>
        </p:nvSpPr>
        <p:spPr bwMode="auto">
          <a:xfrm>
            <a:off x="1828800" y="304800"/>
            <a:ext cx="853440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 Dr. Jonathan D. Sarfati</a:t>
            </a:r>
          </a:p>
          <a:p>
            <a:pPr algn="ctr"/>
            <a:r>
              <a:rPr lang="en-US" sz="1800" dirty="0">
                <a:effectLst/>
                <a:latin typeface="Calibri" panose="020F0502020204030204" pitchFamily="34" charset="0"/>
                <a:ea typeface="Calibri" panose="020F0502020204030204" pitchFamily="34" charset="0"/>
                <a:cs typeface="Times New Roman" panose="02020603050405020304" pitchFamily="18" charset="0"/>
              </a:rPr>
              <a:t>Jonathan D. Sarfati, </a:t>
            </a:r>
            <a:r>
              <a:rPr lang="en-US" sz="1800" i="1" dirty="0">
                <a:effectLst/>
                <a:latin typeface="Calibri" panose="020F0502020204030204" pitchFamily="34" charset="0"/>
                <a:ea typeface="Calibri" panose="020F0502020204030204" pitchFamily="34" charset="0"/>
                <a:cs typeface="Times New Roman" panose="02020603050405020304" pitchFamily="18" charset="0"/>
              </a:rPr>
              <a:t>The Genesis Account: A Theological, Historical, and Scientific Commentary on Genesis 1‒11</a:t>
            </a:r>
            <a:r>
              <a:rPr lang="en-US" sz="1800" dirty="0">
                <a:effectLst/>
                <a:latin typeface="Calibri" panose="020F0502020204030204" pitchFamily="34" charset="0"/>
                <a:ea typeface="Calibri" panose="020F0502020204030204" pitchFamily="34" charset="0"/>
                <a:cs typeface="Times New Roman" panose="02020603050405020304" pitchFamily="18" charset="0"/>
              </a:rPr>
              <a:t> (Powder Springs, GA: Creation Book Publishers, 2015), 662.</a:t>
            </a:r>
            <a:endParaRPr lang="en-US" altLang="en-US" sz="1800" dirty="0">
              <a:effectLst>
                <a:outerShdw blurRad="38100" dist="38100" dir="2700000" algn="tl">
                  <a:srgbClr val="000000"/>
                </a:outerShdw>
              </a:effectLst>
              <a:latin typeface="Calibri" panose="020F0502020204030204" pitchFamily="34" charset="0"/>
              <a:cs typeface="+mn-cs"/>
            </a:endParaRPr>
          </a:p>
        </p:txBody>
      </p:sp>
      <p:pic>
        <p:nvPicPr>
          <p:cNvPr id="7" name="Picture 2" descr="Genesis Account By JONATHAN SARFATI">
            <a:extLst>
              <a:ext uri="{FF2B5EF4-FFF2-40B4-BE49-F238E27FC236}">
                <a16:creationId xmlns:a16="http://schemas.microsoft.com/office/drawing/2014/main" id="{876D98B6-BE41-4728-97E5-63B1C74F358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91049" y="76200"/>
            <a:ext cx="737373" cy="109728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Creation Conference 2019 - Grace Advance Mid-Atlantic">
            <a:extLst>
              <a:ext uri="{FF2B5EF4-FFF2-40B4-BE49-F238E27FC236}">
                <a16:creationId xmlns:a16="http://schemas.microsoft.com/office/drawing/2014/main" id="{C7F83E82-5FD8-4B4F-A8F4-11B6EFDBD25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9600" y="34043"/>
            <a:ext cx="783772" cy="109728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CD749746-9E7C-45C7-A842-E354AAD91E6B}"/>
              </a:ext>
            </a:extLst>
          </p:cNvPr>
          <p:cNvPicPr>
            <a:picLocks noChangeAspect="1"/>
          </p:cNvPicPr>
          <p:nvPr/>
        </p:nvPicPr>
        <p:blipFill>
          <a:blip r:embed="rId5"/>
          <a:stretch>
            <a:fillRect/>
          </a:stretch>
        </p:blipFill>
        <p:spPr>
          <a:xfrm>
            <a:off x="3658107" y="3733800"/>
            <a:ext cx="4875787" cy="2743200"/>
          </a:xfrm>
          <a:prstGeom prst="rect">
            <a:avLst/>
          </a:prstGeom>
        </p:spPr>
      </p:pic>
    </p:spTree>
    <p:extLst>
      <p:ext uri="{BB962C8B-B14F-4D97-AF65-F5344CB8AC3E}">
        <p14:creationId xmlns:p14="http://schemas.microsoft.com/office/powerpoint/2010/main" val="3041159188"/>
      </p:ext>
    </p:extLst>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3"/>
          <p:cNvSpPr>
            <a:spLocks noGrp="1" noChangeArrowheads="1"/>
          </p:cNvSpPr>
          <p:nvPr>
            <p:ph type="body" idx="1"/>
          </p:nvPr>
        </p:nvSpPr>
        <p:spPr>
          <a:xfrm>
            <a:off x="1066801" y="2286000"/>
            <a:ext cx="4724400" cy="2743200"/>
          </a:xfrm>
        </p:spPr>
        <p:txBody>
          <a:bodyPr/>
          <a:lstStyle/>
          <a:p>
            <a:pPr marL="457200" lvl="1" indent="-452438"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The abandonment (8b)</a:t>
            </a:r>
          </a:p>
          <a:p>
            <a:pPr marL="457200" lvl="1" indent="-452438"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The name (9a)</a:t>
            </a:r>
          </a:p>
          <a:p>
            <a:pPr marL="457200" lvl="1" indent="-452438" eaLnBrk="1" hangingPunct="1">
              <a:spcBef>
                <a:spcPts val="0"/>
              </a:spcBef>
              <a:spcAft>
                <a:spcPts val="30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The scattering (9b)</a:t>
            </a:r>
          </a:p>
        </p:txBody>
      </p:sp>
      <p:sp>
        <p:nvSpPr>
          <p:cNvPr id="7" name="Rectangle 2050">
            <a:extLst>
              <a:ext uri="{FF2B5EF4-FFF2-40B4-BE49-F238E27FC236}">
                <a16:creationId xmlns:a16="http://schemas.microsoft.com/office/drawing/2014/main" id="{7E2A6228-CB3B-4F20-9370-1D1ADE66104D}"/>
              </a:ext>
            </a:extLst>
          </p:cNvPr>
          <p:cNvSpPr>
            <a:spLocks noGrp="1" noChangeArrowheads="1"/>
          </p:cNvSpPr>
          <p:nvPr>
            <p:ph type="title"/>
          </p:nvPr>
        </p:nvSpPr>
        <p:spPr>
          <a:xfrm>
            <a:off x="3924300" y="228600"/>
            <a:ext cx="4343400" cy="914400"/>
          </a:xfrm>
        </p:spPr>
        <p:txBody>
          <a:bodyPr/>
          <a:lstStyle/>
          <a:p>
            <a:pPr algn="ctr" eaLnBrk="1" hangingPunct="1"/>
            <a:r>
              <a:rPr lang="en-US" sz="3600" dirty="0">
                <a:effectLst>
                  <a:outerShdw blurRad="38100" dist="38100" dir="2700000" algn="tl">
                    <a:srgbClr val="000000">
                      <a:alpha val="43137"/>
                    </a:srgbClr>
                  </a:outerShdw>
                </a:effectLst>
              </a:rPr>
              <a:t>VI. The Results </a:t>
            </a:r>
            <a:br>
              <a:rPr lang="en-US" sz="3600" dirty="0">
                <a:effectLst>
                  <a:outerShdw blurRad="38100" dist="38100" dir="2700000" algn="tl">
                    <a:srgbClr val="000000">
                      <a:alpha val="43137"/>
                    </a:srgbClr>
                  </a:outerShdw>
                </a:effectLst>
              </a:rPr>
            </a:br>
            <a:r>
              <a:rPr lang="en-US" sz="2800" dirty="0">
                <a:solidFill>
                  <a:schemeClr val="tx1"/>
                </a:solidFill>
                <a:effectLst>
                  <a:outerShdw blurRad="38100" dist="38100" dir="2700000" algn="tl">
                    <a:srgbClr val="000000">
                      <a:alpha val="43137"/>
                    </a:srgbClr>
                  </a:outerShdw>
                </a:effectLst>
              </a:rPr>
              <a:t>vv. 8b-9</a:t>
            </a:r>
          </a:p>
        </p:txBody>
      </p:sp>
      <p:pic>
        <p:nvPicPr>
          <p:cNvPr id="8" name="Picture 7">
            <a:extLst>
              <a:ext uri="{FF2B5EF4-FFF2-40B4-BE49-F238E27FC236}">
                <a16:creationId xmlns:a16="http://schemas.microsoft.com/office/drawing/2014/main" id="{AB340545-67E6-4152-97D4-8EA968E631C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515600" y="76200"/>
            <a:ext cx="1075765" cy="914400"/>
          </a:xfrm>
          <a:prstGeom prst="rect">
            <a:avLst/>
          </a:prstGeom>
        </p:spPr>
      </p:pic>
      <p:pic>
        <p:nvPicPr>
          <p:cNvPr id="9" name="Picture 4" descr="5 Bible Lessons to Learn From the Book of Genesis | Jack Wellman">
            <a:extLst>
              <a:ext uri="{FF2B5EF4-FFF2-40B4-BE49-F238E27FC236}">
                <a16:creationId xmlns:a16="http://schemas.microsoft.com/office/drawing/2014/main" id="{5319E960-61FA-426B-B031-F84CAF3CA6E3}"/>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010400" y="2438400"/>
            <a:ext cx="4118919" cy="2743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1152836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Placeholder 2"/>
          <p:cNvGraphicFramePr>
            <a:graphicFrameLocks noGrp="1"/>
          </p:cNvGraphicFramePr>
          <p:nvPr>
            <p:ph type="tbl" idx="1"/>
          </p:nvPr>
        </p:nvGraphicFramePr>
        <p:xfrm>
          <a:off x="609600" y="182880"/>
          <a:ext cx="10972800" cy="6446520"/>
        </p:xfrm>
        <a:graphic>
          <a:graphicData uri="http://schemas.openxmlformats.org/drawingml/2006/table">
            <a:tbl>
              <a:tblPr firstRow="1" bandRow="1">
                <a:tableStyleId>{073A0DAA-6AF3-43AB-8588-CEC1D06C72B9}</a:tableStyleId>
              </a:tblPr>
              <a:tblGrid>
                <a:gridCol w="2895600">
                  <a:extLst>
                    <a:ext uri="{9D8B030D-6E8A-4147-A177-3AD203B41FA5}">
                      <a16:colId xmlns:a16="http://schemas.microsoft.com/office/drawing/2014/main" val="2807051881"/>
                    </a:ext>
                  </a:extLst>
                </a:gridCol>
                <a:gridCol w="4038600">
                  <a:extLst>
                    <a:ext uri="{9D8B030D-6E8A-4147-A177-3AD203B41FA5}">
                      <a16:colId xmlns:a16="http://schemas.microsoft.com/office/drawing/2014/main" val="416673137"/>
                    </a:ext>
                  </a:extLst>
                </a:gridCol>
                <a:gridCol w="4038600">
                  <a:extLst>
                    <a:ext uri="{9D8B030D-6E8A-4147-A177-3AD203B41FA5}">
                      <a16:colId xmlns:a16="http://schemas.microsoft.com/office/drawing/2014/main" val="3259655191"/>
                    </a:ext>
                  </a:extLst>
                </a:gridCol>
              </a:tblGrid>
              <a:tr h="502920">
                <a:tc gridSpan="3">
                  <a:txBody>
                    <a:bodyPr/>
                    <a:lstStyle/>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pitchFamily="2" charset="2"/>
                        <a:buNone/>
                        <a:tabLst/>
                        <a:defRPr/>
                      </a:pPr>
                      <a:r>
                        <a:rPr kumimoji="0" lang="en-US" sz="3600" b="0" i="0" u="none" strike="noStrike" kern="0" cap="none" spc="0" normalizeH="0" baseline="0" noProof="0" dirty="0">
                          <a:ln>
                            <a:noFill/>
                          </a:ln>
                          <a:solidFill>
                            <a:srgbClr val="00FFFF"/>
                          </a:solidFill>
                          <a:effectLst>
                            <a:outerShdw blurRad="38100" dist="38100" dir="2700000" algn="tl">
                              <a:srgbClr val="000000">
                                <a:alpha val="43137"/>
                              </a:srgbClr>
                            </a:outerShdw>
                          </a:effectLst>
                          <a:uLnTx/>
                          <a:uFillTx/>
                          <a:latin typeface="Calibri" panose="020F0502020204030204" pitchFamily="34" charset="0"/>
                          <a:ea typeface="+mj-ea"/>
                          <a:cs typeface="+mj-cs"/>
                        </a:rPr>
                        <a:t>Spread of the Mother-Child Cult</a:t>
                      </a:r>
                      <a:endParaRPr lang="en-US" sz="3600" noProof="0" dirty="0">
                        <a:solidFill>
                          <a:schemeClr val="tx2"/>
                        </a:solidFill>
                        <a:latin typeface="Calibri" panose="020F0502020204030204" pitchFamily="34" charset="0"/>
                        <a:ea typeface="+mj-ea"/>
                        <a:cs typeface="+mj-cs"/>
                      </a:endParaRPr>
                    </a:p>
                  </a:txBody>
                  <a:tcPr anchor="ctr"/>
                </a:tc>
                <a:tc hMerge="1">
                  <a:txBody>
                    <a:bodyPr/>
                    <a:lstStyle/>
                    <a:p>
                      <a:pPr marL="0" marR="0" lvl="0" indent="0" algn="ctr" defTabSz="914400" rtl="0" eaLnBrk="1" fontAlgn="auto" latinLnBrk="0" hangingPunct="1">
                        <a:lnSpc>
                          <a:spcPct val="100000"/>
                        </a:lnSpc>
                        <a:spcBef>
                          <a:spcPts val="1800"/>
                        </a:spcBef>
                        <a:spcAft>
                          <a:spcPts val="1800"/>
                        </a:spcAft>
                        <a:buClrTx/>
                        <a:buSzTx/>
                        <a:buFontTx/>
                        <a:buNone/>
                        <a:tabLst/>
                        <a:defRPr/>
                      </a:pPr>
                      <a:endParaRPr kumimoji="0" lang="en-US" sz="3600" b="0" i="0" u="none" strike="noStrike" kern="0" cap="none" spc="0" normalizeH="0" baseline="0" dirty="0">
                        <a:ln>
                          <a:noFill/>
                        </a:ln>
                        <a:solidFill>
                          <a:srgbClr val="00FFFF"/>
                        </a:solidFill>
                        <a:effectLst/>
                        <a:uLnTx/>
                        <a:uFillTx/>
                        <a:latin typeface="Calibri" panose="020F0502020204030204" pitchFamily="34" charset="0"/>
                        <a:ea typeface="+mj-ea"/>
                        <a:cs typeface="+mj-cs"/>
                      </a:endParaRPr>
                    </a:p>
                  </a:txBody>
                  <a:tcPr anchor="ctr">
                    <a:lnL w="12700" cap="flat" cmpd="sng" algn="ctr">
                      <a:solidFill>
                        <a:schemeClr val="tx1"/>
                      </a:solidFill>
                      <a:prstDash val="solid"/>
                      <a:round/>
                      <a:headEnd type="none" w="med" len="med"/>
                      <a:tailEnd type="none" w="med" len="med"/>
                    </a:lnL>
                  </a:tcPr>
                </a:tc>
                <a:tc hMerge="1">
                  <a:txBody>
                    <a:bodyPr/>
                    <a:lstStyle/>
                    <a:p>
                      <a:pPr marL="0" marR="0" lvl="0" indent="0" algn="ctr" defTabSz="914400" rtl="0" eaLnBrk="1" fontAlgn="auto" latinLnBrk="0" hangingPunct="1">
                        <a:lnSpc>
                          <a:spcPct val="100000"/>
                        </a:lnSpc>
                        <a:spcBef>
                          <a:spcPts val="1800"/>
                        </a:spcBef>
                        <a:spcAft>
                          <a:spcPts val="1800"/>
                        </a:spcAft>
                        <a:buClrTx/>
                        <a:buSzTx/>
                        <a:buFontTx/>
                        <a:buNone/>
                        <a:tabLst/>
                        <a:defRPr/>
                      </a:pPr>
                      <a:endParaRPr kumimoji="0" lang="en-US" sz="3600" b="0" i="0" u="none" strike="noStrike" kern="0" cap="none" spc="0" normalizeH="0" baseline="0" dirty="0">
                        <a:ln>
                          <a:noFill/>
                        </a:ln>
                        <a:solidFill>
                          <a:srgbClr val="00FFFF"/>
                        </a:solidFill>
                        <a:effectLst/>
                        <a:uLnTx/>
                        <a:uFillTx/>
                        <a:latin typeface="Calibri" panose="020F0502020204030204" pitchFamily="34" charset="0"/>
                        <a:ea typeface="+mj-ea"/>
                        <a:cs typeface="+mj-cs"/>
                      </a:endParaRPr>
                    </a:p>
                  </a:txBody>
                  <a:tcPr anchor="ctr"/>
                </a:tc>
                <a:extLst>
                  <a:ext uri="{0D108BD9-81ED-4DB2-BD59-A6C34878D82A}">
                    <a16:rowId xmlns:a16="http://schemas.microsoft.com/office/drawing/2014/main" val="1440537022"/>
                  </a:ext>
                </a:extLst>
              </a:tr>
              <a:tr h="502920">
                <a:tc>
                  <a:txBody>
                    <a:bodyPr/>
                    <a:lstStyle/>
                    <a:p>
                      <a:pPr marL="0" marR="0" lvl="0" indent="0" algn="ctr" defTabSz="914400" rtl="0" eaLnBrk="1" fontAlgn="base" latinLnBrk="0" hangingPunct="1">
                        <a:lnSpc>
                          <a:spcPct val="100000"/>
                        </a:lnSpc>
                        <a:spcBef>
                          <a:spcPts val="0"/>
                        </a:spcBef>
                        <a:spcAft>
                          <a:spcPct val="0"/>
                        </a:spcAft>
                        <a:buClrTx/>
                        <a:buSzTx/>
                        <a:buFontTx/>
                        <a:buNone/>
                        <a:tabLst/>
                      </a:pPr>
                      <a:endParaRPr kumimoji="0" lang="en-US" sz="2600" b="0" i="0" u="none" strike="noStrike" cap="none" normalizeH="0" baseline="0" dirty="0">
                        <a:ln>
                          <a:noFill/>
                        </a:ln>
                        <a:solidFill>
                          <a:srgbClr val="C00000"/>
                        </a:solidFill>
                        <a:effectLst/>
                        <a:latin typeface="Calibri" panose="020F0502020204030204" pitchFamily="34" charset="0"/>
                      </a:endParaRPr>
                    </a:p>
                  </a:txBody>
                  <a:tcPr anchor="ctr" horzOverflow="overflow"/>
                </a:tc>
                <a:tc>
                  <a:txBody>
                    <a:body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sz="2600" b="1" i="0" u="none" strike="noStrike" cap="none" normalizeH="0" baseline="0" dirty="0">
                          <a:ln>
                            <a:noFill/>
                          </a:ln>
                          <a:solidFill>
                            <a:srgbClr val="C00000"/>
                          </a:solidFill>
                          <a:effectLst/>
                          <a:latin typeface="Calibri" panose="020F0502020204030204" pitchFamily="34" charset="0"/>
                        </a:rPr>
                        <a:t>MOTHER</a:t>
                      </a:r>
                    </a:p>
                  </a:txBody>
                  <a:tcPr anchor="ctr" horzOverflow="overflow"/>
                </a:tc>
                <a:tc>
                  <a:txBody>
                    <a:body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sz="2600" b="1" i="0" u="none" strike="noStrike" cap="none" normalizeH="0" baseline="0" dirty="0">
                          <a:ln>
                            <a:noFill/>
                          </a:ln>
                          <a:solidFill>
                            <a:srgbClr val="C00000"/>
                          </a:solidFill>
                          <a:effectLst/>
                          <a:latin typeface="Calibri" panose="020F0502020204030204" pitchFamily="34" charset="0"/>
                        </a:rPr>
                        <a:t>CHILD</a:t>
                      </a:r>
                    </a:p>
                  </a:txBody>
                  <a:tcPr anchor="ctr" horzOverflow="overflow"/>
                </a:tc>
                <a:extLst>
                  <a:ext uri="{0D108BD9-81ED-4DB2-BD59-A6C34878D82A}">
                    <a16:rowId xmlns:a16="http://schemas.microsoft.com/office/drawing/2014/main" val="1459597859"/>
                  </a:ext>
                </a:extLst>
              </a:tr>
              <a:tr h="502920">
                <a:tc>
                  <a:txBody>
                    <a:bodyPr/>
                    <a:lstStyle/>
                    <a:p>
                      <a:pPr marL="0" marR="0" lvl="0" indent="0" algn="l" defTabSz="914400" rtl="0" eaLnBrk="1" fontAlgn="base" latinLnBrk="0" hangingPunct="1">
                        <a:lnSpc>
                          <a:spcPct val="100000"/>
                        </a:lnSpc>
                        <a:spcBef>
                          <a:spcPts val="0"/>
                        </a:spcBef>
                        <a:spcAft>
                          <a:spcPct val="0"/>
                        </a:spcAft>
                        <a:buClrTx/>
                        <a:buSzTx/>
                        <a:buFontTx/>
                        <a:buNone/>
                        <a:tabLst/>
                      </a:pPr>
                      <a:r>
                        <a:rPr lang="en-US" sz="2600" b="1" kern="1200" dirty="0">
                          <a:solidFill>
                            <a:srgbClr val="0000CC"/>
                          </a:solidFill>
                          <a:latin typeface="Calibri" panose="020F0502020204030204" pitchFamily="34" charset="0"/>
                          <a:ea typeface="+mn-ea"/>
                          <a:cs typeface="+mn-cs"/>
                        </a:rPr>
                        <a:t>Assyria</a:t>
                      </a:r>
                    </a:p>
                  </a:txBody>
                  <a:tcPr horzOverflow="overflow"/>
                </a:tc>
                <a:tc>
                  <a:txBody>
                    <a:body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sz="2600" b="0" i="0" u="none" strike="noStrike" cap="none" normalizeH="0" baseline="0" dirty="0">
                          <a:ln>
                            <a:noFill/>
                          </a:ln>
                          <a:solidFill>
                            <a:schemeClr val="bg2"/>
                          </a:solidFill>
                          <a:effectLst/>
                          <a:latin typeface="Calibri" panose="020F0502020204030204" pitchFamily="34" charset="0"/>
                        </a:rPr>
                        <a:t>Ishtar</a:t>
                      </a:r>
                    </a:p>
                  </a:txBody>
                  <a:tcPr horzOverflow="overflow"/>
                </a:tc>
                <a:tc>
                  <a:txBody>
                    <a:body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sz="2600" b="0" i="0" u="none" strike="noStrike" cap="none" normalizeH="0" baseline="0" dirty="0">
                          <a:ln>
                            <a:noFill/>
                          </a:ln>
                          <a:solidFill>
                            <a:schemeClr val="bg2"/>
                          </a:solidFill>
                          <a:effectLst/>
                          <a:latin typeface="Calibri" panose="020F0502020204030204" pitchFamily="34" charset="0"/>
                        </a:rPr>
                        <a:t>Tammuz</a:t>
                      </a:r>
                    </a:p>
                  </a:txBody>
                  <a:tcPr horzOverflow="overflow"/>
                </a:tc>
                <a:extLst>
                  <a:ext uri="{0D108BD9-81ED-4DB2-BD59-A6C34878D82A}">
                    <a16:rowId xmlns:a16="http://schemas.microsoft.com/office/drawing/2014/main" val="3070623534"/>
                  </a:ext>
                </a:extLst>
              </a:tr>
              <a:tr h="502920">
                <a:tc>
                  <a:txBody>
                    <a:bodyPr/>
                    <a:lstStyle/>
                    <a:p>
                      <a:pPr marL="0" marR="0" lvl="0" indent="0" algn="l" defTabSz="914400" rtl="0" eaLnBrk="1" fontAlgn="base" latinLnBrk="0" hangingPunct="1">
                        <a:lnSpc>
                          <a:spcPct val="100000"/>
                        </a:lnSpc>
                        <a:spcBef>
                          <a:spcPts val="0"/>
                        </a:spcBef>
                        <a:spcAft>
                          <a:spcPct val="0"/>
                        </a:spcAft>
                        <a:buClrTx/>
                        <a:buSzTx/>
                        <a:buFontTx/>
                        <a:buNone/>
                        <a:tabLst/>
                      </a:pPr>
                      <a:r>
                        <a:rPr lang="en-US" sz="2600" b="1" kern="1200" dirty="0">
                          <a:solidFill>
                            <a:srgbClr val="0000CC"/>
                          </a:solidFill>
                          <a:latin typeface="Calibri" panose="020F0502020204030204" pitchFamily="34" charset="0"/>
                          <a:ea typeface="+mn-ea"/>
                          <a:cs typeface="+mn-cs"/>
                        </a:rPr>
                        <a:t>Phoenicia</a:t>
                      </a:r>
                    </a:p>
                  </a:txBody>
                  <a:tcPr horzOverflow="overflow"/>
                </a:tc>
                <a:tc>
                  <a:txBody>
                    <a:body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sz="2600" b="0" i="0" u="none" strike="noStrike" cap="none" normalizeH="0" baseline="0" dirty="0">
                          <a:ln>
                            <a:noFill/>
                          </a:ln>
                          <a:solidFill>
                            <a:schemeClr val="bg2"/>
                          </a:solidFill>
                          <a:effectLst/>
                          <a:latin typeface="Calibri" panose="020F0502020204030204" pitchFamily="34" charset="0"/>
                        </a:rPr>
                        <a:t>Astarte</a:t>
                      </a:r>
                    </a:p>
                  </a:txBody>
                  <a:tcPr horzOverflow="overflow"/>
                </a:tc>
                <a:tc>
                  <a:txBody>
                    <a:body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sz="2600" b="0" i="0" u="none" strike="noStrike" cap="none" normalizeH="0" baseline="0" dirty="0">
                          <a:ln>
                            <a:noFill/>
                          </a:ln>
                          <a:solidFill>
                            <a:schemeClr val="bg2"/>
                          </a:solidFill>
                          <a:effectLst/>
                          <a:latin typeface="Calibri" panose="020F0502020204030204" pitchFamily="34" charset="0"/>
                        </a:rPr>
                        <a:t>Baal</a:t>
                      </a:r>
                    </a:p>
                  </a:txBody>
                  <a:tcPr horzOverflow="overflow"/>
                </a:tc>
                <a:extLst>
                  <a:ext uri="{0D108BD9-81ED-4DB2-BD59-A6C34878D82A}">
                    <a16:rowId xmlns:a16="http://schemas.microsoft.com/office/drawing/2014/main" val="934686761"/>
                  </a:ext>
                </a:extLst>
              </a:tr>
              <a:tr h="502920">
                <a:tc>
                  <a:txBody>
                    <a:bodyPr/>
                    <a:lstStyle/>
                    <a:p>
                      <a:pPr marL="0" marR="0" lvl="0" indent="0" algn="l" defTabSz="914400" rtl="0" eaLnBrk="1" fontAlgn="base" latinLnBrk="0" hangingPunct="1">
                        <a:lnSpc>
                          <a:spcPct val="100000"/>
                        </a:lnSpc>
                        <a:spcBef>
                          <a:spcPts val="0"/>
                        </a:spcBef>
                        <a:spcAft>
                          <a:spcPct val="0"/>
                        </a:spcAft>
                        <a:buClrTx/>
                        <a:buSzTx/>
                        <a:buFontTx/>
                        <a:buNone/>
                        <a:tabLst/>
                      </a:pPr>
                      <a:r>
                        <a:rPr lang="en-US" sz="2600" b="1" kern="1200" dirty="0">
                          <a:solidFill>
                            <a:srgbClr val="0000CC"/>
                          </a:solidFill>
                          <a:latin typeface="Calibri" panose="020F0502020204030204" pitchFamily="34" charset="0"/>
                          <a:ea typeface="+mn-ea"/>
                          <a:cs typeface="+mn-cs"/>
                        </a:rPr>
                        <a:t>Egypt</a:t>
                      </a:r>
                    </a:p>
                  </a:txBody>
                  <a:tcPr horzOverflow="overflow"/>
                </a:tc>
                <a:tc>
                  <a:txBody>
                    <a:body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sz="2600" b="0" i="0" u="none" strike="noStrike" cap="none" normalizeH="0" baseline="0" dirty="0">
                          <a:ln>
                            <a:noFill/>
                          </a:ln>
                          <a:solidFill>
                            <a:schemeClr val="bg2"/>
                          </a:solidFill>
                          <a:effectLst/>
                          <a:latin typeface="Calibri" panose="020F0502020204030204" pitchFamily="34" charset="0"/>
                        </a:rPr>
                        <a:t>Isis</a:t>
                      </a:r>
                    </a:p>
                  </a:txBody>
                  <a:tcPr horzOverflow="overflow"/>
                </a:tc>
                <a:tc>
                  <a:txBody>
                    <a:body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sz="2600" b="0" i="0" u="none" strike="noStrike" cap="none" normalizeH="0" baseline="0" dirty="0">
                          <a:ln>
                            <a:noFill/>
                          </a:ln>
                          <a:solidFill>
                            <a:schemeClr val="bg2"/>
                          </a:solidFill>
                          <a:effectLst/>
                          <a:latin typeface="Calibri" panose="020F0502020204030204" pitchFamily="34" charset="0"/>
                        </a:rPr>
                        <a:t>Osirus/Horus</a:t>
                      </a:r>
                    </a:p>
                  </a:txBody>
                  <a:tcPr horzOverflow="overflow"/>
                </a:tc>
                <a:extLst>
                  <a:ext uri="{0D108BD9-81ED-4DB2-BD59-A6C34878D82A}">
                    <a16:rowId xmlns:a16="http://schemas.microsoft.com/office/drawing/2014/main" val="2215589415"/>
                  </a:ext>
                </a:extLst>
              </a:tr>
              <a:tr h="502920">
                <a:tc>
                  <a:txBody>
                    <a:bodyPr/>
                    <a:lstStyle/>
                    <a:p>
                      <a:pPr marL="0" marR="0" lvl="0" indent="0" algn="l" defTabSz="914400" rtl="0" eaLnBrk="1" fontAlgn="base" latinLnBrk="0" hangingPunct="1">
                        <a:lnSpc>
                          <a:spcPct val="100000"/>
                        </a:lnSpc>
                        <a:spcBef>
                          <a:spcPts val="0"/>
                        </a:spcBef>
                        <a:spcAft>
                          <a:spcPct val="0"/>
                        </a:spcAft>
                        <a:buClrTx/>
                        <a:buSzTx/>
                        <a:buFontTx/>
                        <a:buNone/>
                        <a:tabLst/>
                      </a:pPr>
                      <a:r>
                        <a:rPr lang="en-US" sz="2600" b="1" kern="1200" dirty="0">
                          <a:solidFill>
                            <a:srgbClr val="0000CC"/>
                          </a:solidFill>
                          <a:latin typeface="Calibri" panose="020F0502020204030204" pitchFamily="34" charset="0"/>
                          <a:ea typeface="+mn-ea"/>
                          <a:cs typeface="+mn-cs"/>
                        </a:rPr>
                        <a:t>Greece</a:t>
                      </a:r>
                    </a:p>
                  </a:txBody>
                  <a:tcPr horzOverflow="overflow"/>
                </a:tc>
                <a:tc>
                  <a:txBody>
                    <a:body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sz="2600" b="0" i="0" u="none" strike="noStrike" cap="none" normalizeH="0" baseline="0" dirty="0">
                          <a:ln>
                            <a:noFill/>
                          </a:ln>
                          <a:solidFill>
                            <a:schemeClr val="bg2"/>
                          </a:solidFill>
                          <a:effectLst/>
                          <a:latin typeface="Calibri" panose="020F0502020204030204" pitchFamily="34" charset="0"/>
                        </a:rPr>
                        <a:t>Aphrodite</a:t>
                      </a:r>
                    </a:p>
                  </a:txBody>
                  <a:tcPr horzOverflow="overflow"/>
                </a:tc>
                <a:tc>
                  <a:txBody>
                    <a:body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sz="2600" b="0" i="0" u="none" strike="noStrike" cap="none" normalizeH="0" baseline="0" dirty="0">
                          <a:ln>
                            <a:noFill/>
                          </a:ln>
                          <a:solidFill>
                            <a:schemeClr val="bg2"/>
                          </a:solidFill>
                          <a:effectLst/>
                          <a:latin typeface="Calibri" panose="020F0502020204030204" pitchFamily="34" charset="0"/>
                        </a:rPr>
                        <a:t>Eros</a:t>
                      </a:r>
                    </a:p>
                  </a:txBody>
                  <a:tcPr horzOverflow="overflow"/>
                </a:tc>
                <a:extLst>
                  <a:ext uri="{0D108BD9-81ED-4DB2-BD59-A6C34878D82A}">
                    <a16:rowId xmlns:a16="http://schemas.microsoft.com/office/drawing/2014/main" val="3144159118"/>
                  </a:ext>
                </a:extLst>
              </a:tr>
              <a:tr h="502920">
                <a:tc>
                  <a:txBody>
                    <a:bodyPr/>
                    <a:lstStyle/>
                    <a:p>
                      <a:pPr marL="0" marR="0" lvl="0" indent="0" algn="l" defTabSz="914400" rtl="0" eaLnBrk="1" fontAlgn="base" latinLnBrk="0" hangingPunct="1">
                        <a:lnSpc>
                          <a:spcPct val="100000"/>
                        </a:lnSpc>
                        <a:spcBef>
                          <a:spcPts val="0"/>
                        </a:spcBef>
                        <a:spcAft>
                          <a:spcPct val="0"/>
                        </a:spcAft>
                        <a:buClrTx/>
                        <a:buSzTx/>
                        <a:buFontTx/>
                        <a:buNone/>
                        <a:tabLst/>
                      </a:pPr>
                      <a:r>
                        <a:rPr lang="en-US" sz="2600" b="1" kern="1200" dirty="0">
                          <a:solidFill>
                            <a:srgbClr val="0000CC"/>
                          </a:solidFill>
                          <a:latin typeface="Calibri" panose="020F0502020204030204" pitchFamily="34" charset="0"/>
                          <a:ea typeface="+mn-ea"/>
                          <a:cs typeface="+mn-cs"/>
                        </a:rPr>
                        <a:t>Rome</a:t>
                      </a:r>
                    </a:p>
                  </a:txBody>
                  <a:tcPr horzOverflow="overflow"/>
                </a:tc>
                <a:tc>
                  <a:txBody>
                    <a:body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sz="2600" b="0" i="0" u="none" strike="noStrike" cap="none" normalizeH="0" baseline="0" dirty="0">
                          <a:ln>
                            <a:noFill/>
                          </a:ln>
                          <a:solidFill>
                            <a:schemeClr val="bg2"/>
                          </a:solidFill>
                          <a:effectLst/>
                          <a:latin typeface="Calibri" panose="020F0502020204030204" pitchFamily="34" charset="0"/>
                        </a:rPr>
                        <a:t>Venus</a:t>
                      </a:r>
                    </a:p>
                  </a:txBody>
                  <a:tcPr horzOverflow="overflow"/>
                </a:tc>
                <a:tc>
                  <a:txBody>
                    <a:body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sz="2600" b="0" i="0" u="none" strike="noStrike" cap="none" normalizeH="0" baseline="0" dirty="0">
                          <a:ln>
                            <a:noFill/>
                          </a:ln>
                          <a:solidFill>
                            <a:schemeClr val="bg2"/>
                          </a:solidFill>
                          <a:effectLst/>
                          <a:latin typeface="Calibri" panose="020F0502020204030204" pitchFamily="34" charset="0"/>
                        </a:rPr>
                        <a:t>Cupid</a:t>
                      </a:r>
                    </a:p>
                  </a:txBody>
                  <a:tcPr horzOverflow="overflow"/>
                </a:tc>
                <a:extLst>
                  <a:ext uri="{0D108BD9-81ED-4DB2-BD59-A6C34878D82A}">
                    <a16:rowId xmlns:a16="http://schemas.microsoft.com/office/drawing/2014/main" val="667267062"/>
                  </a:ext>
                </a:extLst>
              </a:tr>
              <a:tr h="502920">
                <a:tc>
                  <a:txBody>
                    <a:bodyPr/>
                    <a:lstStyle/>
                    <a:p>
                      <a:pPr marL="0" marR="0" lvl="0" indent="0" algn="l" defTabSz="914400" rtl="0" eaLnBrk="1" fontAlgn="base" latinLnBrk="0" hangingPunct="1">
                        <a:lnSpc>
                          <a:spcPct val="100000"/>
                        </a:lnSpc>
                        <a:spcBef>
                          <a:spcPts val="0"/>
                        </a:spcBef>
                        <a:spcAft>
                          <a:spcPct val="0"/>
                        </a:spcAft>
                        <a:buClrTx/>
                        <a:buSzTx/>
                        <a:buFontTx/>
                        <a:buNone/>
                        <a:tabLst/>
                      </a:pPr>
                      <a:r>
                        <a:rPr lang="en-US" sz="2600" b="1" kern="1200" dirty="0">
                          <a:solidFill>
                            <a:srgbClr val="0000CC"/>
                          </a:solidFill>
                          <a:latin typeface="Calibri" panose="020F0502020204030204" pitchFamily="34" charset="0"/>
                          <a:ea typeface="+mn-ea"/>
                          <a:cs typeface="+mn-cs"/>
                        </a:rPr>
                        <a:t>Asia</a:t>
                      </a:r>
                    </a:p>
                  </a:txBody>
                  <a:tcPr horzOverflow="overflow"/>
                </a:tc>
                <a:tc>
                  <a:txBody>
                    <a:body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sz="2600" b="0" i="0" u="none" strike="noStrike" cap="none" normalizeH="0" baseline="0" dirty="0">
                          <a:ln>
                            <a:noFill/>
                          </a:ln>
                          <a:solidFill>
                            <a:schemeClr val="bg2"/>
                          </a:solidFill>
                          <a:effectLst/>
                          <a:latin typeface="Calibri" panose="020F0502020204030204" pitchFamily="34" charset="0"/>
                        </a:rPr>
                        <a:t>Cybele</a:t>
                      </a:r>
                    </a:p>
                  </a:txBody>
                  <a:tcPr horzOverflow="overflow"/>
                </a:tc>
                <a:tc>
                  <a:txBody>
                    <a:body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sz="2600" b="0" i="0" u="none" strike="noStrike" cap="none" normalizeH="0" baseline="0" dirty="0" err="1">
                          <a:ln>
                            <a:noFill/>
                          </a:ln>
                          <a:solidFill>
                            <a:schemeClr val="bg2"/>
                          </a:solidFill>
                          <a:effectLst/>
                          <a:latin typeface="Calibri" panose="020F0502020204030204" pitchFamily="34" charset="0"/>
                        </a:rPr>
                        <a:t>Desius</a:t>
                      </a:r>
                      <a:endParaRPr kumimoji="0" lang="en-US" sz="2600" b="0" i="0" u="none" strike="noStrike" cap="none" normalizeH="0" baseline="0" dirty="0">
                        <a:ln>
                          <a:noFill/>
                        </a:ln>
                        <a:solidFill>
                          <a:schemeClr val="bg2"/>
                        </a:solidFill>
                        <a:effectLst/>
                        <a:latin typeface="Calibri" panose="020F0502020204030204" pitchFamily="34" charset="0"/>
                      </a:endParaRPr>
                    </a:p>
                  </a:txBody>
                  <a:tcPr horzOverflow="overflow"/>
                </a:tc>
                <a:extLst>
                  <a:ext uri="{0D108BD9-81ED-4DB2-BD59-A6C34878D82A}">
                    <a16:rowId xmlns:a16="http://schemas.microsoft.com/office/drawing/2014/main" val="192586952"/>
                  </a:ext>
                </a:extLst>
              </a:tr>
              <a:tr h="502920">
                <a:tc>
                  <a:txBody>
                    <a:bodyPr/>
                    <a:lstStyle/>
                    <a:p>
                      <a:pPr marL="0" marR="0" lvl="0" indent="0" algn="l" defTabSz="914400" rtl="0" eaLnBrk="1" fontAlgn="base" latinLnBrk="0" hangingPunct="1">
                        <a:lnSpc>
                          <a:spcPct val="100000"/>
                        </a:lnSpc>
                        <a:spcBef>
                          <a:spcPts val="0"/>
                        </a:spcBef>
                        <a:spcAft>
                          <a:spcPct val="0"/>
                        </a:spcAft>
                        <a:buClrTx/>
                        <a:buSzTx/>
                        <a:buFontTx/>
                        <a:buNone/>
                        <a:tabLst/>
                      </a:pPr>
                      <a:r>
                        <a:rPr lang="en-US" sz="2600" b="1" kern="1200" dirty="0">
                          <a:solidFill>
                            <a:srgbClr val="0000CC"/>
                          </a:solidFill>
                          <a:latin typeface="Calibri" panose="020F0502020204030204" pitchFamily="34" charset="0"/>
                          <a:ea typeface="+mn-ea"/>
                          <a:cs typeface="+mn-cs"/>
                        </a:rPr>
                        <a:t>India</a:t>
                      </a:r>
                    </a:p>
                  </a:txBody>
                  <a:tcPr horzOverflow="overflow"/>
                </a:tc>
                <a:tc>
                  <a:txBody>
                    <a:body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sz="2600" b="0" i="0" u="none" strike="noStrike" cap="none" normalizeH="0" baseline="0" dirty="0">
                          <a:ln>
                            <a:noFill/>
                          </a:ln>
                          <a:solidFill>
                            <a:schemeClr val="bg2"/>
                          </a:solidFill>
                          <a:effectLst/>
                          <a:latin typeface="Calibri" panose="020F0502020204030204" pitchFamily="34" charset="0"/>
                        </a:rPr>
                        <a:t>Isi</a:t>
                      </a:r>
                    </a:p>
                  </a:txBody>
                  <a:tcPr horzOverflow="overflow"/>
                </a:tc>
                <a:tc>
                  <a:txBody>
                    <a:body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sz="2600" b="0" i="0" u="none" strike="noStrike" cap="none" normalizeH="0" baseline="0" dirty="0" err="1">
                          <a:ln>
                            <a:noFill/>
                          </a:ln>
                          <a:solidFill>
                            <a:schemeClr val="bg2"/>
                          </a:solidFill>
                          <a:effectLst/>
                          <a:latin typeface="Calibri" panose="020F0502020204030204" pitchFamily="34" charset="0"/>
                        </a:rPr>
                        <a:t>Aswara</a:t>
                      </a:r>
                      <a:endParaRPr kumimoji="0" lang="en-US" sz="2600" b="0" i="0" u="none" strike="noStrike" cap="none" normalizeH="0" baseline="0" dirty="0">
                        <a:ln>
                          <a:noFill/>
                        </a:ln>
                        <a:solidFill>
                          <a:schemeClr val="bg2"/>
                        </a:solidFill>
                        <a:effectLst/>
                        <a:latin typeface="Calibri" panose="020F0502020204030204" pitchFamily="34" charset="0"/>
                      </a:endParaRPr>
                    </a:p>
                  </a:txBody>
                  <a:tcPr horzOverflow="overflow"/>
                </a:tc>
                <a:extLst>
                  <a:ext uri="{0D108BD9-81ED-4DB2-BD59-A6C34878D82A}">
                    <a16:rowId xmlns:a16="http://schemas.microsoft.com/office/drawing/2014/main" val="2375205361"/>
                  </a:ext>
                </a:extLst>
              </a:tr>
              <a:tr h="502920">
                <a:tc>
                  <a:txBody>
                    <a:bodyPr/>
                    <a:lstStyle/>
                    <a:p>
                      <a:pPr marL="0" marR="0" lvl="0" indent="0" algn="l" defTabSz="914400" rtl="0" eaLnBrk="1" fontAlgn="base" latinLnBrk="0" hangingPunct="1">
                        <a:lnSpc>
                          <a:spcPct val="100000"/>
                        </a:lnSpc>
                        <a:spcBef>
                          <a:spcPts val="0"/>
                        </a:spcBef>
                        <a:spcAft>
                          <a:spcPct val="0"/>
                        </a:spcAft>
                        <a:buClrTx/>
                        <a:buSzTx/>
                        <a:buFontTx/>
                        <a:buNone/>
                        <a:tabLst/>
                      </a:pPr>
                      <a:r>
                        <a:rPr lang="en-US" sz="2600" b="1" kern="1200" dirty="0">
                          <a:solidFill>
                            <a:srgbClr val="0000CC"/>
                          </a:solidFill>
                          <a:latin typeface="Calibri" panose="020F0502020204030204" pitchFamily="34" charset="0"/>
                          <a:ea typeface="+mn-ea"/>
                          <a:cs typeface="+mn-cs"/>
                        </a:rPr>
                        <a:t>Roman Catholicism</a:t>
                      </a:r>
                    </a:p>
                  </a:txBody>
                  <a:tcPr horzOverflow="overflow"/>
                </a:tc>
                <a:tc>
                  <a:txBody>
                    <a:body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sz="2600" b="0" i="0" u="none" strike="noStrike" cap="none" normalizeH="0" baseline="0" dirty="0">
                          <a:ln>
                            <a:noFill/>
                          </a:ln>
                          <a:solidFill>
                            <a:schemeClr val="bg2"/>
                          </a:solidFill>
                          <a:effectLst/>
                          <a:latin typeface="Calibri" panose="020F0502020204030204" pitchFamily="34" charset="0"/>
                        </a:rPr>
                        <a:t>Mary</a:t>
                      </a:r>
                    </a:p>
                  </a:txBody>
                  <a:tcPr horzOverflow="overflow"/>
                </a:tc>
                <a:tc>
                  <a:txBody>
                    <a:body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sz="2600" b="0" i="0" u="none" strike="noStrike" cap="none" normalizeH="0" baseline="0" dirty="0">
                          <a:ln>
                            <a:noFill/>
                          </a:ln>
                          <a:solidFill>
                            <a:schemeClr val="bg2"/>
                          </a:solidFill>
                          <a:effectLst/>
                          <a:latin typeface="Calibri" panose="020F0502020204030204" pitchFamily="34" charset="0"/>
                        </a:rPr>
                        <a:t>Jesus</a:t>
                      </a:r>
                    </a:p>
                  </a:txBody>
                  <a:tcPr horzOverflow="overflow"/>
                </a:tc>
                <a:extLst>
                  <a:ext uri="{0D108BD9-81ED-4DB2-BD59-A6C34878D82A}">
                    <a16:rowId xmlns:a16="http://schemas.microsoft.com/office/drawing/2014/main" val="3146553624"/>
                  </a:ext>
                </a:extLst>
              </a:tr>
              <a:tr h="502920">
                <a:tc>
                  <a:txBody>
                    <a:bodyPr/>
                    <a:lstStyle/>
                    <a:p>
                      <a:pPr marL="0" marR="0" lvl="0" indent="0" algn="l" defTabSz="914400" rtl="0" eaLnBrk="1" fontAlgn="base" latinLnBrk="0" hangingPunct="1">
                        <a:lnSpc>
                          <a:spcPct val="100000"/>
                        </a:lnSpc>
                        <a:spcBef>
                          <a:spcPts val="0"/>
                        </a:spcBef>
                        <a:spcAft>
                          <a:spcPct val="0"/>
                        </a:spcAft>
                        <a:buClrTx/>
                        <a:buSzTx/>
                        <a:buFontTx/>
                        <a:buNone/>
                        <a:tabLst/>
                      </a:pPr>
                      <a:r>
                        <a:rPr lang="en-US" sz="2600" b="1" kern="1200" dirty="0">
                          <a:solidFill>
                            <a:srgbClr val="0000CC"/>
                          </a:solidFill>
                          <a:latin typeface="Calibri" panose="020F0502020204030204" pitchFamily="34" charset="0"/>
                          <a:ea typeface="+mn-ea"/>
                          <a:cs typeface="+mn-cs"/>
                        </a:rPr>
                        <a:t>Israel</a:t>
                      </a:r>
                    </a:p>
                  </a:txBody>
                  <a:tcPr horzOverflow="overflow"/>
                </a:tc>
                <a:tc>
                  <a:txBody>
                    <a:body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sz="2600" b="0" i="0" u="none" strike="noStrike" cap="none" normalizeH="0" baseline="0" dirty="0">
                          <a:ln>
                            <a:noFill/>
                          </a:ln>
                          <a:solidFill>
                            <a:schemeClr val="bg2"/>
                          </a:solidFill>
                          <a:effectLst/>
                          <a:latin typeface="Calibri" panose="020F0502020204030204" pitchFamily="34" charset="0"/>
                        </a:rPr>
                        <a:t>Queen of Heaven </a:t>
                      </a:r>
                    </a:p>
                    <a:p>
                      <a:pPr marL="0" marR="0" lvl="0" indent="0" algn="ctr" defTabSz="914400" rtl="0" eaLnBrk="1" fontAlgn="base" latinLnBrk="0" hangingPunct="1">
                        <a:lnSpc>
                          <a:spcPct val="100000"/>
                        </a:lnSpc>
                        <a:spcBef>
                          <a:spcPts val="0"/>
                        </a:spcBef>
                        <a:spcAft>
                          <a:spcPct val="0"/>
                        </a:spcAft>
                        <a:buClrTx/>
                        <a:buSzTx/>
                        <a:buFontTx/>
                        <a:buNone/>
                        <a:tabLst/>
                      </a:pPr>
                      <a:r>
                        <a:rPr kumimoji="0" lang="en-US" sz="2600" b="0" i="0" u="none" strike="noStrike" cap="none" normalizeH="0" baseline="0" dirty="0">
                          <a:ln>
                            <a:noFill/>
                          </a:ln>
                          <a:solidFill>
                            <a:schemeClr val="bg2"/>
                          </a:solidFill>
                          <a:effectLst/>
                          <a:latin typeface="Calibri" panose="020F0502020204030204" pitchFamily="34" charset="0"/>
                        </a:rPr>
                        <a:t>(Jer. 7:18; 44:17)</a:t>
                      </a:r>
                    </a:p>
                  </a:txBody>
                  <a:tcPr horzOverflow="overflow"/>
                </a:tc>
                <a:tc>
                  <a:txBody>
                    <a:bodyPr/>
                    <a:lstStyle/>
                    <a:p>
                      <a:pPr marL="0" marR="0" lvl="0" indent="0" algn="ctr" defTabSz="914400" rtl="0" eaLnBrk="1" fontAlgn="base" latinLnBrk="0" hangingPunct="1">
                        <a:lnSpc>
                          <a:spcPct val="100000"/>
                        </a:lnSpc>
                        <a:spcBef>
                          <a:spcPts val="0"/>
                        </a:spcBef>
                        <a:spcAft>
                          <a:spcPct val="0"/>
                        </a:spcAft>
                        <a:buClrTx/>
                        <a:buSzTx/>
                        <a:buFontTx/>
                        <a:buNone/>
                        <a:tabLst/>
                      </a:pPr>
                      <a:r>
                        <a:rPr kumimoji="0" lang="en-US" sz="2600" b="0" i="0" u="none" strike="noStrike" cap="none" normalizeH="0" baseline="0" dirty="0">
                          <a:ln>
                            <a:noFill/>
                          </a:ln>
                          <a:solidFill>
                            <a:schemeClr val="bg2"/>
                          </a:solidFill>
                          <a:effectLst/>
                          <a:latin typeface="Calibri" panose="020F0502020204030204" pitchFamily="34" charset="0"/>
                        </a:rPr>
                        <a:t>Tammuz </a:t>
                      </a:r>
                    </a:p>
                    <a:p>
                      <a:pPr marL="0" marR="0" lvl="0" indent="0" algn="ctr" defTabSz="914400" rtl="0" eaLnBrk="1" fontAlgn="base" latinLnBrk="0" hangingPunct="1">
                        <a:lnSpc>
                          <a:spcPct val="100000"/>
                        </a:lnSpc>
                        <a:spcBef>
                          <a:spcPts val="0"/>
                        </a:spcBef>
                        <a:spcAft>
                          <a:spcPct val="0"/>
                        </a:spcAft>
                        <a:buClrTx/>
                        <a:buSzTx/>
                        <a:buFontTx/>
                        <a:buNone/>
                        <a:tabLst/>
                      </a:pPr>
                      <a:r>
                        <a:rPr kumimoji="0" lang="en-US" sz="2600" b="0" i="0" u="none" strike="noStrike" cap="none" normalizeH="0" baseline="0" dirty="0">
                          <a:ln>
                            <a:noFill/>
                          </a:ln>
                          <a:solidFill>
                            <a:schemeClr val="bg2"/>
                          </a:solidFill>
                          <a:effectLst/>
                          <a:latin typeface="Calibri" panose="020F0502020204030204" pitchFamily="34" charset="0"/>
                        </a:rPr>
                        <a:t>(Ezek. 8:14-15)</a:t>
                      </a:r>
                    </a:p>
                  </a:txBody>
                  <a:tcPr horzOverflow="overflow"/>
                </a:tc>
                <a:extLst>
                  <a:ext uri="{0D108BD9-81ED-4DB2-BD59-A6C34878D82A}">
                    <a16:rowId xmlns:a16="http://schemas.microsoft.com/office/drawing/2014/main" val="1819150901"/>
                  </a:ext>
                </a:extLst>
              </a:tr>
              <a:tr h="365760">
                <a:tc gridSpan="3">
                  <a:txBody>
                    <a:bodyPr/>
                    <a:lstStyle/>
                    <a:p>
                      <a:pPr marL="0" marR="0" lvl="0" indent="0" algn="ctr" defTabSz="914400" rtl="0" eaLnBrk="1" fontAlgn="base" latinLnBrk="0" hangingPunct="1">
                        <a:lnSpc>
                          <a:spcPct val="100000"/>
                        </a:lnSpc>
                        <a:spcBef>
                          <a:spcPts val="0"/>
                        </a:spcBef>
                        <a:spcAft>
                          <a:spcPct val="0"/>
                        </a:spcAft>
                        <a:buClrTx/>
                        <a:buSzTx/>
                        <a:buFontTx/>
                        <a:buNone/>
                        <a:tabLst/>
                        <a:defRPr/>
                      </a:pPr>
                      <a:r>
                        <a:rPr lang="en-US" sz="2000" dirty="0">
                          <a:latin typeface="Calibri" panose="020F0502020204030204" pitchFamily="34" charset="0"/>
                        </a:rPr>
                        <a:t>Alexander Hislop, </a:t>
                      </a:r>
                      <a:r>
                        <a:rPr lang="en-US" sz="2000" i="1" dirty="0">
                          <a:latin typeface="Calibri" panose="020F0502020204030204" pitchFamily="34" charset="0"/>
                        </a:rPr>
                        <a:t>Two Babylons</a:t>
                      </a:r>
                    </a:p>
                  </a:txBody>
                  <a:tcPr anchor="ctr" horzOverflow="overflow"/>
                </a:tc>
                <a:tc hMerge="1">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bg2"/>
                        </a:solidFill>
                        <a:effectLst/>
                        <a:latin typeface="Calibri" panose="020F0502020204030204" pitchFamily="34" charset="0"/>
                      </a:endParaRPr>
                    </a:p>
                  </a:txBody>
                  <a:tcPr horzOverflow="overflow"/>
                </a:tc>
                <a:tc hMerge="1">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bg2"/>
                        </a:solidFill>
                        <a:effectLst/>
                        <a:latin typeface="Calibri" panose="020F0502020204030204" pitchFamily="34" charset="0"/>
                      </a:endParaRPr>
                    </a:p>
                  </a:txBody>
                  <a:tcPr horzOverflow="overflow"/>
                </a:tc>
                <a:extLst>
                  <a:ext uri="{0D108BD9-81ED-4DB2-BD59-A6C34878D82A}">
                    <a16:rowId xmlns:a16="http://schemas.microsoft.com/office/drawing/2014/main" val="3789494660"/>
                  </a:ext>
                </a:extLst>
              </a:tr>
            </a:tbl>
          </a:graphicData>
        </a:graphic>
      </p:graphicFrame>
    </p:spTree>
    <p:extLst>
      <p:ext uri="{BB962C8B-B14F-4D97-AF65-F5344CB8AC3E}">
        <p14:creationId xmlns:p14="http://schemas.microsoft.com/office/powerpoint/2010/main" val="112830047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a:extLst>
              <a:ext uri="{FF2B5EF4-FFF2-40B4-BE49-F238E27FC236}">
                <a16:creationId xmlns:a16="http://schemas.microsoft.com/office/drawing/2014/main" id="{D2EFC223-AE86-4F96-AEF4-A22E7B501DF4}"/>
              </a:ext>
            </a:extLst>
          </p:cNvPr>
          <p:cNvSpPr>
            <a:spLocks noGrp="1" noChangeArrowheads="1"/>
          </p:cNvSpPr>
          <p:nvPr>
            <p:ph type="title"/>
          </p:nvPr>
        </p:nvSpPr>
        <p:spPr>
          <a:xfrm>
            <a:off x="2209800" y="228600"/>
            <a:ext cx="7772400" cy="914400"/>
          </a:xfrm>
        </p:spPr>
        <p:txBody>
          <a:bodyPr/>
          <a:lstStyle/>
          <a:p>
            <a:pPr algn="ctr"/>
            <a:r>
              <a:rPr lang="en-US" altLang="en-US" sz="3600" dirty="0">
                <a:solidFill>
                  <a:srgbClr val="00FFFF"/>
                </a:solidFill>
                <a:effectLst>
                  <a:outerShdw blurRad="38100" dist="38100" dir="2700000" algn="tl">
                    <a:srgbClr val="000000">
                      <a:alpha val="43137"/>
                    </a:srgbClr>
                  </a:outerShdw>
                </a:effectLst>
                <a:cs typeface="Times New Roman" panose="02020603050405020304" pitchFamily="18" charset="0"/>
              </a:rPr>
              <a:t>Larkin, </a:t>
            </a:r>
            <a:r>
              <a:rPr lang="en-US" altLang="en-US" sz="3600" i="1" dirty="0">
                <a:solidFill>
                  <a:srgbClr val="00FFFF"/>
                </a:solidFill>
                <a:effectLst>
                  <a:outerShdw blurRad="38100" dist="38100" dir="2700000" algn="tl">
                    <a:srgbClr val="000000">
                      <a:alpha val="43137"/>
                    </a:srgbClr>
                  </a:outerShdw>
                </a:effectLst>
                <a:cs typeface="Times New Roman" panose="02020603050405020304" pitchFamily="18" charset="0"/>
              </a:rPr>
              <a:t>The Book of Revelation</a:t>
            </a:r>
            <a:r>
              <a:rPr lang="en-US" altLang="en-US" sz="3600" dirty="0">
                <a:solidFill>
                  <a:srgbClr val="00FFFF"/>
                </a:solidFill>
                <a:effectLst>
                  <a:outerShdw blurRad="38100" dist="38100" dir="2700000" algn="tl">
                    <a:srgbClr val="000000">
                      <a:alpha val="43137"/>
                    </a:srgbClr>
                  </a:outerShdw>
                </a:effectLst>
                <a:cs typeface="Times New Roman" panose="02020603050405020304" pitchFamily="18" charset="0"/>
              </a:rPr>
              <a:t>, 151.</a:t>
            </a:r>
            <a:r>
              <a:rPr lang="en-US" altLang="en-US" sz="3600" dirty="0">
                <a:solidFill>
                  <a:srgbClr val="00FFFF"/>
                </a:solidFill>
                <a:effectLst>
                  <a:outerShdw blurRad="38100" dist="38100" dir="2700000" algn="tl">
                    <a:srgbClr val="000000">
                      <a:alpha val="43137"/>
                    </a:srgbClr>
                  </a:outerShdw>
                </a:effectLst>
              </a:rPr>
              <a:t> </a:t>
            </a:r>
          </a:p>
        </p:txBody>
      </p:sp>
      <p:sp>
        <p:nvSpPr>
          <p:cNvPr id="92163" name="Rectangle 3">
            <a:extLst>
              <a:ext uri="{FF2B5EF4-FFF2-40B4-BE49-F238E27FC236}">
                <a16:creationId xmlns:a16="http://schemas.microsoft.com/office/drawing/2014/main" id="{C0A45323-D854-4BFD-A203-24F25076F6C5}"/>
              </a:ext>
            </a:extLst>
          </p:cNvPr>
          <p:cNvSpPr>
            <a:spLocks noGrp="1" noChangeArrowheads="1"/>
          </p:cNvSpPr>
          <p:nvPr>
            <p:ph type="body" idx="1"/>
          </p:nvPr>
        </p:nvSpPr>
        <p:spPr>
          <a:xfrm>
            <a:off x="609600" y="1143000"/>
            <a:ext cx="10972800" cy="5334000"/>
          </a:xfrm>
        </p:spPr>
        <p:txBody>
          <a:bodyPr/>
          <a:lstStyle/>
          <a:p>
            <a:pPr marL="0" indent="0" algn="just">
              <a:buNone/>
            </a:pPr>
            <a:r>
              <a:rPr lang="en-US" altLang="en-US" sz="3000" dirty="0">
                <a:effectLst>
                  <a:outerShdw blurRad="38100" dist="38100" dir="2700000" algn="tl">
                    <a:srgbClr val="000000">
                      <a:alpha val="43137"/>
                    </a:srgbClr>
                  </a:outerShdw>
                </a:effectLst>
                <a:cs typeface="Times New Roman" panose="02020603050405020304" pitchFamily="18" charset="0"/>
              </a:rPr>
              <a:t>“</a:t>
            </a:r>
            <a:r>
              <a:rPr lang="en-US" altLang="en-US" sz="3000" b="1" u="sng" dirty="0">
                <a:solidFill>
                  <a:srgbClr val="FFFFCC"/>
                </a:solidFill>
                <a:effectLst>
                  <a:outerShdw blurRad="38100" dist="38100" dir="2700000" algn="tl">
                    <a:srgbClr val="000000">
                      <a:alpha val="43137"/>
                    </a:srgbClr>
                  </a:outerShdw>
                </a:effectLst>
                <a:cs typeface="Times New Roman" panose="02020603050405020304" pitchFamily="18" charset="0"/>
              </a:rPr>
              <a:t>The river Euphrates, on which the city of Babylon was built</a:t>
            </a:r>
            <a:r>
              <a:rPr lang="en-US" altLang="en-US" sz="3000" dirty="0">
                <a:effectLst>
                  <a:outerShdw blurRad="38100" dist="38100" dir="2700000" algn="tl">
                    <a:srgbClr val="000000">
                      <a:alpha val="43137"/>
                    </a:srgbClr>
                  </a:outerShdw>
                </a:effectLst>
                <a:cs typeface="Times New Roman" panose="02020603050405020304" pitchFamily="18" charset="0"/>
              </a:rPr>
              <a:t>, was one of the four branches into which the river that flowed through the </a:t>
            </a:r>
            <a:r>
              <a:rPr lang="en-US" altLang="en-US" sz="3000" b="1" u="sng" dirty="0">
                <a:solidFill>
                  <a:srgbClr val="FFFFCC"/>
                </a:solidFill>
                <a:effectLst>
                  <a:outerShdw blurRad="38100" dist="38100" dir="2700000" algn="tl">
                    <a:srgbClr val="000000">
                      <a:alpha val="43137"/>
                    </a:srgbClr>
                  </a:outerShdw>
                </a:effectLst>
                <a:cs typeface="Times New Roman" panose="02020603050405020304" pitchFamily="18" charset="0"/>
              </a:rPr>
              <a:t>Garden of Eden</a:t>
            </a:r>
            <a:r>
              <a:rPr lang="en-US" altLang="en-US" sz="3000" dirty="0">
                <a:effectLst>
                  <a:outerShdw blurRad="38100" dist="38100" dir="2700000" algn="tl">
                    <a:srgbClr val="000000">
                      <a:alpha val="43137"/>
                    </a:srgbClr>
                  </a:outerShdw>
                </a:effectLst>
                <a:cs typeface="Times New Roman" panose="02020603050405020304" pitchFamily="18" charset="0"/>
              </a:rPr>
              <a:t> was divided, and Satan doubtless chose the site of Babylon as his headquarters from which to sally forth to tempt Adam and Eve. It was doubtless here that the Antediluvian apostasy had its source that ended in the flood. To this </a:t>
            </a:r>
            <a:r>
              <a:rPr lang="en-US" altLang="en-US" sz="3000" dirty="0" err="1">
                <a:effectLst>
                  <a:outerShdw blurRad="38100" dist="38100" dir="2700000" algn="tl">
                    <a:srgbClr val="000000">
                      <a:alpha val="43137"/>
                    </a:srgbClr>
                  </a:outerShdw>
                </a:effectLst>
                <a:cs typeface="Times New Roman" panose="02020603050405020304" pitchFamily="18" charset="0"/>
              </a:rPr>
              <a:t>centre</a:t>
            </a:r>
            <a:r>
              <a:rPr lang="en-US" altLang="en-US" sz="3000" dirty="0">
                <a:effectLst>
                  <a:outerShdw blurRad="38100" dist="38100" dir="2700000" algn="tl">
                    <a:srgbClr val="000000">
                      <a:alpha val="43137"/>
                    </a:srgbClr>
                  </a:outerShdw>
                </a:effectLst>
                <a:cs typeface="Times New Roman" panose="02020603050405020304" pitchFamily="18" charset="0"/>
              </a:rPr>
              <a:t> </a:t>
            </a:r>
            <a:r>
              <a:rPr lang="en-US" altLang="en-US" sz="3000" b="1" u="sng" dirty="0">
                <a:solidFill>
                  <a:srgbClr val="FFFFCC"/>
                </a:solidFill>
                <a:effectLst>
                  <a:outerShdw blurRad="38100" dist="38100" dir="2700000" algn="tl">
                    <a:srgbClr val="000000">
                      <a:alpha val="43137"/>
                    </a:srgbClr>
                  </a:outerShdw>
                </a:effectLst>
                <a:cs typeface="Times New Roman" panose="02020603050405020304" pitchFamily="18" charset="0"/>
              </a:rPr>
              <a:t>the ‘forces of Evil’ gravitated after the Flood, and ‘Babel’ was the result. This was the origin of the nations, but the nations were not scattered abroad over the earth until Satan had implanted in them the ‘Virus’ of a doctrine that has been the source of every false religion the world has ever known.</a:t>
            </a:r>
            <a:r>
              <a:rPr lang="en-US" altLang="en-US" sz="3000" b="1" dirty="0">
                <a:solidFill>
                  <a:srgbClr val="FFFFCC"/>
                </a:solidFill>
                <a:effectLst>
                  <a:outerShdw blurRad="38100" dist="38100" dir="2700000" algn="tl">
                    <a:srgbClr val="000000">
                      <a:alpha val="43137"/>
                    </a:srgbClr>
                  </a:outerShdw>
                </a:effectLst>
                <a:cs typeface="Times New Roman" panose="02020603050405020304" pitchFamily="18" charset="0"/>
              </a:rPr>
              <a:t>”</a:t>
            </a:r>
            <a:r>
              <a:rPr lang="en-US" altLang="en-US" sz="3000" dirty="0">
                <a:effectLst>
                  <a:outerShdw blurRad="38100" dist="38100" dir="2700000" algn="tl">
                    <a:srgbClr val="000000">
                      <a:alpha val="43137"/>
                    </a:srgbClr>
                  </a:outerShdw>
                </a:effectLst>
                <a:cs typeface="Times New Roman" panose="02020603050405020304" pitchFamily="18" charset="0"/>
              </a:rPr>
              <a:t> </a:t>
            </a:r>
          </a:p>
        </p:txBody>
      </p:sp>
    </p:spTree>
    <p:extLst>
      <p:ext uri="{BB962C8B-B14F-4D97-AF65-F5344CB8AC3E}">
        <p14:creationId xmlns:p14="http://schemas.microsoft.com/office/powerpoint/2010/main" val="1468938675"/>
      </p:ext>
    </p:extLst>
  </p:cSld>
  <p:clrMapOvr>
    <a:masterClrMapping/>
  </p:clrMapOvr>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FCA5A34-366F-4694-9ECF-ABC2BDF1A2DF}"/>
              </a:ext>
            </a:extLst>
          </p:cNvPr>
          <p:cNvPicPr>
            <a:picLocks noChangeAspect="1"/>
          </p:cNvPicPr>
          <p:nvPr/>
        </p:nvPicPr>
        <p:blipFill rotWithShape="1">
          <a:blip r:embed="rId2"/>
          <a:srcRect l="1488" t="3488" r="2403" b="2325"/>
          <a:stretch/>
        </p:blipFill>
        <p:spPr>
          <a:xfrm>
            <a:off x="1828800" y="137160"/>
            <a:ext cx="8534400" cy="65836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86747308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676017" y="173454"/>
            <a:ext cx="8839966" cy="6511092"/>
          </a:xfrm>
          <a:prstGeom prst="rect">
            <a:avLst/>
          </a:prstGeom>
        </p:spPr>
      </p:pic>
    </p:spTree>
    <p:extLst>
      <p:ext uri="{BB962C8B-B14F-4D97-AF65-F5344CB8AC3E}">
        <p14:creationId xmlns:p14="http://schemas.microsoft.com/office/powerpoint/2010/main" val="150955199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3"/>
          <p:cNvSpPr>
            <a:spLocks noGrp="1" noChangeArrowheads="1"/>
          </p:cNvSpPr>
          <p:nvPr>
            <p:ph type="body" idx="1"/>
          </p:nvPr>
        </p:nvSpPr>
        <p:spPr>
          <a:xfrm>
            <a:off x="1981200" y="1371601"/>
            <a:ext cx="7086600" cy="4119563"/>
          </a:xfrm>
        </p:spPr>
        <p:txBody>
          <a:bodyPr/>
          <a:lstStyle/>
          <a:p>
            <a:pPr marL="457200" lvl="1" indent="-457200" eaLnBrk="1" hangingPunct="1">
              <a:spcBef>
                <a:spcPts val="0"/>
              </a:spcBef>
              <a:spcAft>
                <a:spcPts val="3000"/>
              </a:spcAft>
              <a:buClr>
                <a:schemeClr val="tx2"/>
              </a:buClr>
              <a:buSzPct val="100000"/>
              <a:buFont typeface="Wingdings" pitchFamily="2" charset="2"/>
              <a:buAutoNum type="romanUcPeriod"/>
              <a:defRPr/>
            </a:pPr>
            <a:r>
              <a:rPr lang="en-US" b="1" dirty="0">
                <a:solidFill>
                  <a:srgbClr val="FFFFCC"/>
                </a:solidFill>
                <a:effectLst>
                  <a:outerShdw blurRad="38100" dist="38100" dir="2700000" algn="tl">
                    <a:srgbClr val="000000">
                      <a:alpha val="43137"/>
                    </a:srgbClr>
                  </a:outerShdw>
                </a:effectLst>
              </a:rPr>
              <a:t>Genesis 1-11 (four events)</a:t>
            </a:r>
          </a:p>
          <a:p>
            <a:pPr marL="862013"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Creation (1-2)</a:t>
            </a:r>
          </a:p>
          <a:p>
            <a:pPr marL="862013"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Fall (3-5)</a:t>
            </a:r>
          </a:p>
          <a:p>
            <a:pPr marL="862013"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Flood (6-9)</a:t>
            </a:r>
          </a:p>
          <a:p>
            <a:pPr marL="862013" lvl="2" indent="-457200" eaLnBrk="1" hangingPunct="1">
              <a:spcBef>
                <a:spcPts val="0"/>
              </a:spcBef>
              <a:spcAft>
                <a:spcPts val="30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National dispersion (10-11)</a:t>
            </a:r>
          </a:p>
        </p:txBody>
      </p:sp>
      <p:pic>
        <p:nvPicPr>
          <p:cNvPr id="2" name="Picture 4" descr="5 Bible Lessons to Learn From the Book of Genesis | Jack Wellman">
            <a:extLst>
              <a:ext uri="{FF2B5EF4-FFF2-40B4-BE49-F238E27FC236}">
                <a16:creationId xmlns:a16="http://schemas.microsoft.com/office/drawing/2014/main" id="{86B279D7-E07E-42EE-BC3D-7CC92BFCD416}"/>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541054" y="2514600"/>
            <a:ext cx="2745946" cy="18288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2050">
            <a:extLst>
              <a:ext uri="{FF2B5EF4-FFF2-40B4-BE49-F238E27FC236}">
                <a16:creationId xmlns:a16="http://schemas.microsoft.com/office/drawing/2014/main" id="{7E2A6228-CB3B-4F20-9370-1D1ADE66104D}"/>
              </a:ext>
            </a:extLst>
          </p:cNvPr>
          <p:cNvSpPr>
            <a:spLocks noGrp="1" noChangeArrowheads="1"/>
          </p:cNvSpPr>
          <p:nvPr>
            <p:ph type="title"/>
          </p:nvPr>
        </p:nvSpPr>
        <p:spPr>
          <a:xfrm>
            <a:off x="3924300" y="228600"/>
            <a:ext cx="4343400" cy="914400"/>
          </a:xfrm>
        </p:spPr>
        <p:txBody>
          <a:bodyPr/>
          <a:lstStyle/>
          <a:p>
            <a:pPr algn="ctr" eaLnBrk="1" hangingPunct="1"/>
            <a:r>
              <a:rPr lang="en-US" sz="3600" dirty="0">
                <a:effectLst>
                  <a:outerShdw blurRad="38100" dist="38100" dir="2700000" algn="tl">
                    <a:srgbClr val="000000">
                      <a:alpha val="43137"/>
                    </a:srgbClr>
                  </a:outerShdw>
                </a:effectLst>
              </a:rPr>
              <a:t>GENESIS STRUCTURE</a:t>
            </a:r>
          </a:p>
        </p:txBody>
      </p:sp>
      <p:pic>
        <p:nvPicPr>
          <p:cNvPr id="6" name="Picture 5">
            <a:extLst>
              <a:ext uri="{FF2B5EF4-FFF2-40B4-BE49-F238E27FC236}">
                <a16:creationId xmlns:a16="http://schemas.microsoft.com/office/drawing/2014/main" id="{F3EFE7DD-EBD2-45E8-A193-F72F6E3720F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15600" y="76200"/>
            <a:ext cx="1075765" cy="914400"/>
          </a:xfrm>
          <a:prstGeom prst="rect">
            <a:avLst/>
          </a:prstGeom>
        </p:spPr>
      </p:pic>
    </p:spTree>
    <p:extLst>
      <p:ext uri="{BB962C8B-B14F-4D97-AF65-F5344CB8AC3E}">
        <p14:creationId xmlns:p14="http://schemas.microsoft.com/office/powerpoint/2010/main" val="444166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B1F0E6A-6FEF-418B-9CC7-F5A4576B350A}"/>
              </a:ext>
            </a:extLst>
          </p:cNvPr>
          <p:cNvPicPr>
            <a:picLocks noChangeAspect="1"/>
          </p:cNvPicPr>
          <p:nvPr/>
        </p:nvPicPr>
        <p:blipFill>
          <a:blip r:embed="rId2"/>
          <a:stretch>
            <a:fillRect/>
          </a:stretch>
        </p:blipFill>
        <p:spPr>
          <a:xfrm>
            <a:off x="12191" y="0"/>
            <a:ext cx="12167617" cy="6858000"/>
          </a:xfrm>
          <a:prstGeom prst="rect">
            <a:avLst/>
          </a:prstGeom>
        </p:spPr>
      </p:pic>
      <p:sp>
        <p:nvSpPr>
          <p:cNvPr id="134147" name="Rectangle 1"/>
          <p:cNvSpPr>
            <a:spLocks noChangeArrowheads="1"/>
          </p:cNvSpPr>
          <p:nvPr/>
        </p:nvSpPr>
        <p:spPr bwMode="auto">
          <a:xfrm>
            <a:off x="609600" y="0"/>
            <a:ext cx="10972800" cy="3000821"/>
          </a:xfrm>
          <a:prstGeom prst="rect">
            <a:avLst/>
          </a:prstGeom>
          <a:noFill/>
          <a:ln w="28575">
            <a:noFill/>
            <a:miter lim="800000"/>
            <a:headEnd/>
            <a:tailEnd/>
          </a:ln>
        </p:spPr>
        <p:txBody>
          <a:bodyPr wrap="square">
            <a:spAutoFit/>
          </a:bodyPr>
          <a:lstStyle/>
          <a:p>
            <a:pPr algn="ctr">
              <a:spcBef>
                <a:spcPts val="600"/>
              </a:spcBef>
              <a:spcAft>
                <a:spcPts val="600"/>
              </a:spcAft>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mj-cs"/>
              </a:rPr>
              <a:t>Isaiah 43:1</a:t>
            </a:r>
          </a:p>
          <a:p>
            <a:pPr algn="just">
              <a:spcBef>
                <a:spcPts val="0"/>
              </a:spcBef>
              <a:spcAft>
                <a:spcPts val="0"/>
              </a:spcAft>
            </a:pPr>
            <a:r>
              <a:rPr lang="en-US" altLang="en-US" sz="3600" dirty="0">
                <a:effectLst>
                  <a:outerShdw blurRad="38100" dist="38100" dir="2700000" algn="tl">
                    <a:srgbClr val="000000">
                      <a:alpha val="43137"/>
                    </a:srgbClr>
                  </a:outerShdw>
                </a:effectLst>
                <a:latin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rPr>
              <a:t>But now, thus says the Lord,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your Creator, O Jacob, And He who formed you, O Israel</a:t>
            </a:r>
            <a:r>
              <a:rPr lang="en-US" sz="3600" dirty="0">
                <a:effectLst>
                  <a:outerShdw blurRad="38100" dist="38100" dir="2700000" algn="tl">
                    <a:srgbClr val="000000">
                      <a:alpha val="43137"/>
                    </a:srgbClr>
                  </a:outerShdw>
                </a:effectLst>
                <a:latin typeface="Calibri" panose="020F0502020204030204" pitchFamily="34" charset="0"/>
              </a:rPr>
              <a:t>, 'Do not fear, for I have redeemed you; I have called you by name; you are Mine!'”</a:t>
            </a:r>
            <a:endParaRPr lang="en-US" altLang="en-US" sz="3600" dirty="0">
              <a:effectLst>
                <a:outerShdw blurRad="38100" dist="38100" dir="2700000" algn="tl">
                  <a:srgbClr val="000000">
                    <a:alpha val="43137"/>
                  </a:srgbClr>
                </a:outerShdw>
              </a:effectLst>
              <a:latin typeface="Calibri" panose="020F0502020204030204" pitchFamily="34" charset="0"/>
            </a:endParaRPr>
          </a:p>
        </p:txBody>
      </p:sp>
      <p:pic>
        <p:nvPicPr>
          <p:cNvPr id="3" name="Picture 2">
            <a:extLst>
              <a:ext uri="{FF2B5EF4-FFF2-40B4-BE49-F238E27FC236}">
                <a16:creationId xmlns:a16="http://schemas.microsoft.com/office/drawing/2014/main" id="{3C8C4205-0307-40A2-984C-8A7D15AAF5D8}"/>
              </a:ext>
            </a:extLst>
          </p:cNvPr>
          <p:cNvPicPr>
            <a:picLocks noChangeAspect="1"/>
          </p:cNvPicPr>
          <p:nvPr/>
        </p:nvPicPr>
        <p:blipFill>
          <a:blip r:embed="rId3"/>
          <a:stretch>
            <a:fillRect/>
          </a:stretch>
        </p:blipFill>
        <p:spPr>
          <a:xfrm>
            <a:off x="4559716" y="3048000"/>
            <a:ext cx="3072568" cy="1828800"/>
          </a:xfrm>
          <a:prstGeom prst="rect">
            <a:avLst/>
          </a:prstGeom>
          <a:ln>
            <a:solidFill>
              <a:schemeClr val="tx1"/>
            </a:solidFill>
          </a:ln>
        </p:spPr>
      </p:pic>
    </p:spTree>
    <p:extLst>
      <p:ext uri="{BB962C8B-B14F-4D97-AF65-F5344CB8AC3E}">
        <p14:creationId xmlns:p14="http://schemas.microsoft.com/office/powerpoint/2010/main" val="192542274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58178B6-3CDC-42FB-B6C3-EF17AFDEA57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64514" name="Rectangle 1"/>
          <p:cNvSpPr>
            <a:spLocks noChangeArrowheads="1"/>
          </p:cNvSpPr>
          <p:nvPr/>
        </p:nvSpPr>
        <p:spPr bwMode="auto">
          <a:xfrm>
            <a:off x="609600" y="0"/>
            <a:ext cx="10972800" cy="5909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marL="342900" indent="-342900" algn="ctr" defTabSz="685800" eaLnBrk="1" hangingPunct="1">
              <a:spcBef>
                <a:spcPts val="0"/>
              </a:spcBef>
              <a:spcAft>
                <a:spcPts val="1200"/>
              </a:spcAft>
              <a:buClr>
                <a:schemeClr val="tx1"/>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2 Peter 3:3-6</a:t>
            </a:r>
          </a:p>
          <a:p>
            <a:pPr algn="just"/>
            <a:r>
              <a:rPr lang="en-US" alt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200" baseline="30000" dirty="0">
                <a:effectLst>
                  <a:outerShdw blurRad="38100" dist="38100" dir="2700000" algn="tl">
                    <a:srgbClr val="000000">
                      <a:alpha val="43137"/>
                    </a:srgbClr>
                  </a:outerShdw>
                </a:effectLst>
                <a:latin typeface="Calibri" panose="020F0502020204030204" pitchFamily="34" charset="0"/>
              </a:rPr>
              <a:t>3 </a:t>
            </a:r>
            <a:r>
              <a:rPr lang="en-US" sz="3200" dirty="0">
                <a:effectLst>
                  <a:outerShdw blurRad="38100" dist="38100" dir="2700000" algn="tl">
                    <a:srgbClr val="000000">
                      <a:alpha val="43137"/>
                    </a:srgbClr>
                  </a:outerShdw>
                </a:effectLst>
                <a:latin typeface="Calibri" panose="020F0502020204030204" pitchFamily="34" charset="0"/>
              </a:rPr>
              <a:t>Know this first of all, that in the last days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mockers</a:t>
            </a:r>
            <a:r>
              <a:rPr lang="en-US" sz="3200" dirty="0">
                <a:effectLst>
                  <a:outerShdw blurRad="38100" dist="38100" dir="2700000" algn="tl">
                    <a:srgbClr val="000000">
                      <a:alpha val="43137"/>
                    </a:srgbClr>
                  </a:outerShdw>
                </a:effectLst>
                <a:latin typeface="Calibri" panose="020F0502020204030204" pitchFamily="34" charset="0"/>
              </a:rPr>
              <a:t> will come with </a:t>
            </a:r>
            <a:r>
              <a:rPr lang="en-US" sz="3200" i="1" dirty="0">
                <a:effectLst>
                  <a:outerShdw blurRad="38100" dist="38100" dir="2700000" algn="tl">
                    <a:srgbClr val="000000">
                      <a:alpha val="43137"/>
                    </a:srgbClr>
                  </a:outerShdw>
                </a:effectLst>
                <a:latin typeface="Calibri" panose="020F0502020204030204" pitchFamily="34" charset="0"/>
              </a:rPr>
              <a:t>their</a:t>
            </a:r>
            <a:r>
              <a:rPr lang="en-US" sz="3200" dirty="0">
                <a:effectLst>
                  <a:outerShdw blurRad="38100" dist="38100" dir="2700000" algn="tl">
                    <a:srgbClr val="000000">
                      <a:alpha val="43137"/>
                    </a:srgbClr>
                  </a:outerShdw>
                </a:effectLst>
                <a:latin typeface="Calibri" panose="020F0502020204030204" pitchFamily="34" charset="0"/>
              </a:rPr>
              <a:t> mocking, following after their own lusts, </a:t>
            </a:r>
            <a:r>
              <a:rPr lang="en-US" sz="3200" baseline="30000" dirty="0">
                <a:effectLst>
                  <a:outerShdw blurRad="38100" dist="38100" dir="2700000" algn="tl">
                    <a:srgbClr val="000000">
                      <a:alpha val="43137"/>
                    </a:srgbClr>
                  </a:outerShdw>
                </a:effectLst>
                <a:latin typeface="Calibri" panose="020F0502020204030204" pitchFamily="34" charset="0"/>
              </a:rPr>
              <a:t>4 </a:t>
            </a:r>
            <a:r>
              <a:rPr lang="en-US" sz="3200" dirty="0">
                <a:effectLst>
                  <a:outerShdw blurRad="38100" dist="38100" dir="2700000" algn="tl">
                    <a:srgbClr val="000000">
                      <a:alpha val="43137"/>
                    </a:srgbClr>
                  </a:outerShdw>
                </a:effectLst>
                <a:latin typeface="Calibri" panose="020F0502020204030204" pitchFamily="34" charset="0"/>
              </a:rPr>
              <a:t>and saying, ‘Where is the promise of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His coming</a:t>
            </a:r>
            <a:r>
              <a:rPr lang="en-US" sz="3200" dirty="0">
                <a:effectLst>
                  <a:outerShdw blurRad="38100" dist="38100" dir="2700000" algn="tl">
                    <a:srgbClr val="000000">
                      <a:alpha val="43137"/>
                    </a:srgbClr>
                  </a:outerShdw>
                </a:effectLst>
                <a:latin typeface="Calibri" panose="020F0502020204030204" pitchFamily="34" charset="0"/>
              </a:rPr>
              <a:t>? For </a:t>
            </a:r>
            <a:r>
              <a:rPr lang="en-US" sz="3200" i="1" dirty="0">
                <a:effectLst>
                  <a:outerShdw blurRad="38100" dist="38100" dir="2700000" algn="tl">
                    <a:srgbClr val="000000">
                      <a:alpha val="43137"/>
                    </a:srgbClr>
                  </a:outerShdw>
                </a:effectLst>
                <a:latin typeface="Calibri" panose="020F0502020204030204" pitchFamily="34" charset="0"/>
              </a:rPr>
              <a:t>ever</a:t>
            </a:r>
            <a:r>
              <a:rPr lang="en-US" sz="3200" dirty="0">
                <a:effectLst>
                  <a:outerShdw blurRad="38100" dist="38100" dir="2700000" algn="tl">
                    <a:srgbClr val="000000">
                      <a:alpha val="43137"/>
                    </a:srgbClr>
                  </a:outerShdw>
                </a:effectLst>
                <a:latin typeface="Calibri" panose="020F0502020204030204" pitchFamily="34" charset="0"/>
              </a:rPr>
              <a:t> since the fathers fell asleep, all continues just as it was from the beginning of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creation</a:t>
            </a:r>
            <a:r>
              <a:rPr lang="en-US" sz="3200" dirty="0">
                <a:effectLst>
                  <a:outerShdw blurRad="38100" dist="38100" dir="2700000" algn="tl">
                    <a:srgbClr val="000000">
                      <a:alpha val="43137"/>
                    </a:srgbClr>
                  </a:outerShdw>
                </a:effectLst>
                <a:latin typeface="Calibri" panose="020F0502020204030204" pitchFamily="34" charset="0"/>
              </a:rPr>
              <a:t>.’</a:t>
            </a:r>
            <a:r>
              <a:rPr lang="en-US" sz="3200" b="1" i="0" baseline="30000" dirty="0">
                <a:solidFill>
                  <a:srgbClr val="000000"/>
                </a:solidFill>
                <a:effectLst/>
                <a:latin typeface="system-ui"/>
              </a:rPr>
              <a:t> </a:t>
            </a:r>
            <a:r>
              <a:rPr lang="en-US" sz="3200" baseline="30000" dirty="0">
                <a:effectLst>
                  <a:outerShdw blurRad="38100" dist="38100" dir="2700000" algn="tl">
                    <a:srgbClr val="000000">
                      <a:alpha val="43137"/>
                    </a:srgbClr>
                  </a:outerShdw>
                </a:effectLst>
                <a:latin typeface="Calibri" panose="020F0502020204030204" pitchFamily="34" charset="0"/>
              </a:rPr>
              <a:t>5</a:t>
            </a:r>
            <a:r>
              <a:rPr lang="en-US" sz="3200" dirty="0">
                <a:effectLst>
                  <a:outerShdw blurRad="38100" dist="38100" dir="2700000" algn="tl">
                    <a:srgbClr val="000000">
                      <a:alpha val="43137"/>
                    </a:srgbClr>
                  </a:outerShdw>
                </a:effectLst>
                <a:latin typeface="Calibri" panose="020F0502020204030204" pitchFamily="34" charset="0"/>
              </a:rPr>
              <a:t> For when they maintain this, it escapes their notice that by the word of God the heavens existed long ago and the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earth was formed</a:t>
            </a:r>
            <a:r>
              <a:rPr lang="en-US" sz="3200" dirty="0">
                <a:effectLst>
                  <a:outerShdw blurRad="38100" dist="38100" dir="2700000" algn="tl">
                    <a:srgbClr val="000000">
                      <a:alpha val="43137"/>
                    </a:srgbClr>
                  </a:outerShdw>
                </a:effectLst>
                <a:latin typeface="Calibri" panose="020F0502020204030204" pitchFamily="34" charset="0"/>
              </a:rPr>
              <a:t> out of water and by water. </a:t>
            </a:r>
            <a:r>
              <a:rPr lang="en-US" sz="3200" baseline="30000" dirty="0">
                <a:effectLst>
                  <a:outerShdw blurRad="38100" dist="38100" dir="2700000" algn="tl">
                    <a:srgbClr val="000000">
                      <a:alpha val="43137"/>
                    </a:srgbClr>
                  </a:outerShdw>
                </a:effectLst>
                <a:latin typeface="Calibri" panose="020F0502020204030204" pitchFamily="34" charset="0"/>
              </a:rPr>
              <a:t>6</a:t>
            </a:r>
            <a:r>
              <a:rPr lang="en-US" sz="3200" dirty="0">
                <a:effectLst>
                  <a:outerShdw blurRad="38100" dist="38100" dir="2700000" algn="tl">
                    <a:srgbClr val="000000">
                      <a:alpha val="43137"/>
                    </a:srgbClr>
                  </a:outerShdw>
                </a:effectLst>
                <a:latin typeface="Calibri" panose="020F0502020204030204" pitchFamily="34" charset="0"/>
              </a:rPr>
              <a:t> through which the world at that time was destroyed by being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flooded</a:t>
            </a:r>
            <a:r>
              <a:rPr lang="en-US" sz="3200" dirty="0">
                <a:effectLst>
                  <a:outerShdw blurRad="38100" dist="38100" dir="2700000" algn="tl">
                    <a:srgbClr val="000000">
                      <a:alpha val="43137"/>
                    </a:srgbClr>
                  </a:outerShdw>
                </a:effectLst>
                <a:latin typeface="Calibri" panose="020F0502020204030204" pitchFamily="34" charset="0"/>
              </a:rPr>
              <a:t> with water.”</a:t>
            </a:r>
          </a:p>
          <a:p>
            <a:pPr algn="just"/>
            <a:endParaRPr lang="en-US" sz="4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925515083"/>
      </p:ext>
    </p:extLst>
  </p:cSld>
  <p:clrMapOvr>
    <a:masterClrMapping/>
  </p:clrMapOvr>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idx="4294967295"/>
          </p:nvPr>
        </p:nvSpPr>
        <p:spPr>
          <a:xfrm>
            <a:off x="914400" y="228600"/>
            <a:ext cx="10363200" cy="1371600"/>
          </a:xfrm>
        </p:spPr>
        <p:txBody>
          <a:bodyPr/>
          <a:lstStyle/>
          <a:p>
            <a:pPr algn="ctr"/>
            <a:r>
              <a:rPr lang="en-US" sz="3600" dirty="0">
                <a:effectLst>
                  <a:outerShdw blurRad="38100" dist="38100" dir="2700000" algn="tl">
                    <a:srgbClr val="000000">
                      <a:alpha val="43137"/>
                    </a:srgbClr>
                  </a:outerShdw>
                </a:effectLst>
              </a:rPr>
              <a:t>HISTORY</a:t>
            </a:r>
            <a:br>
              <a:rPr lang="en-US" sz="3600" dirty="0">
                <a:effectLst>
                  <a:outerShdw blurRad="38100" dist="38100" dir="2700000" algn="tl">
                    <a:srgbClr val="000000">
                      <a:alpha val="43137"/>
                    </a:srgbClr>
                  </a:outerShdw>
                </a:effectLst>
              </a:rPr>
            </a:br>
            <a:r>
              <a:rPr lang="en-US" sz="2800" dirty="0">
                <a:solidFill>
                  <a:schemeClr val="tx1"/>
                </a:solidFill>
                <a:effectLst>
                  <a:outerShdw blurRad="38100" dist="38100" dir="2700000" algn="tl">
                    <a:srgbClr val="000000">
                      <a:alpha val="43137"/>
                    </a:srgbClr>
                  </a:outerShdw>
                </a:effectLst>
                <a:ea typeface="+mn-ea"/>
                <a:cs typeface="+mn-cs"/>
              </a:rPr>
              <a:t>2 Pet. 3:5-7</a:t>
            </a:r>
            <a:endParaRPr lang="en-US" sz="3600" dirty="0">
              <a:solidFill>
                <a:schemeClr val="tx1"/>
              </a:solidFill>
              <a:effectLst>
                <a:outerShdw blurRad="38100" dist="38100" dir="2700000" algn="tl">
                  <a:srgbClr val="000000">
                    <a:alpha val="43137"/>
                  </a:srgbClr>
                </a:outerShdw>
              </a:effectLst>
              <a:ea typeface="+mn-ea"/>
              <a:cs typeface="+mn-cs"/>
            </a:endParaRPr>
          </a:p>
        </p:txBody>
      </p:sp>
      <p:sp>
        <p:nvSpPr>
          <p:cNvPr id="41987" name="Rectangle 3"/>
          <p:cNvSpPr>
            <a:spLocks noGrp="1" noChangeArrowheads="1"/>
          </p:cNvSpPr>
          <p:nvPr>
            <p:ph type="body" sz="half" idx="4294967295"/>
          </p:nvPr>
        </p:nvSpPr>
        <p:spPr>
          <a:xfrm>
            <a:off x="1143000" y="2001838"/>
            <a:ext cx="5715000" cy="2854325"/>
          </a:xfrm>
          <a:noFill/>
        </p:spPr>
        <p:txBody>
          <a:bodyPr/>
          <a:lstStyle/>
          <a:p>
            <a:pPr marL="457200" indent="-457200" eaLnBrk="1" hangingPunct="1">
              <a:spcBef>
                <a:spcPts val="0"/>
              </a:spcBef>
              <a:spcAft>
                <a:spcPts val="3600"/>
              </a:spcAft>
              <a:defRPr/>
            </a:pPr>
            <a:r>
              <a:rPr lang="en-US" dirty="0">
                <a:effectLst>
                  <a:outerShdw blurRad="38100" dist="38100" dir="2700000" algn="tl">
                    <a:srgbClr val="000000">
                      <a:alpha val="43137"/>
                    </a:srgbClr>
                  </a:outerShdw>
                </a:effectLst>
              </a:rPr>
              <a:t>Creation (5)</a:t>
            </a:r>
          </a:p>
          <a:p>
            <a:pPr marL="457200" indent="-457200" eaLnBrk="1" hangingPunct="1">
              <a:spcBef>
                <a:spcPts val="0"/>
              </a:spcBef>
              <a:spcAft>
                <a:spcPts val="3600"/>
              </a:spcAft>
              <a:defRPr/>
            </a:pPr>
            <a:r>
              <a:rPr lang="en-US" dirty="0">
                <a:effectLst>
                  <a:outerShdw blurRad="38100" dist="38100" dir="2700000" algn="tl">
                    <a:srgbClr val="000000">
                      <a:alpha val="43137"/>
                    </a:srgbClr>
                  </a:outerShdw>
                </a:effectLst>
              </a:rPr>
              <a:t>Flood (6-7)</a:t>
            </a:r>
          </a:p>
          <a:p>
            <a:pPr marL="914400" lvl="1" indent="-457200">
              <a:spcBef>
                <a:spcPts val="0"/>
              </a:spcBef>
              <a:spcAft>
                <a:spcPts val="3600"/>
              </a:spcAft>
            </a:pPr>
            <a:r>
              <a:rPr lang="en-US" dirty="0">
                <a:effectLst/>
              </a:rPr>
              <a:t>God will judge again via fire</a:t>
            </a:r>
          </a:p>
        </p:txBody>
      </p:sp>
      <p:pic>
        <p:nvPicPr>
          <p:cNvPr id="2" name="Picture 1">
            <a:extLst>
              <a:ext uri="{FF2B5EF4-FFF2-40B4-BE49-F238E27FC236}">
                <a16:creationId xmlns:a16="http://schemas.microsoft.com/office/drawing/2014/main" id="{2E823BF2-2DE2-4D27-9CCD-7A47CAAE99E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467600" y="1371422"/>
            <a:ext cx="3670110" cy="4115157"/>
          </a:xfrm>
          <a:prstGeom prst="ellipse">
            <a:avLst/>
          </a:prstGeom>
        </p:spPr>
      </p:pic>
    </p:spTree>
  </p:cSld>
  <p:clrMapOvr>
    <a:masterClrMapping/>
  </p:clrMapOvr>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310" name="Group 46">
            <a:extLst>
              <a:ext uri="{FF2B5EF4-FFF2-40B4-BE49-F238E27FC236}">
                <a16:creationId xmlns:a16="http://schemas.microsoft.com/office/drawing/2014/main" id="{831E3095-4D57-4C0A-B114-982189459F99}"/>
              </a:ext>
            </a:extLst>
          </p:cNvPr>
          <p:cNvGraphicFramePr>
            <a:graphicFrameLocks noGrp="1"/>
          </p:cNvGraphicFramePr>
          <p:nvPr>
            <p:extLst>
              <p:ext uri="{D42A27DB-BD31-4B8C-83A1-F6EECF244321}">
                <p14:modId xmlns:p14="http://schemas.microsoft.com/office/powerpoint/2010/main" val="1480149531"/>
              </p:ext>
            </p:extLst>
          </p:nvPr>
        </p:nvGraphicFramePr>
        <p:xfrm>
          <a:off x="609600" y="137144"/>
          <a:ext cx="10972800" cy="6583680"/>
        </p:xfrm>
        <a:graphic>
          <a:graphicData uri="http://schemas.openxmlformats.org/drawingml/2006/table">
            <a:tbl>
              <a:tblPr>
                <a:tableStyleId>{D7AC3CCA-C797-4891-BE02-D94E43425B78}</a:tableStyleId>
              </a:tblPr>
              <a:tblGrid>
                <a:gridCol w="457200">
                  <a:extLst>
                    <a:ext uri="{9D8B030D-6E8A-4147-A177-3AD203B41FA5}">
                      <a16:colId xmlns:a16="http://schemas.microsoft.com/office/drawing/2014/main" val="740347930"/>
                    </a:ext>
                  </a:extLst>
                </a:gridCol>
                <a:gridCol w="2209800">
                  <a:extLst>
                    <a:ext uri="{9D8B030D-6E8A-4147-A177-3AD203B41FA5}">
                      <a16:colId xmlns:a16="http://schemas.microsoft.com/office/drawing/2014/main" val="20000"/>
                    </a:ext>
                  </a:extLst>
                </a:gridCol>
                <a:gridCol w="3048000">
                  <a:extLst>
                    <a:ext uri="{9D8B030D-6E8A-4147-A177-3AD203B41FA5}">
                      <a16:colId xmlns:a16="http://schemas.microsoft.com/office/drawing/2014/main" val="20001"/>
                    </a:ext>
                  </a:extLst>
                </a:gridCol>
                <a:gridCol w="5257800">
                  <a:extLst>
                    <a:ext uri="{9D8B030D-6E8A-4147-A177-3AD203B41FA5}">
                      <a16:colId xmlns:a16="http://schemas.microsoft.com/office/drawing/2014/main" val="2120792666"/>
                    </a:ext>
                  </a:extLst>
                </a:gridCol>
              </a:tblGrid>
              <a:tr h="731520">
                <a:tc gridSpan="4">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altLang="en-US" sz="3600" u="none" strike="noStrike" kern="0" cap="none" spc="0" normalizeH="0" baseline="0" noProof="0" dirty="0">
                          <a:ln>
                            <a:noFill/>
                          </a:ln>
                          <a:solidFill>
                            <a:schemeClr val="tx2"/>
                          </a:solidFill>
                          <a:effectLst/>
                          <a:uLnTx/>
                          <a:uFillTx/>
                          <a:latin typeface="Calibri" panose="020F0502020204030204" pitchFamily="34" charset="0"/>
                          <a:cs typeface="Calibri" panose="020F0502020204030204" pitchFamily="34" charset="0"/>
                        </a:rPr>
                        <a:t>UNIFORMITARIANISM IS NOT BIBLICISM</a:t>
                      </a:r>
                      <a:endParaRPr kumimoji="0" lang="en-US" sz="1800" b="1" i="0" u="none" strike="noStrike" cap="none" normalizeH="0" baseline="0" dirty="0">
                        <a:ln>
                          <a:noFill/>
                        </a:ln>
                        <a:solidFill>
                          <a:schemeClr val="tx2"/>
                        </a:solidFill>
                        <a:effectLst/>
                        <a:latin typeface="Calibri" panose="020F0502020204030204" pitchFamily="34" charset="0"/>
                        <a:cs typeface="Calibri" panose="020F0502020204030204" pitchFamily="34" charset="0"/>
                      </a:endParaRPr>
                    </a:p>
                  </a:txBody>
                  <a:tcPr marT="45736" marB="45736" anchor="ctr" horzOverflow="overflow">
                    <a:solidFill>
                      <a:schemeClr val="bg2"/>
                    </a:solidFill>
                  </a:tcPr>
                </a:tc>
                <a:tc hMerge="1">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endParaRPr kumimoji="0" lang="en-US" sz="1800" b="1" i="0" u="none" strike="noStrike" cap="none" normalizeH="0" baseline="0" dirty="0">
                        <a:ln>
                          <a:noFill/>
                        </a:ln>
                        <a:solidFill>
                          <a:schemeClr val="tx2"/>
                        </a:solidFill>
                        <a:effectLst/>
                        <a:latin typeface="Calibri" panose="020F0502020204030204" pitchFamily="34" charset="0"/>
                        <a:cs typeface="Calibri" panose="020F0502020204030204" pitchFamily="34" charset="0"/>
                      </a:endParaRPr>
                    </a:p>
                  </a:txBody>
                  <a:tcPr marT="45736" marB="45736" anchor="ctr" horzOverflow="overflow">
                    <a:solidFill>
                      <a:schemeClr val="bg2"/>
                    </a:solidFill>
                  </a:tcPr>
                </a:tc>
                <a:tc hMerge="1">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endParaRPr kumimoji="0" lang="en-US" sz="1800" b="1" i="0" u="none" strike="noStrike" cap="none" normalizeH="0" baseline="0" dirty="0">
                        <a:ln>
                          <a:noFill/>
                        </a:ln>
                        <a:solidFill>
                          <a:schemeClr val="bg2"/>
                        </a:solidFill>
                        <a:effectLst/>
                        <a:latin typeface="Calibri" panose="020F0502020204030204" pitchFamily="34" charset="0"/>
                      </a:endParaRPr>
                    </a:p>
                  </a:txBody>
                  <a:tcPr marT="45728" marB="45728" horzOverflow="overflow">
                    <a:solidFill>
                      <a:schemeClr val="tx1">
                        <a:lumMod val="95000"/>
                      </a:schemeClr>
                    </a:solidFill>
                  </a:tcPr>
                </a:tc>
                <a:tc hMerge="1">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endParaRPr kumimoji="0" lang="en-US" sz="1800" b="1" i="0" u="none" strike="noStrike" cap="none" normalizeH="0" baseline="0" dirty="0">
                        <a:ln>
                          <a:noFill/>
                        </a:ln>
                        <a:solidFill>
                          <a:schemeClr val="tx2"/>
                        </a:solidFill>
                        <a:effectLst/>
                        <a:latin typeface="Calibri" panose="020F0502020204030204" pitchFamily="34" charset="0"/>
                        <a:cs typeface="Calibri" panose="020F0502020204030204" pitchFamily="34" charset="0"/>
                      </a:endParaRPr>
                    </a:p>
                  </a:txBody>
                  <a:tcPr marT="45736" marB="45736" anchor="ctr" horzOverflow="overflow">
                    <a:solidFill>
                      <a:schemeClr val="bg2"/>
                    </a:solidFill>
                  </a:tcPr>
                </a:tc>
                <a:extLst>
                  <a:ext uri="{0D108BD9-81ED-4DB2-BD59-A6C34878D82A}">
                    <a16:rowId xmlns:a16="http://schemas.microsoft.com/office/drawing/2014/main" val="10000"/>
                  </a:ext>
                </a:extLst>
              </a:tr>
              <a:tr h="640080">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endParaRPr kumimoji="0" lang="en-US" sz="28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marT="45736" marB="45736" anchor="ctr" horzOverflow="overflow"/>
                </a:tc>
                <a:tc>
                  <a:txBody>
                    <a:bodyPr/>
                    <a:lstStyle/>
                    <a:p>
                      <a:pPr algn="ctr"/>
                      <a:r>
                        <a:rPr lang="en-US" sz="2800" b="1" dirty="0">
                          <a:latin typeface="Calibri" panose="020F0502020204030204" pitchFamily="34" charset="0"/>
                          <a:cs typeface="Calibri" panose="020F0502020204030204" pitchFamily="34" charset="0"/>
                        </a:rPr>
                        <a:t>ERA</a:t>
                      </a:r>
                    </a:p>
                  </a:txBody>
                  <a:tcPr anchor="ctr"/>
                </a:tc>
                <a:tc>
                  <a:txBody>
                    <a:bodyPr/>
                    <a:lstStyle/>
                    <a:p>
                      <a:pPr algn="ctr"/>
                      <a:r>
                        <a:rPr lang="en-US" sz="2800" b="1" dirty="0">
                          <a:solidFill>
                            <a:srgbClr val="C00000"/>
                          </a:solidFill>
                          <a:latin typeface="Calibri" panose="020F0502020204030204" pitchFamily="34" charset="0"/>
                          <a:cs typeface="Calibri" panose="020F0502020204030204" pitchFamily="34" charset="0"/>
                        </a:rPr>
                        <a:t>SCRIPTURE</a:t>
                      </a:r>
                    </a:p>
                  </a:txBody>
                  <a:tcPr anchor="ctr"/>
                </a:tc>
                <a:tc>
                  <a:txBody>
                    <a:bodyPr/>
                    <a:lstStyle/>
                    <a:p>
                      <a:pPr algn="ctr"/>
                      <a:r>
                        <a:rPr kumimoji="0" lang="en-US" sz="2800" b="1" u="none" strike="noStrike" kern="1200" cap="none" normalizeH="0" baseline="0" dirty="0">
                          <a:ln>
                            <a:noFill/>
                          </a:ln>
                          <a:solidFill>
                            <a:schemeClr val="accent6">
                              <a:lumMod val="75000"/>
                            </a:schemeClr>
                          </a:solidFill>
                          <a:effectLst/>
                          <a:latin typeface="Calibri" panose="020F0502020204030204" pitchFamily="34" charset="0"/>
                          <a:ea typeface="+mn-ea"/>
                          <a:cs typeface="Calibri" panose="020F0502020204030204" pitchFamily="34" charset="0"/>
                        </a:rPr>
                        <a:t>DISTINCTIVES</a:t>
                      </a:r>
                    </a:p>
                  </a:txBody>
                  <a:tcPr anchor="ctr"/>
                </a:tc>
                <a:extLst>
                  <a:ext uri="{0D108BD9-81ED-4DB2-BD59-A6C34878D82A}">
                    <a16:rowId xmlns:a16="http://schemas.microsoft.com/office/drawing/2014/main" val="10001"/>
                  </a:ext>
                </a:extLst>
              </a:tr>
              <a:tr h="640080">
                <a:tc>
                  <a:txBody>
                    <a:bodyPr/>
                    <a:lstStyle/>
                    <a:p>
                      <a:r>
                        <a:rPr lang="en-US" sz="2000" dirty="0">
                          <a:latin typeface="Calibri" panose="020F0502020204030204" pitchFamily="34" charset="0"/>
                          <a:cs typeface="Calibri" panose="020F0502020204030204" pitchFamily="34" charset="0"/>
                        </a:rPr>
                        <a:t>1.</a:t>
                      </a:r>
                    </a:p>
                  </a:txBody>
                  <a:tcPr anchor="ctr"/>
                </a:tc>
                <a:tc>
                  <a:txBody>
                    <a:bodyPr/>
                    <a:lstStyle/>
                    <a:p>
                      <a:pPr algn="ctr"/>
                      <a:r>
                        <a:rPr lang="en-US" sz="2400" dirty="0">
                          <a:latin typeface="Calibri" panose="020F0502020204030204" pitchFamily="34" charset="0"/>
                          <a:cs typeface="Calibri" panose="020F0502020204030204" pitchFamily="34" charset="0"/>
                        </a:rPr>
                        <a:t>CREATION</a:t>
                      </a:r>
                    </a:p>
                  </a:txBody>
                  <a:tcPr anchor="ctr"/>
                </a:tc>
                <a:tc>
                  <a:txBody>
                    <a:bodyPr/>
                    <a:lstStyle/>
                    <a:p>
                      <a:r>
                        <a:rPr lang="en-US" sz="2400" b="1" dirty="0">
                          <a:solidFill>
                            <a:srgbClr val="C00000"/>
                          </a:solidFill>
                          <a:latin typeface="Calibri" panose="020F0502020204030204" pitchFamily="34" charset="0"/>
                          <a:cs typeface="Calibri" panose="020F0502020204030204" pitchFamily="34" charset="0"/>
                        </a:rPr>
                        <a:t>Genesis 1-2</a:t>
                      </a:r>
                    </a:p>
                  </a:txBody>
                  <a:tcPr anchor="ctr"/>
                </a:tc>
                <a:tc>
                  <a:txBody>
                    <a:bodyPr/>
                    <a:lstStyle/>
                    <a:p>
                      <a:r>
                        <a:rPr kumimoji="0" lang="en-US" sz="2400" b="1" u="none" strike="noStrike" kern="1200" cap="none" normalizeH="0" baseline="0" dirty="0">
                          <a:ln>
                            <a:noFill/>
                          </a:ln>
                          <a:solidFill>
                            <a:schemeClr val="accent6">
                              <a:lumMod val="75000"/>
                            </a:schemeClr>
                          </a:solidFill>
                          <a:effectLst/>
                          <a:latin typeface="Calibri" panose="020F0502020204030204" pitchFamily="34" charset="0"/>
                          <a:ea typeface="+mn-ea"/>
                          <a:cs typeface="Calibri" panose="020F0502020204030204" pitchFamily="34" charset="0"/>
                        </a:rPr>
                        <a:t>No death</a:t>
                      </a:r>
                    </a:p>
                  </a:txBody>
                  <a:tcPr anchor="ctr"/>
                </a:tc>
                <a:extLst>
                  <a:ext uri="{0D108BD9-81ED-4DB2-BD59-A6C34878D82A}">
                    <a16:rowId xmlns:a16="http://schemas.microsoft.com/office/drawing/2014/main" val="10002"/>
                  </a:ext>
                </a:extLst>
              </a:tr>
              <a:tr h="640080">
                <a:tc>
                  <a:txBody>
                    <a:bodyPr/>
                    <a:lstStyle/>
                    <a:p>
                      <a:r>
                        <a:rPr lang="en-US" sz="2000" dirty="0">
                          <a:latin typeface="Calibri" panose="020F0502020204030204" pitchFamily="34" charset="0"/>
                          <a:cs typeface="Calibri" panose="020F0502020204030204" pitchFamily="34" charset="0"/>
                        </a:rPr>
                        <a:t>2.</a:t>
                      </a:r>
                    </a:p>
                  </a:txBody>
                  <a:tcPr anchor="ctr"/>
                </a:tc>
                <a:tc>
                  <a:txBody>
                    <a:bodyPr/>
                    <a:lstStyle/>
                    <a:p>
                      <a:pPr algn="ctr"/>
                      <a:r>
                        <a:rPr lang="en-US" sz="2400" dirty="0">
                          <a:latin typeface="Calibri" panose="020F0502020204030204" pitchFamily="34" charset="0"/>
                          <a:cs typeface="Calibri" panose="020F0502020204030204" pitchFamily="34" charset="0"/>
                        </a:rPr>
                        <a:t>FALL</a:t>
                      </a:r>
                    </a:p>
                  </a:txBody>
                  <a:tcPr anchor="ctr"/>
                </a:tc>
                <a:tc>
                  <a:txBody>
                    <a:bodyPr/>
                    <a:lstStyle/>
                    <a:p>
                      <a:r>
                        <a:rPr lang="en-US" sz="2400" b="1" dirty="0">
                          <a:solidFill>
                            <a:srgbClr val="C00000"/>
                          </a:solidFill>
                          <a:latin typeface="Calibri" panose="020F0502020204030204" pitchFamily="34" charset="0"/>
                          <a:cs typeface="Calibri" panose="020F0502020204030204" pitchFamily="34" charset="0"/>
                        </a:rPr>
                        <a:t>Genesis 3-6</a:t>
                      </a:r>
                    </a:p>
                  </a:txBody>
                  <a:tcPr anchor="ctr"/>
                </a:tc>
                <a:tc>
                  <a:txBody>
                    <a:bodyPr/>
                    <a:lstStyle/>
                    <a:p>
                      <a:r>
                        <a:rPr kumimoji="0" lang="en-US" sz="2400" b="1" u="none" strike="noStrike" kern="1200" cap="none" normalizeH="0" baseline="0" dirty="0">
                          <a:ln>
                            <a:noFill/>
                          </a:ln>
                          <a:solidFill>
                            <a:schemeClr val="accent6">
                              <a:lumMod val="75000"/>
                            </a:schemeClr>
                          </a:solidFill>
                          <a:effectLst/>
                          <a:latin typeface="Calibri" panose="020F0502020204030204" pitchFamily="34" charset="0"/>
                          <a:ea typeface="+mn-ea"/>
                          <a:cs typeface="Calibri" panose="020F0502020204030204" pitchFamily="34" charset="0"/>
                        </a:rPr>
                        <a:t>Death, painful pregnancy &amp; toil, long life spans, no human government</a:t>
                      </a:r>
                    </a:p>
                  </a:txBody>
                  <a:tcPr anchor="ctr"/>
                </a:tc>
                <a:extLst>
                  <a:ext uri="{0D108BD9-81ED-4DB2-BD59-A6C34878D82A}">
                    <a16:rowId xmlns:a16="http://schemas.microsoft.com/office/drawing/2014/main" val="10003"/>
                  </a:ext>
                </a:extLst>
              </a:tr>
              <a:tr h="640080">
                <a:tc>
                  <a:txBody>
                    <a:bodyPr/>
                    <a:lstStyle/>
                    <a:p>
                      <a:r>
                        <a:rPr lang="en-US" sz="2000" dirty="0">
                          <a:latin typeface="Calibri" panose="020F0502020204030204" pitchFamily="34" charset="0"/>
                          <a:cs typeface="Calibri" panose="020F0502020204030204" pitchFamily="34" charset="0"/>
                        </a:rPr>
                        <a:t>3.</a:t>
                      </a:r>
                    </a:p>
                  </a:txBody>
                  <a:tcPr anchor="ctr"/>
                </a:tc>
                <a:tc>
                  <a:txBody>
                    <a:bodyPr/>
                    <a:lstStyle/>
                    <a:p>
                      <a:pPr algn="ctr"/>
                      <a:r>
                        <a:rPr lang="en-US" sz="2400" dirty="0">
                          <a:latin typeface="Calibri" panose="020F0502020204030204" pitchFamily="34" charset="0"/>
                          <a:cs typeface="Calibri" panose="020F0502020204030204" pitchFamily="34" charset="0"/>
                        </a:rPr>
                        <a:t>FLOOD</a:t>
                      </a:r>
                    </a:p>
                  </a:txBody>
                  <a:tcPr anchor="ctr"/>
                </a:tc>
                <a:tc>
                  <a:txBody>
                    <a:bodyPr/>
                    <a:lstStyle/>
                    <a:p>
                      <a:r>
                        <a:rPr lang="en-US" sz="2400" b="1" dirty="0">
                          <a:solidFill>
                            <a:srgbClr val="C00000"/>
                          </a:solidFill>
                          <a:latin typeface="Calibri" panose="020F0502020204030204" pitchFamily="34" charset="0"/>
                          <a:cs typeface="Calibri" panose="020F0502020204030204" pitchFamily="34" charset="0"/>
                        </a:rPr>
                        <a:t>Genesis 7-10</a:t>
                      </a:r>
                    </a:p>
                  </a:txBody>
                  <a:tcPr anchor="ctr"/>
                </a:tc>
                <a:tc>
                  <a:txBody>
                    <a:bodyPr/>
                    <a:lstStyle/>
                    <a:p>
                      <a:r>
                        <a:rPr kumimoji="0" lang="en-US" sz="2400" b="1" u="none" strike="noStrike" kern="1200" cap="none" normalizeH="0" baseline="0" dirty="0">
                          <a:ln>
                            <a:noFill/>
                          </a:ln>
                          <a:solidFill>
                            <a:schemeClr val="accent6">
                              <a:lumMod val="75000"/>
                            </a:schemeClr>
                          </a:solidFill>
                          <a:effectLst/>
                          <a:latin typeface="Calibri" panose="020F0502020204030204" pitchFamily="34" charset="0"/>
                          <a:ea typeface="+mn-ea"/>
                          <a:cs typeface="Calibri" panose="020F0502020204030204" pitchFamily="34" charset="0"/>
                        </a:rPr>
                        <a:t>Shorter life spans, human government, one language, no nations</a:t>
                      </a:r>
                    </a:p>
                  </a:txBody>
                  <a:tcPr anchor="ctr"/>
                </a:tc>
                <a:extLst>
                  <a:ext uri="{0D108BD9-81ED-4DB2-BD59-A6C34878D82A}">
                    <a16:rowId xmlns:a16="http://schemas.microsoft.com/office/drawing/2014/main" val="10004"/>
                  </a:ext>
                </a:extLst>
              </a:tr>
              <a:tr h="640080">
                <a:tc>
                  <a:txBody>
                    <a:bodyPr/>
                    <a:lstStyle/>
                    <a:p>
                      <a:r>
                        <a:rPr lang="en-US" sz="2000" b="1" u="none" dirty="0">
                          <a:latin typeface="Calibri" panose="020F0502020204030204" pitchFamily="34" charset="0"/>
                          <a:cs typeface="Calibri" panose="020F0502020204030204" pitchFamily="34" charset="0"/>
                        </a:rPr>
                        <a:t>4.</a:t>
                      </a:r>
                    </a:p>
                  </a:txBody>
                  <a:tcPr anchor="ctr">
                    <a:solidFill>
                      <a:srgbClr val="FFFFCC"/>
                    </a:solidFill>
                  </a:tcPr>
                </a:tc>
                <a:tc>
                  <a:txBody>
                    <a:bodyPr/>
                    <a:lstStyle/>
                    <a:p>
                      <a:pPr algn="ctr"/>
                      <a:r>
                        <a:rPr lang="en-US" sz="2400" b="1" u="sng" dirty="0">
                          <a:latin typeface="Calibri" panose="020F0502020204030204" pitchFamily="34" charset="0"/>
                          <a:cs typeface="Calibri" panose="020F0502020204030204" pitchFamily="34" charset="0"/>
                        </a:rPr>
                        <a:t>BABEL</a:t>
                      </a:r>
                    </a:p>
                  </a:txBody>
                  <a:tcPr anchor="ctr">
                    <a:solidFill>
                      <a:srgbClr val="FFFFCC"/>
                    </a:solidFill>
                  </a:tcPr>
                </a:tc>
                <a:tc>
                  <a:txBody>
                    <a:bodyPr/>
                    <a:lstStyle/>
                    <a:p>
                      <a:r>
                        <a:rPr lang="en-US" sz="2400" b="1" u="sng" dirty="0">
                          <a:solidFill>
                            <a:srgbClr val="C00000"/>
                          </a:solidFill>
                          <a:latin typeface="Calibri" panose="020F0502020204030204" pitchFamily="34" charset="0"/>
                          <a:cs typeface="Calibri" panose="020F0502020204030204" pitchFamily="34" charset="0"/>
                        </a:rPr>
                        <a:t>Genesis 11-present</a:t>
                      </a:r>
                    </a:p>
                  </a:txBody>
                  <a:tcPr anchor="ctr">
                    <a:solidFill>
                      <a:srgbClr val="FFFFCC"/>
                    </a:solidFill>
                  </a:tcPr>
                </a:tc>
                <a:tc>
                  <a:txBody>
                    <a:bodyPr/>
                    <a:lstStyle/>
                    <a:p>
                      <a:r>
                        <a:rPr kumimoji="0" lang="en-US" sz="2400" b="1" u="sng" strike="noStrike" kern="1200" cap="none" normalizeH="0" baseline="0" dirty="0">
                          <a:ln>
                            <a:noFill/>
                          </a:ln>
                          <a:solidFill>
                            <a:schemeClr val="accent6">
                              <a:lumMod val="75000"/>
                            </a:schemeClr>
                          </a:solidFill>
                          <a:effectLst/>
                          <a:latin typeface="Calibri" panose="020F0502020204030204" pitchFamily="34" charset="0"/>
                          <a:ea typeface="+mn-ea"/>
                          <a:cs typeface="Calibri" panose="020F0502020204030204" pitchFamily="34" charset="0"/>
                        </a:rPr>
                        <a:t>No global government, multiple languages, nations, ethnicities</a:t>
                      </a:r>
                    </a:p>
                  </a:txBody>
                  <a:tcPr anchor="ctr">
                    <a:solidFill>
                      <a:srgbClr val="FFFFCC"/>
                    </a:solidFill>
                  </a:tcPr>
                </a:tc>
                <a:extLst>
                  <a:ext uri="{0D108BD9-81ED-4DB2-BD59-A6C34878D82A}">
                    <a16:rowId xmlns:a16="http://schemas.microsoft.com/office/drawing/2014/main" val="10005"/>
                  </a:ext>
                </a:extLst>
              </a:tr>
              <a:tr h="640080">
                <a:tc>
                  <a:txBody>
                    <a:bodyPr/>
                    <a:lstStyle/>
                    <a:p>
                      <a:r>
                        <a:rPr lang="en-US" sz="2000" dirty="0">
                          <a:latin typeface="Calibri" panose="020F0502020204030204" pitchFamily="34" charset="0"/>
                          <a:cs typeface="Calibri" panose="020F0502020204030204" pitchFamily="34" charset="0"/>
                        </a:rPr>
                        <a:t>5.</a:t>
                      </a:r>
                    </a:p>
                  </a:txBody>
                  <a:tcPr anchor="ctr"/>
                </a:tc>
                <a:tc>
                  <a:txBody>
                    <a:bodyPr/>
                    <a:lstStyle/>
                    <a:p>
                      <a:pPr algn="ctr"/>
                      <a:r>
                        <a:rPr lang="en-US" sz="2400" dirty="0">
                          <a:latin typeface="Calibri" panose="020F0502020204030204" pitchFamily="34" charset="0"/>
                          <a:cs typeface="Calibri" panose="020F0502020204030204" pitchFamily="34" charset="0"/>
                        </a:rPr>
                        <a:t>ANTICHRIST</a:t>
                      </a:r>
                    </a:p>
                  </a:txBody>
                  <a:tcPr anchor="ctr"/>
                </a:tc>
                <a:tc>
                  <a:txBody>
                    <a:bodyPr/>
                    <a:lstStyle/>
                    <a:p>
                      <a:r>
                        <a:rPr lang="en-US" sz="2400" b="1" dirty="0">
                          <a:solidFill>
                            <a:srgbClr val="C00000"/>
                          </a:solidFill>
                          <a:latin typeface="Calibri" panose="020F0502020204030204" pitchFamily="34" charset="0"/>
                          <a:cs typeface="Calibri" panose="020F0502020204030204" pitchFamily="34" charset="0"/>
                        </a:rPr>
                        <a:t>Rapture to 2</a:t>
                      </a:r>
                      <a:r>
                        <a:rPr lang="en-US" sz="2400" b="1" baseline="30000" dirty="0">
                          <a:solidFill>
                            <a:srgbClr val="C00000"/>
                          </a:solidFill>
                          <a:latin typeface="Calibri" panose="020F0502020204030204" pitchFamily="34" charset="0"/>
                          <a:cs typeface="Calibri" panose="020F0502020204030204" pitchFamily="34" charset="0"/>
                        </a:rPr>
                        <a:t>nd</a:t>
                      </a:r>
                      <a:r>
                        <a:rPr lang="en-US" sz="2400" b="1" dirty="0">
                          <a:solidFill>
                            <a:srgbClr val="C00000"/>
                          </a:solidFill>
                          <a:latin typeface="Calibri" panose="020F0502020204030204" pitchFamily="34" charset="0"/>
                          <a:cs typeface="Calibri" panose="020F0502020204030204" pitchFamily="34" charset="0"/>
                        </a:rPr>
                        <a:t> Advent</a:t>
                      </a:r>
                    </a:p>
                  </a:txBody>
                  <a:tcPr anchor="ctr"/>
                </a:tc>
                <a:tc>
                  <a:txBody>
                    <a:bodyPr/>
                    <a:lstStyle/>
                    <a:p>
                      <a:r>
                        <a:rPr kumimoji="0" lang="en-US" sz="2400" b="1" u="none" strike="noStrike" kern="1200" cap="none" normalizeH="0" baseline="0" dirty="0">
                          <a:ln>
                            <a:noFill/>
                          </a:ln>
                          <a:solidFill>
                            <a:schemeClr val="accent6">
                              <a:lumMod val="75000"/>
                            </a:schemeClr>
                          </a:solidFill>
                          <a:effectLst/>
                          <a:latin typeface="Calibri" panose="020F0502020204030204" pitchFamily="34" charset="0"/>
                          <a:ea typeface="+mn-ea"/>
                          <a:cs typeface="Calibri" panose="020F0502020204030204" pitchFamily="34" charset="0"/>
                        </a:rPr>
                        <a:t>Global government, restrainer removed</a:t>
                      </a:r>
                    </a:p>
                  </a:txBody>
                  <a:tcPr anchor="ctr"/>
                </a:tc>
                <a:extLst>
                  <a:ext uri="{0D108BD9-81ED-4DB2-BD59-A6C34878D82A}">
                    <a16:rowId xmlns:a16="http://schemas.microsoft.com/office/drawing/2014/main" val="10006"/>
                  </a:ext>
                </a:extLst>
              </a:tr>
              <a:tr h="640080">
                <a:tc>
                  <a:txBody>
                    <a:bodyPr/>
                    <a:lstStyle/>
                    <a:p>
                      <a:r>
                        <a:rPr lang="en-US" sz="2000" dirty="0">
                          <a:latin typeface="Calibri" panose="020F0502020204030204" pitchFamily="34" charset="0"/>
                          <a:cs typeface="Calibri" panose="020F0502020204030204" pitchFamily="34" charset="0"/>
                        </a:rPr>
                        <a:t>6.</a:t>
                      </a:r>
                    </a:p>
                  </a:txBody>
                  <a:tcPr anchor="ctr"/>
                </a:tc>
                <a:tc>
                  <a:txBody>
                    <a:bodyPr/>
                    <a:lstStyle/>
                    <a:p>
                      <a:pPr algn="ctr"/>
                      <a:r>
                        <a:rPr lang="en-US" sz="2400" dirty="0">
                          <a:latin typeface="Calibri" panose="020F0502020204030204" pitchFamily="34" charset="0"/>
                          <a:cs typeface="Calibri" panose="020F0502020204030204" pitchFamily="34" charset="0"/>
                        </a:rPr>
                        <a:t>KINGDOM</a:t>
                      </a:r>
                    </a:p>
                  </a:txBody>
                  <a:tcPr anchor="ctr"/>
                </a:tc>
                <a:tc>
                  <a:txBody>
                    <a:bodyPr/>
                    <a:lstStyle/>
                    <a:p>
                      <a:r>
                        <a:rPr lang="en-US" sz="2400" b="1" dirty="0">
                          <a:solidFill>
                            <a:srgbClr val="C00000"/>
                          </a:solidFill>
                          <a:latin typeface="Calibri" panose="020F0502020204030204" pitchFamily="34" charset="0"/>
                          <a:cs typeface="Calibri" panose="020F0502020204030204" pitchFamily="34" charset="0"/>
                        </a:rPr>
                        <a:t>Rev. 20:1-10</a:t>
                      </a:r>
                    </a:p>
                  </a:txBody>
                  <a:tcPr anchor="ctr"/>
                </a:tc>
                <a:tc>
                  <a:txBody>
                    <a:bodyPr/>
                    <a:lstStyle/>
                    <a:p>
                      <a:r>
                        <a:rPr kumimoji="0" lang="en-US" sz="2400" b="1" u="none" strike="noStrike" kern="1200" cap="none" normalizeH="0" baseline="0" dirty="0">
                          <a:ln>
                            <a:noFill/>
                          </a:ln>
                          <a:solidFill>
                            <a:schemeClr val="accent6">
                              <a:lumMod val="75000"/>
                            </a:schemeClr>
                          </a:solidFill>
                          <a:effectLst/>
                          <a:latin typeface="Calibri" panose="020F0502020204030204" pitchFamily="34" charset="0"/>
                          <a:ea typeface="+mn-ea"/>
                          <a:cs typeface="Calibri" panose="020F0502020204030204" pitchFamily="34" charset="0"/>
                        </a:rPr>
                        <a:t>Long life spans, kingdom conditions, reality of death, renovated earth</a:t>
                      </a:r>
                    </a:p>
                  </a:txBody>
                  <a:tcPr anchor="ctr"/>
                </a:tc>
                <a:extLst>
                  <a:ext uri="{0D108BD9-81ED-4DB2-BD59-A6C34878D82A}">
                    <a16:rowId xmlns:a16="http://schemas.microsoft.com/office/drawing/2014/main" val="148010455"/>
                  </a:ext>
                </a:extLst>
              </a:tr>
              <a:tr h="640080">
                <a:tc>
                  <a:txBody>
                    <a:bodyPr/>
                    <a:lstStyle/>
                    <a:p>
                      <a:r>
                        <a:rPr lang="en-US" sz="2000" dirty="0">
                          <a:latin typeface="Calibri" panose="020F0502020204030204" pitchFamily="34" charset="0"/>
                          <a:cs typeface="Calibri" panose="020F0502020204030204" pitchFamily="34" charset="0"/>
                        </a:rPr>
                        <a:t>7.</a:t>
                      </a:r>
                    </a:p>
                  </a:txBody>
                  <a:tcPr anchor="ctr"/>
                </a:tc>
                <a:tc>
                  <a:txBody>
                    <a:bodyPr/>
                    <a:lstStyle/>
                    <a:p>
                      <a:pPr algn="ctr"/>
                      <a:r>
                        <a:rPr lang="en-US" sz="2400" dirty="0">
                          <a:latin typeface="Calibri" panose="020F0502020204030204" pitchFamily="34" charset="0"/>
                          <a:cs typeface="Calibri" panose="020F0502020204030204" pitchFamily="34" charset="0"/>
                        </a:rPr>
                        <a:t>ETERNAL STATE</a:t>
                      </a:r>
                    </a:p>
                  </a:txBody>
                  <a:tcPr anchor="ctr"/>
                </a:tc>
                <a:tc>
                  <a:txBody>
                    <a:bodyPr/>
                    <a:lstStyle/>
                    <a:p>
                      <a:r>
                        <a:rPr lang="en-US" sz="2400" b="1" dirty="0">
                          <a:solidFill>
                            <a:srgbClr val="C00000"/>
                          </a:solidFill>
                          <a:latin typeface="Calibri" panose="020F0502020204030204" pitchFamily="34" charset="0"/>
                          <a:cs typeface="Calibri" panose="020F0502020204030204" pitchFamily="34" charset="0"/>
                        </a:rPr>
                        <a:t>Rev. 21-22</a:t>
                      </a:r>
                    </a:p>
                  </a:txBody>
                  <a:tcPr anchor="ctr"/>
                </a:tc>
                <a:tc>
                  <a:txBody>
                    <a:bodyPr/>
                    <a:lstStyle/>
                    <a:p>
                      <a:r>
                        <a:rPr kumimoji="0" lang="en-US" sz="2400" b="1" u="none" strike="noStrike" kern="1200" cap="none" normalizeH="0" baseline="0" dirty="0">
                          <a:ln>
                            <a:noFill/>
                          </a:ln>
                          <a:solidFill>
                            <a:schemeClr val="accent6">
                              <a:lumMod val="75000"/>
                            </a:schemeClr>
                          </a:solidFill>
                          <a:effectLst/>
                          <a:latin typeface="Calibri" panose="020F0502020204030204" pitchFamily="34" charset="0"/>
                          <a:ea typeface="+mn-ea"/>
                          <a:cs typeface="Calibri" panose="020F0502020204030204" pitchFamily="34" charset="0"/>
                        </a:rPr>
                        <a:t>No death, new earth</a:t>
                      </a:r>
                    </a:p>
                  </a:txBody>
                  <a:tcPr anchor="ctr"/>
                </a:tc>
                <a:extLst>
                  <a:ext uri="{0D108BD9-81ED-4DB2-BD59-A6C34878D82A}">
                    <a16:rowId xmlns:a16="http://schemas.microsoft.com/office/drawing/2014/main" val="1171345614"/>
                  </a:ext>
                </a:extLst>
              </a:tr>
            </a:tbl>
          </a:graphicData>
        </a:graphic>
      </p:graphicFrame>
    </p:spTree>
    <p:extLst>
      <p:ext uri="{BB962C8B-B14F-4D97-AF65-F5344CB8AC3E}">
        <p14:creationId xmlns:p14="http://schemas.microsoft.com/office/powerpoint/2010/main" val="1845324685"/>
      </p:ext>
    </p:extLst>
  </p:cSld>
  <p:clrMapOvr>
    <a:masterClrMapping/>
  </p:clrMapOvr>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43D1FAC-9636-4654-A651-EB339EDD7F57}"/>
              </a:ext>
            </a:extLst>
          </p:cNvPr>
          <p:cNvPicPr>
            <a:picLocks noChangeAspect="1"/>
          </p:cNvPicPr>
          <p:nvPr/>
        </p:nvPicPr>
        <p:blipFill>
          <a:blip r:embed="rId2"/>
          <a:stretch>
            <a:fillRect/>
          </a:stretch>
        </p:blipFill>
        <p:spPr>
          <a:xfrm>
            <a:off x="0" y="1"/>
            <a:ext cx="12192000" cy="6857999"/>
          </a:xfrm>
          <a:prstGeom prst="rect">
            <a:avLst/>
          </a:prstGeom>
        </p:spPr>
      </p:pic>
      <p:sp>
        <p:nvSpPr>
          <p:cNvPr id="4" name="Subtitle 3"/>
          <p:cNvSpPr>
            <a:spLocks noGrp="1"/>
          </p:cNvSpPr>
          <p:nvPr>
            <p:ph type="subTitle" sz="quarter" idx="1"/>
          </p:nvPr>
        </p:nvSpPr>
        <p:spPr>
          <a:xfrm>
            <a:off x="609600" y="2"/>
            <a:ext cx="10972800" cy="3962399"/>
          </a:xfrm>
        </p:spPr>
        <p:txBody>
          <a:bodyPr/>
          <a:lstStyle/>
          <a:p>
            <a:pPr eaLnBrk="1" hangingPunct="1">
              <a:spcBef>
                <a:spcPct val="0"/>
              </a:spcBef>
              <a:spcAft>
                <a:spcPts val="1200"/>
              </a:spcAft>
              <a:buClrTx/>
              <a:buSzTx/>
              <a:defRPr/>
            </a:pPr>
            <a:r>
              <a:rPr lang="en-US" sz="2800" kern="1200" baseline="30000" dirty="0">
                <a:effectLst>
                  <a:outerShdw blurRad="38100" dist="38100" dir="2700000" algn="tl">
                    <a:srgbClr val="000000">
                      <a:alpha val="43137"/>
                    </a:srgbClr>
                  </a:outerShdw>
                </a:effectLst>
                <a:cs typeface="Calibri" panose="020F0502020204030204" pitchFamily="34" charset="0"/>
              </a:rPr>
              <a:t> </a:t>
            </a:r>
            <a:r>
              <a:rPr lang="en-US" sz="3600" kern="1200" baseline="30000" dirty="0">
                <a:effectLst>
                  <a:outerShdw blurRad="38100" dist="38100" dir="2700000" algn="tl">
                    <a:srgbClr val="000000">
                      <a:alpha val="43137"/>
                    </a:srgbClr>
                  </a:outerShdw>
                </a:effectLst>
                <a:cs typeface="Arial" panose="020B0604020202020204" pitchFamily="34" charset="0"/>
              </a:rPr>
              <a:t> </a:t>
            </a:r>
            <a:r>
              <a:rPr lang="en-US" sz="4000" kern="1200" dirty="0">
                <a:solidFill>
                  <a:srgbClr val="00FFFF"/>
                </a:solidFill>
                <a:cs typeface="Arial" panose="020B0604020202020204" pitchFamily="34" charset="0"/>
              </a:rPr>
              <a:t>Ephesians 1:10; 3:2 (KJV)</a:t>
            </a:r>
          </a:p>
          <a:p>
            <a:pPr algn="just">
              <a:spcBef>
                <a:spcPts val="0"/>
              </a:spcBef>
              <a:spcAft>
                <a:spcPts val="800"/>
              </a:spcAft>
            </a:pPr>
            <a:r>
              <a:rPr lang="en-US" sz="3600" kern="1200" dirty="0">
                <a:effectLst>
                  <a:outerShdw blurRad="38100" dist="38100" dir="2700000" algn="tl">
                    <a:srgbClr val="000000">
                      <a:alpha val="43137"/>
                    </a:srgbClr>
                  </a:outerShdw>
                </a:effectLst>
                <a:cs typeface="Calibri" panose="020F0502020204030204" pitchFamily="34" charset="0"/>
              </a:rPr>
              <a:t>“</a:t>
            </a:r>
            <a:r>
              <a:rPr lang="en-US" sz="3600" kern="1200" baseline="30000" dirty="0">
                <a:effectLst>
                  <a:outerShdw blurRad="38100" dist="38100" dir="2700000" algn="tl">
                    <a:srgbClr val="000000">
                      <a:alpha val="43137"/>
                    </a:srgbClr>
                  </a:outerShdw>
                </a:effectLst>
                <a:cs typeface="Calibri" panose="020F0502020204030204" pitchFamily="34" charset="0"/>
              </a:rPr>
              <a:t>10</a:t>
            </a:r>
            <a:r>
              <a:rPr lang="en-US" sz="3600" baseline="30000" dirty="0"/>
              <a:t> </a:t>
            </a:r>
            <a:r>
              <a:rPr lang="en-US" sz="3600" kern="1200" dirty="0">
                <a:effectLst>
                  <a:outerShdw blurRad="38100" dist="38100" dir="2700000" algn="tl">
                    <a:srgbClr val="000000">
                      <a:alpha val="43137"/>
                    </a:srgbClr>
                  </a:outerShdw>
                </a:effectLst>
                <a:cs typeface="Calibri" panose="020F0502020204030204" pitchFamily="34" charset="0"/>
              </a:rPr>
              <a:t>That in the </a:t>
            </a:r>
            <a:r>
              <a:rPr lang="en-US" sz="3600" b="1" u="sng" kern="1200" dirty="0">
                <a:solidFill>
                  <a:srgbClr val="FFFFCC"/>
                </a:solidFill>
                <a:effectLst>
                  <a:outerShdw blurRad="38100" dist="38100" dir="2700000" algn="tl">
                    <a:srgbClr val="000000">
                      <a:alpha val="43137"/>
                    </a:srgbClr>
                  </a:outerShdw>
                </a:effectLst>
                <a:cs typeface="Calibri" panose="020F0502020204030204" pitchFamily="34" charset="0"/>
              </a:rPr>
              <a:t>dispensation [</a:t>
            </a:r>
            <a:r>
              <a:rPr lang="en-US" sz="3600" b="1" i="1" u="sng" kern="1200" dirty="0" err="1">
                <a:solidFill>
                  <a:srgbClr val="FFFFCC"/>
                </a:solidFill>
                <a:effectLst>
                  <a:outerShdw blurRad="38100" dist="38100" dir="2700000" algn="tl">
                    <a:srgbClr val="000000">
                      <a:alpha val="43137"/>
                    </a:srgbClr>
                  </a:outerShdw>
                </a:effectLst>
                <a:cs typeface="Calibri" panose="020F0502020204030204" pitchFamily="34" charset="0"/>
              </a:rPr>
              <a:t>oikonomia</a:t>
            </a:r>
            <a:r>
              <a:rPr lang="en-US" sz="3600" b="1" u="sng" kern="1200" dirty="0">
                <a:solidFill>
                  <a:srgbClr val="FFFFCC"/>
                </a:solidFill>
                <a:effectLst>
                  <a:outerShdw blurRad="38100" dist="38100" dir="2700000" algn="tl">
                    <a:srgbClr val="000000">
                      <a:alpha val="43137"/>
                    </a:srgbClr>
                  </a:outerShdw>
                </a:effectLst>
                <a:cs typeface="Calibri" panose="020F0502020204030204" pitchFamily="34" charset="0"/>
              </a:rPr>
              <a:t>]</a:t>
            </a:r>
            <a:r>
              <a:rPr lang="en-US" sz="3600" b="1" kern="1200" dirty="0">
                <a:solidFill>
                  <a:srgbClr val="FFFFCC"/>
                </a:solidFill>
                <a:effectLst>
                  <a:outerShdw blurRad="38100" dist="38100" dir="2700000" algn="tl">
                    <a:srgbClr val="000000">
                      <a:alpha val="43137"/>
                    </a:srgbClr>
                  </a:outerShdw>
                </a:effectLst>
                <a:cs typeface="Calibri" panose="020F0502020204030204" pitchFamily="34" charset="0"/>
              </a:rPr>
              <a:t> </a:t>
            </a:r>
            <a:r>
              <a:rPr lang="en-US" sz="3600" kern="1200" dirty="0">
                <a:effectLst>
                  <a:outerShdw blurRad="38100" dist="38100" dir="2700000" algn="tl">
                    <a:srgbClr val="000000">
                      <a:alpha val="43137"/>
                    </a:srgbClr>
                  </a:outerShdw>
                </a:effectLst>
                <a:cs typeface="Calibri" panose="020F0502020204030204" pitchFamily="34" charset="0"/>
              </a:rPr>
              <a:t>of the fulness of times he might gather together in one all things in Christ, both which are in heaven, and which are on earth; even in him…</a:t>
            </a:r>
            <a:r>
              <a:rPr lang="en-US" sz="3600" kern="1200" baseline="30000" dirty="0">
                <a:effectLst>
                  <a:outerShdw blurRad="38100" dist="38100" dir="2700000" algn="tl">
                    <a:srgbClr val="000000">
                      <a:alpha val="43137"/>
                    </a:srgbClr>
                  </a:outerShdw>
                </a:effectLst>
                <a:cs typeface="Calibri" panose="020F0502020204030204" pitchFamily="34" charset="0"/>
              </a:rPr>
              <a:t>3:2</a:t>
            </a:r>
            <a:r>
              <a:rPr lang="en-US" sz="3600" baseline="30000" dirty="0"/>
              <a:t> </a:t>
            </a:r>
            <a:r>
              <a:rPr lang="en-US" sz="3600" kern="1200" dirty="0">
                <a:effectLst>
                  <a:outerShdw blurRad="38100" dist="38100" dir="2700000" algn="tl">
                    <a:srgbClr val="000000">
                      <a:alpha val="43137"/>
                    </a:srgbClr>
                  </a:outerShdw>
                </a:effectLst>
                <a:cs typeface="Calibri" panose="020F0502020204030204" pitchFamily="34" charset="0"/>
              </a:rPr>
              <a:t>If ye have heard of the </a:t>
            </a:r>
            <a:r>
              <a:rPr lang="en-US" sz="3600" b="1" u="sng" kern="1200" dirty="0">
                <a:solidFill>
                  <a:srgbClr val="FFFFCC"/>
                </a:solidFill>
                <a:effectLst>
                  <a:outerShdw blurRad="38100" dist="38100" dir="2700000" algn="tl">
                    <a:srgbClr val="000000">
                      <a:alpha val="43137"/>
                    </a:srgbClr>
                  </a:outerShdw>
                </a:effectLst>
                <a:cs typeface="Calibri" panose="020F0502020204030204" pitchFamily="34" charset="0"/>
              </a:rPr>
              <a:t>dispensation [</a:t>
            </a:r>
            <a:r>
              <a:rPr lang="en-US" sz="3600" b="1" i="1" u="sng" kern="1200" dirty="0" err="1">
                <a:solidFill>
                  <a:srgbClr val="FFFFCC"/>
                </a:solidFill>
                <a:effectLst>
                  <a:outerShdw blurRad="38100" dist="38100" dir="2700000" algn="tl">
                    <a:srgbClr val="000000">
                      <a:alpha val="43137"/>
                    </a:srgbClr>
                  </a:outerShdw>
                </a:effectLst>
                <a:cs typeface="Calibri" panose="020F0502020204030204" pitchFamily="34" charset="0"/>
              </a:rPr>
              <a:t>oikonomia</a:t>
            </a:r>
            <a:r>
              <a:rPr lang="en-US" sz="3600" b="1" u="sng" kern="1200" dirty="0">
                <a:solidFill>
                  <a:srgbClr val="FFFFCC"/>
                </a:solidFill>
                <a:effectLst>
                  <a:outerShdw blurRad="38100" dist="38100" dir="2700000" algn="tl">
                    <a:srgbClr val="000000">
                      <a:alpha val="43137"/>
                    </a:srgbClr>
                  </a:outerShdw>
                </a:effectLst>
                <a:cs typeface="Calibri" panose="020F0502020204030204" pitchFamily="34" charset="0"/>
              </a:rPr>
              <a:t>]</a:t>
            </a:r>
            <a:r>
              <a:rPr lang="en-US" sz="3600" kern="1200" dirty="0">
                <a:effectLst>
                  <a:outerShdw blurRad="38100" dist="38100" dir="2700000" algn="tl">
                    <a:srgbClr val="000000">
                      <a:alpha val="43137"/>
                    </a:srgbClr>
                  </a:outerShdw>
                </a:effectLst>
                <a:cs typeface="Calibri" panose="020F0502020204030204" pitchFamily="34" charset="0"/>
              </a:rPr>
              <a:t> of the grace of God which is given me to you-ward:”</a:t>
            </a:r>
          </a:p>
        </p:txBody>
      </p:sp>
    </p:spTree>
    <p:extLst>
      <p:ext uri="{BB962C8B-B14F-4D97-AF65-F5344CB8AC3E}">
        <p14:creationId xmlns:p14="http://schemas.microsoft.com/office/powerpoint/2010/main" val="82953681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Gil Rugh | Resources | Indian Hills Community Church">
            <a:extLst>
              <a:ext uri="{FF2B5EF4-FFF2-40B4-BE49-F238E27FC236}">
                <a16:creationId xmlns:a16="http://schemas.microsoft.com/office/drawing/2014/main" id="{E6F13CB0-63A5-4013-A161-3988843B99A1}"/>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09600" y="317183"/>
            <a:ext cx="10972800" cy="617220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93781792"/>
      </p:ext>
    </p:extLst>
  </p:cSld>
  <p:clrMapOvr>
    <a:masterClrMapping/>
  </p:clrMapOvr>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13C0089-EC1D-4DDA-87E8-568957AEB80B}"/>
              </a:ext>
            </a:extLst>
          </p:cNvPr>
          <p:cNvPicPr>
            <a:picLocks noChangeAspect="1"/>
          </p:cNvPicPr>
          <p:nvPr/>
        </p:nvPicPr>
        <p:blipFill rotWithShape="1">
          <a:blip r:embed="rId2"/>
          <a:srcRect l="2458" t="3333" r="1624" b="2222"/>
          <a:stretch/>
        </p:blipFill>
        <p:spPr>
          <a:xfrm>
            <a:off x="1642334" y="137160"/>
            <a:ext cx="8907332" cy="65836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972968694"/>
      </p:ext>
    </p:extLst>
  </p:cSld>
  <p:clrMapOvr>
    <a:masterClrMapping/>
  </p:clrMapOvr>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2"/>
          <p:cNvSpPr>
            <a:spLocks noGrp="1" noChangeArrowheads="1"/>
          </p:cNvSpPr>
          <p:nvPr>
            <p:ph type="title"/>
          </p:nvPr>
        </p:nvSpPr>
        <p:spPr>
          <a:xfrm>
            <a:off x="4103689" y="228600"/>
            <a:ext cx="3984625" cy="685800"/>
          </a:xfrm>
        </p:spPr>
        <p:txBody>
          <a:bodyPr/>
          <a:lstStyle/>
          <a:p>
            <a:pPr algn="ctr">
              <a:lnSpc>
                <a:spcPct val="100000"/>
              </a:lnSpc>
              <a:defRPr/>
            </a:pPr>
            <a:r>
              <a:rPr lang="en-US" sz="3600" dirty="0">
                <a:solidFill>
                  <a:srgbClr val="00FFFF"/>
                </a:solidFill>
                <a:effectLst>
                  <a:outerShdw blurRad="38100" dist="38100" dir="2700000" algn="tl">
                    <a:srgbClr val="000000">
                      <a:alpha val="43137"/>
                    </a:srgbClr>
                  </a:outerShdw>
                </a:effectLst>
              </a:rPr>
              <a:t>Doxological Purpose</a:t>
            </a:r>
          </a:p>
        </p:txBody>
      </p:sp>
      <p:sp>
        <p:nvSpPr>
          <p:cNvPr id="31747" name="Text Box 3"/>
          <p:cNvSpPr txBox="1">
            <a:spLocks noChangeArrowheads="1"/>
          </p:cNvSpPr>
          <p:nvPr/>
        </p:nvSpPr>
        <p:spPr bwMode="auto">
          <a:xfrm>
            <a:off x="3593306" y="6477000"/>
            <a:ext cx="5005388" cy="33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2479" tIns="41239" rIns="82479" bIns="41239">
            <a:spAutoFit/>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r>
              <a:rPr lang="en-US" altLang="en-US" sz="1600" i="1" dirty="0">
                <a:latin typeface="Calibri" panose="020F0502020204030204" pitchFamily="34" charset="0"/>
                <a:cs typeface="Calibri" panose="020F0502020204030204" pitchFamily="34" charset="0"/>
              </a:rPr>
              <a:t>Dictionary of Premillennial Theology</a:t>
            </a:r>
            <a:r>
              <a:rPr lang="en-US" altLang="en-US" sz="1600" dirty="0">
                <a:latin typeface="Calibri" panose="020F0502020204030204" pitchFamily="34" charset="0"/>
                <a:cs typeface="Calibri" panose="020F0502020204030204" pitchFamily="34" charset="0"/>
              </a:rPr>
              <a:t>, Charles Ryrie, p. 94</a:t>
            </a:r>
          </a:p>
        </p:txBody>
      </p:sp>
      <p:sp>
        <p:nvSpPr>
          <p:cNvPr id="193541" name="Rectangle 5"/>
          <p:cNvSpPr>
            <a:spLocks noChangeArrowheads="1"/>
          </p:cNvSpPr>
          <p:nvPr/>
        </p:nvSpPr>
        <p:spPr bwMode="auto">
          <a:xfrm>
            <a:off x="609600" y="1143000"/>
            <a:ext cx="10972800" cy="4984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6" tIns="45718" rIns="91436" bIns="45718"/>
          <a:lstStyle>
            <a:lvl1pPr marL="549275" indent="-549275"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marL="457200" indent="-457200" algn="just" eaLnBrk="1" hangingPunct="1">
              <a:spcBef>
                <a:spcPts val="0"/>
              </a:spcBef>
              <a:spcAft>
                <a:spcPts val="2400"/>
              </a:spcAft>
              <a:buClr>
                <a:srgbClr val="00FFFF"/>
              </a:buClr>
              <a:buFont typeface="+mj-lt"/>
              <a:buAutoNum type="alphaUcPeriod"/>
            </a:pPr>
            <a:r>
              <a:rPr lang="en-US" altLang="en-US" sz="3200" dirty="0">
                <a:latin typeface="Calibri" panose="020F0502020204030204" pitchFamily="34" charset="0"/>
                <a:cs typeface="Calibri" panose="020F0502020204030204" pitchFamily="34" charset="0"/>
              </a:rPr>
              <a:t>God’s ultimate purpose for the ages is to glorify Himself.  Scripture is not human-centered, as though salvation were the principle point, but God-centered, because His glory is at the center.</a:t>
            </a:r>
          </a:p>
          <a:p>
            <a:pPr marL="457200" indent="-457200" algn="just" eaLnBrk="1" hangingPunct="1">
              <a:spcBef>
                <a:spcPts val="0"/>
              </a:spcBef>
              <a:spcAft>
                <a:spcPts val="2400"/>
              </a:spcAft>
              <a:buClr>
                <a:srgbClr val="00FFFF"/>
              </a:buClr>
              <a:buFont typeface="+mj-lt"/>
              <a:buAutoNum type="alphaUcPeriod"/>
            </a:pPr>
            <a:r>
              <a:rPr lang="en-US" altLang="en-US" sz="3200" dirty="0">
                <a:latin typeface="Calibri" panose="020F0502020204030204" pitchFamily="34" charset="0"/>
                <a:cs typeface="Calibri" panose="020F0502020204030204" pitchFamily="34" charset="0"/>
              </a:rPr>
              <a:t>The glory of God is the primary principle that unifies all dispensations, the program of salvation being just one of the means by which God glorifies Himself.  Each successive revelation of God’s plan for the ages, as well as His dealing with the elect, non-elect, angels, and nations all manifest His glory.	</a:t>
            </a:r>
          </a:p>
        </p:txBody>
      </p:sp>
    </p:spTree>
    <p:extLst>
      <p:ext uri="{BB962C8B-B14F-4D97-AF65-F5344CB8AC3E}">
        <p14:creationId xmlns:p14="http://schemas.microsoft.com/office/powerpoint/2010/main" val="353207053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197270" y="100296"/>
            <a:ext cx="7797460" cy="6657409"/>
          </a:xfrm>
          <a:prstGeom prst="rect">
            <a:avLst/>
          </a:prstGeom>
        </p:spPr>
      </p:pic>
    </p:spTree>
    <p:extLst>
      <p:ext uri="{BB962C8B-B14F-4D97-AF65-F5344CB8AC3E}">
        <p14:creationId xmlns:p14="http://schemas.microsoft.com/office/powerpoint/2010/main" val="2265305200"/>
      </p:ext>
    </p:extLst>
  </p:cSld>
  <p:clrMapOvr>
    <a:masterClrMapping/>
  </p:clrMapOvr>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Title 1"/>
          <p:cNvSpPr>
            <a:spLocks noGrp="1"/>
          </p:cNvSpPr>
          <p:nvPr>
            <p:ph type="title" idx="4294967295"/>
          </p:nvPr>
        </p:nvSpPr>
        <p:spPr>
          <a:xfrm>
            <a:off x="2209800" y="2857500"/>
            <a:ext cx="7772400" cy="1143000"/>
          </a:xfrm>
        </p:spPr>
        <p:txBody>
          <a:bodyPr/>
          <a:lstStyle/>
          <a:p>
            <a:pPr algn="ctr"/>
            <a:r>
              <a:rPr lang="en-US" altLang="en-US" sz="6000">
                <a:effectLst>
                  <a:outerShdw blurRad="38100" dist="38100" dir="2700000" algn="tl">
                    <a:srgbClr val="000000">
                      <a:alpha val="43137"/>
                    </a:srgbClr>
                  </a:outerShdw>
                </a:effectLst>
              </a:rPr>
              <a:t>Conclusion</a:t>
            </a:r>
          </a:p>
        </p:txBody>
      </p:sp>
    </p:spTree>
    <p:extLst>
      <p:ext uri="{BB962C8B-B14F-4D97-AF65-F5344CB8AC3E}">
        <p14:creationId xmlns:p14="http://schemas.microsoft.com/office/powerpoint/2010/main" val="6245698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5295900" y="228600"/>
            <a:ext cx="1600200" cy="914400"/>
          </a:xfrm>
        </p:spPr>
        <p:txBody>
          <a:bodyPr/>
          <a:lstStyle/>
          <a:p>
            <a:pPr algn="ctr" eaLnBrk="1" hangingPunct="1"/>
            <a:r>
              <a:rPr lang="en-US" sz="3600" dirty="0">
                <a:effectLst>
                  <a:outerShdw blurRad="38100" dist="38100" dir="2700000" algn="tl">
                    <a:srgbClr val="000000">
                      <a:alpha val="43137"/>
                    </a:srgbClr>
                  </a:outerShdw>
                </a:effectLst>
              </a:rPr>
              <a:t>Outline</a:t>
            </a:r>
          </a:p>
        </p:txBody>
      </p:sp>
      <p:sp>
        <p:nvSpPr>
          <p:cNvPr id="161795" name="Rectangle 3"/>
          <p:cNvSpPr>
            <a:spLocks noGrp="1" noChangeArrowheads="1"/>
          </p:cNvSpPr>
          <p:nvPr>
            <p:ph type="body" idx="1"/>
          </p:nvPr>
        </p:nvSpPr>
        <p:spPr>
          <a:xfrm>
            <a:off x="1524000" y="1887538"/>
            <a:ext cx="5829300" cy="3082925"/>
          </a:xfrm>
        </p:spPr>
        <p:txBody>
          <a:bodyPr/>
          <a:lstStyle/>
          <a:p>
            <a:pPr marL="457200" lvl="1" indent="-457200" eaLnBrk="1" hangingPunct="1">
              <a:spcBef>
                <a:spcPts val="0"/>
              </a:spcBef>
              <a:spcAft>
                <a:spcPts val="36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ea typeface="+mn-ea"/>
                <a:cs typeface="+mn-cs"/>
              </a:rPr>
              <a:t>Table of nations (Gen 10)</a:t>
            </a:r>
          </a:p>
          <a:p>
            <a:pPr marL="457200" lvl="1" indent="-457200" eaLnBrk="1" hangingPunct="1">
              <a:spcBef>
                <a:spcPts val="0"/>
              </a:spcBef>
              <a:spcAft>
                <a:spcPts val="36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ea typeface="+mn-ea"/>
                <a:cs typeface="+mn-cs"/>
              </a:rPr>
              <a:t>Tower of Babel (Gen 11:1-9)</a:t>
            </a:r>
          </a:p>
          <a:p>
            <a:pPr marL="457200" lvl="1" indent="-457200" eaLnBrk="1" hangingPunct="1">
              <a:spcBef>
                <a:spcPts val="0"/>
              </a:spcBef>
              <a:spcAft>
                <a:spcPts val="36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ea typeface="+mn-ea"/>
                <a:cs typeface="+mn-cs"/>
              </a:rPr>
              <a:t>Genealogy from Shem to Terah (Gen 11:10-32)</a:t>
            </a:r>
          </a:p>
        </p:txBody>
      </p:sp>
      <p:pic>
        <p:nvPicPr>
          <p:cNvPr id="3" name="Picture 2">
            <a:extLst>
              <a:ext uri="{FF2B5EF4-FFF2-40B4-BE49-F238E27FC236}">
                <a16:creationId xmlns:a16="http://schemas.microsoft.com/office/drawing/2014/main" id="{D4A7D6B0-D5B4-4251-B16C-6C63DF0D248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516404" y="1828800"/>
            <a:ext cx="3142071" cy="4114800"/>
          </a:xfrm>
          <a:prstGeom prst="rect">
            <a:avLst/>
          </a:prstGeom>
        </p:spPr>
      </p:pic>
      <p:pic>
        <p:nvPicPr>
          <p:cNvPr id="6" name="Picture 5">
            <a:extLst>
              <a:ext uri="{FF2B5EF4-FFF2-40B4-BE49-F238E27FC236}">
                <a16:creationId xmlns:a16="http://schemas.microsoft.com/office/drawing/2014/main" id="{9DEB64C1-A26B-4A92-9EF1-C981BBF7890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15600" y="76200"/>
            <a:ext cx="1075765" cy="914400"/>
          </a:xfrm>
          <a:prstGeom prst="rect">
            <a:avLst/>
          </a:prstGeom>
        </p:spPr>
      </p:pic>
    </p:spTree>
    <p:extLst>
      <p:ext uri="{BB962C8B-B14F-4D97-AF65-F5344CB8AC3E}">
        <p14:creationId xmlns:p14="http://schemas.microsoft.com/office/powerpoint/2010/main" val="271687630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3"/>
          <p:cNvSpPr>
            <a:spLocks noGrp="1" noChangeArrowheads="1"/>
          </p:cNvSpPr>
          <p:nvPr>
            <p:ph type="body" idx="1"/>
          </p:nvPr>
        </p:nvSpPr>
        <p:spPr>
          <a:xfrm>
            <a:off x="1062681" y="1600200"/>
            <a:ext cx="5871520" cy="4648200"/>
          </a:xfrm>
        </p:spPr>
        <p:txBody>
          <a:bodyPr/>
          <a:lstStyle/>
          <a:p>
            <a:pPr marL="685800" lvl="1" indent="-685800" eaLnBrk="1" hangingPunct="1">
              <a:spcBef>
                <a:spcPts val="0"/>
              </a:spcBef>
              <a:spcAft>
                <a:spcPts val="30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The Former World (1-2)</a:t>
            </a:r>
          </a:p>
          <a:p>
            <a:pPr marL="685800" lvl="1" indent="-685800" eaLnBrk="1" hangingPunct="1">
              <a:spcBef>
                <a:spcPts val="0"/>
              </a:spcBef>
              <a:spcAft>
                <a:spcPts val="30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The Rebellion (3-4)</a:t>
            </a:r>
          </a:p>
          <a:p>
            <a:pPr marL="685800" lvl="1" indent="-685800" eaLnBrk="1" hangingPunct="1">
              <a:spcBef>
                <a:spcPts val="0"/>
              </a:spcBef>
              <a:spcAft>
                <a:spcPts val="30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God’s Condescension (5)</a:t>
            </a:r>
          </a:p>
          <a:p>
            <a:pPr marL="685800" lvl="1" indent="-685800" eaLnBrk="1" hangingPunct="1">
              <a:spcBef>
                <a:spcPts val="0"/>
              </a:spcBef>
              <a:spcAft>
                <a:spcPts val="30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God’s Observations (6)</a:t>
            </a:r>
          </a:p>
          <a:p>
            <a:pPr marL="685800" lvl="1" indent="-685800" eaLnBrk="1" hangingPunct="1">
              <a:spcBef>
                <a:spcPts val="0"/>
              </a:spcBef>
              <a:spcAft>
                <a:spcPts val="30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God’s Intervention (7-8a)</a:t>
            </a:r>
          </a:p>
          <a:p>
            <a:pPr marL="685800" lvl="1" indent="-685800" eaLnBrk="1" hangingPunct="1">
              <a:spcBef>
                <a:spcPts val="0"/>
              </a:spcBef>
              <a:spcAft>
                <a:spcPts val="30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The Results (8b-9)</a:t>
            </a:r>
          </a:p>
        </p:txBody>
      </p:sp>
      <p:pic>
        <p:nvPicPr>
          <p:cNvPr id="2" name="Picture 4" descr="5 Bible Lessons to Learn From the Book of Genesis | Jack Wellman">
            <a:extLst>
              <a:ext uri="{FF2B5EF4-FFF2-40B4-BE49-F238E27FC236}">
                <a16:creationId xmlns:a16="http://schemas.microsoft.com/office/drawing/2014/main" id="{86B279D7-E07E-42EE-BC3D-7CC92BFCD416}"/>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010400" y="2438400"/>
            <a:ext cx="4118919" cy="27432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2050">
            <a:extLst>
              <a:ext uri="{FF2B5EF4-FFF2-40B4-BE49-F238E27FC236}">
                <a16:creationId xmlns:a16="http://schemas.microsoft.com/office/drawing/2014/main" id="{7E2A6228-CB3B-4F20-9370-1D1ADE66104D}"/>
              </a:ext>
            </a:extLst>
          </p:cNvPr>
          <p:cNvSpPr>
            <a:spLocks noGrp="1" noChangeArrowheads="1"/>
          </p:cNvSpPr>
          <p:nvPr>
            <p:ph type="title"/>
          </p:nvPr>
        </p:nvSpPr>
        <p:spPr>
          <a:xfrm>
            <a:off x="3924300" y="228600"/>
            <a:ext cx="4343400" cy="914400"/>
          </a:xfrm>
        </p:spPr>
        <p:txBody>
          <a:bodyPr/>
          <a:lstStyle/>
          <a:p>
            <a:pPr algn="ctr" eaLnBrk="1" hangingPunct="1"/>
            <a:r>
              <a:rPr lang="en-US" sz="3600" dirty="0">
                <a:effectLst>
                  <a:outerShdw blurRad="38100" dist="38100" dir="2700000" algn="tl">
                    <a:srgbClr val="000000">
                      <a:alpha val="43137"/>
                    </a:srgbClr>
                  </a:outerShdw>
                </a:effectLst>
              </a:rPr>
              <a:t>GENESIS 11:1-9 </a:t>
            </a:r>
            <a:br>
              <a:rPr lang="en-US" sz="3600" dirty="0">
                <a:effectLst>
                  <a:outerShdw blurRad="38100" dist="38100" dir="2700000" algn="tl">
                    <a:srgbClr val="000000">
                      <a:alpha val="43137"/>
                    </a:srgbClr>
                  </a:outerShdw>
                </a:effectLst>
              </a:rPr>
            </a:br>
            <a:r>
              <a:rPr lang="en-US" sz="3600" dirty="0">
                <a:effectLst>
                  <a:outerShdw blurRad="38100" dist="38100" dir="2700000" algn="tl">
                    <a:srgbClr val="000000">
                      <a:alpha val="43137"/>
                    </a:srgbClr>
                  </a:outerShdw>
                </a:effectLst>
              </a:rPr>
              <a:t>Outline</a:t>
            </a:r>
          </a:p>
        </p:txBody>
      </p:sp>
      <p:pic>
        <p:nvPicPr>
          <p:cNvPr id="8" name="Picture 7">
            <a:extLst>
              <a:ext uri="{FF2B5EF4-FFF2-40B4-BE49-F238E27FC236}">
                <a16:creationId xmlns:a16="http://schemas.microsoft.com/office/drawing/2014/main" id="{9B51358C-20C2-4F1F-A741-645991FD8AE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15600" y="76200"/>
            <a:ext cx="1075765" cy="914400"/>
          </a:xfrm>
          <a:prstGeom prst="rect">
            <a:avLst/>
          </a:prstGeom>
        </p:spPr>
      </p:pic>
    </p:spTree>
    <p:extLst>
      <p:ext uri="{BB962C8B-B14F-4D97-AF65-F5344CB8AC3E}">
        <p14:creationId xmlns:p14="http://schemas.microsoft.com/office/powerpoint/2010/main" val="316051353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5295900" y="228600"/>
            <a:ext cx="1600200" cy="914400"/>
          </a:xfrm>
        </p:spPr>
        <p:txBody>
          <a:bodyPr/>
          <a:lstStyle/>
          <a:p>
            <a:pPr algn="ctr" eaLnBrk="1" hangingPunct="1"/>
            <a:r>
              <a:rPr lang="en-US" sz="3600" dirty="0">
                <a:effectLst>
                  <a:outerShdw blurRad="38100" dist="38100" dir="2700000" algn="tl">
                    <a:srgbClr val="000000">
                      <a:alpha val="43137"/>
                    </a:srgbClr>
                  </a:outerShdw>
                </a:effectLst>
              </a:rPr>
              <a:t>Outline</a:t>
            </a:r>
          </a:p>
        </p:txBody>
      </p:sp>
      <p:sp>
        <p:nvSpPr>
          <p:cNvPr id="161795" name="Rectangle 3"/>
          <p:cNvSpPr>
            <a:spLocks noGrp="1" noChangeArrowheads="1"/>
          </p:cNvSpPr>
          <p:nvPr>
            <p:ph type="body" idx="1"/>
          </p:nvPr>
        </p:nvSpPr>
        <p:spPr>
          <a:xfrm>
            <a:off x="1066800" y="1946275"/>
            <a:ext cx="6477000" cy="3082925"/>
          </a:xfrm>
        </p:spPr>
        <p:txBody>
          <a:bodyPr/>
          <a:lstStyle/>
          <a:p>
            <a:pPr marL="457200" lvl="1" indent="-457200" eaLnBrk="1" hangingPunct="1">
              <a:spcBef>
                <a:spcPts val="0"/>
              </a:spcBef>
              <a:spcAft>
                <a:spcPts val="36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ea typeface="+mn-ea"/>
                <a:cs typeface="+mn-cs"/>
              </a:rPr>
              <a:t>Table of nations (Gen 10)</a:t>
            </a:r>
          </a:p>
          <a:p>
            <a:pPr marL="457200" lvl="1" indent="-457200" eaLnBrk="1" hangingPunct="1">
              <a:spcBef>
                <a:spcPts val="0"/>
              </a:spcBef>
              <a:spcAft>
                <a:spcPts val="36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ea typeface="+mn-ea"/>
                <a:cs typeface="+mn-cs"/>
              </a:rPr>
              <a:t>Tower of Babel (Gen 11:1-9)</a:t>
            </a:r>
          </a:p>
          <a:p>
            <a:pPr marL="457200" lvl="1" indent="-457200" eaLnBrk="1" hangingPunct="1">
              <a:spcBef>
                <a:spcPts val="0"/>
              </a:spcBef>
              <a:spcAft>
                <a:spcPts val="3600"/>
              </a:spcAft>
              <a:buClr>
                <a:schemeClr val="tx2"/>
              </a:buClr>
              <a:buSzPct val="75000"/>
              <a:buFont typeface="Wingdings" panose="05000000000000000000" pitchFamily="2" charset="2"/>
              <a:buChar char="n"/>
              <a:defRPr/>
            </a:pPr>
            <a:r>
              <a:rPr lang="en-US" b="1" u="sng" dirty="0">
                <a:solidFill>
                  <a:srgbClr val="FFFFCC"/>
                </a:solidFill>
                <a:effectLst>
                  <a:outerShdw blurRad="38100" dist="38100" dir="2700000" algn="tl">
                    <a:srgbClr val="000000">
                      <a:alpha val="43137"/>
                    </a:srgbClr>
                  </a:outerShdw>
                </a:effectLst>
                <a:ea typeface="+mn-ea"/>
                <a:cs typeface="+mn-cs"/>
              </a:rPr>
              <a:t>Genealogy from Shem to Terah (Gen 11:10-32)</a:t>
            </a:r>
          </a:p>
        </p:txBody>
      </p:sp>
      <p:pic>
        <p:nvPicPr>
          <p:cNvPr id="3" name="Picture 2">
            <a:extLst>
              <a:ext uri="{FF2B5EF4-FFF2-40B4-BE49-F238E27FC236}">
                <a16:creationId xmlns:a16="http://schemas.microsoft.com/office/drawing/2014/main" id="{D4A7D6B0-D5B4-4251-B16C-6C63DF0D248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963519" y="1828800"/>
            <a:ext cx="3142071" cy="4114800"/>
          </a:xfrm>
          <a:prstGeom prst="rect">
            <a:avLst/>
          </a:prstGeom>
        </p:spPr>
      </p:pic>
      <p:pic>
        <p:nvPicPr>
          <p:cNvPr id="6" name="Picture 5">
            <a:extLst>
              <a:ext uri="{FF2B5EF4-FFF2-40B4-BE49-F238E27FC236}">
                <a16:creationId xmlns:a16="http://schemas.microsoft.com/office/drawing/2014/main" id="{9DEB64C1-A26B-4A92-9EF1-C981BBF7890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15600" y="76200"/>
            <a:ext cx="1075765" cy="914400"/>
          </a:xfrm>
          <a:prstGeom prst="rect">
            <a:avLst/>
          </a:prstGeom>
        </p:spPr>
      </p:pic>
    </p:spTree>
    <p:extLst>
      <p:ext uri="{BB962C8B-B14F-4D97-AF65-F5344CB8AC3E}">
        <p14:creationId xmlns:p14="http://schemas.microsoft.com/office/powerpoint/2010/main" val="115967595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324100" y="3711476"/>
            <a:ext cx="7543800" cy="2308324"/>
          </a:xfrm>
          <a:prstGeom prst="rect">
            <a:avLst/>
          </a:prstGeom>
        </p:spPr>
        <p:txBody>
          <a:bodyPr wrap="square">
            <a:spAutoFit/>
          </a:bodyPr>
          <a:lstStyle/>
          <a:p>
            <a:pPr algn="just">
              <a:defRPr/>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a:t>
            </a:r>
            <a:r>
              <a:rPr lang="en-US" sz="3600" cap="small"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Lord</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bless you and keep you;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a:t>
            </a:r>
            <a:r>
              <a:rPr lang="en-US" sz="3600" cap="small"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Lord</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make his face shine on you and be gracious to you;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a:t>
            </a:r>
            <a:r>
              <a:rPr lang="en-US" sz="3600" cap="small"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Lord</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turn his face toward you and give you peace.” (NIV)</a:t>
            </a:r>
          </a:p>
        </p:txBody>
      </p:sp>
      <p:pic>
        <p:nvPicPr>
          <p:cNvPr id="2" name="Picture 1">
            <a:extLst>
              <a:ext uri="{FF2B5EF4-FFF2-40B4-BE49-F238E27FC236}">
                <a16:creationId xmlns:a16="http://schemas.microsoft.com/office/drawing/2014/main" id="{3580A0FF-365B-4E3B-8121-89E750C5118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560789" y="533400"/>
            <a:ext cx="5070422" cy="2743200"/>
          </a:xfrm>
          <a:prstGeom prst="rect">
            <a:avLst/>
          </a:prstGeom>
        </p:spPr>
      </p:pic>
    </p:spTree>
    <p:extLst>
      <p:ext uri="{BB962C8B-B14F-4D97-AF65-F5344CB8AC3E}">
        <p14:creationId xmlns:p14="http://schemas.microsoft.com/office/powerpoint/2010/main" val="393710843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5295900" y="228600"/>
            <a:ext cx="1600200" cy="914400"/>
          </a:xfrm>
        </p:spPr>
        <p:txBody>
          <a:bodyPr/>
          <a:lstStyle/>
          <a:p>
            <a:pPr algn="ctr" eaLnBrk="1" hangingPunct="1"/>
            <a:r>
              <a:rPr lang="en-US" sz="3600" dirty="0">
                <a:effectLst>
                  <a:outerShdw blurRad="38100" dist="38100" dir="2700000" algn="tl">
                    <a:srgbClr val="000000">
                      <a:alpha val="43137"/>
                    </a:srgbClr>
                  </a:outerShdw>
                </a:effectLst>
              </a:rPr>
              <a:t>Outline</a:t>
            </a:r>
          </a:p>
        </p:txBody>
      </p:sp>
      <p:sp>
        <p:nvSpPr>
          <p:cNvPr id="161795" name="Rectangle 3"/>
          <p:cNvSpPr>
            <a:spLocks noGrp="1" noChangeArrowheads="1"/>
          </p:cNvSpPr>
          <p:nvPr>
            <p:ph type="body" idx="1"/>
          </p:nvPr>
        </p:nvSpPr>
        <p:spPr>
          <a:xfrm>
            <a:off x="1533524" y="1887538"/>
            <a:ext cx="6010275" cy="3082925"/>
          </a:xfrm>
        </p:spPr>
        <p:txBody>
          <a:bodyPr/>
          <a:lstStyle/>
          <a:p>
            <a:pPr marL="457200" lvl="1" indent="-457200" eaLnBrk="1" hangingPunct="1">
              <a:spcBef>
                <a:spcPts val="0"/>
              </a:spcBef>
              <a:spcAft>
                <a:spcPts val="3600"/>
              </a:spcAft>
              <a:buClr>
                <a:schemeClr val="tx2"/>
              </a:buClr>
              <a:buSzPct val="75000"/>
              <a:buFont typeface="Wingdings" panose="05000000000000000000" pitchFamily="2" charset="2"/>
              <a:buChar char="n"/>
              <a:defRPr/>
            </a:pPr>
            <a:r>
              <a:rPr lang="en-US" b="1" u="sng" dirty="0">
                <a:solidFill>
                  <a:srgbClr val="FFFFCC"/>
                </a:solidFill>
                <a:effectLst>
                  <a:outerShdw blurRad="38100" dist="38100" dir="2700000" algn="tl">
                    <a:srgbClr val="000000">
                      <a:alpha val="43137"/>
                    </a:srgbClr>
                  </a:outerShdw>
                </a:effectLst>
                <a:ea typeface="+mn-ea"/>
                <a:cs typeface="+mn-cs"/>
              </a:rPr>
              <a:t>Table of nations (Gen 10)</a:t>
            </a:r>
          </a:p>
          <a:p>
            <a:pPr marL="457200" lvl="1" indent="-457200" eaLnBrk="1" hangingPunct="1">
              <a:spcBef>
                <a:spcPts val="0"/>
              </a:spcBef>
              <a:spcAft>
                <a:spcPts val="36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ea typeface="+mn-ea"/>
                <a:cs typeface="+mn-cs"/>
              </a:rPr>
              <a:t>Tower of Babel (Gen 11:1-9)</a:t>
            </a:r>
          </a:p>
          <a:p>
            <a:pPr marL="457200" lvl="1" indent="-457200" eaLnBrk="1" hangingPunct="1">
              <a:spcBef>
                <a:spcPts val="0"/>
              </a:spcBef>
              <a:spcAft>
                <a:spcPts val="36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ea typeface="+mn-ea"/>
                <a:cs typeface="+mn-cs"/>
              </a:rPr>
              <a:t>Genealogy from Shem to Terah (Gen 11:10-32)</a:t>
            </a:r>
          </a:p>
        </p:txBody>
      </p:sp>
      <p:pic>
        <p:nvPicPr>
          <p:cNvPr id="6" name="Picture 5">
            <a:extLst>
              <a:ext uri="{FF2B5EF4-FFF2-40B4-BE49-F238E27FC236}">
                <a16:creationId xmlns:a16="http://schemas.microsoft.com/office/drawing/2014/main" id="{9DEB64C1-A26B-4A92-9EF1-C981BBF7890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515600" y="76200"/>
            <a:ext cx="1075765" cy="914400"/>
          </a:xfrm>
          <a:prstGeom prst="rect">
            <a:avLst/>
          </a:prstGeom>
        </p:spPr>
      </p:pic>
      <p:pic>
        <p:nvPicPr>
          <p:cNvPr id="7" name="Picture 6">
            <a:extLst>
              <a:ext uri="{FF2B5EF4-FFF2-40B4-BE49-F238E27FC236}">
                <a16:creationId xmlns:a16="http://schemas.microsoft.com/office/drawing/2014/main" id="{EDB94B05-9109-443E-B83A-BED6CD24FB2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516404" y="1828800"/>
            <a:ext cx="3142071" cy="4114800"/>
          </a:xfrm>
          <a:prstGeom prst="rect">
            <a:avLst/>
          </a:prstGeom>
        </p:spPr>
      </p:pic>
    </p:spTree>
    <p:extLst>
      <p:ext uri="{BB962C8B-B14F-4D97-AF65-F5344CB8AC3E}">
        <p14:creationId xmlns:p14="http://schemas.microsoft.com/office/powerpoint/2010/main" val="116713915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REVIOUS_ACTIVE_SLIDE" val="7656"/>
</p:tagLst>
</file>

<file path=ppt/theme/theme1.xml><?xml version="1.0" encoding="utf-8"?>
<a:theme xmlns:a="http://schemas.openxmlformats.org/drawingml/2006/main" name="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C:\Program Files\Microsoft Office\Templates\Presentation Designs\Azure.pot</Template>
  <TotalTime>19655</TotalTime>
  <Words>3521</Words>
  <Application>Microsoft Office PowerPoint</Application>
  <PresentationFormat>Widescreen</PresentationFormat>
  <Paragraphs>325</Paragraphs>
  <Slides>82</Slides>
  <Notes>6</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82</vt:i4>
      </vt:variant>
    </vt:vector>
  </HeadingPairs>
  <TitlesOfParts>
    <vt:vector size="87" baseType="lpstr">
      <vt:lpstr>Calibri</vt:lpstr>
      <vt:lpstr>system-ui</vt:lpstr>
      <vt:lpstr>Times New Roman</vt:lpstr>
      <vt:lpstr>Wingdings</vt:lpstr>
      <vt:lpstr>Azure</vt:lpstr>
      <vt:lpstr>PowerPoint Presentation</vt:lpstr>
      <vt:lpstr>GENESIS STRUCTURE</vt:lpstr>
      <vt:lpstr>GENESIS STRUCTURE</vt:lpstr>
      <vt:lpstr>GENESIS STRUCTURE</vt:lpstr>
      <vt:lpstr>PowerPoint Presentation</vt:lpstr>
      <vt:lpstr>GENESIS STRUCTURE</vt:lpstr>
      <vt:lpstr>GENESIS STRUCTURE</vt:lpstr>
      <vt:lpstr>Outline</vt:lpstr>
      <vt:lpstr>Outline</vt:lpstr>
      <vt:lpstr>PowerPoint Presentation</vt:lpstr>
      <vt:lpstr>Genesis 10–11 Questions &amp; Answers</vt:lpstr>
      <vt:lpstr>GENESIS 11:1-9  Outline</vt:lpstr>
      <vt:lpstr>GENESIS 11:1-9  Outline</vt:lpstr>
      <vt:lpstr>PowerPoint Presentation</vt:lpstr>
      <vt:lpstr>PowerPoint Presentation</vt:lpstr>
      <vt:lpstr>Lord Acton</vt:lpstr>
      <vt:lpstr>PowerPoint Presentation</vt:lpstr>
      <vt:lpstr>Founders’ Sources</vt:lpstr>
      <vt:lpstr>Federalist # 45</vt:lpstr>
      <vt:lpstr>Tenth Amendment</vt:lpstr>
      <vt:lpstr>Thomas Jefferson</vt:lpstr>
      <vt:lpstr>PowerPoint Presentation</vt:lpstr>
      <vt:lpstr>John Calvin</vt:lpstr>
      <vt:lpstr>PowerPoint Presentation</vt:lpstr>
      <vt:lpstr>The Divine Institutions</vt:lpstr>
      <vt:lpstr>The Divine Institutions</vt:lpstr>
      <vt:lpstr>PowerPoint Presentation</vt:lpstr>
      <vt:lpstr>Sine Qua Non of Nationhood</vt:lpstr>
      <vt:lpstr>Sine Qua Non of Nationhood</vt:lpstr>
      <vt:lpstr>Humanist Manifesto II (1973)</vt:lpstr>
      <vt:lpstr>PowerPoint Presentation</vt:lpstr>
      <vt:lpstr>PowerPoint Presentation</vt:lpstr>
      <vt:lpstr>GENESIS 11:1-9  Outline</vt:lpstr>
      <vt:lpstr>V. God’s Intervention  vv. 7-8a</vt:lpstr>
      <vt:lpstr>V. God’s Intervention  vv. 7-8a</vt:lpstr>
      <vt:lpstr>V. God’s Intervention  vv. 7-8a</vt:lpstr>
      <vt:lpstr>PowerPoint Presentation</vt:lpstr>
      <vt:lpstr>TRINITARIANISM IN GENESIS</vt:lpstr>
      <vt:lpstr>V. God’s Intervention  vv. 7-8a</vt:lpstr>
      <vt:lpstr>PowerPoint Presentation</vt:lpstr>
      <vt:lpstr>PowerPoint Presentation</vt:lpstr>
      <vt:lpstr>V. God’s Intervention  vv. 7-8a</vt:lpstr>
      <vt:lpstr>PowerPoint Presentation</vt:lpstr>
      <vt:lpstr>PowerPoint Presentation</vt:lpstr>
      <vt:lpstr>GENESIS 11:1-9  Outline</vt:lpstr>
      <vt:lpstr>VI. The Results  vv. 8b-9</vt:lpstr>
      <vt:lpstr>VI. The Results  vv. 8b-9</vt:lpstr>
      <vt:lpstr>PowerPoint Presentation</vt:lpstr>
      <vt:lpstr>PowerPoint Presentation</vt:lpstr>
      <vt:lpstr>PowerPoint Presentation</vt:lpstr>
      <vt:lpstr>Bullinger The Apocalypse or “The Day of the Lord”, 509</vt:lpstr>
      <vt:lpstr>PowerPoint Presentation</vt:lpstr>
      <vt:lpstr>PowerPoint Presentation</vt:lpstr>
      <vt:lpstr>PowerPoint Presentation</vt:lpstr>
      <vt:lpstr>PowerPoint Presentation</vt:lpstr>
      <vt:lpstr>PowerPoint Presentation</vt:lpstr>
      <vt:lpstr>PowerPoint Presentation</vt:lpstr>
      <vt:lpstr>David Rockefeller cited in Memoirs, page 405.</vt:lpstr>
      <vt:lpstr>Henry Steele Commager cited in The New World Order, page 147</vt:lpstr>
      <vt:lpstr>Henry Steele Commager cited in The New World Order, page 147</vt:lpstr>
      <vt:lpstr>John Lennon Song “Imagine”</vt:lpstr>
      <vt:lpstr>VI. The Results  vv. 8b-9</vt:lpstr>
      <vt:lpstr>PowerPoint Presentation</vt:lpstr>
      <vt:lpstr>PowerPoint Presentation</vt:lpstr>
      <vt:lpstr>VI. The Results  vv. 8b-9</vt:lpstr>
      <vt:lpstr>PowerPoint Presentation</vt:lpstr>
      <vt:lpstr>Larkin, The Book of Revelation, 151. </vt:lpstr>
      <vt:lpstr>PowerPoint Presentation</vt:lpstr>
      <vt:lpstr>PowerPoint Presentation</vt:lpstr>
      <vt:lpstr>PowerPoint Presentation</vt:lpstr>
      <vt:lpstr>PowerPoint Presentation</vt:lpstr>
      <vt:lpstr>HISTORY 2 Pet. 3:5-7</vt:lpstr>
      <vt:lpstr>PowerPoint Presentation</vt:lpstr>
      <vt:lpstr>PowerPoint Presentation</vt:lpstr>
      <vt:lpstr>PowerPoint Presentation</vt:lpstr>
      <vt:lpstr>PowerPoint Presentation</vt:lpstr>
      <vt:lpstr>Doxological Purpose</vt:lpstr>
      <vt:lpstr>PowerPoint Presentation</vt:lpstr>
      <vt:lpstr>Conclusion</vt:lpstr>
      <vt:lpstr>GENESIS 11:1-9  Outline</vt:lpstr>
      <vt:lpstr>Outline</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Genesis 048 - 11v8-9 -16x9</dc:title>
  <dc:subject>Genesis 11</dc:subject>
  <dc:creator>A. Woods</dc:creator>
  <dc:description>Modified by Jim McGowan</dc:description>
  <cp:lastModifiedBy>anne woods</cp:lastModifiedBy>
  <cp:revision>2002</cp:revision>
  <cp:lastPrinted>2021-08-19T13:16:43Z</cp:lastPrinted>
  <dcterms:created xsi:type="dcterms:W3CDTF">2009-03-17T12:21:13Z</dcterms:created>
  <dcterms:modified xsi:type="dcterms:W3CDTF">2021-08-21T16:45:12Z</dcterms:modified>
</cp:coreProperties>
</file>