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3"/>
  </p:notesMasterIdLst>
  <p:handoutMasterIdLst>
    <p:handoutMasterId r:id="rId84"/>
  </p:handoutMasterIdLst>
  <p:sldIdLst>
    <p:sldId id="4643" r:id="rId2"/>
    <p:sldId id="6678" r:id="rId3"/>
    <p:sldId id="6700" r:id="rId4"/>
    <p:sldId id="4644" r:id="rId5"/>
    <p:sldId id="6701" r:id="rId6"/>
    <p:sldId id="4647" r:id="rId7"/>
    <p:sldId id="6703" r:id="rId8"/>
    <p:sldId id="4665" r:id="rId9"/>
    <p:sldId id="6704" r:id="rId10"/>
    <p:sldId id="4910" r:id="rId11"/>
    <p:sldId id="6984" r:id="rId12"/>
    <p:sldId id="6996" r:id="rId13"/>
    <p:sldId id="7012" r:id="rId14"/>
    <p:sldId id="6997" r:id="rId15"/>
    <p:sldId id="7000" r:id="rId16"/>
    <p:sldId id="7088" r:id="rId17"/>
    <p:sldId id="7013" r:id="rId18"/>
    <p:sldId id="5580" r:id="rId19"/>
    <p:sldId id="7010" r:id="rId20"/>
    <p:sldId id="4393" r:id="rId21"/>
    <p:sldId id="819" r:id="rId22"/>
    <p:sldId id="3668" r:id="rId23"/>
    <p:sldId id="3692" r:id="rId24"/>
    <p:sldId id="7014" r:id="rId25"/>
    <p:sldId id="7015" r:id="rId26"/>
    <p:sldId id="284" r:id="rId27"/>
    <p:sldId id="4845" r:id="rId28"/>
    <p:sldId id="7102" r:id="rId29"/>
    <p:sldId id="7016" r:id="rId30"/>
    <p:sldId id="7075" r:id="rId31"/>
    <p:sldId id="7076" r:id="rId32"/>
    <p:sldId id="7077" r:id="rId33"/>
    <p:sldId id="5611" r:id="rId34"/>
    <p:sldId id="7071" r:id="rId35"/>
    <p:sldId id="6434" r:id="rId36"/>
    <p:sldId id="7072" r:id="rId37"/>
    <p:sldId id="7103" r:id="rId38"/>
    <p:sldId id="7087" r:id="rId39"/>
    <p:sldId id="7074" r:id="rId40"/>
    <p:sldId id="6998" r:id="rId41"/>
    <p:sldId id="7099" r:id="rId42"/>
    <p:sldId id="7100" r:id="rId43"/>
    <p:sldId id="7079" r:id="rId44"/>
    <p:sldId id="7080" r:id="rId45"/>
    <p:sldId id="4555" r:id="rId46"/>
    <p:sldId id="2854" r:id="rId47"/>
    <p:sldId id="7081" r:id="rId48"/>
    <p:sldId id="7082" r:id="rId49"/>
    <p:sldId id="7084" r:id="rId50"/>
    <p:sldId id="7085" r:id="rId51"/>
    <p:sldId id="4523" r:id="rId52"/>
    <p:sldId id="492" r:id="rId53"/>
    <p:sldId id="7120" r:id="rId54"/>
    <p:sldId id="7119" r:id="rId55"/>
    <p:sldId id="6316" r:id="rId56"/>
    <p:sldId id="6322" r:id="rId57"/>
    <p:sldId id="6323" r:id="rId58"/>
    <p:sldId id="7104" r:id="rId59"/>
    <p:sldId id="7105" r:id="rId60"/>
    <p:sldId id="6408" r:id="rId61"/>
    <p:sldId id="7106" r:id="rId62"/>
    <p:sldId id="6320" r:id="rId63"/>
    <p:sldId id="7107" r:id="rId64"/>
    <p:sldId id="7121" r:id="rId65"/>
    <p:sldId id="7108" r:id="rId66"/>
    <p:sldId id="7114" r:id="rId67"/>
    <p:sldId id="7109" r:id="rId68"/>
    <p:sldId id="7122" r:id="rId69"/>
    <p:sldId id="7110" r:id="rId70"/>
    <p:sldId id="7123" r:id="rId71"/>
    <p:sldId id="7111" r:id="rId72"/>
    <p:sldId id="7117" r:id="rId73"/>
    <p:sldId id="7112" r:id="rId74"/>
    <p:sldId id="7118" r:id="rId75"/>
    <p:sldId id="7113" r:id="rId76"/>
    <p:sldId id="6324" r:id="rId77"/>
    <p:sldId id="6999" r:id="rId78"/>
    <p:sldId id="7115" r:id="rId79"/>
    <p:sldId id="7116" r:id="rId80"/>
    <p:sldId id="6981" r:id="rId81"/>
    <p:sldId id="6705" r:id="rId82"/>
  </p:sldIdLst>
  <p:sldSz cx="12192000" cy="6858000"/>
  <p:notesSz cx="7315200" cy="9601200"/>
  <p:custDataLst>
    <p:tags r:id="rId85"/>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CCFF"/>
    <a:srgbClr val="0000CC"/>
    <a:srgbClr val="00FF99"/>
    <a:srgbClr val="000099"/>
    <a:srgbClr val="FF99FF"/>
    <a:srgbClr val="FFFF99"/>
    <a:srgbClr val="00CC00"/>
    <a:srgbClr val="6633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68D9A-E4E0-4027-B430-CF0CB21F7943}" v="1" dt="2021-06-06T15:39:29.509"/>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1" autoAdjust="0"/>
    <p:restoredTop sz="96318" autoAdjust="0"/>
  </p:normalViewPr>
  <p:slideViewPr>
    <p:cSldViewPr>
      <p:cViewPr varScale="1">
        <p:scale>
          <a:sx n="114" d="100"/>
          <a:sy n="114" d="100"/>
        </p:scale>
        <p:origin x="677"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90" d="100"/>
          <a:sy n="90" d="100"/>
        </p:scale>
        <p:origin x="3931" y="5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5/10/relationships/revisionInfo" Target="revisionInfo.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685800"/>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a:t>
            </a:r>
          </a:p>
          <a:p>
            <a:pPr algn="ctr">
              <a:defRPr/>
            </a:pPr>
            <a:r>
              <a:rPr lang="en-US" sz="1300" dirty="0">
                <a:latin typeface="Calibri" panose="020F0502020204030204" pitchFamily="34" charset="0"/>
                <a:cs typeface="Calibri" panose="020F0502020204030204" pitchFamily="34" charset="0"/>
              </a:rPr>
              <a:t>THE RAPTURE 052 – Partial Rapture – Part 4</a:t>
            </a:r>
          </a:p>
          <a:p>
            <a:pPr algn="ctr">
              <a:defRPr/>
            </a:pPr>
            <a:r>
              <a:rPr lang="en-US" sz="1300" dirty="0">
                <a:latin typeface="Calibri" panose="020F0502020204030204" pitchFamily="34" charset="0"/>
                <a:cs typeface="Calibri" panose="020F0502020204030204" pitchFamily="34" charset="0"/>
              </a:rPr>
              <a:t>06-13-2021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5/22/2019</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15</a:t>
            </a:fld>
            <a:endParaRPr lang="en-US" altLang="en-US" dirty="0"/>
          </a:p>
        </p:txBody>
      </p:sp>
    </p:spTree>
    <p:extLst>
      <p:ext uri="{BB962C8B-B14F-4D97-AF65-F5344CB8AC3E}">
        <p14:creationId xmlns:p14="http://schemas.microsoft.com/office/powerpoint/2010/main" val="168482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60</a:t>
            </a:fld>
            <a:endParaRPr lang="en-US" altLang="en-US" dirty="0"/>
          </a:p>
        </p:txBody>
      </p:sp>
    </p:spTree>
    <p:extLst>
      <p:ext uri="{BB962C8B-B14F-4D97-AF65-F5344CB8AC3E}">
        <p14:creationId xmlns:p14="http://schemas.microsoft.com/office/powerpoint/2010/main" val="379172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6/13/2021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2885514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E07277-F4B9-4EDF-B778-15DDA463EEA7}" type="datetimeFigureOut">
              <a:rPr lang="en-US"/>
              <a:pPr>
                <a:defRPr/>
              </a:pPr>
              <a:t>6/13/2021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B57FB27F-9C3A-4E80-907C-E9DE2FB9D8EC}" type="slidenum">
              <a:rPr lang="en-US" altLang="en-US"/>
              <a:pPr>
                <a:defRPr/>
              </a:pPr>
              <a:t>‹#›</a:t>
            </a:fld>
            <a:endParaRPr lang="en-US" altLang="en-US"/>
          </a:p>
        </p:txBody>
      </p:sp>
    </p:spTree>
    <p:extLst>
      <p:ext uri="{BB962C8B-B14F-4D97-AF65-F5344CB8AC3E}">
        <p14:creationId xmlns:p14="http://schemas.microsoft.com/office/powerpoint/2010/main" val="581293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22215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8" r:id="rId11"/>
    <p:sldLayoutId id="2147492670" r:id="rId12"/>
    <p:sldLayoutId id="2147492671" r:id="rId13"/>
    <p:sldLayoutId id="2147492672"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customXml" Target="../ink/ink1.xm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customXml" Target="../ink/ink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00.png"/><Relationship Id="rId5" Type="http://schemas.openxmlformats.org/officeDocument/2006/relationships/customXml" Target="../ink/ink4.xml"/><Relationship Id="rId10" Type="http://schemas.openxmlformats.org/officeDocument/2006/relationships/image" Target="../media/image35.jpeg"/><Relationship Id="rId4" Type="http://schemas.openxmlformats.org/officeDocument/2006/relationships/image" Target="../media/image290.png"/><Relationship Id="rId9" Type="http://schemas.openxmlformats.org/officeDocument/2006/relationships/image" Target="../media/image3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1524000" y="228601"/>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52</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1"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3352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75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304800"/>
            <a:ext cx="77724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3064332" y="1600200"/>
            <a:ext cx="6063343" cy="3200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777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24100" y="20955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
        <p:nvSpPr>
          <p:cNvPr id="21507" name="Rectangle 3"/>
          <p:cNvSpPr>
            <a:spLocks noGrp="1" noChangeArrowheads="1"/>
          </p:cNvSpPr>
          <p:nvPr>
            <p:ph idx="1"/>
          </p:nvPr>
        </p:nvSpPr>
        <p:spPr>
          <a:xfrm>
            <a:off x="1066800" y="990600"/>
            <a:ext cx="10058400" cy="5410200"/>
          </a:xfrm>
        </p:spPr>
        <p:txBody>
          <a:bodyPr/>
          <a:lstStyle/>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Every divine blessing (Grace Package) is given on the basis of His grace and not human effort (Eph. 2:8-9; Rom. 12:6)</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Symbolic parallels mandate that carnal as well as sanctified Christians will be taken up in the rapture (Gen. 19:22)</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The promise of the rapture is mentioned in Paul's letter to the carnal Corinthian church (1 Cor. 15:51)</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 partial rapture would sever Christ's body (1 Cor 12:12-14)</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The partial rapture view subjects believers to God's wrath (Thess 1:10)</a:t>
            </a:r>
          </a:p>
        </p:txBody>
      </p:sp>
    </p:spTree>
    <p:extLst>
      <p:ext uri="{BB962C8B-B14F-4D97-AF65-F5344CB8AC3E}">
        <p14:creationId xmlns:p14="http://schemas.microsoft.com/office/powerpoint/2010/main" val="3674236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E0BC0FE-4875-4AE0-89A1-8632B961BFBD}"/>
              </a:ext>
            </a:extLst>
          </p:cNvPr>
          <p:cNvSpPr>
            <a:spLocks noGrp="1" noChangeArrowheads="1"/>
          </p:cNvSpPr>
          <p:nvPr>
            <p:ph type="title"/>
          </p:nvPr>
        </p:nvSpPr>
        <p:spPr>
          <a:xfrm>
            <a:off x="2324100" y="20955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
        <p:nvSpPr>
          <p:cNvPr id="21507" name="Rectangle 3"/>
          <p:cNvSpPr>
            <a:spLocks noGrp="1" noChangeArrowheads="1"/>
          </p:cNvSpPr>
          <p:nvPr>
            <p:ph idx="1"/>
          </p:nvPr>
        </p:nvSpPr>
        <p:spPr>
          <a:xfrm>
            <a:off x="1066800" y="990600"/>
            <a:ext cx="10058400" cy="5181600"/>
          </a:xfrm>
        </p:spPr>
        <p:txBody>
          <a:bodyPr/>
          <a:lstStyle/>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rapturism makes the Bema Seat Judgment unnecessary (1 Cor. 3:10-15)</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never objectively quantify the exact degree of faithfulness or spiritual maturity that is necessary to participate in the rapture</a:t>
            </a:r>
          </a:p>
          <a:p>
            <a:pPr marL="457200" indent="-457200" algn="just" eaLnBrk="1" hangingPunct="1">
              <a:spcBef>
                <a:spcPts val="0"/>
              </a:spcBef>
              <a:spcAft>
                <a:spcPts val="1600"/>
              </a:spcAft>
              <a:buSzPct val="100000"/>
              <a:buFont typeface="+mj-lt"/>
              <a:buAutoNum type="arabicPeriod" startAt="6"/>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Partial rapturists appear individually biased</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dispensationally misapply Bible passages (Matt. 25:1-13)</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misapply passages promising a reward to faithful believers (Rev. 3:11)</a:t>
            </a:r>
          </a:p>
        </p:txBody>
      </p:sp>
    </p:spTree>
    <p:extLst>
      <p:ext uri="{BB962C8B-B14F-4D97-AF65-F5344CB8AC3E}">
        <p14:creationId xmlns:p14="http://schemas.microsoft.com/office/powerpoint/2010/main" val="870132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2590800" y="1600200"/>
            <a:ext cx="8991599" cy="4876800"/>
          </a:xfrm>
        </p:spPr>
        <p:txBody>
          <a:bodyPr/>
          <a:lstStyle/>
          <a:p>
            <a:pPr marL="0" indent="0" algn="just">
              <a:spcBef>
                <a:spcPts val="0"/>
              </a:spcBef>
              <a:buNone/>
              <a:defRPr/>
            </a:pPr>
            <a:r>
              <a:rPr lang="en-US" dirty="0"/>
              <a:t>“Every person I have ever met who believes in the partial Rapture view believes that he or she will be included in the first group that goes before the Tribulation. They always believe in the pre-</a:t>
            </a:r>
            <a:r>
              <a:rPr lang="en-US" dirty="0" err="1"/>
              <a:t>Tribulationist</a:t>
            </a:r>
            <a:r>
              <a:rPr lang="en-US" dirty="0"/>
              <a:t> view for themselves. It's those other unfortunate believers who will have to go through varying degrees of tribulation before they can be caught up to heaven. But why believe that you are worthy for this special reward while other believers are not? It is inconsistent</a:t>
            </a:r>
            <a:r>
              <a:rPr lang="en-US" i="1" dirty="0"/>
              <a:t>.”</a:t>
            </a:r>
          </a:p>
        </p:txBody>
      </p:sp>
      <p:sp>
        <p:nvSpPr>
          <p:cNvPr id="7" name="TextBox 6">
            <a:extLst>
              <a:ext uri="{FF2B5EF4-FFF2-40B4-BE49-F238E27FC236}">
                <a16:creationId xmlns:a16="http://schemas.microsoft.com/office/drawing/2014/main" id="{617C6793-4FF9-434B-8287-1D3AD4182EA1}"/>
              </a:ext>
            </a:extLst>
          </p:cNvPr>
          <p:cNvSpPr txBox="1"/>
          <p:nvPr/>
        </p:nvSpPr>
        <p:spPr>
          <a:xfrm>
            <a:off x="4242197" y="211486"/>
            <a:ext cx="3707606" cy="1215717"/>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Mark Hitchcock</a:t>
            </a:r>
          </a:p>
          <a:p>
            <a:pPr algn="ctr"/>
            <a:r>
              <a:rPr lang="en-US" sz="1600" i="1" dirty="0">
                <a:latin typeface="Calibri" panose="020F0502020204030204" pitchFamily="34" charset="0"/>
                <a:ea typeface="+mj-ea"/>
                <a:cs typeface="Calibri" panose="020F0502020204030204" pitchFamily="34" charset="0"/>
              </a:rPr>
              <a:t>Could the Rapture Happen Today? </a:t>
            </a:r>
            <a:r>
              <a:rPr lang="en-US" sz="1600" dirty="0">
                <a:latin typeface="Calibri" panose="020F0502020204030204" pitchFamily="34" charset="0"/>
                <a:cs typeface="Calibri" panose="020F0502020204030204" pitchFamily="34" charset="0"/>
              </a:rPr>
              <a:t>(Sisters, OR: Multnomah, 2005), 68.</a:t>
            </a:r>
          </a:p>
        </p:txBody>
      </p:sp>
      <p:pic>
        <p:nvPicPr>
          <p:cNvPr id="8" name="Picture 7">
            <a:extLst>
              <a:ext uri="{FF2B5EF4-FFF2-40B4-BE49-F238E27FC236}">
                <a16:creationId xmlns:a16="http://schemas.microsoft.com/office/drawing/2014/main" id="{C85B7992-92A8-4513-9715-F086F3191E23}"/>
              </a:ext>
            </a:extLst>
          </p:cNvPr>
          <p:cNvPicPr>
            <a:picLocks noChangeAspect="1"/>
          </p:cNvPicPr>
          <p:nvPr/>
        </p:nvPicPr>
        <p:blipFill>
          <a:blip r:embed="rId2"/>
          <a:stretch>
            <a:fillRect/>
          </a:stretch>
        </p:blipFill>
        <p:spPr>
          <a:xfrm>
            <a:off x="609600" y="1781175"/>
            <a:ext cx="1720447" cy="2743200"/>
          </a:xfrm>
          <a:prstGeom prst="rect">
            <a:avLst/>
          </a:prstGeom>
          <a:ln>
            <a:solidFill>
              <a:schemeClr val="tx1"/>
            </a:solidFill>
          </a:ln>
        </p:spPr>
      </p:pic>
    </p:spTree>
    <p:extLst>
      <p:ext uri="{BB962C8B-B14F-4D97-AF65-F5344CB8AC3E}">
        <p14:creationId xmlns:p14="http://schemas.microsoft.com/office/powerpoint/2010/main" val="139410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E0BC0FE-4875-4AE0-89A1-8632B961BFBD}"/>
              </a:ext>
            </a:extLst>
          </p:cNvPr>
          <p:cNvSpPr>
            <a:spLocks noGrp="1" noChangeArrowheads="1"/>
          </p:cNvSpPr>
          <p:nvPr>
            <p:ph type="title"/>
          </p:nvPr>
        </p:nvSpPr>
        <p:spPr>
          <a:xfrm>
            <a:off x="2324100" y="20955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
        <p:nvSpPr>
          <p:cNvPr id="21507" name="Rectangle 3"/>
          <p:cNvSpPr>
            <a:spLocks noGrp="1" noChangeArrowheads="1"/>
          </p:cNvSpPr>
          <p:nvPr>
            <p:ph idx="1"/>
          </p:nvPr>
        </p:nvSpPr>
        <p:spPr>
          <a:xfrm>
            <a:off x="1066800" y="990600"/>
            <a:ext cx="10058400" cy="5181600"/>
          </a:xfrm>
        </p:spPr>
        <p:txBody>
          <a:bodyPr/>
          <a:lstStyle/>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rapturism makes the Bema Seat Judgment unnecessary (1 Cor. 3:10-15)</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never objectively quantify the exact degree of faithfulness or spiritual maturity that is necessary to participate in the rapture</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appear individually biased</a:t>
            </a:r>
          </a:p>
          <a:p>
            <a:pPr marL="457200" indent="-457200" algn="just" eaLnBrk="1" hangingPunct="1">
              <a:spcBef>
                <a:spcPts val="0"/>
              </a:spcBef>
              <a:spcAft>
                <a:spcPts val="1600"/>
              </a:spcAft>
              <a:buSzPct val="100000"/>
              <a:buFont typeface="+mj-lt"/>
              <a:buAutoNum type="arabicPeriod" startAt="6"/>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Partial rapturists dispensationally misapply Bible passages (Matt. 25:1-13)</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misapply passages promising a reward to faithful believers (Rev. 3:11)</a:t>
            </a:r>
          </a:p>
        </p:txBody>
      </p:sp>
    </p:spTree>
    <p:extLst>
      <p:ext uri="{BB962C8B-B14F-4D97-AF65-F5344CB8AC3E}">
        <p14:creationId xmlns:p14="http://schemas.microsoft.com/office/powerpoint/2010/main" val="419002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3190231" y="228600"/>
            <a:ext cx="5811541" cy="1066800"/>
          </a:xfrm>
        </p:spPr>
        <p:txBody>
          <a:bodyPr/>
          <a:lstStyle/>
          <a:p>
            <a:pPr algn="ctr">
              <a:spcAft>
                <a:spcPts val="600"/>
              </a:spcAft>
            </a:pPr>
            <a:r>
              <a:rPr lang="en-US" sz="3600" kern="1200" dirty="0">
                <a:solidFill>
                  <a:srgbClr val="00FFFF"/>
                </a:solidFill>
                <a:effectLst>
                  <a:outerShdw blurRad="38100" dist="38100" dir="2700000" algn="tl">
                    <a:srgbClr val="000000">
                      <a:alpha val="43137"/>
                    </a:srgbClr>
                  </a:outerShdw>
                </a:effectLst>
                <a:ea typeface="+mn-ea"/>
                <a:cs typeface="Arial" charset="0"/>
              </a:rPr>
              <a:t>G.N.H. Peters </a:t>
            </a:r>
            <a:br>
              <a:rPr lang="en-US" sz="3200" dirty="0">
                <a:solidFill>
                  <a:schemeClr val="tx1"/>
                </a:solidFill>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Theocratic Kingdom</a:t>
            </a:r>
            <a:r>
              <a:rPr lang="en-US" sz="2000" dirty="0">
                <a:solidFill>
                  <a:schemeClr val="tx1"/>
                </a:solidFill>
                <a:effectLst>
                  <a:outerShdw blurRad="38100" dist="38100" dir="2700000" algn="tl">
                    <a:srgbClr val="000000">
                      <a:alpha val="43137"/>
                    </a:srgbClr>
                  </a:outerShdw>
                </a:effectLst>
              </a:rPr>
              <a:t>, 2:332</a:t>
            </a:r>
            <a:endParaRPr lang="en-US" altLang="en-US" sz="32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2362200" y="1447800"/>
            <a:ext cx="97536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not simply those who ‘watch’ that shall ‘escape,’ but those,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Luke 21:36</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‘watch and pray always,’ avoiding the corrupting influences around them. The number of translated ones may not be very large (for the number of translated ones given as...types in comparison with the number of those not translated, and with that of the resurrected saints is small so that Dr.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Seiss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whom many concur, is undoubtedly correct in saying: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have no idea that a very large portion of mankind, or even of the professing Church, will be thus taken</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first translation, if I may so speak, will embrace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 the select few who watch and pray always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etc.””</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p:pic>
        <p:nvPicPr>
          <p:cNvPr id="3" name="Picture 2">
            <a:extLst>
              <a:ext uri="{FF2B5EF4-FFF2-40B4-BE49-F238E27FC236}">
                <a16:creationId xmlns:a16="http://schemas.microsoft.com/office/drawing/2014/main" id="{350D7FA4-D6F6-4852-9D3E-DCAA1F90F8B5}"/>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152400" y="1600200"/>
            <a:ext cx="2120264" cy="3200400"/>
          </a:xfrm>
          <a:prstGeom prst="rect">
            <a:avLst/>
          </a:prstGeom>
        </p:spPr>
      </p:pic>
    </p:spTree>
    <p:extLst>
      <p:ext uri="{BB962C8B-B14F-4D97-AF65-F5344CB8AC3E}">
        <p14:creationId xmlns:p14="http://schemas.microsoft.com/office/powerpoint/2010/main" val="3276657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CD81623-B5E3-4766-945E-6DD4D377F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939" y="228600"/>
            <a:ext cx="7992122" cy="6400800"/>
          </a:xfrm>
          <a:prstGeom prst="rect">
            <a:avLst/>
          </a:prstGeom>
        </p:spPr>
      </p:pic>
    </p:spTree>
    <p:extLst>
      <p:ext uri="{BB962C8B-B14F-4D97-AF65-F5344CB8AC3E}">
        <p14:creationId xmlns:p14="http://schemas.microsoft.com/office/powerpoint/2010/main" val="3410632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1162" y="228600"/>
            <a:ext cx="6549683" cy="904876"/>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066800" y="1143000"/>
            <a:ext cx="9144000" cy="5562600"/>
          </a:xfrm>
        </p:spPr>
        <p:txBody>
          <a:bodyPr/>
          <a:lstStyle/>
          <a:p>
            <a:pPr marL="801688" indent="-801688">
              <a:spcBef>
                <a:spcPct val="0"/>
              </a:spcBef>
              <a:spcAft>
                <a:spcPts val="900"/>
              </a:spcAft>
              <a:buClr>
                <a:srgbClr val="66FFFF"/>
              </a:buClr>
              <a:buSzPct val="100000"/>
              <a:buFont typeface="+mj-lt"/>
              <a:buAutoNum type="romanUcPeriod"/>
            </a:pPr>
            <a:r>
              <a:rPr lang="en-US" altLang="en-US" dirty="0">
                <a:effectLst>
                  <a:outerShdw blurRad="38100" dist="38100" dir="2700000" algn="tl">
                    <a:srgbClr val="000000">
                      <a:alpha val="43137"/>
                    </a:srgbClr>
                  </a:outerShdw>
                </a:effectLst>
              </a:rPr>
              <a:t>The problem</a:t>
            </a:r>
          </a:p>
          <a:p>
            <a:pPr marL="801688" indent="-801688">
              <a:spcBef>
                <a:spcPct val="0"/>
              </a:spcBef>
              <a:spcAft>
                <a:spcPts val="900"/>
              </a:spcAft>
              <a:buClr>
                <a:srgbClr val="66FFFF"/>
              </a:buClr>
              <a:buSzPct val="100000"/>
              <a:buFont typeface="+mj-lt"/>
              <a:buAutoNum type="romanUcPeriod"/>
            </a:pPr>
            <a:r>
              <a:rPr lang="en-US" altLang="en-US" dirty="0">
                <a:effectLst>
                  <a:outerShdw blurRad="38100" dist="38100" dir="2700000" algn="tl">
                    <a:srgbClr val="000000">
                      <a:alpha val="43137"/>
                    </a:srgbClr>
                  </a:outerShdw>
                </a:effectLst>
              </a:rPr>
              <a:t>The larger context</a:t>
            </a:r>
          </a:p>
          <a:p>
            <a:pPr marL="801688" indent="-801688">
              <a:spcBef>
                <a:spcPct val="0"/>
              </a:spcBef>
              <a:spcAft>
                <a:spcPts val="900"/>
              </a:spcAft>
              <a:buClr>
                <a:srgbClr val="66FFFF"/>
              </a:buClr>
              <a:buSzPct val="100000"/>
              <a:buFont typeface="Calibri" panose="020F0502020204030204" pitchFamily="34" charset="0"/>
              <a:buAutoNum type="romanUcPeriod"/>
            </a:pPr>
            <a:r>
              <a:rPr lang="en-US" altLang="en-US" dirty="0">
                <a:effectLst>
                  <a:outerShdw blurRad="38100" dist="38100" dir="2700000" algn="tl">
                    <a:srgbClr val="000000">
                      <a:alpha val="43137"/>
                    </a:srgbClr>
                  </a:outerShdw>
                </a:effectLst>
              </a:rPr>
              <a:t>The immediate context (23:37-39)</a:t>
            </a:r>
          </a:p>
          <a:p>
            <a:pPr marL="801688" indent="-801688">
              <a:spcBef>
                <a:spcPct val="0"/>
              </a:spcBef>
              <a:spcAft>
                <a:spcPts val="900"/>
              </a:spcAft>
              <a:buClr>
                <a:srgbClr val="66FFFF"/>
              </a:buClr>
              <a:buSzPct val="100000"/>
              <a:buFont typeface="Calibri" panose="020F0502020204030204" pitchFamily="34" charset="0"/>
              <a:buAutoNum type="romanUcPeriod"/>
            </a:pPr>
            <a:r>
              <a:rPr lang="en-US" altLang="en-US" dirty="0">
                <a:effectLst>
                  <a:outerShdw blurRad="38100" dist="38100" dir="2700000" algn="tl">
                    <a:srgbClr val="000000">
                      <a:alpha val="43137"/>
                    </a:srgbClr>
                  </a:outerShdw>
                </a:effectLst>
              </a:rPr>
              <a:t>The Disciples’ questions (24:1-3)</a:t>
            </a:r>
          </a:p>
          <a:p>
            <a:pPr marL="801688" indent="-801688">
              <a:spcBef>
                <a:spcPct val="0"/>
              </a:spcBef>
              <a:spcAft>
                <a:spcPts val="900"/>
              </a:spcAft>
              <a:buClr>
                <a:srgbClr val="66FFFF"/>
              </a:buClr>
              <a:buSzPct val="100000"/>
              <a:buFont typeface="Calibri" panose="020F0502020204030204" pitchFamily="34" charset="0"/>
              <a:buAutoNum type="romanUcPeriod"/>
            </a:pPr>
            <a:r>
              <a:rPr lang="en-US" altLang="en-US" dirty="0">
                <a:effectLst>
                  <a:outerShdw blurRad="38100" dist="38100" dir="2700000" algn="tl">
                    <a:srgbClr val="000000">
                      <a:alpha val="43137"/>
                    </a:srgbClr>
                  </a:outerShdw>
                </a:effectLst>
              </a:rPr>
              <a:t>The Tribulation’s first half (24:4-14)</a:t>
            </a:r>
          </a:p>
          <a:p>
            <a:pPr marL="801688" indent="-801688">
              <a:spcBef>
                <a:spcPct val="0"/>
              </a:spcBef>
              <a:spcAft>
                <a:spcPts val="900"/>
              </a:spcAft>
              <a:buClr>
                <a:srgbClr val="66FFFF"/>
              </a:buClr>
              <a:buSzPct val="100000"/>
              <a:buFont typeface="Calibri" panose="020F0502020204030204" pitchFamily="34" charset="0"/>
              <a:buAutoNum type="romanUcPeriod"/>
            </a:pPr>
            <a:r>
              <a:rPr lang="en-US" altLang="en-US" dirty="0">
                <a:effectLst>
                  <a:outerShdw blurRad="38100" dist="38100" dir="2700000" algn="tl">
                    <a:srgbClr val="000000">
                      <a:alpha val="43137"/>
                    </a:srgbClr>
                  </a:outerShdw>
                </a:effectLst>
              </a:rPr>
              <a:t>The Tribulation’s mid-point (24:15-20)</a:t>
            </a:r>
          </a:p>
          <a:p>
            <a:pPr marL="801688" indent="-801688">
              <a:spcBef>
                <a:spcPct val="0"/>
              </a:spcBef>
              <a:spcAft>
                <a:spcPts val="900"/>
              </a:spcAft>
              <a:buClr>
                <a:srgbClr val="66FFFF"/>
              </a:buClr>
              <a:buSzPct val="100000"/>
              <a:buFont typeface="Calibri" panose="020F0502020204030204" pitchFamily="34" charset="0"/>
              <a:buAutoNum type="romanUcPeriod"/>
            </a:pPr>
            <a:r>
              <a:rPr lang="en-US" altLang="en-US" dirty="0">
                <a:effectLst>
                  <a:outerShdw blurRad="38100" dist="38100" dir="2700000" algn="tl">
                    <a:srgbClr val="000000">
                      <a:alpha val="43137"/>
                    </a:srgbClr>
                  </a:outerShdw>
                </a:effectLst>
              </a:rPr>
              <a:t>The Tribulation’s second half (24:21-22)</a:t>
            </a:r>
          </a:p>
          <a:p>
            <a:pPr marL="801688" indent="-801688">
              <a:spcBef>
                <a:spcPct val="0"/>
              </a:spcBef>
              <a:spcAft>
                <a:spcPts val="900"/>
              </a:spcAft>
              <a:buClr>
                <a:srgbClr val="66FFFF"/>
              </a:buClr>
              <a:buSzPct val="100000"/>
              <a:buFont typeface="Calibri" panose="020F0502020204030204" pitchFamily="34" charset="0"/>
              <a:buAutoNum type="romanUcPeriod"/>
            </a:pPr>
            <a:r>
              <a:rPr lang="en-US" altLang="en-US" dirty="0">
                <a:effectLst>
                  <a:outerShdw blurRad="38100" dist="38100" dir="2700000" algn="tl">
                    <a:srgbClr val="000000">
                      <a:alpha val="43137"/>
                    </a:srgbClr>
                  </a:outerShdw>
                </a:effectLst>
              </a:rPr>
              <a:t>The Second Advent (24:23-31)</a:t>
            </a:r>
          </a:p>
          <a:p>
            <a:pPr marL="801688" indent="-801688">
              <a:spcBef>
                <a:spcPct val="0"/>
              </a:spcBef>
              <a:spcAft>
                <a:spcPts val="900"/>
              </a:spcAft>
              <a:buClr>
                <a:srgbClr val="66FFFF"/>
              </a:buClr>
              <a:buSzPct val="100000"/>
              <a:buFont typeface="Calibri" panose="020F0502020204030204" pitchFamily="34" charset="0"/>
              <a:buAutoNum type="romanUcPeriod"/>
            </a:pPr>
            <a:r>
              <a:rPr lang="en-US" altLang="en-US" dirty="0">
                <a:effectLst>
                  <a:outerShdw blurRad="38100" dist="38100" dir="2700000" algn="tl">
                    <a:srgbClr val="000000">
                      <a:alpha val="43137"/>
                    </a:srgbClr>
                  </a:outerShdw>
                </a:effectLst>
              </a:rPr>
              <a:t>Eight parabolic exhortations (24:32</a:t>
            </a:r>
            <a:r>
              <a:rPr lang="en-US" altLang="en-US"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39200" y="2743200"/>
            <a:ext cx="2743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186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ECE6C0-0C29-4271-B54C-0AB1258038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4001095"/>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Matthew 24:15-16, 20</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when you see the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abomination of desolation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was spoken of through Daniel the prophet, standing in the holy place (let the reader understand)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those who are in Judea must flee to the mountains…</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pray that your flight will not be in the winter, or on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Sabbath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1C7B53EE-EE5E-4E14-A153-D8DA84723628}"/>
              </a:ext>
            </a:extLst>
          </p:cNvPr>
          <p:cNvPicPr>
            <a:picLocks noChangeAspect="1"/>
          </p:cNvPicPr>
          <p:nvPr/>
        </p:nvPicPr>
        <p:blipFill rotWithShape="1">
          <a:blip r:embed="rId3"/>
          <a:srcRect t="11111" b="9877"/>
          <a:stretch/>
        </p:blipFill>
        <p:spPr>
          <a:xfrm>
            <a:off x="5220892" y="3596640"/>
            <a:ext cx="1750219" cy="1280160"/>
          </a:xfrm>
          <a:prstGeom prst="rect">
            <a:avLst/>
          </a:prstGeom>
        </p:spPr>
      </p:pic>
    </p:spTree>
    <p:extLst>
      <p:ext uri="{BB962C8B-B14F-4D97-AF65-F5344CB8AC3E}">
        <p14:creationId xmlns:p14="http://schemas.microsoft.com/office/powerpoint/2010/main" val="2311846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2D6A72-D1A6-4450-9495-C9B6122D9451}"/>
              </a:ext>
            </a:extLst>
          </p:cNvPr>
          <p:cNvPicPr>
            <a:picLocks noChangeAspect="1"/>
          </p:cNvPicPr>
          <p:nvPr/>
        </p:nvPicPr>
        <p:blipFill>
          <a:blip r:embed="rId2"/>
          <a:stretch>
            <a:fillRect/>
          </a:stretch>
        </p:blipFill>
        <p:spPr>
          <a:xfrm>
            <a:off x="0" y="1"/>
            <a:ext cx="12192000" cy="6858000"/>
          </a:xfrm>
          <a:prstGeom prst="rect">
            <a:avLst/>
          </a:prstGeom>
        </p:spPr>
      </p:pic>
      <p:sp>
        <p:nvSpPr>
          <p:cNvPr id="134147" name="Rectangle 1"/>
          <p:cNvSpPr>
            <a:spLocks noChangeArrowheads="1"/>
          </p:cNvSpPr>
          <p:nvPr/>
        </p:nvSpPr>
        <p:spPr bwMode="auto">
          <a:xfrm>
            <a:off x="609600" y="1"/>
            <a:ext cx="10972800" cy="4185761"/>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Corinthians 12:12-13</a:t>
            </a:r>
          </a:p>
          <a:p>
            <a:pPr algn="just" fontAlgn="auto">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400" baseline="30000" dirty="0">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rPr>
              <a:t> For even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body is one</a:t>
            </a:r>
            <a:r>
              <a:rPr lang="en-US" sz="3600" dirty="0">
                <a:effectLst>
                  <a:outerShdw blurRad="38100" dist="38100" dir="2700000" algn="tl">
                    <a:srgbClr val="000000">
                      <a:alpha val="43137"/>
                    </a:srgbClr>
                  </a:outerShdw>
                </a:effectLst>
                <a:latin typeface="Calibri" panose="020F0502020204030204" pitchFamily="34" charset="0"/>
              </a:rPr>
              <a:t> and yet has many members, and all the members of the body, though they are many,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one body</a:t>
            </a:r>
            <a:r>
              <a:rPr lang="en-US" sz="3600" dirty="0">
                <a:effectLst>
                  <a:outerShdw blurRad="38100" dist="38100" dir="2700000" algn="tl">
                    <a:srgbClr val="000000">
                      <a:alpha val="43137"/>
                    </a:srgbClr>
                  </a:outerShdw>
                </a:effectLst>
                <a:latin typeface="Calibri" panose="020F0502020204030204" pitchFamily="34" charset="0"/>
              </a:rPr>
              <a:t>, so also is Christ. </a:t>
            </a:r>
            <a:r>
              <a:rPr lang="en-US" sz="3400" baseline="30000" dirty="0">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rPr>
              <a:t> For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one Spirit</a:t>
            </a:r>
            <a:r>
              <a:rPr lang="en-US" sz="3600" dirty="0">
                <a:effectLst>
                  <a:outerShdw blurRad="38100" dist="38100" dir="2700000" algn="tl">
                    <a:srgbClr val="000000">
                      <a:alpha val="43137"/>
                    </a:srgbClr>
                  </a:outerShdw>
                </a:effectLst>
                <a:latin typeface="Calibri" panose="020F0502020204030204" pitchFamily="34" charset="0"/>
              </a:rPr>
              <a:t> we were all baptized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one body</a:t>
            </a:r>
            <a:r>
              <a:rPr lang="en-US" sz="3600" dirty="0">
                <a:effectLst>
                  <a:outerShdw blurRad="38100" dist="38100" dir="2700000" algn="tl">
                    <a:srgbClr val="000000">
                      <a:alpha val="43137"/>
                    </a:srgbClr>
                  </a:outerShdw>
                </a:effectLst>
                <a:latin typeface="Calibri" panose="020F0502020204030204" pitchFamily="34" charset="0"/>
              </a:rPr>
              <a:t>, whether Jews or Greeks, whether slaves or free, and we were all made to drink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one Spirit</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22924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7" y="1600200"/>
            <a:ext cx="7451269" cy="37338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494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3E3BFD-7BD9-4782-9299-6878ECC539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9401" y="130264"/>
            <a:ext cx="6553200" cy="6597475"/>
          </a:xfrm>
          <a:prstGeom prst="rect">
            <a:avLst/>
          </a:prstGeom>
        </p:spPr>
      </p:pic>
    </p:spTree>
    <p:extLst>
      <p:ext uri="{BB962C8B-B14F-4D97-AF65-F5344CB8AC3E}">
        <p14:creationId xmlns:p14="http://schemas.microsoft.com/office/powerpoint/2010/main" val="3185334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7E70F-83D6-45F9-A5E9-E38582CDA3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2"/>
            <a:ext cx="10972800" cy="4524315"/>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Zechariah 13:8-9</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come about in all the land,” Declares the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two parts in it will be cut off and perish; But the third will be left in it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bring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third part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8C499D-0B99-4D9E-A8CB-8E7F8057E1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1"/>
            <a:ext cx="109728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20:33-38</a:t>
            </a:r>
          </a:p>
          <a:p>
            <a:pPr algn="just">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33 </a:t>
            </a:r>
            <a:r>
              <a:rPr lang="en-US" sz="3400" dirty="0">
                <a:effectLst>
                  <a:outerShdw blurRad="38100" dist="38100" dir="2700000" algn="tl">
                    <a:srgbClr val="000000">
                      <a:alpha val="43137"/>
                    </a:srgbClr>
                  </a:outerShdw>
                </a:effectLst>
                <a:latin typeface="Calibri" panose="020F0502020204030204" pitchFamily="34" charset="0"/>
              </a:rPr>
              <a:t>“As I live,” declares the Lord </a:t>
            </a:r>
            <a:r>
              <a:rPr lang="en-US" sz="3400" cap="small" dirty="0">
                <a:effectLst>
                  <a:outerShdw blurRad="38100" dist="38100" dir="2700000" algn="tl">
                    <a:srgbClr val="000000">
                      <a:alpha val="43137"/>
                    </a:srgbClr>
                  </a:outerShdw>
                </a:effectLst>
                <a:latin typeface="Calibri" panose="020F0502020204030204" pitchFamily="34" charset="0"/>
              </a:rPr>
              <a:t>God</a:t>
            </a:r>
            <a:r>
              <a:rPr lang="en-US" sz="3400" dirty="0">
                <a:effectLst>
                  <a:outerShdw blurRad="38100" dist="38100" dir="2700000" algn="tl">
                    <a:srgbClr val="000000">
                      <a:alpha val="43137"/>
                    </a:srgbClr>
                  </a:outerShdw>
                </a:effectLst>
                <a:latin typeface="Calibri" panose="020F0502020204030204" pitchFamily="34" charset="0"/>
              </a:rPr>
              <a:t>, “surely with a mighty hand and with an outstretched arm and with wrath poured out, I shall be king over you. </a:t>
            </a:r>
            <a:r>
              <a:rPr lang="en-US" sz="3400" baseline="30000" dirty="0">
                <a:effectLst>
                  <a:outerShdw blurRad="38100" dist="38100" dir="2700000" algn="tl">
                    <a:srgbClr val="000000">
                      <a:alpha val="43137"/>
                    </a:srgbClr>
                  </a:outerShdw>
                </a:effectLst>
                <a:latin typeface="Calibri" panose="020F0502020204030204" pitchFamily="34" charset="0"/>
              </a:rPr>
              <a:t>34 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I will bring you out from the peoples and gather you from the lands where you are scattered</a:t>
            </a:r>
            <a:r>
              <a:rPr lang="en-US" sz="3400" dirty="0">
                <a:effectLst>
                  <a:outerShdw blurRad="38100" dist="38100" dir="2700000" algn="tl">
                    <a:srgbClr val="000000">
                      <a:alpha val="43137"/>
                    </a:srgbClr>
                  </a:outerShdw>
                </a:effectLst>
                <a:latin typeface="Calibri" panose="020F0502020204030204" pitchFamily="34" charset="0"/>
              </a:rPr>
              <a:t>, with a mighty hand and with an outstretched arm and with wrath poured out; </a:t>
            </a:r>
            <a:r>
              <a:rPr lang="en-US" sz="3400" baseline="30000" dirty="0">
                <a:effectLst>
                  <a:outerShdw blurRad="38100" dist="38100" dir="2700000" algn="tl">
                    <a:srgbClr val="000000">
                      <a:alpha val="43137"/>
                    </a:srgbClr>
                  </a:outerShdw>
                </a:effectLst>
                <a:latin typeface="Calibri" panose="020F0502020204030204" pitchFamily="34" charset="0"/>
              </a:rPr>
              <a:t>35 </a:t>
            </a:r>
            <a:r>
              <a:rPr lang="en-US" sz="3400" dirty="0">
                <a:effectLst>
                  <a:outerShdw blurRad="38100" dist="38100" dir="2700000" algn="tl">
                    <a:srgbClr val="000000">
                      <a:alpha val="43137"/>
                    </a:srgbClr>
                  </a:outerShdw>
                </a:effectLst>
                <a:latin typeface="Calibri" panose="020F0502020204030204" pitchFamily="34" charset="0"/>
              </a:rPr>
              <a:t>and I will bring you into the wilderness of the peoples,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there I will enter into judgment with you face to face</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36</a:t>
            </a:r>
            <a:r>
              <a:rPr lang="en-US" sz="3400" dirty="0">
                <a:effectLst>
                  <a:outerShdw blurRad="38100" dist="38100" dir="2700000" algn="tl">
                    <a:srgbClr val="000000">
                      <a:alpha val="43137"/>
                    </a:srgbClr>
                  </a:outerShdw>
                </a:effectLst>
                <a:latin typeface="Calibri" panose="020F0502020204030204" pitchFamily="34" charset="0"/>
              </a:rPr>
              <a:t> As I entered into . . .</a:t>
            </a:r>
          </a:p>
        </p:txBody>
      </p:sp>
    </p:spTree>
    <p:extLst>
      <p:ext uri="{BB962C8B-B14F-4D97-AF65-F5344CB8AC3E}">
        <p14:creationId xmlns:p14="http://schemas.microsoft.com/office/powerpoint/2010/main" val="2484644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BC80AA-FBBD-46D9-AD08-02FBEEE0A1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20:33-38</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rPr>
              <a:t>…judgment with your fathers in the wilderness of the land of Egypt, so I will enter into judgment with you,” declares the Lord </a:t>
            </a:r>
            <a:r>
              <a:rPr lang="en-US" sz="3400" cap="small" dirty="0">
                <a:effectLst>
                  <a:outerShdw blurRad="38100" dist="38100" dir="2700000" algn="tl">
                    <a:srgbClr val="000000">
                      <a:alpha val="43137"/>
                    </a:srgbClr>
                  </a:outerShdw>
                </a:effectLst>
                <a:latin typeface="Calibri" panose="020F0502020204030204" pitchFamily="34" charset="0"/>
              </a:rPr>
              <a:t>God.</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37 </a:t>
            </a:r>
            <a:r>
              <a:rPr lang="en-US" sz="3400" dirty="0">
                <a:effectLst>
                  <a:outerShdw blurRad="38100" dist="38100" dir="2700000" algn="tl">
                    <a:srgbClr val="000000">
                      <a:alpha val="43137"/>
                    </a:srgbClr>
                  </a:outerShdw>
                </a:effectLst>
                <a:latin typeface="Calibri" panose="020F0502020204030204" pitchFamily="34" charset="0"/>
              </a:rPr>
              <a:t>“I will make you pass under the rod, and I will bring you into the bond of the covenant; </a:t>
            </a:r>
            <a:r>
              <a:rPr lang="en-US" sz="3400" baseline="30000" dirty="0">
                <a:effectLst>
                  <a:outerShdw blurRad="38100" dist="38100" dir="2700000" algn="tl">
                    <a:srgbClr val="000000">
                      <a:alpha val="43137"/>
                    </a:srgbClr>
                  </a:outerShdw>
                </a:effectLst>
                <a:latin typeface="Calibri" panose="020F0502020204030204" pitchFamily="34" charset="0"/>
              </a:rPr>
              <a:t>38 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and I will purge from you the rebels and those who transgress against Me</a:t>
            </a:r>
            <a:r>
              <a:rPr lang="en-US" sz="3400" dirty="0">
                <a:effectLst>
                  <a:outerShdw blurRad="38100" dist="38100" dir="2700000" algn="tl">
                    <a:srgbClr val="000000">
                      <a:alpha val="43137"/>
                    </a:srgbClr>
                  </a:outerShdw>
                </a:effectLst>
                <a:latin typeface="Calibri" panose="020F0502020204030204" pitchFamily="34" charset="0"/>
              </a:rPr>
              <a:t>; I will bring them out of the land where they sojourn, but they will not enter the land of Israel. Thus you will know that I am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128124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4495800"/>
          </a:xfrm>
        </p:spPr>
        <p:txBody>
          <a:bodyPr/>
          <a:lstStyle/>
          <a:p>
            <a:pPr marL="0" indent="0" algn="just">
              <a:buNone/>
              <a:defRPr/>
            </a:pPr>
            <a:r>
              <a:rPr lang="en-US" sz="3400" dirty="0"/>
              <a:t>“Following the strict rules of exegesis, the context indicates that the subject is the second coming of Christ to the earth not the rapture of the church. Although many expositors have attempted to make this whole discourse apply to the church, or at least from Matthew 24:45 make an application of the general truth of Christ's coming to the rapture of the church, as seen in previous study the evidence is quite insufficient</a:t>
            </a:r>
            <a:r>
              <a:rPr lang="en-US" sz="3400" i="1" dirty="0"/>
              <a:t>.”</a:t>
            </a:r>
          </a:p>
        </p:txBody>
      </p:sp>
      <p:sp>
        <p:nvSpPr>
          <p:cNvPr id="5" name="TextBox 4">
            <a:extLst>
              <a:ext uri="{FF2B5EF4-FFF2-40B4-BE49-F238E27FC236}">
                <a16:creationId xmlns:a16="http://schemas.microsoft.com/office/drawing/2014/main" id="{C53CCA2A-3F99-47E1-8FBF-D71C623F0D95}"/>
              </a:ext>
            </a:extLst>
          </p:cNvPr>
          <p:cNvSpPr txBox="1"/>
          <p:nvPr/>
        </p:nvSpPr>
        <p:spPr>
          <a:xfrm>
            <a:off x="3120033" y="232084"/>
            <a:ext cx="5951934" cy="1215717"/>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John F. Walvoord</a:t>
            </a:r>
          </a:p>
          <a:p>
            <a:pPr algn="ctr"/>
            <a:r>
              <a:rPr lang="en-US" sz="1600" i="1" dirty="0">
                <a:latin typeface="Calibri" panose="020F0502020204030204" pitchFamily="34" charset="0"/>
                <a:ea typeface="+mj-ea"/>
                <a:cs typeface="+mj-cs"/>
              </a:rPr>
              <a:t>"Christ's Olivet Discourse on the End of the Age Part V: The Parable of the Ten Virgins," </a:t>
            </a:r>
            <a:r>
              <a:rPr lang="en-US" sz="1600" dirty="0">
                <a:latin typeface="Calibri" panose="020F0502020204030204" pitchFamily="34" charset="0"/>
                <a:ea typeface="+mj-ea"/>
                <a:cs typeface="+mj-cs"/>
              </a:rPr>
              <a:t>Bibliotheca Sacra 129, no. 514 (April 1972): 101.</a:t>
            </a:r>
          </a:p>
        </p:txBody>
      </p:sp>
      <p:pic>
        <p:nvPicPr>
          <p:cNvPr id="6" name="Picture 5">
            <a:extLst>
              <a:ext uri="{FF2B5EF4-FFF2-40B4-BE49-F238E27FC236}">
                <a16:creationId xmlns:a16="http://schemas.microsoft.com/office/drawing/2014/main" id="{6A142620-C214-49DF-B366-6505E77655FF}"/>
              </a:ext>
            </a:extLst>
          </p:cNvPr>
          <p:cNvPicPr>
            <a:picLocks noChangeAspect="1"/>
          </p:cNvPicPr>
          <p:nvPr/>
        </p:nvPicPr>
        <p:blipFill>
          <a:blip r:embed="rId2"/>
          <a:stretch>
            <a:fillRect/>
          </a:stretch>
        </p:blipFill>
        <p:spPr>
          <a:xfrm>
            <a:off x="609600" y="76200"/>
            <a:ext cx="1097280" cy="1097280"/>
          </a:xfrm>
          <a:prstGeom prst="rect">
            <a:avLst/>
          </a:prstGeom>
          <a:ln>
            <a:solidFill>
              <a:schemeClr val="tx1"/>
            </a:solidFill>
          </a:ln>
        </p:spPr>
      </p:pic>
    </p:spTree>
    <p:extLst>
      <p:ext uri="{BB962C8B-B14F-4D97-AF65-F5344CB8AC3E}">
        <p14:creationId xmlns:p14="http://schemas.microsoft.com/office/powerpoint/2010/main" val="377558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799" cy="4666891"/>
          </a:xfrm>
        </p:spPr>
        <p:txBody>
          <a:bodyPr/>
          <a:lstStyle/>
          <a:p>
            <a:pPr marL="0" indent="0" algn="just">
              <a:buNone/>
              <a:defRPr/>
            </a:pPr>
            <a:r>
              <a:rPr lang="en-US" sz="3400" dirty="0"/>
              <a:t>“There is no clear distinction between the illustrations before Matthew 24:45 and those which follow. Neither the church nor the rapture are in view. Inasmuch as the rapture (John 14:1–3) had not yet been revealed, it is questionable whether Christ would have tried to teach His disciples using an illustration of a truth that was not even known to them at this time. Interpretation, therefore, must relate this passage to the context, namely, the doctrine of the second coming of Christ to establish His earthly kingdom</a:t>
            </a:r>
            <a:r>
              <a:rPr lang="en-US" sz="3400" i="1" dirty="0"/>
              <a:t>.”</a:t>
            </a:r>
          </a:p>
        </p:txBody>
      </p:sp>
      <p:sp>
        <p:nvSpPr>
          <p:cNvPr id="6" name="TextBox 5">
            <a:extLst>
              <a:ext uri="{FF2B5EF4-FFF2-40B4-BE49-F238E27FC236}">
                <a16:creationId xmlns:a16="http://schemas.microsoft.com/office/drawing/2014/main" id="{89D13346-B1DC-40D1-9EAA-AA7D17A6DCA6}"/>
              </a:ext>
            </a:extLst>
          </p:cNvPr>
          <p:cNvSpPr txBox="1"/>
          <p:nvPr/>
        </p:nvSpPr>
        <p:spPr>
          <a:xfrm>
            <a:off x="3120033" y="232084"/>
            <a:ext cx="5951934" cy="1215717"/>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John F. Walvoord</a:t>
            </a:r>
          </a:p>
          <a:p>
            <a:pPr algn="ctr"/>
            <a:r>
              <a:rPr lang="en-US" sz="1600" i="1" dirty="0">
                <a:latin typeface="Calibri" panose="020F0502020204030204" pitchFamily="34" charset="0"/>
                <a:ea typeface="+mj-ea"/>
                <a:cs typeface="+mj-cs"/>
              </a:rPr>
              <a:t>"Christ's Olivet Discourse on the End of the Age Part V: The Parable of the Ten Virgins," </a:t>
            </a:r>
            <a:r>
              <a:rPr lang="en-US" sz="1600" dirty="0">
                <a:latin typeface="Calibri" panose="020F0502020204030204" pitchFamily="34" charset="0"/>
                <a:ea typeface="+mj-ea"/>
                <a:cs typeface="+mj-cs"/>
              </a:rPr>
              <a:t>Bibliotheca Sacra 129, no. 514 (April 1972): 101.</a:t>
            </a:r>
          </a:p>
        </p:txBody>
      </p:sp>
      <p:pic>
        <p:nvPicPr>
          <p:cNvPr id="5" name="Picture 4">
            <a:extLst>
              <a:ext uri="{FF2B5EF4-FFF2-40B4-BE49-F238E27FC236}">
                <a16:creationId xmlns:a16="http://schemas.microsoft.com/office/drawing/2014/main" id="{7A135A13-B91C-4F08-9EEB-B61055395094}"/>
              </a:ext>
            </a:extLst>
          </p:cNvPr>
          <p:cNvPicPr>
            <a:picLocks noChangeAspect="1"/>
          </p:cNvPicPr>
          <p:nvPr/>
        </p:nvPicPr>
        <p:blipFill>
          <a:blip r:embed="rId2"/>
          <a:stretch>
            <a:fillRect/>
          </a:stretch>
        </p:blipFill>
        <p:spPr>
          <a:xfrm>
            <a:off x="609600" y="76200"/>
            <a:ext cx="1097280" cy="1097280"/>
          </a:xfrm>
          <a:prstGeom prst="rect">
            <a:avLst/>
          </a:prstGeom>
          <a:ln>
            <a:solidFill>
              <a:schemeClr val="tx1"/>
            </a:solidFill>
          </a:ln>
        </p:spPr>
      </p:pic>
    </p:spTree>
    <p:extLst>
      <p:ext uri="{BB962C8B-B14F-4D97-AF65-F5344CB8AC3E}">
        <p14:creationId xmlns:p14="http://schemas.microsoft.com/office/powerpoint/2010/main" val="312973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BF99C-14F9-4579-8034-780F745C170F}"/>
              </a:ext>
            </a:extLst>
          </p:cNvPr>
          <p:cNvPicPr>
            <a:picLocks noChangeAspect="1"/>
          </p:cNvPicPr>
          <p:nvPr/>
        </p:nvPicPr>
        <p:blipFill>
          <a:blip r:embed="rId2"/>
          <a:stretch>
            <a:fillRect/>
          </a:stretch>
        </p:blipFill>
        <p:spPr>
          <a:xfrm>
            <a:off x="0" y="0"/>
            <a:ext cx="12192000" cy="6857999"/>
          </a:xfrm>
          <a:prstGeom prst="rect">
            <a:avLst/>
          </a:prstGeom>
        </p:spPr>
      </p:pic>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7881" y="3657600"/>
            <a:ext cx="1056239" cy="1280160"/>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599" y="0"/>
            <a:ext cx="10972799" cy="3790781"/>
          </a:xfrm>
          <a:prstGeom prst="rect">
            <a:avLst/>
          </a:prstGeom>
        </p:spPr>
        <p:txBody>
          <a:bodyPr wrap="square">
            <a:spAutoFit/>
          </a:bodyPr>
          <a:lstStyle/>
          <a:p>
            <a:pPr marL="0" marR="0"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1</a:t>
            </a:r>
            <a:r>
              <a:rPr lang="en-US" sz="32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200" baseline="30000" dirty="0">
                <a:effectLst>
                  <a:outerShdw blurRad="38100" dist="38100" dir="2700000" algn="tl">
                    <a:srgbClr val="000000">
                      <a:alpha val="43137"/>
                    </a:srgbClr>
                  </a:outerShdw>
                </a:effectLst>
                <a:latin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200" baseline="30000" dirty="0">
                <a:effectLst>
                  <a:outerShdw blurRad="38100" dist="38100" dir="2700000" algn="tl">
                    <a:srgbClr val="000000">
                      <a:alpha val="43137"/>
                    </a:srgbClr>
                  </a:outerShdw>
                </a:effectLst>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200" i="1" dirty="0">
                <a:effectLst>
                  <a:outerShdw blurRad="38100" dist="38100" dir="2700000" algn="tl">
                    <a:srgbClr val="000000">
                      <a:alpha val="43137"/>
                    </a:srgbClr>
                  </a:outerShdw>
                </a:effectLst>
                <a:latin typeface="Calibri" panose="020F0502020204030204" pitchFamily="34" charset="0"/>
              </a:rPr>
              <a:t>there</a:t>
            </a:r>
            <a:r>
              <a:rPr lang="en-US" sz="3200" dirty="0">
                <a:effectLst>
                  <a:outerShdw blurRad="38100" dist="38100" dir="2700000" algn="tl">
                    <a:srgbClr val="000000">
                      <a:alpha val="43137"/>
                    </a:srgbClr>
                  </a:outerShdw>
                </a:effectLst>
                <a:latin typeface="Calibri" panose="020F0502020204030204" pitchFamily="34" charset="0"/>
              </a:rPr>
              <a:t> you may be also. </a:t>
            </a:r>
            <a:r>
              <a:rPr lang="en-US" sz="3200" baseline="30000" dirty="0">
                <a:effectLst>
                  <a:outerShdw blurRad="38100" dist="38100" dir="2700000" algn="tl">
                    <a:srgbClr val="000000">
                      <a:alpha val="43137"/>
                    </a:srgbClr>
                  </a:outerShdw>
                </a:effectLst>
                <a:latin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19" name="Group 71"/>
          <p:cNvGraphicFramePr>
            <a:graphicFrameLocks noGrp="1"/>
          </p:cNvGraphicFramePr>
          <p:nvPr>
            <p:ph idx="4294967295"/>
            <p:extLst>
              <p:ext uri="{D42A27DB-BD31-4B8C-83A1-F6EECF244321}">
                <p14:modId xmlns:p14="http://schemas.microsoft.com/office/powerpoint/2010/main" val="2968063572"/>
              </p:ext>
            </p:extLst>
          </p:nvPr>
        </p:nvGraphicFramePr>
        <p:xfrm>
          <a:off x="609600" y="289257"/>
          <a:ext cx="10972800" cy="6401409"/>
        </p:xfrm>
        <a:graphic>
          <a:graphicData uri="http://schemas.openxmlformats.org/drawingml/2006/table">
            <a:tbl>
              <a:tblPr>
                <a:tableStyleId>{35758FB7-9AC5-4552-8A53-C91805E547FA}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690316">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US" sz="2800" b="1"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 Comparison of the Olivet and Upper Room Discourses</a:t>
                      </a:r>
                    </a:p>
                  </a:txBody>
                  <a:tcPr marL="68580" marR="68580" marT="34290" marB="34290" anchor="ctr" horzOverflow="overflow">
                    <a:solidFill>
                      <a:srgbClr val="C00000"/>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27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90" marB="34290" horzOverflow="overflow">
                    <a:solidFill>
                      <a:schemeClr val="bg2"/>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27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90" marB="34290" horzOverflow="overflow">
                    <a:solidFill>
                      <a:schemeClr val="bg2"/>
                    </a:solidFill>
                  </a:tcPr>
                </a:tc>
                <a:extLst>
                  <a:ext uri="{0D108BD9-81ED-4DB2-BD59-A6C34878D82A}">
                    <a16:rowId xmlns:a16="http://schemas.microsoft.com/office/drawing/2014/main" val="3358660235"/>
                  </a:ext>
                </a:extLst>
              </a:tr>
              <a:tr h="690316">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Discourse</a:t>
                      </a:r>
                    </a:p>
                  </a:txBody>
                  <a:tcPr marL="68580" marR="68580" marT="34290" marB="34290" anchor="ctr" horzOverflow="overflow">
                    <a:solidFill>
                      <a:srgbClr val="0000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Olivet</a:t>
                      </a:r>
                    </a:p>
                  </a:txBody>
                  <a:tcPr marL="68580" marR="68580" marT="34290" marB="34290" anchor="ctr" horzOverflow="overflow">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Upper Room</a:t>
                      </a:r>
                    </a:p>
                  </a:txBody>
                  <a:tcPr marL="68580" marR="68580" marT="34290" marB="34290" anchor="ctr" horzOverflow="overflow">
                    <a:solidFill>
                      <a:srgbClr val="008000"/>
                    </a:solidFill>
                  </a:tcPr>
                </a:tc>
                <a:extLst>
                  <a:ext uri="{0D108BD9-81ED-4DB2-BD59-A6C34878D82A}">
                    <a16:rowId xmlns:a16="http://schemas.microsoft.com/office/drawing/2014/main" val="10000"/>
                  </a:ext>
                </a:extLst>
              </a:tr>
              <a:tr h="599417">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rPr>
                        <a:t>Scripture</a:t>
                      </a:r>
                      <a:endParaRPr kumimoji="0" lang="en-US" sz="2800" b="1" i="0" u="none" strike="noStrike"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ndParaRP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rPr>
                        <a:t>Matt 24─25</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John 13─17</a:t>
                      </a:r>
                    </a:p>
                  </a:txBody>
                  <a:tcPr marL="68580" marR="68580" marT="34290" marB="34290" anchor="ctr" horzOverflow="overflow">
                    <a:solidFill>
                      <a:srgbClr val="008000"/>
                    </a:solidFill>
                  </a:tcPr>
                </a:tc>
                <a:extLst>
                  <a:ext uri="{0D108BD9-81ED-4DB2-BD59-A6C34878D82A}">
                    <a16:rowId xmlns:a16="http://schemas.microsoft.com/office/drawing/2014/main" val="10001"/>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Location</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Mount of Olives</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Upper Room</a:t>
                      </a:r>
                    </a:p>
                  </a:txBody>
                  <a:tcPr marL="68580" marR="68580" marT="34290" marB="34290" anchor="ctr" horzOverflow="overflow">
                    <a:solidFill>
                      <a:srgbClr val="008000"/>
                    </a:solidFill>
                  </a:tcPr>
                </a:tc>
                <a:extLst>
                  <a:ext uri="{0D108BD9-81ED-4DB2-BD59-A6C34878D82A}">
                    <a16:rowId xmlns:a16="http://schemas.microsoft.com/office/drawing/2014/main" val="10002"/>
                  </a:ext>
                </a:extLst>
              </a:tr>
              <a:tr h="587890">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Passion week</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Third day</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Sixth day</a:t>
                      </a:r>
                    </a:p>
                  </a:txBody>
                  <a:tcPr marL="68580" marR="68580" marT="34290" marB="34290" anchor="ctr" horzOverflow="overflow">
                    <a:solidFill>
                      <a:srgbClr val="008000"/>
                    </a:solidFill>
                  </a:tcPr>
                </a:tc>
                <a:extLst>
                  <a:ext uri="{0D108BD9-81ED-4DB2-BD59-A6C34878D82A}">
                    <a16:rowId xmlns:a16="http://schemas.microsoft.com/office/drawing/2014/main" val="10003"/>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General focus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Farewell: Israel</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Hello: Church</a:t>
                      </a:r>
                    </a:p>
                  </a:txBody>
                  <a:tcPr marL="68580" marR="68580" marT="34290" marB="34290" anchor="ctr" horzOverflow="overflow">
                    <a:solidFill>
                      <a:srgbClr val="008000"/>
                    </a:solidFill>
                  </a:tcPr>
                </a:tc>
                <a:extLst>
                  <a:ext uri="{0D108BD9-81ED-4DB2-BD59-A6C34878D82A}">
                    <a16:rowId xmlns:a16="http://schemas.microsoft.com/office/drawing/2014/main" val="10004"/>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Specific focus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Israel’s future</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Divine provisions</a:t>
                      </a:r>
                    </a:p>
                  </a:txBody>
                  <a:tcPr marL="68580" marR="68580" marT="34290" marB="34290" anchor="ctr" horzOverflow="overflow">
                    <a:solidFill>
                      <a:srgbClr val="008000"/>
                    </a:solidFill>
                  </a:tcPr>
                </a:tc>
                <a:extLst>
                  <a:ext uri="{0D108BD9-81ED-4DB2-BD59-A6C34878D82A}">
                    <a16:rowId xmlns:a16="http://schemas.microsoft.com/office/drawing/2014/main" val="10005"/>
                  </a:ext>
                </a:extLst>
              </a:tr>
              <a:tr h="587890">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Prompting</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Temple's destruction</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Christ's imminent departure</a:t>
                      </a:r>
                    </a:p>
                  </a:txBody>
                  <a:tcPr marL="68580" marR="68580" marT="34290" marB="34290" anchor="ctr" horzOverflow="overflow">
                    <a:solidFill>
                      <a:srgbClr val="008000"/>
                    </a:solidFill>
                  </a:tcPr>
                </a:tc>
                <a:extLst>
                  <a:ext uri="{0D108BD9-81ED-4DB2-BD59-A6C34878D82A}">
                    <a16:rowId xmlns:a16="http://schemas.microsoft.com/office/drawing/2014/main" val="10006"/>
                  </a:ext>
                </a:extLst>
              </a:tr>
              <a:tr h="57636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Explanations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Written OT</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Unwritten NT</a:t>
                      </a:r>
                    </a:p>
                  </a:txBody>
                  <a:tcPr marL="68580" marR="68580" marT="34290" marB="34290" anchor="ctr" horzOverflow="overflow">
                    <a:solidFill>
                      <a:srgbClr val="008000"/>
                    </a:solidFill>
                  </a:tcPr>
                </a:tc>
                <a:extLst>
                  <a:ext uri="{0D108BD9-81ED-4DB2-BD59-A6C34878D82A}">
                    <a16:rowId xmlns:a16="http://schemas.microsoft.com/office/drawing/2014/main" val="10007"/>
                  </a:ext>
                </a:extLst>
              </a:tr>
              <a:tr h="57636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Apostles</a:t>
                      </a:r>
                    </a:p>
                  </a:txBody>
                  <a:tcPr marL="68580" marR="68580" marT="34290" marB="34290" anchor="ctr" horzOverflow="overflow">
                    <a:solidFill>
                      <a:srgbClr val="0000FF"/>
                    </a:solidFill>
                  </a:tcPr>
                </a:tc>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Israel (Matt. 19:28)</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Church (Eph. 2:20)</a:t>
                      </a:r>
                    </a:p>
                  </a:txBody>
                  <a:tcPr marL="68580" marR="68580" marT="34290" marB="34290" anchor="ctr" horzOverflow="overflow">
                    <a:solidFill>
                      <a:srgbClr val="008000"/>
                    </a:solidFill>
                  </a:tcPr>
                </a:tc>
                <a:extLst>
                  <a:ext uri="{0D108BD9-81ED-4DB2-BD59-A6C34878D82A}">
                    <a16:rowId xmlns:a16="http://schemas.microsoft.com/office/drawing/2014/main" val="1581406529"/>
                  </a:ext>
                </a:extLst>
              </a:tr>
            </a:tbl>
          </a:graphicData>
        </a:graphic>
      </p:graphicFrame>
    </p:spTree>
    <p:extLst>
      <p:ext uri="{BB962C8B-B14F-4D97-AF65-F5344CB8AC3E}">
        <p14:creationId xmlns:p14="http://schemas.microsoft.com/office/powerpoint/2010/main" val="2424616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19" name="Group 71"/>
          <p:cNvGraphicFramePr>
            <a:graphicFrameLocks noGrp="1"/>
          </p:cNvGraphicFramePr>
          <p:nvPr>
            <p:ph idx="4294967295"/>
            <p:extLst>
              <p:ext uri="{D42A27DB-BD31-4B8C-83A1-F6EECF244321}">
                <p14:modId xmlns:p14="http://schemas.microsoft.com/office/powerpoint/2010/main" val="3740140859"/>
              </p:ext>
            </p:extLst>
          </p:nvPr>
        </p:nvGraphicFramePr>
        <p:xfrm>
          <a:off x="609600" y="289257"/>
          <a:ext cx="10972800" cy="6401409"/>
        </p:xfrm>
        <a:graphic>
          <a:graphicData uri="http://schemas.openxmlformats.org/drawingml/2006/table">
            <a:tbl>
              <a:tblPr>
                <a:tableStyleId>{35758FB7-9AC5-4552-8A53-C91805E547FA}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690316">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US" sz="2800" b="1"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 Comparison of the Olivet and Upper Room Discourses</a:t>
                      </a:r>
                    </a:p>
                  </a:txBody>
                  <a:tcPr marL="68580" marR="68580" marT="34290" marB="34290" anchor="ctr" horzOverflow="overflow">
                    <a:solidFill>
                      <a:srgbClr val="C00000"/>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27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90" marB="34290" horzOverflow="overflow">
                    <a:solidFill>
                      <a:schemeClr val="bg2"/>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27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90" marB="34290" horzOverflow="overflow">
                    <a:solidFill>
                      <a:schemeClr val="bg2"/>
                    </a:solidFill>
                  </a:tcPr>
                </a:tc>
                <a:extLst>
                  <a:ext uri="{0D108BD9-81ED-4DB2-BD59-A6C34878D82A}">
                    <a16:rowId xmlns:a16="http://schemas.microsoft.com/office/drawing/2014/main" val="3358660235"/>
                  </a:ext>
                </a:extLst>
              </a:tr>
              <a:tr h="690316">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Discourse</a:t>
                      </a:r>
                    </a:p>
                  </a:txBody>
                  <a:tcPr marL="68580" marR="68580" marT="34290" marB="34290" anchor="ctr" horzOverflow="overflow">
                    <a:solidFill>
                      <a:srgbClr val="0000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Olivet</a:t>
                      </a:r>
                    </a:p>
                  </a:txBody>
                  <a:tcPr marL="68580" marR="68580" marT="34290" marB="34290" anchor="ctr" horzOverflow="overflow">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Upper Room</a:t>
                      </a:r>
                    </a:p>
                  </a:txBody>
                  <a:tcPr marL="68580" marR="68580" marT="34290" marB="34290" anchor="ctr" horzOverflow="overflow">
                    <a:solidFill>
                      <a:srgbClr val="008000"/>
                    </a:solidFill>
                  </a:tcPr>
                </a:tc>
                <a:extLst>
                  <a:ext uri="{0D108BD9-81ED-4DB2-BD59-A6C34878D82A}">
                    <a16:rowId xmlns:a16="http://schemas.microsoft.com/office/drawing/2014/main" val="10000"/>
                  </a:ext>
                </a:extLst>
              </a:tr>
              <a:tr h="599417">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rPr>
                        <a:t>Scripture</a:t>
                      </a:r>
                      <a:endParaRPr kumimoji="0" lang="en-US" sz="2800" b="1" i="0" u="none" strike="noStrike"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ndParaRP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rPr>
                        <a:t>Matt 24─25</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John 13─17</a:t>
                      </a:r>
                    </a:p>
                  </a:txBody>
                  <a:tcPr marL="68580" marR="68580" marT="34290" marB="34290" anchor="ctr" horzOverflow="overflow">
                    <a:solidFill>
                      <a:srgbClr val="008000"/>
                    </a:solidFill>
                  </a:tcPr>
                </a:tc>
                <a:extLst>
                  <a:ext uri="{0D108BD9-81ED-4DB2-BD59-A6C34878D82A}">
                    <a16:rowId xmlns:a16="http://schemas.microsoft.com/office/drawing/2014/main" val="10001"/>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Location</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Mount of Olives</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Upper Room</a:t>
                      </a:r>
                    </a:p>
                  </a:txBody>
                  <a:tcPr marL="68580" marR="68580" marT="34290" marB="34290" anchor="ctr" horzOverflow="overflow">
                    <a:solidFill>
                      <a:srgbClr val="008000"/>
                    </a:solidFill>
                  </a:tcPr>
                </a:tc>
                <a:extLst>
                  <a:ext uri="{0D108BD9-81ED-4DB2-BD59-A6C34878D82A}">
                    <a16:rowId xmlns:a16="http://schemas.microsoft.com/office/drawing/2014/main" val="10002"/>
                  </a:ext>
                </a:extLst>
              </a:tr>
              <a:tr h="587890">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sng" strike="noStrike" kern="1200" cap="none" normalizeH="0" baseline="0" dirty="0">
                          <a:ln>
                            <a:noFill/>
                          </a:ln>
                          <a:solidFill>
                            <a:srgbClr val="000099"/>
                          </a:solidFill>
                          <a:effectLst/>
                          <a:latin typeface="Calibri" panose="020F0502020204030204" pitchFamily="34" charset="0"/>
                          <a:ea typeface="+mn-ea"/>
                          <a:cs typeface="+mn-cs"/>
                        </a:rPr>
                        <a:t>Passion week</a:t>
                      </a:r>
                    </a:p>
                  </a:txBody>
                  <a:tcPr marL="68580" marR="68580" marT="34290" marB="34290" anchor="ctr" horzOverflow="overflow">
                    <a:solidFill>
                      <a:srgbClr val="FFFF99"/>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sng" strike="noStrike" kern="1200" cap="none" normalizeH="0" baseline="0" dirty="0">
                          <a:ln>
                            <a:noFill/>
                          </a:ln>
                          <a:solidFill>
                            <a:srgbClr val="000099"/>
                          </a:solidFill>
                          <a:effectLst/>
                          <a:latin typeface="Calibri" panose="020F0502020204030204" pitchFamily="34" charset="0"/>
                          <a:ea typeface="+mn-ea"/>
                          <a:cs typeface="+mn-cs"/>
                        </a:rPr>
                        <a:t>Third day</a:t>
                      </a:r>
                    </a:p>
                  </a:txBody>
                  <a:tcPr marL="68580" marR="68580" marT="34290" marB="34290" anchor="ctr" horzOverflow="overflow">
                    <a:solidFill>
                      <a:srgbClr val="FFFF99"/>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sng" strike="noStrike" kern="1200" cap="none" normalizeH="0" baseline="0" dirty="0">
                          <a:ln>
                            <a:noFill/>
                          </a:ln>
                          <a:solidFill>
                            <a:srgbClr val="000099"/>
                          </a:solidFill>
                          <a:effectLst/>
                          <a:latin typeface="Calibri" panose="020F0502020204030204" pitchFamily="34" charset="0"/>
                          <a:ea typeface="+mn-ea"/>
                          <a:cs typeface="+mn-cs"/>
                        </a:rPr>
                        <a:t>Sixth day</a:t>
                      </a:r>
                    </a:p>
                  </a:txBody>
                  <a:tcPr marL="68580" marR="68580" marT="34290" marB="34290" anchor="ctr" horzOverflow="overflow">
                    <a:solidFill>
                      <a:srgbClr val="FFFFCC"/>
                    </a:solidFill>
                  </a:tcPr>
                </a:tc>
                <a:extLst>
                  <a:ext uri="{0D108BD9-81ED-4DB2-BD59-A6C34878D82A}">
                    <a16:rowId xmlns:a16="http://schemas.microsoft.com/office/drawing/2014/main" val="10003"/>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General focus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Farewell: Israel</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Hello: Church</a:t>
                      </a:r>
                    </a:p>
                  </a:txBody>
                  <a:tcPr marL="68580" marR="68580" marT="34290" marB="34290" anchor="ctr" horzOverflow="overflow">
                    <a:solidFill>
                      <a:srgbClr val="008000"/>
                    </a:solidFill>
                  </a:tcPr>
                </a:tc>
                <a:extLst>
                  <a:ext uri="{0D108BD9-81ED-4DB2-BD59-A6C34878D82A}">
                    <a16:rowId xmlns:a16="http://schemas.microsoft.com/office/drawing/2014/main" val="10004"/>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Specific focus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Israel’s future</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Divine provisions</a:t>
                      </a:r>
                    </a:p>
                  </a:txBody>
                  <a:tcPr marL="68580" marR="68580" marT="34290" marB="34290" anchor="ctr" horzOverflow="overflow">
                    <a:solidFill>
                      <a:srgbClr val="008000"/>
                    </a:solidFill>
                  </a:tcPr>
                </a:tc>
                <a:extLst>
                  <a:ext uri="{0D108BD9-81ED-4DB2-BD59-A6C34878D82A}">
                    <a16:rowId xmlns:a16="http://schemas.microsoft.com/office/drawing/2014/main" val="10005"/>
                  </a:ext>
                </a:extLst>
              </a:tr>
              <a:tr h="587890">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Prompting</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Temple's destruction</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Christ's imminent departure</a:t>
                      </a:r>
                    </a:p>
                  </a:txBody>
                  <a:tcPr marL="68580" marR="68580" marT="34290" marB="34290" anchor="ctr" horzOverflow="overflow">
                    <a:solidFill>
                      <a:srgbClr val="008000"/>
                    </a:solidFill>
                  </a:tcPr>
                </a:tc>
                <a:extLst>
                  <a:ext uri="{0D108BD9-81ED-4DB2-BD59-A6C34878D82A}">
                    <a16:rowId xmlns:a16="http://schemas.microsoft.com/office/drawing/2014/main" val="10006"/>
                  </a:ext>
                </a:extLst>
              </a:tr>
              <a:tr h="57636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Explanations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Written OT</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Unwritten NT</a:t>
                      </a:r>
                    </a:p>
                  </a:txBody>
                  <a:tcPr marL="68580" marR="68580" marT="34290" marB="34290" anchor="ctr" horzOverflow="overflow">
                    <a:solidFill>
                      <a:srgbClr val="008000"/>
                    </a:solidFill>
                  </a:tcPr>
                </a:tc>
                <a:extLst>
                  <a:ext uri="{0D108BD9-81ED-4DB2-BD59-A6C34878D82A}">
                    <a16:rowId xmlns:a16="http://schemas.microsoft.com/office/drawing/2014/main" val="10007"/>
                  </a:ext>
                </a:extLst>
              </a:tr>
              <a:tr h="57636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Apostles</a:t>
                      </a:r>
                    </a:p>
                  </a:txBody>
                  <a:tcPr marL="68580" marR="68580" marT="34290" marB="34290" anchor="ctr" horzOverflow="overflow">
                    <a:solidFill>
                      <a:srgbClr val="0000FF"/>
                    </a:solidFill>
                  </a:tcPr>
                </a:tc>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Israel (Matt. 19:28)</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Church (Eph. 2:20)</a:t>
                      </a:r>
                    </a:p>
                  </a:txBody>
                  <a:tcPr marL="68580" marR="68580" marT="34290" marB="34290" anchor="ctr" horzOverflow="overflow">
                    <a:solidFill>
                      <a:srgbClr val="008000"/>
                    </a:solidFill>
                  </a:tcPr>
                </a:tc>
                <a:extLst>
                  <a:ext uri="{0D108BD9-81ED-4DB2-BD59-A6C34878D82A}">
                    <a16:rowId xmlns:a16="http://schemas.microsoft.com/office/drawing/2014/main" val="1581406529"/>
                  </a:ext>
                </a:extLst>
              </a:tr>
            </a:tbl>
          </a:graphicData>
        </a:graphic>
      </p:graphicFrame>
    </p:spTree>
    <p:extLst>
      <p:ext uri="{BB962C8B-B14F-4D97-AF65-F5344CB8AC3E}">
        <p14:creationId xmlns:p14="http://schemas.microsoft.com/office/powerpoint/2010/main" val="1162716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4259E9-F8CB-4AE0-9D30-0ABD1215DCFD}"/>
              </a:ext>
            </a:extLst>
          </p:cNvPr>
          <p:cNvSpPr/>
          <p:nvPr/>
        </p:nvSpPr>
        <p:spPr>
          <a:xfrm>
            <a:off x="2890839" y="218183"/>
            <a:ext cx="6410325"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Ron Rhodes</a:t>
            </a:r>
          </a:p>
          <a:p>
            <a:pPr algn="ct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Big Book of Bible Answers: A Guide to Understanding the Most Challenging Questions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(Eugene, OR: Harvest, 2013), 278.</a:t>
            </a:r>
          </a:p>
        </p:txBody>
      </p:sp>
      <p:pic>
        <p:nvPicPr>
          <p:cNvPr id="2" name="Picture 1">
            <a:extLst>
              <a:ext uri="{FF2B5EF4-FFF2-40B4-BE49-F238E27FC236}">
                <a16:creationId xmlns:a16="http://schemas.microsoft.com/office/drawing/2014/main" id="{E8138A89-DC9F-4CD1-A67B-98FE9F32AE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1666" r="31666"/>
          <a:stretch/>
        </p:blipFill>
        <p:spPr>
          <a:xfrm>
            <a:off x="609600" y="45720"/>
            <a:ext cx="1105408" cy="1097280"/>
          </a:xfrm>
          <a:prstGeom prst="rect">
            <a:avLst/>
          </a:prstGeom>
          <a:ln w="19050">
            <a:solidFill>
              <a:schemeClr val="tx1"/>
            </a:solidFill>
          </a:ln>
        </p:spPr>
      </p:pic>
      <p:sp>
        <p:nvSpPr>
          <p:cNvPr id="8" name="TextBox 7">
            <a:extLst>
              <a:ext uri="{FF2B5EF4-FFF2-40B4-BE49-F238E27FC236}">
                <a16:creationId xmlns:a16="http://schemas.microsoft.com/office/drawing/2014/main" id="{C56A2854-9E01-4DCA-BC81-031B8CC7BFCC}"/>
              </a:ext>
            </a:extLst>
          </p:cNvPr>
          <p:cNvSpPr txBox="1"/>
          <p:nvPr/>
        </p:nvSpPr>
        <p:spPr>
          <a:xfrm>
            <a:off x="609600" y="1600201"/>
            <a:ext cx="10972800" cy="4031873"/>
          </a:xfrm>
          <a:prstGeom prst="rect">
            <a:avLst/>
          </a:prstGeom>
          <a:noFill/>
        </p:spPr>
        <p:txBody>
          <a:bodyPr wrap="square">
            <a:spAutoFit/>
          </a:bodyPr>
          <a:lstStyle/>
          <a:p>
            <a:pPr algn="just"/>
            <a:r>
              <a:rPr lang="en-US" sz="3200" dirty="0">
                <a:effectLst>
                  <a:outerShdw blurRad="38100" dist="38100" dir="2700000" algn="tl">
                    <a:srgbClr val="000000"/>
                  </a:outerShdw>
                </a:effectLst>
                <a:latin typeface="Calibri" panose="020F0502020204030204" pitchFamily="34" charset="0"/>
                <a:cs typeface="+mn-cs"/>
              </a:rPr>
              <a:t>“This view is based on the parable of the 10 virgins—depicting five virgins being prepared and five unprepared (Matthew 25:1–13). This is interpreted to mean that only faithful, and watchful Christians will be raptured . . .Pre-</a:t>
            </a:r>
            <a:r>
              <a:rPr lang="en-US" sz="3200" dirty="0" err="1">
                <a:effectLst>
                  <a:outerShdw blurRad="38100" dist="38100" dir="2700000" algn="tl">
                    <a:srgbClr val="000000"/>
                  </a:outerShdw>
                </a:effectLst>
                <a:latin typeface="Calibri" panose="020F0502020204030204" pitchFamily="34" charset="0"/>
                <a:cs typeface="+mn-cs"/>
              </a:rPr>
              <a:t>tribulationalists</a:t>
            </a:r>
            <a:r>
              <a:rPr lang="en-US" sz="3200" dirty="0">
                <a:effectLst>
                  <a:outerShdw blurRad="38100" dist="38100" dir="2700000" algn="tl">
                    <a:srgbClr val="000000"/>
                  </a:outerShdw>
                </a:effectLst>
                <a:latin typeface="Calibri" panose="020F0502020204030204" pitchFamily="34" charset="0"/>
                <a:cs typeface="+mn-cs"/>
              </a:rPr>
              <a:t> respond that Matthew 25:1–13 has nothing to do with the rapture. Those virgins who are ‘unprepared’ apparently represent people living during the tribulation period who are unprepared for Christ's second coming (seven years after the rapture).”</a:t>
            </a:r>
          </a:p>
        </p:txBody>
      </p:sp>
    </p:spTree>
    <p:extLst>
      <p:ext uri="{BB962C8B-B14F-4D97-AF65-F5344CB8AC3E}">
        <p14:creationId xmlns:p14="http://schemas.microsoft.com/office/powerpoint/2010/main" val="2300900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7"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975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4876800"/>
          </a:xfrm>
        </p:spPr>
        <p:txBody>
          <a:bodyPr/>
          <a:lstStyle/>
          <a:p>
            <a:pPr marL="0" indent="0" algn="just">
              <a:spcBef>
                <a:spcPts val="0"/>
              </a:spcBef>
              <a:buNone/>
              <a:defRPr/>
            </a:pPr>
            <a:r>
              <a:rPr lang="en-US" sz="3100" dirty="0">
                <a:effectLst>
                  <a:outerShdw blurRad="38100" dist="38100" dir="2700000" algn="tl">
                    <a:srgbClr val="000000">
                      <a:alpha val="43137"/>
                    </a:srgbClr>
                  </a:outerShdw>
                </a:effectLst>
                <a:cs typeface="Calibri" panose="020F0502020204030204" pitchFamily="34" charset="0"/>
              </a:rPr>
              <a:t>“I believe that Peters is mistaken in confounding various thief passages with the coming of the Lord for the church (e.g., Matt. 24:37-44, Luke 17:26-37). Where these passage speak of ‘one taken...another left,’ Peters falls into the common mistake of misinterpreting Second Coming judgment passages as Rapture passages...If we consider various passages where people fail to watch or perform, we find that some very serious consequences result: Left as dead for birds of prey (Mat. 24:28, 37-43; Luke 17:37). Being cut in two with the hypocrites, weeping and gnashing of teeth (Matt. 24:51). Being shut out from the wedding feast . . .</a:t>
            </a:r>
          </a:p>
        </p:txBody>
      </p:sp>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3048000" y="228600"/>
            <a:ext cx="630555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Tony Garland</a:t>
            </a:r>
          </a:p>
          <a:p>
            <a:pPr algn="ctr" eaLnBrk="1" hangingPunct="1"/>
            <a:r>
              <a:rPr lang="en-US" sz="1800" kern="0" dirty="0">
                <a:solidFill>
                  <a:schemeClr val="tx1"/>
                </a:solidFill>
                <a:effectLst>
                  <a:outerShdw blurRad="38100" dist="38100" dir="2700000" algn="tl">
                    <a:srgbClr val="000000">
                      <a:alpha val="43137"/>
                    </a:srgbClr>
                  </a:outerShdw>
                </a:effectLst>
              </a:rPr>
              <a:t>Anthony Garland, "Q181 : George Peters and the Partial Rapture View," online: www.spiritandtruth.org, accessed 13 August 2015.</a:t>
            </a:r>
          </a:p>
        </p:txBody>
      </p:sp>
      <p:pic>
        <p:nvPicPr>
          <p:cNvPr id="3074" name="Picture 2" descr="SpiritAndTruth.org Revelation">
            <a:extLst>
              <a:ext uri="{FF2B5EF4-FFF2-40B4-BE49-F238E27FC236}">
                <a16:creationId xmlns:a16="http://schemas.microsoft.com/office/drawing/2014/main" id="{0C6EA3BC-70B4-41E0-96F5-6C3C37CE15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81916"/>
            <a:ext cx="1642450" cy="125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356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4876800"/>
          </a:xfrm>
        </p:spPr>
        <p:txBody>
          <a:bodyPr/>
          <a:lstStyle/>
          <a:p>
            <a:pPr marL="0" indent="0" algn="just">
              <a:spcBef>
                <a:spcPts val="0"/>
              </a:spcBef>
              <a:buNone/>
              <a:defRPr/>
            </a:pPr>
            <a:r>
              <a:rPr lang="en-US" sz="3100" dirty="0">
                <a:effectLst>
                  <a:outerShdw blurRad="38100" dist="38100" dir="2700000" algn="tl">
                    <a:srgbClr val="000000">
                      <a:alpha val="43137"/>
                    </a:srgbClr>
                  </a:outerShdw>
                </a:effectLst>
                <a:cs typeface="Calibri" panose="020F0502020204030204" pitchFamily="34" charset="0"/>
              </a:rPr>
              <a:t>… with the Master proclaiming,  I do not know you (Matt. 25:12 cf. Matt. 7:23). Being cast into outer darkness, weeping and gnashing of teeth (Matt. 25:30). Although some teach that ‘outer darkness’ is a place where under-performing believers may suffer during the Millennial Kingdom, this seems most unlikely. Jesus clearly states that those Jews who did not believe in Him—the faithless ‘sons of the Kingdom’—were bound for outer darkness (Matt. 8:12)...While not focusing specifically on Rapture-related warning passages here, I hope you can see that the way in which a person interprets various readiness warning passages—whether. . .</a:t>
            </a:r>
          </a:p>
        </p:txBody>
      </p:sp>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3048000" y="228600"/>
            <a:ext cx="630555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Tony Garland</a:t>
            </a:r>
          </a:p>
          <a:p>
            <a:pPr algn="ctr" eaLnBrk="1" hangingPunct="1"/>
            <a:r>
              <a:rPr lang="en-US" sz="1800" kern="0" dirty="0">
                <a:solidFill>
                  <a:schemeClr val="tx1"/>
                </a:solidFill>
                <a:effectLst>
                  <a:outerShdw blurRad="38100" dist="38100" dir="2700000" algn="tl">
                    <a:srgbClr val="000000">
                      <a:alpha val="43137"/>
                    </a:srgbClr>
                  </a:outerShdw>
                </a:effectLst>
              </a:rPr>
              <a:t>Anthony Garland, "Q181 : George Peters and the Partial Rapture View," online: www.spiritandtruth.org, accessed 13 August 2015.</a:t>
            </a:r>
          </a:p>
        </p:txBody>
      </p:sp>
      <p:pic>
        <p:nvPicPr>
          <p:cNvPr id="6" name="Picture 2" descr="SpiritAndTruth.org Revelation">
            <a:extLst>
              <a:ext uri="{FF2B5EF4-FFF2-40B4-BE49-F238E27FC236}">
                <a16:creationId xmlns:a16="http://schemas.microsoft.com/office/drawing/2014/main" id="{195CC564-0B20-4DA8-9250-99D31D8EFA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81916"/>
            <a:ext cx="1642450" cy="125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477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4876800"/>
          </a:xfrm>
        </p:spPr>
        <p:txBody>
          <a:bodyPr/>
          <a:lstStyle/>
          <a:p>
            <a:pPr marL="0" indent="0" algn="just">
              <a:spcBef>
                <a:spcPts val="0"/>
              </a:spcBef>
              <a:buNone/>
              <a:defRPr/>
            </a:pPr>
            <a:r>
              <a:rPr lang="en-US" dirty="0">
                <a:effectLst>
                  <a:outerShdw blurRad="38100" dist="38100" dir="2700000" algn="tl">
                    <a:srgbClr val="000000">
                      <a:alpha val="43137"/>
                    </a:srgbClr>
                  </a:outerShdw>
                </a:effectLst>
                <a:cs typeface="Calibri" panose="020F0502020204030204" pitchFamily="34" charset="0"/>
              </a:rPr>
              <a:t>… they can have in view believers who are securely saved—will have a lot to do with whether a teacher believes that the body of Christ will be sliced into two companies, either at the Rapture or at the entry to the Millennial Kingdom to follow. Peters, while having much to offer concerning the coming Kingdom and eschatology in general, appears to be comfortable with the idea that it is our performance rather than identity that determines our destiny in relation to the Rapture. I take the opposite view: that those who are in Christ are joined to Christ in a way which cannot (and will not) be broken.”</a:t>
            </a:r>
          </a:p>
        </p:txBody>
      </p:sp>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3048000" y="228600"/>
            <a:ext cx="630555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Tony Garland</a:t>
            </a:r>
          </a:p>
          <a:p>
            <a:pPr algn="ctr" eaLnBrk="1" hangingPunct="1"/>
            <a:r>
              <a:rPr lang="en-US" sz="1800" kern="0" dirty="0">
                <a:solidFill>
                  <a:schemeClr val="tx1"/>
                </a:solidFill>
                <a:effectLst>
                  <a:outerShdw blurRad="38100" dist="38100" dir="2700000" algn="tl">
                    <a:srgbClr val="000000">
                      <a:alpha val="43137"/>
                    </a:srgbClr>
                  </a:outerShdw>
                </a:effectLst>
              </a:rPr>
              <a:t>Anthony Garland, "Q181 : George Peters and the Partial Rapture View," online: www.spiritandtruth.org, accessed 13 August 2015.</a:t>
            </a:r>
          </a:p>
        </p:txBody>
      </p:sp>
      <p:pic>
        <p:nvPicPr>
          <p:cNvPr id="6" name="Picture 2" descr="SpiritAndTruth.org Revelation">
            <a:extLst>
              <a:ext uri="{FF2B5EF4-FFF2-40B4-BE49-F238E27FC236}">
                <a16:creationId xmlns:a16="http://schemas.microsoft.com/office/drawing/2014/main" id="{26CAD604-B9C7-4219-8516-F70F75B6CD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81916"/>
            <a:ext cx="1642450" cy="125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256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4739759"/>
          </a:xfrm>
          <a:prstGeom prst="rect">
            <a:avLst/>
          </a:prstGeom>
          <a:noFill/>
          <a:ln w="28575">
            <a:noFill/>
            <a:miter lim="800000"/>
            <a:headEnd/>
            <a:tailEnd/>
          </a:ln>
        </p:spPr>
        <p:txBody>
          <a:bodyPr wrap="square">
            <a:spAutoFit/>
          </a:bodyPr>
          <a:lstStyle/>
          <a:p>
            <a:pPr algn="ctr" defTabSz="685800"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24:36-41</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took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airō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 . . .</a:t>
            </a:r>
          </a:p>
        </p:txBody>
      </p:sp>
    </p:spTree>
    <p:extLst>
      <p:ext uri="{BB962C8B-B14F-4D97-AF65-F5344CB8AC3E}">
        <p14:creationId xmlns:p14="http://schemas.microsoft.com/office/powerpoint/2010/main" val="300623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631763"/>
          </a:xfrm>
          <a:prstGeom prst="rect">
            <a:avLst/>
          </a:prstGeom>
          <a:noFill/>
          <a:ln w="28575">
            <a:noFill/>
            <a:miter lim="800000"/>
            <a:headEnd/>
            <a:tailEnd/>
          </a:ln>
        </p:spPr>
        <p:txBody>
          <a:bodyPr wrap="square">
            <a:spAutoFit/>
          </a:bodyPr>
          <a:lstStyle/>
          <a:p>
            <a:pPr algn="ctr" defTabSz="685800"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24:36-41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all away; so will the coming of the Son of Man be.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a:t>
            </a:r>
            <a:r>
              <a:rPr lang="en-US" sz="36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a:t>
            </a:r>
          </a:p>
        </p:txBody>
      </p:sp>
    </p:spTree>
    <p:extLst>
      <p:ext uri="{BB962C8B-B14F-4D97-AF65-F5344CB8AC3E}">
        <p14:creationId xmlns:p14="http://schemas.microsoft.com/office/powerpoint/2010/main" val="2308128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276600" y="1600200"/>
            <a:ext cx="8305800" cy="3962400"/>
          </a:xfrm>
        </p:spPr>
        <p:txBody>
          <a:bodyPr/>
          <a:lstStyle/>
          <a:p>
            <a:pPr marL="0" indent="0" algn="just">
              <a:spcBef>
                <a:spcPts val="0"/>
              </a:spcBef>
              <a:buNone/>
              <a:defRPr/>
            </a:pPr>
            <a:r>
              <a:rPr lang="en-US" sz="3600" dirty="0">
                <a:effectLst>
                  <a:outerShdw blurRad="38100" dist="38100" dir="2700000" algn="tl">
                    <a:srgbClr val="000000">
                      <a:alpha val="43137"/>
                    </a:srgbClr>
                  </a:outerShdw>
                </a:effectLst>
                <a:cs typeface="Calibri" panose="020F0502020204030204" pitchFamily="34" charset="0"/>
              </a:rPr>
              <a:t>“Again, this passage is in that discourse in which the Lord outlined His program for Israel, who was already in the tribulation period. The one taken is taken to judgment and the one left is left for the millennial blessing. Such is not the prospect for the church</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3067050" y="228600"/>
            <a:ext cx="60579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J. Dwight Pentecost</a:t>
            </a:r>
          </a:p>
          <a:p>
            <a:pPr algn="ctr" eaLnBrk="1" hangingPunct="1"/>
            <a:r>
              <a:rPr lang="en-US" sz="1800" i="1" kern="0" dirty="0">
                <a:solidFill>
                  <a:schemeClr val="tx1"/>
                </a:solidFill>
                <a:effectLst>
                  <a:outerShdw blurRad="38100" dist="38100" dir="2700000" algn="tl">
                    <a:srgbClr val="000000">
                      <a:alpha val="43137"/>
                    </a:srgbClr>
                  </a:outerShdw>
                </a:effectLst>
              </a:rPr>
              <a:t>Things to Come</a:t>
            </a:r>
            <a:r>
              <a:rPr lang="en-US" sz="1800" kern="0" dirty="0">
                <a:solidFill>
                  <a:schemeClr val="tx1"/>
                </a:solidFill>
                <a:effectLst>
                  <a:outerShdw blurRad="38100" dist="38100" dir="2700000" algn="tl">
                    <a:srgbClr val="000000">
                      <a:alpha val="43137"/>
                    </a:srgbClr>
                  </a:outerShdw>
                </a:effectLst>
              </a:rPr>
              <a:t>, Page 162</a:t>
            </a:r>
          </a:p>
        </p:txBody>
      </p:sp>
      <p:pic>
        <p:nvPicPr>
          <p:cNvPr id="6" name="Picture 2" descr="Image result for j. dwight pentecost">
            <a:extLst>
              <a:ext uri="{FF2B5EF4-FFF2-40B4-BE49-F238E27FC236}">
                <a16:creationId xmlns:a16="http://schemas.microsoft.com/office/drawing/2014/main" id="{2AF5846F-331F-47B7-9FA6-3760E356F9E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9600" y="76200"/>
            <a:ext cx="1219200" cy="914400"/>
          </a:xfrm>
          <a:prstGeom prst="rect">
            <a:avLst/>
          </a:prstGeom>
          <a:solidFill>
            <a:srgbClr val="FFFFFF">
              <a:shade val="85000"/>
            </a:srgbClr>
          </a:solidFill>
          <a:ln w="28575"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59A62008-D53B-4C6D-BE34-29E3D5870BB0}"/>
              </a:ext>
            </a:extLst>
          </p:cNvPr>
          <p:cNvPicPr>
            <a:picLocks noChangeAspect="1"/>
          </p:cNvPicPr>
          <p:nvPr/>
        </p:nvPicPr>
        <p:blipFill>
          <a:blip r:embed="rId3"/>
          <a:stretch>
            <a:fillRect/>
          </a:stretch>
        </p:blipFill>
        <p:spPr>
          <a:xfrm>
            <a:off x="609600" y="1752600"/>
            <a:ext cx="2486860" cy="3657600"/>
          </a:xfrm>
          <a:prstGeom prst="rect">
            <a:avLst/>
          </a:prstGeom>
        </p:spPr>
      </p:pic>
    </p:spTree>
    <p:extLst>
      <p:ext uri="{BB962C8B-B14F-4D97-AF65-F5344CB8AC3E}">
        <p14:creationId xmlns:p14="http://schemas.microsoft.com/office/powerpoint/2010/main" val="3893547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5293757"/>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21:28, 34-36</a:t>
            </a:r>
          </a:p>
          <a:p>
            <a:pPr algn="just" eaLnBrk="1" hangingPunct="1">
              <a:defRPr/>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these things begin to take place, straighten up and lift up your heads, because your redemption is drawing near…</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be on your guard, so that your hearts will not be weighed down with dissipation and drunkenness and the worries of life, and that this day will not come on you suddenly, like a trap</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it will come upon all those who live on the face of all the earth.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stay alert at all times, praying that you will have strength to escape all these things that are going to take place, and to stand before the Son of Man.”</a:t>
            </a:r>
          </a:p>
        </p:txBody>
      </p:sp>
    </p:spTree>
    <p:extLst>
      <p:ext uri="{BB962C8B-B14F-4D97-AF65-F5344CB8AC3E}">
        <p14:creationId xmlns:p14="http://schemas.microsoft.com/office/powerpoint/2010/main" val="1486290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FD9DFF-5BC3-4D0B-93AF-159F09A43490}"/>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4801314"/>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sz="36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Luke</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21:21, 28, 34-36</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rPr>
              <a:t>“</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Then those who are in Judea must flee to the mountains, and those who are in the midst of the city must leave, and those who are in the country must not enter the city</a:t>
            </a:r>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28</a:t>
            </a:r>
            <a:r>
              <a:rPr lang="en-US" sz="3200" dirty="0">
                <a:effectLst>
                  <a:outerShdw blurRad="38100" dist="38100" dir="2700000" algn="tl">
                    <a:srgbClr val="000000">
                      <a:alpha val="43137"/>
                    </a:srgbClr>
                  </a:outerShdw>
                </a:effectLst>
                <a:latin typeface="Calibri" panose="020F0502020204030204" pitchFamily="34" charset="0"/>
              </a:rPr>
              <a:t> But when these things begin to take place, straighten up and lift up your heads, because your redemption is drawing near…</a:t>
            </a:r>
            <a:r>
              <a:rPr lang="en-US" sz="3200" baseline="30000" dirty="0">
                <a:effectLst>
                  <a:outerShdw blurRad="38100" dist="38100" dir="2700000" algn="tl">
                    <a:srgbClr val="000000">
                      <a:alpha val="43137"/>
                    </a:srgbClr>
                  </a:outerShdw>
                </a:effectLst>
                <a:latin typeface="Calibri" panose="020F0502020204030204" pitchFamily="34" charset="0"/>
              </a:rPr>
              <a:t>34 </a:t>
            </a:r>
            <a:r>
              <a:rPr lang="en-US" sz="3200" dirty="0">
                <a:effectLst>
                  <a:outerShdw blurRad="38100" dist="38100" dir="2700000" algn="tl">
                    <a:srgbClr val="000000">
                      <a:alpha val="43137"/>
                    </a:srgbClr>
                  </a:outerShdw>
                </a:effectLst>
                <a:latin typeface="Calibri" panose="020F0502020204030204" pitchFamily="34" charset="0"/>
              </a:rPr>
              <a:t>But be on your guard, so that your hearts will not be weighed down with dissipation and drunkenness and the worries of life, and that this day will not come on you suddenly, like a trap; </a:t>
            </a:r>
            <a:r>
              <a:rPr lang="en-US" sz="3200" baseline="30000" dirty="0">
                <a:effectLst>
                  <a:outerShdw blurRad="38100" dist="38100" dir="2700000" algn="tl">
                    <a:srgbClr val="000000">
                      <a:alpha val="43137"/>
                    </a:srgbClr>
                  </a:outerShdw>
                </a:effectLst>
                <a:latin typeface="Calibri" panose="020F0502020204030204" pitchFamily="34" charset="0"/>
              </a:rPr>
              <a:t> 35</a:t>
            </a:r>
            <a:r>
              <a:rPr lang="en-US" sz="3200" dirty="0">
                <a:effectLst>
                  <a:outerShdw blurRad="38100" dist="38100" dir="2700000" algn="tl">
                    <a:srgbClr val="000000">
                      <a:alpha val="43137"/>
                    </a:srgbClr>
                  </a:outerShdw>
                </a:effectLst>
                <a:latin typeface="Calibri" panose="020F0502020204030204" pitchFamily="34" charset="0"/>
              </a:rPr>
              <a:t> for . . .</a:t>
            </a:r>
          </a:p>
        </p:txBody>
      </p:sp>
    </p:spTree>
    <p:extLst>
      <p:ext uri="{BB962C8B-B14F-4D97-AF65-F5344CB8AC3E}">
        <p14:creationId xmlns:p14="http://schemas.microsoft.com/office/powerpoint/2010/main" val="3700913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FD9DFF-5BC3-4D0B-93AF-159F09A43490}"/>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831544"/>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sz="36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Luke</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21:21, 28, 34-36</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rPr>
              <a:t>. . . it will come upon all those who live on the face of all the earth. </a:t>
            </a:r>
            <a:r>
              <a:rPr lang="en-US" sz="3200" baseline="30000" dirty="0">
                <a:effectLst>
                  <a:outerShdw blurRad="38100" dist="38100" dir="2700000" algn="tl">
                    <a:srgbClr val="000000">
                      <a:alpha val="43137"/>
                    </a:srgbClr>
                  </a:outerShdw>
                </a:effectLst>
                <a:latin typeface="Calibri" panose="020F0502020204030204" pitchFamily="34" charset="0"/>
              </a:rPr>
              <a:t>36</a:t>
            </a:r>
            <a:r>
              <a:rPr lang="en-US" sz="3200" dirty="0">
                <a:effectLst>
                  <a:outerShdw blurRad="38100" dist="38100" dir="2700000" algn="tl">
                    <a:srgbClr val="000000">
                      <a:alpha val="43137"/>
                    </a:srgbClr>
                  </a:outerShdw>
                </a:effectLst>
                <a:latin typeface="Calibri" panose="020F0502020204030204" pitchFamily="34" charset="0"/>
              </a:rPr>
              <a:t> But stay alert at all times, praying that you will have strength to escape all these things that are going to take place, and to stand before the Son of Man.”</a:t>
            </a:r>
          </a:p>
        </p:txBody>
      </p:sp>
      <p:pic>
        <p:nvPicPr>
          <p:cNvPr id="2" name="Picture 1">
            <a:extLst>
              <a:ext uri="{FF2B5EF4-FFF2-40B4-BE49-F238E27FC236}">
                <a16:creationId xmlns:a16="http://schemas.microsoft.com/office/drawing/2014/main" id="{1B756157-27FE-44D3-98D9-F6D42E0463E3}"/>
              </a:ext>
            </a:extLst>
          </p:cNvPr>
          <p:cNvPicPr>
            <a:picLocks noChangeAspect="1"/>
          </p:cNvPicPr>
          <p:nvPr/>
        </p:nvPicPr>
        <p:blipFill>
          <a:blip r:embed="rId3"/>
          <a:stretch>
            <a:fillRect/>
          </a:stretch>
        </p:blipFill>
        <p:spPr>
          <a:xfrm>
            <a:off x="4839093" y="2971800"/>
            <a:ext cx="2513814" cy="1828800"/>
          </a:xfrm>
          <a:prstGeom prst="rect">
            <a:avLst/>
          </a:prstGeom>
        </p:spPr>
      </p:pic>
    </p:spTree>
    <p:extLst>
      <p:ext uri="{BB962C8B-B14F-4D97-AF65-F5344CB8AC3E}">
        <p14:creationId xmlns:p14="http://schemas.microsoft.com/office/powerpoint/2010/main" val="1035832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352801" y="1600200"/>
            <a:ext cx="8201860" cy="4876800"/>
          </a:xfrm>
        </p:spPr>
        <p:txBody>
          <a:bodyPr/>
          <a:lstStyle/>
          <a:p>
            <a:pPr marL="0" indent="0" algn="just">
              <a:spcBef>
                <a:spcPts val="0"/>
              </a:spcBef>
              <a:buNone/>
              <a:defRPr/>
            </a:pPr>
            <a:r>
              <a:rPr lang="en-US" dirty="0">
                <a:effectLst>
                  <a:outerShdw blurRad="38100" dist="38100" dir="2700000" algn="tl">
                    <a:srgbClr val="000000">
                      <a:alpha val="43137"/>
                    </a:srgbClr>
                  </a:outerShdw>
                </a:effectLst>
                <a:cs typeface="Calibri" panose="020F0502020204030204" pitchFamily="34" charset="0"/>
              </a:rPr>
              <a:t>“It will be observed that the primary reference in this chapter is to the nation of Israel, who was already in the tribulation period, and therefore this is not applicable to the church. The things to be escaped are judgments associated with ‘that day’ (vs. 34), that is, the Day of the Lord. Watchfulness is enjoined upon the church (1 Thessalonians 5:6; Titus 2:13) apart from being found worthy to participate in the translation</a:t>
            </a:r>
            <a:r>
              <a:rPr lang="en-US" i="1" dirty="0">
                <a:effectLst>
                  <a:outerShdw blurRad="38100" dist="38100" dir="2700000" algn="tl">
                    <a:srgbClr val="000000">
                      <a:alpha val="43137"/>
                    </a:srgbClr>
                  </a:outerShdw>
                </a:effectLst>
                <a:cs typeface="Calibri" panose="020F0502020204030204" pitchFamily="34" charset="0"/>
              </a:rPr>
              <a:t>.”</a:t>
            </a:r>
          </a:p>
        </p:txBody>
      </p:sp>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3067050" y="228600"/>
            <a:ext cx="60579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J. Dwight Pentecost</a:t>
            </a:r>
          </a:p>
          <a:p>
            <a:pPr algn="ctr" eaLnBrk="1" hangingPunct="1"/>
            <a:r>
              <a:rPr lang="en-US" sz="1800" i="1" kern="0" dirty="0">
                <a:solidFill>
                  <a:schemeClr val="tx1"/>
                </a:solidFill>
                <a:effectLst>
                  <a:outerShdw blurRad="38100" dist="38100" dir="2700000" algn="tl">
                    <a:srgbClr val="000000">
                      <a:alpha val="43137"/>
                    </a:srgbClr>
                  </a:outerShdw>
                </a:effectLst>
              </a:rPr>
              <a:t>Things to Come</a:t>
            </a:r>
            <a:r>
              <a:rPr lang="en-US" sz="1800" kern="0" dirty="0">
                <a:solidFill>
                  <a:schemeClr val="tx1"/>
                </a:solidFill>
                <a:effectLst>
                  <a:outerShdw blurRad="38100" dist="38100" dir="2700000" algn="tl">
                    <a:srgbClr val="000000">
                      <a:alpha val="43137"/>
                    </a:srgbClr>
                  </a:outerShdw>
                </a:effectLst>
              </a:rPr>
              <a:t>, Page 161-62</a:t>
            </a:r>
          </a:p>
        </p:txBody>
      </p:sp>
      <p:pic>
        <p:nvPicPr>
          <p:cNvPr id="6" name="Picture 2" descr="Image result for j. dwight pentecost">
            <a:extLst>
              <a:ext uri="{FF2B5EF4-FFF2-40B4-BE49-F238E27FC236}">
                <a16:creationId xmlns:a16="http://schemas.microsoft.com/office/drawing/2014/main" id="{2AF5846F-331F-47B7-9FA6-3760E356F9E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9600" y="76200"/>
            <a:ext cx="1219200" cy="914400"/>
          </a:xfrm>
          <a:prstGeom prst="rect">
            <a:avLst/>
          </a:prstGeom>
          <a:solidFill>
            <a:srgbClr val="FFFFFF">
              <a:shade val="85000"/>
            </a:srgbClr>
          </a:solidFill>
          <a:ln w="28575"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723CEF06-ABFD-43BC-8C29-0AF9001AB78D}"/>
              </a:ext>
            </a:extLst>
          </p:cNvPr>
          <p:cNvPicPr>
            <a:picLocks noChangeAspect="1"/>
          </p:cNvPicPr>
          <p:nvPr/>
        </p:nvPicPr>
        <p:blipFill>
          <a:blip r:embed="rId3"/>
          <a:stretch>
            <a:fillRect/>
          </a:stretch>
        </p:blipFill>
        <p:spPr>
          <a:xfrm>
            <a:off x="637340" y="1752600"/>
            <a:ext cx="2486860" cy="3657600"/>
          </a:xfrm>
          <a:prstGeom prst="rect">
            <a:avLst/>
          </a:prstGeom>
        </p:spPr>
      </p:pic>
    </p:spTree>
    <p:extLst>
      <p:ext uri="{BB962C8B-B14F-4D97-AF65-F5344CB8AC3E}">
        <p14:creationId xmlns:p14="http://schemas.microsoft.com/office/powerpoint/2010/main" val="4225910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09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What is the Rapture?</a:t>
            </a:r>
          </a:p>
        </p:txBody>
      </p:sp>
      <p:sp>
        <p:nvSpPr>
          <p:cNvPr id="32771" name="Rectangle 3"/>
          <p:cNvSpPr>
            <a:spLocks noGrp="1" noChangeArrowheads="1"/>
          </p:cNvSpPr>
          <p:nvPr>
            <p:ph idx="1"/>
          </p:nvPr>
        </p:nvSpPr>
        <p:spPr>
          <a:xfrm>
            <a:off x="1752600" y="990600"/>
            <a:ext cx="8686800" cy="5715000"/>
          </a:xfrm>
        </p:spPr>
        <p:txBody>
          <a:bodyPr/>
          <a:lstStyle/>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An important doctrine</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Distinct from the Second Advent</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Catching away of all living believers (1 Thess 4:17)</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Reunion (1 Thess 4:14-16)</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Resurrection (1 Cor 15:50-54)</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Exemption from death (1 Cor 15:51, 54-56) </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Instantaneous (1 Cor 15:52)</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Mystery (1 Cor 15:51)</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Imminent (1 Cor 15:51; 1 Thess 4:15)</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94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E0BC0FE-4875-4AE0-89A1-8632B961BFBD}"/>
              </a:ext>
            </a:extLst>
          </p:cNvPr>
          <p:cNvSpPr>
            <a:spLocks noGrp="1" noChangeArrowheads="1"/>
          </p:cNvSpPr>
          <p:nvPr>
            <p:ph type="title"/>
          </p:nvPr>
        </p:nvSpPr>
        <p:spPr>
          <a:xfrm>
            <a:off x="2324100" y="20955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
        <p:nvSpPr>
          <p:cNvPr id="21507" name="Rectangle 3"/>
          <p:cNvSpPr>
            <a:spLocks noGrp="1" noChangeArrowheads="1"/>
          </p:cNvSpPr>
          <p:nvPr>
            <p:ph idx="1"/>
          </p:nvPr>
        </p:nvSpPr>
        <p:spPr>
          <a:xfrm>
            <a:off x="1066800" y="990600"/>
            <a:ext cx="10058400" cy="5181600"/>
          </a:xfrm>
        </p:spPr>
        <p:txBody>
          <a:bodyPr/>
          <a:lstStyle/>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rapturism makes the Bema Seat Judgment unnecessary (1 Cor. 3:10-15)</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never objectively quantify the exact degree of faithfulness or spiritual maturity that is necessary to participate in the rapture</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appear individually biased</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dispensationally misapply Bible passages (Matt. 25:1-13)</a:t>
            </a:r>
          </a:p>
          <a:p>
            <a:pPr marL="457200" indent="-457200" algn="just" eaLnBrk="1" hangingPunct="1">
              <a:spcBef>
                <a:spcPts val="0"/>
              </a:spcBef>
              <a:spcAft>
                <a:spcPts val="1600"/>
              </a:spcAft>
              <a:buSzPct val="100000"/>
              <a:buFont typeface="+mj-lt"/>
              <a:buAutoNum type="arabicPeriod" startAt="6"/>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Partial rapturists misapply passages promising a reward to faithful believers (Rev. 3:11)</a:t>
            </a:r>
          </a:p>
        </p:txBody>
      </p:sp>
    </p:spTree>
    <p:extLst>
      <p:ext uri="{BB962C8B-B14F-4D97-AF65-F5344CB8AC3E}">
        <p14:creationId xmlns:p14="http://schemas.microsoft.com/office/powerpoint/2010/main" val="1191205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nvGraphicFramePr>
        <p:xfrm>
          <a:off x="609600" y="128024"/>
          <a:ext cx="10972800" cy="6553192"/>
        </p:xfrm>
        <a:graphic>
          <a:graphicData uri="http://schemas.openxmlformats.org/drawingml/2006/table">
            <a:tbl>
              <a:tblPr>
                <a:tableStyleId>{5940675A-B579-460E-94D1-54222C63F5DA}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 </a:t>
                      </a:r>
                      <a:br>
                        <a:rPr lang="en-US" altLang="en-US" sz="3600" kern="1200" dirty="0">
                          <a:solidFill>
                            <a:srgbClr val="00FFFF"/>
                          </a:solidFill>
                          <a:effectLst/>
                          <a:latin typeface="Calibri" panose="020F0502020204030204" pitchFamily="34" charset="0"/>
                          <a:ea typeface="+mj-ea"/>
                          <a:cs typeface="Calibri" panose="020F0502020204030204" pitchFamily="34" charset="0"/>
                        </a:rPr>
                      </a:br>
                      <a:r>
                        <a:rPr lang="en-US" altLang="en-US" sz="28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800" kern="1200" dirty="0">
                        <a:solidFill>
                          <a:schemeClr val="tx1"/>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2"/>
                          </a:solidFill>
                          <a:effectLst/>
                          <a:latin typeface="Calibri" panose="020F0502020204030204" pitchFamily="34" charset="0"/>
                          <a:cs typeface="Calibri" panose="020F0502020204030204" pitchFamily="34" charset="0"/>
                        </a:rPr>
                        <a:t>SCRIPTURE</a:t>
                      </a:r>
                      <a:endParaRPr lang="en-US" sz="3200" b="1" u="none" kern="1200" dirty="0">
                        <a:solidFill>
                          <a:schemeClr val="bg2"/>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rgbClr val="C00000"/>
                          </a:solidFill>
                          <a:effectLst/>
                          <a:latin typeface="Calibri" panose="020F0502020204030204" pitchFamily="34" charset="0"/>
                          <a:cs typeface="Calibri" panose="020F0502020204030204" pitchFamily="34" charset="0"/>
                        </a:rPr>
                        <a:t>CROWN</a:t>
                      </a:r>
                      <a:endParaRPr lang="en-US" sz="32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32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600" b="0"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Rev. 2:10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64826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8E3223-C16D-47DE-8B16-8FDCF2A56DE4}"/>
              </a:ext>
            </a:extLst>
          </p:cNvPr>
          <p:cNvPicPr>
            <a:picLocks noChangeAspect="1"/>
          </p:cNvPicPr>
          <p:nvPr/>
        </p:nvPicPr>
        <p:blipFill>
          <a:blip r:embed="rId2"/>
          <a:stretch>
            <a:fillRect/>
          </a:stretch>
        </p:blipFill>
        <p:spPr>
          <a:xfrm>
            <a:off x="0" y="1"/>
            <a:ext cx="12192000" cy="6858000"/>
          </a:xfrm>
          <a:prstGeom prst="rect">
            <a:avLst/>
          </a:prstGeom>
        </p:spPr>
      </p:pic>
      <p:sp>
        <p:nvSpPr>
          <p:cNvPr id="134147" name="Rectangle 1"/>
          <p:cNvSpPr>
            <a:spLocks noChangeArrowheads="1"/>
          </p:cNvSpPr>
          <p:nvPr/>
        </p:nvSpPr>
        <p:spPr bwMode="auto">
          <a:xfrm>
            <a:off x="609600" y="1"/>
            <a:ext cx="10972800" cy="25391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3:15</a:t>
            </a:r>
          </a:p>
          <a:p>
            <a:pPr algn="just" fontAlgn="auto">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If any man’s (carnal believer’s) work is burned up, he will suffer loss; but he himself will be saved, yet so as through fire.”</a:t>
            </a:r>
          </a:p>
        </p:txBody>
      </p:sp>
      <p:pic>
        <p:nvPicPr>
          <p:cNvPr id="4" name="Picture 3">
            <a:extLst>
              <a:ext uri="{FF2B5EF4-FFF2-40B4-BE49-F238E27FC236}">
                <a16:creationId xmlns:a16="http://schemas.microsoft.com/office/drawing/2014/main" id="{4AD8C88E-3F45-4661-815D-165E3C29CE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95800" y="2686898"/>
            <a:ext cx="3352800" cy="2011680"/>
          </a:xfrm>
          <a:prstGeom prst="rect">
            <a:avLst/>
          </a:prstGeom>
        </p:spPr>
      </p:pic>
    </p:spTree>
    <p:extLst>
      <p:ext uri="{BB962C8B-B14F-4D97-AF65-F5344CB8AC3E}">
        <p14:creationId xmlns:p14="http://schemas.microsoft.com/office/powerpoint/2010/main" val="3079557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4801314"/>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sz="36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Corinthians 9:24-27</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24 </a:t>
            </a:r>
            <a:r>
              <a:rPr lang="en-US" sz="3200" dirty="0">
                <a:effectLst>
                  <a:outerShdw blurRad="38100" dist="38100" dir="2700000" algn="tl">
                    <a:srgbClr val="000000">
                      <a:alpha val="43137"/>
                    </a:srgbClr>
                  </a:outerShdw>
                </a:effectLst>
                <a:latin typeface="Calibri" panose="020F0502020204030204" pitchFamily="34" charset="0"/>
              </a:rPr>
              <a:t>Do you not know that those who run in a race all run, but </a:t>
            </a:r>
            <a:r>
              <a:rPr lang="en-US" sz="3200" i="1" dirty="0">
                <a:effectLst>
                  <a:outerShdw blurRad="38100" dist="38100" dir="2700000" algn="tl">
                    <a:srgbClr val="000000">
                      <a:alpha val="43137"/>
                    </a:srgbClr>
                  </a:outerShdw>
                </a:effectLst>
                <a:latin typeface="Calibri" panose="020F0502020204030204" pitchFamily="34" charset="0"/>
              </a:rPr>
              <a:t>only</a:t>
            </a:r>
            <a:r>
              <a:rPr lang="en-US" sz="3200" dirty="0">
                <a:effectLst>
                  <a:outerShdw blurRad="38100" dist="38100" dir="2700000" algn="tl">
                    <a:srgbClr val="000000">
                      <a:alpha val="43137"/>
                    </a:srgbClr>
                  </a:outerShdw>
                </a:effectLst>
                <a:latin typeface="Calibri" panose="020F0502020204030204" pitchFamily="34" charset="0"/>
              </a:rPr>
              <a:t> one receives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prize</a:t>
            </a:r>
            <a:r>
              <a:rPr lang="en-US" sz="3200" dirty="0">
                <a:effectLst>
                  <a:outerShdw blurRad="38100" dist="38100" dir="2700000" algn="tl">
                    <a:srgbClr val="000000">
                      <a:alpha val="43137"/>
                    </a:srgbClr>
                  </a:outerShdw>
                </a:effectLst>
                <a:latin typeface="Calibri" panose="020F0502020204030204" pitchFamily="34" charset="0"/>
              </a:rPr>
              <a:t>? Run in such a way that you may win. </a:t>
            </a:r>
            <a:r>
              <a:rPr lang="en-US" sz="3200" baseline="30000" dirty="0">
                <a:effectLst>
                  <a:outerShdw blurRad="38100" dist="38100" dir="2700000" algn="tl">
                    <a:srgbClr val="000000">
                      <a:alpha val="43137"/>
                    </a:srgbClr>
                  </a:outerShdw>
                </a:effectLst>
                <a:latin typeface="Calibri" panose="020F0502020204030204" pitchFamily="34" charset="0"/>
              </a:rPr>
              <a:t>25 </a:t>
            </a:r>
            <a:r>
              <a:rPr lang="en-US" sz="3200" dirty="0">
                <a:effectLst>
                  <a:outerShdw blurRad="38100" dist="38100" dir="2700000" algn="tl">
                    <a:srgbClr val="000000">
                      <a:alpha val="43137"/>
                    </a:srgbClr>
                  </a:outerShdw>
                </a:effectLst>
                <a:latin typeface="Calibri" panose="020F0502020204030204" pitchFamily="34" charset="0"/>
              </a:rPr>
              <a:t>Everyone who competes in the games exercises self-control in all things. They then </a:t>
            </a:r>
            <a:r>
              <a:rPr lang="en-US" sz="3200" i="1" dirty="0">
                <a:effectLst>
                  <a:outerShdw blurRad="38100" dist="38100" dir="2700000" algn="tl">
                    <a:srgbClr val="000000">
                      <a:alpha val="43137"/>
                    </a:srgbClr>
                  </a:outerShdw>
                </a:effectLst>
                <a:latin typeface="Calibri" panose="020F0502020204030204" pitchFamily="34" charset="0"/>
              </a:rPr>
              <a:t>do it</a:t>
            </a:r>
            <a:r>
              <a:rPr lang="en-US" sz="3200" dirty="0">
                <a:effectLst>
                  <a:outerShdw blurRad="38100" dist="38100" dir="2700000" algn="tl">
                    <a:srgbClr val="000000">
                      <a:alpha val="43137"/>
                    </a:srgbClr>
                  </a:outerShdw>
                </a:effectLst>
                <a:latin typeface="Calibri" panose="020F0502020204030204" pitchFamily="34" charset="0"/>
              </a:rPr>
              <a:t> to receive a perishable wreath, but we an imperishable. </a:t>
            </a:r>
            <a:r>
              <a:rPr lang="en-US" sz="3200" baseline="30000" dirty="0">
                <a:effectLst>
                  <a:outerShdw blurRad="38100" dist="38100" dir="2700000" algn="tl">
                    <a:srgbClr val="000000">
                      <a:alpha val="43137"/>
                    </a:srgbClr>
                  </a:outerShdw>
                </a:effectLst>
                <a:latin typeface="Calibri" panose="020F0502020204030204" pitchFamily="34" charset="0"/>
              </a:rPr>
              <a:t>26 </a:t>
            </a:r>
            <a:r>
              <a:rPr lang="en-US" sz="3200" dirty="0">
                <a:effectLst>
                  <a:outerShdw blurRad="38100" dist="38100" dir="2700000" algn="tl">
                    <a:srgbClr val="000000">
                      <a:alpha val="43137"/>
                    </a:srgbClr>
                  </a:outerShdw>
                </a:effectLst>
                <a:latin typeface="Calibri" panose="020F0502020204030204" pitchFamily="34" charset="0"/>
              </a:rPr>
              <a:t>Therefore I run in such a way, as not without aim; I box in such a way, as not beating the air; </a:t>
            </a:r>
            <a:r>
              <a:rPr lang="en-US" sz="3200" baseline="30000" dirty="0">
                <a:effectLst>
                  <a:outerShdw blurRad="38100" dist="38100" dir="2700000" algn="tl">
                    <a:srgbClr val="000000">
                      <a:alpha val="43137"/>
                    </a:srgbClr>
                  </a:outerShdw>
                </a:effectLst>
                <a:latin typeface="Calibri" panose="020F0502020204030204" pitchFamily="34" charset="0"/>
              </a:rPr>
              <a:t>27 </a:t>
            </a:r>
            <a:r>
              <a:rPr lang="en-US" sz="3200" dirty="0">
                <a:effectLst>
                  <a:outerShdw blurRad="38100" dist="38100" dir="2700000" algn="tl">
                    <a:srgbClr val="000000">
                      <a:alpha val="43137"/>
                    </a:srgbClr>
                  </a:outerShdw>
                </a:effectLst>
                <a:latin typeface="Calibri" panose="020F0502020204030204" pitchFamily="34" charset="0"/>
              </a:rPr>
              <a:t>but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 discipline my body and make it my slave, so that, after I have preached to others, I myself will not be disqualified</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03957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258102-820B-4AE0-B6C6-3B0531C864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1969770"/>
          </a:xfrm>
          <a:prstGeom prst="rect">
            <a:avLst/>
          </a:prstGeom>
          <a:noFill/>
          <a:ln w="28575">
            <a:noFill/>
            <a:miter lim="800000"/>
            <a:headEnd/>
            <a:tailEnd/>
          </a:ln>
        </p:spPr>
        <p:txBody>
          <a:bodyPr wrap="square">
            <a:spAutoFit/>
          </a:bodyPr>
          <a:lstStyle/>
          <a:p>
            <a:pPr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John 8</a:t>
            </a:r>
          </a:p>
          <a:p>
            <a:pPr algn="just" fontAlgn="auto">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Watch yourselves, that you do not lose what we have accomplished, but that you may receive a full reward.”</a:t>
            </a:r>
          </a:p>
        </p:txBody>
      </p:sp>
      <p:pic>
        <p:nvPicPr>
          <p:cNvPr id="4" name="Picture 3">
            <a:extLst>
              <a:ext uri="{FF2B5EF4-FFF2-40B4-BE49-F238E27FC236}">
                <a16:creationId xmlns:a16="http://schemas.microsoft.com/office/drawing/2014/main" id="{4AD8C88E-3F45-4661-815D-165E3C29CE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95800" y="2686898"/>
            <a:ext cx="3352800" cy="2011680"/>
          </a:xfrm>
          <a:prstGeom prst="rect">
            <a:avLst/>
          </a:prstGeom>
        </p:spPr>
      </p:pic>
    </p:spTree>
    <p:extLst>
      <p:ext uri="{BB962C8B-B14F-4D97-AF65-F5344CB8AC3E}">
        <p14:creationId xmlns:p14="http://schemas.microsoft.com/office/powerpoint/2010/main" val="2860673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1969770"/>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 hold fast what you have, so that no one will take your crown.”</a:t>
            </a:r>
          </a:p>
        </p:txBody>
      </p:sp>
      <p:pic>
        <p:nvPicPr>
          <p:cNvPr id="6" name="Picture 2" descr="Image result for church of philadelphia">
            <a:extLst>
              <a:ext uri="{FF2B5EF4-FFF2-40B4-BE49-F238E27FC236}">
                <a16:creationId xmlns:a16="http://schemas.microsoft.com/office/drawing/2014/main" id="{A7911A8F-E8E5-447C-A33C-25A03C6A44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000" y="2514600"/>
            <a:ext cx="4064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889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609600" y="1447801"/>
            <a:ext cx="10972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3000" dirty="0">
                <a:effectLst>
                  <a:outerShdw blurRad="38100" dist="38100" dir="2700000" algn="tl">
                    <a:srgbClr val="000000">
                      <a:alpha val="43137"/>
                    </a:srgbClr>
                  </a:outerShdw>
                </a:effectLst>
                <a:latin typeface="Calibri" panose="020F0502020204030204" pitchFamily="34" charset="0"/>
              </a:rPr>
              <a:t>“The judgment seat of Christ might be compared to a commencement ceremony. At graduation there is some measure of disappointment and remorse that one did not do better and work harder. However, at such an event the overwhelming emotion is joy, not remorse. The graduates do not leave the auditorium weeping because they did not earn better grades. Rather, they are thankful that they have been graduated, and they are grateful for what they did achieve. </a:t>
            </a:r>
            <a:r>
              <a:rPr lang="en-US" alt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To overdo the sorrow aspect of the judgment seat of Christ is to make heaven hell. To under do the sorrow aspect is to make faithfulness inconsequential</a:t>
            </a:r>
            <a:r>
              <a:rPr lang="en-US" altLang="en-US" sz="3000" dirty="0">
                <a:effectLst>
                  <a:outerShdw blurRad="38100" dist="38100" dir="2700000" algn="tl">
                    <a:srgbClr val="000000">
                      <a:alpha val="43137"/>
                    </a:srgbClr>
                  </a:outerShdw>
                </a:effectLst>
                <a:latin typeface="Calibri" panose="020F0502020204030204" pitchFamily="34" charset="0"/>
              </a:rPr>
              <a:t>” (underlining mine).</a:t>
            </a:r>
          </a:p>
        </p:txBody>
      </p:sp>
      <p:sp>
        <p:nvSpPr>
          <p:cNvPr id="49155" name="TextBox 4"/>
          <p:cNvSpPr txBox="1">
            <a:spLocks noChangeArrowheads="1"/>
          </p:cNvSpPr>
          <p:nvPr/>
        </p:nvSpPr>
        <p:spPr bwMode="auto">
          <a:xfrm>
            <a:off x="3276600" y="171629"/>
            <a:ext cx="563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3600" dirty="0">
                <a:solidFill>
                  <a:schemeClr val="tx2">
                    <a:satMod val="200000"/>
                  </a:schemeClr>
                </a:solidFill>
                <a:effectLst>
                  <a:outerShdw blurRad="38100" dist="38100" dir="2700000" algn="tl">
                    <a:srgbClr val="000000">
                      <a:alpha val="43137"/>
                    </a:srgbClr>
                  </a:outerShdw>
                </a:effectLst>
                <a:latin typeface="Calibri" panose="020F0502020204030204" pitchFamily="34" charset="0"/>
                <a:ea typeface="+mj-ea"/>
                <a:cs typeface="+mj-cs"/>
              </a:rPr>
              <a:t>Samuel Hoyt</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latin typeface="Corbel" panose="020B0503020204020204" pitchFamily="34" charset="0"/>
              </a:rPr>
              <a:t>“The Judgment Seat of Christ in Theological Perspective,” Part 2, </a:t>
            </a:r>
            <a:r>
              <a:rPr lang="en-US" altLang="en-US" sz="1800" i="1" dirty="0">
                <a:effectLst>
                  <a:outerShdw blurRad="38100" dist="38100" dir="2700000" algn="tl">
                    <a:srgbClr val="000000">
                      <a:alpha val="43137"/>
                    </a:srgbClr>
                  </a:outerShdw>
                </a:effectLst>
                <a:latin typeface="Corbel" panose="020B0503020204020204" pitchFamily="34" charset="0"/>
              </a:rPr>
              <a:t>Bibliotheca Sacra</a:t>
            </a:r>
            <a:r>
              <a:rPr lang="en-US" altLang="en-US" sz="1800" dirty="0">
                <a:effectLst>
                  <a:outerShdw blurRad="38100" dist="38100" dir="2700000" algn="tl">
                    <a:srgbClr val="000000">
                      <a:alpha val="43137"/>
                    </a:srgbClr>
                  </a:outerShdw>
                </a:effectLst>
                <a:latin typeface="Corbel" panose="020B0503020204020204" pitchFamily="34" charset="0"/>
              </a:rPr>
              <a:t>, electronic media.</a:t>
            </a:r>
          </a:p>
        </p:txBody>
      </p:sp>
      <p:pic>
        <p:nvPicPr>
          <p:cNvPr id="2" name="Picture 1"/>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685800" y="76200"/>
            <a:ext cx="937483" cy="9144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660BA4-CF11-42A6-BD50-EBD3A4BF09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4:8</a:t>
            </a:r>
          </a:p>
          <a:p>
            <a:pPr algn="just" fontAlgn="auto">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In the future there is laid up for me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crown</a:t>
            </a:r>
            <a:r>
              <a:rPr lang="en-US" sz="3600" dirty="0">
                <a:effectLst>
                  <a:outerShdw blurRad="38100" dist="38100" dir="2700000" algn="tl">
                    <a:srgbClr val="000000">
                      <a:alpha val="43137"/>
                    </a:srgbClr>
                  </a:outerShdw>
                </a:effectLst>
                <a:latin typeface="Calibri" panose="020F0502020204030204" pitchFamily="34" charset="0"/>
              </a:rPr>
              <a:t> of righteousness, which the Lord, the righteous Judge, will award to 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on that day</a:t>
            </a:r>
            <a:r>
              <a:rPr lang="en-US" sz="3600" dirty="0">
                <a:effectLst>
                  <a:outerShdw blurRad="38100" dist="38100" dir="2700000" algn="tl">
                    <a:srgbClr val="000000">
                      <a:alpha val="43137"/>
                    </a:srgbClr>
                  </a:outerShdw>
                </a:effectLst>
                <a:latin typeface="Calibri" panose="020F0502020204030204" pitchFamily="34" charset="0"/>
              </a:rPr>
              <a:t>; and not only to me, but also to all who have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His appearing</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3FA97728-93BF-49EA-9DA9-8A588870B0F9}"/>
              </a:ext>
            </a:extLst>
          </p:cNvPr>
          <p:cNvPicPr>
            <a:picLocks noChangeAspect="1"/>
          </p:cNvPicPr>
          <p:nvPr/>
        </p:nvPicPr>
        <p:blipFill rotWithShape="1">
          <a:blip r:embed="rId3"/>
          <a:srcRect l="12667" r="12667" b="5744"/>
          <a:stretch/>
        </p:blipFill>
        <p:spPr>
          <a:xfrm>
            <a:off x="4907074" y="3154680"/>
            <a:ext cx="2377852" cy="1645920"/>
          </a:xfrm>
          <a:prstGeom prst="rect">
            <a:avLst/>
          </a:prstGeom>
        </p:spPr>
      </p:pic>
    </p:spTree>
    <p:extLst>
      <p:ext uri="{BB962C8B-B14F-4D97-AF65-F5344CB8AC3E}">
        <p14:creationId xmlns:p14="http://schemas.microsoft.com/office/powerpoint/2010/main" val="3187255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2743200" y="1524000"/>
            <a:ext cx="8839199" cy="4876800"/>
          </a:xfrm>
        </p:spPr>
        <p:txBody>
          <a:bodyPr/>
          <a:lstStyle/>
          <a:p>
            <a:pPr marL="0" indent="0" algn="just">
              <a:spcBef>
                <a:spcPts val="0"/>
              </a:spcBef>
              <a:buNone/>
              <a:defRPr/>
            </a:pPr>
            <a:r>
              <a:rPr lang="en-US" sz="3100" dirty="0">
                <a:effectLst>
                  <a:outerShdw blurRad="38100" dist="38100" dir="2700000" algn="tl">
                    <a:srgbClr val="000000">
                      <a:alpha val="43137"/>
                    </a:srgbClr>
                  </a:outerShdw>
                </a:effectLst>
                <a:cs typeface="Calibri" panose="020F0502020204030204" pitchFamily="34" charset="0"/>
              </a:rPr>
              <a:t>“This [2 Tim. 4:8] is used by the adherents of this position to show that the rapture must be a partial one. However, it is to be noticed that the subject of the translation is not in view in this passage, but rather the question of reward. The Second Advent was intended by God to be a purifying hope (1 John 3:3). Because of such purifying a new life is produced because of the expectancy of the Lord's return. Therefore, those that truly ‘love his appearing’ will experience a new kind of life which will bring a reward</a:t>
            </a:r>
            <a:r>
              <a:rPr lang="en-US" sz="3100" i="1" dirty="0">
                <a:effectLst>
                  <a:outerShdw blurRad="38100" dist="38100" dir="2700000" algn="tl">
                    <a:srgbClr val="000000">
                      <a:alpha val="43137"/>
                    </a:srgbClr>
                  </a:outerShdw>
                </a:effectLst>
                <a:cs typeface="Calibri" panose="020F0502020204030204" pitchFamily="34" charset="0"/>
              </a:rPr>
              <a:t>.”</a:t>
            </a:r>
          </a:p>
        </p:txBody>
      </p:sp>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3067050" y="228600"/>
            <a:ext cx="60579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J. Dwight Pentecost</a:t>
            </a:r>
          </a:p>
          <a:p>
            <a:pPr algn="ctr" eaLnBrk="1" hangingPunct="1"/>
            <a:r>
              <a:rPr lang="en-US" sz="1800" i="1" kern="0" dirty="0">
                <a:solidFill>
                  <a:schemeClr val="tx1"/>
                </a:solidFill>
                <a:effectLst>
                  <a:outerShdw blurRad="38100" dist="38100" dir="2700000" algn="tl">
                    <a:srgbClr val="000000">
                      <a:alpha val="43137"/>
                    </a:srgbClr>
                  </a:outerShdw>
                </a:effectLst>
              </a:rPr>
              <a:t>Things to Come</a:t>
            </a:r>
            <a:r>
              <a:rPr lang="en-US" sz="1800" kern="0" dirty="0">
                <a:solidFill>
                  <a:schemeClr val="tx1"/>
                </a:solidFill>
                <a:effectLst>
                  <a:outerShdw blurRad="38100" dist="38100" dir="2700000" algn="tl">
                    <a:srgbClr val="000000">
                      <a:alpha val="43137"/>
                    </a:srgbClr>
                  </a:outerShdw>
                </a:effectLst>
              </a:rPr>
              <a:t>, Page 163</a:t>
            </a:r>
          </a:p>
        </p:txBody>
      </p:sp>
      <p:pic>
        <p:nvPicPr>
          <p:cNvPr id="6" name="Picture 2" descr="Image result for j. dwight pentecost">
            <a:extLst>
              <a:ext uri="{FF2B5EF4-FFF2-40B4-BE49-F238E27FC236}">
                <a16:creationId xmlns:a16="http://schemas.microsoft.com/office/drawing/2014/main" id="{2AF5846F-331F-47B7-9FA6-3760E356F9E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9600" y="76200"/>
            <a:ext cx="1219200" cy="914400"/>
          </a:xfrm>
          <a:prstGeom prst="rect">
            <a:avLst/>
          </a:prstGeom>
          <a:solidFill>
            <a:srgbClr val="FFFFFF">
              <a:shade val="85000"/>
            </a:srgbClr>
          </a:solidFill>
          <a:ln w="28575"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69E43E9C-32A0-4497-873A-2DDEF07A2D71}"/>
              </a:ext>
            </a:extLst>
          </p:cNvPr>
          <p:cNvPicPr>
            <a:picLocks noChangeAspect="1"/>
          </p:cNvPicPr>
          <p:nvPr/>
        </p:nvPicPr>
        <p:blipFill>
          <a:blip r:embed="rId3"/>
          <a:stretch>
            <a:fillRect/>
          </a:stretch>
        </p:blipFill>
        <p:spPr>
          <a:xfrm>
            <a:off x="649455" y="1676400"/>
            <a:ext cx="1865145" cy="2743200"/>
          </a:xfrm>
          <a:prstGeom prst="rect">
            <a:avLst/>
          </a:prstGeom>
        </p:spPr>
      </p:pic>
    </p:spTree>
    <p:extLst>
      <p:ext uri="{BB962C8B-B14F-4D97-AF65-F5344CB8AC3E}">
        <p14:creationId xmlns:p14="http://schemas.microsoft.com/office/powerpoint/2010/main" val="19019192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24100" y="22860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
        <p:nvSpPr>
          <p:cNvPr id="21507" name="Rectangle 3"/>
          <p:cNvSpPr>
            <a:spLocks noGrp="1" noChangeArrowheads="1"/>
          </p:cNvSpPr>
          <p:nvPr>
            <p:ph idx="1"/>
          </p:nvPr>
        </p:nvSpPr>
        <p:spPr>
          <a:xfrm>
            <a:off x="1066800" y="990600"/>
            <a:ext cx="10058400" cy="5638800"/>
          </a:xfrm>
        </p:spPr>
        <p:txBody>
          <a:bodyPr/>
          <a:lstStyle/>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Every divine blessing is given on the basis of His grace and not human effort (Eph. 2:8-9; Rom. 12:6)</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Symbolic parallels mandate that carnal as well as sanctified Christians will be taken up in the rapture (Gen. 19:22)</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The promise of the rapture is mentioned in Paul's letter to the carnal Corinthian church (1 Cor. 15:51)</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 partial rapture would sever Christ's body (1 Cor 12:12-14)</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The partial rapture view subjects believers to God's wrath (Thess 1:10)</a:t>
            </a:r>
          </a:p>
        </p:txBody>
      </p:sp>
    </p:spTree>
    <p:extLst>
      <p:ext uri="{BB962C8B-B14F-4D97-AF65-F5344CB8AC3E}">
        <p14:creationId xmlns:p14="http://schemas.microsoft.com/office/powerpoint/2010/main" val="1776139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7"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958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E0BC0FE-4875-4AE0-89A1-8632B961BFBD}"/>
              </a:ext>
            </a:extLst>
          </p:cNvPr>
          <p:cNvSpPr>
            <a:spLocks noGrp="1" noChangeArrowheads="1"/>
          </p:cNvSpPr>
          <p:nvPr>
            <p:ph type="title"/>
          </p:nvPr>
        </p:nvSpPr>
        <p:spPr>
          <a:xfrm>
            <a:off x="2324100" y="20955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
        <p:nvSpPr>
          <p:cNvPr id="21507" name="Rectangle 3"/>
          <p:cNvSpPr>
            <a:spLocks noGrp="1" noChangeArrowheads="1"/>
          </p:cNvSpPr>
          <p:nvPr>
            <p:ph idx="1"/>
          </p:nvPr>
        </p:nvSpPr>
        <p:spPr>
          <a:xfrm>
            <a:off x="1066800" y="990600"/>
            <a:ext cx="10058400" cy="5181600"/>
          </a:xfrm>
        </p:spPr>
        <p:txBody>
          <a:bodyPr/>
          <a:lstStyle/>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rapturism makes the Bema Seat Judgment unnecessary (1 Cor. 3:10-15)</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never objectively quantify the exact degree of faithfulness or spiritual maturity that is necessary to participate in the rapture</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appear individually biased</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dispensationally misapply Bible passages (Matt. 25:1-13)</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misapply passages promising a reward to faithful believers (Rev. 3:11)</a:t>
            </a:r>
          </a:p>
        </p:txBody>
      </p:sp>
    </p:spTree>
    <p:extLst>
      <p:ext uri="{BB962C8B-B14F-4D97-AF65-F5344CB8AC3E}">
        <p14:creationId xmlns:p14="http://schemas.microsoft.com/office/powerpoint/2010/main" val="2432820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624404867"/>
              </p:ext>
            </p:extLst>
          </p:nvPr>
        </p:nvGraphicFramePr>
        <p:xfrm>
          <a:off x="381000" y="152400"/>
          <a:ext cx="11430000" cy="6553198"/>
        </p:xfrm>
        <a:graphic>
          <a:graphicData uri="http://schemas.openxmlformats.org/drawingml/2006/table">
            <a:tbl>
              <a:tblPr>
                <a:tableStyleId>{D7AC3CCA-C797-4891-BE02-D94E43425B78}</a:tableStyleId>
              </a:tblPr>
              <a:tblGrid>
                <a:gridCol w="3835066">
                  <a:extLst>
                    <a:ext uri="{9D8B030D-6E8A-4147-A177-3AD203B41FA5}">
                      <a16:colId xmlns:a16="http://schemas.microsoft.com/office/drawing/2014/main" val="20000"/>
                    </a:ext>
                  </a:extLst>
                </a:gridCol>
                <a:gridCol w="3835066">
                  <a:extLst>
                    <a:ext uri="{9D8B030D-6E8A-4147-A177-3AD203B41FA5}">
                      <a16:colId xmlns:a16="http://schemas.microsoft.com/office/drawing/2014/main" val="20001"/>
                    </a:ext>
                  </a:extLst>
                </a:gridCol>
                <a:gridCol w="3759868">
                  <a:extLst>
                    <a:ext uri="{9D8B030D-6E8A-4147-A177-3AD203B41FA5}">
                      <a16:colId xmlns:a16="http://schemas.microsoft.com/office/drawing/2014/main" val="20003"/>
                    </a:ext>
                  </a:extLst>
                </a:gridCol>
              </a:tblGrid>
              <a:tr h="120816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668129">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Philadelphia</a:t>
                      </a:r>
                    </a:p>
                  </a:txBody>
                  <a:tcPr marT="45713" marB="45713" anchor="ctr" horzOverflow="overflow">
                    <a:solidFill>
                      <a:srgbClr val="FFFFCC"/>
                    </a:solidFill>
                  </a:tcPr>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3:7-13</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Missionary</a:t>
                      </a:r>
                    </a:p>
                  </a:txBody>
                  <a:tcPr marT="45713" marB="45713" anchor="ctr" horzOverflow="overflow">
                    <a:solidFill>
                      <a:srgbClr val="FFFFCC"/>
                    </a:solidFill>
                  </a:tcPr>
                </a:tc>
                <a:extLst>
                  <a:ext uri="{0D108BD9-81ED-4DB2-BD59-A6C34878D82A}">
                    <a16:rowId xmlns:a16="http://schemas.microsoft.com/office/drawing/2014/main" val="10006"/>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9910510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5943600" y="3405982"/>
            <a:ext cx="1676400" cy="1013618"/>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55633D-6926-4078-A23D-ADF3A3C09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pic>
        <p:nvPicPr>
          <p:cNvPr id="6" name="Picture 2" descr="Image result for church of philadelphia">
            <a:extLst>
              <a:ext uri="{FF2B5EF4-FFF2-40B4-BE49-F238E27FC236}">
                <a16:creationId xmlns:a16="http://schemas.microsoft.com/office/drawing/2014/main" id="{ED227EAC-A83A-4366-B056-D1592D123A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5200" y="3358871"/>
            <a:ext cx="2641600" cy="1485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3077766"/>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‘Because you have kept the word of My perseverance, I also will keep you from the hour of testing, that hour which is about to come upon the whole world, to test those who dwell on the earth. </a:t>
            </a:r>
          </a:p>
        </p:txBody>
      </p:sp>
    </p:spTree>
    <p:extLst>
      <p:ext uri="{BB962C8B-B14F-4D97-AF65-F5344CB8AC3E}">
        <p14:creationId xmlns:p14="http://schemas.microsoft.com/office/powerpoint/2010/main" val="2948547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55633D-6926-4078-A23D-ADF3A3C09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pic>
        <p:nvPicPr>
          <p:cNvPr id="6" name="Picture 2" descr="Image result for church of philadelphia">
            <a:extLst>
              <a:ext uri="{FF2B5EF4-FFF2-40B4-BE49-F238E27FC236}">
                <a16:creationId xmlns:a16="http://schemas.microsoft.com/office/drawing/2014/main" id="{ED227EAC-A83A-4366-B056-D1592D123A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5200" y="3358871"/>
            <a:ext cx="2641600" cy="1485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3077766"/>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‘Because you have kept the word of My perseverance,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 also will keep you from the hour of testing, that hour which is about to come upon the whole world, to test those who dwell on the earth. </a:t>
            </a:r>
          </a:p>
        </p:txBody>
      </p:sp>
    </p:spTree>
    <p:extLst>
      <p:ext uri="{BB962C8B-B14F-4D97-AF65-F5344CB8AC3E}">
        <p14:creationId xmlns:p14="http://schemas.microsoft.com/office/powerpoint/2010/main" val="3729731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55633D-6926-4078-A23D-ADF3A3C09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pic>
        <p:nvPicPr>
          <p:cNvPr id="6" name="Picture 2" descr="Image result for church of philadelphia">
            <a:extLst>
              <a:ext uri="{FF2B5EF4-FFF2-40B4-BE49-F238E27FC236}">
                <a16:creationId xmlns:a16="http://schemas.microsoft.com/office/drawing/2014/main" id="{ED227EAC-A83A-4366-B056-D1592D123A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5200" y="3358871"/>
            <a:ext cx="2641600" cy="1485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3077766"/>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Because you have kept the word of My perseverance</a:t>
            </a:r>
            <a:r>
              <a:rPr lang="en-US" sz="36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600" i="1" dirty="0">
                <a:effectLst>
                  <a:outerShdw blurRad="38100" dist="38100" dir="2700000" algn="tl">
                    <a:srgbClr val="000000">
                      <a:alpha val="43137"/>
                    </a:srgbClr>
                  </a:outerShdw>
                </a:effectLst>
                <a:latin typeface="Calibri" panose="020F0502020204030204" pitchFamily="34" charset="0"/>
              </a:rPr>
              <a:t>hour</a:t>
            </a:r>
            <a:r>
              <a:rPr lang="en-US" sz="36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1394230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90747268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09728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Rev. 3:10b becomes an additional unconditional promise of Rapture participation beyond the promises of Rev. 2:9b.</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It is rare to begin a sentence with “because”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Instead,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43200" y="6324600"/>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79144528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10910594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15421307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638300" y="1600200"/>
            <a:ext cx="8915400" cy="5105400"/>
          </a:xfrm>
        </p:spPr>
        <p:txBody>
          <a:bodyPr/>
          <a:lstStyle/>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Tribulation's purpose concerns Israel (Jer 30:7; Dan 9:24)</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No biblical reference to the church on earth during the Tribulation period (Rev 4-22)</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Church is promised an exemption from divine wrath (1 Thess 1:10; 5:9; Rom 5:9; Rev 3:10; 6:17)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Rapture is imminent (1 Cor 15:51; 1 Thess 4:15)</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Rapture is a comfort (1 Thess 4:18)</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Antichrist cannot come to power until the restrainer is removed (2 Thess 2:6-7)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Symbolic parallels (2 Peter 2:5-9)</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152400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2001975"/>
            <a:ext cx="10972800" cy="333202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Stephen Langton (ca. 1155–1228)</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Archbishop of Canterbury, held that spiritual interpretation is superior to literal interpretation. Therefore in the Book of Ruth, the field is the Bible, Ruth represents students, and the reapers are the teachers.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Langton is the one who made chapter divisions in the Vulgate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3438525" y="228601"/>
            <a:ext cx="5314950" cy="1031051"/>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Roy B.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Zuck</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sz="2000" i="1" dirty="0">
                <a:latin typeface="Calibri" panose="020F0502020204030204" pitchFamily="34" charset="0"/>
                <a:cs typeface="Calibri" panose="020F0502020204030204" pitchFamily="34" charset="0"/>
              </a:rPr>
              <a:t>Basic Bible Interpretation</a:t>
            </a:r>
            <a:r>
              <a:rPr lang="en-US" sz="2000" dirty="0">
                <a:latin typeface="Calibri" panose="020F0502020204030204" pitchFamily="34" charset="0"/>
                <a:cs typeface="Calibri" panose="020F0502020204030204" pitchFamily="34" charset="0"/>
              </a:rPr>
              <a:t>, p. 43.</a:t>
            </a:r>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D533C8A8-5FDB-42FC-B4E9-70FDAEA5F8B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665555" y="76200"/>
            <a:ext cx="916845"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result for roy zuck basic bible interpretation">
            <a:extLst>
              <a:ext uri="{FF2B5EF4-FFF2-40B4-BE49-F238E27FC236}">
                <a16:creationId xmlns:a16="http://schemas.microsoft.com/office/drawing/2014/main" id="{40886A84-48AB-487C-AD4C-F17BFD9F817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85800" y="82311"/>
            <a:ext cx="1413375"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3396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87339489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5268109"/>
          </a:xfrm>
          <a:prstGeom prst="rect">
            <a:avLst/>
          </a:prstGeom>
          <a:noFill/>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3:9-10</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‘Behold, I will cause </a:t>
            </a:r>
            <a:r>
              <a:rPr lang="en-US" sz="3600" i="1" dirty="0">
                <a:effectLst>
                  <a:outerShdw blurRad="38100" dist="38100" dir="2700000" algn="tl">
                    <a:srgbClr val="000000">
                      <a:alpha val="43137"/>
                    </a:srgbClr>
                  </a:outerShdw>
                </a:effectLst>
                <a:latin typeface="Calibri" panose="020F0502020204030204" pitchFamily="34" charset="0"/>
              </a:rPr>
              <a:t>those</a:t>
            </a:r>
            <a:r>
              <a:rPr lang="en-US" sz="36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600" i="1" dirty="0">
                <a:effectLst>
                  <a:outerShdw blurRad="38100" dist="38100" dir="2700000" algn="tl">
                    <a:srgbClr val="000000">
                      <a:alpha val="43137"/>
                    </a:srgbClr>
                  </a:outerShdw>
                </a:effectLst>
                <a:latin typeface="Calibri" panose="020F0502020204030204" pitchFamily="34" charset="0"/>
              </a:rPr>
              <a:t>make them</a:t>
            </a:r>
            <a:r>
              <a:rPr lang="en-US" sz="3600" dirty="0">
                <a:effectLst>
                  <a:outerShdw blurRad="38100" dist="38100" dir="2700000" algn="tl">
                    <a:srgbClr val="000000">
                      <a:alpha val="43137"/>
                    </a:srgbClr>
                  </a:outerShdw>
                </a:effectLst>
                <a:latin typeface="Calibri" panose="020F0502020204030204" pitchFamily="34" charset="0"/>
              </a:rPr>
              <a:t> know that I have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6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6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600" i="1" dirty="0">
                <a:effectLst>
                  <a:outerShdw blurRad="38100" dist="38100" dir="2700000" algn="tl">
                    <a:srgbClr val="000000">
                      <a:alpha val="43137"/>
                    </a:srgbClr>
                  </a:outerShdw>
                </a:effectLst>
                <a:latin typeface="Calibri" panose="020F0502020204030204" pitchFamily="34" charset="0"/>
              </a:rPr>
              <a:t>hour</a:t>
            </a:r>
            <a:r>
              <a:rPr lang="en-US" sz="36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3307615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180875373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5268109"/>
          </a:xfrm>
          <a:prstGeom prst="rect">
            <a:avLst/>
          </a:prstGeom>
          <a:noFill/>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3:9-10</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‘Behold, I will cause </a:t>
            </a:r>
            <a:r>
              <a:rPr lang="en-US" sz="3600" i="1" dirty="0">
                <a:effectLst>
                  <a:outerShdw blurRad="38100" dist="38100" dir="2700000" algn="tl">
                    <a:srgbClr val="000000">
                      <a:alpha val="43137"/>
                    </a:srgbClr>
                  </a:outerShdw>
                </a:effectLst>
                <a:latin typeface="Calibri" panose="020F0502020204030204" pitchFamily="34" charset="0"/>
              </a:rPr>
              <a:t>those</a:t>
            </a:r>
            <a:r>
              <a:rPr lang="en-US" sz="36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600" i="1" dirty="0">
                <a:effectLst>
                  <a:outerShdw blurRad="38100" dist="38100" dir="2700000" algn="tl">
                    <a:srgbClr val="000000">
                      <a:alpha val="43137"/>
                    </a:srgbClr>
                  </a:outerShdw>
                </a:effectLst>
                <a:latin typeface="Calibri" panose="020F0502020204030204" pitchFamily="34" charset="0"/>
              </a:rPr>
              <a:t>make them</a:t>
            </a:r>
            <a:r>
              <a:rPr lang="en-US" sz="3600" dirty="0">
                <a:effectLst>
                  <a:outerShdw blurRad="38100" dist="38100" dir="2700000" algn="tl">
                    <a:srgbClr val="000000">
                      <a:alpha val="43137"/>
                    </a:srgbClr>
                  </a:outerShdw>
                </a:effectLst>
                <a:latin typeface="Calibri" panose="020F0502020204030204" pitchFamily="34" charset="0"/>
              </a:rPr>
              <a:t> know that I have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6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6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600" i="1" dirty="0">
                <a:effectLst>
                  <a:outerShdw blurRad="38100" dist="38100" dir="2700000" algn="tl">
                    <a:srgbClr val="000000">
                      <a:alpha val="43137"/>
                    </a:srgbClr>
                  </a:outerShdw>
                </a:effectLst>
                <a:latin typeface="Calibri" panose="020F0502020204030204" pitchFamily="34" charset="0"/>
              </a:rPr>
              <a:t>hour</a:t>
            </a:r>
            <a:r>
              <a:rPr lang="en-US" sz="36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1003049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151328500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5268109"/>
          </a:xfrm>
          <a:prstGeom prst="rect">
            <a:avLst/>
          </a:prstGeom>
          <a:noFill/>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3:9-10</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‘Behold, I will cause </a:t>
            </a:r>
            <a:r>
              <a:rPr lang="en-US" sz="3600" i="1" dirty="0">
                <a:effectLst>
                  <a:outerShdw blurRad="38100" dist="38100" dir="2700000" algn="tl">
                    <a:srgbClr val="000000">
                      <a:alpha val="43137"/>
                    </a:srgbClr>
                  </a:outerShdw>
                </a:effectLst>
                <a:latin typeface="Calibri" panose="020F0502020204030204" pitchFamily="34" charset="0"/>
              </a:rPr>
              <a:t>those</a:t>
            </a:r>
            <a:r>
              <a:rPr lang="en-US" sz="36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600" i="1" dirty="0">
                <a:effectLst>
                  <a:outerShdw blurRad="38100" dist="38100" dir="2700000" algn="tl">
                    <a:srgbClr val="000000">
                      <a:alpha val="43137"/>
                    </a:srgbClr>
                  </a:outerShdw>
                </a:effectLst>
                <a:latin typeface="Calibri" panose="020F0502020204030204" pitchFamily="34" charset="0"/>
              </a:rPr>
              <a:t>make them</a:t>
            </a:r>
            <a:r>
              <a:rPr lang="en-US" sz="3600" dirty="0">
                <a:effectLst>
                  <a:outerShdw blurRad="38100" dist="38100" dir="2700000" algn="tl">
                    <a:srgbClr val="000000">
                      <a:alpha val="43137"/>
                    </a:srgbClr>
                  </a:outerShdw>
                </a:effectLst>
                <a:latin typeface="Calibri" panose="020F0502020204030204" pitchFamily="34" charset="0"/>
              </a:rPr>
              <a:t> know that I have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6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6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600" i="1" dirty="0">
                <a:effectLst>
                  <a:outerShdw blurRad="38100" dist="38100" dir="2700000" algn="tl">
                    <a:srgbClr val="000000">
                      <a:alpha val="43137"/>
                    </a:srgbClr>
                  </a:outerShdw>
                </a:effectLst>
                <a:latin typeface="Calibri" panose="020F0502020204030204" pitchFamily="34" charset="0"/>
              </a:rPr>
              <a:t>hour</a:t>
            </a:r>
            <a:r>
              <a:rPr lang="en-US" sz="36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2389802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21897860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5268109"/>
          </a:xfrm>
          <a:prstGeom prst="rect">
            <a:avLst/>
          </a:prstGeom>
          <a:noFill/>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3:9-10</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‘Behold, I will cause </a:t>
            </a:r>
            <a:r>
              <a:rPr lang="en-US" sz="3600" i="1" dirty="0">
                <a:effectLst>
                  <a:outerShdw blurRad="38100" dist="38100" dir="2700000" algn="tl">
                    <a:srgbClr val="000000">
                      <a:alpha val="43137"/>
                    </a:srgbClr>
                  </a:outerShdw>
                </a:effectLst>
                <a:latin typeface="Calibri" panose="020F0502020204030204" pitchFamily="34" charset="0"/>
              </a:rPr>
              <a:t>those</a:t>
            </a:r>
            <a:r>
              <a:rPr lang="en-US" sz="36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600" i="1" dirty="0">
                <a:effectLst>
                  <a:outerShdw blurRad="38100" dist="38100" dir="2700000" algn="tl">
                    <a:srgbClr val="000000">
                      <a:alpha val="43137"/>
                    </a:srgbClr>
                  </a:outerShdw>
                </a:effectLst>
                <a:latin typeface="Calibri" panose="020F0502020204030204" pitchFamily="34" charset="0"/>
              </a:rPr>
              <a:t>make them</a:t>
            </a:r>
            <a:r>
              <a:rPr lang="en-US" sz="3600" dirty="0">
                <a:effectLst>
                  <a:outerShdw blurRad="38100" dist="38100" dir="2700000" algn="tl">
                    <a:srgbClr val="000000">
                      <a:alpha val="43137"/>
                    </a:srgbClr>
                  </a:outerShdw>
                </a:effectLst>
                <a:latin typeface="Calibri" panose="020F0502020204030204" pitchFamily="34" charset="0"/>
              </a:rPr>
              <a:t> know that I have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6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6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600" i="1" dirty="0">
                <a:effectLst>
                  <a:outerShdw blurRad="38100" dist="38100" dir="2700000" algn="tl">
                    <a:srgbClr val="000000">
                      <a:alpha val="43137"/>
                    </a:srgbClr>
                  </a:outerShdw>
                </a:effectLst>
                <a:latin typeface="Calibri" panose="020F0502020204030204" pitchFamily="34" charset="0"/>
              </a:rPr>
              <a:t>hour</a:t>
            </a:r>
            <a:r>
              <a:rPr lang="en-US" sz="36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109005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09728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b="1" u="sng" dirty="0">
                <a:solidFill>
                  <a:srgbClr val="FFFFCC"/>
                </a:solidFill>
                <a:effectLst>
                  <a:outerShdw blurRad="38100" dist="38100" dir="2700000" algn="tl">
                    <a:srgbClr val="000000">
                      <a:alpha val="43137"/>
                    </a:srgbClr>
                  </a:outerShdw>
                </a:effectLst>
              </a:rPr>
              <a:t>Rev. 3:10b becomes an additional unconditional promise of Rapture participation beyond the promises of Rev. 3:9b.</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It is rare to begin a sentence with “because”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Instead,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05100" y="6396335"/>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9773530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3228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5268109"/>
          </a:xfrm>
          <a:prstGeom prst="rect">
            <a:avLst/>
          </a:prstGeom>
          <a:noFill/>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3:9-10</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‘Behold, I will cause </a:t>
            </a:r>
            <a:r>
              <a:rPr lang="en-US" sz="3600" i="1" dirty="0">
                <a:effectLst>
                  <a:outerShdw blurRad="38100" dist="38100" dir="2700000" algn="tl">
                    <a:srgbClr val="000000">
                      <a:alpha val="43137"/>
                    </a:srgbClr>
                  </a:outerShdw>
                </a:effectLst>
                <a:latin typeface="Calibri" panose="020F0502020204030204" pitchFamily="34" charset="0"/>
              </a:rPr>
              <a:t>those</a:t>
            </a:r>
            <a:r>
              <a:rPr lang="en-US" sz="36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600" i="1" dirty="0">
                <a:effectLst>
                  <a:outerShdw blurRad="38100" dist="38100" dir="2700000" algn="tl">
                    <a:srgbClr val="000000">
                      <a:alpha val="43137"/>
                    </a:srgbClr>
                  </a:outerShdw>
                </a:effectLst>
                <a:latin typeface="Calibri" panose="020F0502020204030204" pitchFamily="34" charset="0"/>
              </a:rPr>
              <a:t>make them</a:t>
            </a:r>
            <a:r>
              <a:rPr lang="en-US" sz="3600" dirty="0">
                <a:effectLst>
                  <a:outerShdw blurRad="38100" dist="38100" dir="2700000" algn="tl">
                    <a:srgbClr val="000000">
                      <a:alpha val="43137"/>
                    </a:srgbClr>
                  </a:outerShdw>
                </a:effectLst>
                <a:latin typeface="Calibri" panose="020F0502020204030204" pitchFamily="34" charset="0"/>
              </a:rPr>
              <a:t> know that I have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6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6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600" i="1" dirty="0">
                <a:effectLst>
                  <a:outerShdw blurRad="38100" dist="38100" dir="2700000" algn="tl">
                    <a:srgbClr val="000000">
                      <a:alpha val="43137"/>
                    </a:srgbClr>
                  </a:outerShdw>
                </a:effectLst>
                <a:latin typeface="Calibri" panose="020F0502020204030204" pitchFamily="34" charset="0"/>
              </a:rPr>
              <a:t>hour</a:t>
            </a:r>
            <a:r>
              <a:rPr lang="en-US" sz="36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2648354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12776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Rev. 3:10b becomes an additional unconditional promise of Rapture participation beyond the promises of Rev. 3:9b.</a:t>
            </a:r>
          </a:p>
          <a:p>
            <a:pPr marL="457200" indent="-457200" algn="just" eaLnBrk="1" hangingPunct="1">
              <a:spcBef>
                <a:spcPts val="0"/>
              </a:spcBef>
              <a:spcAft>
                <a:spcPts val="900"/>
              </a:spcAft>
              <a:buSzPct val="100000"/>
              <a:buFont typeface="+mj-lt"/>
              <a:buAutoNum type="arabicPeriod" startAt="7"/>
              <a:defRPr/>
            </a:pPr>
            <a:r>
              <a:rPr lang="en-US" sz="2800" b="1" u="sng" dirty="0">
                <a:solidFill>
                  <a:srgbClr val="FFFFCC"/>
                </a:solidFill>
                <a:effectLst>
                  <a:outerShdw blurRad="38100" dist="38100" dir="2700000" algn="tl">
                    <a:srgbClr val="000000">
                      <a:alpha val="43137"/>
                    </a:srgbClr>
                  </a:outerShdw>
                </a:effectLst>
              </a:rPr>
              <a:t>It is rare to begin a sentence with “because” (</a:t>
            </a:r>
            <a:r>
              <a:rPr lang="en-US" sz="2800" b="1" i="1" u="sng" dirty="0" err="1">
                <a:solidFill>
                  <a:srgbClr val="FFFFCC"/>
                </a:solidFill>
                <a:effectLst>
                  <a:outerShdw blurRad="38100" dist="38100" dir="2700000" algn="tl">
                    <a:srgbClr val="000000">
                      <a:alpha val="43137"/>
                    </a:srgbClr>
                  </a:outerShdw>
                </a:effectLst>
              </a:rPr>
              <a:t>hoti</a:t>
            </a:r>
            <a:r>
              <a:rPr lang="en-US" sz="2800" b="1" u="sng" dirty="0">
                <a:solidFill>
                  <a:srgbClr val="FFFFCC"/>
                </a:solidFill>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Instead,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05100" y="6396335"/>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468192910"/>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5268109"/>
          </a:xfrm>
          <a:prstGeom prst="rect">
            <a:avLst/>
          </a:prstGeom>
          <a:noFill/>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3:9-10</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‘Behold, I will cause </a:t>
            </a:r>
            <a:r>
              <a:rPr lang="en-US" sz="3600" i="1" dirty="0">
                <a:effectLst>
                  <a:outerShdw blurRad="38100" dist="38100" dir="2700000" algn="tl">
                    <a:srgbClr val="000000">
                      <a:alpha val="43137"/>
                    </a:srgbClr>
                  </a:outerShdw>
                </a:effectLst>
                <a:latin typeface="Calibri" panose="020F0502020204030204" pitchFamily="34" charset="0"/>
              </a:rPr>
              <a:t>those</a:t>
            </a:r>
            <a:r>
              <a:rPr lang="en-US" sz="36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600" i="1" dirty="0">
                <a:effectLst>
                  <a:outerShdw blurRad="38100" dist="38100" dir="2700000" algn="tl">
                    <a:srgbClr val="000000">
                      <a:alpha val="43137"/>
                    </a:srgbClr>
                  </a:outerShdw>
                </a:effectLst>
                <a:latin typeface="Calibri" panose="020F0502020204030204" pitchFamily="34" charset="0"/>
              </a:rPr>
              <a:t>make them</a:t>
            </a:r>
            <a:r>
              <a:rPr lang="en-US" sz="3600" dirty="0">
                <a:effectLst>
                  <a:outerShdw blurRad="38100" dist="38100" dir="2700000" algn="tl">
                    <a:srgbClr val="000000">
                      <a:alpha val="43137"/>
                    </a:srgbClr>
                  </a:outerShdw>
                </a:effectLst>
                <a:latin typeface="Calibri" panose="020F0502020204030204" pitchFamily="34" charset="0"/>
              </a:rPr>
              <a:t> know that I have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6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6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600" i="1" dirty="0">
                <a:effectLst>
                  <a:outerShdw blurRad="38100" dist="38100" dir="2700000" algn="tl">
                    <a:srgbClr val="000000">
                      <a:alpha val="43137"/>
                    </a:srgbClr>
                  </a:outerShdw>
                </a:effectLst>
                <a:latin typeface="Calibri" panose="020F0502020204030204" pitchFamily="34" charset="0"/>
              </a:rPr>
              <a:t>hour</a:t>
            </a:r>
            <a:r>
              <a:rPr lang="en-US" sz="36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84012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09728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Rev. 3:10b becomes an additional unconditional promise of Rapture participation beyond the promises of Rev. 3:9b.</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It is rare to begin a sentence with “because”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b="1" u="sng" dirty="0">
                <a:solidFill>
                  <a:srgbClr val="FFFFCC"/>
                </a:solidFill>
                <a:effectLst>
                  <a:outerShdw blurRad="38100" dist="38100" dir="2700000" algn="tl">
                    <a:srgbClr val="000000">
                      <a:alpha val="43137"/>
                    </a:srgbClr>
                  </a:outerShdw>
                </a:effectLst>
              </a:rPr>
              <a:t>Instead, </a:t>
            </a:r>
            <a:r>
              <a:rPr lang="en-US" sz="2800" b="1" i="1" u="sng" dirty="0" err="1">
                <a:solidFill>
                  <a:srgbClr val="FFFFCC"/>
                </a:solidFill>
                <a:effectLst>
                  <a:outerShdw blurRad="38100" dist="38100" dir="2700000" algn="tl">
                    <a:srgbClr val="000000">
                      <a:alpha val="43137"/>
                    </a:srgbClr>
                  </a:outerShdw>
                </a:effectLst>
              </a:rPr>
              <a:t>hoti</a:t>
            </a:r>
            <a:r>
              <a:rPr lang="en-US" sz="2800" b="1" u="sng" dirty="0">
                <a:solidFill>
                  <a:srgbClr val="FFFFCC"/>
                </a:solidFill>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05100" y="6396335"/>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37617817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5268109"/>
          </a:xfrm>
          <a:prstGeom prst="rect">
            <a:avLst/>
          </a:prstGeom>
          <a:noFill/>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3:9-10</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‘Behold, I will cause </a:t>
            </a:r>
            <a:r>
              <a:rPr lang="en-US" sz="3600" i="1" dirty="0">
                <a:effectLst>
                  <a:outerShdw blurRad="38100" dist="38100" dir="2700000" algn="tl">
                    <a:srgbClr val="000000">
                      <a:alpha val="43137"/>
                    </a:srgbClr>
                  </a:outerShdw>
                </a:effectLst>
                <a:latin typeface="Calibri" panose="020F0502020204030204" pitchFamily="34" charset="0"/>
              </a:rPr>
              <a:t>those</a:t>
            </a:r>
            <a:r>
              <a:rPr lang="en-US" sz="36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600" i="1" dirty="0">
                <a:effectLst>
                  <a:outerShdw blurRad="38100" dist="38100" dir="2700000" algn="tl">
                    <a:srgbClr val="000000">
                      <a:alpha val="43137"/>
                    </a:srgbClr>
                  </a:outerShdw>
                </a:effectLst>
                <a:latin typeface="Calibri" panose="020F0502020204030204" pitchFamily="34" charset="0"/>
              </a:rPr>
              <a:t>make them</a:t>
            </a:r>
            <a:r>
              <a:rPr lang="en-US" sz="3600" dirty="0">
                <a:effectLst>
                  <a:outerShdw blurRad="38100" dist="38100" dir="2700000" algn="tl">
                    <a:srgbClr val="000000">
                      <a:alpha val="43137"/>
                    </a:srgbClr>
                  </a:outerShdw>
                </a:effectLst>
                <a:latin typeface="Calibri" panose="020F0502020204030204" pitchFamily="34" charset="0"/>
              </a:rPr>
              <a:t> know that I have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6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6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600" i="1" dirty="0">
                <a:effectLst>
                  <a:outerShdw blurRad="38100" dist="38100" dir="2700000" algn="tl">
                    <a:srgbClr val="000000">
                      <a:alpha val="43137"/>
                    </a:srgbClr>
                  </a:outerShdw>
                </a:effectLst>
                <a:latin typeface="Calibri" panose="020F0502020204030204" pitchFamily="34" charset="0"/>
              </a:rPr>
              <a:t>hour</a:t>
            </a:r>
            <a:r>
              <a:rPr lang="en-US" sz="36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3999432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09728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Rev. 3:10b becomes an additional unconditional promise of Rapture participation beyond the promises of Rev. 3:9b.</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It is rare to begin a sentence with “because”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Instead,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b="1" u="sng" dirty="0">
                <a:solidFill>
                  <a:srgbClr val="FFFFCC"/>
                </a:solidFill>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05100" y="6396335"/>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85754205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7551A6-AB45-4AF6-A640-F300277446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4744889"/>
          </a:xfrm>
          <a:prstGeom prst="rect">
            <a:avLst/>
          </a:prstGeom>
          <a:noFill/>
          <a:ln w="28575">
            <a:noFill/>
            <a:miter lim="800000"/>
            <a:headEnd/>
            <a:tailEnd/>
          </a:ln>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3:9-10</a:t>
            </a:r>
          </a:p>
          <a:p>
            <a:pPr algn="ctr">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MacDonald’s Idiomatic Translation (MIT) </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would put at your disposal those from the synagogue of Satan who call themselves Jews but are not; they are lying. See: I will make them come and bow down before your feet, and they will know that I loved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you kept my enduring word. I also will keep you from the time of trial that is about to come...”</a:t>
            </a:r>
          </a:p>
        </p:txBody>
      </p:sp>
    </p:spTree>
    <p:extLst>
      <p:ext uri="{BB962C8B-B14F-4D97-AF65-F5344CB8AC3E}">
        <p14:creationId xmlns:p14="http://schemas.microsoft.com/office/powerpoint/2010/main" val="1666921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D38EA-8219-41DD-9C2E-8CF81FE88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pic>
        <p:nvPicPr>
          <p:cNvPr id="6" name="Picture 2" descr="Image result for church of philadelphia">
            <a:extLst>
              <a:ext uri="{FF2B5EF4-FFF2-40B4-BE49-F238E27FC236}">
                <a16:creationId xmlns:a16="http://schemas.microsoft.com/office/drawing/2014/main" id="{ED227EAC-A83A-4366-B056-D1592D123A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5200" y="3358871"/>
            <a:ext cx="2641600" cy="1485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3077766"/>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‘Because you have kept the word of My perseverance,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 also will keep you from the hour of testing, that hour which is about to come upon the whole world, to test those who dwell on the earth</a:t>
            </a:r>
            <a:r>
              <a:rPr lang="en-US" sz="3600" dirty="0">
                <a:effectLst>
                  <a:outerShdw blurRad="38100" dist="38100" dir="2700000" algn="tl">
                    <a:srgbClr val="000000">
                      <a:alpha val="43137"/>
                    </a:srgbClr>
                  </a:outerShdw>
                </a:effectLst>
                <a:latin typeface="Calibri" panose="020F0502020204030204" pitchFamily="34" charset="0"/>
              </a:rPr>
              <a:t>. </a:t>
            </a:r>
          </a:p>
        </p:txBody>
      </p:sp>
    </p:spTree>
    <p:extLst>
      <p:ext uri="{BB962C8B-B14F-4D97-AF65-F5344CB8AC3E}">
        <p14:creationId xmlns:p14="http://schemas.microsoft.com/office/powerpoint/2010/main" val="659801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33812452"/>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09728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Rev. 3:10b becomes an additional unconditional promise of Rapture participation beyond the promises of Rev. 2:9b.</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It is rare to begin a sentence with “because”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Instead,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05100" y="6396335"/>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5177506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9144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2159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59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2209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973300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40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The opposing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9124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670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22627</TotalTime>
  <Words>7258</Words>
  <Application>Microsoft Office PowerPoint</Application>
  <PresentationFormat>Widescreen</PresentationFormat>
  <Paragraphs>423</Paragraphs>
  <Slides>81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Calibri</vt:lpstr>
      <vt:lpstr>Corbel</vt:lpstr>
      <vt:lpstr>Times New Roman</vt:lpstr>
      <vt:lpstr>Wingdings</vt:lpstr>
      <vt:lpstr>Azure</vt:lpstr>
      <vt:lpstr>PowerPoint Presentation</vt:lpstr>
      <vt:lpstr>The Rapture Course Overview</vt:lpstr>
      <vt:lpstr>The Rapture Course Overview</vt:lpstr>
      <vt:lpstr>What is the Rapture?</vt:lpstr>
      <vt:lpstr>The Rapture Course Overview</vt:lpstr>
      <vt:lpstr>PowerPoint Presentation</vt:lpstr>
      <vt:lpstr>The Rapture Course Overview</vt:lpstr>
      <vt:lpstr>Strengthening the Pre-Tribulation Case</vt:lpstr>
      <vt:lpstr>The Rapture Course Overview</vt:lpstr>
      <vt:lpstr>When Will the Rapture Take Place Relative to the Tribulation Period?</vt:lpstr>
      <vt:lpstr>Problems with Partial Rapturism?</vt:lpstr>
      <vt:lpstr>Problems with Partial Rapturism?</vt:lpstr>
      <vt:lpstr>PowerPoint Presentation</vt:lpstr>
      <vt:lpstr>Problems with Partial Rapturism?</vt:lpstr>
      <vt:lpstr>G.N.H. Peters  Theocratic Kingdom, 2:332</vt:lpstr>
      <vt:lpstr>PowerPoint Presentation</vt:lpstr>
      <vt:lpstr>Preview of Matthew 24–25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Problems with Partial Rapturism?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Problems with Partial Rapturism?</vt:lpstr>
      <vt:lpstr>Problems with Partial Rapturism?</vt:lpstr>
      <vt:lpstr>PowerPoint Presentation</vt:lpstr>
      <vt:lpstr>PowerPoint Presentation</vt:lpstr>
      <vt:lpstr>PowerPoint Presentation</vt:lpstr>
      <vt:lpstr>PowerPoint Presentation</vt:lpstr>
      <vt:lpstr>PowerPoint Presentation</vt:lpstr>
      <vt:lpstr>Problems with Beginning the Sentence in Rev. 3:10 with “Because” </vt:lpstr>
      <vt:lpstr>Problems with Beginning the Sentence in Rev. 3:10 with “Because” (cont’d)</vt:lpstr>
      <vt:lpstr>Problems with Beginning the Sentence in Rev. 3:10 with “Because” </vt:lpstr>
      <vt:lpstr>Problems with Beginning the Sentence in Rev. 3:10 with “Because” </vt:lpstr>
      <vt:lpstr>PowerPoint Presentation</vt:lpstr>
      <vt:lpstr>Problems with Beginning the Sentence in Rev. 3:10 with “Because” </vt:lpstr>
      <vt:lpstr>PowerPoint Presentation</vt:lpstr>
      <vt:lpstr>Problems with Beginning the Sentence in Rev. 3:10 with “Because” </vt:lpstr>
      <vt:lpstr>PowerPoint Presentation</vt:lpstr>
      <vt:lpstr>Problems with Beginning the Sentence in Rev. 3:10 with “Because” </vt:lpstr>
      <vt:lpstr>PowerPoint Presentation</vt:lpstr>
      <vt:lpstr>Problems with Beginning the Sentence in Rev. 3:10 with “Because” </vt:lpstr>
      <vt:lpstr>PowerPoint Presentation</vt:lpstr>
      <vt:lpstr>Problems with Beginning the Sentence in Rev. 3:10 with “Because” (cont’d)</vt:lpstr>
      <vt:lpstr>PowerPoint Presentation</vt:lpstr>
      <vt:lpstr>Problems with Beginning the Sentence in Rev. 3:10 with “Because” (cont’d)</vt:lpstr>
      <vt:lpstr>PowerPoint Presentation</vt:lpstr>
      <vt:lpstr>Problems with Beginning the Sentence in Rev. 3:10 with “Because” (cont’d)</vt:lpstr>
      <vt:lpstr>PowerPoint Presentation</vt:lpstr>
      <vt:lpstr>Problems with Beginning the Sentence in Rev. 3:10 with “Because” (cont’d)</vt:lpstr>
      <vt:lpstr>PowerPoint Presentation</vt:lpstr>
      <vt:lpstr>PowerPoint Presentation</vt:lpstr>
      <vt:lpstr>Problems with Beginning the Sentence in Rev. 3:10 with “Because” </vt:lpstr>
      <vt:lpstr>Problems with Beginning the Sentence in Rev. 3:10 with “Because” (cont’d)</vt:lpstr>
      <vt:lpstr>CONCLUSION</vt:lpstr>
      <vt:lpstr>The Rapture Course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052 - Partial Rapture - Part 4 -16 X 9</dc:title>
  <dc:subject>RAPTURE - Partial Rapture</dc:subject>
  <dc:creator>A. Woods</dc:creator>
  <dc:description>Modified by Jim McGowan</dc:description>
  <cp:lastModifiedBy>Jim McGowan</cp:lastModifiedBy>
  <cp:revision>2562</cp:revision>
  <cp:lastPrinted>2021-06-08T16:27:03Z</cp:lastPrinted>
  <dcterms:created xsi:type="dcterms:W3CDTF">2009-03-17T12:21:13Z</dcterms:created>
  <dcterms:modified xsi:type="dcterms:W3CDTF">2021-06-13T12:20:42Z</dcterms:modified>
</cp:coreProperties>
</file>