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102"/>
  </p:notesMasterIdLst>
  <p:handoutMasterIdLst>
    <p:handoutMasterId r:id="rId103"/>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941" r:id="rId15"/>
    <p:sldId id="6723" r:id="rId16"/>
    <p:sldId id="6931" r:id="rId17"/>
    <p:sldId id="6932" r:id="rId18"/>
    <p:sldId id="6933" r:id="rId19"/>
    <p:sldId id="6934" r:id="rId20"/>
    <p:sldId id="6816" r:id="rId21"/>
    <p:sldId id="6935" r:id="rId22"/>
    <p:sldId id="6936" r:id="rId23"/>
    <p:sldId id="6937" r:id="rId24"/>
    <p:sldId id="6938" r:id="rId25"/>
    <p:sldId id="6939" r:id="rId26"/>
    <p:sldId id="6942" r:id="rId27"/>
    <p:sldId id="6552" r:id="rId28"/>
    <p:sldId id="6596" r:id="rId29"/>
    <p:sldId id="6943" r:id="rId30"/>
    <p:sldId id="6944" r:id="rId31"/>
    <p:sldId id="6910" r:id="rId32"/>
    <p:sldId id="6915" r:id="rId33"/>
    <p:sldId id="6916" r:id="rId34"/>
    <p:sldId id="2931" r:id="rId35"/>
    <p:sldId id="6803" r:id="rId36"/>
    <p:sldId id="6918" r:id="rId37"/>
    <p:sldId id="6917" r:id="rId38"/>
    <p:sldId id="6266" r:id="rId39"/>
    <p:sldId id="6270" r:id="rId40"/>
    <p:sldId id="6267" r:id="rId41"/>
    <p:sldId id="3841" r:id="rId42"/>
    <p:sldId id="6929" r:id="rId43"/>
    <p:sldId id="6945" r:id="rId44"/>
    <p:sldId id="6940" r:id="rId45"/>
    <p:sldId id="455" r:id="rId46"/>
    <p:sldId id="5535" r:id="rId47"/>
    <p:sldId id="6524" r:id="rId48"/>
    <p:sldId id="775" r:id="rId49"/>
    <p:sldId id="5874" r:id="rId50"/>
    <p:sldId id="764" r:id="rId51"/>
    <p:sldId id="6949" r:id="rId52"/>
    <p:sldId id="6950" r:id="rId53"/>
    <p:sldId id="744" r:id="rId54"/>
    <p:sldId id="312" r:id="rId55"/>
    <p:sldId id="748" r:id="rId56"/>
    <p:sldId id="6919" r:id="rId57"/>
    <p:sldId id="6920" r:id="rId58"/>
    <p:sldId id="6956" r:id="rId59"/>
    <p:sldId id="6969" r:id="rId60"/>
    <p:sldId id="6970" r:id="rId61"/>
    <p:sldId id="6921" r:id="rId62"/>
    <p:sldId id="6923" r:id="rId63"/>
    <p:sldId id="6957" r:id="rId64"/>
    <p:sldId id="6924" r:id="rId65"/>
    <p:sldId id="6958" r:id="rId66"/>
    <p:sldId id="2663" r:id="rId67"/>
    <p:sldId id="6954" r:id="rId68"/>
    <p:sldId id="6955" r:id="rId69"/>
    <p:sldId id="6952" r:id="rId70"/>
    <p:sldId id="6953" r:id="rId71"/>
    <p:sldId id="6971" r:id="rId72"/>
    <p:sldId id="686" r:id="rId73"/>
    <p:sldId id="6925" r:id="rId74"/>
    <p:sldId id="6959" r:id="rId75"/>
    <p:sldId id="6951" r:id="rId76"/>
    <p:sldId id="6765" r:id="rId77"/>
    <p:sldId id="6794" r:id="rId78"/>
    <p:sldId id="6960" r:id="rId79"/>
    <p:sldId id="6972" r:id="rId80"/>
    <p:sldId id="1066" r:id="rId81"/>
    <p:sldId id="6961" r:id="rId82"/>
    <p:sldId id="6962" r:id="rId83"/>
    <p:sldId id="6963" r:id="rId84"/>
    <p:sldId id="6973" r:id="rId85"/>
    <p:sldId id="6964" r:id="rId86"/>
    <p:sldId id="6975" r:id="rId87"/>
    <p:sldId id="6974" r:id="rId88"/>
    <p:sldId id="6926" r:id="rId89"/>
    <p:sldId id="5516" r:id="rId90"/>
    <p:sldId id="6965" r:id="rId91"/>
    <p:sldId id="6976" r:id="rId92"/>
    <p:sldId id="6977" r:id="rId93"/>
    <p:sldId id="6927" r:id="rId94"/>
    <p:sldId id="6967" r:id="rId95"/>
    <p:sldId id="6968" r:id="rId96"/>
    <p:sldId id="6966" r:id="rId97"/>
    <p:sldId id="6947" r:id="rId98"/>
    <p:sldId id="6948" r:id="rId99"/>
    <p:sldId id="6791" r:id="rId100"/>
    <p:sldId id="6928" r:id="rId10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57" d="100"/>
          <a:sy n="57"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012 - James 2:14-26</a:t>
            </a:r>
          </a:p>
          <a:p>
            <a:pPr>
              <a:defRPr/>
            </a:pPr>
            <a:r>
              <a:rPr lang="en-US" sz="1500" dirty="0"/>
              <a:t>01-13-2021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23:40.795"/>
    </inkml:context>
    <inkml:brush xml:id="br0">
      <inkml:brushProperty name="width" value="0.06667" units="cm"/>
      <inkml:brushProperty name="height" value="0.06667" units="cm"/>
    </inkml:brush>
  </inkml:definitions>
  <inkml:trace contextRef="#ctx0" brushRef="#br0">15433 14534 8064,'-12'-17'3680,"12"15"-2912,2-3-960,-2 5 576,0 0-352,0 0-160,0 0 96,0 0 0,-2 3 32,-2-1 0,0 4 0,1-2 0,0 1 0,-1-1 0,0 2 0,4-1 512,-2-3-384,2-2 32,0 3-96,0-3 32,0 0-64,0 0 64,0 0-64,0 0-32,0 0 32,0 0-128,0 0 64,0 0 480,0 0-352,0 0 128,0 0-160,0 0 256,0-3-256,0 6-128,-4-6 64,4 3 96,0-2-96,0 2-64,0-3 32,0 1 32,0-1 0,0 3 64,0 0-32,0 0 64,0 0-64,0 0-32,0 0 32,0 0-32,0 0 0,0 0 0,0-3 0,0 3-96,0-1 64,0 1 128,0-3-96,0 3 0,0-3 32,0 3-128,0 0 64,0 0 192,0 0-128,0 0 0,0 0 0,0 0 128,0 0-128,0 0-160,0 0 96,0 0 0,0 0 32,0 0 0,0 0 0,0 0-96,0 0 64,4 6 32,-4-6 0,0 0 64,0 0-32,0 0-32,0 0 32,0 0 32,0 0-32,0 0-32,0 0 32,0 0-32,0 0 0,0 0 0,0 0 0,0 0 64,0 0-32,2 4-32,-2-4 32,0 0-224,0 0 160,0 0 96,0 0-64,0 0 192,0 0-160,0 0-160,0 0 96,0 5 0,0-5 32,0 0-96,0 0 64,0 0 128,0 0-96,0 0 96,0 0-64,0 0-32,0 0 32,0 0-224,0 0 160,0 0 192,0 0-160,0 0-128,0 0 96,4 0 192,0 0-160,-4 0 32,3 0 0,-3 0-224,3-2 160,-3 2 192,0-3-160,0 3 32,0 0 0,0 0-32,0 0 0,0 0 64,0 0-32,0 0-192,0 0 128,0 0-1152,0 0 896,0 0-5056,4 3 4128,-4-3-3712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1/13/2021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47</a:t>
            </a:fld>
            <a:endParaRPr lang="en-US"/>
          </a:p>
        </p:txBody>
      </p:sp>
    </p:spTree>
    <p:extLst>
      <p:ext uri="{BB962C8B-B14F-4D97-AF65-F5344CB8AC3E}">
        <p14:creationId xmlns:p14="http://schemas.microsoft.com/office/powerpoint/2010/main" val="332011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9786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8688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1/13/2021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5.jpe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5734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394094"/>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faith by itself… is dead:</a:t>
            </a:r>
            <a:r>
              <a:rPr lang="en-US" dirty="0">
                <a:effectLst>
                  <a:outerShdw blurRad="38100" dist="38100" dir="2700000" algn="tl">
                    <a:srgbClr val="000000">
                      <a:alpha val="43137"/>
                    </a:srgbClr>
                  </a:outerShdw>
                </a:effectLst>
              </a:rPr>
              <a:t> Just as professed compassion without action is phony, the kind of faith that is without works is mere empty profession, </a:t>
            </a:r>
            <a:r>
              <a:rPr lang="en-US" b="1" u="sng" dirty="0">
                <a:solidFill>
                  <a:srgbClr val="FFFFCC"/>
                </a:solidFill>
                <a:effectLst>
                  <a:outerShdw blurRad="38100" dist="38100" dir="2700000" algn="tl">
                    <a:srgbClr val="000000">
                      <a:alpha val="43137"/>
                    </a:srgbClr>
                  </a:outerShdw>
                </a:effectLst>
              </a:rPr>
              <a:t>not genuine saving faith</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MACARTHUR STUDY BIBLE (revised edition). Comment on James 2:17.</a:t>
            </a:r>
          </a:p>
        </p:txBody>
      </p:sp>
      <p:pic>
        <p:nvPicPr>
          <p:cNvPr id="1026" name="Picture 2" descr="John MacArthur | Grace Community Church">
            <a:extLst>
              <a:ext uri="{FF2B5EF4-FFF2-40B4-BE49-F238E27FC236}">
                <a16:creationId xmlns:a16="http://schemas.microsoft.com/office/drawing/2014/main" id="{92569594-3E9D-4DD9-8B9F-AB417940D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953" y="4038600"/>
            <a:ext cx="2394094" cy="239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5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190256"/>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“Faith in this context is clearly saving faith (v. 1). James is speaking of eternal salvation. He has referred to ‘the word implanted, which is able to save your souls’ in 1:21. Here he has the same salvation in view. He is not disputing whether faith saves. Rather, he is opposing the notion that faith can be a passive, fruitless, </a:t>
            </a:r>
            <a:r>
              <a:rPr lang="en-US" b="1" u="sng" dirty="0">
                <a:solidFill>
                  <a:srgbClr val="FFFFCC"/>
                </a:solidFill>
                <a:effectLst>
                  <a:outerShdw blurRad="38100" dist="38100" dir="2700000" algn="tl">
                    <a:srgbClr val="000000">
                      <a:alpha val="43137"/>
                    </a:srgbClr>
                  </a:outerShdw>
                </a:effectLst>
              </a:rPr>
              <a:t>intellectual exercise</a:t>
            </a:r>
            <a:r>
              <a:rPr lang="en-US" dirty="0">
                <a:effectLst>
                  <a:outerShdw blurRad="38100" dist="38100" dir="2700000" algn="tl">
                    <a:srgbClr val="000000">
                      <a:alpha val="43137"/>
                    </a:srgbClr>
                  </a:outerShdw>
                </a:effectLst>
              </a:rPr>
              <a:t> and still save. Where there are no works, we must assume </a:t>
            </a:r>
            <a:r>
              <a:rPr lang="en-US" b="1" u="sng" dirty="0">
                <a:solidFill>
                  <a:srgbClr val="FFFFCC"/>
                </a:solidFill>
                <a:effectLst>
                  <a:outerShdw blurRad="38100" dist="38100" dir="2700000" algn="tl">
                    <a:srgbClr val="000000">
                      <a:alpha val="43137"/>
                    </a:srgbClr>
                  </a:outerShdw>
                </a:effectLst>
              </a:rPr>
              <a:t>no faith exists either</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 (page 149)</a:t>
            </a:r>
          </a:p>
        </p:txBody>
      </p:sp>
      <p:pic>
        <p:nvPicPr>
          <p:cNvPr id="1026" name="Picture 2" descr="John MacArthur | Grace Community Church">
            <a:extLst>
              <a:ext uri="{FF2B5EF4-FFF2-40B4-BE49-F238E27FC236}">
                <a16:creationId xmlns:a16="http://schemas.microsoft.com/office/drawing/2014/main" id="{92569594-3E9D-4DD9-8B9F-AB417940D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1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1"/>
            <a:ext cx="9144000" cy="55626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“First, Paul is looking at the root of our salvation, while James is looking at the fruit after salvation. Paul emphasizes the point that at the time of conversion, the root of salvation is faith alone. James sees that the faith that saves us does not remain alone, though we are saved by faith alone. After salvation, there are things that will </a:t>
            </a:r>
            <a:r>
              <a:rPr lang="en-US" sz="3000" b="1" u="sng" dirty="0">
                <a:solidFill>
                  <a:srgbClr val="FFFFCC"/>
                </a:solidFill>
                <a:effectLst>
                  <a:outerShdw blurRad="38100" dist="38100" dir="2700000" algn="tl">
                    <a:srgbClr val="000000">
                      <a:alpha val="43137"/>
                    </a:srgbClr>
                  </a:outerShdw>
                </a:effectLst>
              </a:rPr>
              <a:t>inevitably</a:t>
            </a:r>
            <a:r>
              <a:rPr lang="en-US" sz="3000" dirty="0">
                <a:effectLst>
                  <a:outerShdw blurRad="38100" dist="38100" dir="2700000" algn="tl">
                    <a:srgbClr val="000000">
                      <a:alpha val="43137"/>
                    </a:srgbClr>
                  </a:outerShdw>
                </a:effectLst>
              </a:rPr>
              <a:t> happen in our lives that show the reality of our salvation . . . Can a faith that is not validated save? The answer is clearly implied by James’s argument: No, that phony kind of faith cannot save anyone.”</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Swindoll</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SWINDOLL STUDY BIBLE</a:t>
            </a:r>
          </a:p>
        </p:txBody>
      </p:sp>
      <p:pic>
        <p:nvPicPr>
          <p:cNvPr id="2050" name="Picture 2" descr="Tyndale | Authors | Charles R. Swindoll">
            <a:extLst>
              <a:ext uri="{FF2B5EF4-FFF2-40B4-BE49-F238E27FC236}">
                <a16:creationId xmlns:a16="http://schemas.microsoft.com/office/drawing/2014/main" id="{EE30F029-53A2-4A56-979A-B7095E3BF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3683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2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50292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“In what way is such faith ‘dead’? In the sense that it does not attain its purpose: it cannot save (v. 14) or justify (v. 24). Critical to understanding the argument of the section and integrating it successfully into a broader biblical perspective is the recognition that James is not arguing that works must be added to faith. His point, rather, is that </a:t>
            </a:r>
            <a:r>
              <a:rPr lang="en-US" sz="3000" b="1" u="sng" dirty="0">
                <a:solidFill>
                  <a:srgbClr val="FFFFCC"/>
                </a:solidFill>
                <a:effectLst>
                  <a:outerShdw blurRad="38100" dist="38100" dir="2700000" algn="tl">
                    <a:srgbClr val="000000">
                      <a:alpha val="43137"/>
                    </a:srgbClr>
                  </a:outerShdw>
                </a:effectLst>
              </a:rPr>
              <a:t>genuine biblical faith</a:t>
            </a:r>
            <a:r>
              <a:rPr lang="en-US" sz="3000" dirty="0">
                <a:effectLst>
                  <a:outerShdw blurRad="38100" dist="38100" dir="2700000" algn="tl">
                    <a:srgbClr val="000000">
                      <a:alpha val="43137"/>
                    </a:srgbClr>
                  </a:outerShdw>
                </a:effectLst>
              </a:rPr>
              <a:t> will </a:t>
            </a:r>
            <a:r>
              <a:rPr lang="en-US" sz="3000" b="1" u="sng" dirty="0">
                <a:solidFill>
                  <a:srgbClr val="FFFFCC"/>
                </a:solidFill>
                <a:effectLst>
                  <a:outerShdw blurRad="38100" dist="38100" dir="2700000" algn="tl">
                    <a:srgbClr val="000000">
                      <a:alpha val="43137"/>
                    </a:srgbClr>
                  </a:outerShdw>
                </a:effectLst>
              </a:rPr>
              <a:t>inevitably</a:t>
            </a:r>
            <a:r>
              <a:rPr lang="en-US" sz="3000" dirty="0">
                <a:effectLst>
                  <a:outerShdw blurRad="38100" dist="38100" dir="2700000" algn="tl">
                    <a:srgbClr val="000000">
                      <a:alpha val="43137"/>
                    </a:srgbClr>
                  </a:outerShdw>
                </a:effectLst>
              </a:rPr>
              <a:t> be characterized by works . . . James, in a sense, proposes for us in these verses a ‘test’ by which we determine the </a:t>
            </a:r>
            <a:r>
              <a:rPr lang="en-US" sz="3000" b="1" u="sng" dirty="0">
                <a:solidFill>
                  <a:srgbClr val="FFFFCC"/>
                </a:solidFill>
                <a:effectLst>
                  <a:outerShdw blurRad="38100" dist="38100" dir="2700000" algn="tl">
                    <a:srgbClr val="000000">
                      <a:alpha val="43137"/>
                    </a:srgbClr>
                  </a:outerShdw>
                </a:effectLst>
              </a:rPr>
              <a:t>genuineness</a:t>
            </a:r>
            <a:r>
              <a:rPr lang="en-US" sz="3000" dirty="0">
                <a:effectLst>
                  <a:outerShdw blurRad="38100" dist="38100" dir="2700000" algn="tl">
                    <a:srgbClr val="000000">
                      <a:alpha val="43137"/>
                    </a:srgbClr>
                  </a:outerShdw>
                </a:effectLst>
              </a:rPr>
              <a:t> of faith: deeds of obedience to the will of God.”</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Douglas J. Moo</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PILLAR NEW TESTAMENT COMMENTARY</a:t>
            </a:r>
          </a:p>
        </p:txBody>
      </p:sp>
      <p:pic>
        <p:nvPicPr>
          <p:cNvPr id="4098" name="Picture 2" descr="Romans (Douglas J. Moo) - MasterLectures">
            <a:extLst>
              <a:ext uri="{FF2B5EF4-FFF2-40B4-BE49-F238E27FC236}">
                <a16:creationId xmlns:a16="http://schemas.microsoft.com/office/drawing/2014/main" id="{7E577C58-52DE-4736-A724-51C1485556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15"/>
          <a:stretch/>
        </p:blipFill>
        <p:spPr bwMode="auto">
          <a:xfrm>
            <a:off x="76200" y="76200"/>
            <a:ext cx="1097280" cy="82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2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343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“Just as the law of love gives no excuse for respect of persons, so the possession of faith gives no license to dispense with good works. A believer must not only demonstrate his love by ready acceptance of others, but he must also demonstrate his faith by responsible aid to others. James went on in his letter to emphasize the expression of true faith, to outline the evidence of true faith, and finally to cite examples of true faith. </a:t>
            </a:r>
            <a:r>
              <a:rPr lang="en-US" sz="3000" b="1" dirty="0">
                <a:solidFill>
                  <a:srgbClr val="FFFFCC"/>
                </a:solidFill>
                <a:effectLst>
                  <a:outerShdw blurRad="38100" dist="38100" dir="2700000" algn="tl">
                    <a:srgbClr val="000000">
                      <a:alpha val="43137"/>
                    </a:srgbClr>
                  </a:outerShdw>
                </a:effectLst>
              </a:rPr>
              <a:t>Comment on 2:14</a:t>
            </a:r>
            <a:r>
              <a:rPr lang="en-US" sz="3000" dirty="0">
                <a:effectLst>
                  <a:outerShdw blurRad="38100" dist="38100" dir="2700000" algn="tl">
                    <a:srgbClr val="000000">
                      <a:alpha val="43137"/>
                    </a:srgbClr>
                  </a:outerShdw>
                </a:effectLst>
              </a:rPr>
              <a:t>. Can such faith save him? A negative answer is anticipated in the Greek. Merely claiming to have faith is not enough. </a:t>
            </a:r>
            <a:r>
              <a:rPr lang="en-US" sz="3000" b="1" u="sng" dirty="0">
                <a:solidFill>
                  <a:srgbClr val="FFFFCC"/>
                </a:solidFill>
                <a:effectLst>
                  <a:outerShdw blurRad="38100" dist="38100" dir="2700000" algn="tl">
                    <a:srgbClr val="000000">
                      <a:alpha val="43137"/>
                    </a:srgbClr>
                  </a:outerShdw>
                </a:effectLst>
              </a:rPr>
              <a:t>Genuine faith is evidenced by works</a:t>
            </a:r>
            <a:r>
              <a:rPr lang="en-US" sz="30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Ronald Blue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KNOWLEDGE COMMENTARY</a:t>
            </a:r>
          </a:p>
        </p:txBody>
      </p:sp>
      <p:pic>
        <p:nvPicPr>
          <p:cNvPr id="5122" name="Picture 2" descr="James by J. Ronald Blue | Best Commentaries Reviews">
            <a:extLst>
              <a:ext uri="{FF2B5EF4-FFF2-40B4-BE49-F238E27FC236}">
                <a16:creationId xmlns:a16="http://schemas.microsoft.com/office/drawing/2014/main" id="{3D73B4EB-461C-4F16-9F21-DD514FF5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69301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710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3999" cy="5334000"/>
          </a:xfrm>
        </p:spPr>
        <p:txBody>
          <a:bodyPr/>
          <a:lstStyle/>
          <a:p>
            <a:pPr marL="0" indent="0" algn="just">
              <a:spcBef>
                <a:spcPts val="0"/>
              </a:spcBef>
              <a:buNone/>
            </a:pPr>
            <a:r>
              <a:rPr lang="en-US" sz="2900" b="1" dirty="0">
                <a:solidFill>
                  <a:srgbClr val="FFFFCC"/>
                </a:solidFill>
                <a:effectLst>
                  <a:outerShdw blurRad="38100" dist="38100" dir="2700000" algn="tl">
                    <a:srgbClr val="000000">
                      <a:alpha val="43137"/>
                    </a:srgbClr>
                  </a:outerShdw>
                </a:effectLst>
              </a:rPr>
              <a:t>Comment on James 2:14</a:t>
            </a:r>
            <a:r>
              <a:rPr lang="en-US" sz="2900" dirty="0">
                <a:effectLst>
                  <a:outerShdw blurRad="38100" dist="38100" dir="2700000" algn="tl">
                    <a:srgbClr val="000000">
                      <a:alpha val="43137"/>
                    </a:srgbClr>
                  </a:outerShdw>
                </a:effectLst>
              </a:rPr>
              <a:t>. “The meaning of justification: for Paul the word justification meant acquittal, and Paul was concerned with legal justification in that no man can gain justification by means of works, specifically the works of the Law; for Jacob/James, the meaning of justification was vindication, and he was concerned with the justification of one’s profession of faith in that his claim must be demonstrated by his works, specifically the works of love and faith . . . Fourth, Jacob/James’s point is a faith that saves is a faith that is expected to produce works. Fifth, </a:t>
            </a:r>
            <a:r>
              <a:rPr lang="en-US" sz="2900" b="1" u="sng" dirty="0">
                <a:solidFill>
                  <a:srgbClr val="FFFFCC"/>
                </a:solidFill>
                <a:effectLst>
                  <a:outerShdw blurRad="38100" dist="38100" dir="2700000" algn="tl">
                    <a:srgbClr val="000000">
                      <a:alpha val="43137"/>
                    </a:srgbClr>
                  </a:outerShdw>
                </a:effectLst>
              </a:rPr>
              <a:t>a living faith will authenticate itself in the production of works</a:t>
            </a:r>
            <a:r>
              <a:rPr lang="en-US" sz="2900" dirty="0">
                <a:effectLst>
                  <a:outerShdw blurRad="38100" dist="38100" dir="2700000" algn="tl">
                    <a:srgbClr val="000000">
                      <a:alpha val="43137"/>
                    </a:srgbClr>
                  </a:outerShdw>
                </a:effectLst>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7" name="Picture 2" descr="Hardcover The Messianic Jewish Epistles : Hebrews, James, First Peter, Second Peter, Jude Book">
            <a:extLst>
              <a:ext uri="{FF2B5EF4-FFF2-40B4-BE49-F238E27FC236}">
                <a16:creationId xmlns:a16="http://schemas.microsoft.com/office/drawing/2014/main" id="{E99186AE-94C2-46AD-8753-1731045DDB7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9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Sixth, while faith and works are two opposing elements insofar as the means of salvation is concerned, they are, nevertheless, both involved in salvation. One is the means of salvation and the other is </a:t>
            </a:r>
            <a:r>
              <a:rPr lang="en-US" sz="2900" b="1" u="sng" dirty="0">
                <a:solidFill>
                  <a:srgbClr val="FFFFCC"/>
                </a:solidFill>
                <a:effectLst>
                  <a:outerShdw blurRad="38100" dist="38100" dir="2700000" algn="tl">
                    <a:srgbClr val="000000">
                      <a:alpha val="43137"/>
                    </a:srgbClr>
                  </a:outerShdw>
                </a:effectLst>
              </a:rPr>
              <a:t>the evidence of salvation</a:t>
            </a:r>
            <a:r>
              <a:rPr lang="en-US" sz="2900" dirty="0">
                <a:effectLst>
                  <a:outerShdw blurRad="38100" dist="38100" dir="2700000" algn="tl">
                    <a:srgbClr val="000000">
                      <a:alpha val="43137"/>
                    </a:srgbClr>
                  </a:outerShdw>
                </a:effectLst>
              </a:rPr>
              <a:t>.” </a:t>
            </a:r>
            <a:r>
              <a:rPr lang="en-US" sz="2900" b="1" dirty="0">
                <a:solidFill>
                  <a:srgbClr val="FFFFCC"/>
                </a:solidFill>
                <a:effectLst>
                  <a:outerShdw blurRad="38100" dist="38100" dir="2700000" algn="tl">
                    <a:srgbClr val="000000">
                      <a:alpha val="43137"/>
                    </a:srgbClr>
                  </a:outerShdw>
                </a:effectLst>
              </a:rPr>
              <a:t>Comment on James 2:15-17</a:t>
            </a:r>
            <a:r>
              <a:rPr lang="en-US" sz="2900" dirty="0">
                <a:effectLst>
                  <a:outerShdw blurRad="38100" dist="38100" dir="2700000" algn="tl">
                    <a:srgbClr val="000000">
                      <a:alpha val="43137"/>
                    </a:srgbClr>
                  </a:outerShdw>
                </a:effectLst>
              </a:rPr>
              <a:t>: “Faith without works is a dead faith. It is dead in itself; it is not merely outwardly barren, but it is dead inwardly. It is lifeless. It shows that it is not true saving faith because </a:t>
            </a:r>
            <a:r>
              <a:rPr lang="en-US" sz="2900" b="1" u="sng" dirty="0">
                <a:solidFill>
                  <a:srgbClr val="FFFFCC"/>
                </a:solidFill>
                <a:effectLst>
                  <a:outerShdw blurRad="38100" dist="38100" dir="2700000" algn="tl">
                    <a:srgbClr val="000000">
                      <a:alpha val="43137"/>
                    </a:srgbClr>
                  </a:outerShdw>
                </a:effectLst>
              </a:rPr>
              <a:t>true saving faith will reveal itself by works</a:t>
            </a:r>
            <a:r>
              <a:rPr lang="en-US" sz="2900" dirty="0">
                <a:effectLst>
                  <a:outerShdw blurRad="38100" dist="38100" dir="2700000" algn="tl">
                    <a:srgbClr val="000000">
                      <a:alpha val="43137"/>
                    </a:srgbClr>
                  </a:outerShdw>
                </a:effectLst>
              </a:rPr>
              <a:t>, which are the fruits of faith. This very same concept is taught in the Sermon on the Mount (Matt 5:14-16).</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6146" name="Picture 2" descr="Hardcover The Messianic Jewish Epistles : Hebrews, James, First Peter, Second Peter, Jude Book">
            <a:extLst>
              <a:ext uri="{FF2B5EF4-FFF2-40B4-BE49-F238E27FC236}">
                <a16:creationId xmlns:a16="http://schemas.microsoft.com/office/drawing/2014/main" id="{27B627F1-9D4C-4419-958E-DC143FACDF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4495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Comment on James 2:14</a:t>
            </a:r>
            <a:r>
              <a:rPr lang="en-US" dirty="0">
                <a:effectLst>
                  <a:outerShdw blurRad="38100" dist="38100" dir="2700000" algn="tl">
                    <a:srgbClr val="000000">
                      <a:alpha val="43137"/>
                    </a:srgbClr>
                  </a:outerShdw>
                </a:effectLst>
              </a:rPr>
              <a:t>. “Can a non-working, dead, </a:t>
            </a:r>
            <a:r>
              <a:rPr lang="en-US" b="1" u="sng" dirty="0">
                <a:solidFill>
                  <a:srgbClr val="FFFFCC"/>
                </a:solidFill>
                <a:effectLst>
                  <a:outerShdw blurRad="38100" dist="38100" dir="2700000" algn="tl">
                    <a:srgbClr val="000000">
                      <a:alpha val="43137"/>
                    </a:srgbClr>
                  </a:outerShdw>
                </a:effectLst>
              </a:rPr>
              <a:t>spurious</a:t>
            </a:r>
            <a:r>
              <a:rPr lang="en-US" dirty="0">
                <a:effectLst>
                  <a:outerShdw blurRad="38100" dist="38100" dir="2700000" algn="tl">
                    <a:srgbClr val="000000">
                      <a:alpha val="43137"/>
                    </a:srgbClr>
                  </a:outerShdw>
                </a:effectLst>
              </a:rPr>
              <a:t> faith save a person? James is not saying that we are saved by works, but that </a:t>
            </a:r>
            <a:r>
              <a:rPr lang="en-US" b="1" u="sng" dirty="0">
                <a:solidFill>
                  <a:srgbClr val="FFFFCC"/>
                </a:solidFill>
                <a:effectLst>
                  <a:outerShdw blurRad="38100" dist="38100" dir="2700000" algn="tl">
                    <a:srgbClr val="000000">
                      <a:alpha val="43137"/>
                    </a:srgbClr>
                  </a:outerShdw>
                </a:effectLst>
              </a:rPr>
              <a:t>faith that does not produce good works is a dead faith</a:t>
            </a:r>
            <a:r>
              <a:rPr lang="en-US" dirty="0">
                <a:effectLst>
                  <a:outerShdw blurRad="38100" dist="38100" dir="2700000" algn="tl">
                    <a:srgbClr val="000000">
                      <a:alpha val="43137"/>
                    </a:srgbClr>
                  </a:outerShdw>
                </a:effectLst>
              </a:rPr>
              <a:t>. James was not refuting the Pauline doctrine of justification by true faith, but a perversion of it. Both Paul and James define faith as a living, </a:t>
            </a:r>
            <a:r>
              <a:rPr lang="en-US" b="1" u="sng" dirty="0">
                <a:solidFill>
                  <a:srgbClr val="FFFFCC"/>
                </a:solidFill>
                <a:effectLst>
                  <a:outerShdw blurRad="38100" dist="38100" dir="2700000" algn="tl">
                    <a:srgbClr val="000000">
                      <a:alpha val="43137"/>
                    </a:srgbClr>
                  </a:outerShdw>
                </a:effectLst>
              </a:rPr>
              <a:t>productive</a:t>
            </a:r>
            <a:r>
              <a:rPr lang="en-US" dirty="0">
                <a:effectLst>
                  <a:outerShdw blurRad="38100" dist="38100" dir="2700000" algn="tl">
                    <a:srgbClr val="000000">
                      <a:alpha val="43137"/>
                    </a:srgbClr>
                  </a:outerShdw>
                </a:effectLst>
              </a:rPr>
              <a:t> trust in Christ. Genuine faith cannot be ‘dead’ to morality or barren to works.”</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C.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RYRIE STUDY BIBLE. Comment on James 2:14.</a:t>
            </a:r>
          </a:p>
        </p:txBody>
      </p:sp>
      <p:pic>
        <p:nvPicPr>
          <p:cNvPr id="7170" name="Picture 2" descr="NASB Ryrie Study Bible-Black Genuine Leather | SHOPtheWORD">
            <a:extLst>
              <a:ext uri="{FF2B5EF4-FFF2-40B4-BE49-F238E27FC236}">
                <a16:creationId xmlns:a16="http://schemas.microsoft.com/office/drawing/2014/main" id="{DAEAC527-0D0C-4997-9EF8-F2EFC8903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80060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07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599"/>
            <a:ext cx="9144000" cy="5268219"/>
          </a:xfrm>
        </p:spPr>
        <p:txBody>
          <a:bodyPr/>
          <a:lstStyle/>
          <a:p>
            <a:pPr marL="0" indent="0" algn="just">
              <a:spcBef>
                <a:spcPts val="0"/>
              </a:spcBef>
              <a:buNone/>
              <a:defRPr/>
            </a:pPr>
            <a:r>
              <a:rPr lang="en-US" sz="2900" b="1" dirty="0">
                <a:solidFill>
                  <a:srgbClr val="FFFFCC"/>
                </a:solidFill>
                <a:effectLst>
                  <a:outerShdw blurRad="38100" dist="38100" dir="2700000" algn="tl">
                    <a:srgbClr val="000000">
                      <a:alpha val="43137"/>
                    </a:srgbClr>
                  </a:outerShdw>
                </a:effectLst>
              </a:rPr>
              <a:t>Comment on James 2:14</a:t>
            </a:r>
            <a:r>
              <a:rPr lang="en-US" sz="2900" dirty="0">
                <a:effectLst>
                  <a:outerShdw blurRad="38100" dist="38100" dir="2700000" algn="tl">
                    <a:srgbClr val="000000">
                      <a:alpha val="43137"/>
                    </a:srgbClr>
                  </a:outerShdw>
                </a:effectLst>
              </a:rPr>
              <a:t>. “The question in James 2:14 should read, ‘Can that kind of faith save him?’ What kind? The kind of faith that is never seen in practical works. The answer is no! </a:t>
            </a:r>
            <a:r>
              <a:rPr lang="en-US" sz="2900" b="1" u="sng" dirty="0">
                <a:solidFill>
                  <a:srgbClr val="FFFFCC"/>
                </a:solidFill>
                <a:effectLst>
                  <a:outerShdw blurRad="38100" dist="38100" dir="2700000" algn="tl">
                    <a:srgbClr val="000000">
                      <a:alpha val="43137"/>
                    </a:srgbClr>
                  </a:outerShdw>
                </a:effectLst>
              </a:rPr>
              <a:t>Any declaration of faith that does not result in a changed life and good works is a false declaration</a:t>
            </a:r>
            <a:r>
              <a:rPr lang="en-US" sz="2900" dirty="0">
                <a:effectLst>
                  <a:outerShdw blurRad="38100" dist="38100" dir="2700000" algn="tl">
                    <a:srgbClr val="000000">
                      <a:alpha val="43137"/>
                    </a:srgbClr>
                  </a:outerShdw>
                </a:effectLst>
              </a:rPr>
              <a:t>. That kind of faith is dead faith. ‘Even so faith, if it hath not works, is dead, being alone’ (James 2:17). The great theologian, John Calvin, wrote, ‘It is faith alone that justifies, but faith that justifies can never be alone.’ The word alone in James 2:17 simply means ‘by itself.’ True saving faith can never be by itself: it always brings life, and life produces good works.”</a:t>
            </a:r>
          </a:p>
        </p:txBody>
      </p:sp>
      <p:sp>
        <p:nvSpPr>
          <p:cNvPr id="7" name="Rectangle 6">
            <a:extLst>
              <a:ext uri="{FF2B5EF4-FFF2-40B4-BE49-F238E27FC236}">
                <a16:creationId xmlns:a16="http://schemas.microsoft.com/office/drawing/2014/main" id="{3F4259E9-F8CB-4AE0-9D30-0ABD1215DCFD}"/>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9218" name="Picture 2" descr="The Wiersbe Bible Commentary-2 Volume Set by Warren W. Wiersbe | SHOPtheWORD">
            <a:extLst>
              <a:ext uri="{FF2B5EF4-FFF2-40B4-BE49-F238E27FC236}">
                <a16:creationId xmlns:a16="http://schemas.microsoft.com/office/drawing/2014/main" id="{598684C7-BC07-465B-91FB-ABBC86D1A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8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266456"/>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Comment on James 2:18-19</a:t>
            </a:r>
            <a:r>
              <a:rPr lang="en-US" dirty="0">
                <a:effectLst>
                  <a:outerShdw blurRad="38100" dist="38100" dir="2700000" algn="tl">
                    <a:srgbClr val="000000">
                      <a:alpha val="43137"/>
                    </a:srgbClr>
                  </a:outerShdw>
                </a:effectLst>
              </a:rPr>
              <a:t>. “But it is not a saving experience to believe and tremble. A person can be enlightened in his mind and even stirred in his heart and be lost forever. </a:t>
            </a:r>
            <a:r>
              <a:rPr lang="en-US" b="1" u="sng" dirty="0">
                <a:solidFill>
                  <a:srgbClr val="FFFFCC"/>
                </a:solidFill>
                <a:effectLst>
                  <a:outerShdw blurRad="38100" dist="38100" dir="2700000" algn="tl">
                    <a:srgbClr val="000000">
                      <a:alpha val="43137"/>
                    </a:srgbClr>
                  </a:outerShdw>
                </a:effectLst>
              </a:rPr>
              <a:t>True saving faith involves something more, something that can be seen and recognized: a changed life</a:t>
            </a:r>
            <a:r>
              <a:rPr lang="en-US" dirty="0">
                <a:effectLst>
                  <a:outerShdw blurRad="38100" dist="38100" dir="2700000" algn="tl">
                    <a:srgbClr val="000000">
                      <a:alpha val="43137"/>
                    </a:srgbClr>
                  </a:outerShdw>
                </a:effectLst>
              </a:rPr>
              <a:t>. ‘Show me thy faith without thy works,’ challenged James, ‘and I will show thee my faith by my works’ (James 2:18).”</a:t>
            </a:r>
          </a:p>
        </p:txBody>
      </p:sp>
      <p:sp>
        <p:nvSpPr>
          <p:cNvPr id="5" name="Rectangle 4">
            <a:extLst>
              <a:ext uri="{FF2B5EF4-FFF2-40B4-BE49-F238E27FC236}">
                <a16:creationId xmlns:a16="http://schemas.microsoft.com/office/drawing/2014/main" id="{B8F7E33C-AC81-45B8-9B83-345D142587FC}"/>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5E8D9C8C-8977-437D-8584-853C5BD1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2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8467" y="1371972"/>
            <a:ext cx="9144000" cy="4114056"/>
          </a:xfrm>
        </p:spPr>
        <p:txBody>
          <a:bodyPr/>
          <a:lstStyle/>
          <a:p>
            <a:pPr marL="0" indent="0" algn="just">
              <a:spcBef>
                <a:spcPts val="0"/>
              </a:spcBef>
              <a:buNone/>
              <a:defRPr/>
            </a:pPr>
            <a:r>
              <a:rPr lang="en-US" sz="2800" b="1" dirty="0">
                <a:solidFill>
                  <a:srgbClr val="FFFFCC"/>
                </a:solidFill>
                <a:effectLst>
                  <a:outerShdw blurRad="38100" dist="38100" dir="2700000" algn="tl">
                    <a:srgbClr val="000000">
                      <a:alpha val="43137"/>
                    </a:srgbClr>
                  </a:outerShdw>
                </a:effectLst>
              </a:rPr>
              <a:t>Comment on James 2:20-26</a:t>
            </a:r>
            <a:r>
              <a:rPr lang="en-US" sz="2800" dirty="0">
                <a:effectLst>
                  <a:outerShdw blurRad="38100" dist="38100" dir="2700000" algn="tl">
                    <a:srgbClr val="000000">
                      <a:alpha val="43137"/>
                    </a:srgbClr>
                  </a:outerShdw>
                </a:effectLst>
              </a:rPr>
              <a:t>. “True saving faith leads to action. Dynamic faith is not Intellectual contemplation or emotional consternation; it leads to obedience on the part of the will. And this obedience is not an isolated event: it continues throughout the whole life. It leads to works . . . It is important that each professing Christian examine his own heart and life and make sure that he possesses true saving faith, dynamic faith. ‘Examine yourselves, whether ye be in the faith; prove your own selves’ (2 Cor. 13:5a). Satan is the great deceiver; one of his devices is imitation. If he can convince a person that </a:t>
            </a:r>
            <a:r>
              <a:rPr lang="en-US" sz="2800" b="1" u="sng" dirty="0">
                <a:solidFill>
                  <a:srgbClr val="FFFFCC"/>
                </a:solidFill>
                <a:effectLst>
                  <a:outerShdw blurRad="38100" dist="38100" dir="2700000" algn="tl">
                    <a:srgbClr val="000000">
                      <a:alpha val="43137"/>
                    </a:srgbClr>
                  </a:outerShdw>
                </a:effectLst>
              </a:rPr>
              <a:t>counterfeit faith</a:t>
            </a:r>
            <a:r>
              <a:rPr lang="en-US" sz="2800" dirty="0">
                <a:effectLst>
                  <a:outerShdw blurRad="38100" dist="38100" dir="2700000" algn="tl">
                    <a:srgbClr val="000000">
                      <a:alpha val="43137"/>
                    </a:srgbClr>
                  </a:outerShdw>
                </a:effectLst>
              </a:rPr>
              <a:t> is true faith, he has that person in his power.”</a:t>
            </a:r>
          </a:p>
        </p:txBody>
      </p:sp>
      <p:sp>
        <p:nvSpPr>
          <p:cNvPr id="5" name="Rectangle 4">
            <a:extLst>
              <a:ext uri="{FF2B5EF4-FFF2-40B4-BE49-F238E27FC236}">
                <a16:creationId xmlns:a16="http://schemas.microsoft.com/office/drawing/2014/main" id="{C0018764-E363-4FCF-AED4-B6DFF397F760}"/>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ED539EF0-74FC-453E-BBB4-967AFA6B3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4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0" y="923577"/>
            <a:ext cx="8915400"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8576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Need for True Religion (1:26-27)</a:t>
            </a:r>
          </a:p>
        </p:txBody>
      </p:sp>
      <p:pic>
        <p:nvPicPr>
          <p:cNvPr id="6" name="Picture 1">
            <a:extLst>
              <a:ext uri="{FF2B5EF4-FFF2-40B4-BE49-F238E27FC236}">
                <a16:creationId xmlns:a16="http://schemas.microsoft.com/office/drawing/2014/main" id="{C0ECD336-7FDE-4F45-8E37-61A241A7F7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161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5" name="Picture 1">
            <a:extLst>
              <a:ext uri="{FF2B5EF4-FFF2-40B4-BE49-F238E27FC236}">
                <a16:creationId xmlns:a16="http://schemas.microsoft.com/office/drawing/2014/main" id="{503E4898-079D-44A6-8354-1C715E0C9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52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 will judge those showing favoritism (2:12-13)</a:t>
            </a:r>
          </a:p>
        </p:txBody>
      </p:sp>
      <p:pic>
        <p:nvPicPr>
          <p:cNvPr id="5" name="Picture 1">
            <a:extLst>
              <a:ext uri="{FF2B5EF4-FFF2-40B4-BE49-F238E27FC236}">
                <a16:creationId xmlns:a16="http://schemas.microsoft.com/office/drawing/2014/main" id="{388AC7DA-C914-41D9-BD9F-5F57813175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74320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63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3059391587"/>
              </p:ext>
            </p:extLst>
          </p:nvPr>
        </p:nvGraphicFramePr>
        <p:xfrm>
          <a:off x="122238" y="152401"/>
          <a:ext cx="8899525" cy="6553201"/>
        </p:xfrm>
        <a:graphic>
          <a:graphicData uri="http://schemas.openxmlformats.org/drawingml/2006/table">
            <a:tbl>
              <a:tblPr firstRow="1" bandRow="1">
                <a:tableStyleId>{073A0DAA-6AF3-43AB-8588-CEC1D06C72B9}</a:tableStyleId>
              </a:tblPr>
              <a:tblGrid>
                <a:gridCol w="2955923">
                  <a:extLst>
                    <a:ext uri="{9D8B030D-6E8A-4147-A177-3AD203B41FA5}">
                      <a16:colId xmlns:a16="http://schemas.microsoft.com/office/drawing/2014/main" val="20000"/>
                    </a:ext>
                  </a:extLst>
                </a:gridCol>
                <a:gridCol w="2971801">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Phase of Salvation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2"/>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Tense of Salvation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First tense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Second tense</a:t>
                      </a:r>
                    </a:p>
                  </a:txBody>
                  <a:tcPr marL="91434" marR="91434" marT="45726" marB="45726" anchor="ctr" horzOverflow="overflow"/>
                </a:tc>
                <a:extLst>
                  <a:ext uri="{0D108BD9-81ED-4DB2-BD59-A6C34878D82A}">
                    <a16:rowId xmlns:a16="http://schemas.microsoft.com/office/drawing/2014/main" val="10003"/>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Issue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Self righteous Judaism</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Dead orthodoxy</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Genesis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Gen 15:6</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Gen 22</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78077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1076386535"/>
              </p:ext>
            </p:extLst>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04494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537222" y="246727"/>
            <a:ext cx="40695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872790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24950" cy="42754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a:t>
            </a:r>
            <a:r>
              <a:rPr lang="en-US" sz="2800" b="1" u="sng" dirty="0">
                <a:solidFill>
                  <a:srgbClr val="66FF99"/>
                </a:solidFill>
                <a:effectLst/>
              </a:rPr>
              <a:t>The justified one, having become what he is by faith, must go ahead living on the same principle of utter dependence upon God</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5" name="TextBox 4">
            <a:extLst>
              <a:ext uri="{FF2B5EF4-FFF2-40B4-BE49-F238E27FC236}">
                <a16:creationId xmlns:a16="http://schemas.microsoft.com/office/drawing/2014/main" id="{382D40ED-2142-473E-8747-9E993358470E}"/>
              </a:ext>
            </a:extLst>
          </p:cNvPr>
          <p:cNvSpPr txBox="1"/>
          <p:nvPr/>
        </p:nvSpPr>
        <p:spPr>
          <a:xfrm>
            <a:off x="2556272" y="246727"/>
            <a:ext cx="40314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pic>
        <p:nvPicPr>
          <p:cNvPr id="8" name="Picture 2" descr="http://t1.gstatic.com/images?q=tbn:ANd9GcQxv3vyi4YqgamHAJTIgWkNJkLqWWIuAG2pkecTpX67vjz6XE96Kw">
            <a:extLst>
              <a:ext uri="{FF2B5EF4-FFF2-40B4-BE49-F238E27FC236}">
                <a16:creationId xmlns:a16="http://schemas.microsoft.com/office/drawing/2014/main" id="{DBA68584-998A-4681-BFD9-83F4076B3A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7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For through the grace given to me I say to everyone among you not to think more highly of himself than he ought to think; but to think so as to have sound judgment, as God has allotted to each a measure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just as we have many members in one body and all the members do not have the same function,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so we, who are many, are one body in Christ, and individually members one of another.…</a:t>
            </a:r>
          </a:p>
        </p:txBody>
      </p:sp>
    </p:spTree>
    <p:extLst>
      <p:ext uri="{BB962C8B-B14F-4D97-AF65-F5344CB8AC3E}">
        <p14:creationId xmlns:p14="http://schemas.microsoft.com/office/powerpoint/2010/main" val="4192322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Since we have gifts that differ according to the grace given to us, each of us is to exercise them accordingly: if prophecy, according to the proportion of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if service, in his serving; or he who teaches, in his teaching;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or he who exhorts, in his exhortation; he who gives, with liberality; he who leads, with diligence; he who shows mercy, with cheerfulness.”</a:t>
            </a:r>
          </a:p>
        </p:txBody>
      </p:sp>
    </p:spTree>
    <p:extLst>
      <p:ext uri="{BB962C8B-B14F-4D97-AF65-F5344CB8AC3E}">
        <p14:creationId xmlns:p14="http://schemas.microsoft.com/office/powerpoint/2010/main" val="1695588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371600"/>
            <a:ext cx="6477000" cy="4267200"/>
          </a:xfrm>
          <a:prstGeom prst="rect">
            <a:avLst/>
          </a:prstGeom>
          <a:noFill/>
          <a:ln w="9525">
            <a:noFill/>
            <a:miter lim="800000"/>
            <a:headEnd/>
            <a:tailEnd/>
          </a:ln>
          <a:effectLst/>
        </p:spPr>
        <p:txBody>
          <a:bodyPr/>
          <a:lstStyle/>
          <a:p>
            <a:pPr algn="just"/>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“Death is the consequences and the punishment of sin. It originated with sin. A grand theme of the Old Testament is God’s holiness,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from all that is in harmony with His character. Death, then, in the Old Testament means ultimate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God due to sin.”</a:t>
            </a:r>
          </a:p>
        </p:txBody>
      </p:sp>
      <p:sp>
        <p:nvSpPr>
          <p:cNvPr id="6" name="Rectangle 2"/>
          <p:cNvSpPr>
            <a:spLocks noChangeArrowheads="1"/>
          </p:cNvSpPr>
          <p:nvPr/>
        </p:nvSpPr>
        <p:spPr bwMode="auto">
          <a:xfrm>
            <a:off x="1828800" y="228600"/>
            <a:ext cx="5206481"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“Death” in the Old Testament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Elmer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Smick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R. Laird Harris and Gleason L. Archer and Bruce K. Waltke(Chicago: Moody, 1980), 1:1169.</a:t>
            </a:r>
          </a:p>
        </p:txBody>
      </p:sp>
      <p:pic>
        <p:nvPicPr>
          <p:cNvPr id="1026" name="Picture 2" descr="Grim Reaper live wallpaper for Android. Grim Reaper free download for  tablet and phone.">
            <a:extLst>
              <a:ext uri="{FF2B5EF4-FFF2-40B4-BE49-F238E27FC236}">
                <a16:creationId xmlns:a16="http://schemas.microsoft.com/office/drawing/2014/main" id="{E52A3A9C-6C4F-4905-B2E6-35EC83C0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80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91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E65B3-6AF5-4951-8712-6B5F54BA7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12:2</a:t>
            </a:r>
          </a:p>
          <a:p>
            <a:pPr algn="just">
              <a:spcAft>
                <a:spcPts val="9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17F027D-7664-47B0-8162-7FEF44692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143" y="2971800"/>
            <a:ext cx="3265714" cy="1828800"/>
          </a:xfrm>
          <a:prstGeom prst="rect">
            <a:avLst/>
          </a:prstGeom>
        </p:spPr>
      </p:pic>
    </p:spTree>
    <p:extLst>
      <p:ext uri="{BB962C8B-B14F-4D97-AF65-F5344CB8AC3E}">
        <p14:creationId xmlns:p14="http://schemas.microsoft.com/office/powerpoint/2010/main" val="3475790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438400" y="1371600"/>
            <a:ext cx="6553200" cy="2048933"/>
          </a:xfrm>
          <a:prstGeom prst="rect">
            <a:avLst/>
          </a:prstGeom>
          <a:noFill/>
          <a:ln w="9525">
            <a:noFill/>
            <a:miter lim="800000"/>
            <a:headEnd/>
            <a:tailEnd/>
          </a:ln>
          <a:effectLst/>
        </p:spPr>
        <p:txBody>
          <a:bodyPr/>
          <a:lstStyle/>
          <a:p>
            <a:pPr algn="just"/>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thanatos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(whether natural or violent) of the soul from the body by which the life on earth is ended.”</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Henry Thayer,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 Thanatos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Greek-English Lexicon of the New Testament Being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Grmm's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Wilke's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Clavis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Novi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Testamenti</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1977), 282.</a:t>
            </a:r>
          </a:p>
        </p:txBody>
      </p:sp>
      <p:sp>
        <p:nvSpPr>
          <p:cNvPr id="6" name="Rectangle 2">
            <a:extLst>
              <a:ext uri="{FF2B5EF4-FFF2-40B4-BE49-F238E27FC236}">
                <a16:creationId xmlns:a16="http://schemas.microsoft.com/office/drawing/2014/main" id="{A2B507F7-A5BA-46A4-BFB9-6B6F9AC99C89}"/>
              </a:ext>
            </a:extLst>
          </p:cNvPr>
          <p:cNvSpPr>
            <a:spLocks noChangeArrowheads="1"/>
          </p:cNvSpPr>
          <p:nvPr/>
        </p:nvSpPr>
        <p:spPr bwMode="auto">
          <a:xfrm>
            <a:off x="1828800" y="228600"/>
            <a:ext cx="5206481"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“Death” in the New Testament </a:t>
            </a:r>
          </a:p>
        </p:txBody>
      </p:sp>
      <p:pic>
        <p:nvPicPr>
          <p:cNvPr id="7" name="Picture 2" descr="Grim Reaper live wallpaper for Android. Grim Reaper free download for  tablet and phone.">
            <a:extLst>
              <a:ext uri="{FF2B5EF4-FFF2-40B4-BE49-F238E27FC236}">
                <a16:creationId xmlns:a16="http://schemas.microsoft.com/office/drawing/2014/main" id="{A2BE7712-DE03-430D-9107-3F5D3D6E4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9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5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25:46</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4007DAB3-D3AB-452A-A223-3AF1829EBD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000" y="2514600"/>
            <a:ext cx="3556000" cy="2286000"/>
          </a:xfrm>
          <a:prstGeom prst="rect">
            <a:avLst/>
          </a:prstGeom>
        </p:spPr>
      </p:pic>
    </p:spTree>
    <p:extLst>
      <p:ext uri="{BB962C8B-B14F-4D97-AF65-F5344CB8AC3E}">
        <p14:creationId xmlns:p14="http://schemas.microsoft.com/office/powerpoint/2010/main" val="3724437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16:22-25</a:t>
            </a:r>
          </a:p>
          <a:p>
            <a:pPr algn="just">
              <a:spcAft>
                <a:spcPts val="9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poor man died and was carried away by the angels to Abraham’s bosom; and the rich man also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was buried.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Hades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lifted up his eyes</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in torment,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Abraham far away and Lazarus in his bosom.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cried out</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‘Father Abraham, have mercy on me, and send Lazarus so that he may dip the tip of his finger in water and cool off my tongue, for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in agony</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this flame.’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Abraham said, ‘Child,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during your life you received your good things, and likewise Lazarus bad things; but now he is being comforted here, and you are in agony.”</a:t>
            </a:r>
          </a:p>
        </p:txBody>
      </p:sp>
    </p:spTree>
    <p:extLst>
      <p:ext uri="{BB962C8B-B14F-4D97-AF65-F5344CB8AC3E}">
        <p14:creationId xmlns:p14="http://schemas.microsoft.com/office/powerpoint/2010/main" val="29449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90500" y="0"/>
            <a:ext cx="8763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5:6</a:t>
            </a:r>
          </a:p>
          <a:p>
            <a:pPr algn="just">
              <a:spcAft>
                <a:spcPts val="9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she who gives herself to wanton pleasure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while she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1">
            <a:extLst>
              <a:ext uri="{FF2B5EF4-FFF2-40B4-BE49-F238E27FC236}">
                <a16:creationId xmlns:a16="http://schemas.microsoft.com/office/drawing/2014/main" id="{E405E340-45CA-4602-8671-E021C0BBE1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2514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79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32485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52375" y="4722288"/>
              <a:ext cx="14580" cy="14310"/>
            </p14:xfrm>
          </p:contentPart>
        </mc:Choice>
        <mc:Fallback xmlns="">
          <p:pic>
            <p:nvPicPr>
              <p:cNvPr id="6" name="Ink 5"/>
              <p:cNvPicPr/>
              <p:nvPr/>
            </p:nvPicPr>
            <p:blipFill>
              <a:blip r:embed="rId3"/>
              <a:stretch>
                <a:fillRect/>
              </a:stretch>
            </p:blipFill>
            <p:spPr>
              <a:xfrm>
                <a:off x="4440640" y="4710770"/>
                <a:ext cx="37695" cy="36997"/>
              </a:xfrm>
              <a:prstGeom prst="rect">
                <a:avLst/>
              </a:prstGeom>
            </p:spPr>
          </p:pic>
        </mc:Fallback>
      </mc:AlternateContent>
      <p:pic>
        <p:nvPicPr>
          <p:cNvPr id="5" name="Picture 4"/>
          <p:cNvPicPr>
            <a:picLocks noChangeAspect="1"/>
          </p:cNvPicPr>
          <p:nvPr/>
        </p:nvPicPr>
        <p:blipFill>
          <a:blip r:embed="rId4"/>
          <a:stretch>
            <a:fillRect/>
          </a:stretch>
        </p:blipFill>
        <p:spPr>
          <a:xfrm>
            <a:off x="1371600" y="402708"/>
            <a:ext cx="6673362" cy="6052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5766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000"/>
            <a:ext cx="6324600" cy="25545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51CC605C-16E2-46A4-98A6-26A173FEE72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causes me to be anxious is the possibility that I may not be a Christian—that I might be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fake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everything I’ve ever done might be a farce—those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thoughts; right?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06CBEBEF-F9FB-4E30-903C-A32441FC410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https://www.familylife.com/podcast/familylife-today/strategies-for-standing-firm-through-coronavirus/</a:t>
            </a:r>
          </a:p>
        </p:txBody>
      </p:sp>
      <p:sp>
        <p:nvSpPr>
          <p:cNvPr id="6" name="Rectangle 5">
            <a:extLst>
              <a:ext uri="{FF2B5EF4-FFF2-40B4-BE49-F238E27FC236}">
                <a16:creationId xmlns:a16="http://schemas.microsoft.com/office/drawing/2014/main" id="{9BC73D93-B979-4C4B-9DCA-1A74CBEED076}"/>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7" name="Picture 2" descr="http://larrydixon.files.wordpress.com/2011/05/john-piper.jpg">
            <a:extLst>
              <a:ext uri="{FF2B5EF4-FFF2-40B4-BE49-F238E27FC236}">
                <a16:creationId xmlns:a16="http://schemas.microsoft.com/office/drawing/2014/main" id="{B2915AF5-A53B-4486-A789-3888A3F748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7184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838200"/>
            <a:ext cx="9143999" cy="37719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while back I had one of those moments… Suddenly the question hit me: ‘R.C. what if you are not one of the redeemed? What if your destiny is not heaven after all, but hell?’ Let me tell you that I was flooded in my body with the chill that went from my head to the bottom of my spine. I was terrified. I begin to take stock of my life, and I looked at my performance. My sins came pouring into my mind, and the more I looked at myself the worst I felt. I thought, ‘maybe it’s really true. Maybe I’m not saved after all.’...Then I remembered John 6:68. Jesus had been giving out hard teaching, and many of His former followers had left Him. When He asked Peter if he was also going to leave, Peter said, ‘where else can we go? Only you have the words of eternal life.’ In other words, Peter was also uncomfortable, but he realized that being uncomfortable with Jesus was better than any other option.”</a:t>
            </a:r>
          </a:p>
        </p:txBody>
      </p:sp>
      <p:sp>
        <p:nvSpPr>
          <p:cNvPr id="6" name="Rectangle 2"/>
          <p:cNvSpPr>
            <a:spLocks noChangeArrowheads="1"/>
          </p:cNvSpPr>
          <p:nvPr/>
        </p:nvSpPr>
        <p:spPr bwMode="auto">
          <a:xfrm>
            <a:off x="1682879" y="227716"/>
            <a:ext cx="5778242" cy="627667"/>
          </a:xfrm>
          <a:prstGeom prst="rect">
            <a:avLst/>
          </a:prstGeom>
          <a:noFill/>
          <a:ln w="9525">
            <a:noFill/>
            <a:miter lim="800000"/>
            <a:headEnd/>
            <a:tailEnd/>
          </a:ln>
          <a:effectLst/>
        </p:spPr>
        <p:txBody>
          <a:bodyPr anchor="ctr"/>
          <a:lstStyle/>
          <a:p>
            <a:pPr algn="ctr">
              <a:spcAft>
                <a:spcPts val="600"/>
              </a:spcAft>
              <a:defRPr/>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Jr.</a:t>
            </a:r>
          </a:p>
        </p:txBody>
      </p:sp>
      <p:pic>
        <p:nvPicPr>
          <p:cNvPr id="5" name="Picture 2" descr="Image result for rc sproul">
            <a:extLst>
              <a:ext uri="{FF2B5EF4-FFF2-40B4-BE49-F238E27FC236}">
                <a16:creationId xmlns:a16="http://schemas.microsoft.com/office/drawing/2014/main" id="{B90A40FA-29D4-453F-8CA9-61CFAC0105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76200"/>
            <a:ext cx="829516" cy="627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DE21FE-2813-4C4F-A257-415BBD627830}"/>
              </a:ext>
            </a:extLst>
          </p:cNvPr>
          <p:cNvSpPr txBox="1"/>
          <p:nvPr/>
        </p:nvSpPr>
        <p:spPr>
          <a:xfrm>
            <a:off x="1104900" y="6477000"/>
            <a:ext cx="6934200" cy="338554"/>
          </a:xfrm>
          <a:prstGeom prst="rect">
            <a:avLst/>
          </a:prstGeom>
          <a:noFill/>
        </p:spPr>
        <p:txBody>
          <a:bodyPr wrap="square">
            <a:spAutoFit/>
          </a:bodyP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“Assurance of Salvation”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Tabletalk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Ligonier Ministries, 1989), p. 20</a:t>
            </a:r>
          </a:p>
        </p:txBody>
      </p:sp>
    </p:spTree>
    <p:extLst>
      <p:ext uri="{BB962C8B-B14F-4D97-AF65-F5344CB8AC3E}">
        <p14:creationId xmlns:p14="http://schemas.microsoft.com/office/powerpoint/2010/main" val="135334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600200"/>
            <a:ext cx="9144000" cy="25545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Interestingly, it has been recorded that “nearly all of the Puritan ‘divines’ [men who were Calvinistic and taught perseverance] went through great dread and despair on their deathbeds as they realized their lives did not give perfect evidence that they were elect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828800" y="228600"/>
            <a:ext cx="5486400" cy="1277273"/>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R.T. Kendall</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 T. Kendall, </a:t>
            </a:r>
            <a:r>
              <a:rPr lang="en-US" sz="1600" i="1" dirty="0">
                <a:latin typeface="Calibri" panose="020F0502020204030204" pitchFamily="34" charset="0"/>
                <a:cs typeface="Calibri" panose="020F0502020204030204" pitchFamily="34" charset="0"/>
              </a:rPr>
              <a:t>Calvin and English Calvinism to 1649</a:t>
            </a:r>
            <a:r>
              <a:rPr lang="en-US" sz="1600" dirty="0">
                <a:latin typeface="Calibri" panose="020F0502020204030204" pitchFamily="34" charset="0"/>
                <a:cs typeface="Calibri" panose="020F0502020204030204" pitchFamily="34" charset="0"/>
              </a:rPr>
              <a:t> </a:t>
            </a:r>
          </a:p>
          <a:p>
            <a:pPr algn="ctr">
              <a:defRPr/>
            </a:pPr>
            <a:r>
              <a:rPr lang="en-US" sz="1600" dirty="0">
                <a:latin typeface="Calibri" panose="020F0502020204030204" pitchFamily="34" charset="0"/>
                <a:cs typeface="Calibri" panose="020F0502020204030204" pitchFamily="34" charset="0"/>
              </a:rPr>
              <a:t>(Oxford: Oxford University Press, 1979), 2.</a:t>
            </a:r>
          </a:p>
        </p:txBody>
      </p:sp>
      <p:pic>
        <p:nvPicPr>
          <p:cNvPr id="1026" name="Picture 2" descr="Image result for rt kendall&quot;">
            <a:extLst>
              <a:ext uri="{FF2B5EF4-FFF2-40B4-BE49-F238E27FC236}">
                <a16:creationId xmlns:a16="http://schemas.microsoft.com/office/drawing/2014/main" id="{6DFA03F6-7457-47F1-9560-31FFA7C70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444" y="4495800"/>
            <a:ext cx="192911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2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0480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700949" y="228600"/>
            <a:ext cx="5742102" cy="1028700"/>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5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5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3881886" y="4800600"/>
            <a:ext cx="1380229"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believes Him</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passed out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of death into life.”</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481170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and after he brought them out, he said, ‘Sirs, what must I do to be saved?’</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600" dirty="0">
                <a:effectLst>
                  <a:outerShdw blurRad="38100" dist="38100" dir="2700000" algn="tl">
                    <a:srgbClr val="000000">
                      <a:alpha val="43137"/>
                    </a:srgbClr>
                  </a:outerShdw>
                </a:effectLst>
                <a:latin typeface="Calibri" panose="020F0502020204030204" pitchFamily="34" charset="0"/>
              </a:rPr>
              <a:t> They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rPr>
              <a:t> in the Lord Jesus,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will be saved</a:t>
            </a:r>
            <a:r>
              <a:rPr lang="en-US" sz="3600" dirty="0">
                <a:effectLst>
                  <a:outerShdw blurRad="38100" dist="38100" dir="2700000" algn="tl">
                    <a:srgbClr val="000000">
                      <a:alpha val="43137"/>
                    </a:srgbClr>
                  </a:outerShdw>
                </a:effectLst>
                <a:latin typeface="Calibri" panose="020F0502020204030204" pitchFamily="34" charset="0"/>
              </a:rPr>
              <a:t>, you and your household.’”</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233684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A2CFFF-14AB-4FFD-8E92-443FD0285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98659" name="Rectangle 1"/>
          <p:cNvSpPr>
            <a:spLocks noChangeArrowheads="1"/>
          </p:cNvSpPr>
          <p:nvPr/>
        </p:nvSpPr>
        <p:spPr bwMode="auto">
          <a:xfrm>
            <a:off x="190501" y="0"/>
            <a:ext cx="8762999" cy="2523768"/>
          </a:xfrm>
          <a:prstGeom prst="rect">
            <a:avLst/>
          </a:prstGeom>
          <a:noFill/>
          <a:ln w="28575">
            <a:noFill/>
            <a:miter lim="800000"/>
            <a:headEnd/>
            <a:tailEnd/>
          </a:ln>
        </p:spPr>
        <p:txBody>
          <a:bodyPr wrap="square">
            <a:spAutoFit/>
          </a:bodyPr>
          <a:lstStyle/>
          <a:p>
            <a:pPr algn="ctr" defTabSz="685800">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5:13 </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written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believe in the name of the Son of God, so that you may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eternal life.”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E3F5957-ECC9-47E2-AFEA-48C173EEA9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8882" y="2971800"/>
            <a:ext cx="3206237"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485900" y="228600"/>
            <a:ext cx="6172200" cy="857250"/>
          </a:xfrm>
        </p:spPr>
        <p:txBody>
          <a:bodyPr/>
          <a:lstStyle/>
          <a:p>
            <a:pPr algn="ctr">
              <a:defRPr/>
            </a:pPr>
            <a:r>
              <a:rPr lang="en-US" altLang="en-US" sz="3200" dirty="0">
                <a:solidFill>
                  <a:srgbClr val="00FFFF"/>
                </a:solidFill>
                <a:effectLst>
                  <a:outerShdw blurRad="38100" dist="38100" dir="2700000" algn="tl">
                    <a:srgbClr val="000000">
                      <a:alpha val="43137"/>
                    </a:srgbClr>
                  </a:outerShdw>
                </a:effectLst>
              </a:rPr>
              <a:t>DTS Doctrinal Statement</a:t>
            </a:r>
            <a:br>
              <a:rPr lang="en-US" altLang="en-US" sz="3200" dirty="0">
                <a:solidFill>
                  <a:srgbClr val="00FFFF"/>
                </a:solidFill>
                <a:effectLst>
                  <a:outerShdw blurRad="38100" dist="38100" dir="2700000" algn="tl">
                    <a:srgbClr val="000000">
                      <a:alpha val="43137"/>
                    </a:srgbClr>
                  </a:outerShdw>
                </a:effectLst>
              </a:rPr>
            </a:br>
            <a:r>
              <a:rPr lang="en-US" altLang="en-US" sz="3200" dirty="0">
                <a:solidFill>
                  <a:srgbClr val="00FFFF"/>
                </a:solidFill>
                <a:effectLst>
                  <a:outerShdw blurRad="38100" dist="38100" dir="2700000" algn="tl">
                    <a:srgbClr val="000000">
                      <a:alpha val="43137"/>
                    </a:srgbClr>
                  </a:outerShdw>
                </a:effectLst>
              </a:rPr>
              <a:t>Article XI—Assurance</a:t>
            </a:r>
          </a:p>
        </p:txBody>
      </p:sp>
      <p:sp>
        <p:nvSpPr>
          <p:cNvPr id="11267" name="Content Placeholder 2"/>
          <p:cNvSpPr>
            <a:spLocks noGrp="1"/>
          </p:cNvSpPr>
          <p:nvPr>
            <p:ph idx="1"/>
          </p:nvPr>
        </p:nvSpPr>
        <p:spPr>
          <a:xfrm>
            <a:off x="228600" y="1447800"/>
            <a:ext cx="8686800" cy="4419600"/>
          </a:xfrm>
        </p:spPr>
        <p:txBody>
          <a:bodyPr>
            <a:noAutofit/>
          </a:bodyPr>
          <a:lstStyle/>
          <a:p>
            <a:pPr marL="0" indent="0" algn="just" fontAlgn="auto">
              <a:spcBef>
                <a:spcPts val="0"/>
              </a:spcBef>
              <a:spcAft>
                <a:spcPts val="600"/>
              </a:spcAft>
              <a:buNone/>
              <a:defRPr/>
            </a:pPr>
            <a:r>
              <a:rPr lang="en-US" dirty="0">
                <a:effectLst>
                  <a:outerShdw blurRad="38100" dist="38100" dir="2700000" algn="tl">
                    <a:srgbClr val="000000">
                      <a:alpha val="43137"/>
                    </a:srgbClr>
                  </a:outerShdw>
                </a:effectLst>
                <a:cs typeface="Calibri" panose="020F0502020204030204" pitchFamily="34" charset="0"/>
              </a:rPr>
              <a:t>“We believe it is the privilege, not only of some, but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all</a:t>
            </a:r>
            <a:r>
              <a:rPr lang="en-US" dirty="0">
                <a:effectLst>
                  <a:outerShdw blurRad="38100" dist="38100" dir="2700000" algn="tl">
                    <a:srgbClr val="000000">
                      <a:alpha val="43137"/>
                    </a:srgbClr>
                  </a:outerShdw>
                </a:effectLst>
                <a:cs typeface="Calibri" panose="020F0502020204030204" pitchFamily="34" charset="0"/>
              </a:rPr>
              <a:t> by the Spirit through faith who are born again in Christ as revealed in the Scriptures, to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assured</a:t>
            </a:r>
            <a:r>
              <a:rPr lang="en-US" dirty="0">
                <a:effectLst>
                  <a:outerShdw blurRad="38100" dist="38100" dir="2700000" algn="tl">
                    <a:srgbClr val="000000">
                      <a:alpha val="43137"/>
                    </a:srgbClr>
                  </a:outerShdw>
                </a:effectLst>
                <a:cs typeface="Calibri" panose="020F0502020204030204" pitchFamily="34" charset="0"/>
              </a:rPr>
              <a:t> of their salvation from the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very day </a:t>
            </a:r>
            <a:r>
              <a:rPr lang="en-US" dirty="0">
                <a:effectLst>
                  <a:outerShdw blurRad="38100" dist="38100" dir="2700000" algn="tl">
                    <a:srgbClr val="000000">
                      <a:alpha val="43137"/>
                    </a:srgbClr>
                  </a:outerShdw>
                </a:effectLst>
                <a:cs typeface="Calibri" panose="020F0502020204030204" pitchFamily="34" charset="0"/>
              </a:rPr>
              <a:t>they take Him to be their Savior and that this assurance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not</a:t>
            </a:r>
            <a:r>
              <a:rPr lang="en-US" dirty="0">
                <a:effectLst>
                  <a:outerShdw blurRad="38100" dist="38100" dir="2700000" algn="tl">
                    <a:srgbClr val="000000">
                      <a:alpha val="43137"/>
                    </a:srgbClr>
                  </a:outerShdw>
                </a:effectLst>
                <a:cs typeface="Calibri" panose="020F0502020204030204" pitchFamily="34" charset="0"/>
              </a:rPr>
              <a:t> founded upon any fancied discovery of their own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worthiness</a:t>
            </a:r>
            <a:r>
              <a:rPr lang="en-US" dirty="0">
                <a:effectLst>
                  <a:outerShdw blurRad="38100" dist="38100" dir="2700000" algn="tl">
                    <a:srgbClr val="000000">
                      <a:alpha val="43137"/>
                    </a:srgbClr>
                  </a:outerShdw>
                </a:effectLst>
                <a:cs typeface="Calibri" panose="020F0502020204030204" pitchFamily="34" charset="0"/>
              </a:rPr>
              <a:t> or fitness, but wholly upon the testimony of God in His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written Word</a:t>
            </a:r>
            <a:r>
              <a:rPr lang="en-US" dirty="0">
                <a:effectLst>
                  <a:outerShdw blurRad="38100" dist="38100" dir="2700000" algn="tl">
                    <a:srgbClr val="000000">
                      <a:alpha val="43137"/>
                    </a:srgbClr>
                  </a:outerShdw>
                </a:effectLst>
                <a:cs typeface="Calibri" panose="020F0502020204030204" pitchFamily="34" charset="0"/>
              </a:rPr>
              <a:t>, exciting within His children filial love...”</a:t>
            </a:r>
          </a:p>
        </p:txBody>
      </p:sp>
    </p:spTree>
    <p:extLst>
      <p:ext uri="{BB962C8B-B14F-4D97-AF65-F5344CB8AC3E}">
        <p14:creationId xmlns:p14="http://schemas.microsoft.com/office/powerpoint/2010/main" val="1470219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43849" y="6150658"/>
            <a:ext cx="5056302" cy="554942"/>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a:t>
            </a:r>
            <a:r>
              <a:rPr lang="en-US" altLang="en-US" sz="1600" dirty="0">
                <a:solidFill>
                  <a:schemeClr val="tx1"/>
                </a:solidFill>
                <a:effectLst>
                  <a:outerShdw blurRad="38100" dist="38100" dir="2700000" algn="tl">
                    <a:srgbClr val="000000">
                      <a:alpha val="43137"/>
                    </a:srgbClr>
                  </a:outerShdw>
                </a:effectLst>
              </a:rPr>
              <a:t> </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702" y="4572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600200"/>
            <a:ext cx="9144000" cy="3433713"/>
          </a:xfrm>
        </p:spPr>
        <p:txBody>
          <a:bodyPr/>
          <a:lstStyle/>
          <a:p>
            <a:pPr marL="0" indent="0" algn="just" eaLnBrk="1" hangingPunct="1">
              <a:buNone/>
              <a:defRPr/>
            </a:pPr>
            <a:r>
              <a:rPr lang="en-US" altLang="en-US"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b="1" i="1" u="sng" dirty="0">
                <a:solidFill>
                  <a:srgbClr val="FFFFCC"/>
                </a:solidFill>
                <a:effectLst>
                  <a:outerShdw blurRad="38100" dist="38100" dir="2700000" algn="tl">
                    <a:srgbClr val="000000">
                      <a:alpha val="43137"/>
                    </a:srgbClr>
                  </a:outerShdw>
                </a:effectLst>
              </a:rPr>
              <a:t>all such experiences are but  secondary evidences</a:t>
            </a:r>
            <a:r>
              <a:rPr lang="en-US" altLang="en-US"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2636085" y="228600"/>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80772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30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725325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278642"/>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1:19-23</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you know, my beloved brethren. But everyone must be quick to hear, slow to speak and slow to anger;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anger of man does not achieve the righteousness of God.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putting aside all filthiness and all that remains of wickedness, in humility receive the word implanted, which is able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a:t>
            </a:r>
            <a:r>
              <a:rPr lang="en-US" sz="32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souls.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prove yourselves doers of the word, and not merely hearers who delude themselves.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anyone is a hearer of the word and not a doer, he is like a man who looks at his natural face in a mirror.”</a:t>
            </a:r>
          </a:p>
        </p:txBody>
      </p:sp>
    </p:spTree>
    <p:extLst>
      <p:ext uri="{BB962C8B-B14F-4D97-AF65-F5344CB8AC3E}">
        <p14:creationId xmlns:p14="http://schemas.microsoft.com/office/powerpoint/2010/main" val="990159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5:19-20</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brethren, if any among you strays from the truth and one turns him back,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him know that he who turns a sinner from the error of his way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soul from death and will cover a multitude of sins.”</a:t>
            </a:r>
          </a:p>
        </p:txBody>
      </p:sp>
    </p:spTree>
    <p:extLst>
      <p:ext uri="{BB962C8B-B14F-4D97-AF65-F5344CB8AC3E}">
        <p14:creationId xmlns:p14="http://schemas.microsoft.com/office/powerpoint/2010/main" val="93639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84300607-A3D5-472C-B733-B7349CAA1D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00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39DEB103-9CBD-47CA-A8CB-8824264103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30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75979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18ABB9F3-9F49-420F-8593-767440690B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70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476646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trusted in his name; i.e., because of the manner in which his power was displayed they accepted him as a great prophet and perhaps even as the Messiah. This, however, is not the same as saying that they surrendered their hearts to him. </a:t>
            </a: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all faith is saving faith</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Hendriksen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000"/>
            <a:ext cx="6324600" cy="25545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51CC605C-16E2-46A4-98A6-26A173FEE72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906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causes me to be anxious is the possibility that I may not be a Christian—that I might be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fake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everything I’ve ever done might be a farce—those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thoughts; right?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06CBEBEF-F9FB-4E30-903C-A32441FC4107}"/>
              </a:ext>
            </a:extLst>
          </p:cNvPr>
          <p:cNvSpPr/>
          <p:nvPr/>
        </p:nvSpPr>
        <p:spPr>
          <a:xfrm>
            <a:off x="964406" y="6248400"/>
            <a:ext cx="7215189"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https://www.familylife.com</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/podcast/ </a:t>
            </a:r>
            <a:r>
              <a:rPr kumimoji="0" lang="en-US" altLang="en-US" sz="14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familylife</a:t>
            </a: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-today/strategies-for-standing-firm-through-coronavirus/</a:t>
            </a:r>
          </a:p>
        </p:txBody>
      </p:sp>
      <p:sp>
        <p:nvSpPr>
          <p:cNvPr id="6" name="Rectangle 5">
            <a:extLst>
              <a:ext uri="{FF2B5EF4-FFF2-40B4-BE49-F238E27FC236}">
                <a16:creationId xmlns:a16="http://schemas.microsoft.com/office/drawing/2014/main" id="{9BC73D93-B979-4C4B-9DCA-1A74CBEED076}"/>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8" name="Picture 2" descr="http://larrydixon.files.wordpress.com/2011/05/john-piper.jpg">
            <a:extLst>
              <a:ext uri="{FF2B5EF4-FFF2-40B4-BE49-F238E27FC236}">
                <a16:creationId xmlns:a16="http://schemas.microsoft.com/office/drawing/2014/main" id="{3E04ABDA-AC45-4F75-B825-92A33E8F5F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418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believes Him</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passed out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of death into life.”</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450014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and after he brought them out, he said, ‘Sirs, what must I do to be saved?’</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600" dirty="0">
                <a:effectLst>
                  <a:outerShdw blurRad="38100" dist="38100" dir="2700000" algn="tl">
                    <a:srgbClr val="000000">
                      <a:alpha val="43137"/>
                    </a:srgbClr>
                  </a:outerShdw>
                </a:effectLst>
                <a:latin typeface="Calibri" panose="020F0502020204030204" pitchFamily="34" charset="0"/>
              </a:rPr>
              <a:t> They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rPr>
              <a:t> in the Lord Jesus,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will be saved</a:t>
            </a:r>
            <a:r>
              <a:rPr lang="en-US" sz="3600" dirty="0">
                <a:effectLst>
                  <a:outerShdw blurRad="38100" dist="38100" dir="2700000" algn="tl">
                    <a:srgbClr val="000000">
                      <a:alpha val="43137"/>
                    </a:srgbClr>
                  </a:outerShdw>
                </a:effectLst>
                <a:latin typeface="Calibri" panose="020F0502020204030204" pitchFamily="34" charset="0"/>
              </a:rPr>
              <a:t>, you and your household.’”</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58001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Head Faith vs. Heart Faith?</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(2:19)</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An apples and oranges comparison</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Faith in Jesus Christ?</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Plan of Salvation not open to the demons</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The demons do believe (Matt. 8:28-29)</a:t>
            </a:r>
          </a:p>
        </p:txBody>
      </p:sp>
      <p:pic>
        <p:nvPicPr>
          <p:cNvPr id="5" name="Picture 1">
            <a:extLst>
              <a:ext uri="{FF2B5EF4-FFF2-40B4-BE49-F238E27FC236}">
                <a16:creationId xmlns:a16="http://schemas.microsoft.com/office/drawing/2014/main" id="{AA0B6208-424A-445E-9EB2-00A7BCA8F7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4274608"/>
            <a:ext cx="3663010" cy="23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274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“James does not call the belief of the demons a mere ‘recognition,’ but he states they actually ‘believe.’ In fact, their faith does cause them to ‘tremble.’ James’s point is that even the faith of demons results in some practical manifestation in their lives, so should not the genuine faith of these believers result in some profitable and demonstrable works toward other believers in need?”</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AA0B6208-424A-445E-9EB2-00A7BCA8F7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55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705793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80263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257300" y="1143000"/>
            <a:ext cx="66294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7EA4B452-0E4F-4862-9C4E-6DD7C507EE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876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004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a:t>
            </a:r>
            <a:r>
              <a:rPr lang="en-US" sz="3600" b="1" u="sng" dirty="0">
                <a:solidFill>
                  <a:srgbClr val="FFFFCC"/>
                </a:solidFill>
                <a:effectLst>
                  <a:outerShdw blurRad="38100" dist="38100" dir="2700000" algn="tl">
                    <a:srgbClr val="000000">
                      <a:alpha val="43137"/>
                    </a:srgbClr>
                  </a:outerShdw>
                </a:effectLst>
              </a:rPr>
              <a:t>twelve tribes</a:t>
            </a:r>
            <a:r>
              <a:rPr lang="en-US" sz="3600" dirty="0">
                <a:effectLst>
                  <a:outerShdw blurRad="38100" dist="38100" dir="2700000" algn="tl">
                    <a:srgbClr val="000000">
                      <a:alpha val="43137"/>
                    </a:srgbClr>
                  </a:outerShdw>
                </a:effectLst>
              </a:rPr>
              <a:t> who are dispersed abroad: Greetings.”</a:t>
            </a:r>
          </a:p>
        </p:txBody>
      </p:sp>
      <p:pic>
        <p:nvPicPr>
          <p:cNvPr id="5" name="Picture 1">
            <a:extLst>
              <a:ext uri="{FF2B5EF4-FFF2-40B4-BE49-F238E27FC236}">
                <a16:creationId xmlns:a16="http://schemas.microsoft.com/office/drawing/2014/main" id="{63DF0445-0D61-423F-B8E1-6A89738C55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2971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4343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624423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7108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89159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000" b="0" kern="0" dirty="0">
                <a:solidFill>
                  <a:schemeClr val="tx1"/>
                </a:solidFill>
                <a:effectLst>
                  <a:outerShdw blurRad="38100" dist="38100" dir="2700000" algn="tl">
                    <a:srgbClr val="000000">
                      <a:alpha val="43137"/>
                    </a:srgbClr>
                  </a:outerShdw>
                </a:effectLst>
              </a:rPr>
              <a:t>“They who seek to prove from this passage of James that the works of Abraham were imputed for righteousness, must necessarily confess that Scripture is perverted by him; for however they may turn and twist, they can never make the effect to be its own cause. The passage is quoted from Moses. (Gen. 15:6.) The imputation of righteousness which Moses mentions, preceded </a:t>
            </a:r>
            <a:r>
              <a:rPr lang="en-US" sz="3000" u="sng" kern="0" dirty="0">
                <a:solidFill>
                  <a:srgbClr val="FFFFCC"/>
                </a:solidFill>
                <a:effectLst>
                  <a:outerShdw blurRad="38100" dist="38100" dir="2700000" algn="tl">
                    <a:srgbClr val="000000">
                      <a:alpha val="43137"/>
                    </a:srgbClr>
                  </a:outerShdw>
                </a:effectLst>
              </a:rPr>
              <a:t>more than thirty years</a:t>
            </a:r>
            <a:r>
              <a:rPr lang="en-US" sz="3000" b="0" kern="0" dirty="0">
                <a:solidFill>
                  <a:schemeClr val="tx1"/>
                </a:solidFill>
                <a:effectLst>
                  <a:outerShdw blurRad="38100" dist="38100" dir="2700000" algn="tl">
                    <a:srgbClr val="000000">
                      <a:alpha val="43137"/>
                    </a:srgbClr>
                  </a:outerShdw>
                </a:effectLst>
              </a:rPr>
              <a:t> the work by which they would have Abraham to have been justified. Since faith was imputed to Abraham fifteen years before the birth of Isaac, this could not surely have been done through the work of sacrificing him.”</a:t>
            </a:r>
            <a:endParaRPr lang="en-US" altLang="en-US" sz="30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573EAF30-6351-4E46-90D6-ED36881D69E3}"/>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F35B6EED-590A-4077-A4C3-226A526D8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15532"/>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6002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“I consider that all those are bound fast by an indissoluble knot, who imagine that righteousness was imputed to Abraham before God, because he sacrificed his son Isaac, who was not yet born when the Holy Spirit declared that Abraham was justified. It hence necessarily follows that something posterior is pointed out here.”</a:t>
            </a:r>
            <a:endParaRPr lang="en-US" altLang="en-US" sz="3200" b="0" kern="0" dirty="0">
              <a:solidFill>
                <a:schemeClr val="tx1"/>
              </a:solidFill>
              <a:effectLst>
                <a:outerShdw blurRad="38100" dist="38100" dir="2700000" algn="tl">
                  <a:srgbClr val="000000">
                    <a:alpha val="43137"/>
                  </a:srgbClr>
                </a:outerShdw>
              </a:effectLst>
            </a:endParaRPr>
          </a:p>
        </p:txBody>
      </p:sp>
      <p:sp>
        <p:nvSpPr>
          <p:cNvPr id="8" name="Rectangle 3">
            <a:extLst>
              <a:ext uri="{FF2B5EF4-FFF2-40B4-BE49-F238E27FC236}">
                <a16:creationId xmlns:a16="http://schemas.microsoft.com/office/drawing/2014/main" id="{B7D3353E-6DA6-4168-A7C0-02BB3DE25E32}"/>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87B3BB7A-F018-406B-A8C2-353CDB63B0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2695838"/>
      </p:ext>
    </p:extLst>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9890493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2:22</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see that faith was working with his works, and as a result of the works, faith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perfected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1">
            <a:extLst>
              <a:ext uri="{FF2B5EF4-FFF2-40B4-BE49-F238E27FC236}">
                <a16:creationId xmlns:a16="http://schemas.microsoft.com/office/drawing/2014/main" id="{4C21EF16-B6C2-4B8A-9D02-572657F914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2514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519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5:14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solid food is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because of practice have their senses trained to discern good and evil.”</a:t>
            </a:r>
          </a:p>
        </p:txBody>
      </p:sp>
      <p:pic>
        <p:nvPicPr>
          <p:cNvPr id="6" name="Picture 1">
            <a:extLst>
              <a:ext uri="{FF2B5EF4-FFF2-40B4-BE49-F238E27FC236}">
                <a16:creationId xmlns:a16="http://schemas.microsoft.com/office/drawing/2014/main" id="{4C21EF16-B6C2-4B8A-9D02-572657F914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2514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57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see that a man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and not by faith alone.”</a:t>
            </a:r>
          </a:p>
        </p:txBody>
      </p:sp>
      <p:pic>
        <p:nvPicPr>
          <p:cNvPr id="6" name="Picture 1">
            <a:extLst>
              <a:ext uri="{FF2B5EF4-FFF2-40B4-BE49-F238E27FC236}">
                <a16:creationId xmlns:a16="http://schemas.microsoft.com/office/drawing/2014/main" id="{F6975894-282E-4BDB-A73D-EBE1E63F2D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2514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9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7108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3071768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999961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 name="Picture 1">
            <a:extLst>
              <a:ext uri="{FF2B5EF4-FFF2-40B4-BE49-F238E27FC236}">
                <a16:creationId xmlns:a16="http://schemas.microsoft.com/office/drawing/2014/main" id="{BEE53863-D32E-498A-9674-78194C3E72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28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same way, was not Rahab the harlot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when she received the messengers and sent them out by another way?”</a:t>
            </a:r>
          </a:p>
        </p:txBody>
      </p:sp>
      <p:pic>
        <p:nvPicPr>
          <p:cNvPr id="5" name="Picture 1">
            <a:extLst>
              <a:ext uri="{FF2B5EF4-FFF2-40B4-BE49-F238E27FC236}">
                <a16:creationId xmlns:a16="http://schemas.microsoft.com/office/drawing/2014/main" id="{884BF3D4-D1AD-41FC-B556-FDF5924D54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2971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55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7108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1128776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3163630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Lifeless corpse (2:26)</a:t>
            </a:r>
          </a:p>
        </p:txBody>
      </p:sp>
      <p:pic>
        <p:nvPicPr>
          <p:cNvPr id="6" name="Picture 1">
            <a:extLst>
              <a:ext uri="{FF2B5EF4-FFF2-40B4-BE49-F238E27FC236}">
                <a16:creationId xmlns:a16="http://schemas.microsoft.com/office/drawing/2014/main" id="{293D2058-4143-453B-8D47-93EC1B5D72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01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0480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“The word ‘dead’ in Scripture always carries the idea of ‘separation,’ never nonexistence. At physical death there is a separation of the soul and spirit from a person’s body, yet that person continues to exist either in Heaven or Hell. When we see the body of a deceased person lying in an open casket at a funeral, we do not conclude that the person never really existed in the first place.”</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5566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“Just as there is a separation of the soul and spirit from the body without denying the reality of the soul and spirit, James is not denying the existence or reality of initial faith in Christ for first-tense salvation among his readers whose faith was separated from good works.”</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7635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141883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15525948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200267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099F9E18-2274-4464-8214-1F237CB726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17909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2840</TotalTime>
  <Words>6493</Words>
  <Application>Microsoft Office PowerPoint</Application>
  <PresentationFormat>On-screen Show (4:3)</PresentationFormat>
  <Paragraphs>536</Paragraphs>
  <Slides>99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99</vt:i4>
      </vt:variant>
    </vt:vector>
  </HeadingPairs>
  <TitlesOfParts>
    <vt:vector size="104"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Eleven Questions</vt:lpstr>
      <vt:lpstr>PowerPoint Presentation</vt:lpstr>
      <vt:lpstr>PowerPoint Presentation</vt:lpstr>
      <vt:lpstr>Faith Obeys God  (James 1:19-27)</vt:lpstr>
      <vt:lpstr>Favoritism (2:1-13)</vt:lpstr>
      <vt:lpstr>III. Reasoning: Favoritism is Contrary to God’s Character &amp; Purposes (2:4-13)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DTS Doctrinal Statement Article XI—Assurance</vt:lpstr>
      <vt:lpstr>Lewis Sperry Chafer, Salvation: A Clear Doctrinal Analysis  (Grand Rapids: Zondervan, 1977), 60. Italics added</vt:lpstr>
      <vt:lpstr>Faith Manifesting Works (2:14-26)</vt:lpstr>
      <vt:lpstr>Faith Manifesting Works (2:14-26)</vt:lpstr>
      <vt:lpstr>PowerPoint Presentation</vt:lpstr>
      <vt:lpstr>PowerPoint Presentation</vt:lpstr>
      <vt:lpstr>PowerPoint Presentation</vt:lpstr>
      <vt:lpstr>Faith Manifesting Works (2:14-26)</vt:lpstr>
      <vt:lpstr>Faith Manifesting Works (2:14-26)</vt:lpstr>
      <vt:lpstr>PowerPoint Presentation</vt:lpstr>
      <vt:lpstr>Faith Manifesting Works (2:14-26)</vt:lpstr>
      <vt:lpstr>PowerPoint Presentation</vt:lpstr>
      <vt:lpstr>PowerPoint Presentation</vt:lpstr>
      <vt:lpstr>PowerPoint Presentation</vt:lpstr>
      <vt:lpstr>PowerPoint Presentation</vt:lpstr>
      <vt:lpstr>PowerPoint Presentation</vt:lpstr>
      <vt:lpstr>PowerPoint Presentation</vt:lpstr>
      <vt:lpstr>Head Faith vs. Heart Faith? (2:19)</vt:lpstr>
      <vt:lpstr>James 2:14-26</vt:lpstr>
      <vt:lpstr>Faith Manifesting Works (2:14-26)</vt:lpstr>
      <vt:lpstr>PowerPoint Presentation</vt:lpstr>
      <vt:lpstr>PowerPoint Presentation</vt:lpstr>
      <vt:lpstr>Audience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Manifesting Works (2:14-26)</vt:lpstr>
      <vt:lpstr>PowerPoint Presentation</vt:lpstr>
      <vt:lpstr>PowerPoint Presentation</vt:lpstr>
      <vt:lpstr>PowerPoint Presentation</vt:lpstr>
      <vt:lpstr>PowerPoint Presentation</vt:lpstr>
      <vt:lpstr>Faith Manifesting Works (2:14-26)</vt:lpstr>
      <vt:lpstr>James 2:14-26</vt:lpstr>
      <vt:lpstr>James 2:14-26</vt:lpstr>
      <vt:lpstr>PowerPoint Presentation</vt:lpstr>
      <vt:lpstr>PowerPoint Presentation</vt:lpstr>
      <vt:lpstr>PowerPoint Presentation</vt:lpstr>
      <vt:lpstr>CONCLUSION</vt:lpstr>
      <vt:lpstr>Faith Manifesting Works (2:14-26)</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011 - James-2v14-26 - MODIFIED</dc:title>
  <dc:subject>James</dc:subject>
  <dc:creator>A. Woods</dc:creator>
  <cp:lastModifiedBy>Andy Woods</cp:lastModifiedBy>
  <cp:revision>302</cp:revision>
  <cp:lastPrinted>2021-01-12T21:23:23Z</cp:lastPrinted>
  <dcterms:created xsi:type="dcterms:W3CDTF">2009-02-05T03:17:51Z</dcterms:created>
  <dcterms:modified xsi:type="dcterms:W3CDTF">2021-01-13T19:06:21Z</dcterms:modified>
</cp:coreProperties>
</file>