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4"/>
  </p:notesMasterIdLst>
  <p:handoutMasterIdLst>
    <p:handoutMasterId r:id="rId55"/>
  </p:handoutMasterIdLst>
  <p:sldIdLst>
    <p:sldId id="5625" r:id="rId2"/>
    <p:sldId id="5627" r:id="rId3"/>
    <p:sldId id="273" r:id="rId4"/>
    <p:sldId id="323" r:id="rId5"/>
    <p:sldId id="257" r:id="rId6"/>
    <p:sldId id="324" r:id="rId7"/>
    <p:sldId id="258" r:id="rId8"/>
    <p:sldId id="326" r:id="rId9"/>
    <p:sldId id="261" r:id="rId10"/>
    <p:sldId id="5626" r:id="rId11"/>
    <p:sldId id="262" r:id="rId12"/>
    <p:sldId id="329" r:id="rId13"/>
    <p:sldId id="263" r:id="rId14"/>
    <p:sldId id="330" r:id="rId15"/>
    <p:sldId id="265" r:id="rId16"/>
    <p:sldId id="331" r:id="rId17"/>
    <p:sldId id="332" r:id="rId18"/>
    <p:sldId id="333" r:id="rId19"/>
    <p:sldId id="268" r:id="rId20"/>
    <p:sldId id="270" r:id="rId21"/>
    <p:sldId id="351" r:id="rId22"/>
    <p:sldId id="5923" r:id="rId23"/>
    <p:sldId id="5924" r:id="rId24"/>
    <p:sldId id="5944" r:id="rId25"/>
    <p:sldId id="271" r:id="rId26"/>
    <p:sldId id="5927" r:id="rId27"/>
    <p:sldId id="5951" r:id="rId28"/>
    <p:sldId id="5255" r:id="rId29"/>
    <p:sldId id="5928" r:id="rId30"/>
    <p:sldId id="5889" r:id="rId31"/>
    <p:sldId id="5945" r:id="rId32"/>
    <p:sldId id="272" r:id="rId33"/>
    <p:sldId id="5929" r:id="rId34"/>
    <p:sldId id="5888" r:id="rId35"/>
    <p:sldId id="5939" r:id="rId36"/>
    <p:sldId id="5941" r:id="rId37"/>
    <p:sldId id="5943" r:id="rId38"/>
    <p:sldId id="3738" r:id="rId39"/>
    <p:sldId id="5179" r:id="rId40"/>
    <p:sldId id="2307" r:id="rId41"/>
    <p:sldId id="5942" r:id="rId42"/>
    <p:sldId id="5930" r:id="rId43"/>
    <p:sldId id="5946" r:id="rId44"/>
    <p:sldId id="5947" r:id="rId45"/>
    <p:sldId id="5948" r:id="rId46"/>
    <p:sldId id="5950" r:id="rId47"/>
    <p:sldId id="276" r:id="rId48"/>
    <p:sldId id="278" r:id="rId49"/>
    <p:sldId id="279" r:id="rId50"/>
    <p:sldId id="277" r:id="rId51"/>
    <p:sldId id="5952" r:id="rId52"/>
    <p:sldId id="5953" r:id="rId5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A50021"/>
    <a:srgbClr val="0000CC"/>
    <a:srgbClr val="00CC00"/>
    <a:srgbClr val="33CC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5294" autoAdjust="0"/>
  </p:normalViewPr>
  <p:slideViewPr>
    <p:cSldViewPr>
      <p:cViewPr>
        <p:scale>
          <a:sx n="110" d="100"/>
          <a:sy n="110" d="100"/>
        </p:scale>
        <p:origin x="432" y="32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91" d="100"/>
          <a:sy n="91" d="100"/>
        </p:scale>
        <p:origin x="219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65B2A10-C472-49BC-81AC-C157068EF75B}"/>
              </a:ext>
            </a:extLst>
          </p:cNvPr>
          <p:cNvSpPr>
            <a:spLocks noGrp="1"/>
          </p:cNvSpPr>
          <p:nvPr>
            <p:ph type="ftr" sz="quarter" idx="2"/>
          </p:nvPr>
        </p:nvSpPr>
        <p:spPr>
          <a:xfrm>
            <a:off x="0" y="9119475"/>
            <a:ext cx="3169920" cy="481726"/>
          </a:xfrm>
          <a:prstGeom prst="rect">
            <a:avLst/>
          </a:prstGeom>
        </p:spPr>
        <p:txBody>
          <a:bodyPr vert="horz" lIns="96647" tIns="48324" rIns="96647" bIns="48324" rtlCol="0" anchor="b"/>
          <a:lstStyle>
            <a:lvl1pPr algn="l">
              <a:defRPr sz="1300"/>
            </a:lvl1pPr>
          </a:lstStyle>
          <a:p>
            <a:r>
              <a:rPr lang="en-US" dirty="0">
                <a:latin typeface="Calibri" panose="020F0502020204030204" pitchFamily="34" charset="0"/>
                <a:cs typeface="Calibri" panose="020F0502020204030204" pitchFamily="34" charset="0"/>
              </a:rPr>
              <a:t>Sugar Land Bible Church</a:t>
            </a:r>
          </a:p>
        </p:txBody>
      </p:sp>
      <p:sp>
        <p:nvSpPr>
          <p:cNvPr id="5" name="Slide Number Placeholder 4">
            <a:extLst>
              <a:ext uri="{FF2B5EF4-FFF2-40B4-BE49-F238E27FC236}">
                <a16:creationId xmlns:a16="http://schemas.microsoft.com/office/drawing/2014/main" id="{F848B993-9FEA-456C-BD22-279EAB2C5CDD}"/>
              </a:ext>
            </a:extLst>
          </p:cNvPr>
          <p:cNvSpPr>
            <a:spLocks noGrp="1"/>
          </p:cNvSpPr>
          <p:nvPr>
            <p:ph type="sldNum" sz="quarter" idx="3"/>
          </p:nvPr>
        </p:nvSpPr>
        <p:spPr>
          <a:xfrm>
            <a:off x="4143587" y="9119475"/>
            <a:ext cx="3169920" cy="481726"/>
          </a:xfrm>
          <a:prstGeom prst="rect">
            <a:avLst/>
          </a:prstGeom>
        </p:spPr>
        <p:txBody>
          <a:bodyPr vert="horz" lIns="96647" tIns="48324" rIns="96647" bIns="48324" rtlCol="0" anchor="b"/>
          <a:lstStyle>
            <a:lvl1pPr algn="r">
              <a:defRPr sz="1300"/>
            </a:lvl1pPr>
          </a:lstStyle>
          <a:p>
            <a:fld id="{A4464E78-A106-46F6-8462-196B5B740175}" type="slidenum">
              <a:rPr lang="en-US" smtClean="0"/>
              <a:t>‹#›</a:t>
            </a:fld>
            <a:endParaRPr lang="en-US"/>
          </a:p>
        </p:txBody>
      </p:sp>
      <p:sp>
        <p:nvSpPr>
          <p:cNvPr id="6" name="Header Placeholder 1">
            <a:extLst>
              <a:ext uri="{FF2B5EF4-FFF2-40B4-BE49-F238E27FC236}">
                <a16:creationId xmlns:a16="http://schemas.microsoft.com/office/drawing/2014/main" id="{E684BDDF-74F5-451B-9B2B-2E9BC1582EF7}"/>
              </a:ext>
            </a:extLst>
          </p:cNvPr>
          <p:cNvSpPr>
            <a:spLocks noGrp="1"/>
          </p:cNvSpPr>
          <p:nvPr>
            <p:ph type="hdr" sz="quarter"/>
          </p:nvPr>
        </p:nvSpPr>
        <p:spPr>
          <a:xfrm>
            <a:off x="2072640" y="158353"/>
            <a:ext cx="3169920" cy="481727"/>
          </a:xfrm>
          <a:prstGeom prst="rect">
            <a:avLst/>
          </a:prstGeom>
        </p:spPr>
        <p:txBody>
          <a:bodyPr vert="horz" lIns="96647" tIns="48324" rIns="96647" bIns="48324" rtlCol="0"/>
          <a:lstStyle>
            <a:lvl1pPr algn="l">
              <a:defRPr sz="1300"/>
            </a:lvl1pPr>
          </a:lstStyle>
          <a:p>
            <a:pPr algn="ctr"/>
            <a:r>
              <a:rPr lang="en-US" dirty="0">
                <a:latin typeface="Calibri" panose="020F0502020204030204" pitchFamily="34" charset="0"/>
                <a:cs typeface="Calibri" panose="020F0502020204030204" pitchFamily="34" charset="0"/>
              </a:rPr>
              <a:t>Dr. Andy Woods – Demonology 007</a:t>
            </a:r>
          </a:p>
          <a:p>
            <a:pPr algn="ctr"/>
            <a:r>
              <a:rPr lang="en-US" dirty="0">
                <a:latin typeface="Calibri" panose="020F0502020204030204" pitchFamily="34" charset="0"/>
                <a:cs typeface="Calibri" panose="020F0502020204030204" pitchFamily="34" charset="0"/>
              </a:rPr>
              <a:t>01-12-2020</a:t>
            </a:r>
          </a:p>
        </p:txBody>
      </p:sp>
    </p:spTree>
    <p:extLst>
      <p:ext uri="{BB962C8B-B14F-4D97-AF65-F5344CB8AC3E}">
        <p14:creationId xmlns:p14="http://schemas.microsoft.com/office/powerpoint/2010/main" val="2220509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4143375" y="1"/>
            <a:ext cx="3170238" cy="481013"/>
          </a:xfrm>
          <a:prstGeom prst="rect">
            <a:avLst/>
          </a:prstGeom>
        </p:spPr>
        <p:txBody>
          <a:bodyPr vert="horz" lIns="91427" tIns="45714" rIns="91427" bIns="45714" rtlCol="0"/>
          <a:lstStyle>
            <a:lvl1pPr algn="r">
              <a:defRPr sz="1200"/>
            </a:lvl1pPr>
          </a:lstStyle>
          <a:p>
            <a:fld id="{164DEDF2-C45B-48F3-A788-5ACA1787D72D}" type="datetimeFigureOut">
              <a:rPr lang="en-US" smtClean="0"/>
              <a:t>1/8/2020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731839" y="4621213"/>
            <a:ext cx="5851525" cy="3779837"/>
          </a:xfrm>
          <a:prstGeom prst="rect">
            <a:avLst/>
          </a:prstGeom>
        </p:spPr>
        <p:txBody>
          <a:bodyPr vert="horz" lIns="91427" tIns="45714" rIns="91427"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27" tIns="45714" rIns="91427" bIns="45714" rtlCol="0" anchor="b"/>
          <a:lstStyle>
            <a:lvl1pPr algn="r">
              <a:defRPr sz="1200"/>
            </a:lvl1pPr>
          </a:lstStyle>
          <a:p>
            <a:fld id="{4815BEA4-19DD-443C-A7AD-0F3DA7554192}" type="slidenum">
              <a:rPr lang="en-US" smtClean="0"/>
              <a:t>‹#›</a:t>
            </a:fld>
            <a:endParaRPr lang="en-US"/>
          </a:p>
        </p:txBody>
      </p:sp>
    </p:spTree>
    <p:extLst>
      <p:ext uri="{BB962C8B-B14F-4D97-AF65-F5344CB8AC3E}">
        <p14:creationId xmlns:p14="http://schemas.microsoft.com/office/powerpoint/2010/main" val="15281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76411D4D-FC5D-4514-8DB5-29B46983C6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B5C75FA-AF4C-4A01-9F5D-AC2C18B238B0}" type="slidenum">
              <a:rPr lang="en-US" altLang="en-US" sz="1200">
                <a:latin typeface="Calibri" panose="020F0502020204030204" pitchFamily="34" charset="0"/>
              </a:rPr>
              <a:pPr eaLnBrk="1" hangingPunct="1"/>
              <a:t>47</a:t>
            </a:fld>
            <a:endParaRPr lang="en-US" altLang="en-US" sz="1200" dirty="0">
              <a:latin typeface="Calibri" panose="020F0502020204030204" pitchFamily="34" charset="0"/>
            </a:endParaRPr>
          </a:p>
        </p:txBody>
      </p:sp>
      <p:sp>
        <p:nvSpPr>
          <p:cNvPr id="82947" name="Slide Image Placeholder 1">
            <a:extLst>
              <a:ext uri="{FF2B5EF4-FFF2-40B4-BE49-F238E27FC236}">
                <a16:creationId xmlns:a16="http://schemas.microsoft.com/office/drawing/2014/main" id="{F9EE5A54-80D6-4844-BBAC-177EA6106CFA}"/>
              </a:ext>
            </a:extLst>
          </p:cNvPr>
          <p:cNvSpPr>
            <a:spLocks noGrp="1" noRot="1" noChangeAspect="1" noTextEdit="1"/>
          </p:cNvSpPr>
          <p:nvPr>
            <p:ph type="sldImg"/>
          </p:nvPr>
        </p:nvSpPr>
        <p:spPr>
          <a:ln/>
        </p:spPr>
      </p:sp>
      <p:sp>
        <p:nvSpPr>
          <p:cNvPr id="82948" name="Notes Placeholder 2">
            <a:extLst>
              <a:ext uri="{FF2B5EF4-FFF2-40B4-BE49-F238E27FC236}">
                <a16:creationId xmlns:a16="http://schemas.microsoft.com/office/drawing/2014/main" id="{9D2D95E0-7932-4F29-ABF5-4FEE12D904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82949" name="Slide Number Placeholder 3">
            <a:extLst>
              <a:ext uri="{FF2B5EF4-FFF2-40B4-BE49-F238E27FC236}">
                <a16:creationId xmlns:a16="http://schemas.microsoft.com/office/drawing/2014/main" id="{7E921A0A-280D-4D6D-ABAC-5671168C559C}"/>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53D0D823-5BD9-4D51-9F3D-4AD0AB9634F1}" type="slidenum">
              <a:rPr lang="en-US" altLang="en-US" sz="1200">
                <a:latin typeface="Calibri" panose="020F0502020204030204" pitchFamily="34" charset="0"/>
              </a:rPr>
              <a:pPr algn="r" eaLnBrk="1" hangingPunct="1"/>
              <a:t>47</a:t>
            </a:fld>
            <a:endParaRPr lang="en-US" alt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FA033B66-8F1C-4BA4-88CF-7C2DA8C0BC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9BC3BA9-89B6-4393-88F5-B4FD2C41DC45}" type="slidenum">
              <a:rPr lang="en-US" altLang="en-US" sz="1200">
                <a:latin typeface="Calibri" panose="020F0502020204030204" pitchFamily="34" charset="0"/>
              </a:rPr>
              <a:pPr eaLnBrk="1" hangingPunct="1"/>
              <a:t>48</a:t>
            </a:fld>
            <a:endParaRPr lang="en-US" altLang="en-US" sz="1200" dirty="0">
              <a:latin typeface="Calibri" panose="020F0502020204030204" pitchFamily="34" charset="0"/>
            </a:endParaRPr>
          </a:p>
        </p:txBody>
      </p:sp>
      <p:sp>
        <p:nvSpPr>
          <p:cNvPr id="83971" name="Slide Image Placeholder 1">
            <a:extLst>
              <a:ext uri="{FF2B5EF4-FFF2-40B4-BE49-F238E27FC236}">
                <a16:creationId xmlns:a16="http://schemas.microsoft.com/office/drawing/2014/main" id="{4174CDA6-8755-4008-9F64-EDF8F71E150C}"/>
              </a:ext>
            </a:extLst>
          </p:cNvPr>
          <p:cNvSpPr>
            <a:spLocks noGrp="1" noRot="1" noChangeAspect="1" noTextEdit="1"/>
          </p:cNvSpPr>
          <p:nvPr>
            <p:ph type="sldImg"/>
          </p:nvPr>
        </p:nvSpPr>
        <p:spPr>
          <a:ln/>
        </p:spPr>
      </p:sp>
      <p:sp>
        <p:nvSpPr>
          <p:cNvPr id="83972" name="Notes Placeholder 2">
            <a:extLst>
              <a:ext uri="{FF2B5EF4-FFF2-40B4-BE49-F238E27FC236}">
                <a16:creationId xmlns:a16="http://schemas.microsoft.com/office/drawing/2014/main" id="{C6CD1EFF-D31B-4B84-A15D-FD45545D0D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83973" name="Slide Number Placeholder 3">
            <a:extLst>
              <a:ext uri="{FF2B5EF4-FFF2-40B4-BE49-F238E27FC236}">
                <a16:creationId xmlns:a16="http://schemas.microsoft.com/office/drawing/2014/main" id="{407DAF43-B26B-46C9-B5CD-4BC8E4F76CF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B2BF7749-FFE1-4378-8E8B-F8F1FAF62987}" type="slidenum">
              <a:rPr lang="en-US" altLang="en-US" sz="1200">
                <a:latin typeface="Calibri" panose="020F0502020204030204" pitchFamily="34" charset="0"/>
              </a:rPr>
              <a:pPr algn="r" eaLnBrk="1" hangingPunct="1"/>
              <a:t>48</a:t>
            </a:fld>
            <a:endParaRPr lang="en-US" altLang="en-US" sz="1200"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17386F8-1159-4680-BDF7-BBE4D815CE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40EE4EF-5DA0-48CE-951F-2051646558F7}" type="slidenum">
              <a:rPr lang="en-US" altLang="en-US" sz="1200">
                <a:latin typeface="Calibri" panose="020F0502020204030204" pitchFamily="34" charset="0"/>
              </a:rPr>
              <a:pPr eaLnBrk="1" hangingPunct="1"/>
              <a:t>49</a:t>
            </a:fld>
            <a:endParaRPr lang="en-US" altLang="en-US" sz="1200" dirty="0">
              <a:latin typeface="Calibri" panose="020F0502020204030204" pitchFamily="34" charset="0"/>
            </a:endParaRPr>
          </a:p>
        </p:txBody>
      </p:sp>
      <p:sp>
        <p:nvSpPr>
          <p:cNvPr id="84995" name="Rectangle 6">
            <a:extLst>
              <a:ext uri="{FF2B5EF4-FFF2-40B4-BE49-F238E27FC236}">
                <a16:creationId xmlns:a16="http://schemas.microsoft.com/office/drawing/2014/main" id="{FD279E3C-691A-40EE-BCDF-83F6A46D6C94}"/>
              </a:ext>
            </a:extLst>
          </p:cNvPr>
          <p:cNvSpPr txBox="1">
            <a:spLocks noGrp="1"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dirty="0">
                <a:latin typeface="Calibri" panose="020F0502020204030204" pitchFamily="34" charset="0"/>
              </a:rPr>
              <a:t>Richard M. Cozart</a:t>
            </a:r>
          </a:p>
        </p:txBody>
      </p:sp>
      <p:sp>
        <p:nvSpPr>
          <p:cNvPr id="84996" name="Rectangle 7">
            <a:extLst>
              <a:ext uri="{FF2B5EF4-FFF2-40B4-BE49-F238E27FC236}">
                <a16:creationId xmlns:a16="http://schemas.microsoft.com/office/drawing/2014/main" id="{20DE164F-B2D8-4110-809C-0AB7C0A2AC8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F4C05571-6691-4AA7-8517-4942730CC17F}" type="slidenum">
              <a:rPr lang="en-US" altLang="en-US" sz="1200">
                <a:latin typeface="Calibri" panose="020F0502020204030204" pitchFamily="34" charset="0"/>
              </a:rPr>
              <a:pPr algn="r" eaLnBrk="1" hangingPunct="1"/>
              <a:t>49</a:t>
            </a:fld>
            <a:endParaRPr lang="en-US" altLang="en-US" sz="1200" dirty="0">
              <a:latin typeface="Calibri" panose="020F0502020204030204" pitchFamily="34" charset="0"/>
            </a:endParaRPr>
          </a:p>
        </p:txBody>
      </p:sp>
      <p:sp>
        <p:nvSpPr>
          <p:cNvPr id="84997" name="Rectangle 2">
            <a:extLst>
              <a:ext uri="{FF2B5EF4-FFF2-40B4-BE49-F238E27FC236}">
                <a16:creationId xmlns:a16="http://schemas.microsoft.com/office/drawing/2014/main" id="{26A93D25-2F2D-46F9-9611-D9577694A1C5}"/>
              </a:ext>
            </a:extLst>
          </p:cNvPr>
          <p:cNvSpPr>
            <a:spLocks noGrp="1" noRot="1" noChangeAspect="1" noChangeArrowheads="1" noTextEdit="1"/>
          </p:cNvSpPr>
          <p:nvPr>
            <p:ph type="sldImg"/>
          </p:nvPr>
        </p:nvSpPr>
        <p:spPr>
          <a:ln/>
        </p:spPr>
      </p:sp>
      <p:sp>
        <p:nvSpPr>
          <p:cNvPr id="84998" name="Rectangle 3">
            <a:extLst>
              <a:ext uri="{FF2B5EF4-FFF2-40B4-BE49-F238E27FC236}">
                <a16:creationId xmlns:a16="http://schemas.microsoft.com/office/drawing/2014/main" id="{470ECB84-9DD9-47EF-8EC1-1EDA1C57E5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057F5BA-9B1D-42F7-A2A2-57F1ED8706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E9EAE13-329C-4754-B5B9-15714DC30DDD}" type="slidenum">
              <a:rPr lang="en-US" altLang="en-US" sz="1200">
                <a:latin typeface="Calibri" panose="020F0502020204030204" pitchFamily="34" charset="0"/>
              </a:rPr>
              <a:pPr eaLnBrk="1" hangingPunct="1"/>
              <a:t>50</a:t>
            </a:fld>
            <a:endParaRPr lang="en-US" altLang="en-US" sz="1200" dirty="0">
              <a:latin typeface="Calibri" panose="020F0502020204030204" pitchFamily="34" charset="0"/>
            </a:endParaRPr>
          </a:p>
        </p:txBody>
      </p:sp>
      <p:sp>
        <p:nvSpPr>
          <p:cNvPr id="86019" name="Slide Image Placeholder 1">
            <a:extLst>
              <a:ext uri="{FF2B5EF4-FFF2-40B4-BE49-F238E27FC236}">
                <a16:creationId xmlns:a16="http://schemas.microsoft.com/office/drawing/2014/main" id="{6658DC7B-F9EF-4633-B8FA-C3D80AC583A3}"/>
              </a:ext>
            </a:extLst>
          </p:cNvPr>
          <p:cNvSpPr>
            <a:spLocks noGrp="1" noRot="1" noChangeAspect="1" noTextEdit="1"/>
          </p:cNvSpPr>
          <p:nvPr>
            <p:ph type="sldImg"/>
          </p:nvPr>
        </p:nvSpPr>
        <p:spPr>
          <a:ln/>
        </p:spPr>
      </p:sp>
      <p:sp>
        <p:nvSpPr>
          <p:cNvPr id="86020" name="Notes Placeholder 2">
            <a:extLst>
              <a:ext uri="{FF2B5EF4-FFF2-40B4-BE49-F238E27FC236}">
                <a16:creationId xmlns:a16="http://schemas.microsoft.com/office/drawing/2014/main" id="{3D8D919B-CF69-4C67-97D2-F1939C3F9A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altLang="en-US"/>
          </a:p>
        </p:txBody>
      </p:sp>
      <p:sp>
        <p:nvSpPr>
          <p:cNvPr id="86021" name="Slide Number Placeholder 3">
            <a:extLst>
              <a:ext uri="{FF2B5EF4-FFF2-40B4-BE49-F238E27FC236}">
                <a16:creationId xmlns:a16="http://schemas.microsoft.com/office/drawing/2014/main" id="{6D802F2C-511D-4BAC-8EC8-799570E52B4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89000" eaLnBrk="0" hangingPunct="0">
              <a:defRPr sz="2400">
                <a:solidFill>
                  <a:schemeClr val="tx1"/>
                </a:solidFill>
                <a:latin typeface="Times New Roman" panose="02020603050405020304" pitchFamily="18" charset="0"/>
              </a:defRPr>
            </a:lvl1pPr>
            <a:lvl2pPr marL="742950" indent="-285750" defTabSz="889000" eaLnBrk="0" hangingPunct="0">
              <a:defRPr sz="2400">
                <a:solidFill>
                  <a:schemeClr val="tx1"/>
                </a:solidFill>
                <a:latin typeface="Times New Roman" panose="02020603050405020304" pitchFamily="18" charset="0"/>
              </a:defRPr>
            </a:lvl2pPr>
            <a:lvl3pPr marL="1143000" indent="-228600" defTabSz="889000" eaLnBrk="0" hangingPunct="0">
              <a:defRPr sz="2400">
                <a:solidFill>
                  <a:schemeClr val="tx1"/>
                </a:solidFill>
                <a:latin typeface="Times New Roman" panose="02020603050405020304" pitchFamily="18" charset="0"/>
              </a:defRPr>
            </a:lvl3pPr>
            <a:lvl4pPr marL="1600200" indent="-228600" defTabSz="889000" eaLnBrk="0" hangingPunct="0">
              <a:defRPr sz="2400">
                <a:solidFill>
                  <a:schemeClr val="tx1"/>
                </a:solidFill>
                <a:latin typeface="Times New Roman" panose="02020603050405020304" pitchFamily="18" charset="0"/>
              </a:defRPr>
            </a:lvl4pPr>
            <a:lvl5pPr marL="2057400" indent="-228600" defTabSz="889000" eaLnBrk="0" hangingPunct="0">
              <a:defRPr sz="2400">
                <a:solidFill>
                  <a:schemeClr val="tx1"/>
                </a:solidFill>
                <a:latin typeface="Times New Roman" panose="02020603050405020304" pitchFamily="18" charset="0"/>
              </a:defRPr>
            </a:lvl5pPr>
            <a:lvl6pPr marL="2514600" indent="-228600" defTabSz="889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89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DDC7474D-586F-40FC-B100-252421EA5397}" type="slidenum">
              <a:rPr lang="en-US" altLang="en-US" sz="1200">
                <a:latin typeface="Calibri" panose="020F0502020204030204" pitchFamily="34" charset="0"/>
              </a:rPr>
              <a:pPr algn="r" eaLnBrk="1" hangingPunct="1"/>
              <a:t>50</a:t>
            </a:fld>
            <a:endParaRPr lang="en-US" altLang="en-US"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385A203-AD58-455C-AA30-40CCCEC70CC0}"/>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7C5E0EEB-AF71-426C-8454-69A4F5D8BA20}"/>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391CC137-0637-4639-923A-9C9B54E286A1}"/>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85A892B-B333-4AA6-A81B-A8DCD1BB4142}"/>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0CD58244-906E-431F-BEF2-F45F2CAFE69A}"/>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EFC7D4D2-07CC-4E64-825E-5CBC4E70CD1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C6521D47-9859-489D-B0CC-5050FF27372B}"/>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9A33D8CA-4F8A-4A5A-B087-14E31636BBE3}"/>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BA4804EE-A84F-4BBC-8937-CA27AAF7FAF8}"/>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788CF3F1-825A-4DEC-B498-E41199BBD75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02A2C2D6-31C4-4F9B-A6F7-ADB632224D65}"/>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C80AF85-4BD1-4128-89D4-4473C2353303}"/>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97E7A73C-0DE7-415A-A567-2B25372AEAD2}"/>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2F789F5F-3096-487B-ABF1-7980CC8FF462}"/>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0FCC1CBF-CB5D-48E6-B58F-D1A44E0F3C3A}"/>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ADA4134B-A926-4331-BF04-F451FC81BBE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6AA19B29-2C74-4C31-8284-574A7E74A8EB}"/>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D70B845C-4BBF-44C1-ADB2-D566F0F5599F}"/>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87B6483-91A5-4046-8F48-E9B761D441E7}"/>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7BF1B425-2648-4D05-A126-EF5E3149A210}"/>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E2A1EC18-6B53-4048-A728-931C6F050CB4}"/>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093B0FE6-A6B4-45D1-9666-EA70F324EE8C}"/>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05611320-885C-4EF6-A408-0CC741C6260E}"/>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17438CC4-D81E-4CA6-9974-61EE20ECD231}"/>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17E90135-BC6C-411E-B2EE-89E4CA765BD7}"/>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DD0F257D-1C00-4C04-AE44-06A310B42924}"/>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5094F1C-ED57-42C0-B8BD-CCAC24D6E481}"/>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75BBA394-CDDC-4692-816D-73C85C13562E}"/>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10AB1502-6F09-4015-AD79-253C409E8758}"/>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57F3A9D-FFF5-4A26-8268-F472B7714679}"/>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6B643307-91D5-4C17-9663-A19D963B1BD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3C76CBCE-18A7-4770-A2C6-C6BD466E7C82}"/>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2051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051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3446D7BE-16EB-4856-BF62-DE022F783109}"/>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6314F36B-A4A8-42E6-B32E-3779390A9E7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8C1C083B-63AA-4BC3-9E82-D911F9FB8705}"/>
              </a:ext>
            </a:extLst>
          </p:cNvPr>
          <p:cNvSpPr>
            <a:spLocks noGrp="1" noChangeArrowheads="1"/>
          </p:cNvSpPr>
          <p:nvPr>
            <p:ph type="sldNum" sz="quarter" idx="12"/>
          </p:nvPr>
        </p:nvSpPr>
        <p:spPr/>
        <p:txBody>
          <a:bodyPr/>
          <a:lstStyle>
            <a:lvl1pPr>
              <a:defRPr>
                <a:solidFill>
                  <a:srgbClr val="FFFFFF"/>
                </a:solidFill>
              </a:defRPr>
            </a:lvl1pPr>
          </a:lstStyle>
          <a:p>
            <a:pPr>
              <a:defRPr/>
            </a:pPr>
            <a:fld id="{E7F15DFA-24CD-4809-9767-AFB1BFB0C84E}" type="slidenum">
              <a:rPr lang="en-US" altLang="en-US"/>
              <a:pPr>
                <a:defRPr/>
              </a:pPr>
              <a:t>‹#›</a:t>
            </a:fld>
            <a:endParaRPr lang="en-US" altLang="en-US"/>
          </a:p>
        </p:txBody>
      </p:sp>
    </p:spTree>
    <p:extLst>
      <p:ext uri="{BB962C8B-B14F-4D97-AF65-F5344CB8AC3E}">
        <p14:creationId xmlns:p14="http://schemas.microsoft.com/office/powerpoint/2010/main" val="128747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DF01AD43-33D9-4DEE-9C1A-0EF1304B10C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EF210093-6EAD-4F07-8387-F10BE759EA0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BA2666A4-C89E-4585-8325-CA56C04519AD}"/>
              </a:ext>
            </a:extLst>
          </p:cNvPr>
          <p:cNvSpPr>
            <a:spLocks noGrp="1" noChangeArrowheads="1"/>
          </p:cNvSpPr>
          <p:nvPr>
            <p:ph type="sldNum" sz="quarter" idx="12"/>
          </p:nvPr>
        </p:nvSpPr>
        <p:spPr/>
        <p:txBody>
          <a:bodyPr/>
          <a:lstStyle>
            <a:lvl1pPr>
              <a:defRPr/>
            </a:lvl1pPr>
          </a:lstStyle>
          <a:p>
            <a:pPr>
              <a:defRPr/>
            </a:pPr>
            <a:fld id="{F2856161-ECAB-4FF8-B33A-E9202FA2DCF9}" type="slidenum">
              <a:rPr lang="en-US" altLang="en-US"/>
              <a:pPr>
                <a:defRPr/>
              </a:pPr>
              <a:t>‹#›</a:t>
            </a:fld>
            <a:endParaRPr lang="en-US" altLang="en-US"/>
          </a:p>
        </p:txBody>
      </p:sp>
    </p:spTree>
    <p:extLst>
      <p:ext uri="{BB962C8B-B14F-4D97-AF65-F5344CB8AC3E}">
        <p14:creationId xmlns:p14="http://schemas.microsoft.com/office/powerpoint/2010/main" val="239829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C80E2AC0-5BDA-466B-A9E0-50DA9317F66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355F9253-D20D-49ED-BEB3-63F61B87F00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3E8961FD-D19A-4B3A-BA8D-A7266D3D6190}"/>
              </a:ext>
            </a:extLst>
          </p:cNvPr>
          <p:cNvSpPr>
            <a:spLocks noGrp="1" noChangeArrowheads="1"/>
          </p:cNvSpPr>
          <p:nvPr>
            <p:ph type="sldNum" sz="quarter" idx="12"/>
          </p:nvPr>
        </p:nvSpPr>
        <p:spPr/>
        <p:txBody>
          <a:bodyPr/>
          <a:lstStyle>
            <a:lvl1pPr>
              <a:defRPr/>
            </a:lvl1pPr>
          </a:lstStyle>
          <a:p>
            <a:pPr>
              <a:defRPr/>
            </a:pPr>
            <a:fld id="{DF30B3BE-CD55-4B8A-B068-27D3DA82175F}" type="slidenum">
              <a:rPr lang="en-US" altLang="en-US"/>
              <a:pPr>
                <a:defRPr/>
              </a:pPr>
              <a:t>‹#›</a:t>
            </a:fld>
            <a:endParaRPr lang="en-US" altLang="en-US"/>
          </a:p>
        </p:txBody>
      </p:sp>
    </p:spTree>
    <p:extLst>
      <p:ext uri="{BB962C8B-B14F-4D97-AF65-F5344CB8AC3E}">
        <p14:creationId xmlns:p14="http://schemas.microsoft.com/office/powerpoint/2010/main" val="3014534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0972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9BA061-3710-4029-BD8B-F3E128C64D11}" type="slidenum">
              <a:rPr lang="en-US"/>
              <a:pPr>
                <a:defRPr/>
              </a:pPr>
              <a:t>‹#›</a:t>
            </a:fld>
            <a:endParaRPr lang="en-US"/>
          </a:p>
        </p:txBody>
      </p:sp>
    </p:spTree>
    <p:extLst>
      <p:ext uri="{BB962C8B-B14F-4D97-AF65-F5344CB8AC3E}">
        <p14:creationId xmlns:p14="http://schemas.microsoft.com/office/powerpoint/2010/main" val="215638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B6A2E077-2331-4D77-B20D-5D152847508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F379C7B3-226E-4ED7-ADB5-20EA784A60C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3305A305-1F00-4FB4-8289-1394AF985AD8}"/>
              </a:ext>
            </a:extLst>
          </p:cNvPr>
          <p:cNvSpPr>
            <a:spLocks noGrp="1" noChangeArrowheads="1"/>
          </p:cNvSpPr>
          <p:nvPr>
            <p:ph type="sldNum" sz="quarter" idx="12"/>
          </p:nvPr>
        </p:nvSpPr>
        <p:spPr/>
        <p:txBody>
          <a:bodyPr/>
          <a:lstStyle>
            <a:lvl1pPr>
              <a:defRPr/>
            </a:lvl1pPr>
          </a:lstStyle>
          <a:p>
            <a:pPr>
              <a:defRPr/>
            </a:pPr>
            <a:fld id="{8C611016-48F2-4F16-ACEE-1F7133236F18}" type="slidenum">
              <a:rPr lang="en-US" altLang="en-US"/>
              <a:pPr>
                <a:defRPr/>
              </a:pPr>
              <a:t>‹#›</a:t>
            </a:fld>
            <a:endParaRPr lang="en-US" altLang="en-US"/>
          </a:p>
        </p:txBody>
      </p:sp>
    </p:spTree>
    <p:extLst>
      <p:ext uri="{BB962C8B-B14F-4D97-AF65-F5344CB8AC3E}">
        <p14:creationId xmlns:p14="http://schemas.microsoft.com/office/powerpoint/2010/main" val="1669129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a:extLst>
              <a:ext uri="{FF2B5EF4-FFF2-40B4-BE49-F238E27FC236}">
                <a16:creationId xmlns:a16="http://schemas.microsoft.com/office/drawing/2014/main" id="{67FB8142-F4AF-4AC4-9BF4-51F15E7C373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553E2E78-A120-4EDD-9193-A90238356B6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E4BE2849-1BED-4D67-BAF2-82E553EA1C2A}"/>
              </a:ext>
            </a:extLst>
          </p:cNvPr>
          <p:cNvSpPr>
            <a:spLocks noGrp="1" noChangeArrowheads="1"/>
          </p:cNvSpPr>
          <p:nvPr>
            <p:ph type="sldNum" sz="quarter" idx="12"/>
          </p:nvPr>
        </p:nvSpPr>
        <p:spPr/>
        <p:txBody>
          <a:bodyPr/>
          <a:lstStyle>
            <a:lvl1pPr>
              <a:defRPr/>
            </a:lvl1pPr>
          </a:lstStyle>
          <a:p>
            <a:pPr>
              <a:defRPr/>
            </a:pPr>
            <a:fld id="{8DEDFA71-A560-4A2D-A8A1-D0C622F50E00}" type="slidenum">
              <a:rPr lang="en-US" altLang="en-US"/>
              <a:pPr>
                <a:defRPr/>
              </a:pPr>
              <a:t>‹#›</a:t>
            </a:fld>
            <a:endParaRPr lang="en-US" altLang="en-US"/>
          </a:p>
        </p:txBody>
      </p:sp>
    </p:spTree>
    <p:extLst>
      <p:ext uri="{BB962C8B-B14F-4D97-AF65-F5344CB8AC3E}">
        <p14:creationId xmlns:p14="http://schemas.microsoft.com/office/powerpoint/2010/main" val="390833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a:extLst>
              <a:ext uri="{FF2B5EF4-FFF2-40B4-BE49-F238E27FC236}">
                <a16:creationId xmlns:a16="http://schemas.microsoft.com/office/drawing/2014/main" id="{63F59EA4-610C-4603-818C-54E9D2E27FC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D2BB94A8-E1B4-4420-9676-41D253A6DF27}"/>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02B114FE-9AAF-4129-82EF-D0E65ABF4C03}"/>
              </a:ext>
            </a:extLst>
          </p:cNvPr>
          <p:cNvSpPr>
            <a:spLocks noGrp="1" noChangeArrowheads="1"/>
          </p:cNvSpPr>
          <p:nvPr>
            <p:ph type="sldNum" sz="quarter" idx="12"/>
          </p:nvPr>
        </p:nvSpPr>
        <p:spPr/>
        <p:txBody>
          <a:bodyPr/>
          <a:lstStyle>
            <a:lvl1pPr>
              <a:defRPr/>
            </a:lvl1pPr>
          </a:lstStyle>
          <a:p>
            <a:pPr>
              <a:defRPr/>
            </a:pPr>
            <a:fld id="{98982DD4-031A-46A6-9DF6-2E8C17C16D6F}" type="slidenum">
              <a:rPr lang="en-US" altLang="en-US"/>
              <a:pPr>
                <a:defRPr/>
              </a:pPr>
              <a:t>‹#›</a:t>
            </a:fld>
            <a:endParaRPr lang="en-US" altLang="en-US"/>
          </a:p>
        </p:txBody>
      </p:sp>
    </p:spTree>
    <p:extLst>
      <p:ext uri="{BB962C8B-B14F-4D97-AF65-F5344CB8AC3E}">
        <p14:creationId xmlns:p14="http://schemas.microsoft.com/office/powerpoint/2010/main" val="2782178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a:extLst>
              <a:ext uri="{FF2B5EF4-FFF2-40B4-BE49-F238E27FC236}">
                <a16:creationId xmlns:a16="http://schemas.microsoft.com/office/drawing/2014/main" id="{C7898C54-6A63-4563-973E-A5258DB59FDE}"/>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1060">
            <a:extLst>
              <a:ext uri="{FF2B5EF4-FFF2-40B4-BE49-F238E27FC236}">
                <a16:creationId xmlns:a16="http://schemas.microsoft.com/office/drawing/2014/main" id="{C3DC4CA0-2041-49B7-805D-FC7D027BC307}"/>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1061">
            <a:extLst>
              <a:ext uri="{FF2B5EF4-FFF2-40B4-BE49-F238E27FC236}">
                <a16:creationId xmlns:a16="http://schemas.microsoft.com/office/drawing/2014/main" id="{ABE038E2-A81A-43B0-872F-59933393B208}"/>
              </a:ext>
            </a:extLst>
          </p:cNvPr>
          <p:cNvSpPr>
            <a:spLocks noGrp="1" noChangeArrowheads="1"/>
          </p:cNvSpPr>
          <p:nvPr>
            <p:ph type="sldNum" sz="quarter" idx="12"/>
          </p:nvPr>
        </p:nvSpPr>
        <p:spPr/>
        <p:txBody>
          <a:bodyPr/>
          <a:lstStyle>
            <a:lvl1pPr>
              <a:defRPr/>
            </a:lvl1pPr>
          </a:lstStyle>
          <a:p>
            <a:pPr>
              <a:defRPr/>
            </a:pPr>
            <a:fld id="{5A6E63D9-2B59-4B6A-BE27-17F8975DA675}" type="slidenum">
              <a:rPr lang="en-US" altLang="en-US"/>
              <a:pPr>
                <a:defRPr/>
              </a:pPr>
              <a:t>‹#›</a:t>
            </a:fld>
            <a:endParaRPr lang="en-US" altLang="en-US"/>
          </a:p>
        </p:txBody>
      </p:sp>
    </p:spTree>
    <p:extLst>
      <p:ext uri="{BB962C8B-B14F-4D97-AF65-F5344CB8AC3E}">
        <p14:creationId xmlns:p14="http://schemas.microsoft.com/office/powerpoint/2010/main" val="21988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a:extLst>
              <a:ext uri="{FF2B5EF4-FFF2-40B4-BE49-F238E27FC236}">
                <a16:creationId xmlns:a16="http://schemas.microsoft.com/office/drawing/2014/main" id="{A402ECF5-5FFA-4231-9888-0E1D69D747DA}"/>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1060">
            <a:extLst>
              <a:ext uri="{FF2B5EF4-FFF2-40B4-BE49-F238E27FC236}">
                <a16:creationId xmlns:a16="http://schemas.microsoft.com/office/drawing/2014/main" id="{E3A0CA58-931A-4DD0-A4A4-7C9B9C6F667E}"/>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1061">
            <a:extLst>
              <a:ext uri="{FF2B5EF4-FFF2-40B4-BE49-F238E27FC236}">
                <a16:creationId xmlns:a16="http://schemas.microsoft.com/office/drawing/2014/main" id="{BFC39DF7-2FA8-4486-BA03-BBB15393BCE4}"/>
              </a:ext>
            </a:extLst>
          </p:cNvPr>
          <p:cNvSpPr>
            <a:spLocks noGrp="1" noChangeArrowheads="1"/>
          </p:cNvSpPr>
          <p:nvPr>
            <p:ph type="sldNum" sz="quarter" idx="12"/>
          </p:nvPr>
        </p:nvSpPr>
        <p:spPr/>
        <p:txBody>
          <a:bodyPr/>
          <a:lstStyle>
            <a:lvl1pPr>
              <a:defRPr/>
            </a:lvl1pPr>
          </a:lstStyle>
          <a:p>
            <a:pPr>
              <a:defRPr/>
            </a:pPr>
            <a:fld id="{39E0D55D-753D-4E4E-B08D-7DC511373E8D}" type="slidenum">
              <a:rPr lang="en-US" altLang="en-US"/>
              <a:pPr>
                <a:defRPr/>
              </a:pPr>
              <a:t>‹#›</a:t>
            </a:fld>
            <a:endParaRPr lang="en-US" altLang="en-US"/>
          </a:p>
        </p:txBody>
      </p:sp>
    </p:spTree>
    <p:extLst>
      <p:ext uri="{BB962C8B-B14F-4D97-AF65-F5344CB8AC3E}">
        <p14:creationId xmlns:p14="http://schemas.microsoft.com/office/powerpoint/2010/main" val="185754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a:extLst>
              <a:ext uri="{FF2B5EF4-FFF2-40B4-BE49-F238E27FC236}">
                <a16:creationId xmlns:a16="http://schemas.microsoft.com/office/drawing/2014/main" id="{ACD558A1-8D9B-4CA9-A5F6-1DAD5572CBC7}"/>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1060">
            <a:extLst>
              <a:ext uri="{FF2B5EF4-FFF2-40B4-BE49-F238E27FC236}">
                <a16:creationId xmlns:a16="http://schemas.microsoft.com/office/drawing/2014/main" id="{EDBA12C6-69DB-44AE-B927-DAD0692CAA1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1061">
            <a:extLst>
              <a:ext uri="{FF2B5EF4-FFF2-40B4-BE49-F238E27FC236}">
                <a16:creationId xmlns:a16="http://schemas.microsoft.com/office/drawing/2014/main" id="{0E2BDE5F-9B35-4F21-A457-F42F45E1527D}"/>
              </a:ext>
            </a:extLst>
          </p:cNvPr>
          <p:cNvSpPr>
            <a:spLocks noGrp="1" noChangeArrowheads="1"/>
          </p:cNvSpPr>
          <p:nvPr>
            <p:ph type="sldNum" sz="quarter" idx="12"/>
          </p:nvPr>
        </p:nvSpPr>
        <p:spPr/>
        <p:txBody>
          <a:bodyPr/>
          <a:lstStyle>
            <a:lvl1pPr>
              <a:defRPr/>
            </a:lvl1pPr>
          </a:lstStyle>
          <a:p>
            <a:pPr>
              <a:defRPr/>
            </a:pPr>
            <a:fld id="{85A26506-E57F-4A78-85DD-1AB2930C4623}" type="slidenum">
              <a:rPr lang="en-US" altLang="en-US"/>
              <a:pPr>
                <a:defRPr/>
              </a:pPr>
              <a:t>‹#›</a:t>
            </a:fld>
            <a:endParaRPr lang="en-US" altLang="en-US"/>
          </a:p>
        </p:txBody>
      </p:sp>
    </p:spTree>
    <p:extLst>
      <p:ext uri="{BB962C8B-B14F-4D97-AF65-F5344CB8AC3E}">
        <p14:creationId xmlns:p14="http://schemas.microsoft.com/office/powerpoint/2010/main" val="212717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a:extLst>
              <a:ext uri="{FF2B5EF4-FFF2-40B4-BE49-F238E27FC236}">
                <a16:creationId xmlns:a16="http://schemas.microsoft.com/office/drawing/2014/main" id="{2E203E33-ED0C-4DA9-B326-5D56B236C64E}"/>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96D117D1-EF17-4A1D-99B7-EE92BDE21C8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03150791-1058-433C-83DF-79A5CD443230}"/>
              </a:ext>
            </a:extLst>
          </p:cNvPr>
          <p:cNvSpPr>
            <a:spLocks noGrp="1" noChangeArrowheads="1"/>
          </p:cNvSpPr>
          <p:nvPr>
            <p:ph type="sldNum" sz="quarter" idx="12"/>
          </p:nvPr>
        </p:nvSpPr>
        <p:spPr/>
        <p:txBody>
          <a:bodyPr/>
          <a:lstStyle>
            <a:lvl1pPr>
              <a:defRPr/>
            </a:lvl1pPr>
          </a:lstStyle>
          <a:p>
            <a:pPr>
              <a:defRPr/>
            </a:pPr>
            <a:fld id="{C780B305-B01A-422D-BA88-8CB9F33BA5AE}" type="slidenum">
              <a:rPr lang="en-US" altLang="en-US"/>
              <a:pPr>
                <a:defRPr/>
              </a:pPr>
              <a:t>‹#›</a:t>
            </a:fld>
            <a:endParaRPr lang="en-US" altLang="en-US"/>
          </a:p>
        </p:txBody>
      </p:sp>
    </p:spTree>
    <p:extLst>
      <p:ext uri="{BB962C8B-B14F-4D97-AF65-F5344CB8AC3E}">
        <p14:creationId xmlns:p14="http://schemas.microsoft.com/office/powerpoint/2010/main" val="290557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a:extLst>
              <a:ext uri="{FF2B5EF4-FFF2-40B4-BE49-F238E27FC236}">
                <a16:creationId xmlns:a16="http://schemas.microsoft.com/office/drawing/2014/main" id="{2CADE884-8829-4D29-AB53-7C6E927106A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22D6068C-3A4C-45F8-BA65-9ADDE2DCFF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3595651D-B5A7-405F-A80B-537E77DE410D}"/>
              </a:ext>
            </a:extLst>
          </p:cNvPr>
          <p:cNvSpPr>
            <a:spLocks noGrp="1" noChangeArrowheads="1"/>
          </p:cNvSpPr>
          <p:nvPr>
            <p:ph type="sldNum" sz="quarter" idx="12"/>
          </p:nvPr>
        </p:nvSpPr>
        <p:spPr/>
        <p:txBody>
          <a:bodyPr/>
          <a:lstStyle>
            <a:lvl1pPr>
              <a:defRPr/>
            </a:lvl1pPr>
          </a:lstStyle>
          <a:p>
            <a:pPr>
              <a:defRPr/>
            </a:pPr>
            <a:fld id="{3592B443-066D-4AEC-809B-FE640D5DED66}" type="slidenum">
              <a:rPr lang="en-US" altLang="en-US"/>
              <a:pPr>
                <a:defRPr/>
              </a:pPr>
              <a:t>‹#›</a:t>
            </a:fld>
            <a:endParaRPr lang="en-US" altLang="en-US"/>
          </a:p>
        </p:txBody>
      </p:sp>
    </p:spTree>
    <p:extLst>
      <p:ext uri="{BB962C8B-B14F-4D97-AF65-F5344CB8AC3E}">
        <p14:creationId xmlns:p14="http://schemas.microsoft.com/office/powerpoint/2010/main" val="191996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1026">
            <a:extLst>
              <a:ext uri="{FF2B5EF4-FFF2-40B4-BE49-F238E27FC236}">
                <a16:creationId xmlns:a16="http://schemas.microsoft.com/office/drawing/2014/main" id="{EEA2DF35-DBB4-4C3D-BF76-628ED2741D36}"/>
              </a:ext>
            </a:extLst>
          </p:cNvPr>
          <p:cNvGrpSpPr>
            <a:grpSpLocks/>
          </p:cNvGrpSpPr>
          <p:nvPr/>
        </p:nvGrpSpPr>
        <p:grpSpPr bwMode="auto">
          <a:xfrm>
            <a:off x="0" y="0"/>
            <a:ext cx="1085850" cy="6854825"/>
            <a:chOff x="0" y="0"/>
            <a:chExt cx="684" cy="4318"/>
          </a:xfrm>
        </p:grpSpPr>
        <p:sp>
          <p:nvSpPr>
            <p:cNvPr id="19459" name="Rectangle 1027">
              <a:extLst>
                <a:ext uri="{FF2B5EF4-FFF2-40B4-BE49-F238E27FC236}">
                  <a16:creationId xmlns:a16="http://schemas.microsoft.com/office/drawing/2014/main" id="{7E8BC4C6-A455-48DA-A007-C9A399191A6E}"/>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a:extLst>
                <a:ext uri="{FF2B5EF4-FFF2-40B4-BE49-F238E27FC236}">
                  <a16:creationId xmlns:a16="http://schemas.microsoft.com/office/drawing/2014/main" id="{526C640F-7091-4387-85F1-E22DE14E7889}"/>
                </a:ext>
              </a:extLst>
            </p:cNvPr>
            <p:cNvGrpSpPr>
              <a:grpSpLocks/>
            </p:cNvGrpSpPr>
            <p:nvPr/>
          </p:nvGrpSpPr>
          <p:grpSpPr bwMode="auto">
            <a:xfrm>
              <a:off x="48" y="102"/>
              <a:ext cx="96" cy="4128"/>
              <a:chOff x="48" y="102"/>
              <a:chExt cx="96" cy="4128"/>
            </a:xfrm>
          </p:grpSpPr>
          <p:sp>
            <p:nvSpPr>
              <p:cNvPr id="1034" name="Rectangle 1029">
                <a:extLst>
                  <a:ext uri="{FF2B5EF4-FFF2-40B4-BE49-F238E27FC236}">
                    <a16:creationId xmlns:a16="http://schemas.microsoft.com/office/drawing/2014/main" id="{12D09574-CB0E-4463-B32D-607A1B0FE801}"/>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5" name="Rectangle 1030">
                <a:extLst>
                  <a:ext uri="{FF2B5EF4-FFF2-40B4-BE49-F238E27FC236}">
                    <a16:creationId xmlns:a16="http://schemas.microsoft.com/office/drawing/2014/main" id="{9EA66DB2-F3F8-4178-9EAD-280AA9E69F8E}"/>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6" name="Rectangle 1031">
                <a:extLst>
                  <a:ext uri="{FF2B5EF4-FFF2-40B4-BE49-F238E27FC236}">
                    <a16:creationId xmlns:a16="http://schemas.microsoft.com/office/drawing/2014/main" id="{58A653F2-1BE0-4654-A3EA-D208A27EBF2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7" name="Rectangle 1032">
                <a:extLst>
                  <a:ext uri="{FF2B5EF4-FFF2-40B4-BE49-F238E27FC236}">
                    <a16:creationId xmlns:a16="http://schemas.microsoft.com/office/drawing/2014/main" id="{FF4D014F-ADFC-4A16-A410-D5A11157E08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8" name="Rectangle 1033">
                <a:extLst>
                  <a:ext uri="{FF2B5EF4-FFF2-40B4-BE49-F238E27FC236}">
                    <a16:creationId xmlns:a16="http://schemas.microsoft.com/office/drawing/2014/main" id="{529F107F-A539-4688-9BF0-90A3D89175FB}"/>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9" name="Rectangle 1034">
                <a:extLst>
                  <a:ext uri="{FF2B5EF4-FFF2-40B4-BE49-F238E27FC236}">
                    <a16:creationId xmlns:a16="http://schemas.microsoft.com/office/drawing/2014/main" id="{61C0D9A7-945C-4442-B5C0-8597B8488BBF}"/>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0" name="Rectangle 1035">
                <a:extLst>
                  <a:ext uri="{FF2B5EF4-FFF2-40B4-BE49-F238E27FC236}">
                    <a16:creationId xmlns:a16="http://schemas.microsoft.com/office/drawing/2014/main" id="{4210D51C-D6E8-4B25-AFC8-965287F25D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1" name="Rectangle 1036">
                <a:extLst>
                  <a:ext uri="{FF2B5EF4-FFF2-40B4-BE49-F238E27FC236}">
                    <a16:creationId xmlns:a16="http://schemas.microsoft.com/office/drawing/2014/main" id="{861F9C2C-514E-4DAE-AECD-977DFFFB68C9}"/>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2" name="Rectangle 1037">
                <a:extLst>
                  <a:ext uri="{FF2B5EF4-FFF2-40B4-BE49-F238E27FC236}">
                    <a16:creationId xmlns:a16="http://schemas.microsoft.com/office/drawing/2014/main" id="{40EC77C8-5ADA-4294-A98D-E8EE3E7C4974}"/>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3" name="Rectangle 1038">
                <a:extLst>
                  <a:ext uri="{FF2B5EF4-FFF2-40B4-BE49-F238E27FC236}">
                    <a16:creationId xmlns:a16="http://schemas.microsoft.com/office/drawing/2014/main" id="{5F0903B2-C387-49D8-A96C-D94F33EFF55C}"/>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4" name="Rectangle 1039">
                <a:extLst>
                  <a:ext uri="{FF2B5EF4-FFF2-40B4-BE49-F238E27FC236}">
                    <a16:creationId xmlns:a16="http://schemas.microsoft.com/office/drawing/2014/main" id="{7537641E-DF6E-448E-B5FE-05AA8846705D}"/>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5" name="Rectangle 1040">
                <a:extLst>
                  <a:ext uri="{FF2B5EF4-FFF2-40B4-BE49-F238E27FC236}">
                    <a16:creationId xmlns:a16="http://schemas.microsoft.com/office/drawing/2014/main" id="{9EDEBEEE-892F-43CC-B81E-3AFA0E066AAD}"/>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6" name="Rectangle 1041">
                <a:extLst>
                  <a:ext uri="{FF2B5EF4-FFF2-40B4-BE49-F238E27FC236}">
                    <a16:creationId xmlns:a16="http://schemas.microsoft.com/office/drawing/2014/main" id="{85E4226E-D103-43A8-9997-6FC8E529BD84}"/>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7" name="Rectangle 1042">
                <a:extLst>
                  <a:ext uri="{FF2B5EF4-FFF2-40B4-BE49-F238E27FC236}">
                    <a16:creationId xmlns:a16="http://schemas.microsoft.com/office/drawing/2014/main" id="{0201008E-426E-4964-BB3A-A1A6A21FC88A}"/>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8" name="Rectangle 1043">
                <a:extLst>
                  <a:ext uri="{FF2B5EF4-FFF2-40B4-BE49-F238E27FC236}">
                    <a16:creationId xmlns:a16="http://schemas.microsoft.com/office/drawing/2014/main" id="{BE989595-0420-4775-A893-EF74028BB595}"/>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9" name="Rectangle 1044">
                <a:extLst>
                  <a:ext uri="{FF2B5EF4-FFF2-40B4-BE49-F238E27FC236}">
                    <a16:creationId xmlns:a16="http://schemas.microsoft.com/office/drawing/2014/main" id="{09769C42-1E36-4481-A2AE-D4D0A7C8C82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0" name="Rectangle 1045">
                <a:extLst>
                  <a:ext uri="{FF2B5EF4-FFF2-40B4-BE49-F238E27FC236}">
                    <a16:creationId xmlns:a16="http://schemas.microsoft.com/office/drawing/2014/main" id="{BDC28D83-8A41-4965-B1CD-C34938A84CB6}"/>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1" name="Rectangle 1046">
                <a:extLst>
                  <a:ext uri="{FF2B5EF4-FFF2-40B4-BE49-F238E27FC236}">
                    <a16:creationId xmlns:a16="http://schemas.microsoft.com/office/drawing/2014/main" id="{EA5BEA9A-2344-40EB-9387-1F0750B7C2B8}"/>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2" name="Rectangle 1047">
                <a:extLst>
                  <a:ext uri="{FF2B5EF4-FFF2-40B4-BE49-F238E27FC236}">
                    <a16:creationId xmlns:a16="http://schemas.microsoft.com/office/drawing/2014/main" id="{8BA1E245-849E-41D8-9BD5-D1893B1E742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3" name="Rectangle 1048">
                <a:extLst>
                  <a:ext uri="{FF2B5EF4-FFF2-40B4-BE49-F238E27FC236}">
                    <a16:creationId xmlns:a16="http://schemas.microsoft.com/office/drawing/2014/main" id="{91496B4A-4F12-485E-83EF-14E836F02D7E}"/>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4" name="Rectangle 1049">
                <a:extLst>
                  <a:ext uri="{FF2B5EF4-FFF2-40B4-BE49-F238E27FC236}">
                    <a16:creationId xmlns:a16="http://schemas.microsoft.com/office/drawing/2014/main" id="{4F79E889-29AD-43B0-8F0D-CF32A1985272}"/>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5" name="Rectangle 1050">
                <a:extLst>
                  <a:ext uri="{FF2B5EF4-FFF2-40B4-BE49-F238E27FC236}">
                    <a16:creationId xmlns:a16="http://schemas.microsoft.com/office/drawing/2014/main" id="{1A462C32-6DF3-4E04-ADAF-452EB4EE3E2D}"/>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6" name="Rectangle 1051">
                <a:extLst>
                  <a:ext uri="{FF2B5EF4-FFF2-40B4-BE49-F238E27FC236}">
                    <a16:creationId xmlns:a16="http://schemas.microsoft.com/office/drawing/2014/main" id="{3C4731A9-0F5F-4C10-9189-B3733BB81B16}"/>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7" name="Rectangle 1052">
                <a:extLst>
                  <a:ext uri="{FF2B5EF4-FFF2-40B4-BE49-F238E27FC236}">
                    <a16:creationId xmlns:a16="http://schemas.microsoft.com/office/drawing/2014/main" id="{50DADE41-0EDF-4E29-AA0C-4E525739114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8" name="Rectangle 1053">
                <a:extLst>
                  <a:ext uri="{FF2B5EF4-FFF2-40B4-BE49-F238E27FC236}">
                    <a16:creationId xmlns:a16="http://schemas.microsoft.com/office/drawing/2014/main" id="{5521758A-FF85-4F26-A07D-F8762CB4E3C3}"/>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9" name="Rectangle 1054">
                <a:extLst>
                  <a:ext uri="{FF2B5EF4-FFF2-40B4-BE49-F238E27FC236}">
                    <a16:creationId xmlns:a16="http://schemas.microsoft.com/office/drawing/2014/main" id="{8771C28E-A782-4264-905D-D32C7A348084}"/>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0" name="Rectangle 1055">
                <a:extLst>
                  <a:ext uri="{FF2B5EF4-FFF2-40B4-BE49-F238E27FC236}">
                    <a16:creationId xmlns:a16="http://schemas.microsoft.com/office/drawing/2014/main" id="{7D1F4BA6-C46E-4F99-A9CE-512A6433136E}"/>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1" name="Rectangle 1056">
                <a:extLst>
                  <a:ext uri="{FF2B5EF4-FFF2-40B4-BE49-F238E27FC236}">
                    <a16:creationId xmlns:a16="http://schemas.microsoft.com/office/drawing/2014/main" id="{3F87D553-F529-48AC-BA46-3B82045BAAA6}"/>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2" name="Rectangle 1057">
                <a:extLst>
                  <a:ext uri="{FF2B5EF4-FFF2-40B4-BE49-F238E27FC236}">
                    <a16:creationId xmlns:a16="http://schemas.microsoft.com/office/drawing/2014/main" id="{5A6666FB-41FA-40B5-BA07-D0769C945787}"/>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027" name="Rectangle 1058">
            <a:extLst>
              <a:ext uri="{FF2B5EF4-FFF2-40B4-BE49-F238E27FC236}">
                <a16:creationId xmlns:a16="http://schemas.microsoft.com/office/drawing/2014/main" id="{A0F4273A-76EF-4E69-8623-9324475FA57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9491" name="Rectangle 1059">
            <a:extLst>
              <a:ext uri="{FF2B5EF4-FFF2-40B4-BE49-F238E27FC236}">
                <a16:creationId xmlns:a16="http://schemas.microsoft.com/office/drawing/2014/main" id="{1A60341E-A26F-4943-A711-A487CAB01C6C}"/>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19492" name="Rectangle 1060">
            <a:extLst>
              <a:ext uri="{FF2B5EF4-FFF2-40B4-BE49-F238E27FC236}">
                <a16:creationId xmlns:a16="http://schemas.microsoft.com/office/drawing/2014/main" id="{2B5BB006-8598-49C3-BD23-9477E66F0EE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19493" name="Rectangle 1061">
            <a:extLst>
              <a:ext uri="{FF2B5EF4-FFF2-40B4-BE49-F238E27FC236}">
                <a16:creationId xmlns:a16="http://schemas.microsoft.com/office/drawing/2014/main" id="{FE7A21FA-35D8-483E-A5D9-8F7E19EA1B5F}"/>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3B4588C2-B419-42A1-8117-442D3D43EA84}" type="slidenum">
              <a:rPr lang="en-US" altLang="en-US"/>
              <a:pPr>
                <a:defRPr/>
              </a:pPr>
              <a:t>‹#›</a:t>
            </a:fld>
            <a:endParaRPr lang="en-US" altLang="en-US" dirty="0"/>
          </a:p>
        </p:txBody>
      </p:sp>
      <p:sp>
        <p:nvSpPr>
          <p:cNvPr id="19494" name="Rectangle 1062">
            <a:extLst>
              <a:ext uri="{FF2B5EF4-FFF2-40B4-BE49-F238E27FC236}">
                <a16:creationId xmlns:a16="http://schemas.microsoft.com/office/drawing/2014/main" id="{FC010C21-6B58-4E24-8CC9-C5DE120757EE}"/>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6" r:id="rId12"/>
    <p:sldLayoutId id="2147483857"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621BF93-6427-4CE3-93E0-EEE60B323B3F}"/>
              </a:ext>
            </a:extLst>
          </p:cNvPr>
          <p:cNvSpPr>
            <a:spLocks noGrp="1" noChangeArrowheads="1"/>
          </p:cNvSpPr>
          <p:nvPr>
            <p:ph type="ctrTitle" idx="4294967295"/>
          </p:nvPr>
        </p:nvSpPr>
        <p:spPr>
          <a:xfrm>
            <a:off x="685800" y="185738"/>
            <a:ext cx="7772400" cy="914400"/>
          </a:xfrm>
        </p:spPr>
        <p:txBody>
          <a:bodyPr/>
          <a:lstStyle/>
          <a:p>
            <a:pPr algn="ctr" eaLnBrk="1" hangingPunct="1"/>
            <a:r>
              <a:rPr lang="en-US" altLang="en-US" sz="4000" kern="1200" dirty="0">
                <a:effectLst>
                  <a:outerShdw blurRad="38100" dist="38100" dir="2700000" algn="tl">
                    <a:srgbClr val="000000"/>
                  </a:outerShdw>
                </a:effectLst>
                <a:cs typeface="Calibri" panose="020F0502020204030204" pitchFamily="34" charset="0"/>
              </a:rPr>
              <a:t>DEMONOLOGY</a:t>
            </a:r>
          </a:p>
        </p:txBody>
      </p:sp>
      <p:pic>
        <p:nvPicPr>
          <p:cNvPr id="5" name="Picture 3">
            <a:extLst>
              <a:ext uri="{FF2B5EF4-FFF2-40B4-BE49-F238E27FC236}">
                <a16:creationId xmlns:a16="http://schemas.microsoft.com/office/drawing/2014/main" id="{939ED66A-581B-458E-95E6-D4B5C16F6041}"/>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19200" y="5581650"/>
            <a:ext cx="786763" cy="109728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E07204B0-3B78-40DF-8EF5-BCF72DF11826}"/>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anose="05000000000000000000"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Dr. </a:t>
            </a:r>
            <a:r>
              <a:rPr kumimoji="0" lang="en-US" altLang="en-US" sz="3200" b="0" i="0" u="none" strike="noStrike" kern="0" cap="none" spc="0" normalizeH="0" baseline="0" noProof="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Andy Woods</a:t>
            </a:r>
            <a:endPar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anose="05000000000000000000"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anose="05000000000000000000"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President – Chafer Theological Seminary</a:t>
            </a:r>
            <a:endParaRPr kumimoji="0" lang="en-US" altLang="en-US" sz="2000" b="0" i="0" u="none" strike="noStrike" kern="0" cap="none" spc="0" normalizeH="0" baseline="0" noProof="0" dirty="0">
              <a:ln>
                <a:noFill/>
              </a:ln>
              <a:solidFill>
                <a:srgbClr val="3333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pic>
        <p:nvPicPr>
          <p:cNvPr id="6" name="Picture 2" descr="C:\Users\jamcg\AppData\Local\Temp\SNAGHTMLc818da.PNG">
            <a:extLst>
              <a:ext uri="{FF2B5EF4-FFF2-40B4-BE49-F238E27FC236}">
                <a16:creationId xmlns:a16="http://schemas.microsoft.com/office/drawing/2014/main" id="{5AC7C520-8284-4417-A179-4CCBB41E0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538" y="1295400"/>
            <a:ext cx="6638925" cy="3800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Overview</a:t>
            </a:r>
            <a:endParaRPr lang="en-US" altLang="en-US" sz="4000"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extLst>
              <p:ext uri="{D42A27DB-BD31-4B8C-83A1-F6EECF244321}">
                <p14:modId xmlns:p14="http://schemas.microsoft.com/office/powerpoint/2010/main" val="2067995530"/>
              </p:ext>
            </p:extLst>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2FDA35F6-2F57-4CBC-B067-6F24912D5DF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28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0374DB7-819C-42C4-889C-21024372E0E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Characteristics</a:t>
            </a:r>
            <a:endParaRPr lang="en-US" altLang="en-US" sz="4000" dirty="0">
              <a:effectLst>
                <a:outerShdw blurRad="38100" dist="38100" dir="2700000" algn="tl">
                  <a:srgbClr val="000000">
                    <a:alpha val="43137"/>
                  </a:srgbClr>
                </a:outerShdw>
              </a:effectLst>
            </a:endParaRPr>
          </a:p>
        </p:txBody>
      </p:sp>
      <p:sp>
        <p:nvSpPr>
          <p:cNvPr id="10243" name="Rectangle 3">
            <a:extLst>
              <a:ext uri="{FF2B5EF4-FFF2-40B4-BE49-F238E27FC236}">
                <a16:creationId xmlns:a16="http://schemas.microsoft.com/office/drawing/2014/main" id="{7D6992E7-0EDE-4228-AA7C-373D523AFDF5}"/>
              </a:ext>
            </a:extLst>
          </p:cNvPr>
          <p:cNvSpPr>
            <a:spLocks noGrp="1" noChangeArrowheads="1"/>
          </p:cNvSpPr>
          <p:nvPr>
            <p:ph type="body" idx="1"/>
          </p:nvPr>
        </p:nvSpPr>
        <p:spPr>
          <a:xfrm>
            <a:off x="457200" y="1143000"/>
            <a:ext cx="7162800" cy="5410200"/>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Spirits-Matt 8:16; Eph 6:12</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Corrupt</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Unclean – Matt 10:1</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Evil – Luke 7:21</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Rulers of darkness in spiritual wickedness – Eph 6:12</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Degrees of wickedness – Matt 12:45</a:t>
            </a:r>
          </a:p>
        </p:txBody>
      </p:sp>
      <p:pic>
        <p:nvPicPr>
          <p:cNvPr id="4" name="Picture 2">
            <a:extLst>
              <a:ext uri="{FF2B5EF4-FFF2-40B4-BE49-F238E27FC236}">
                <a16:creationId xmlns:a16="http://schemas.microsoft.com/office/drawing/2014/main" id="{38CF2E74-0962-4013-89A6-1D489E7D72D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54439" y="1524000"/>
            <a:ext cx="3060961"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Overview</a:t>
            </a:r>
            <a:endParaRPr lang="en-US" altLang="en-US" sz="4000"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31722F1A-FDBF-45D3-A815-CFDF207F547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85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B405578-A041-4E54-9351-F699406E4B0C}"/>
              </a:ext>
            </a:extLst>
          </p:cNvPr>
          <p:cNvSpPr>
            <a:spLocks noGrp="1" noChangeArrowheads="1"/>
          </p:cNvSpPr>
          <p:nvPr>
            <p:ph type="title"/>
          </p:nvPr>
        </p:nvSpPr>
        <p:spPr>
          <a:xfrm>
            <a:off x="685800" y="228600"/>
            <a:ext cx="7772400" cy="916709"/>
          </a:xfrm>
        </p:spPr>
        <p:txBody>
          <a:bodyPr/>
          <a:lstStyle/>
          <a:p>
            <a:pPr algn="ctr" eaLnBrk="1" hangingPunct="1"/>
            <a:r>
              <a:rPr lang="en-US" altLang="en-US" sz="3600" dirty="0">
                <a:effectLst>
                  <a:outerShdw blurRad="38100" dist="38100" dir="2700000" algn="tl">
                    <a:srgbClr val="000000">
                      <a:alpha val="43137"/>
                    </a:srgbClr>
                  </a:outerShdw>
                </a:effectLst>
              </a:rPr>
              <a:t>Powers</a:t>
            </a:r>
            <a:endParaRPr lang="en-US" altLang="en-US" dirty="0">
              <a:effectLst>
                <a:outerShdw blurRad="38100" dist="38100" dir="2700000" algn="tl">
                  <a:srgbClr val="000000">
                    <a:alpha val="43137"/>
                  </a:srgbClr>
                </a:outerShdw>
              </a:effectLst>
            </a:endParaRPr>
          </a:p>
        </p:txBody>
      </p:sp>
      <p:sp>
        <p:nvSpPr>
          <p:cNvPr id="11267" name="Rectangle 3">
            <a:extLst>
              <a:ext uri="{FF2B5EF4-FFF2-40B4-BE49-F238E27FC236}">
                <a16:creationId xmlns:a16="http://schemas.microsoft.com/office/drawing/2014/main" id="{4F7CE5D3-B587-479D-9844-37B190B73E6F}"/>
              </a:ext>
            </a:extLst>
          </p:cNvPr>
          <p:cNvSpPr>
            <a:spLocks noGrp="1" noChangeArrowheads="1"/>
          </p:cNvSpPr>
          <p:nvPr>
            <p:ph type="body" idx="1"/>
          </p:nvPr>
        </p:nvSpPr>
        <p:spPr>
          <a:xfrm>
            <a:off x="228600" y="1143000"/>
            <a:ext cx="8686800" cy="4918075"/>
          </a:xfrm>
        </p:spPr>
        <p:txBody>
          <a:bodyPr/>
          <a:lstStyle/>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rPr>
              <a:t>Great strength (Mark 5:3-4; Acts 19:16) but not omnipotent (Dan 10:13)</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rPr>
              <a:t>Superhuman intelligence (2 Sam. 14:20; Luke 8:28; 20:35-36) but not omniscient (Acts 19:15)</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rPr>
              <a:t>Not confined by physical space or barriers (Mark 5:9) but not omnipresent (Mark 5:12)</a:t>
            </a:r>
          </a:p>
        </p:txBody>
      </p:sp>
      <p:pic>
        <p:nvPicPr>
          <p:cNvPr id="5" name="Picture 2" descr="C:\Users\jamcg\AppData\Local\Temp\SNAGHTMLc818da.PNG">
            <a:extLst>
              <a:ext uri="{FF2B5EF4-FFF2-40B4-BE49-F238E27FC236}">
                <a16:creationId xmlns:a16="http://schemas.microsoft.com/office/drawing/2014/main" id="{790A2B88-8A98-469E-B568-B4A82C0C1F9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34399" y="5059680"/>
            <a:ext cx="2875203" cy="1645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Overview</a:t>
            </a:r>
            <a:endParaRPr lang="en-US" altLang="en-US" sz="4000"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4B5FFFCC-AF68-4FB3-BA78-FFC7596B8F7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701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622E7D1-A6F8-4C26-ACA1-3267DF0CCE26}"/>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Works</a:t>
            </a:r>
            <a:endParaRPr lang="en-US" altLang="en-US" sz="4000" dirty="0">
              <a:effectLst>
                <a:outerShdw blurRad="38100" dist="38100" dir="2700000" algn="tl">
                  <a:srgbClr val="000000">
                    <a:alpha val="43137"/>
                  </a:srgbClr>
                </a:outerShdw>
              </a:effectLst>
            </a:endParaRPr>
          </a:p>
        </p:txBody>
      </p:sp>
      <p:sp>
        <p:nvSpPr>
          <p:cNvPr id="13315" name="Rectangle 3">
            <a:extLst>
              <a:ext uri="{FF2B5EF4-FFF2-40B4-BE49-F238E27FC236}">
                <a16:creationId xmlns:a16="http://schemas.microsoft.com/office/drawing/2014/main" id="{9A8D9569-009B-48AF-872A-881666A9A496}"/>
              </a:ext>
            </a:extLst>
          </p:cNvPr>
          <p:cNvSpPr>
            <a:spLocks noGrp="1" noChangeArrowheads="1"/>
          </p:cNvSpPr>
          <p:nvPr>
            <p:ph type="body" idx="1"/>
          </p:nvPr>
        </p:nvSpPr>
        <p:spPr>
          <a:xfrm>
            <a:off x="152400" y="1143000"/>
            <a:ext cx="8763000" cy="5486400"/>
          </a:xfrm>
        </p:spPr>
        <p:txBody>
          <a:bodyPr/>
          <a:lstStyle/>
          <a:p>
            <a:pPr marL="461963" indent="-461963" eaLnBrk="1" hangingPunct="1">
              <a:spcBef>
                <a:spcPts val="0"/>
              </a:spcBef>
              <a:spcAft>
                <a:spcPts val="1800"/>
              </a:spcAft>
              <a:defRPr/>
            </a:pPr>
            <a:r>
              <a:rPr lang="en-US" sz="3000" dirty="0">
                <a:effectLst>
                  <a:outerShdw blurRad="38100" dist="38100" dir="2700000" algn="tl">
                    <a:srgbClr val="000000">
                      <a:alpha val="43137"/>
                    </a:srgbClr>
                  </a:outerShdw>
                </a:effectLst>
              </a:rPr>
              <a:t>General</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Satan’s lack of omnipresence (Job 1:7; 2:2) forces him to work through demons (Matt 12:24; 25:41; Rev 12:7; 2 Cor 12:7)</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Work in harmony with one another (Eph 6:11-12)</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Influence human government (Dan 10:13, 20)</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Promote false religion (1 Cor 10:20; 1 Tim 4:1)</a:t>
            </a:r>
          </a:p>
        </p:txBody>
      </p:sp>
      <p:pic>
        <p:nvPicPr>
          <p:cNvPr id="4" name="Picture 2" descr="C:\Users\jamcg\AppData\Local\Temp\SNAGHTMLc818da.PNG">
            <a:extLst>
              <a:ext uri="{FF2B5EF4-FFF2-40B4-BE49-F238E27FC236}">
                <a16:creationId xmlns:a16="http://schemas.microsoft.com/office/drawing/2014/main" id="{CA80D6F4-447F-4B8F-A224-623B7BB84F1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73999" y="5334000"/>
            <a:ext cx="2396003"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622E7D1-A6F8-4C26-ACA1-3267DF0CCE26}"/>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Works (cont’d)</a:t>
            </a:r>
          </a:p>
        </p:txBody>
      </p:sp>
      <p:sp>
        <p:nvSpPr>
          <p:cNvPr id="13315" name="Rectangle 3">
            <a:extLst>
              <a:ext uri="{FF2B5EF4-FFF2-40B4-BE49-F238E27FC236}">
                <a16:creationId xmlns:a16="http://schemas.microsoft.com/office/drawing/2014/main" id="{9A8D9569-009B-48AF-872A-881666A9A496}"/>
              </a:ext>
            </a:extLst>
          </p:cNvPr>
          <p:cNvSpPr>
            <a:spLocks noGrp="1" noChangeArrowheads="1"/>
          </p:cNvSpPr>
          <p:nvPr>
            <p:ph type="body" idx="1"/>
          </p:nvPr>
        </p:nvSpPr>
        <p:spPr>
          <a:xfrm>
            <a:off x="152400" y="1143000"/>
            <a:ext cx="8229600" cy="3352800"/>
          </a:xfrm>
        </p:spPr>
        <p:txBody>
          <a:bodyPr/>
          <a:lstStyle/>
          <a:p>
            <a:pPr marL="461963" indent="-461963" eaLnBrk="1" hangingPunct="1">
              <a:spcBef>
                <a:spcPts val="0"/>
              </a:spcBef>
              <a:spcAft>
                <a:spcPts val="1800"/>
              </a:spcAft>
              <a:defRPr/>
            </a:pPr>
            <a:r>
              <a:rPr lang="en-US" sz="3000" dirty="0">
                <a:effectLst>
                  <a:outerShdw blurRad="38100" dist="38100" dir="2700000" algn="tl">
                    <a:srgbClr val="000000">
                      <a:alpha val="43137"/>
                    </a:srgbClr>
                  </a:outerShdw>
                </a:effectLst>
              </a:rPr>
              <a:t>General</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Afflict the mind (Mark 5:3, 5)</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Afflict the body (Matt 12:22; Mark 9:22; Luke 13:11, 16)</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Hinder believers’ prayers (Dan 10:12-20)</a:t>
            </a:r>
          </a:p>
        </p:txBody>
      </p:sp>
      <p:pic>
        <p:nvPicPr>
          <p:cNvPr id="5" name="Picture 2" descr="C:\Users\jamcg\AppData\Local\Temp\SNAGHTMLc818da.PNG">
            <a:extLst>
              <a:ext uri="{FF2B5EF4-FFF2-40B4-BE49-F238E27FC236}">
                <a16:creationId xmlns:a16="http://schemas.microsoft.com/office/drawing/2014/main" id="{F5820896-F5BA-4FE0-957D-87B6B232BE1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73999" y="5334000"/>
            <a:ext cx="239600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452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2578614362"/>
              </p:ext>
            </p:extLst>
          </p:nvPr>
        </p:nvGraphicFramePr>
        <p:xfrm>
          <a:off x="76200" y="304800"/>
          <a:ext cx="8991600" cy="6248400"/>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4083022562"/>
                    </a:ext>
                  </a:extLst>
                </a:gridCol>
                <a:gridCol w="3200400">
                  <a:extLst>
                    <a:ext uri="{9D8B030D-6E8A-4147-A177-3AD203B41FA5}">
                      <a16:colId xmlns:a16="http://schemas.microsoft.com/office/drawing/2014/main" val="1397627422"/>
                    </a:ext>
                  </a:extLst>
                </a:gridCol>
                <a:gridCol w="3733800">
                  <a:extLst>
                    <a:ext uri="{9D8B030D-6E8A-4147-A177-3AD203B41FA5}">
                      <a16:colId xmlns:a16="http://schemas.microsoft.com/office/drawing/2014/main" val="3861418638"/>
                    </a:ext>
                  </a:extLst>
                </a:gridCol>
              </a:tblGrid>
              <a:tr h="9144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Occult Works</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extLst>
                  <a:ext uri="{0D108BD9-81ED-4DB2-BD59-A6C34878D82A}">
                    <a16:rowId xmlns:a16="http://schemas.microsoft.com/office/drawing/2014/main" val="4285402584"/>
                  </a:ext>
                </a:extLst>
              </a:tr>
              <a:tr h="1066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NAME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rPr>
                        <a:t>DEFINITION</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SCRIPTURE</a:t>
                      </a:r>
                    </a:p>
                  </a:txBody>
                  <a:tcPr marT="45726" marB="45726" anchor="ctr" horzOverflow="overflow"/>
                </a:tc>
                <a:extLst>
                  <a:ext uri="{0D108BD9-81ED-4DB2-BD59-A6C34878D82A}">
                    <a16:rowId xmlns:a16="http://schemas.microsoft.com/office/drawing/2014/main" val="1624996199"/>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chemeClr val="bg2"/>
                          </a:solidFill>
                          <a:effectLst/>
                          <a:latin typeface="Calibri" panose="020F0502020204030204" pitchFamily="34" charset="0"/>
                        </a:rPr>
                        <a:t>Divination</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Fortune telling</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err="1">
                          <a:ln>
                            <a:noFill/>
                          </a:ln>
                          <a:solidFill>
                            <a:srgbClr val="C00000"/>
                          </a:solidFill>
                          <a:effectLst/>
                          <a:latin typeface="Calibri" panose="020F0502020204030204" pitchFamily="34" charset="0"/>
                        </a:rPr>
                        <a:t>Deut</a:t>
                      </a:r>
                      <a:r>
                        <a:rPr kumimoji="0" lang="en-US" sz="2600" b="1" i="0" u="none" strike="noStrike" cap="none" normalizeH="0" baseline="0" dirty="0">
                          <a:ln>
                            <a:noFill/>
                          </a:ln>
                          <a:solidFill>
                            <a:srgbClr val="C00000"/>
                          </a:solidFill>
                          <a:effectLst/>
                          <a:latin typeface="Calibri" panose="020F0502020204030204" pitchFamily="34" charset="0"/>
                        </a:rPr>
                        <a:t> 18:10; Acts 16:16</a:t>
                      </a:r>
                    </a:p>
                  </a:txBody>
                  <a:tcPr marT="45726" marB="45726" anchor="ctr" horzOverflow="overflow"/>
                </a:tc>
                <a:extLst>
                  <a:ext uri="{0D108BD9-81ED-4DB2-BD59-A6C34878D82A}">
                    <a16:rowId xmlns:a16="http://schemas.microsoft.com/office/drawing/2014/main" val="3636852434"/>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Spiritism</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Contacting the dead</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err="1">
                          <a:ln>
                            <a:noFill/>
                          </a:ln>
                          <a:solidFill>
                            <a:srgbClr val="C00000"/>
                          </a:solidFill>
                          <a:effectLst/>
                          <a:latin typeface="Calibri" panose="020F0502020204030204" pitchFamily="34" charset="0"/>
                        </a:rPr>
                        <a:t>Deut</a:t>
                      </a:r>
                      <a:r>
                        <a:rPr kumimoji="0" lang="en-US" sz="2600" b="1" i="0" u="none" strike="noStrike" cap="none" normalizeH="0" baseline="0" dirty="0">
                          <a:ln>
                            <a:noFill/>
                          </a:ln>
                          <a:solidFill>
                            <a:srgbClr val="C00000"/>
                          </a:solidFill>
                          <a:effectLst/>
                          <a:latin typeface="Calibri" panose="020F0502020204030204" pitchFamily="34" charset="0"/>
                        </a:rPr>
                        <a:t> 18:11</a:t>
                      </a:r>
                    </a:p>
                  </a:txBody>
                  <a:tcPr marT="45726" marB="45726" anchor="ctr" horzOverflow="overflow"/>
                </a:tc>
                <a:extLst>
                  <a:ext uri="{0D108BD9-81ED-4DB2-BD59-A6C34878D82A}">
                    <a16:rowId xmlns:a16="http://schemas.microsoft.com/office/drawing/2014/main" val="3808086373"/>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Magic</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Performance of miraculous powers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err="1">
                          <a:ln>
                            <a:noFill/>
                          </a:ln>
                          <a:solidFill>
                            <a:srgbClr val="C00000"/>
                          </a:solidFill>
                          <a:effectLst/>
                          <a:latin typeface="Calibri" panose="020F0502020204030204" pitchFamily="34" charset="0"/>
                        </a:rPr>
                        <a:t>Deut</a:t>
                      </a:r>
                      <a:r>
                        <a:rPr kumimoji="0" lang="en-US" sz="2600" b="1" i="0" u="none" strike="noStrike" cap="none" normalizeH="0" baseline="0" dirty="0">
                          <a:ln>
                            <a:noFill/>
                          </a:ln>
                          <a:solidFill>
                            <a:srgbClr val="C00000"/>
                          </a:solidFill>
                          <a:effectLst/>
                          <a:latin typeface="Calibri" panose="020F0502020204030204" pitchFamily="34" charset="0"/>
                        </a:rPr>
                        <a:t> 18:11</a:t>
                      </a:r>
                    </a:p>
                  </a:txBody>
                  <a:tcPr marT="45726" marB="45726" anchor="ctr" horzOverflow="overflow"/>
                </a:tc>
                <a:extLst>
                  <a:ext uri="{0D108BD9-81ED-4DB2-BD59-A6C34878D82A}">
                    <a16:rowId xmlns:a16="http://schemas.microsoft.com/office/drawing/2014/main" val="4167479987"/>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kern="1200" cap="none" normalizeH="0" baseline="0" dirty="0" err="1">
                          <a:ln>
                            <a:noFill/>
                          </a:ln>
                          <a:solidFill>
                            <a:schemeClr val="bg2"/>
                          </a:solidFill>
                          <a:effectLst/>
                          <a:latin typeface="Calibri" panose="020F0502020204030204" pitchFamily="34" charset="0"/>
                          <a:ea typeface="+mn-ea"/>
                          <a:cs typeface="+mn-cs"/>
                        </a:rPr>
                        <a:t>Pharamkeia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mn-cs"/>
                      </a:endParaRP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Illicit drug use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C00000"/>
                          </a:solidFill>
                          <a:effectLst/>
                          <a:latin typeface="Calibri" panose="020F0502020204030204" pitchFamily="34" charset="0"/>
                        </a:rPr>
                        <a:t>Rev 9:20-21; 18:2, 23</a:t>
                      </a:r>
                    </a:p>
                  </a:txBody>
                  <a:tcPr marT="45726" marB="45726" anchor="ctr" horzOverflow="overflow"/>
                </a:tc>
                <a:extLst>
                  <a:ext uri="{0D108BD9-81ED-4DB2-BD59-A6C34878D82A}">
                    <a16:rowId xmlns:a16="http://schemas.microsoft.com/office/drawing/2014/main" val="4253275423"/>
                  </a:ext>
                </a:extLst>
              </a:tr>
            </a:tbl>
          </a:graphicData>
        </a:graphic>
      </p:graphicFrame>
    </p:spTree>
    <p:extLst>
      <p:ext uri="{BB962C8B-B14F-4D97-AF65-F5344CB8AC3E}">
        <p14:creationId xmlns:p14="http://schemas.microsoft.com/office/powerpoint/2010/main" val="3003683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Overview</a:t>
            </a:r>
            <a:endParaRPr lang="en-US" altLang="en-US" sz="4000"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7" name="Picture 2" descr="C:\Users\jamcg\AppData\Local\Temp\SNAGHTMLc818da.PNG">
            <a:extLst>
              <a:ext uri="{FF2B5EF4-FFF2-40B4-BE49-F238E27FC236}">
                <a16:creationId xmlns:a16="http://schemas.microsoft.com/office/drawing/2014/main" id="{5FA3E061-1A25-40D4-8EC2-C73DA414BD2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467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7D2F0E0-4C32-4A51-907A-2F1640D2F31A}"/>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7. Demon Possession</a:t>
            </a:r>
          </a:p>
        </p:txBody>
      </p:sp>
      <p:sp>
        <p:nvSpPr>
          <p:cNvPr id="17411" name="Rectangle 3">
            <a:extLst>
              <a:ext uri="{FF2B5EF4-FFF2-40B4-BE49-F238E27FC236}">
                <a16:creationId xmlns:a16="http://schemas.microsoft.com/office/drawing/2014/main" id="{7FF3FEE8-1B09-4986-96FF-CD4DE40D0F1D}"/>
              </a:ext>
            </a:extLst>
          </p:cNvPr>
          <p:cNvSpPr>
            <a:spLocks noGrp="1" noChangeArrowheads="1"/>
          </p:cNvSpPr>
          <p:nvPr>
            <p:ph type="body" idx="1"/>
          </p:nvPr>
        </p:nvSpPr>
        <p:spPr>
          <a:xfrm>
            <a:off x="647700" y="1447800"/>
            <a:ext cx="7848600" cy="4918075"/>
          </a:xfrm>
        </p:spPr>
        <p:txBody>
          <a:bodyPr/>
          <a:lstStyle/>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Definition</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Cause</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Balance – Human evil is not all attributable to Satan/demons – </a:t>
            </a:r>
            <a:r>
              <a:rPr lang="en-US" dirty="0" err="1">
                <a:effectLst>
                  <a:outerShdw blurRad="38100" dist="38100" dir="2700000" algn="tl">
                    <a:srgbClr val="000000">
                      <a:alpha val="43137"/>
                    </a:srgbClr>
                  </a:outerShdw>
                </a:effectLst>
              </a:rPr>
              <a:t>Jer</a:t>
            </a:r>
            <a:r>
              <a:rPr lang="en-US" dirty="0">
                <a:effectLst>
                  <a:outerShdw blurRad="38100" dist="38100" dir="2700000" algn="tl">
                    <a:srgbClr val="000000">
                      <a:alpha val="43137"/>
                    </a:srgbClr>
                  </a:outerShdw>
                </a:effectLst>
              </a:rPr>
              <a:t> 17:9; Matt 15:19ff; Rev 20:7-9; </a:t>
            </a:r>
            <a:r>
              <a:rPr lang="en-US" dirty="0" err="1">
                <a:effectLst>
                  <a:outerShdw blurRad="38100" dist="38100" dir="2700000" algn="tl">
                    <a:srgbClr val="000000">
                      <a:alpha val="43137"/>
                    </a:srgbClr>
                  </a:outerShdw>
                </a:effectLst>
              </a:rPr>
              <a:t>Zech</a:t>
            </a:r>
            <a:r>
              <a:rPr lang="en-US" dirty="0">
                <a:effectLst>
                  <a:outerShdw blurRad="38100" dist="38100" dir="2700000" algn="tl">
                    <a:srgbClr val="000000">
                      <a:alpha val="43137"/>
                    </a:srgbClr>
                  </a:outerShdw>
                </a:effectLst>
              </a:rPr>
              <a:t> 14:16-18</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Characteristics</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Demon possession &amp; the believer</a:t>
            </a:r>
          </a:p>
        </p:txBody>
      </p:sp>
      <p:pic>
        <p:nvPicPr>
          <p:cNvPr id="4" name="Picture 2" descr="C:\Users\jamcg\AppData\Local\Temp\SNAGHTMLc818da.PNG">
            <a:extLst>
              <a:ext uri="{FF2B5EF4-FFF2-40B4-BE49-F238E27FC236}">
                <a16:creationId xmlns:a16="http://schemas.microsoft.com/office/drawing/2014/main" id="{E5AE9E51-E50C-4322-BBF0-E4AE79C4AC7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24400" y="1295400"/>
            <a:ext cx="3061561"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Preview of Angelology</a:t>
            </a:r>
            <a:endParaRPr lang="en-US" altLang="en-US" sz="4000"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Good angels</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Satanology</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Demonology</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Gen. 6:1-4 controversy</a:t>
            </a:r>
          </a:p>
        </p:txBody>
      </p:sp>
      <p:pic>
        <p:nvPicPr>
          <p:cNvPr id="2" name="Picture 1">
            <a:extLst>
              <a:ext uri="{FF2B5EF4-FFF2-40B4-BE49-F238E27FC236}">
                <a16:creationId xmlns:a16="http://schemas.microsoft.com/office/drawing/2014/main" id="{78363412-C475-485B-9106-E6F809783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108834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81FC879-50B6-4DF0-AFD3-14029182D198}"/>
              </a:ext>
            </a:extLst>
          </p:cNvPr>
          <p:cNvSpPr>
            <a:spLocks noGrp="1" noChangeArrowheads="1"/>
          </p:cNvSpPr>
          <p:nvPr>
            <p:ph type="title"/>
          </p:nvPr>
        </p:nvSpPr>
        <p:spPr>
          <a:xfrm>
            <a:off x="647700" y="228600"/>
            <a:ext cx="7848600" cy="914400"/>
          </a:xfrm>
        </p:spPr>
        <p:txBody>
          <a:bodyPr/>
          <a:lstStyle/>
          <a:p>
            <a:pPr algn="ctr" eaLnBrk="1" hangingPunct="1"/>
            <a:r>
              <a:rPr lang="en-US" altLang="en-US" sz="3600" dirty="0">
                <a:effectLst>
                  <a:outerShdw blurRad="38100" dist="38100" dir="2700000" algn="tl">
                    <a:srgbClr val="000000">
                      <a:alpha val="43137"/>
                    </a:srgbClr>
                  </a:outerShdw>
                </a:effectLst>
              </a:rPr>
              <a:t>E. The Christian &amp; Demon Possession</a:t>
            </a:r>
          </a:p>
        </p:txBody>
      </p:sp>
      <p:sp>
        <p:nvSpPr>
          <p:cNvPr id="19459" name="Rectangle 3">
            <a:extLst>
              <a:ext uri="{FF2B5EF4-FFF2-40B4-BE49-F238E27FC236}">
                <a16:creationId xmlns:a16="http://schemas.microsoft.com/office/drawing/2014/main" id="{DFA7F7A7-6406-4F73-AE44-BBAEFF628D38}"/>
              </a:ext>
            </a:extLst>
          </p:cNvPr>
          <p:cNvSpPr>
            <a:spLocks noGrp="1" noChangeArrowheads="1"/>
          </p:cNvSpPr>
          <p:nvPr>
            <p:ph type="body" idx="1"/>
          </p:nvPr>
        </p:nvSpPr>
        <p:spPr>
          <a:xfrm>
            <a:off x="457200" y="1371600"/>
            <a:ext cx="8248650" cy="4724400"/>
          </a:xfrm>
        </p:spPr>
        <p:txBody>
          <a:bodyPr/>
          <a:lstStyle/>
          <a:p>
            <a:pPr marL="461963" indent="-461963" eaLnBrk="1" hangingPunct="1">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rPr>
              <a:t>Possession? No</a:t>
            </a:r>
            <a:r>
              <a:rPr lang="en-US" altLang="en-US" b="1" dirty="0">
                <a:solidFill>
                  <a:srgbClr val="FFFFCC"/>
                </a:solidFill>
                <a:effectLst>
                  <a:outerShdw blurRad="38100" dist="38100" dir="2700000" algn="tl">
                    <a:srgbClr val="000000">
                      <a:alpha val="43137"/>
                    </a:srgbClr>
                  </a:outerShdw>
                </a:effectLst>
              </a:rPr>
              <a:t>!</a:t>
            </a:r>
            <a:r>
              <a:rPr lang="en-US" altLang="en-US" b="1" u="sng" dirty="0">
                <a:solidFill>
                  <a:srgbClr val="FFFFCC"/>
                </a:solidFill>
                <a:effectLst>
                  <a:outerShdw blurRad="38100" dist="38100" dir="2700000" algn="tl">
                    <a:srgbClr val="000000">
                      <a:alpha val="43137"/>
                    </a:srgbClr>
                  </a:outerShdw>
                </a:effectLst>
              </a:rPr>
              <a:t> </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rPr>
              <a:t>1 Cor 6:19; John 14:16-17; 1 John 4:4</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rPr>
              <a:t>No biblical references to:</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A Christian being demon possessed</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How to cast a demon out of a Christian</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Generation curses?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81FC879-50B6-4DF0-AFD3-14029182D198}"/>
              </a:ext>
            </a:extLst>
          </p:cNvPr>
          <p:cNvSpPr>
            <a:spLocks noGrp="1" noChangeArrowheads="1"/>
          </p:cNvSpPr>
          <p:nvPr>
            <p:ph type="title"/>
          </p:nvPr>
        </p:nvSpPr>
        <p:spPr>
          <a:xfrm>
            <a:off x="342900" y="228600"/>
            <a:ext cx="8458200" cy="914400"/>
          </a:xfrm>
        </p:spPr>
        <p:txBody>
          <a:bodyPr/>
          <a:lstStyle/>
          <a:p>
            <a:pPr algn="ctr" eaLnBrk="1" hangingPunct="1"/>
            <a:r>
              <a:rPr lang="en-US" altLang="en-US" sz="3600" dirty="0">
                <a:effectLst>
                  <a:outerShdw blurRad="38100" dist="38100" dir="2700000" algn="tl">
                    <a:srgbClr val="000000">
                      <a:alpha val="43137"/>
                    </a:srgbClr>
                  </a:outerShdw>
                </a:effectLst>
              </a:rPr>
              <a:t>E. The Christian &amp; Demon Possession</a:t>
            </a:r>
          </a:p>
        </p:txBody>
      </p:sp>
      <p:sp>
        <p:nvSpPr>
          <p:cNvPr id="19459" name="Rectangle 3">
            <a:extLst>
              <a:ext uri="{FF2B5EF4-FFF2-40B4-BE49-F238E27FC236}">
                <a16:creationId xmlns:a16="http://schemas.microsoft.com/office/drawing/2014/main" id="{DFA7F7A7-6406-4F73-AE44-BBAEFF628D38}"/>
              </a:ext>
            </a:extLst>
          </p:cNvPr>
          <p:cNvSpPr>
            <a:spLocks noGrp="1" noChangeArrowheads="1"/>
          </p:cNvSpPr>
          <p:nvPr>
            <p:ph type="body" idx="1"/>
          </p:nvPr>
        </p:nvSpPr>
        <p:spPr>
          <a:xfrm>
            <a:off x="457200" y="1371600"/>
            <a:ext cx="8134350" cy="4648200"/>
          </a:xfrm>
        </p:spPr>
        <p:txBody>
          <a:bodyPr/>
          <a:lstStyle/>
          <a:p>
            <a:pPr marL="461963" indent="-461963" eaLnBrk="1" hangingPunct="1">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rPr>
              <a:t>Oppression? Yes</a:t>
            </a:r>
            <a:r>
              <a:rPr lang="en-US" altLang="en-US" b="1" dirty="0">
                <a:solidFill>
                  <a:srgbClr val="FFFFCC"/>
                </a:solidFill>
                <a:effectLst>
                  <a:outerShdw blurRad="38100" dist="38100" dir="2700000" algn="tl">
                    <a:srgbClr val="000000">
                      <a:alpha val="43137"/>
                    </a:srgbClr>
                  </a:outerShdw>
                </a:effectLst>
              </a:rPr>
              <a:t>!</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ea typeface="+mn-ea"/>
                <a:cs typeface="+mn-cs"/>
              </a:rPr>
              <a:t>1 </a:t>
            </a:r>
            <a:r>
              <a:rPr lang="en-US" altLang="en-US" dirty="0" err="1">
                <a:effectLst>
                  <a:outerShdw blurRad="38100" dist="38100" dir="2700000" algn="tl">
                    <a:srgbClr val="000000">
                      <a:alpha val="43137"/>
                    </a:srgbClr>
                  </a:outerShdw>
                </a:effectLst>
                <a:ea typeface="+mn-ea"/>
                <a:cs typeface="+mn-cs"/>
              </a:rPr>
              <a:t>Chr</a:t>
            </a:r>
            <a:r>
              <a:rPr lang="en-US" altLang="en-US" dirty="0">
                <a:effectLst>
                  <a:outerShdw blurRad="38100" dist="38100" dir="2700000" algn="tl">
                    <a:srgbClr val="000000">
                      <a:alpha val="43137"/>
                    </a:srgbClr>
                  </a:outerShdw>
                </a:effectLst>
                <a:ea typeface="+mn-ea"/>
                <a:cs typeface="+mn-cs"/>
              </a:rPr>
              <a:t> 21:1; Luke 13:11, 16; Matt 16:23; Acts 5:3-4; 2 Cor 12:7; Eph 6:12</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ea typeface="+mn-ea"/>
                <a:cs typeface="+mn-cs"/>
              </a:rPr>
              <a:t>Temporary</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ea typeface="+mn-ea"/>
                <a:cs typeface="+mn-cs"/>
              </a:rPr>
              <a:t>Not loss of salvation</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ea typeface="+mn-ea"/>
                <a:cs typeface="+mn-cs"/>
              </a:rPr>
              <a:t>Sometimes the believer opens the door to oppression (Eph 4:26-27)</a:t>
            </a:r>
          </a:p>
        </p:txBody>
      </p:sp>
    </p:spTree>
    <p:extLst>
      <p:ext uri="{BB962C8B-B14F-4D97-AF65-F5344CB8AC3E}">
        <p14:creationId xmlns:p14="http://schemas.microsoft.com/office/powerpoint/2010/main" val="366243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Overview</a:t>
            </a:r>
            <a:endParaRPr lang="en-US" altLang="en-US" sz="4000"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7" name="Picture 2" descr="C:\Users\jamcg\AppData\Local\Temp\SNAGHTMLc818da.PNG">
            <a:extLst>
              <a:ext uri="{FF2B5EF4-FFF2-40B4-BE49-F238E27FC236}">
                <a16:creationId xmlns:a16="http://schemas.microsoft.com/office/drawing/2014/main" id="{5FA3E061-1A25-40D4-8EC2-C73DA414B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91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96FA356-66FC-4E34-86D4-47E845021040}"/>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p>
        </p:txBody>
      </p:sp>
      <p:sp>
        <p:nvSpPr>
          <p:cNvPr id="20483" name="Rectangle 3">
            <a:extLst>
              <a:ext uri="{FF2B5EF4-FFF2-40B4-BE49-F238E27FC236}">
                <a16:creationId xmlns:a16="http://schemas.microsoft.com/office/drawing/2014/main" id="{4EF79D25-EFBF-4FE4-B534-6A38C1AB0FE2}"/>
              </a:ext>
            </a:extLst>
          </p:cNvPr>
          <p:cNvSpPr>
            <a:spLocks noGrp="1" noChangeArrowheads="1"/>
          </p:cNvSpPr>
          <p:nvPr>
            <p:ph type="body" idx="1"/>
          </p:nvPr>
        </p:nvSpPr>
        <p:spPr>
          <a:xfrm>
            <a:off x="457200" y="2476500"/>
            <a:ext cx="4800600" cy="19050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God’s responsibility</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rPr>
              <a:t>Believer’s responsibility</a:t>
            </a:r>
            <a:endParaRPr lang="en-US" dirty="0">
              <a:effectLst>
                <a:outerShdw blurRad="38100" dist="38100" dir="2700000" algn="tl">
                  <a:srgbClr val="000000">
                    <a:alpha val="43137"/>
                  </a:srgbClr>
                </a:outerShdw>
              </a:effectLst>
            </a:endParaRPr>
          </a:p>
        </p:txBody>
      </p:sp>
      <p:pic>
        <p:nvPicPr>
          <p:cNvPr id="4" name="Picture 2" descr="C:\Users\jamcg\AppData\Local\Temp\SNAGHTMLc818da.PNG">
            <a:extLst>
              <a:ext uri="{FF2B5EF4-FFF2-40B4-BE49-F238E27FC236}">
                <a16:creationId xmlns:a16="http://schemas.microsoft.com/office/drawing/2014/main" id="{28E5B9C1-10C7-4640-A856-1A2E24454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129" y="25146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54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96FA356-66FC-4E34-86D4-47E845021040}"/>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p>
        </p:txBody>
      </p:sp>
      <p:sp>
        <p:nvSpPr>
          <p:cNvPr id="20483" name="Rectangle 3">
            <a:extLst>
              <a:ext uri="{FF2B5EF4-FFF2-40B4-BE49-F238E27FC236}">
                <a16:creationId xmlns:a16="http://schemas.microsoft.com/office/drawing/2014/main" id="{4EF79D25-EFBF-4FE4-B534-6A38C1AB0FE2}"/>
              </a:ext>
            </a:extLst>
          </p:cNvPr>
          <p:cNvSpPr>
            <a:spLocks noGrp="1" noChangeArrowheads="1"/>
          </p:cNvSpPr>
          <p:nvPr>
            <p:ph type="body" idx="1"/>
          </p:nvPr>
        </p:nvSpPr>
        <p:spPr>
          <a:xfrm>
            <a:off x="457200" y="2476500"/>
            <a:ext cx="4800600" cy="1905000"/>
          </a:xfrm>
        </p:spPr>
        <p:txBody>
          <a:bodyPr/>
          <a:lstStyle/>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God’s responsibility</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rPr>
              <a:t>Believer’s responsibility</a:t>
            </a:r>
            <a:endParaRPr lang="en-US" dirty="0">
              <a:effectLst>
                <a:outerShdw blurRad="38100" dist="38100" dir="2700000" algn="tl">
                  <a:srgbClr val="000000">
                    <a:alpha val="43137"/>
                  </a:srgbClr>
                </a:outerShdw>
              </a:effectLst>
            </a:endParaRPr>
          </a:p>
        </p:txBody>
      </p:sp>
      <p:pic>
        <p:nvPicPr>
          <p:cNvPr id="4" name="Picture 2" descr="C:\Users\jamcg\AppData\Local\Temp\SNAGHTMLc818da.PNG">
            <a:extLst>
              <a:ext uri="{FF2B5EF4-FFF2-40B4-BE49-F238E27FC236}">
                <a16:creationId xmlns:a16="http://schemas.microsoft.com/office/drawing/2014/main" id="{28E5B9C1-10C7-4640-A856-1A2E24454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129" y="25146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889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96FA356-66FC-4E34-86D4-47E845021040}"/>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p>
        </p:txBody>
      </p:sp>
      <p:sp>
        <p:nvSpPr>
          <p:cNvPr id="20483" name="Rectangle 3">
            <a:extLst>
              <a:ext uri="{FF2B5EF4-FFF2-40B4-BE49-F238E27FC236}">
                <a16:creationId xmlns:a16="http://schemas.microsoft.com/office/drawing/2014/main" id="{4EF79D25-EFBF-4FE4-B534-6A38C1AB0FE2}"/>
              </a:ext>
            </a:extLst>
          </p:cNvPr>
          <p:cNvSpPr>
            <a:spLocks noGrp="1" noChangeArrowheads="1"/>
          </p:cNvSpPr>
          <p:nvPr>
            <p:ph type="body" idx="1"/>
          </p:nvPr>
        </p:nvSpPr>
        <p:spPr>
          <a:xfrm>
            <a:off x="457200" y="1600200"/>
            <a:ext cx="8039100" cy="4460875"/>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God’s responsibility</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Divine restraint (Job 1:10, 12; 2:6; 2 </a:t>
            </a:r>
            <a:r>
              <a:rPr lang="en-US" dirty="0" err="1">
                <a:effectLst>
                  <a:outerShdw blurRad="38100" dist="38100" dir="2700000" algn="tl">
                    <a:srgbClr val="000000">
                      <a:alpha val="43137"/>
                    </a:srgbClr>
                  </a:outerShdw>
                </a:effectLst>
              </a:rPr>
              <a:t>Thess</a:t>
            </a:r>
            <a:r>
              <a:rPr lang="en-US" dirty="0">
                <a:effectLst>
                  <a:outerShdw blurRad="38100" dist="38100" dir="2700000" algn="tl">
                    <a:srgbClr val="000000">
                      <a:alpha val="43137"/>
                    </a:srgbClr>
                  </a:outerShdw>
                </a:effectLst>
              </a:rPr>
              <a:t> 2:6; 1 John 5:18)</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Divine intercession (John 17:15; Rom 8:34; Heb 7:25)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96FA356-66FC-4E34-86D4-47E845021040}"/>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p>
        </p:txBody>
      </p:sp>
      <p:sp>
        <p:nvSpPr>
          <p:cNvPr id="20483" name="Rectangle 3">
            <a:extLst>
              <a:ext uri="{FF2B5EF4-FFF2-40B4-BE49-F238E27FC236}">
                <a16:creationId xmlns:a16="http://schemas.microsoft.com/office/drawing/2014/main" id="{4EF79D25-EFBF-4FE4-B534-6A38C1AB0FE2}"/>
              </a:ext>
            </a:extLst>
          </p:cNvPr>
          <p:cNvSpPr>
            <a:spLocks noGrp="1" noChangeArrowheads="1"/>
          </p:cNvSpPr>
          <p:nvPr>
            <p:ph type="body" idx="1"/>
          </p:nvPr>
        </p:nvSpPr>
        <p:spPr>
          <a:xfrm>
            <a:off x="457200" y="1600200"/>
            <a:ext cx="8039100" cy="4460875"/>
          </a:xfrm>
        </p:spPr>
        <p:txBody>
          <a:bodyPr/>
          <a:lstStyle/>
          <a:p>
            <a:pPr marL="461963" indent="-461963" eaLnBrk="1" hangingPunct="1">
              <a:spcBef>
                <a:spcPts val="0"/>
              </a:spcBef>
              <a:spcAft>
                <a:spcPts val="2400"/>
              </a:spcAft>
              <a:defRPr/>
            </a:pPr>
            <a:r>
              <a:rPr lang="en-US" b="1" dirty="0">
                <a:solidFill>
                  <a:srgbClr val="FFFFCC"/>
                </a:solidFill>
                <a:effectLst>
                  <a:outerShdw blurRad="38100" dist="38100" dir="2700000" algn="tl">
                    <a:srgbClr val="000000">
                      <a:alpha val="43137"/>
                    </a:srgbClr>
                  </a:outerShdw>
                </a:effectLst>
              </a:rPr>
              <a:t>God’s responsibility</a:t>
            </a:r>
          </a:p>
          <a:p>
            <a:pPr marL="914400" lvl="1" indent="-452438"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Divine restraint (Job 1:10, 12; 2:6; 2 </a:t>
            </a:r>
            <a:r>
              <a:rPr lang="en-US" b="1" u="sng" dirty="0" err="1">
                <a:solidFill>
                  <a:srgbClr val="FFFFCC"/>
                </a:solidFill>
                <a:effectLst>
                  <a:outerShdw blurRad="38100" dist="38100" dir="2700000" algn="tl">
                    <a:srgbClr val="000000">
                      <a:alpha val="43137"/>
                    </a:srgbClr>
                  </a:outerShdw>
                </a:effectLst>
              </a:rPr>
              <a:t>Thess</a:t>
            </a:r>
            <a:r>
              <a:rPr lang="en-US" b="1" u="sng" dirty="0">
                <a:solidFill>
                  <a:srgbClr val="FFFFCC"/>
                </a:solidFill>
                <a:effectLst>
                  <a:outerShdw blurRad="38100" dist="38100" dir="2700000" algn="tl">
                    <a:srgbClr val="000000">
                      <a:alpha val="43137"/>
                    </a:srgbClr>
                  </a:outerShdw>
                </a:effectLst>
              </a:rPr>
              <a:t> 2:6; 1 John 5:18)</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Divine intercession (John 17:15; Rom 8:34; Heb 7:25)</a:t>
            </a:r>
          </a:p>
        </p:txBody>
      </p:sp>
    </p:spTree>
    <p:extLst>
      <p:ext uri="{BB962C8B-B14F-4D97-AF65-F5344CB8AC3E}">
        <p14:creationId xmlns:p14="http://schemas.microsoft.com/office/powerpoint/2010/main" val="720346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32202"/>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Job 1:10</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said to Satan, “Have you considered My servant Job? For there is no one like him on the earth, a blameless and upright man, fearing God and turning away from evil.” 9 Then Satan answered the Lord, “Does Job fear God for nothing?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Have You not made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hedge about him and his house and all that he has, on every side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have blessed the work of his hands, and his possessions have increased in the land.”</a:t>
            </a:r>
          </a:p>
        </p:txBody>
      </p:sp>
    </p:spTree>
    <p:extLst>
      <p:ext uri="{BB962C8B-B14F-4D97-AF65-F5344CB8AC3E}">
        <p14:creationId xmlns:p14="http://schemas.microsoft.com/office/powerpoint/2010/main" val="187176568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2 Thessalonians 2:6-7</a:t>
            </a:r>
          </a:p>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28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now, so that in his time he will be revealed.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do so until he is taken out of the way.”</a:t>
            </a:r>
          </a:p>
        </p:txBody>
      </p:sp>
      <p:pic>
        <p:nvPicPr>
          <p:cNvPr id="3" name="Picture 2">
            <a:extLst>
              <a:ext uri="{FF2B5EF4-FFF2-40B4-BE49-F238E27FC236}">
                <a16:creationId xmlns:a16="http://schemas.microsoft.com/office/drawing/2014/main" id="{7FD8295A-6183-48A4-8BCD-6C6C7CF47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9315" y="2895600"/>
            <a:ext cx="2745370" cy="1828800"/>
          </a:xfrm>
          <a:prstGeom prst="rect">
            <a:avLst/>
          </a:prstGeom>
        </p:spPr>
      </p:pic>
    </p:spTree>
    <p:extLst>
      <p:ext uri="{BB962C8B-B14F-4D97-AF65-F5344CB8AC3E}">
        <p14:creationId xmlns:p14="http://schemas.microsoft.com/office/powerpoint/2010/main" val="351356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96FA356-66FC-4E34-86D4-47E845021040}"/>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p>
        </p:txBody>
      </p:sp>
      <p:sp>
        <p:nvSpPr>
          <p:cNvPr id="20483" name="Rectangle 3">
            <a:extLst>
              <a:ext uri="{FF2B5EF4-FFF2-40B4-BE49-F238E27FC236}">
                <a16:creationId xmlns:a16="http://schemas.microsoft.com/office/drawing/2014/main" id="{4EF79D25-EFBF-4FE4-B534-6A38C1AB0FE2}"/>
              </a:ext>
            </a:extLst>
          </p:cNvPr>
          <p:cNvSpPr>
            <a:spLocks noGrp="1" noChangeArrowheads="1"/>
          </p:cNvSpPr>
          <p:nvPr>
            <p:ph type="body" idx="1"/>
          </p:nvPr>
        </p:nvSpPr>
        <p:spPr>
          <a:xfrm>
            <a:off x="457200" y="1600200"/>
            <a:ext cx="8039100" cy="4460875"/>
          </a:xfrm>
        </p:spPr>
        <p:txBody>
          <a:bodyPr/>
          <a:lstStyle/>
          <a:p>
            <a:pPr marL="461963" indent="-461963" eaLnBrk="1" hangingPunct="1">
              <a:spcBef>
                <a:spcPts val="0"/>
              </a:spcBef>
              <a:spcAft>
                <a:spcPts val="2400"/>
              </a:spcAft>
              <a:defRPr/>
            </a:pPr>
            <a:r>
              <a:rPr lang="en-US" b="1" dirty="0">
                <a:solidFill>
                  <a:srgbClr val="FFFFCC"/>
                </a:solidFill>
                <a:effectLst>
                  <a:outerShdw blurRad="38100" dist="38100" dir="2700000" algn="tl">
                    <a:srgbClr val="000000">
                      <a:alpha val="43137"/>
                    </a:srgbClr>
                  </a:outerShdw>
                </a:effectLst>
              </a:rPr>
              <a:t>God’s responsibility</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Divine restraint (Job 1:10, 12; 2:6; 2 </a:t>
            </a:r>
            <a:r>
              <a:rPr lang="en-US" dirty="0" err="1">
                <a:effectLst>
                  <a:outerShdw blurRad="38100" dist="38100" dir="2700000" algn="tl">
                    <a:srgbClr val="000000">
                      <a:alpha val="43137"/>
                    </a:srgbClr>
                  </a:outerShdw>
                </a:effectLst>
              </a:rPr>
              <a:t>Thess</a:t>
            </a:r>
            <a:r>
              <a:rPr lang="en-US" dirty="0">
                <a:effectLst>
                  <a:outerShdw blurRad="38100" dist="38100" dir="2700000" algn="tl">
                    <a:srgbClr val="000000">
                      <a:alpha val="43137"/>
                    </a:srgbClr>
                  </a:outerShdw>
                </a:effectLst>
              </a:rPr>
              <a:t> 2:6; 1 John 5:18)</a:t>
            </a:r>
          </a:p>
          <a:p>
            <a:pPr marL="914400" lvl="1" indent="-452438"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Divine intercession (John 17:15; Rom 8:34; Heb 7:25)</a:t>
            </a:r>
          </a:p>
        </p:txBody>
      </p:sp>
    </p:spTree>
    <p:extLst>
      <p:ext uri="{BB962C8B-B14F-4D97-AF65-F5344CB8AC3E}">
        <p14:creationId xmlns:p14="http://schemas.microsoft.com/office/powerpoint/2010/main" val="2729391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5" name="Picture 2" descr="C:\Users\jamcg\AppData\Local\Temp\SNAGHTMLc818da.PNG">
            <a:extLst>
              <a:ext uri="{FF2B5EF4-FFF2-40B4-BE49-F238E27FC236}">
                <a16:creationId xmlns:a16="http://schemas.microsoft.com/office/drawing/2014/main" id="{BA757551-A227-4D6D-AD3D-49D81C93B17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40050" y="457200"/>
            <a:ext cx="5863900" cy="5943600"/>
          </a:xfrm>
          <a:prstGeom prst="rect">
            <a:avLst/>
          </a:prstGeom>
        </p:spPr>
      </p:pic>
    </p:spTree>
    <p:extLst>
      <p:ext uri="{BB962C8B-B14F-4D97-AF65-F5344CB8AC3E}">
        <p14:creationId xmlns:p14="http://schemas.microsoft.com/office/powerpoint/2010/main" val="1770691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96FA356-66FC-4E34-86D4-47E845021040}"/>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p>
        </p:txBody>
      </p:sp>
      <p:sp>
        <p:nvSpPr>
          <p:cNvPr id="20483" name="Rectangle 3">
            <a:extLst>
              <a:ext uri="{FF2B5EF4-FFF2-40B4-BE49-F238E27FC236}">
                <a16:creationId xmlns:a16="http://schemas.microsoft.com/office/drawing/2014/main" id="{4EF79D25-EFBF-4FE4-B534-6A38C1AB0FE2}"/>
              </a:ext>
            </a:extLst>
          </p:cNvPr>
          <p:cNvSpPr>
            <a:spLocks noGrp="1" noChangeArrowheads="1"/>
          </p:cNvSpPr>
          <p:nvPr>
            <p:ph type="body" idx="1"/>
          </p:nvPr>
        </p:nvSpPr>
        <p:spPr>
          <a:xfrm>
            <a:off x="457200" y="2476500"/>
            <a:ext cx="4800600" cy="19050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God’s responsibility</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rPr>
              <a:t>Believer’s responsibility</a:t>
            </a:r>
            <a:endParaRPr lang="en-US" b="1" u="sng" dirty="0">
              <a:solidFill>
                <a:srgbClr val="FFFFCC"/>
              </a:solidFill>
              <a:effectLst>
                <a:outerShdw blurRad="38100" dist="38100" dir="2700000" algn="tl">
                  <a:srgbClr val="000000">
                    <a:alpha val="43137"/>
                  </a:srgbClr>
                </a:outerShdw>
              </a:effectLst>
            </a:endParaRPr>
          </a:p>
        </p:txBody>
      </p:sp>
      <p:pic>
        <p:nvPicPr>
          <p:cNvPr id="4" name="Picture 2" descr="C:\Users\jamcg\AppData\Local\Temp\SNAGHTMLc818da.PNG">
            <a:extLst>
              <a:ext uri="{FF2B5EF4-FFF2-40B4-BE49-F238E27FC236}">
                <a16:creationId xmlns:a16="http://schemas.microsoft.com/office/drawing/2014/main" id="{28E5B9C1-10C7-4640-A856-1A2E24454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129" y="25146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169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2459BFE1-277F-40CD-A533-4478D0E7B082}"/>
              </a:ext>
            </a:extLst>
          </p:cNvPr>
          <p:cNvSpPr>
            <a:spLocks noGrp="1" noChangeArrowheads="1"/>
          </p:cNvSpPr>
          <p:nvPr>
            <p:ph type="body" idx="1"/>
          </p:nvPr>
        </p:nvSpPr>
        <p:spPr>
          <a:xfrm>
            <a:off x="329406" y="1600200"/>
            <a:ext cx="8485188" cy="4460875"/>
          </a:xfrm>
        </p:spPr>
        <p:txBody>
          <a:bodyPr/>
          <a:lstStyle/>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Believer’s responsibility</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Our defensive posture (Rev 20:2-3, 10; 2 Pet 2:10-11)</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Avoid catering to the flesh (Eph 4:26-27)</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Resist (Jas 4:7; 1 Pet 5:8-9; Eph 6:13)</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Rely on the Spirit (1 John 4:4)</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Put on the full armor of God (Eph 6:10-20)</a:t>
            </a:r>
          </a:p>
        </p:txBody>
      </p:sp>
      <p:sp>
        <p:nvSpPr>
          <p:cNvPr id="5" name="Rectangle 2">
            <a:extLst>
              <a:ext uri="{FF2B5EF4-FFF2-40B4-BE49-F238E27FC236}">
                <a16:creationId xmlns:a16="http://schemas.microsoft.com/office/drawing/2014/main" id="{6B789EF3-11A1-4F72-9D0C-7EA8C431CC04}"/>
              </a:ext>
            </a:extLst>
          </p:cNvPr>
          <p:cNvSpPr>
            <a:spLocks noGrp="1" noChangeArrowheads="1"/>
          </p:cNvSpPr>
          <p:nvPr>
            <p:ph type="title"/>
          </p:nvPr>
        </p:nvSpPr>
        <p:spPr>
          <a:xfrm>
            <a:off x="0" y="228600"/>
            <a:ext cx="9144000" cy="932688"/>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C9D4920-5F4F-4A9C-BE0C-7FBA2C23B588}"/>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p>
        </p:txBody>
      </p:sp>
      <p:sp>
        <p:nvSpPr>
          <p:cNvPr id="21507" name="Rectangle 3">
            <a:extLst>
              <a:ext uri="{FF2B5EF4-FFF2-40B4-BE49-F238E27FC236}">
                <a16:creationId xmlns:a16="http://schemas.microsoft.com/office/drawing/2014/main" id="{2459BFE1-277F-40CD-A533-4478D0E7B082}"/>
              </a:ext>
            </a:extLst>
          </p:cNvPr>
          <p:cNvSpPr>
            <a:spLocks noGrp="1" noChangeArrowheads="1"/>
          </p:cNvSpPr>
          <p:nvPr>
            <p:ph type="body" idx="1"/>
          </p:nvPr>
        </p:nvSpPr>
        <p:spPr>
          <a:xfrm>
            <a:off x="329406" y="1600200"/>
            <a:ext cx="8485188" cy="4460875"/>
          </a:xfrm>
        </p:spPr>
        <p:txBody>
          <a:bodyPr/>
          <a:lstStyle/>
          <a:p>
            <a:pPr marL="461963" indent="-461963" eaLnBrk="1" hangingPunct="1">
              <a:lnSpc>
                <a:spcPct val="90000"/>
              </a:lnSpc>
              <a:spcBef>
                <a:spcPts val="0"/>
              </a:spcBef>
              <a:spcAft>
                <a:spcPts val="2400"/>
              </a:spcAft>
              <a:defRPr/>
            </a:pPr>
            <a:r>
              <a:rPr lang="en-US" altLang="en-US" b="1" dirty="0">
                <a:solidFill>
                  <a:srgbClr val="FFFFCC"/>
                </a:solidFill>
                <a:effectLst>
                  <a:outerShdw blurRad="38100" dist="38100" dir="2700000" algn="tl">
                    <a:srgbClr val="000000">
                      <a:alpha val="43137"/>
                    </a:srgbClr>
                  </a:outerShdw>
                </a:effectLst>
              </a:rPr>
              <a:t>Believer’s responsibility</a:t>
            </a:r>
          </a:p>
          <a:p>
            <a:pPr marL="914400" lvl="1" indent="-452438" eaLnBrk="1" hangingPunct="1">
              <a:lnSpc>
                <a:spcPct val="90000"/>
              </a:lnSpc>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rPr>
              <a:t>Our defensive posture (Rev 20:2-3, 10; 2 Pet 2:10-11)</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Avoid catering to the flesh (Eph 4:26-27)</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Resist (Jas 4:7; 1 Pet 5:8-9; Eph 6:13)</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Rely on the Spirit (1 John 4:4)</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Put on the full armor of God (Eph 6:10-20)</a:t>
            </a:r>
          </a:p>
        </p:txBody>
      </p:sp>
    </p:spTree>
    <p:extLst>
      <p:ext uri="{BB962C8B-B14F-4D97-AF65-F5344CB8AC3E}">
        <p14:creationId xmlns:p14="http://schemas.microsoft.com/office/powerpoint/2010/main" val="555659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3DC3CF-FD17-4CC6-BB71-7ABFCB2ED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55257"/>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20:1-3</a:t>
            </a:r>
          </a:p>
          <a:p>
            <a:pPr algn="just">
              <a:spcBef>
                <a:spcPts val="0"/>
              </a:spcBef>
              <a:spcAft>
                <a:spcPts val="0"/>
              </a:spcAft>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an angel coming down from heaven, holding the key of the abyss and a great chain in his hand. </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laid hold of the dragon, the serpent of old, who is the devil and Satan, and bound him for a thousand years; </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threw him into the abyss, and shut it and sealed it over him, so that he would not deceive the nations any longer, until the thousand years were completed; after these things he must be released for a short time.”</a:t>
            </a:r>
            <a:endParaRPr lang="en-US" altLang="en-US" sz="31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009142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F6DE8-EFEB-4100-9EF0-D8F4ADFD99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570208"/>
          </a:xfrm>
          <a:prstGeom prst="rect">
            <a:avLst/>
          </a:prstGeom>
          <a:noFill/>
          <a:ln w="28575">
            <a:noFill/>
            <a:miter lim="800000"/>
            <a:headEnd/>
            <a:tailEnd/>
          </a:ln>
        </p:spPr>
        <p:txBody>
          <a:bodyPr wrap="square">
            <a:spAutoFit/>
          </a:bodyPr>
          <a:lstStyle/>
          <a:p>
            <a:pPr marL="342900" indent="-342900"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20:10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devil who deceived them was thrown into the lake of fire and brimstone, where the beast and the false prophet are also; and they will be tormented day and night forever and ever.”</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F31DC4F-62D6-45B7-A7DB-1752C46D151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41403" y="3048000"/>
            <a:ext cx="2461194" cy="1828800"/>
          </a:xfrm>
          <a:prstGeom prst="rect">
            <a:avLst/>
          </a:prstGeom>
        </p:spPr>
      </p:pic>
    </p:spTree>
    <p:extLst>
      <p:ext uri="{BB962C8B-B14F-4D97-AF65-F5344CB8AC3E}">
        <p14:creationId xmlns:p14="http://schemas.microsoft.com/office/powerpoint/2010/main" val="295837974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B7774E78-6F3A-41BB-BA5B-A7CAAFEC9A4E}"/>
              </a:ext>
            </a:extLst>
          </p:cNvPr>
          <p:cNvSpPr>
            <a:spLocks noGrp="1" noChangeArrowheads="1"/>
          </p:cNvSpPr>
          <p:nvPr>
            <p:ph type="body" idx="4294967295"/>
          </p:nvPr>
        </p:nvSpPr>
        <p:spPr>
          <a:xfrm>
            <a:off x="304800" y="1325563"/>
            <a:ext cx="7162800" cy="5227637"/>
          </a:xfrm>
        </p:spPr>
        <p:txBody>
          <a:bodyPr/>
          <a:lstStyle/>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Initial eviction from heaven (Isa 14:12-15; Ezek 28:12-17)</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Eden (Gen 3:15)</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Pre-diluvian world (1 Pet 3:19-20)</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Cross (John 12:31; 16:11; Col 2:15; Heb 2:14; 1 John 3:8)</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Mid point of the Tribulation (Rev 12:9)</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Beginning of millennium (Rev 20:2-3)</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End of millennium (Rev 20:10)</a:t>
            </a:r>
          </a:p>
        </p:txBody>
      </p:sp>
      <p:pic>
        <p:nvPicPr>
          <p:cNvPr id="47107" name="Picture 4">
            <a:extLst>
              <a:ext uri="{FF2B5EF4-FFF2-40B4-BE49-F238E27FC236}">
                <a16:creationId xmlns:a16="http://schemas.microsoft.com/office/drawing/2014/main" id="{ED3568EC-6C27-4A0B-A1CD-705A0DE67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438400"/>
            <a:ext cx="1371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a:extLst>
              <a:ext uri="{FF2B5EF4-FFF2-40B4-BE49-F238E27FC236}">
                <a16:creationId xmlns:a16="http://schemas.microsoft.com/office/drawing/2014/main" id="{6C9EF90B-FAB1-480C-84C2-7BB4DA4D0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a:extLst>
              <a:ext uri="{FF2B5EF4-FFF2-40B4-BE49-F238E27FC236}">
                <a16:creationId xmlns:a16="http://schemas.microsoft.com/office/drawing/2014/main" id="{99F689D4-12FF-4D81-B949-67DDCE03EB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759ADDC8-F772-454F-9B93-5B498C01320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Satan’s Progressive Defeat</a:t>
            </a:r>
          </a:p>
        </p:txBody>
      </p:sp>
    </p:spTree>
    <p:extLst>
      <p:ext uri="{BB962C8B-B14F-4D97-AF65-F5344CB8AC3E}">
        <p14:creationId xmlns:p14="http://schemas.microsoft.com/office/powerpoint/2010/main" val="1453998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B7774E78-6F3A-41BB-BA5B-A7CAAFEC9A4E}"/>
              </a:ext>
            </a:extLst>
          </p:cNvPr>
          <p:cNvSpPr>
            <a:spLocks noGrp="1" noChangeArrowheads="1"/>
          </p:cNvSpPr>
          <p:nvPr>
            <p:ph type="body" idx="4294967295"/>
          </p:nvPr>
        </p:nvSpPr>
        <p:spPr>
          <a:xfrm>
            <a:off x="304800" y="1325563"/>
            <a:ext cx="7162800" cy="5227637"/>
          </a:xfrm>
        </p:spPr>
        <p:txBody>
          <a:bodyPr/>
          <a:lstStyle/>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Initial eviction from heaven (Isa 14:12-15; Ezek 28:12-17)</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Eden (Gen 3:15)</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Pre-diluvian world (1 Pet 3:19-20)</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Cross (John 12:31; 16:11; Col 2:15; Heb 2:14; 1 John 3:8)</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Mid point of the Tribulation (Rev 12:9)</a:t>
            </a:r>
          </a:p>
          <a:p>
            <a:pPr marL="514350" indent="-514350" algn="just" eaLnBrk="1" hangingPunct="1">
              <a:spcBef>
                <a:spcPts val="0"/>
              </a:spcBef>
              <a:spcAft>
                <a:spcPts val="1800"/>
              </a:spcAft>
              <a:buSzPct val="100000"/>
              <a:buFont typeface="+mj-lt"/>
              <a:buAutoNum type="arabicPeriod"/>
              <a:defRPr/>
            </a:pPr>
            <a:r>
              <a:rPr lang="en-US" sz="2800" b="1" u="sng" kern="1200" dirty="0">
                <a:solidFill>
                  <a:srgbClr val="FFFFCC"/>
                </a:solidFill>
                <a:effectLst>
                  <a:outerShdw blurRad="38100" dist="38100" dir="2700000" algn="tl">
                    <a:srgbClr val="000000">
                      <a:alpha val="43137"/>
                    </a:srgbClr>
                  </a:outerShdw>
                </a:effectLst>
              </a:rPr>
              <a:t>Beginning of millennium (Rev 20:2-3)</a:t>
            </a:r>
          </a:p>
          <a:p>
            <a:pPr marL="514350" indent="-514350" algn="just" eaLnBrk="1" hangingPunct="1">
              <a:spcBef>
                <a:spcPts val="0"/>
              </a:spcBef>
              <a:spcAft>
                <a:spcPts val="1800"/>
              </a:spcAft>
              <a:buSzPct val="100000"/>
              <a:buFont typeface="+mj-lt"/>
              <a:buAutoNum type="arabicPeriod"/>
              <a:defRPr/>
            </a:pPr>
            <a:r>
              <a:rPr lang="en-US" sz="2800" b="1" u="sng" kern="1200" dirty="0">
                <a:solidFill>
                  <a:srgbClr val="FFFFCC"/>
                </a:solidFill>
                <a:effectLst>
                  <a:outerShdw blurRad="38100" dist="38100" dir="2700000" algn="tl">
                    <a:srgbClr val="000000">
                      <a:alpha val="43137"/>
                    </a:srgbClr>
                  </a:outerShdw>
                </a:effectLst>
              </a:rPr>
              <a:t>End of millennium (Rev 20:10)</a:t>
            </a:r>
          </a:p>
        </p:txBody>
      </p:sp>
      <p:pic>
        <p:nvPicPr>
          <p:cNvPr id="47107" name="Picture 4">
            <a:extLst>
              <a:ext uri="{FF2B5EF4-FFF2-40B4-BE49-F238E27FC236}">
                <a16:creationId xmlns:a16="http://schemas.microsoft.com/office/drawing/2014/main" id="{ED3568EC-6C27-4A0B-A1CD-705A0DE67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438400"/>
            <a:ext cx="1371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a:extLst>
              <a:ext uri="{FF2B5EF4-FFF2-40B4-BE49-F238E27FC236}">
                <a16:creationId xmlns:a16="http://schemas.microsoft.com/office/drawing/2014/main" id="{6C9EF90B-FAB1-480C-84C2-7BB4DA4D0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a:extLst>
              <a:ext uri="{FF2B5EF4-FFF2-40B4-BE49-F238E27FC236}">
                <a16:creationId xmlns:a16="http://schemas.microsoft.com/office/drawing/2014/main" id="{99F689D4-12FF-4D81-B949-67DDCE03EB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759ADDC8-F772-454F-9B93-5B498C01320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Satan’s Progressive Defeat</a:t>
            </a:r>
          </a:p>
        </p:txBody>
      </p:sp>
    </p:spTree>
    <p:extLst>
      <p:ext uri="{BB962C8B-B14F-4D97-AF65-F5344CB8AC3E}">
        <p14:creationId xmlns:p14="http://schemas.microsoft.com/office/powerpoint/2010/main" val="3174544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870EFA-2EEE-4789-836B-6BC02AD0211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11:15</a:t>
            </a:r>
          </a:p>
          <a:p>
            <a:pPr algn="just"/>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forever and ever.’”</a:t>
            </a:r>
          </a:p>
        </p:txBody>
      </p:sp>
      <p:pic>
        <p:nvPicPr>
          <p:cNvPr id="6" name="Picture 5">
            <a:extLst>
              <a:ext uri="{FF2B5EF4-FFF2-40B4-BE49-F238E27FC236}">
                <a16:creationId xmlns:a16="http://schemas.microsoft.com/office/drawing/2014/main" id="{02FCE557-AE9C-4E93-BDB5-7A64260B118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153067386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6F59E9D-6E0B-4C20-A924-346CE351ADC0}"/>
              </a:ext>
            </a:extLst>
          </p:cNvPr>
          <p:cNvGraphicFramePr>
            <a:graphicFrameLocks noGrp="1"/>
          </p:cNvGraphicFramePr>
          <p:nvPr>
            <p:extLst>
              <p:ext uri="{D42A27DB-BD31-4B8C-83A1-F6EECF244321}">
                <p14:modId xmlns:p14="http://schemas.microsoft.com/office/powerpoint/2010/main" val="3017803110"/>
              </p:ext>
            </p:extLst>
          </p:nvPr>
        </p:nvGraphicFramePr>
        <p:xfrm>
          <a:off x="190500" y="260350"/>
          <a:ext cx="8763000" cy="6337300"/>
        </p:xfrm>
        <a:graphic>
          <a:graphicData uri="http://schemas.openxmlformats.org/drawingml/2006/table">
            <a:tbl>
              <a:tblPr firstRow="1" bandRow="1">
                <a:tableStyleId>{073A0DAA-6AF3-43AB-8588-CEC1D06C72B9}</a:tableStyleId>
              </a:tblPr>
              <a:tblGrid>
                <a:gridCol w="2514600">
                  <a:extLst>
                    <a:ext uri="{9D8B030D-6E8A-4147-A177-3AD203B41FA5}">
                      <a16:colId xmlns:a16="http://schemas.microsoft.com/office/drawing/2014/main" val="1094955967"/>
                    </a:ext>
                  </a:extLst>
                </a:gridCol>
                <a:gridCol w="3124200">
                  <a:extLst>
                    <a:ext uri="{9D8B030D-6E8A-4147-A177-3AD203B41FA5}">
                      <a16:colId xmlns:a16="http://schemas.microsoft.com/office/drawing/2014/main" val="1671224176"/>
                    </a:ext>
                  </a:extLst>
                </a:gridCol>
                <a:gridCol w="3124200">
                  <a:extLst>
                    <a:ext uri="{9D8B030D-6E8A-4147-A177-3AD203B41FA5}">
                      <a16:colId xmlns:a16="http://schemas.microsoft.com/office/drawing/2014/main" val="42631805"/>
                    </a:ext>
                  </a:extLst>
                </a:gridCol>
              </a:tblGrid>
              <a:tr h="1054100">
                <a:tc gridSpan="3">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Ultimate Exodus </a:t>
                      </a:r>
                      <a:b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b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mj-cs"/>
                        </a:rPr>
                        <a:t>(Rev 11:15)</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820186107"/>
                  </a:ext>
                </a:extLst>
              </a:tr>
              <a:tr h="1054100">
                <a:tc>
                  <a:txBody>
                    <a:bodyPr/>
                    <a:lstStyle/>
                    <a:p>
                      <a:r>
                        <a:rPr lang="en-US" sz="2800" b="1" u="none" kern="1200" dirty="0">
                          <a:solidFill>
                            <a:schemeClr val="bg2"/>
                          </a:solidFill>
                          <a:effectLst/>
                          <a:latin typeface="Calibri" panose="020F0502020204030204" pitchFamily="34" charset="0"/>
                          <a:ea typeface="+mn-ea"/>
                          <a:cs typeface="Calibri" panose="020F0502020204030204" pitchFamily="34" charset="0"/>
                        </a:rPr>
                        <a:t>Sores</a:t>
                      </a:r>
                    </a:p>
                  </a:txBody>
                  <a:tcPr anchor="ctr"/>
                </a:tc>
                <a:tc>
                  <a:txBody>
                    <a:bodyPr/>
                    <a:lstStyle/>
                    <a:p>
                      <a:pPr algn="ctr"/>
                      <a:r>
                        <a:rPr lang="en-US" sz="2800" b="1" u="none" kern="1200" noProof="0" dirty="0">
                          <a:solidFill>
                            <a:srgbClr val="C00000"/>
                          </a:solidFill>
                          <a:effectLst/>
                          <a:latin typeface="Calibri" panose="020F0502020204030204" pitchFamily="34" charset="0"/>
                          <a:ea typeface="+mn-ea"/>
                          <a:cs typeface="Calibri" panose="020F0502020204030204" pitchFamily="34" charset="0"/>
                        </a:rPr>
                        <a:t>6</a:t>
                      </a:r>
                      <a:r>
                        <a:rPr lang="en-US" sz="2800" b="1" u="none" kern="1200" baseline="30000" noProof="0" dirty="0">
                          <a:solidFill>
                            <a:srgbClr val="C00000"/>
                          </a:solidFill>
                          <a:effectLst/>
                          <a:latin typeface="Calibri" panose="020F0502020204030204" pitchFamily="34" charset="0"/>
                          <a:ea typeface="+mn-ea"/>
                          <a:cs typeface="Calibri" panose="020F0502020204030204" pitchFamily="34" charset="0"/>
                        </a:rPr>
                        <a:t>th</a:t>
                      </a:r>
                      <a:r>
                        <a:rPr lang="en-US" sz="2800" b="1" u="none" kern="1200" noProof="0" dirty="0">
                          <a:solidFill>
                            <a:srgbClr val="C00000"/>
                          </a:solidFill>
                          <a:effectLst/>
                          <a:latin typeface="Calibri" panose="020F0502020204030204" pitchFamily="34" charset="0"/>
                          <a:ea typeface="+mn-ea"/>
                          <a:cs typeface="Calibri" panose="020F0502020204030204" pitchFamily="34" charset="0"/>
                        </a:rPr>
                        <a:t> plague </a:t>
                      </a:r>
                    </a:p>
                    <a:p>
                      <a:pPr algn="ctr"/>
                      <a:r>
                        <a:rPr lang="en-US" sz="2800" b="1" u="none" kern="1200" noProof="0" dirty="0">
                          <a:solidFill>
                            <a:srgbClr val="C00000"/>
                          </a:solidFill>
                          <a:effectLst/>
                          <a:latin typeface="Calibri" panose="020F0502020204030204" pitchFamily="34" charset="0"/>
                          <a:ea typeface="+mn-ea"/>
                          <a:cs typeface="Calibri" panose="020F0502020204030204" pitchFamily="34" charset="0"/>
                        </a:rPr>
                        <a:t>(Ex 9:8-12)</a:t>
                      </a:r>
                      <a:endParaRPr lang="en-US" sz="28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algn="ctr"/>
                      <a:r>
                        <a:rPr lang="en-US" sz="2800" b="1" u="none" kern="1200" dirty="0">
                          <a:solidFill>
                            <a:srgbClr val="0000CC"/>
                          </a:solidFill>
                          <a:effectLst/>
                          <a:latin typeface="Calibri" panose="020F0502020204030204" pitchFamily="34" charset="0"/>
                          <a:ea typeface="+mn-ea"/>
                          <a:cs typeface="Calibri" panose="020F0502020204030204" pitchFamily="34" charset="0"/>
                        </a:rPr>
                        <a:t>1</a:t>
                      </a:r>
                      <a:r>
                        <a:rPr lang="en-US" sz="2800" b="1" u="none" kern="1200" baseline="30000" dirty="0">
                          <a:solidFill>
                            <a:srgbClr val="0000CC"/>
                          </a:solidFill>
                          <a:effectLst/>
                          <a:latin typeface="Calibri" panose="020F0502020204030204" pitchFamily="34" charset="0"/>
                          <a:ea typeface="+mn-ea"/>
                          <a:cs typeface="Calibri" panose="020F0502020204030204" pitchFamily="34" charset="0"/>
                        </a:rPr>
                        <a:t>st</a:t>
                      </a:r>
                      <a:r>
                        <a:rPr lang="en-US" sz="2800" b="1" u="none" kern="1200" dirty="0">
                          <a:solidFill>
                            <a:srgbClr val="0000CC"/>
                          </a:solidFill>
                          <a:effectLst/>
                          <a:latin typeface="Calibri" panose="020F0502020204030204" pitchFamily="34" charset="0"/>
                          <a:ea typeface="+mn-ea"/>
                          <a:cs typeface="Calibri" panose="020F0502020204030204" pitchFamily="34" charset="0"/>
                        </a:rPr>
                        <a:t> bowl </a:t>
                      </a:r>
                    </a:p>
                    <a:p>
                      <a:pPr algn="ctr"/>
                      <a:r>
                        <a:rPr lang="en-US" sz="2800" b="1" u="none" kern="1200" dirty="0">
                          <a:solidFill>
                            <a:srgbClr val="0000CC"/>
                          </a:solidFill>
                          <a:effectLst/>
                          <a:latin typeface="Calibri" panose="020F0502020204030204" pitchFamily="34" charset="0"/>
                          <a:ea typeface="+mn-ea"/>
                          <a:cs typeface="Calibri" panose="020F0502020204030204" pitchFamily="34" charset="0"/>
                        </a:rPr>
                        <a:t>(Rev 16:1-2)</a:t>
                      </a:r>
                    </a:p>
                  </a:txBody>
                  <a:tcPr anchor="ctr"/>
                </a:tc>
                <a:extLst>
                  <a:ext uri="{0D108BD9-81ED-4DB2-BD59-A6C34878D82A}">
                    <a16:rowId xmlns:a16="http://schemas.microsoft.com/office/drawing/2014/main" val="2288694745"/>
                  </a:ext>
                </a:extLst>
              </a:tr>
              <a:tr h="1054100">
                <a:tc>
                  <a:txBody>
                    <a:bodyPr/>
                    <a:lstStyle/>
                    <a:p>
                      <a:r>
                        <a:rPr lang="en-US" sz="2800" b="1" dirty="0">
                          <a:latin typeface="Calibri" panose="020F0502020204030204" pitchFamily="34" charset="0"/>
                          <a:cs typeface="Calibri" panose="020F0502020204030204" pitchFamily="34" charset="0"/>
                        </a:rPr>
                        <a:t>Rivers to blood</a:t>
                      </a:r>
                    </a:p>
                  </a:txBody>
                  <a:tcPr anchor="ctr"/>
                </a:tc>
                <a:tc>
                  <a:txBody>
                    <a:bodyPr/>
                    <a:lstStyle/>
                    <a:p>
                      <a:pPr algn="ctr"/>
                      <a:r>
                        <a:rPr lang="en-US" sz="2800" b="1" kern="1200" dirty="0">
                          <a:solidFill>
                            <a:srgbClr val="C00000"/>
                          </a:solidFill>
                          <a:latin typeface="Calibri" panose="020F0502020204030204" pitchFamily="34" charset="0"/>
                          <a:ea typeface="+mn-ea"/>
                          <a:cs typeface="Calibri" panose="020F0502020204030204" pitchFamily="34" charset="0"/>
                        </a:rPr>
                        <a:t>1</a:t>
                      </a:r>
                      <a:r>
                        <a:rPr lang="en-US" sz="2800" b="1" kern="1200" baseline="30000" dirty="0">
                          <a:solidFill>
                            <a:srgbClr val="C00000"/>
                          </a:solidFill>
                          <a:latin typeface="Calibri" panose="020F0502020204030204" pitchFamily="34" charset="0"/>
                          <a:ea typeface="+mn-ea"/>
                          <a:cs typeface="Calibri" panose="020F0502020204030204" pitchFamily="34" charset="0"/>
                        </a:rPr>
                        <a:t>st</a:t>
                      </a:r>
                      <a:r>
                        <a:rPr lang="en-US" sz="2800" b="1" kern="1200" dirty="0">
                          <a:solidFill>
                            <a:srgbClr val="C00000"/>
                          </a:solidFill>
                          <a:latin typeface="Calibri" panose="020F0502020204030204" pitchFamily="34" charset="0"/>
                          <a:ea typeface="+mn-ea"/>
                          <a:cs typeface="Calibri" panose="020F0502020204030204" pitchFamily="34" charset="0"/>
                        </a:rPr>
                        <a:t> plague </a:t>
                      </a:r>
                    </a:p>
                    <a:p>
                      <a:pPr algn="ctr"/>
                      <a:r>
                        <a:rPr lang="en-US" sz="2800" b="1" kern="1200" dirty="0">
                          <a:solidFill>
                            <a:srgbClr val="C00000"/>
                          </a:solidFill>
                          <a:latin typeface="Calibri" panose="020F0502020204030204" pitchFamily="34" charset="0"/>
                          <a:ea typeface="+mn-ea"/>
                          <a:cs typeface="Calibri" panose="020F0502020204030204" pitchFamily="34" charset="0"/>
                        </a:rPr>
                        <a:t>(Ex 7:19-21)</a:t>
                      </a:r>
                    </a:p>
                  </a:txBody>
                  <a:tcPr anchor="ctr"/>
                </a:tc>
                <a:tc>
                  <a:txBody>
                    <a:bodyPr/>
                    <a:lstStyle/>
                    <a:p>
                      <a:pPr algn="ctr"/>
                      <a:r>
                        <a:rPr lang="en-US" sz="2800" b="1" kern="1200" dirty="0">
                          <a:solidFill>
                            <a:srgbClr val="0000CC"/>
                          </a:solidFill>
                          <a:latin typeface="Calibri" panose="020F0502020204030204" pitchFamily="34" charset="0"/>
                          <a:ea typeface="+mn-ea"/>
                          <a:cs typeface="Calibri" panose="020F0502020204030204" pitchFamily="34" charset="0"/>
                        </a:rPr>
                        <a:t>3</a:t>
                      </a:r>
                      <a:r>
                        <a:rPr lang="en-US" sz="2800" b="1" kern="1200" baseline="30000" dirty="0">
                          <a:solidFill>
                            <a:srgbClr val="0000CC"/>
                          </a:solidFill>
                          <a:latin typeface="Calibri" panose="020F0502020204030204" pitchFamily="34" charset="0"/>
                          <a:ea typeface="+mn-ea"/>
                          <a:cs typeface="Calibri" panose="020F0502020204030204" pitchFamily="34" charset="0"/>
                        </a:rPr>
                        <a:t>rd</a:t>
                      </a:r>
                      <a:r>
                        <a:rPr lang="en-US" sz="2800" b="1" kern="1200" dirty="0">
                          <a:solidFill>
                            <a:srgbClr val="0000CC"/>
                          </a:solidFill>
                          <a:latin typeface="Calibri" panose="020F0502020204030204" pitchFamily="34" charset="0"/>
                          <a:ea typeface="+mn-ea"/>
                          <a:cs typeface="Calibri" panose="020F0502020204030204" pitchFamily="34" charset="0"/>
                        </a:rPr>
                        <a:t> bowl </a:t>
                      </a:r>
                    </a:p>
                    <a:p>
                      <a:pPr algn="ctr"/>
                      <a:r>
                        <a:rPr lang="en-US" sz="2800" b="1" kern="1200" dirty="0">
                          <a:solidFill>
                            <a:srgbClr val="0000CC"/>
                          </a:solidFill>
                          <a:latin typeface="Calibri" panose="020F0502020204030204" pitchFamily="34" charset="0"/>
                          <a:ea typeface="+mn-ea"/>
                          <a:cs typeface="Calibri" panose="020F0502020204030204" pitchFamily="34" charset="0"/>
                        </a:rPr>
                        <a:t>(Rev 16:4-7)</a:t>
                      </a:r>
                    </a:p>
                  </a:txBody>
                  <a:tcPr anchor="ctr"/>
                </a:tc>
                <a:extLst>
                  <a:ext uri="{0D108BD9-81ED-4DB2-BD59-A6C34878D82A}">
                    <a16:rowId xmlns:a16="http://schemas.microsoft.com/office/drawing/2014/main" val="753628591"/>
                  </a:ext>
                </a:extLst>
              </a:tr>
              <a:tr h="1054100">
                <a:tc>
                  <a:txBody>
                    <a:bodyPr/>
                    <a:lstStyle/>
                    <a:p>
                      <a:r>
                        <a:rPr lang="en-US" sz="2800" b="1" dirty="0">
                          <a:latin typeface="Calibri" panose="020F0502020204030204" pitchFamily="34" charset="0"/>
                          <a:cs typeface="Calibri" panose="020F0502020204030204" pitchFamily="34" charset="0"/>
                        </a:rPr>
                        <a:t>Darkness</a:t>
                      </a:r>
                    </a:p>
                  </a:txBody>
                  <a:tcPr anchor="ctr"/>
                </a:tc>
                <a:tc>
                  <a:txBody>
                    <a:bodyPr/>
                    <a:lstStyle/>
                    <a:p>
                      <a:pPr algn="ctr"/>
                      <a:r>
                        <a:rPr lang="en-US" sz="2800" b="1" kern="1200" dirty="0">
                          <a:solidFill>
                            <a:srgbClr val="C00000"/>
                          </a:solidFill>
                          <a:latin typeface="Calibri" panose="020F0502020204030204" pitchFamily="34" charset="0"/>
                          <a:ea typeface="+mn-ea"/>
                          <a:cs typeface="Calibri" panose="020F0502020204030204" pitchFamily="34" charset="0"/>
                        </a:rPr>
                        <a:t>9</a:t>
                      </a:r>
                      <a:r>
                        <a:rPr lang="en-US" sz="2800" b="1" kern="1200" baseline="30000" dirty="0">
                          <a:solidFill>
                            <a:srgbClr val="C00000"/>
                          </a:solidFill>
                          <a:latin typeface="Calibri" panose="020F0502020204030204" pitchFamily="34" charset="0"/>
                          <a:ea typeface="+mn-ea"/>
                          <a:cs typeface="Calibri" panose="020F0502020204030204" pitchFamily="34" charset="0"/>
                        </a:rPr>
                        <a:t>th</a:t>
                      </a:r>
                      <a:r>
                        <a:rPr lang="en-US" sz="2800" b="1" kern="1200" dirty="0">
                          <a:solidFill>
                            <a:srgbClr val="C00000"/>
                          </a:solidFill>
                          <a:latin typeface="Calibri" panose="020F0502020204030204" pitchFamily="34" charset="0"/>
                          <a:ea typeface="+mn-ea"/>
                          <a:cs typeface="Calibri" panose="020F0502020204030204" pitchFamily="34" charset="0"/>
                        </a:rPr>
                        <a:t> plague </a:t>
                      </a:r>
                    </a:p>
                    <a:p>
                      <a:pPr algn="ctr"/>
                      <a:r>
                        <a:rPr lang="en-US" sz="2800" b="1" kern="1200" dirty="0">
                          <a:solidFill>
                            <a:srgbClr val="C00000"/>
                          </a:solidFill>
                          <a:latin typeface="Calibri" panose="020F0502020204030204" pitchFamily="34" charset="0"/>
                          <a:ea typeface="+mn-ea"/>
                          <a:cs typeface="Calibri" panose="020F0502020204030204" pitchFamily="34" charset="0"/>
                        </a:rPr>
                        <a:t>(Ex 10:21-23)</a:t>
                      </a:r>
                    </a:p>
                  </a:txBody>
                  <a:tcPr anchor="ctr"/>
                </a:tc>
                <a:tc>
                  <a:txBody>
                    <a:bodyPr/>
                    <a:lstStyle/>
                    <a:p>
                      <a:pPr algn="ctr"/>
                      <a:r>
                        <a:rPr lang="en-US" sz="2800" b="1" kern="1200" dirty="0">
                          <a:solidFill>
                            <a:srgbClr val="0000CC"/>
                          </a:solidFill>
                          <a:latin typeface="Calibri" panose="020F0502020204030204" pitchFamily="34" charset="0"/>
                          <a:ea typeface="+mn-ea"/>
                          <a:cs typeface="Calibri" panose="020F0502020204030204" pitchFamily="34" charset="0"/>
                        </a:rPr>
                        <a:t>5</a:t>
                      </a:r>
                      <a:r>
                        <a:rPr lang="en-US" sz="2800" b="1" kern="1200" baseline="30000" dirty="0">
                          <a:solidFill>
                            <a:srgbClr val="0000CC"/>
                          </a:solidFill>
                          <a:latin typeface="Calibri" panose="020F0502020204030204" pitchFamily="34" charset="0"/>
                          <a:ea typeface="+mn-ea"/>
                          <a:cs typeface="Calibri" panose="020F0502020204030204" pitchFamily="34" charset="0"/>
                        </a:rPr>
                        <a:t>th</a:t>
                      </a:r>
                      <a:r>
                        <a:rPr lang="en-US" sz="2800" b="1" kern="1200" dirty="0">
                          <a:solidFill>
                            <a:srgbClr val="0000CC"/>
                          </a:solidFill>
                          <a:latin typeface="Calibri" panose="020F0502020204030204" pitchFamily="34" charset="0"/>
                          <a:ea typeface="+mn-ea"/>
                          <a:cs typeface="Calibri" panose="020F0502020204030204" pitchFamily="34" charset="0"/>
                        </a:rPr>
                        <a:t> bowl </a:t>
                      </a:r>
                    </a:p>
                    <a:p>
                      <a:pPr algn="ctr"/>
                      <a:r>
                        <a:rPr lang="en-US" sz="2800" b="1" kern="1200" dirty="0">
                          <a:solidFill>
                            <a:srgbClr val="0000CC"/>
                          </a:solidFill>
                          <a:latin typeface="Calibri" panose="020F0502020204030204" pitchFamily="34" charset="0"/>
                          <a:ea typeface="+mn-ea"/>
                          <a:cs typeface="Calibri" panose="020F0502020204030204" pitchFamily="34" charset="0"/>
                        </a:rPr>
                        <a:t>(Rev 16:10-11)</a:t>
                      </a:r>
                    </a:p>
                  </a:txBody>
                  <a:tcPr anchor="ctr"/>
                </a:tc>
                <a:extLst>
                  <a:ext uri="{0D108BD9-81ED-4DB2-BD59-A6C34878D82A}">
                    <a16:rowId xmlns:a16="http://schemas.microsoft.com/office/drawing/2014/main" val="2767120778"/>
                  </a:ext>
                </a:extLst>
              </a:tr>
              <a:tr h="1054100">
                <a:tc>
                  <a:txBody>
                    <a:bodyPr/>
                    <a:lstStyle/>
                    <a:p>
                      <a:r>
                        <a:rPr lang="en-US" sz="2800" b="1" dirty="0">
                          <a:latin typeface="Calibri" panose="020F0502020204030204" pitchFamily="34" charset="0"/>
                          <a:cs typeface="Calibri" panose="020F0502020204030204" pitchFamily="34" charset="0"/>
                        </a:rPr>
                        <a:t>Frogs</a:t>
                      </a:r>
                    </a:p>
                  </a:txBody>
                  <a:tcPr anchor="ctr"/>
                </a:tc>
                <a:tc>
                  <a:txBody>
                    <a:bodyPr/>
                    <a:lstStyle/>
                    <a:p>
                      <a:pPr algn="ctr"/>
                      <a:r>
                        <a:rPr lang="en-US" sz="2800" b="1" kern="1200" dirty="0">
                          <a:solidFill>
                            <a:srgbClr val="C00000"/>
                          </a:solidFill>
                          <a:latin typeface="Calibri" panose="020F0502020204030204" pitchFamily="34" charset="0"/>
                          <a:ea typeface="+mn-ea"/>
                          <a:cs typeface="Calibri" panose="020F0502020204030204" pitchFamily="34" charset="0"/>
                        </a:rPr>
                        <a:t>2</a:t>
                      </a:r>
                      <a:r>
                        <a:rPr lang="en-US" sz="2800" b="1" kern="1200" baseline="30000" dirty="0">
                          <a:solidFill>
                            <a:srgbClr val="C00000"/>
                          </a:solidFill>
                          <a:latin typeface="Calibri" panose="020F0502020204030204" pitchFamily="34" charset="0"/>
                          <a:ea typeface="+mn-ea"/>
                          <a:cs typeface="Calibri" panose="020F0502020204030204" pitchFamily="34" charset="0"/>
                        </a:rPr>
                        <a:t>nd</a:t>
                      </a:r>
                      <a:r>
                        <a:rPr lang="en-US" sz="2800" b="1" kern="1200" dirty="0">
                          <a:solidFill>
                            <a:srgbClr val="C00000"/>
                          </a:solidFill>
                          <a:latin typeface="Calibri" panose="020F0502020204030204" pitchFamily="34" charset="0"/>
                          <a:ea typeface="+mn-ea"/>
                          <a:cs typeface="Calibri" panose="020F0502020204030204" pitchFamily="34" charset="0"/>
                        </a:rPr>
                        <a:t> plague </a:t>
                      </a:r>
                    </a:p>
                    <a:p>
                      <a:pPr algn="ctr"/>
                      <a:r>
                        <a:rPr lang="en-US" sz="2800" b="1" kern="1200" dirty="0">
                          <a:solidFill>
                            <a:srgbClr val="C00000"/>
                          </a:solidFill>
                          <a:latin typeface="Calibri" panose="020F0502020204030204" pitchFamily="34" charset="0"/>
                          <a:ea typeface="+mn-ea"/>
                          <a:cs typeface="Calibri" panose="020F0502020204030204" pitchFamily="34" charset="0"/>
                        </a:rPr>
                        <a:t>(Ex 7:25‒8:15)</a:t>
                      </a:r>
                    </a:p>
                  </a:txBody>
                  <a:tcPr anchor="ctr"/>
                </a:tc>
                <a:tc>
                  <a:txBody>
                    <a:bodyPr/>
                    <a:lstStyle/>
                    <a:p>
                      <a:pPr algn="ctr"/>
                      <a:r>
                        <a:rPr lang="en-US" sz="2800" b="1" kern="1200" dirty="0">
                          <a:solidFill>
                            <a:srgbClr val="0000CC"/>
                          </a:solidFill>
                          <a:latin typeface="Calibri" panose="020F0502020204030204" pitchFamily="34" charset="0"/>
                          <a:ea typeface="+mn-ea"/>
                          <a:cs typeface="Calibri" panose="020F0502020204030204" pitchFamily="34" charset="0"/>
                        </a:rPr>
                        <a:t>6</a:t>
                      </a:r>
                      <a:r>
                        <a:rPr lang="en-US" sz="2800" b="1" kern="1200" baseline="30000" dirty="0">
                          <a:solidFill>
                            <a:srgbClr val="0000CC"/>
                          </a:solidFill>
                          <a:latin typeface="Calibri" panose="020F0502020204030204" pitchFamily="34" charset="0"/>
                          <a:ea typeface="+mn-ea"/>
                          <a:cs typeface="Calibri" panose="020F0502020204030204" pitchFamily="34" charset="0"/>
                        </a:rPr>
                        <a:t>th</a:t>
                      </a:r>
                      <a:r>
                        <a:rPr lang="en-US" sz="2800" b="1" kern="1200" dirty="0">
                          <a:solidFill>
                            <a:srgbClr val="0000CC"/>
                          </a:solidFill>
                          <a:latin typeface="Calibri" panose="020F0502020204030204" pitchFamily="34" charset="0"/>
                          <a:ea typeface="+mn-ea"/>
                          <a:cs typeface="Calibri" panose="020F0502020204030204" pitchFamily="34" charset="0"/>
                        </a:rPr>
                        <a:t> bowl </a:t>
                      </a:r>
                    </a:p>
                    <a:p>
                      <a:pPr algn="ctr"/>
                      <a:r>
                        <a:rPr lang="en-US" sz="2800" b="1" kern="1200" dirty="0">
                          <a:solidFill>
                            <a:srgbClr val="0000CC"/>
                          </a:solidFill>
                          <a:latin typeface="Calibri" panose="020F0502020204030204" pitchFamily="34" charset="0"/>
                          <a:ea typeface="+mn-ea"/>
                          <a:cs typeface="Calibri" panose="020F0502020204030204" pitchFamily="34" charset="0"/>
                        </a:rPr>
                        <a:t>(Rev 16:13)</a:t>
                      </a:r>
                    </a:p>
                  </a:txBody>
                  <a:tcPr anchor="ctr"/>
                </a:tc>
                <a:extLst>
                  <a:ext uri="{0D108BD9-81ED-4DB2-BD59-A6C34878D82A}">
                    <a16:rowId xmlns:a16="http://schemas.microsoft.com/office/drawing/2014/main" val="1578375884"/>
                  </a:ext>
                </a:extLst>
              </a:tr>
              <a:tr h="1054100">
                <a:tc>
                  <a:txBody>
                    <a:bodyPr/>
                    <a:lstStyle/>
                    <a:p>
                      <a:r>
                        <a:rPr lang="en-US" sz="2800" b="1" dirty="0">
                          <a:latin typeface="Calibri" panose="020F0502020204030204" pitchFamily="34" charset="0"/>
                          <a:cs typeface="Calibri" panose="020F0502020204030204" pitchFamily="34" charset="0"/>
                        </a:rPr>
                        <a:t>Hail</a:t>
                      </a:r>
                    </a:p>
                  </a:txBody>
                  <a:tcPr anchor="ctr"/>
                </a:tc>
                <a:tc>
                  <a:txBody>
                    <a:bodyPr/>
                    <a:lstStyle/>
                    <a:p>
                      <a:pPr algn="ctr"/>
                      <a:r>
                        <a:rPr lang="en-US" sz="2800" b="1" kern="1200" dirty="0">
                          <a:solidFill>
                            <a:srgbClr val="C00000"/>
                          </a:solidFill>
                          <a:latin typeface="Calibri" panose="020F0502020204030204" pitchFamily="34" charset="0"/>
                          <a:ea typeface="+mn-ea"/>
                          <a:cs typeface="Calibri" panose="020F0502020204030204" pitchFamily="34" charset="0"/>
                        </a:rPr>
                        <a:t>7</a:t>
                      </a:r>
                      <a:r>
                        <a:rPr lang="en-US" sz="2800" b="1" kern="1200" baseline="30000" dirty="0">
                          <a:solidFill>
                            <a:srgbClr val="C00000"/>
                          </a:solidFill>
                          <a:latin typeface="Calibri" panose="020F0502020204030204" pitchFamily="34" charset="0"/>
                          <a:ea typeface="+mn-ea"/>
                          <a:cs typeface="Calibri" panose="020F0502020204030204" pitchFamily="34" charset="0"/>
                        </a:rPr>
                        <a:t>th</a:t>
                      </a:r>
                      <a:r>
                        <a:rPr lang="en-US" sz="2800" b="1" kern="1200" dirty="0">
                          <a:solidFill>
                            <a:srgbClr val="C00000"/>
                          </a:solidFill>
                          <a:latin typeface="Calibri" panose="020F0502020204030204" pitchFamily="34" charset="0"/>
                          <a:ea typeface="+mn-ea"/>
                          <a:cs typeface="Calibri" panose="020F0502020204030204" pitchFamily="34" charset="0"/>
                        </a:rPr>
                        <a:t> plague </a:t>
                      </a:r>
                    </a:p>
                    <a:p>
                      <a:pPr algn="ctr"/>
                      <a:r>
                        <a:rPr lang="en-US" sz="2800" b="1" kern="1200" dirty="0">
                          <a:solidFill>
                            <a:srgbClr val="C00000"/>
                          </a:solidFill>
                          <a:latin typeface="Calibri" panose="020F0502020204030204" pitchFamily="34" charset="0"/>
                          <a:ea typeface="+mn-ea"/>
                          <a:cs typeface="Calibri" panose="020F0502020204030204" pitchFamily="34" charset="0"/>
                        </a:rPr>
                        <a:t>(Ex 9:22-26)</a:t>
                      </a:r>
                    </a:p>
                  </a:txBody>
                  <a:tcPr anchor="ctr"/>
                </a:tc>
                <a:tc>
                  <a:txBody>
                    <a:bodyPr/>
                    <a:lstStyle/>
                    <a:p>
                      <a:pPr algn="ctr"/>
                      <a:r>
                        <a:rPr lang="en-US" sz="2800" b="1" kern="1200" dirty="0">
                          <a:solidFill>
                            <a:srgbClr val="0000CC"/>
                          </a:solidFill>
                          <a:latin typeface="Calibri" panose="020F0502020204030204" pitchFamily="34" charset="0"/>
                          <a:ea typeface="+mn-ea"/>
                          <a:cs typeface="Calibri" panose="020F0502020204030204" pitchFamily="34" charset="0"/>
                        </a:rPr>
                        <a:t>7</a:t>
                      </a:r>
                      <a:r>
                        <a:rPr lang="en-US" sz="2800" b="1" kern="1200" baseline="30000" dirty="0">
                          <a:solidFill>
                            <a:srgbClr val="0000CC"/>
                          </a:solidFill>
                          <a:latin typeface="Calibri" panose="020F0502020204030204" pitchFamily="34" charset="0"/>
                          <a:ea typeface="+mn-ea"/>
                          <a:cs typeface="Calibri" panose="020F0502020204030204" pitchFamily="34" charset="0"/>
                        </a:rPr>
                        <a:t>th</a:t>
                      </a:r>
                      <a:r>
                        <a:rPr lang="en-US" sz="2800" b="1" kern="1200" dirty="0">
                          <a:solidFill>
                            <a:srgbClr val="0000CC"/>
                          </a:solidFill>
                          <a:latin typeface="Calibri" panose="020F0502020204030204" pitchFamily="34" charset="0"/>
                          <a:ea typeface="+mn-ea"/>
                          <a:cs typeface="Calibri" panose="020F0502020204030204" pitchFamily="34" charset="0"/>
                        </a:rPr>
                        <a:t> bowl </a:t>
                      </a:r>
                    </a:p>
                    <a:p>
                      <a:pPr algn="ctr"/>
                      <a:r>
                        <a:rPr lang="en-US" sz="2800" b="1" kern="1200" dirty="0">
                          <a:solidFill>
                            <a:srgbClr val="0000CC"/>
                          </a:solidFill>
                          <a:latin typeface="Calibri" panose="020F0502020204030204" pitchFamily="34" charset="0"/>
                          <a:ea typeface="+mn-ea"/>
                          <a:cs typeface="Calibri" panose="020F0502020204030204" pitchFamily="34" charset="0"/>
                        </a:rPr>
                        <a:t>(Rev 16:17-21)</a:t>
                      </a:r>
                    </a:p>
                  </a:txBody>
                  <a:tcPr anchor="ctr"/>
                </a:tc>
                <a:extLst>
                  <a:ext uri="{0D108BD9-81ED-4DB2-BD59-A6C34878D82A}">
                    <a16:rowId xmlns:a16="http://schemas.microsoft.com/office/drawing/2014/main" val="3090385154"/>
                  </a:ext>
                </a:extLst>
              </a:tr>
            </a:tbl>
          </a:graphicData>
        </a:graphic>
      </p:graphicFrame>
    </p:spTree>
    <p:extLst>
      <p:ext uri="{BB962C8B-B14F-4D97-AF65-F5344CB8AC3E}">
        <p14:creationId xmlns:p14="http://schemas.microsoft.com/office/powerpoint/2010/main" val="656560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Overview</a:t>
            </a:r>
            <a:endParaRPr lang="en-US" altLang="en-US" sz="4000"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559F3CE8-7D77-492C-83BE-502B5D58667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272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714300" y="2057399"/>
            <a:ext cx="7353500" cy="4114801"/>
          </a:xfrm>
        </p:spPr>
        <p:txBody>
          <a:bodyPr/>
          <a:lstStyle/>
          <a:p>
            <a:pPr marL="461963" indent="-461963">
              <a:spcBef>
                <a:spcPts val="0"/>
              </a:spcBef>
              <a:spcAft>
                <a:spcPts val="2400"/>
              </a:spcAft>
              <a:defRPr/>
            </a:pPr>
            <a:r>
              <a:rPr lang="en-US" sz="2800" dirty="0">
                <a:effectLst>
                  <a:outerShdw blurRad="38100" dist="38100" dir="2700000" algn="tl">
                    <a:srgbClr val="000000">
                      <a:alpha val="43137"/>
                    </a:srgbClr>
                  </a:outerShdw>
                </a:effectLst>
              </a:rPr>
              <a:t>Prince of this world (John 12:31; 14:30; 16:11)</a:t>
            </a:r>
          </a:p>
          <a:p>
            <a:pPr marL="461963" indent="-461963">
              <a:spcBef>
                <a:spcPts val="0"/>
              </a:spcBef>
              <a:spcAft>
                <a:spcPts val="2400"/>
              </a:spcAft>
              <a:defRPr/>
            </a:pPr>
            <a:r>
              <a:rPr lang="en-US" sz="2800" dirty="0">
                <a:effectLst>
                  <a:outerShdw blurRad="38100" dist="38100" dir="2700000" algn="tl">
                    <a:srgbClr val="000000">
                      <a:alpha val="43137"/>
                    </a:srgbClr>
                  </a:outerShdw>
                </a:effectLst>
              </a:rPr>
              <a:t>God of this age (2 Cor. 4:4)</a:t>
            </a:r>
          </a:p>
          <a:p>
            <a:pPr marL="461963" indent="-461963">
              <a:spcBef>
                <a:spcPts val="0"/>
              </a:spcBef>
              <a:spcAft>
                <a:spcPts val="2400"/>
              </a:spcAft>
              <a:defRPr/>
            </a:pPr>
            <a:r>
              <a:rPr lang="en-US" sz="2800" dirty="0">
                <a:effectLst>
                  <a:outerShdw blurRad="38100" dist="38100" dir="2700000" algn="tl">
                    <a:srgbClr val="000000">
                      <a:alpha val="43137"/>
                    </a:srgbClr>
                  </a:outerShdw>
                </a:effectLst>
              </a:rPr>
              <a:t>Prince and power of the air (Eph. 2:2)</a:t>
            </a:r>
          </a:p>
          <a:p>
            <a:pPr marL="461963" indent="-461963">
              <a:spcBef>
                <a:spcPts val="0"/>
              </a:spcBef>
              <a:spcAft>
                <a:spcPts val="2400"/>
              </a:spcAft>
              <a:defRPr/>
            </a:pPr>
            <a:r>
              <a:rPr lang="en-US" sz="2800" dirty="0">
                <a:effectLst>
                  <a:outerShdw blurRad="38100" dist="38100" dir="2700000" algn="tl">
                    <a:srgbClr val="000000">
                      <a:alpha val="43137"/>
                    </a:srgbClr>
                  </a:outerShdw>
                </a:effectLst>
              </a:rPr>
              <a:t>Who the believer wrestles with (Eph. 6:12)</a:t>
            </a:r>
          </a:p>
          <a:p>
            <a:pPr marL="461963" indent="-461963">
              <a:spcBef>
                <a:spcPts val="0"/>
              </a:spcBef>
              <a:spcAft>
                <a:spcPts val="2400"/>
              </a:spcAft>
              <a:defRPr/>
            </a:pPr>
            <a:r>
              <a:rPr lang="en-US" sz="2800" dirty="0">
                <a:effectLst>
                  <a:outerShdw blurRad="38100" dist="38100" dir="2700000" algn="tl">
                    <a:srgbClr val="000000">
                      <a:alpha val="43137"/>
                    </a:srgbClr>
                  </a:outerShdw>
                </a:effectLst>
              </a:rPr>
              <a:t>Roaring lion (1 Pet. 5:8)</a:t>
            </a:r>
          </a:p>
          <a:p>
            <a:pPr marL="461963" indent="-461963">
              <a:spcBef>
                <a:spcPts val="0"/>
              </a:spcBef>
              <a:spcAft>
                <a:spcPts val="2400"/>
              </a:spcAft>
              <a:defRPr/>
            </a:pPr>
            <a:r>
              <a:rPr lang="en-US" sz="2800" dirty="0">
                <a:effectLst>
                  <a:outerShdw blurRad="38100" dist="38100" dir="2700000" algn="tl">
                    <a:srgbClr val="000000">
                      <a:alpha val="43137"/>
                    </a:srgbClr>
                  </a:outerShdw>
                </a:effectLst>
              </a:rPr>
              <a:t>Whole world lies in his power (1 John 5:19)</a:t>
            </a:r>
          </a:p>
        </p:txBody>
      </p:sp>
      <p:pic>
        <p:nvPicPr>
          <p:cNvPr id="66564" name="Picture 2" descr="https://encrypted-tbn2.gstatic.com/images?q=tbn:ANd9GcSBMfbzscRtRxzhQdk5QNPtl4JEhIIZ2ki1w7Rw4zlT093wbKcls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9875" y="2133601"/>
            <a:ext cx="1420009" cy="1828800"/>
          </a:xfrm>
          <a:prstGeom prst="rect">
            <a:avLst/>
          </a:prstGeom>
          <a:noFill/>
          <a:ln w="9525">
            <a:noFill/>
            <a:miter lim="800000"/>
            <a:headEnd/>
            <a:tailEnd/>
          </a:ln>
        </p:spPr>
      </p:pic>
      <p:sp>
        <p:nvSpPr>
          <p:cNvPr id="4" name="Rectangle 3">
            <a:extLst>
              <a:ext uri="{FF2B5EF4-FFF2-40B4-BE49-F238E27FC236}">
                <a16:creationId xmlns:a16="http://schemas.microsoft.com/office/drawing/2014/main" id="{63175BFC-8CBA-41B4-B075-031D7679CA52}"/>
              </a:ext>
            </a:extLst>
          </p:cNvPr>
          <p:cNvSpPr/>
          <p:nvPr/>
        </p:nvSpPr>
        <p:spPr>
          <a:xfrm>
            <a:off x="1181100" y="228600"/>
            <a:ext cx="6781800" cy="1523494"/>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Names &amp; Titles Demonstrating Satan’s Post-Fall, Earthly Authority </a:t>
            </a:r>
          </a:p>
          <a:p>
            <a:pPr algn="ctr"/>
            <a:r>
              <a:rPr lang="en-US" dirty="0">
                <a:effectLst>
                  <a:outerShdw blurRad="38100" dist="38100" dir="2700000" algn="tl">
                    <a:srgbClr val="000000">
                      <a:alpha val="43137"/>
                    </a:srgbClr>
                  </a:outerShdw>
                </a:effectLst>
                <a:latin typeface="Calibri" panose="020F0502020204030204" pitchFamily="34" charset="0"/>
                <a:cs typeface="+mn-cs"/>
              </a:rPr>
              <a:t>(Job 1:7; 2:2; Luke 4:5-8; Rom. 8:19-22)</a:t>
            </a:r>
          </a:p>
        </p:txBody>
      </p:sp>
    </p:spTree>
    <p:extLst>
      <p:ext uri="{BB962C8B-B14F-4D97-AF65-F5344CB8AC3E}">
        <p14:creationId xmlns:p14="http://schemas.microsoft.com/office/powerpoint/2010/main" val="1966753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7BEEB96-47AB-48DC-947D-4067A3482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0424" y="1319756"/>
            <a:ext cx="2332576" cy="36950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9CEFB76-AE2B-43B7-9655-92667750B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9578" y="1319756"/>
            <a:ext cx="2406627" cy="369509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1955D29-06BF-48A1-B82C-2793345990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96733"/>
            <a:ext cx="2406626" cy="374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23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C9D4920-5F4F-4A9C-BE0C-7FBA2C23B588}"/>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endParaRPr lang="en-US" altLang="en-US" sz="2800" dirty="0">
              <a:effectLst>
                <a:outerShdw blurRad="38100" dist="38100" dir="2700000" algn="tl">
                  <a:srgbClr val="000000">
                    <a:alpha val="43137"/>
                  </a:srgbClr>
                </a:outerShdw>
              </a:effectLst>
            </a:endParaRPr>
          </a:p>
        </p:txBody>
      </p:sp>
      <p:sp>
        <p:nvSpPr>
          <p:cNvPr id="21507" name="Rectangle 3">
            <a:extLst>
              <a:ext uri="{FF2B5EF4-FFF2-40B4-BE49-F238E27FC236}">
                <a16:creationId xmlns:a16="http://schemas.microsoft.com/office/drawing/2014/main" id="{2459BFE1-277F-40CD-A533-4478D0E7B082}"/>
              </a:ext>
            </a:extLst>
          </p:cNvPr>
          <p:cNvSpPr>
            <a:spLocks noGrp="1" noChangeArrowheads="1"/>
          </p:cNvSpPr>
          <p:nvPr>
            <p:ph type="body" idx="1"/>
          </p:nvPr>
        </p:nvSpPr>
        <p:spPr>
          <a:xfrm>
            <a:off x="329406" y="1600200"/>
            <a:ext cx="8485188" cy="4460875"/>
          </a:xfrm>
        </p:spPr>
        <p:txBody>
          <a:bodyPr/>
          <a:lstStyle/>
          <a:p>
            <a:pPr marL="461963" indent="-461963" eaLnBrk="1" hangingPunct="1">
              <a:lnSpc>
                <a:spcPct val="90000"/>
              </a:lnSpc>
              <a:spcBef>
                <a:spcPts val="0"/>
              </a:spcBef>
              <a:spcAft>
                <a:spcPts val="2400"/>
              </a:spcAft>
              <a:defRPr/>
            </a:pPr>
            <a:r>
              <a:rPr lang="en-US" altLang="en-US" b="1" dirty="0">
                <a:solidFill>
                  <a:srgbClr val="FFFFCC"/>
                </a:solidFill>
                <a:effectLst>
                  <a:outerShdw blurRad="38100" dist="38100" dir="2700000" algn="tl">
                    <a:srgbClr val="000000">
                      <a:alpha val="43137"/>
                    </a:srgbClr>
                  </a:outerShdw>
                </a:effectLst>
              </a:rPr>
              <a:t>Believer’s responsibility</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Our defensive posture (Rev 20:2-3, 10; 2 Pet 2:10-11)</a:t>
            </a:r>
          </a:p>
          <a:p>
            <a:pPr marL="914400" lvl="1" indent="-452438" eaLnBrk="1" hangingPunct="1">
              <a:lnSpc>
                <a:spcPct val="90000"/>
              </a:lnSpc>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rPr>
              <a:t>Avoid catering to the flesh (Eph 4:26-27)</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Resist (Jas 4:7; 1 Pet 5:8-9; Eph 6:13)</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Rely on the Spirit (1 John 4:4)</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Put on the full armor of God (Eph 6:10-20)</a:t>
            </a:r>
          </a:p>
        </p:txBody>
      </p:sp>
    </p:spTree>
    <p:extLst>
      <p:ext uri="{BB962C8B-B14F-4D97-AF65-F5344CB8AC3E}">
        <p14:creationId xmlns:p14="http://schemas.microsoft.com/office/powerpoint/2010/main" val="1675047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C9D4920-5F4F-4A9C-BE0C-7FBA2C23B588}"/>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endParaRPr lang="en-US" altLang="en-US" sz="2800" dirty="0">
              <a:effectLst>
                <a:outerShdw blurRad="38100" dist="38100" dir="2700000" algn="tl">
                  <a:srgbClr val="000000">
                    <a:alpha val="43137"/>
                  </a:srgbClr>
                </a:outerShdw>
              </a:effectLst>
            </a:endParaRPr>
          </a:p>
        </p:txBody>
      </p:sp>
      <p:sp>
        <p:nvSpPr>
          <p:cNvPr id="21507" name="Rectangle 3">
            <a:extLst>
              <a:ext uri="{FF2B5EF4-FFF2-40B4-BE49-F238E27FC236}">
                <a16:creationId xmlns:a16="http://schemas.microsoft.com/office/drawing/2014/main" id="{2459BFE1-277F-40CD-A533-4478D0E7B082}"/>
              </a:ext>
            </a:extLst>
          </p:cNvPr>
          <p:cNvSpPr>
            <a:spLocks noGrp="1" noChangeArrowheads="1"/>
          </p:cNvSpPr>
          <p:nvPr>
            <p:ph type="body" idx="1"/>
          </p:nvPr>
        </p:nvSpPr>
        <p:spPr>
          <a:xfrm>
            <a:off x="329406" y="1600200"/>
            <a:ext cx="8485188" cy="4460875"/>
          </a:xfrm>
        </p:spPr>
        <p:txBody>
          <a:bodyPr/>
          <a:lstStyle/>
          <a:p>
            <a:pPr marL="461963" indent="-461963" eaLnBrk="1" hangingPunct="1">
              <a:lnSpc>
                <a:spcPct val="90000"/>
              </a:lnSpc>
              <a:spcBef>
                <a:spcPts val="0"/>
              </a:spcBef>
              <a:spcAft>
                <a:spcPts val="2400"/>
              </a:spcAft>
              <a:defRPr/>
            </a:pPr>
            <a:r>
              <a:rPr lang="en-US" altLang="en-US" b="1" dirty="0">
                <a:solidFill>
                  <a:srgbClr val="FFFFCC"/>
                </a:solidFill>
                <a:effectLst>
                  <a:outerShdw blurRad="38100" dist="38100" dir="2700000" algn="tl">
                    <a:srgbClr val="000000">
                      <a:alpha val="43137"/>
                    </a:srgbClr>
                  </a:outerShdw>
                </a:effectLst>
              </a:rPr>
              <a:t>Believer’s responsibility</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Our defensive posture (Rev 20:2-3, 10; 2 Pet 2:10-11)</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Avoid catering to the flesh (Eph 4:26-27)</a:t>
            </a:r>
          </a:p>
          <a:p>
            <a:pPr marL="914400" lvl="1" indent="-452438" eaLnBrk="1" hangingPunct="1">
              <a:lnSpc>
                <a:spcPct val="90000"/>
              </a:lnSpc>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rPr>
              <a:t>Resist (Jas 4:7; 1 Pet 5:8-9; Eph 6:13)</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Rely on the Spirit (1 John 4:4)</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Put on the full armor of God (Eph 6:10-20)</a:t>
            </a:r>
          </a:p>
        </p:txBody>
      </p:sp>
    </p:spTree>
    <p:extLst>
      <p:ext uri="{BB962C8B-B14F-4D97-AF65-F5344CB8AC3E}">
        <p14:creationId xmlns:p14="http://schemas.microsoft.com/office/powerpoint/2010/main" val="11354719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C9D4920-5F4F-4A9C-BE0C-7FBA2C23B588}"/>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endParaRPr lang="en-US" altLang="en-US" sz="2800" dirty="0">
              <a:effectLst>
                <a:outerShdw blurRad="38100" dist="38100" dir="2700000" algn="tl">
                  <a:srgbClr val="000000">
                    <a:alpha val="43137"/>
                  </a:srgbClr>
                </a:outerShdw>
              </a:effectLst>
            </a:endParaRPr>
          </a:p>
        </p:txBody>
      </p:sp>
      <p:sp>
        <p:nvSpPr>
          <p:cNvPr id="21507" name="Rectangle 3">
            <a:extLst>
              <a:ext uri="{FF2B5EF4-FFF2-40B4-BE49-F238E27FC236}">
                <a16:creationId xmlns:a16="http://schemas.microsoft.com/office/drawing/2014/main" id="{2459BFE1-277F-40CD-A533-4478D0E7B082}"/>
              </a:ext>
            </a:extLst>
          </p:cNvPr>
          <p:cNvSpPr>
            <a:spLocks noGrp="1" noChangeArrowheads="1"/>
          </p:cNvSpPr>
          <p:nvPr>
            <p:ph type="body" idx="1"/>
          </p:nvPr>
        </p:nvSpPr>
        <p:spPr>
          <a:xfrm>
            <a:off x="329406" y="1600200"/>
            <a:ext cx="8485188" cy="4460875"/>
          </a:xfrm>
        </p:spPr>
        <p:txBody>
          <a:bodyPr/>
          <a:lstStyle/>
          <a:p>
            <a:pPr marL="461963" indent="-461963" eaLnBrk="1" hangingPunct="1">
              <a:lnSpc>
                <a:spcPct val="90000"/>
              </a:lnSpc>
              <a:spcBef>
                <a:spcPts val="0"/>
              </a:spcBef>
              <a:spcAft>
                <a:spcPts val="2400"/>
              </a:spcAft>
              <a:defRPr/>
            </a:pPr>
            <a:r>
              <a:rPr lang="en-US" altLang="en-US" b="1" dirty="0">
                <a:solidFill>
                  <a:srgbClr val="FFFFCC"/>
                </a:solidFill>
                <a:effectLst>
                  <a:outerShdw blurRad="38100" dist="38100" dir="2700000" algn="tl">
                    <a:srgbClr val="000000">
                      <a:alpha val="43137"/>
                    </a:srgbClr>
                  </a:outerShdw>
                </a:effectLst>
              </a:rPr>
              <a:t>Believer’s responsibility</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Our defensive posture (Rev 20:2-3, 10; 2 Pet 2:10-11)</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Avoid catering to the flesh (Eph 4:26-27)</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Resist (Jas 4:7; 1 Pet 5:8-9; Eph 6:13)</a:t>
            </a:r>
          </a:p>
          <a:p>
            <a:pPr marL="914400" lvl="1" indent="-452438" eaLnBrk="1" hangingPunct="1">
              <a:lnSpc>
                <a:spcPct val="90000"/>
              </a:lnSpc>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rPr>
              <a:t>Rely on the Spirit (1 John 4:4)</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Put on the full armor of God (Eph 6:10-20)</a:t>
            </a:r>
          </a:p>
        </p:txBody>
      </p:sp>
    </p:spTree>
    <p:extLst>
      <p:ext uri="{BB962C8B-B14F-4D97-AF65-F5344CB8AC3E}">
        <p14:creationId xmlns:p14="http://schemas.microsoft.com/office/powerpoint/2010/main" val="2916304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C9D4920-5F4F-4A9C-BE0C-7FBA2C23B588}"/>
              </a:ext>
            </a:extLst>
          </p:cNvPr>
          <p:cNvSpPr>
            <a:spLocks noGrp="1" noChangeArrowheads="1"/>
          </p:cNvSpPr>
          <p:nvPr>
            <p:ph type="title"/>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rPr>
              <a:t>Christian’s Defense Against Satan/Demons</a:t>
            </a:r>
            <a:endParaRPr lang="en-US" altLang="en-US" sz="2800" dirty="0">
              <a:effectLst>
                <a:outerShdw blurRad="38100" dist="38100" dir="2700000" algn="tl">
                  <a:srgbClr val="000000">
                    <a:alpha val="43137"/>
                  </a:srgbClr>
                </a:outerShdw>
              </a:effectLst>
            </a:endParaRPr>
          </a:p>
        </p:txBody>
      </p:sp>
      <p:sp>
        <p:nvSpPr>
          <p:cNvPr id="21507" name="Rectangle 3">
            <a:extLst>
              <a:ext uri="{FF2B5EF4-FFF2-40B4-BE49-F238E27FC236}">
                <a16:creationId xmlns:a16="http://schemas.microsoft.com/office/drawing/2014/main" id="{2459BFE1-277F-40CD-A533-4478D0E7B082}"/>
              </a:ext>
            </a:extLst>
          </p:cNvPr>
          <p:cNvSpPr>
            <a:spLocks noGrp="1" noChangeArrowheads="1"/>
          </p:cNvSpPr>
          <p:nvPr>
            <p:ph type="body" idx="1"/>
          </p:nvPr>
        </p:nvSpPr>
        <p:spPr>
          <a:xfrm>
            <a:off x="329406" y="1600200"/>
            <a:ext cx="8485188" cy="4460875"/>
          </a:xfrm>
        </p:spPr>
        <p:txBody>
          <a:bodyPr/>
          <a:lstStyle/>
          <a:p>
            <a:pPr marL="461963" indent="-461963" eaLnBrk="1" hangingPunct="1">
              <a:lnSpc>
                <a:spcPct val="90000"/>
              </a:lnSpc>
              <a:spcBef>
                <a:spcPts val="0"/>
              </a:spcBef>
              <a:spcAft>
                <a:spcPts val="2400"/>
              </a:spcAft>
              <a:defRPr/>
            </a:pPr>
            <a:r>
              <a:rPr lang="en-US" altLang="en-US" b="1" dirty="0">
                <a:solidFill>
                  <a:srgbClr val="FFFFCC"/>
                </a:solidFill>
                <a:effectLst>
                  <a:outerShdw blurRad="38100" dist="38100" dir="2700000" algn="tl">
                    <a:srgbClr val="000000">
                      <a:alpha val="43137"/>
                    </a:srgbClr>
                  </a:outerShdw>
                </a:effectLst>
              </a:rPr>
              <a:t>Believer’s responsibility</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Our defensive posture (Rev 20:2-3, 10; 2 Pet 2:10-11)</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Avoid catering to the flesh (Eph 4:26-27)</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Resist (Jas 4:7; 1 Pet 5:8-9; Eph 6:13)</a:t>
            </a:r>
          </a:p>
          <a:p>
            <a:pPr marL="914400" lvl="1" indent="-452438"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rPr>
              <a:t>Rely on the Spirit (1 John 4:4)</a:t>
            </a:r>
          </a:p>
          <a:p>
            <a:pPr marL="914400" lvl="1" indent="-452438" eaLnBrk="1" hangingPunct="1">
              <a:lnSpc>
                <a:spcPct val="90000"/>
              </a:lnSpc>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rPr>
              <a:t>Put on the full armor of God (Eph 6:10-20)</a:t>
            </a:r>
          </a:p>
        </p:txBody>
      </p:sp>
    </p:spTree>
    <p:extLst>
      <p:ext uri="{BB962C8B-B14F-4D97-AF65-F5344CB8AC3E}">
        <p14:creationId xmlns:p14="http://schemas.microsoft.com/office/powerpoint/2010/main" val="1217943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DCE13437-F30A-4D15-BA33-0F7C720CD768}"/>
              </a:ext>
            </a:extLst>
          </p:cNvPr>
          <p:cNvSpPr>
            <a:spLocks noGrp="1" noChangeArrowheads="1"/>
          </p:cNvSpPr>
          <p:nvPr>
            <p:ph type="subTitle" idx="4294967295"/>
          </p:nvPr>
        </p:nvSpPr>
        <p:spPr>
          <a:xfrm>
            <a:off x="1809750" y="5562600"/>
            <a:ext cx="5524500" cy="914400"/>
          </a:xfrm>
        </p:spPr>
        <p:txBody>
          <a:bodyPr lIns="92075" tIns="46038" rIns="92075" bIns="46038"/>
          <a:lstStyle/>
          <a:p>
            <a:pPr marL="0" indent="0" algn="ctr" eaLnBrk="1" hangingPunct="1">
              <a:buFont typeface="Wingdings" panose="05000000000000000000" pitchFamily="2" charset="2"/>
              <a:buNone/>
              <a:defRPr/>
            </a:pPr>
            <a:r>
              <a:rPr lang="en-US" sz="4800" dirty="0">
                <a:solidFill>
                  <a:srgbClr val="FFFFFF"/>
                </a:solidFill>
                <a:effectLst>
                  <a:outerShdw blurRad="38100" dist="38100" dir="2700000" algn="tl">
                    <a:srgbClr val="000000">
                      <a:alpha val="43137"/>
                    </a:srgbClr>
                  </a:outerShdw>
                </a:effectLst>
              </a:rPr>
              <a:t>Dressed for Success!</a:t>
            </a:r>
          </a:p>
        </p:txBody>
      </p:sp>
      <p:sp>
        <p:nvSpPr>
          <p:cNvPr id="7" name="Rectangle 6">
            <a:extLst>
              <a:ext uri="{FF2B5EF4-FFF2-40B4-BE49-F238E27FC236}">
                <a16:creationId xmlns:a16="http://schemas.microsoft.com/office/drawing/2014/main" id="{86544F1D-0789-4D4C-9C3D-D6F875F0451E}"/>
              </a:ext>
            </a:extLst>
          </p:cNvPr>
          <p:cNvSpPr/>
          <p:nvPr/>
        </p:nvSpPr>
        <p:spPr>
          <a:xfrm>
            <a:off x="1562100" y="247470"/>
            <a:ext cx="6019800" cy="1107996"/>
          </a:xfrm>
          <a:prstGeom prst="rect">
            <a:avLst/>
          </a:prstGeom>
          <a:noFill/>
          <a:ln>
            <a:noFill/>
          </a:ln>
        </p:spPr>
        <p:txBody>
          <a:bodyPr>
            <a:spAutoFit/>
          </a:bodyPr>
          <a:lstStyle/>
          <a:p>
            <a:pPr algn="ctr">
              <a:defRPr/>
            </a:pPr>
            <a:r>
              <a:rPr lang="en-US" sz="6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Ephesians</a:t>
            </a:r>
          </a:p>
        </p:txBody>
      </p:sp>
      <p:pic>
        <p:nvPicPr>
          <p:cNvPr id="41988" name="Picture 7">
            <a:extLst>
              <a:ext uri="{FF2B5EF4-FFF2-40B4-BE49-F238E27FC236}">
                <a16:creationId xmlns:a16="http://schemas.microsoft.com/office/drawing/2014/main" id="{306C0B6D-2EEC-40B6-9DEC-34820783C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3" y="2020094"/>
            <a:ext cx="3762375"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0A13570-97BC-419D-8929-47CF5376A1DE}"/>
              </a:ext>
            </a:extLst>
          </p:cNvPr>
          <p:cNvSpPr>
            <a:spLocks noGrp="1" noChangeArrowheads="1"/>
          </p:cNvSpPr>
          <p:nvPr>
            <p:ph type="title" idx="4294967295"/>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rPr>
              <a:t>Observations About the Armor</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(Eph 6:14-17)</a:t>
            </a:r>
            <a:endParaRPr lang="en-US" altLang="en-US" sz="4000" dirty="0">
              <a:solidFill>
                <a:schemeClr val="tx1"/>
              </a:solidFill>
              <a:effectLst>
                <a:outerShdw blurRad="38100" dist="38100" dir="2700000" algn="tl">
                  <a:srgbClr val="000000">
                    <a:alpha val="43137"/>
                  </a:srgbClr>
                </a:outerShdw>
              </a:effectLst>
            </a:endParaRPr>
          </a:p>
        </p:txBody>
      </p:sp>
      <p:sp>
        <p:nvSpPr>
          <p:cNvPr id="27651" name="Rectangle 3">
            <a:extLst>
              <a:ext uri="{FF2B5EF4-FFF2-40B4-BE49-F238E27FC236}">
                <a16:creationId xmlns:a16="http://schemas.microsoft.com/office/drawing/2014/main" id="{302C626F-9172-4CA0-8EE0-A2858DDD4A10}"/>
              </a:ext>
            </a:extLst>
          </p:cNvPr>
          <p:cNvSpPr>
            <a:spLocks noGrp="1" noChangeArrowheads="1"/>
          </p:cNvSpPr>
          <p:nvPr>
            <p:ph type="body" idx="4294967295"/>
          </p:nvPr>
        </p:nvSpPr>
        <p:spPr>
          <a:xfrm>
            <a:off x="228600" y="1600200"/>
            <a:ext cx="8648700" cy="4460875"/>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Paul’s imprisonment (Eph 3:1; 6:20; Philip 1:13)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Soldier metaphor</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Six pieces of armor described</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Significance of the armor in the ancient world</a:t>
            </a:r>
          </a:p>
        </p:txBody>
      </p:sp>
      <p:pic>
        <p:nvPicPr>
          <p:cNvPr id="2" name="Picture 1">
            <a:extLst>
              <a:ext uri="{FF2B5EF4-FFF2-40B4-BE49-F238E27FC236}">
                <a16:creationId xmlns:a16="http://schemas.microsoft.com/office/drawing/2014/main" id="{1703846D-2462-4540-AA10-32D4F1350DA2}"/>
              </a:ext>
            </a:extLst>
          </p:cNvPr>
          <p:cNvPicPr>
            <a:picLocks noChangeAspect="1"/>
          </p:cNvPicPr>
          <p:nvPr/>
        </p:nvPicPr>
        <p:blipFill>
          <a:blip r:embed="rId3"/>
          <a:stretch>
            <a:fillRect/>
          </a:stretch>
        </p:blipFill>
        <p:spPr>
          <a:xfrm>
            <a:off x="3351483" y="4800600"/>
            <a:ext cx="2441035" cy="18288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1BEDC4BC-09BC-4FEF-A269-772ED4123166}"/>
              </a:ext>
            </a:extLst>
          </p:cNvPr>
          <p:cNvSpPr>
            <a:spLocks noGrp="1" noChangeArrowheads="1"/>
          </p:cNvSpPr>
          <p:nvPr>
            <p:ph type="body" idx="4294967295"/>
          </p:nvPr>
        </p:nvSpPr>
        <p:spPr>
          <a:xfrm>
            <a:off x="228600" y="1600200"/>
            <a:ext cx="8713788" cy="4460875"/>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Paul is reinforcing a prior concept</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Pieces mentioned in the order they are put on</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Command: to put on the armor</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Outline: description, represents, application</a:t>
            </a:r>
          </a:p>
          <a:p>
            <a:pPr eaLnBrk="1" hangingPunct="1">
              <a:defRPr/>
            </a:pPr>
            <a:endParaRPr lang="en-US" dirty="0"/>
          </a:p>
        </p:txBody>
      </p:sp>
      <p:sp>
        <p:nvSpPr>
          <p:cNvPr id="4" name="Rectangle 2">
            <a:extLst>
              <a:ext uri="{FF2B5EF4-FFF2-40B4-BE49-F238E27FC236}">
                <a16:creationId xmlns:a16="http://schemas.microsoft.com/office/drawing/2014/main" id="{3161A66D-A073-45FC-A072-DBE7929D619B}"/>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rPr>
              <a:t>Observations About the Armor</a:t>
            </a:r>
            <a:br>
              <a:rPr lang="en-US" altLang="en-US" sz="4000" kern="0" dirty="0">
                <a:effectLst>
                  <a:outerShdw blurRad="38100" dist="38100" dir="2700000" algn="tl">
                    <a:srgbClr val="000000">
                      <a:alpha val="43137"/>
                    </a:srgbClr>
                  </a:outerShdw>
                </a:effectLst>
              </a:rPr>
            </a:br>
            <a:r>
              <a:rPr lang="en-US" altLang="en-US" sz="2800" kern="0" dirty="0">
                <a:solidFill>
                  <a:schemeClr val="tx1"/>
                </a:solidFill>
                <a:effectLst>
                  <a:outerShdw blurRad="38100" dist="38100" dir="2700000" algn="tl">
                    <a:srgbClr val="000000">
                      <a:alpha val="43137"/>
                    </a:srgbClr>
                  </a:outerShdw>
                </a:effectLst>
              </a:rPr>
              <a:t>(Eph 6:14-17)</a:t>
            </a:r>
            <a:endParaRPr lang="en-US" altLang="en-US" sz="4000" kern="0"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344D87AC-005B-4745-B7FB-ED32601E5744}"/>
              </a:ext>
            </a:extLst>
          </p:cNvPr>
          <p:cNvPicPr>
            <a:picLocks noChangeAspect="1"/>
          </p:cNvPicPr>
          <p:nvPr/>
        </p:nvPicPr>
        <p:blipFill>
          <a:blip r:embed="rId3"/>
          <a:stretch>
            <a:fillRect/>
          </a:stretch>
        </p:blipFill>
        <p:spPr>
          <a:xfrm>
            <a:off x="3351483" y="4800600"/>
            <a:ext cx="2441035" cy="18288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0F049A-D6F5-485A-B537-C0444A275A55}"/>
              </a:ext>
            </a:extLst>
          </p:cNvPr>
          <p:cNvPicPr>
            <a:picLocks noChangeAspect="1"/>
          </p:cNvPicPr>
          <p:nvPr/>
        </p:nvPicPr>
        <p:blipFill>
          <a:blip r:embed="rId3">
            <a:alphaModFix amt="50000"/>
          </a:blip>
          <a:stretch>
            <a:fillRect/>
          </a:stretch>
        </p:blipFill>
        <p:spPr>
          <a:xfrm>
            <a:off x="910448" y="685800"/>
            <a:ext cx="7323105" cy="5486400"/>
          </a:xfrm>
          <a:prstGeom prst="rect">
            <a:avLst/>
          </a:prstGeom>
        </p:spPr>
      </p:pic>
      <p:sp>
        <p:nvSpPr>
          <p:cNvPr id="309250" name="Text Box 2">
            <a:extLst>
              <a:ext uri="{FF2B5EF4-FFF2-40B4-BE49-F238E27FC236}">
                <a16:creationId xmlns:a16="http://schemas.microsoft.com/office/drawing/2014/main" id="{DDD66211-BE35-4882-82F1-CC0D58E196B5}"/>
              </a:ext>
            </a:extLst>
          </p:cNvPr>
          <p:cNvSpPr txBox="1">
            <a:spLocks noChangeArrowheads="1"/>
          </p:cNvSpPr>
          <p:nvPr/>
        </p:nvSpPr>
        <p:spPr bwMode="auto">
          <a:xfrm>
            <a:off x="952500" y="2028617"/>
            <a:ext cx="7239000" cy="2800767"/>
          </a:xfrm>
          <a:prstGeom prst="rect">
            <a:avLst/>
          </a:prstGeom>
          <a:noFill/>
          <a:ln w="9525" algn="ctr">
            <a:solidFill>
              <a:srgbClr val="FF0000"/>
            </a:solidFill>
            <a:miter lim="800000"/>
            <a:headEnd/>
            <a:tailEnd/>
          </a:ln>
          <a:effectLst/>
        </p:spPr>
        <p:txBody>
          <a:bodyPr wrap="square">
            <a:spAutoFit/>
          </a:bodyPr>
          <a:lstStyle/>
          <a:p>
            <a:pPr marL="685800" lvl="1" indent="-571500" algn="just">
              <a:buFont typeface="Calibri" panose="020F0502020204030204" pitchFamily="34" charset="0"/>
              <a:buChar char="̶"/>
              <a:defRPr/>
            </a:pPr>
            <a:r>
              <a:rPr lang="en-US" sz="4400" dirty="0">
                <a:ln>
                  <a:solidFill>
                    <a:srgbClr val="FFFFCC"/>
                  </a:solidFill>
                </a:ln>
                <a:solidFill>
                  <a:schemeClr val="tx2"/>
                </a:solidFill>
                <a:effectLst>
                  <a:outerShdw blurRad="38100" dist="38100" dir="2700000" algn="tl">
                    <a:srgbClr val="000000"/>
                  </a:outerShdw>
                </a:effectLst>
                <a:latin typeface="Calibri" panose="020F0502020204030204" pitchFamily="34" charset="0"/>
              </a:rPr>
              <a:t>Six aspects of our weaponry will </a:t>
            </a:r>
            <a:r>
              <a:rPr lang="en-US" sz="4400" u="sng" dirty="0">
                <a:ln>
                  <a:solidFill>
                    <a:srgbClr val="FFFFCC"/>
                  </a:solidFill>
                </a:ln>
                <a:solidFill>
                  <a:schemeClr val="tx2"/>
                </a:solidFill>
                <a:effectLst>
                  <a:outerShdw blurRad="38100" dist="38100" dir="2700000" algn="tl">
                    <a:srgbClr val="000000"/>
                  </a:outerShdw>
                </a:effectLst>
                <a:latin typeface="Calibri" panose="020F0502020204030204" pitchFamily="34" charset="0"/>
              </a:rPr>
              <a:t>summarize</a:t>
            </a:r>
            <a:r>
              <a:rPr lang="en-US" sz="4400" dirty="0">
                <a:ln>
                  <a:solidFill>
                    <a:srgbClr val="FFFFCC"/>
                  </a:solidFill>
                </a:ln>
                <a:solidFill>
                  <a:schemeClr val="tx2"/>
                </a:solidFill>
                <a:effectLst>
                  <a:outerShdw blurRad="38100" dist="38100" dir="2700000" algn="tl">
                    <a:srgbClr val="000000"/>
                  </a:outerShdw>
                </a:effectLst>
                <a:latin typeface="Calibri" panose="020F0502020204030204" pitchFamily="34" charset="0"/>
              </a:rPr>
              <a:t> the key concepts of the letter and </a:t>
            </a:r>
            <a:r>
              <a:rPr lang="en-US" sz="4400" u="sng" dirty="0">
                <a:ln>
                  <a:solidFill>
                    <a:srgbClr val="FFFFCC"/>
                  </a:solidFill>
                </a:ln>
                <a:solidFill>
                  <a:schemeClr val="tx2"/>
                </a:solidFill>
                <a:effectLst>
                  <a:outerShdw blurRad="38100" dist="38100" dir="2700000" algn="tl">
                    <a:srgbClr val="000000"/>
                  </a:outerShdw>
                </a:effectLst>
                <a:latin typeface="Calibri" panose="020F0502020204030204" pitchFamily="34" charset="0"/>
              </a:rPr>
              <a:t>call</a:t>
            </a:r>
            <a:r>
              <a:rPr lang="en-US" sz="4400" dirty="0">
                <a:ln>
                  <a:solidFill>
                    <a:srgbClr val="FFFFCC"/>
                  </a:solidFill>
                </a:ln>
                <a:solidFill>
                  <a:schemeClr val="tx2"/>
                </a:solidFill>
                <a:effectLst>
                  <a:outerShdw blurRad="38100" dist="38100" dir="2700000" algn="tl">
                    <a:srgbClr val="000000"/>
                  </a:outerShdw>
                </a:effectLst>
                <a:latin typeface="Calibri" panose="020F0502020204030204" pitchFamily="34" charset="0"/>
              </a:rPr>
              <a:t> the church to action.</a:t>
            </a:r>
            <a:endParaRPr lang="en-US" sz="4400" i="1" dirty="0">
              <a:ln>
                <a:solidFill>
                  <a:srgbClr val="FFFFCC"/>
                </a:solidFill>
              </a:ln>
              <a:solidFill>
                <a:schemeClr val="tx2"/>
              </a:solidFill>
              <a:effectLst>
                <a:outerShdw blurRad="38100" dist="38100" dir="2700000" algn="tl">
                  <a:srgbClr val="000000"/>
                </a:outerShdw>
              </a:effectLst>
              <a:latin typeface="Calibri" panose="020F050202020403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E64C635-6C34-4DEC-BE5A-307CA77F0C64}"/>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Existence</a:t>
            </a:r>
            <a:endParaRPr lang="en-US" altLang="en-US" sz="4000" dirty="0">
              <a:effectLst>
                <a:outerShdw blurRad="38100" dist="38100" dir="2700000" algn="tl">
                  <a:srgbClr val="000000">
                    <a:alpha val="43137"/>
                  </a:srgbClr>
                </a:outerShdw>
              </a:effectLst>
            </a:endParaRPr>
          </a:p>
        </p:txBody>
      </p:sp>
      <p:sp>
        <p:nvSpPr>
          <p:cNvPr id="3075" name="Rectangle 3">
            <a:extLst>
              <a:ext uri="{FF2B5EF4-FFF2-40B4-BE49-F238E27FC236}">
                <a16:creationId xmlns:a16="http://schemas.microsoft.com/office/drawing/2014/main" id="{FF7A508D-C550-43B9-AD8C-4526712E604B}"/>
              </a:ext>
            </a:extLst>
          </p:cNvPr>
          <p:cNvSpPr>
            <a:spLocks noGrp="1" noChangeArrowheads="1"/>
          </p:cNvSpPr>
          <p:nvPr>
            <p:ph type="body" idx="1"/>
          </p:nvPr>
        </p:nvSpPr>
        <p:spPr>
          <a:xfrm>
            <a:off x="457200" y="1143000"/>
            <a:ext cx="6858000" cy="5486400"/>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rPr>
              <a:t>OT</a:t>
            </a:r>
          </a:p>
          <a:p>
            <a:pPr marL="914400" lvl="1" indent="-452438" eaLnBrk="1" hangingPunct="1">
              <a:spcBef>
                <a:spcPts val="0"/>
              </a:spcBef>
              <a:spcAft>
                <a:spcPts val="1800"/>
              </a:spcAft>
              <a:defRPr/>
            </a:pPr>
            <a:r>
              <a:rPr lang="en-US" dirty="0" err="1">
                <a:effectLst>
                  <a:outerShdw blurRad="38100" dist="38100" dir="2700000" algn="tl">
                    <a:srgbClr val="000000">
                      <a:alpha val="43137"/>
                    </a:srgbClr>
                  </a:outerShdw>
                </a:effectLst>
              </a:rPr>
              <a:t>Deut</a:t>
            </a:r>
            <a:r>
              <a:rPr lang="en-US" dirty="0">
                <a:effectLst>
                  <a:outerShdw blurRad="38100" dist="38100" dir="2700000" algn="tl">
                    <a:srgbClr val="000000">
                      <a:alpha val="43137"/>
                    </a:srgbClr>
                  </a:outerShdw>
                </a:effectLst>
              </a:rPr>
              <a:t> 32:17</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Ps 106:37</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rPr>
              <a:t>NT</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Over 100x</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All NT writers (except Hebrews)</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Christ (Matt 8:29; 10:1; 12:43-45)</a:t>
            </a:r>
          </a:p>
        </p:txBody>
      </p:sp>
      <p:pic>
        <p:nvPicPr>
          <p:cNvPr id="1026" name="Picture 2">
            <a:extLst>
              <a:ext uri="{FF2B5EF4-FFF2-40B4-BE49-F238E27FC236}">
                <a16:creationId xmlns:a16="http://schemas.microsoft.com/office/drawing/2014/main" id="{22D643E9-670B-4D58-BAB3-C5638899F51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53000" y="1447800"/>
            <a:ext cx="3624263" cy="3248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687AD5D-E483-4FC0-A8A7-FA6462BF052A}"/>
              </a:ext>
            </a:extLst>
          </p:cNvPr>
          <p:cNvSpPr>
            <a:spLocks noGrp="1" noChangeArrowheads="1"/>
          </p:cNvSpPr>
          <p:nvPr>
            <p:ph type="title" idx="4294967295"/>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rPr>
              <a:t>6 Pieces of Armor </a:t>
            </a:r>
            <a:br>
              <a:rPr lang="en-US" altLang="en-US" sz="40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(Eph 6:14-17)</a:t>
            </a:r>
          </a:p>
        </p:txBody>
      </p:sp>
      <p:sp>
        <p:nvSpPr>
          <p:cNvPr id="30723" name="Rectangle 3">
            <a:extLst>
              <a:ext uri="{FF2B5EF4-FFF2-40B4-BE49-F238E27FC236}">
                <a16:creationId xmlns:a16="http://schemas.microsoft.com/office/drawing/2014/main" id="{1393B584-E570-44B4-9E94-D3EAD39A778C}"/>
              </a:ext>
            </a:extLst>
          </p:cNvPr>
          <p:cNvSpPr>
            <a:spLocks noGrp="1" noChangeArrowheads="1"/>
          </p:cNvSpPr>
          <p:nvPr>
            <p:ph type="body" idx="4294967295"/>
          </p:nvPr>
        </p:nvSpPr>
        <p:spPr>
          <a:xfrm>
            <a:off x="1371600" y="1600200"/>
            <a:ext cx="6400800" cy="4460875"/>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Belt of truth (14a)</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Breastplate of righteousness (14b)</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Sandals of peace (15)</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Shield of faith (16)</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Helmet of salvation (17a)</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Sword of the Spirit (17b)</a:t>
            </a:r>
          </a:p>
          <a:p>
            <a:pPr eaLnBrk="1" hangingPunct="1">
              <a:defRPr/>
            </a:pPr>
            <a:endParaRPr lang="en-US" dirty="0">
              <a:effectLst>
                <a:outerShdw blurRad="38100" dist="38100" dir="2700000" algn="tl">
                  <a:srgbClr val="000000">
                    <a:alpha val="43137"/>
                  </a:srgbClr>
                </a:outerShdw>
              </a:effectLst>
            </a:endParaRPr>
          </a:p>
        </p:txBody>
      </p:sp>
      <p:pic>
        <p:nvPicPr>
          <p:cNvPr id="46084" name="Picture 2">
            <a:extLst>
              <a:ext uri="{FF2B5EF4-FFF2-40B4-BE49-F238E27FC236}">
                <a16:creationId xmlns:a16="http://schemas.microsoft.com/office/drawing/2014/main" id="{F7CDCCF2-8B77-4158-AA98-F746EF7A4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12" y="4419600"/>
            <a:ext cx="23002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A0F610D-3872-4CFE-A846-017707F64F90}"/>
              </a:ext>
            </a:extLst>
          </p:cNvPr>
          <p:cNvSpPr txBox="1">
            <a:spLocks noChangeArrowheads="1"/>
          </p:cNvSpPr>
          <p:nvPr/>
        </p:nvSpPr>
        <p:spPr bwMode="auto">
          <a:xfrm>
            <a:off x="685800" y="28575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6000" dirty="0">
                <a:effectLst>
                  <a:outerShdw blurRad="38100" dist="38100" dir="2700000" algn="tl">
                    <a:srgbClr val="000000">
                      <a:alpha val="43137"/>
                    </a:srgbClr>
                  </a:outerShdw>
                </a:effectLst>
              </a:rPr>
              <a:t>CONCLUSION</a:t>
            </a:r>
            <a:endParaRPr lang="en-US" altLang="en-US" sz="6000" kern="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6093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Preview of Angelology</a:t>
            </a:r>
            <a:endParaRPr lang="en-US" altLang="en-US" sz="4000"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Good angels</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Satanology</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Demonology</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Gen. 6:1-4 controversy</a:t>
            </a:r>
          </a:p>
        </p:txBody>
      </p:sp>
      <p:pic>
        <p:nvPicPr>
          <p:cNvPr id="2" name="Picture 1">
            <a:extLst>
              <a:ext uri="{FF2B5EF4-FFF2-40B4-BE49-F238E27FC236}">
                <a16:creationId xmlns:a16="http://schemas.microsoft.com/office/drawing/2014/main" id="{78363412-C475-485B-9106-E6F809783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245309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Overview</a:t>
            </a:r>
            <a:endParaRPr lang="en-US" altLang="en-US" sz="4000"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CD5FF3C5-903C-4BF7-ADF5-B63B2A1934D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208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2197872575"/>
              </p:ext>
            </p:extLst>
          </p:nvPr>
        </p:nvGraphicFramePr>
        <p:xfrm>
          <a:off x="76200" y="762000"/>
          <a:ext cx="8991600" cy="5431536"/>
        </p:xfrm>
        <a:graphic>
          <a:graphicData uri="http://schemas.openxmlformats.org/drawingml/2006/table">
            <a:tbl>
              <a:tblPr firstRow="1" bandRow="1">
                <a:tableStyleId>{073A0DAA-6AF3-43AB-8588-CEC1D06C72B9}</a:tableStyleId>
              </a:tblPr>
              <a:tblGrid>
                <a:gridCol w="2997200">
                  <a:extLst>
                    <a:ext uri="{9D8B030D-6E8A-4147-A177-3AD203B41FA5}">
                      <a16:colId xmlns:a16="http://schemas.microsoft.com/office/drawing/2014/main" val="4083022562"/>
                    </a:ext>
                  </a:extLst>
                </a:gridCol>
                <a:gridCol w="2997200">
                  <a:extLst>
                    <a:ext uri="{9D8B030D-6E8A-4147-A177-3AD203B41FA5}">
                      <a16:colId xmlns:a16="http://schemas.microsoft.com/office/drawing/2014/main" val="1397627422"/>
                    </a:ext>
                  </a:extLst>
                </a:gridCol>
                <a:gridCol w="2997200">
                  <a:extLst>
                    <a:ext uri="{9D8B030D-6E8A-4147-A177-3AD203B41FA5}">
                      <a16:colId xmlns:a16="http://schemas.microsoft.com/office/drawing/2014/main" val="3861418638"/>
                    </a:ext>
                  </a:extLst>
                </a:gridCol>
              </a:tblGrid>
              <a:tr h="10668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extLst>
                  <a:ext uri="{0D108BD9-81ED-4DB2-BD59-A6C34878D82A}">
                    <a16:rowId xmlns:a16="http://schemas.microsoft.com/office/drawing/2014/main" val="4285402584"/>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1" i="0" u="none" strike="noStrike" cap="none" normalizeH="0" baseline="0" dirty="0">
                        <a:ln>
                          <a:noFill/>
                        </a:ln>
                        <a:solidFill>
                          <a:schemeClr val="bg2"/>
                        </a:solidFill>
                        <a:effectLst/>
                        <a:latin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b="1" dirty="0">
                          <a:solidFill>
                            <a:srgbClr val="CC3300"/>
                          </a:solidFill>
                          <a:latin typeface="Calibri" panose="020F0502020204030204" pitchFamily="34" charset="0"/>
                          <a:ea typeface="+mj-ea"/>
                          <a:cs typeface="+mj-cs"/>
                        </a:rPr>
                        <a:t>Demons</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b="1" dirty="0">
                          <a:solidFill>
                            <a:srgbClr val="A50021"/>
                          </a:solidFill>
                          <a:latin typeface="Calibri" panose="020F0502020204030204" pitchFamily="34" charset="0"/>
                          <a:ea typeface="+mj-ea"/>
                          <a:cs typeface="+mj-cs"/>
                        </a:rPr>
                        <a:t>Fallen Angels</a:t>
                      </a:r>
                    </a:p>
                  </a:txBody>
                  <a:tcPr anchor="ctr" horzOverflow="overflow"/>
                </a:tc>
                <a:extLst>
                  <a:ext uri="{0D108BD9-81ED-4DB2-BD59-A6C34878D82A}">
                    <a16:rowId xmlns:a16="http://schemas.microsoft.com/office/drawing/2014/main" val="1624996199"/>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chemeClr val="bg2"/>
                          </a:solidFill>
                          <a:effectLst/>
                          <a:latin typeface="Calibri" panose="020F0502020204030204" pitchFamily="34" charset="0"/>
                        </a:rPr>
                        <a:t>Satan is leader</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C3300"/>
                          </a:solidFill>
                          <a:effectLst/>
                          <a:latin typeface="Calibri" panose="020F0502020204030204" pitchFamily="34" charset="0"/>
                        </a:rPr>
                        <a:t>Matt 12:24</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Matt 25:41;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Rev 12:7-9</a:t>
                      </a:r>
                    </a:p>
                  </a:txBody>
                  <a:tcPr anchor="ctr" horzOverflow="overflow"/>
                </a:tc>
                <a:extLst>
                  <a:ext uri="{0D108BD9-81ED-4DB2-BD59-A6C34878D82A}">
                    <a16:rowId xmlns:a16="http://schemas.microsoft.com/office/drawing/2014/main" val="3636852434"/>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chemeClr val="bg2"/>
                          </a:solidFill>
                          <a:effectLst/>
                          <a:latin typeface="Calibri" panose="020F0502020204030204" pitchFamily="34" charset="0"/>
                        </a:rPr>
                        <a:t>Spirit beings</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C3300"/>
                          </a:solidFill>
                          <a:effectLst/>
                          <a:latin typeface="Calibri" panose="020F0502020204030204" pitchFamily="34" charset="0"/>
                        </a:rPr>
                        <a:t>Matt 8:16</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Heb 1:14</a:t>
                      </a:r>
                    </a:p>
                  </a:txBody>
                  <a:tcPr anchor="ctr" horzOverflow="overflow"/>
                </a:tc>
                <a:extLst>
                  <a:ext uri="{0D108BD9-81ED-4DB2-BD59-A6C34878D82A}">
                    <a16:rowId xmlns:a16="http://schemas.microsoft.com/office/drawing/2014/main" val="3808086373"/>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chemeClr val="bg2"/>
                          </a:solidFill>
                          <a:effectLst/>
                          <a:latin typeface="Calibri" panose="020F0502020204030204" pitchFamily="34" charset="0"/>
                        </a:rPr>
                        <a:t>Capacity to enter people</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C3300"/>
                          </a:solidFill>
                          <a:effectLst/>
                          <a:latin typeface="Calibri" panose="020F0502020204030204" pitchFamily="34" charset="0"/>
                        </a:rPr>
                        <a:t>Matt 12:22; Luke 11:14-15</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John 13:27</a:t>
                      </a:r>
                    </a:p>
                  </a:txBody>
                  <a:tcPr anchor="ctr" horzOverflow="overflow"/>
                </a:tc>
                <a:extLst>
                  <a:ext uri="{0D108BD9-81ED-4DB2-BD59-A6C34878D82A}">
                    <a16:rowId xmlns:a16="http://schemas.microsoft.com/office/drawing/2014/main" val="416747998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Overview</a:t>
            </a:r>
            <a:endParaRPr lang="en-US" altLang="en-US" sz="4000"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extLst>
              <p:ext uri="{D42A27DB-BD31-4B8C-83A1-F6EECF244321}">
                <p14:modId xmlns:p14="http://schemas.microsoft.com/office/powerpoint/2010/main" val="1774816579"/>
              </p:ext>
            </p:extLst>
          </p:nvPr>
        </p:nvGraphicFramePr>
        <p:xfrm>
          <a:off x="685800" y="1248697"/>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A2986620-F69B-4A5D-997E-01AD9D28844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079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824B159-E4A1-497D-B458-3F27389EA3E0}"/>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Personhood</a:t>
            </a:r>
            <a:endParaRPr lang="en-US" altLang="en-US" sz="4000" dirty="0">
              <a:effectLst>
                <a:outerShdw blurRad="38100" dist="38100" dir="2700000" algn="tl">
                  <a:srgbClr val="000000">
                    <a:alpha val="43137"/>
                  </a:srgbClr>
                </a:outerShdw>
              </a:effectLst>
            </a:endParaRPr>
          </a:p>
        </p:txBody>
      </p:sp>
      <p:sp>
        <p:nvSpPr>
          <p:cNvPr id="9219" name="Rectangle 3">
            <a:extLst>
              <a:ext uri="{FF2B5EF4-FFF2-40B4-BE49-F238E27FC236}">
                <a16:creationId xmlns:a16="http://schemas.microsoft.com/office/drawing/2014/main" id="{1A67EE15-D75A-47B4-BA7A-BC77A3893F80}"/>
              </a:ext>
            </a:extLst>
          </p:cNvPr>
          <p:cNvSpPr>
            <a:spLocks noGrp="1" noChangeArrowheads="1"/>
          </p:cNvSpPr>
          <p:nvPr>
            <p:ph type="body" idx="1"/>
          </p:nvPr>
        </p:nvSpPr>
        <p:spPr>
          <a:xfrm>
            <a:off x="914400" y="1143000"/>
            <a:ext cx="7315200" cy="4918075"/>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rPr>
              <a:t>Attributes of personhood</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Intellect – Acts 19:15</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Emotions – Luke 8:28; Jas 2:19</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Will – Luke 8:32</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Personal pronouns – Mark 1:24-25</a:t>
            </a:r>
          </a:p>
        </p:txBody>
      </p:sp>
      <p:pic>
        <p:nvPicPr>
          <p:cNvPr id="6" name="Picture 2" descr="C:\Users\jamcg\AppData\Local\Temp\SNAGHTMLc818da.PNG">
            <a:extLst>
              <a:ext uri="{FF2B5EF4-FFF2-40B4-BE49-F238E27FC236}">
                <a16:creationId xmlns:a16="http://schemas.microsoft.com/office/drawing/2014/main" id="{562AD1ED-25BF-415C-A471-5C0C49436C5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4966</TotalTime>
  <Words>1859</Words>
  <Application>Microsoft Office PowerPoint</Application>
  <PresentationFormat>On-screen Show (4:3)</PresentationFormat>
  <Paragraphs>332</Paragraphs>
  <Slides>52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Calibri</vt:lpstr>
      <vt:lpstr>Courier New</vt:lpstr>
      <vt:lpstr>Times New Roman</vt:lpstr>
      <vt:lpstr>Wingdings</vt:lpstr>
      <vt:lpstr>Azure</vt:lpstr>
      <vt:lpstr>DEMONOLOGY</vt:lpstr>
      <vt:lpstr>Preview of Angelology</vt:lpstr>
      <vt:lpstr>Overview</vt:lpstr>
      <vt:lpstr>Overview</vt:lpstr>
      <vt:lpstr>Existence</vt:lpstr>
      <vt:lpstr>Overview</vt:lpstr>
      <vt:lpstr>PowerPoint Presentation</vt:lpstr>
      <vt:lpstr>Overview</vt:lpstr>
      <vt:lpstr>Personhood</vt:lpstr>
      <vt:lpstr>Overview</vt:lpstr>
      <vt:lpstr>Characteristics</vt:lpstr>
      <vt:lpstr>Overview</vt:lpstr>
      <vt:lpstr>Powers</vt:lpstr>
      <vt:lpstr>Overview</vt:lpstr>
      <vt:lpstr>Works</vt:lpstr>
      <vt:lpstr>Works (cont’d)</vt:lpstr>
      <vt:lpstr>PowerPoint Presentation</vt:lpstr>
      <vt:lpstr>Overview</vt:lpstr>
      <vt:lpstr>7. Demon Possession</vt:lpstr>
      <vt:lpstr>E. The Christian &amp; Demon Possession</vt:lpstr>
      <vt:lpstr>E. The Christian &amp; Demon Possession</vt:lpstr>
      <vt:lpstr>Overview</vt:lpstr>
      <vt:lpstr>Christian’s Defense Against Satan/Demons</vt:lpstr>
      <vt:lpstr>Christian’s Defense Against Satan/Demons</vt:lpstr>
      <vt:lpstr>Christian’s Defense Against Satan/Demons</vt:lpstr>
      <vt:lpstr>Christian’s Defense Against Satan/Demons</vt:lpstr>
      <vt:lpstr>PowerPoint Presentation</vt:lpstr>
      <vt:lpstr>PowerPoint Presentation</vt:lpstr>
      <vt:lpstr>Christian’s Defense Against Satan/Demons</vt:lpstr>
      <vt:lpstr>PowerPoint Presentation</vt:lpstr>
      <vt:lpstr>Christian’s Defense Against Satan/Demons</vt:lpstr>
      <vt:lpstr>Christian’s Defense Against Satan/Demons</vt:lpstr>
      <vt:lpstr>Christian’s Defense Against Satan/Demons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Christian’s Defense Against Satan/Demons</vt:lpstr>
      <vt:lpstr>Christian’s Defense Against Satan/Demons</vt:lpstr>
      <vt:lpstr>Christian’s Defense Against Satan/Demons</vt:lpstr>
      <vt:lpstr>Christian’s Defense Against Satan/Demons</vt:lpstr>
      <vt:lpstr>PowerPoint Presentation</vt:lpstr>
      <vt:lpstr>Observations About the Armor (Eph 6:14-17)</vt:lpstr>
      <vt:lpstr>PowerPoint Presentation</vt:lpstr>
      <vt:lpstr>PowerPoint Presentation</vt:lpstr>
      <vt:lpstr>6 Pieces of Armor  (Eph 6:14-17)</vt:lpstr>
      <vt:lpstr>PowerPoint Presentation</vt:lpstr>
      <vt:lpstr>Preview of Angelology</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Demonology-005</dc:title>
  <dc:creator>A. Woods</dc:creator>
  <cp:lastModifiedBy>Jim McGowan</cp:lastModifiedBy>
  <cp:revision>435</cp:revision>
  <cp:lastPrinted>2020-01-02T22:12:06Z</cp:lastPrinted>
  <dcterms:created xsi:type="dcterms:W3CDTF">2009-01-18T12:07:54Z</dcterms:created>
  <dcterms:modified xsi:type="dcterms:W3CDTF">2020-01-08T14:57:09Z</dcterms:modified>
</cp:coreProperties>
</file>