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56" r:id="rId2"/>
    <p:sldId id="372" r:id="rId3"/>
    <p:sldId id="4895" r:id="rId4"/>
    <p:sldId id="276" r:id="rId5"/>
    <p:sldId id="4813" r:id="rId6"/>
    <p:sldId id="4775" r:id="rId7"/>
    <p:sldId id="4872" r:id="rId8"/>
    <p:sldId id="4828" r:id="rId9"/>
    <p:sldId id="4889" r:id="rId10"/>
    <p:sldId id="4829" r:id="rId11"/>
    <p:sldId id="427" r:id="rId12"/>
    <p:sldId id="4890" r:id="rId13"/>
    <p:sldId id="4830" r:id="rId14"/>
    <p:sldId id="4875" r:id="rId15"/>
    <p:sldId id="277" r:id="rId16"/>
    <p:sldId id="4815" r:id="rId17"/>
    <p:sldId id="4876" r:id="rId18"/>
    <p:sldId id="4877" r:id="rId19"/>
    <p:sldId id="808" r:id="rId20"/>
    <p:sldId id="711" r:id="rId21"/>
    <p:sldId id="4905" r:id="rId22"/>
    <p:sldId id="4878" r:id="rId23"/>
    <p:sldId id="4879" r:id="rId24"/>
    <p:sldId id="2356" r:id="rId25"/>
    <p:sldId id="1232" r:id="rId26"/>
    <p:sldId id="4880" r:id="rId27"/>
    <p:sldId id="1307" r:id="rId28"/>
    <p:sldId id="4870" r:id="rId29"/>
    <p:sldId id="4881" r:id="rId30"/>
    <p:sldId id="4882" r:id="rId31"/>
    <p:sldId id="4896" r:id="rId32"/>
    <p:sldId id="4900" r:id="rId33"/>
    <p:sldId id="728" r:id="rId34"/>
    <p:sldId id="4901" r:id="rId35"/>
    <p:sldId id="4902" r:id="rId36"/>
    <p:sldId id="4903" r:id="rId37"/>
    <p:sldId id="4883" r:id="rId38"/>
    <p:sldId id="4884" r:id="rId39"/>
    <p:sldId id="1124" r:id="rId40"/>
    <p:sldId id="1162" r:id="rId41"/>
    <p:sldId id="4885" r:id="rId42"/>
    <p:sldId id="4899" r:id="rId43"/>
    <p:sldId id="4898" r:id="rId44"/>
    <p:sldId id="4886" r:id="rId45"/>
    <p:sldId id="4904" r:id="rId46"/>
    <p:sldId id="4871" r:id="rId47"/>
    <p:sldId id="4887" r:id="rId48"/>
    <p:sldId id="856" r:id="rId49"/>
    <p:sldId id="356" r:id="rId50"/>
    <p:sldId id="4892" r:id="rId51"/>
    <p:sldId id="4893" r:id="rId52"/>
    <p:sldId id="4894" r:id="rId5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824" autoAdjust="0"/>
  </p:normalViewPr>
  <p:slideViewPr>
    <p:cSldViewPr>
      <p:cViewPr varScale="1">
        <p:scale>
          <a:sx n="104" d="100"/>
          <a:sy n="104" d="100"/>
        </p:scale>
        <p:origin x="17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Dr. Andy Woods - Ecclesiology</a:t>
            </a: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2/17/2019</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Sugar Land Bible Church</a:t>
            </a: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dirty="0"/>
              <a:t>Dr. Andy Woods - Ecclesiology</a:t>
            </a:r>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2/17/2019</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dirty="0"/>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dirty="0"/>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dirty="0"/>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dirty="0"/>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42827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dirty="0"/>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dirty="0"/>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dirty="0"/>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dirty="0"/>
          </a:p>
        </p:txBody>
      </p:sp>
      <p:sp>
        <p:nvSpPr>
          <p:cNvPr id="8" name="Rectangle 1060"/>
          <p:cNvSpPr>
            <a:spLocks noGrp="1" noChangeArrowheads="1"/>
          </p:cNvSpPr>
          <p:nvPr>
            <p:ph type="ftr" sz="quarter" idx="11"/>
          </p:nvPr>
        </p:nvSpPr>
        <p:spPr/>
        <p:txBody>
          <a:bodyPr/>
          <a:lstStyle>
            <a:lvl1pPr>
              <a:defRPr/>
            </a:lvl1pPr>
          </a:lstStyle>
          <a:p>
            <a:pPr>
              <a:defRPr/>
            </a:pPr>
            <a:endParaRPr lang="en-US" dirty="0"/>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dirty="0"/>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dirty="0"/>
          </a:p>
        </p:txBody>
      </p:sp>
      <p:sp>
        <p:nvSpPr>
          <p:cNvPr id="4" name="Rectangle 1060"/>
          <p:cNvSpPr>
            <a:spLocks noGrp="1" noChangeArrowheads="1"/>
          </p:cNvSpPr>
          <p:nvPr>
            <p:ph type="ftr" sz="quarter" idx="11"/>
          </p:nvPr>
        </p:nvSpPr>
        <p:spPr/>
        <p:txBody>
          <a:bodyPr/>
          <a:lstStyle>
            <a:lvl1pPr>
              <a:defRPr/>
            </a:lvl1pPr>
          </a:lstStyle>
          <a:p>
            <a:pPr>
              <a:defRPr/>
            </a:pPr>
            <a:endParaRPr lang="en-US" dirty="0"/>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dirty="0"/>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dirty="0"/>
          </a:p>
        </p:txBody>
      </p:sp>
      <p:sp>
        <p:nvSpPr>
          <p:cNvPr id="3" name="Rectangle 1060"/>
          <p:cNvSpPr>
            <a:spLocks noGrp="1" noChangeArrowheads="1"/>
          </p:cNvSpPr>
          <p:nvPr>
            <p:ph type="ftr" sz="quarter" idx="11"/>
          </p:nvPr>
        </p:nvSpPr>
        <p:spPr/>
        <p:txBody>
          <a:bodyPr/>
          <a:lstStyle>
            <a:lvl1pPr>
              <a:defRPr/>
            </a:lvl1pPr>
          </a:lstStyle>
          <a:p>
            <a:pPr>
              <a:defRPr/>
            </a:pPr>
            <a:endParaRPr lang="en-US" dirty="0"/>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dirty="0"/>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dirty="0"/>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dirty="0"/>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50</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57300" y="228600"/>
            <a:ext cx="6629400" cy="914400"/>
          </a:xfrm>
        </p:spPr>
        <p:txBody>
          <a:bodyPr/>
          <a:lstStyle/>
          <a:p>
            <a:pPr algn="ctr" eaLnBrk="1" hangingPunct="1"/>
            <a:r>
              <a:rPr lang="en-US" altLang="en-US" sz="3600" dirty="0">
                <a:effectLst>
                  <a:outerShdw blurRad="38100" dist="38100" dir="2700000" algn="tl">
                    <a:srgbClr val="000000">
                      <a:alpha val="43137"/>
                    </a:srgbClr>
                  </a:outerShdw>
                </a:effectLst>
              </a:rPr>
              <a:t>B. Biblical Basis for Separation?</a:t>
            </a:r>
          </a:p>
        </p:txBody>
      </p:sp>
      <p:sp>
        <p:nvSpPr>
          <p:cNvPr id="21507" name="Rectangle 3"/>
          <p:cNvSpPr>
            <a:spLocks noGrp="1" noChangeArrowheads="1"/>
          </p:cNvSpPr>
          <p:nvPr>
            <p:ph type="body" idx="1"/>
          </p:nvPr>
        </p:nvSpPr>
        <p:spPr>
          <a:xfrm>
            <a:off x="356394" y="1447800"/>
            <a:ext cx="5968206" cy="49530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Thess. 3:6, 14</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1 Cor.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Cor. 6:14-18</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Rom. 16:17</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Eph.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Titus 3:9-11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John 9-11</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6600" y="248754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8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John 7-11</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deceivers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gone out into the world, those who do not acknowledge Jesus Christ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2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give him a greeting;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7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8" name="Picture 4" descr="https://westsidechristianfellowship.org/wp-content/uploads/Church-Discipline.jpg">
            <a:extLst>
              <a:ext uri="{FF2B5EF4-FFF2-40B4-BE49-F238E27FC236}">
                <a16:creationId xmlns:a16="http://schemas.microsoft.com/office/drawing/2014/main" id="{F07DE853-C5F4-4976-8709-2144CCC123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False doctrine</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7" name="Picture 4" descr="https://westsidechristianfellowship.org/wp-content/uploads/Church-Discipline.jpg">
            <a:extLst>
              <a:ext uri="{FF2B5EF4-FFF2-40B4-BE49-F238E27FC236}">
                <a16:creationId xmlns:a16="http://schemas.microsoft.com/office/drawing/2014/main" id="{5CCF86FA-5E05-42D9-8E45-5B25CEB160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7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4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4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564" y="381000"/>
            <a:ext cx="8028873" cy="2743200"/>
          </a:xfrm>
          <a:prstGeom prst="rect">
            <a:avLst/>
          </a:prstGeom>
          <a:solidFill>
            <a:schemeClr val="bg2">
              <a:lumMod val="95000"/>
              <a:lumOff val="5000"/>
            </a:schemeClr>
          </a:solidFill>
          <a:ln w="38100">
            <a:solidFill>
              <a:srgbClr val="00CCFF"/>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03" y="3516702"/>
            <a:ext cx="8032595" cy="2743200"/>
          </a:xfrm>
          <a:prstGeom prst="rect">
            <a:avLst/>
          </a:prstGeom>
          <a:solidFill>
            <a:schemeClr val="bg2">
              <a:lumMod val="95000"/>
              <a:lumOff val="5000"/>
            </a:schemeClr>
          </a:solidFill>
          <a:ln w="38100">
            <a:solidFill>
              <a:srgbClr val="FFFF00"/>
            </a:solidFill>
          </a:ln>
        </p:spPr>
      </p:pic>
      <p:sp>
        <p:nvSpPr>
          <p:cNvPr id="5" name="TextBox 2"/>
          <p:cNvSpPr txBox="1">
            <a:spLocks noChangeArrowheads="1"/>
          </p:cNvSpPr>
          <p:nvPr/>
        </p:nvSpPr>
        <p:spPr bwMode="auto">
          <a:xfrm>
            <a:off x="3276600" y="63246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solidFill>
                  <a:srgbClr val="FFFFFF"/>
                </a:solidFill>
                <a:latin typeface="Calibri" panose="020F0502020204030204" pitchFamily="34" charset="0"/>
              </a:rPr>
              <a:t>Chart courtesy of Thomas Stegall </a:t>
            </a:r>
          </a:p>
        </p:txBody>
      </p:sp>
    </p:spTree>
    <p:extLst>
      <p:ext uri="{BB962C8B-B14F-4D97-AF65-F5344CB8AC3E}">
        <p14:creationId xmlns:p14="http://schemas.microsoft.com/office/powerpoint/2010/main" val="424095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2819400" y="228600"/>
            <a:ext cx="3505200" cy="801688"/>
          </a:xfrm>
        </p:spPr>
        <p:txBody>
          <a:bodyPr/>
          <a:lstStyle/>
          <a:p>
            <a:pPr algn="ctr">
              <a:defRPr/>
            </a:pPr>
            <a:r>
              <a:rPr lang="en-US" altLang="en-US" sz="3600" dirty="0">
                <a:effectLst>
                  <a:outerShdw blurRad="38100" dist="38100" dir="2700000" algn="tl">
                    <a:srgbClr val="000000">
                      <a:alpha val="43137"/>
                    </a:srgbClr>
                  </a:outerShdw>
                </a:effectLst>
              </a:rPr>
              <a:t>Romans 4:4-5</a:t>
            </a:r>
          </a:p>
        </p:txBody>
      </p:sp>
      <p:sp>
        <p:nvSpPr>
          <p:cNvPr id="24579" name="Rectangle 3"/>
          <p:cNvSpPr>
            <a:spLocks noGrp="1"/>
          </p:cNvSpPr>
          <p:nvPr>
            <p:ph type="body" idx="4294967295"/>
          </p:nvPr>
        </p:nvSpPr>
        <p:spPr>
          <a:xfrm>
            <a:off x="3429000" y="1295400"/>
            <a:ext cx="5410200" cy="3752850"/>
          </a:xfrm>
        </p:spPr>
        <p:txBody>
          <a:bodyPr/>
          <a:lstStyle/>
          <a:p>
            <a:pPr marL="0" indent="0" algn="just">
              <a:buFont typeface="Wingdings" panose="05000000000000000000" pitchFamily="2" charset="2"/>
              <a:buNone/>
              <a:defRPr/>
            </a:pP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3000" baseline="30000" dirty="0">
                <a:effectLst>
                  <a:outerShdw blurRad="38100" dist="38100" dir="2700000" algn="tl">
                    <a:srgbClr val="000000">
                      <a:alpha val="43137"/>
                    </a:srgbClr>
                  </a:outerShdw>
                </a:effectLst>
              </a:rPr>
              <a:t> </a:t>
            </a:r>
            <a:r>
              <a:rPr lang="en-US" altLang="en-US" sz="3000" dirty="0">
                <a:effectLst>
                  <a:outerShdw blurRad="38100" dist="38100" dir="2700000" algn="tl">
                    <a:srgbClr val="000000">
                      <a:alpha val="43137"/>
                    </a:srgbClr>
                  </a:outerShdw>
                </a:effectLst>
              </a:rPr>
              <a:t>Now to the one who works, his wage is not credited as a favor, but as what is due. </a:t>
            </a:r>
            <a:r>
              <a:rPr lang="en-US" altLang="en-US" sz="3000" b="1" u="sng" dirty="0">
                <a:solidFill>
                  <a:srgbClr val="FFFFCC"/>
                </a:solidFill>
                <a:effectLst>
                  <a:outerShdw blurRad="38100" dist="38100" dir="2700000" algn="tl">
                    <a:srgbClr val="000000">
                      <a:alpha val="43137"/>
                    </a:srgbClr>
                  </a:outerShdw>
                </a:effectLst>
              </a:rPr>
              <a:t>But to the one who does not work, but believes in Him</a:t>
            </a:r>
            <a:r>
              <a:rPr lang="en-US" altLang="en-US" sz="3000" dirty="0">
                <a:effectLst>
                  <a:outerShdw blurRad="38100" dist="38100" dir="2700000" algn="tl">
                    <a:srgbClr val="000000">
                      <a:alpha val="43137"/>
                    </a:srgbClr>
                  </a:outerShdw>
                </a:effectLst>
              </a:rPr>
              <a:t> who justifies the ungodly, his faith is credited as righteousness</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(cf. Gen. 15:6)</a:t>
            </a:r>
          </a:p>
        </p:txBody>
      </p:sp>
      <p:pic>
        <p:nvPicPr>
          <p:cNvPr id="82948" name="Picture 2" descr="https://solzemli.files.wordpress.com/2010/03/saint_paul_theapostle.jpg"/>
          <p:cNvPicPr>
            <a:picLocks noChangeAspect="1" noChangeArrowheads="1"/>
          </p:cNvPicPr>
          <p:nvPr/>
        </p:nvPicPr>
        <p:blipFill>
          <a:blip r:embed="rId2" cstate="print"/>
          <a:srcRect/>
          <a:stretch>
            <a:fillRect/>
          </a:stretch>
        </p:blipFill>
        <p:spPr bwMode="auto">
          <a:xfrm>
            <a:off x="742950" y="1447800"/>
            <a:ext cx="2457450" cy="3600450"/>
          </a:xfrm>
          <a:prstGeom prst="rect">
            <a:avLst/>
          </a:prstGeom>
          <a:noFill/>
          <a:ln w="9525">
            <a:noFill/>
            <a:miter lim="800000"/>
            <a:headEnd/>
            <a:tailEnd/>
          </a:ln>
        </p:spPr>
      </p:pic>
    </p:spTree>
    <p:extLst>
      <p:ext uri="{BB962C8B-B14F-4D97-AF65-F5344CB8AC3E}">
        <p14:creationId xmlns:p14="http://schemas.microsoft.com/office/powerpoint/2010/main" val="255906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314CF-A6C0-4CFC-9D3A-226367F190F9}"/>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09091"/>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1:6-9</a:t>
            </a: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6</a:t>
            </a:r>
            <a:r>
              <a:rPr lang="en-US" sz="2800" b="1" baseline="30000" dirty="0">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amazed that you are so quickly deserting Him who called you by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for a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different gospel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7</a:t>
            </a:r>
            <a:r>
              <a:rPr lang="en-US" sz="2800" b="1" baseline="30000" dirty="0">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 really not another; only there are some who are disturbing you and want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distort the gospel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8</a:t>
            </a:r>
            <a:r>
              <a:rPr lang="en-US" sz="2800" b="1" baseline="30000" dirty="0">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even if we, or an angel from heaven, should preach to you a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contrary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what we have preached to you, he is to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anathema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a:t>
            </a:r>
            <a:r>
              <a:rPr lang="en-US" sz="2800" baseline="30000" dirty="0">
                <a:latin typeface="Calibri" panose="020F0502020204030204" pitchFamily="34" charset="0"/>
                <a:cs typeface="Calibri" panose="020F0502020204030204" pitchFamily="34" charset="0"/>
              </a:rPr>
              <a:t>9</a:t>
            </a:r>
            <a:r>
              <a:rPr lang="en-US" sz="2800" b="1" baseline="30000" dirty="0">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we have said before, so I say again now, if any man is preaching to you a gospel contrary to what you received, he is to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anathema</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3707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9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5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23544"/>
          </a:xfrm>
        </p:spPr>
        <p:txBody>
          <a:bodyPr/>
          <a:lstStyle/>
          <a:p>
            <a:pPr algn="ctr" eaLnBrk="1" hangingPunct="1"/>
            <a:r>
              <a:rPr lang="en-US" altLang="en-US" sz="36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1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31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4578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b="1" u="sng" dirty="0">
                <a:solidFill>
                  <a:srgbClr val="FFFFCC"/>
                </a:solidFill>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2565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C3568-419A-4231-BD86-6304247290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 name="Rectangle 5"/>
          <p:cNvSpPr/>
          <p:nvPr/>
        </p:nvSpPr>
        <p:spPr>
          <a:xfrm>
            <a:off x="0" y="0"/>
            <a:ext cx="9144000" cy="5455340"/>
          </a:xfrm>
          <a:prstGeom prst="rect">
            <a:avLst/>
          </a:prstGeom>
          <a:noFill/>
        </p:spPr>
        <p:txBody>
          <a:bodyPr wrap="square">
            <a:spAutoFit/>
          </a:bodyPr>
          <a:lstStyle/>
          <a:p>
            <a:pPr marL="0" marR="0"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53:3–6</a:t>
            </a:r>
          </a:p>
          <a:p>
            <a:pPr marL="0" marR="0" algn="just">
              <a:spcBef>
                <a:spcPts val="0"/>
              </a:spcBef>
              <a:spcAft>
                <a:spcPts val="0"/>
              </a:spcAft>
            </a:pP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was despised and forsaken of men, A man of sorrows and acquainted with grief; And like one from whom men hide their face He was despised, and we did not esteem Him.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Surely our griefs He Himself bore, And our sorrows He carried; Yet we ourselves esteemed Him stricken, Smitten of God, and afflicted.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was pierced through for our transgressions, He was crushed for our iniquities; The chastening for our well-being </a:t>
            </a:r>
            <a:r>
              <a:rPr lang="en-US" sz="27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Him, And by His scourging we are healed.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of us like sheep have gone astray, Each of us has turned to his own way; But the </a:t>
            </a:r>
            <a:r>
              <a:rPr lang="en-US" sz="275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caused the iniquity of us all To fall on Him. </a:t>
            </a:r>
          </a:p>
        </p:txBody>
      </p:sp>
    </p:spTree>
    <p:extLst>
      <p:ext uri="{BB962C8B-B14F-4D97-AF65-F5344CB8AC3E}">
        <p14:creationId xmlns:p14="http://schemas.microsoft.com/office/powerpoint/2010/main" val="157258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u="sng"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802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ea typeface="+mn-ea"/>
                <a:cs typeface="+mn-cs"/>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A05EE599-9510-463E-8BF0-A0F7CAFB7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018" y="4267200"/>
            <a:ext cx="3048000" cy="2286000"/>
          </a:xfrm>
          <a:prstGeom prst="rect">
            <a:avLst/>
          </a:prstGeom>
          <a:ln w="38100">
            <a:solidFill>
              <a:schemeClr val="bg1"/>
            </a:solidFill>
          </a:ln>
        </p:spPr>
      </p:pic>
    </p:spTree>
    <p:extLst>
      <p:ext uri="{BB962C8B-B14F-4D97-AF65-F5344CB8AC3E}">
        <p14:creationId xmlns:p14="http://schemas.microsoft.com/office/powerpoint/2010/main" val="364950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ea typeface="+mn-ea"/>
                <a:cs typeface="+mn-cs"/>
              </a:rPr>
              <a:t>Secret serviceman</a:t>
            </a:r>
          </a:p>
          <a:p>
            <a:pPr marL="914400" lvl="1" indent="-457200" eaLnBrk="1" hangingPunct="1">
              <a:lnSpc>
                <a:spcPct val="90000"/>
              </a:lnSpc>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ea typeface="+mn-ea"/>
                <a:cs typeface="+mn-cs"/>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E68BDB3-D6A7-469F-AAF0-E9B959BC88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4267200"/>
            <a:ext cx="3052618" cy="2286000"/>
          </a:xfrm>
          <a:prstGeom prst="rect">
            <a:avLst/>
          </a:prstGeom>
          <a:ln w="38100">
            <a:solidFill>
              <a:schemeClr val="bg1"/>
            </a:solidFill>
          </a:ln>
        </p:spPr>
      </p:pic>
    </p:spTree>
    <p:extLst>
      <p:ext uri="{BB962C8B-B14F-4D97-AF65-F5344CB8AC3E}">
        <p14:creationId xmlns:p14="http://schemas.microsoft.com/office/powerpoint/2010/main" val="396748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96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Let me give you a classic example of spiritualization taken from the writings of a theologian by the name of Loraine </a:t>
            </a:r>
            <a:r>
              <a:rPr lang="en-US" sz="2800" dirty="0" err="1">
                <a:effectLst>
                  <a:outerShdw blurRad="38100" dist="38100" dir="2700000" algn="tl">
                    <a:srgbClr val="000000">
                      <a:alpha val="43137"/>
                    </a:srgbClr>
                  </a:outerShdw>
                </a:effectLst>
                <a:latin typeface="Calibri" panose="020F0502020204030204" pitchFamily="34" charset="0"/>
              </a:rPr>
              <a:t>Boettner</a:t>
            </a:r>
            <a:r>
              <a:rPr lang="en-US" sz="2800" dirty="0">
                <a:effectLst>
                  <a:outerShdw blurRad="38100" dist="38100" dir="2700000" algn="tl">
                    <a:srgbClr val="000000">
                      <a:alpha val="43137"/>
                    </a:srgbClr>
                  </a:outerShdw>
                </a:effectLst>
                <a:latin typeface="Calibri" panose="020F0502020204030204" pitchFamily="34" charset="0"/>
              </a:rPr>
              <a:t>. It has to do with his interpretation of Zechariah 14:1-9. That passage says that in the end times Jerusalem will be surrounded by enemy forces and will be ready to fall to them when the Lord will suddenly return to the Mount of Olives. When His feet touch the Mount, it will split down the middle. The Lord will then speak a supernatural word that will instantly destroy all the enemy forces. And on that day, the Lord will become King over all the earth. In his commentary on this passage, </a:t>
            </a:r>
            <a:r>
              <a:rPr lang="en-US" sz="2800" dirty="0" err="1">
                <a:effectLst>
                  <a:outerShdw blurRad="38100" dist="38100" dir="2700000" algn="tl">
                    <a:srgbClr val="000000">
                      <a:alpha val="43137"/>
                    </a:srgbClr>
                  </a:outerShdw>
                </a:effectLst>
                <a:latin typeface="Calibri" panose="020F0502020204030204" pitchFamily="34" charset="0"/>
              </a:rPr>
              <a:t>Boettner</a:t>
            </a:r>
            <a:r>
              <a:rPr lang="en-US" sz="2800" dirty="0">
                <a:effectLst>
                  <a:outerShdw blurRad="38100" dist="38100" dir="2700000" algn="tl">
                    <a:srgbClr val="000000">
                      <a:alpha val="43137"/>
                    </a:srgbClr>
                  </a:outerShdw>
                </a:effectLst>
                <a:latin typeface="Calibri" panose="020F0502020204030204" pitchFamily="34" charset="0"/>
              </a:rPr>
              <a:t> completely spiritualized it.</a:t>
            </a:r>
            <a:r>
              <a:rPr lang="en-US" sz="2800" baseline="30000" dirty="0">
                <a:effectLst>
                  <a:outerShdw blurRad="38100" dist="38100" dir="2700000" algn="tl">
                    <a:srgbClr val="000000">
                      <a:alpha val="43137"/>
                    </a:srgbClr>
                  </a:outerShdw>
                </a:effectLst>
                <a:latin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He argued that the Mount of Olives stands for the human . . .</a:t>
            </a:r>
          </a:p>
        </p:txBody>
      </p:sp>
      <p:sp>
        <p:nvSpPr>
          <p:cNvPr id="3" name="Rectangle 2"/>
          <p:cNvSpPr/>
          <p:nvPr/>
        </p:nvSpPr>
        <p:spPr>
          <a:xfrm>
            <a:off x="1519238" y="228600"/>
            <a:ext cx="6105525" cy="1015663"/>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David Reagan on Loraine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Boettner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“The Beginning and the Ending,” online: </a:t>
            </a:r>
            <a:r>
              <a:rPr lang="en-US" sz="1400" u="sng" dirty="0">
                <a:solidFill>
                  <a:srgbClr val="FFFFFF"/>
                </a:solidFill>
                <a:effectLst>
                  <a:outerShdw blurRad="38100" dist="38100" dir="2700000" algn="tl">
                    <a:srgbClr val="000000">
                      <a:alpha val="43137"/>
                    </a:srgbClr>
                  </a:outerShdw>
                </a:effectLst>
                <a:latin typeface="Calibri" panose="020F0502020204030204" pitchFamily="34" charset="0"/>
              </a:rPr>
              <a:t>http://christinprophecy.org/articles/the-beginning-and-the-ending/</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 accessed 19 April 2017, 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1138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2069703" y="1600201"/>
            <a:ext cx="5004594" cy="2667000"/>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37370"/>
            <a:ext cx="9144000" cy="3539430"/>
          </a:xfrm>
          <a:prstGeom prst="rect">
            <a:avLst/>
          </a:prstGeom>
        </p:spPr>
        <p:txBody>
          <a:bodyPr wrap="square">
            <a:spAutoFit/>
          </a:bodyPr>
          <a:lstStyle/>
          <a:p>
            <a:pPr algn="just"/>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 . heart. The enemy forces symbolize the evil in this world that surrounds and attacks the heart. The Lord’s return represents what happens when a person accepts Jesus as Lord and Savior. Thus, when Jesus comes into a person’s heart, their heart (the Mount of Olives) splits in contrition, and all the evil influences in the person’s life are defeated, and Jesus becomes king of that person’s heart.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That’s what I call an exercise in imagination!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519238" y="216695"/>
            <a:ext cx="6105525" cy="1015663"/>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David Reagan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 on Loraine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rPr>
              <a:t>Boettner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“The Beginning and the Ending,” online: </a:t>
            </a:r>
            <a:r>
              <a:rPr lang="en-US" sz="1400" u="sng" dirty="0">
                <a:solidFill>
                  <a:srgbClr val="FFFFFF"/>
                </a:solidFill>
                <a:effectLst>
                  <a:outerShdw blurRad="38100" dist="38100" dir="2700000" algn="tl">
                    <a:srgbClr val="000000">
                      <a:alpha val="43137"/>
                    </a:srgbClr>
                  </a:outerShdw>
                </a:effectLst>
                <a:latin typeface="Calibri" panose="020F0502020204030204" pitchFamily="34" charset="0"/>
              </a:rPr>
              <a:t>http://christinprophecy.org/articles/the-beginning-and-the-ending/</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 accessed 19 April 2017, 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207938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Divisive persons</a:t>
            </a:r>
            <a:r>
              <a:rPr lang="en-US" dirty="0">
                <a:effectLst>
                  <a:outerShdw blurRad="38100" dist="38100" dir="2700000" algn="tl">
                    <a:srgbClr val="000000">
                      <a:alpha val="43137"/>
                    </a:srgbClr>
                  </a:outerShdw>
                </a:effectLst>
              </a:rPr>
              <a:t>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F7B0870D-647F-42DA-955F-8D842E46EB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03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16:17</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Now I urge you, brethren, keep your eye on those who cause dissensions and hindrances contrary to the teaching which you learned, and turn away from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F51672-2190-480D-9F95-80BAED4C49A5}"/>
              </a:ext>
            </a:extLst>
          </p:cNvPr>
          <p:cNvPicPr>
            <a:picLocks noChangeAspect="1"/>
          </p:cNvPicPr>
          <p:nvPr/>
        </p:nvPicPr>
        <p:blipFill>
          <a:blip r:embed="rId3"/>
          <a:stretch>
            <a:fillRect/>
          </a:stretch>
        </p:blipFill>
        <p:spPr>
          <a:xfrm>
            <a:off x="2530929" y="2514600"/>
            <a:ext cx="4082143" cy="2286000"/>
          </a:xfrm>
          <a:prstGeom prst="rect">
            <a:avLst/>
          </a:prstGeom>
        </p:spPr>
      </p:pic>
    </p:spTree>
    <p:extLst>
      <p:ext uri="{BB962C8B-B14F-4D97-AF65-F5344CB8AC3E}">
        <p14:creationId xmlns:p14="http://schemas.microsoft.com/office/powerpoint/2010/main" val="2512415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Titus 3:9-11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avoid foolish controversies and genealogies and strife and disputes about the Law, for they are unprofitable and worthless. </a:t>
            </a:r>
            <a:r>
              <a:rPr lang="en-US" sz="3200" baseline="30000" dirty="0">
                <a:latin typeface="Calibri" panose="020F0502020204030204" pitchFamily="34" charset="0"/>
                <a:cs typeface="Calibri" panose="020F0502020204030204" pitchFamily="34" charset="0"/>
              </a:rPr>
              <a:t>10</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factious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hairetikos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a first and second warning,</a:t>
            </a:r>
            <a:r>
              <a:rPr lang="en-US" sz="3200" baseline="30000" dirty="0">
                <a:latin typeface="Calibri" panose="020F0502020204030204" pitchFamily="34" charset="0"/>
                <a:cs typeface="Calibri" panose="020F0502020204030204" pitchFamily="34" charset="0"/>
              </a:rPr>
              <a:t>11</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knowing that such a man is perverted and is sinning, being self-condemned.”</a:t>
            </a:r>
          </a:p>
        </p:txBody>
      </p:sp>
      <p:pic>
        <p:nvPicPr>
          <p:cNvPr id="4" name="Picture 3">
            <a:extLst>
              <a:ext uri="{FF2B5EF4-FFF2-40B4-BE49-F238E27FC236}">
                <a16:creationId xmlns:a16="http://schemas.microsoft.com/office/drawing/2014/main" id="{1B304C10-EB2F-4879-9C85-682BF5AE6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1606" y="3657600"/>
            <a:ext cx="1240788" cy="1188720"/>
          </a:xfrm>
          <a:prstGeom prst="rect">
            <a:avLst/>
          </a:prstGeom>
        </p:spPr>
      </p:pic>
    </p:spTree>
    <p:extLst>
      <p:ext uri="{BB962C8B-B14F-4D97-AF65-F5344CB8AC3E}">
        <p14:creationId xmlns:p14="http://schemas.microsoft.com/office/powerpoint/2010/main" val="1309453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6F39E25B-DBCA-4A3B-BDD6-4128729B89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56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5:11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Do not </a:t>
            </a:r>
            <a:r>
              <a:rPr lang="en-US" sz="3200" b="1" u="sng" dirty="0">
                <a:solidFill>
                  <a:srgbClr val="FFFFCC"/>
                </a:solidFill>
                <a:latin typeface="Calibri" panose="020F0502020204030204" pitchFamily="34" charset="0"/>
                <a:cs typeface="Calibri" panose="020F0502020204030204" pitchFamily="34" charset="0"/>
              </a:rPr>
              <a:t>participate (</a:t>
            </a:r>
            <a:r>
              <a:rPr lang="en-US" sz="3200" b="1" i="1" u="sng" dirty="0" err="1">
                <a:solidFill>
                  <a:srgbClr val="FFFFCC"/>
                </a:solidFill>
                <a:latin typeface="Calibri" panose="020F0502020204030204" pitchFamily="34" charset="0"/>
                <a:cs typeface="Calibri" panose="020F0502020204030204" pitchFamily="34" charset="0"/>
              </a:rPr>
              <a:t>synkoinōneō</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in the unfruitful deeds of darkness, but instead even expose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F51672-2190-480D-9F95-80BAED4C49A5}"/>
              </a:ext>
            </a:extLst>
          </p:cNvPr>
          <p:cNvPicPr>
            <a:picLocks noChangeAspect="1"/>
          </p:cNvPicPr>
          <p:nvPr/>
        </p:nvPicPr>
        <p:blipFill>
          <a:blip r:embed="rId3"/>
          <a:stretch>
            <a:fillRect/>
          </a:stretch>
        </p:blipFill>
        <p:spPr>
          <a:xfrm>
            <a:off x="2530929" y="2514600"/>
            <a:ext cx="4082143" cy="2286000"/>
          </a:xfrm>
          <a:prstGeom prst="rect">
            <a:avLst/>
          </a:prstGeom>
        </p:spPr>
      </p:pic>
    </p:spTree>
    <p:extLst>
      <p:ext uri="{BB962C8B-B14F-4D97-AF65-F5344CB8AC3E}">
        <p14:creationId xmlns:p14="http://schemas.microsoft.com/office/powerpoint/2010/main" val="1425822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rPr>
              <a:t>“Abomination is a pretty strong word . . . there is a debate and questions over the meaning of the word ‘abomination.’” (Referring to Leviticus 18:22; as heard on Moody Christian Radio Network, in Chicago, Feb.19, 2008, when asked about government sanctions on civil unions for gays.)</a:t>
            </a:r>
          </a:p>
        </p:txBody>
      </p:sp>
      <p:sp>
        <p:nvSpPr>
          <p:cNvPr id="6" name="Rectangle 2"/>
          <p:cNvSpPr>
            <a:spLocks noChangeArrowheads="1"/>
          </p:cNvSpPr>
          <p:nvPr/>
        </p:nvSpPr>
        <p:spPr bwMode="auto">
          <a:xfrm>
            <a:off x="2371725" y="228600"/>
            <a:ext cx="4400550" cy="1143000"/>
          </a:xfrm>
          <a:prstGeom prst="rect">
            <a:avLst/>
          </a:prstGeom>
          <a:noFill/>
          <a:ln w="9525">
            <a:noFill/>
            <a:miter lim="800000"/>
            <a:headEnd/>
            <a:tailEnd/>
          </a:ln>
          <a:effectLst/>
        </p:spPr>
        <p:txBody>
          <a:bodyPr anchor="ct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Jim Wallis</a:t>
            </a:r>
          </a:p>
          <a:p>
            <a:pPr algn="ctr">
              <a:defRPr/>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Mary Danielson,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Dangerous Truth About the Social-Justice “Gospel,”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n. 21</a:t>
            </a:r>
          </a:p>
          <a:p>
            <a:pPr algn="ctr">
              <a:defRPr/>
            </a:pP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122" name="Picture 2" descr="Image result for jim wallis">
            <a:extLst>
              <a:ext uri="{FF2B5EF4-FFF2-40B4-BE49-F238E27FC236}">
                <a16:creationId xmlns:a16="http://schemas.microsoft.com/office/drawing/2014/main" id="{9233144D-AF57-4FB7-B06B-14EAB7A7FA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8107" y="4886761"/>
            <a:ext cx="2073918" cy="151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6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General disobedience to Scripture</a:t>
            </a:r>
            <a:r>
              <a:rPr lang="en-US" dirty="0">
                <a:effectLst>
                  <a:outerShdw blurRad="38100" dist="38100" dir="2700000" algn="tl">
                    <a:srgbClr val="000000">
                      <a:alpha val="43137"/>
                    </a:srgbClr>
                  </a:outerShdw>
                </a:effectLst>
              </a:rPr>
              <a:t> –2 Thess. 3:6, 14</a:t>
            </a:r>
          </a:p>
        </p:txBody>
      </p:sp>
      <p:pic>
        <p:nvPicPr>
          <p:cNvPr id="6" name="Picture 4" descr="https://westsidechristianfellowship.org/wp-content/uploads/Church-Discipline.jpg">
            <a:extLst>
              <a:ext uri="{FF2B5EF4-FFF2-40B4-BE49-F238E27FC236}">
                <a16:creationId xmlns:a16="http://schemas.microsoft.com/office/drawing/2014/main" id="{10E4A40B-31D0-4476-9FE5-AD2C5817CD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1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491190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3324528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48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63484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DB596A89-EA53-490F-A2D5-F262AFCD7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8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19375" y="228600"/>
            <a:ext cx="3905250" cy="914400"/>
          </a:xfrm>
        </p:spPr>
        <p:txBody>
          <a:bodyPr/>
          <a:lstStyle/>
          <a:p>
            <a:pPr algn="ctr" eaLnBrk="1" hangingPunct="1"/>
            <a:r>
              <a:rPr lang="en-US" altLang="en-US" sz="3600" dirty="0">
                <a:effectLst>
                  <a:outerShdw blurRad="38100" dist="38100" dir="2700000" algn="tl">
                    <a:srgbClr val="000000">
                      <a:alpha val="43137"/>
                    </a:srgbClr>
                  </a:outerShdw>
                </a:effectLst>
              </a:rPr>
              <a:t>A. Why Separate?</a:t>
            </a:r>
          </a:p>
        </p:txBody>
      </p:sp>
      <p:sp>
        <p:nvSpPr>
          <p:cNvPr id="21507" name="Rectangle 3"/>
          <p:cNvSpPr>
            <a:spLocks noGrp="1" noChangeArrowheads="1"/>
          </p:cNvSpPr>
          <p:nvPr>
            <p:ph type="body" idx="1"/>
          </p:nvPr>
        </p:nvSpPr>
        <p:spPr>
          <a:xfrm>
            <a:off x="1219200" y="1600200"/>
            <a:ext cx="6705600" cy="2590800"/>
          </a:xfrm>
        </p:spPr>
        <p:txBody>
          <a:bodyPr/>
          <a:lstStyle/>
          <a:p>
            <a:pPr marL="461963" indent="-461963"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Not hatred</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Gives world a false sense of security</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Loss of distinctiveness and power</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1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3565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9800</TotalTime>
  <Words>2261</Words>
  <Application>Microsoft Office PowerPoint</Application>
  <PresentationFormat>On-screen Show (4:3)</PresentationFormat>
  <Paragraphs>290</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Wingdings</vt:lpstr>
      <vt:lpstr>Azure</vt:lpstr>
      <vt:lpstr>PowerPoint Presentation</vt:lpstr>
      <vt:lpstr>Areas of Systematic Theology</vt:lpstr>
      <vt:lpstr>Ecclesiology Overview</vt:lpstr>
      <vt:lpstr>Purity of the Church</vt:lpstr>
      <vt:lpstr>Purity of the Church</vt:lpstr>
      <vt:lpstr>Ecclesiastical Separation</vt:lpstr>
      <vt:lpstr>Ecclesiastical Separation</vt:lpstr>
      <vt:lpstr>A. Why Separate?</vt:lpstr>
      <vt:lpstr>Ecclesiastical Separation</vt:lpstr>
      <vt:lpstr>B. Biblical Basis for Separation?</vt:lpstr>
      <vt:lpstr>PowerPoint Presentation</vt:lpstr>
      <vt:lpstr>Ecclesiastical Separation</vt:lpstr>
      <vt:lpstr>C. What to Separate From?</vt:lpstr>
      <vt:lpstr>C. What to Separate From?</vt:lpstr>
      <vt:lpstr>Fundamentals of the Faith</vt:lpstr>
      <vt:lpstr>Fundamentals of the Faith</vt:lpstr>
      <vt:lpstr>Fundamentals of the Faith</vt:lpstr>
      <vt:lpstr>Fundamentals of the Faith</vt:lpstr>
      <vt:lpstr>PowerPoint Presentation</vt:lpstr>
      <vt:lpstr>Romans 4:4-5</vt:lpstr>
      <vt:lpstr>PowerPoint Presentation</vt:lpstr>
      <vt:lpstr>Fundamentals of the Faith</vt:lpstr>
      <vt:lpstr>Fundamentals of the Faith</vt:lpstr>
      <vt:lpstr>PowerPoint Presentation</vt:lpstr>
      <vt:lpstr>PowerPoint Presentation</vt:lpstr>
      <vt:lpstr>Fundamentals of the Faith</vt:lpstr>
      <vt:lpstr>PowerPoint Presentation</vt:lpstr>
      <vt:lpstr>Why the Virgin Birth?</vt:lpstr>
      <vt:lpstr>Fundamentals of the Faith</vt:lpstr>
      <vt:lpstr>Fundamentals of the Faith</vt:lpstr>
      <vt:lpstr>Christ’s Atoning Death</vt:lpstr>
      <vt:lpstr>Christ’s Atoning Death</vt:lpstr>
      <vt:lpstr>PowerPoint Presentation</vt:lpstr>
      <vt:lpstr>Christ’s Atoning Death</vt:lpstr>
      <vt:lpstr>Christ’s Atoning Death</vt:lpstr>
      <vt:lpstr>Christ’s Atoning Death</vt:lpstr>
      <vt:lpstr>Fundamentals of the Faith</vt:lpstr>
      <vt:lpstr>Fundamentals of the Faith</vt:lpstr>
      <vt:lpstr>PowerPoint Presentation</vt:lpstr>
      <vt:lpstr>PowerPoint Presentation</vt:lpstr>
      <vt:lpstr>C. What to Separate From?</vt:lpstr>
      <vt:lpstr>PowerPoint Presentation</vt:lpstr>
      <vt:lpstr>PowerPoint Presentation</vt:lpstr>
      <vt:lpstr>C. What to Separate From?</vt:lpstr>
      <vt:lpstr>PowerPoint Presentation</vt:lpstr>
      <vt:lpstr>PowerPoint Presentation</vt:lpstr>
      <vt:lpstr>C. What to Separate From?</vt:lpstr>
      <vt:lpstr>Conclusion</vt:lpstr>
      <vt:lpstr>Ecclesiology Overview</vt:lpstr>
      <vt:lpstr>Purity of the Church</vt:lpstr>
      <vt:lpstr>Ecclesiastical Separation</vt:lpstr>
      <vt:lpstr>Purity of the Church</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1096</cp:revision>
  <cp:lastPrinted>2019-02-17T00:10:28Z</cp:lastPrinted>
  <dcterms:created xsi:type="dcterms:W3CDTF">2009-02-28T19:27:16Z</dcterms:created>
  <dcterms:modified xsi:type="dcterms:W3CDTF">2019-02-17T00:12:57Z</dcterms:modified>
</cp:coreProperties>
</file>