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59"/>
  </p:notesMasterIdLst>
  <p:handoutMasterIdLst>
    <p:handoutMasterId r:id="rId60"/>
  </p:handoutMasterIdLst>
  <p:sldIdLst>
    <p:sldId id="519" r:id="rId2"/>
    <p:sldId id="517" r:id="rId3"/>
    <p:sldId id="518" r:id="rId4"/>
    <p:sldId id="522" r:id="rId5"/>
    <p:sldId id="523" r:id="rId6"/>
    <p:sldId id="524" r:id="rId7"/>
    <p:sldId id="525" r:id="rId8"/>
    <p:sldId id="521" r:id="rId9"/>
    <p:sldId id="268" r:id="rId10"/>
    <p:sldId id="3284" r:id="rId11"/>
    <p:sldId id="498" r:id="rId12"/>
    <p:sldId id="496" r:id="rId13"/>
    <p:sldId id="277" r:id="rId14"/>
    <p:sldId id="3286" r:id="rId15"/>
    <p:sldId id="3288" r:id="rId16"/>
    <p:sldId id="3287" r:id="rId17"/>
    <p:sldId id="3289" r:id="rId18"/>
    <p:sldId id="3285" r:id="rId19"/>
    <p:sldId id="257" r:id="rId20"/>
    <p:sldId id="481" r:id="rId21"/>
    <p:sldId id="296" r:id="rId22"/>
    <p:sldId id="297" r:id="rId23"/>
    <p:sldId id="394" r:id="rId24"/>
    <p:sldId id="291" r:id="rId25"/>
    <p:sldId id="395" r:id="rId26"/>
    <p:sldId id="300" r:id="rId27"/>
    <p:sldId id="292" r:id="rId28"/>
    <p:sldId id="445" r:id="rId29"/>
    <p:sldId id="446" r:id="rId30"/>
    <p:sldId id="447" r:id="rId31"/>
    <p:sldId id="448" r:id="rId32"/>
    <p:sldId id="492" r:id="rId33"/>
    <p:sldId id="491" r:id="rId34"/>
    <p:sldId id="516" r:id="rId35"/>
    <p:sldId id="482" r:id="rId36"/>
    <p:sldId id="307" r:id="rId37"/>
    <p:sldId id="400" r:id="rId38"/>
    <p:sldId id="309" r:id="rId39"/>
    <p:sldId id="310" r:id="rId40"/>
    <p:sldId id="311" r:id="rId41"/>
    <p:sldId id="449" r:id="rId42"/>
    <p:sldId id="313" r:id="rId43"/>
    <p:sldId id="314" r:id="rId44"/>
    <p:sldId id="450" r:id="rId45"/>
    <p:sldId id="316" r:id="rId46"/>
    <p:sldId id="451" r:id="rId47"/>
    <p:sldId id="318" r:id="rId48"/>
    <p:sldId id="452" r:id="rId49"/>
    <p:sldId id="321" r:id="rId50"/>
    <p:sldId id="453" r:id="rId51"/>
    <p:sldId id="1048" r:id="rId52"/>
    <p:sldId id="454" r:id="rId53"/>
    <p:sldId id="325" r:id="rId54"/>
    <p:sldId id="326" r:id="rId55"/>
    <p:sldId id="327" r:id="rId56"/>
    <p:sldId id="487" r:id="rId57"/>
    <p:sldId id="258" r:id="rId5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FFFF"/>
    <a:srgbClr val="0033CC"/>
    <a:srgbClr val="FFFFCC"/>
    <a:srgbClr val="FF9900"/>
    <a:srgbClr val="0000FF"/>
    <a:srgbClr val="003366"/>
    <a:srgbClr val="003300"/>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3E7D3-AFE9-4FC1-9F56-D3AA7B74CAA5}" v="1" dt="2018-08-07T16:53:47.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366" autoAdjust="0"/>
  </p:normalViewPr>
  <p:slideViewPr>
    <p:cSldViewPr snapToGrid="0">
      <p:cViewPr varScale="1">
        <p:scale>
          <a:sx n="121" d="100"/>
          <a:sy n="121" d="100"/>
        </p:scale>
        <p:origin x="486" y="114"/>
      </p:cViewPr>
      <p:guideLst/>
    </p:cSldViewPr>
  </p:slideViewPr>
  <p:notesTextViewPr>
    <p:cViewPr>
      <p:scale>
        <a:sx n="1" d="1"/>
        <a:sy n="1" d="1"/>
      </p:scale>
      <p:origin x="0" y="0"/>
    </p:cViewPr>
  </p:notesTextViewPr>
  <p:notesViewPr>
    <p:cSldViewPr snapToGrid="0">
      <p:cViewPr varScale="1">
        <p:scale>
          <a:sx n="91" d="100"/>
          <a:sy n="91" d="100"/>
        </p:scale>
        <p:origin x="292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5C5FBA-8CC1-4F47-BB9F-F10C053EF95B}"/>
              </a:ext>
            </a:extLst>
          </p:cNvPr>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r>
              <a:rPr lang="en-US" dirty="0"/>
              <a:t>Jim McGowan, Th.D. - Session 5</a:t>
            </a:r>
          </a:p>
          <a:p>
            <a:r>
              <a:rPr lang="en-US" dirty="0"/>
              <a:t>History of Biblical Dispensationalism</a:t>
            </a:r>
          </a:p>
        </p:txBody>
      </p:sp>
      <p:sp>
        <p:nvSpPr>
          <p:cNvPr id="3" name="Date Placeholder 2">
            <a:extLst>
              <a:ext uri="{FF2B5EF4-FFF2-40B4-BE49-F238E27FC236}">
                <a16:creationId xmlns:a16="http://schemas.microsoft.com/office/drawing/2014/main" id="{81353E1C-DA7A-43CC-99E9-F4669EE228B1}"/>
              </a:ext>
            </a:extLst>
          </p:cNvPr>
          <p:cNvSpPr>
            <a:spLocks noGrp="1"/>
          </p:cNvSpPr>
          <p:nvPr>
            <p:ph type="dt" sz="quarter" idx="1"/>
          </p:nvPr>
        </p:nvSpPr>
        <p:spPr>
          <a:xfrm>
            <a:off x="4143587" y="1"/>
            <a:ext cx="3169920" cy="481727"/>
          </a:xfrm>
          <a:prstGeom prst="rect">
            <a:avLst/>
          </a:prstGeom>
        </p:spPr>
        <p:txBody>
          <a:bodyPr vert="horz" lIns="96633" tIns="48317" rIns="96633" bIns="48317" rtlCol="0"/>
          <a:lstStyle>
            <a:lvl1pPr algn="r">
              <a:defRPr sz="1300"/>
            </a:lvl1pPr>
          </a:lstStyle>
          <a:p>
            <a:r>
              <a:rPr lang="en-US" dirty="0"/>
              <a:t>2/13/2019</a:t>
            </a:r>
          </a:p>
        </p:txBody>
      </p:sp>
      <p:sp>
        <p:nvSpPr>
          <p:cNvPr id="4" name="Footer Placeholder 3">
            <a:extLst>
              <a:ext uri="{FF2B5EF4-FFF2-40B4-BE49-F238E27FC236}">
                <a16:creationId xmlns:a16="http://schemas.microsoft.com/office/drawing/2014/main" id="{5A3F38F1-7B8B-48A5-AE42-F7DDAFAA40D7}"/>
              </a:ext>
            </a:extLst>
          </p:cNvPr>
          <p:cNvSpPr>
            <a:spLocks noGrp="1"/>
          </p:cNvSpPr>
          <p:nvPr>
            <p:ph type="ftr" sz="quarter" idx="2"/>
          </p:nvPr>
        </p:nvSpPr>
        <p:spPr>
          <a:xfrm>
            <a:off x="0" y="9119476"/>
            <a:ext cx="3169920" cy="481726"/>
          </a:xfrm>
          <a:prstGeom prst="rect">
            <a:avLst/>
          </a:prstGeom>
        </p:spPr>
        <p:txBody>
          <a:bodyPr vert="horz" lIns="96633" tIns="48317" rIns="96633" bIns="48317" rtlCol="0" anchor="b"/>
          <a:lstStyle>
            <a:lvl1pPr algn="l">
              <a:defRPr sz="1300"/>
            </a:lvl1pPr>
          </a:lstStyle>
          <a:p>
            <a:r>
              <a:rPr lang="en-US" dirty="0"/>
              <a:t>Sugar Land Bible Church</a:t>
            </a:r>
          </a:p>
        </p:txBody>
      </p:sp>
      <p:sp>
        <p:nvSpPr>
          <p:cNvPr id="5" name="Slide Number Placeholder 4">
            <a:extLst>
              <a:ext uri="{FF2B5EF4-FFF2-40B4-BE49-F238E27FC236}">
                <a16:creationId xmlns:a16="http://schemas.microsoft.com/office/drawing/2014/main" id="{F3C698F9-8B5A-4D5B-BF68-AFABEFADC6D3}"/>
              </a:ext>
            </a:extLst>
          </p:cNvPr>
          <p:cNvSpPr>
            <a:spLocks noGrp="1"/>
          </p:cNvSpPr>
          <p:nvPr>
            <p:ph type="sldNum" sz="quarter" idx="3"/>
          </p:nvPr>
        </p:nvSpPr>
        <p:spPr>
          <a:xfrm>
            <a:off x="4143587" y="9119476"/>
            <a:ext cx="3169920" cy="481726"/>
          </a:xfrm>
          <a:prstGeom prst="rect">
            <a:avLst/>
          </a:prstGeom>
        </p:spPr>
        <p:txBody>
          <a:bodyPr vert="horz" lIns="96633" tIns="48317" rIns="96633" bIns="48317" rtlCol="0" anchor="b"/>
          <a:lstStyle>
            <a:lvl1pPr algn="r">
              <a:defRPr sz="1300"/>
            </a:lvl1pPr>
          </a:lstStyle>
          <a:p>
            <a:fld id="{5C929818-C965-4624-9795-D5F3AF8F7865}" type="slidenum">
              <a:rPr lang="en-US" smtClean="0"/>
              <a:t>‹#›</a:t>
            </a:fld>
            <a:endParaRPr lang="en-US"/>
          </a:p>
        </p:txBody>
      </p:sp>
    </p:spTree>
    <p:extLst>
      <p:ext uri="{BB962C8B-B14F-4D97-AF65-F5344CB8AC3E}">
        <p14:creationId xmlns:p14="http://schemas.microsoft.com/office/powerpoint/2010/main" val="178620912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r>
              <a:rPr lang="en-US"/>
              <a:t>Jim McGowan, Th.D. - Session 3-4 - History of Biblical Dispensationalism</a:t>
            </a:r>
          </a:p>
        </p:txBody>
      </p:sp>
      <p:sp>
        <p:nvSpPr>
          <p:cNvPr id="3" name="Date Placeholder 2"/>
          <p:cNvSpPr>
            <a:spLocks noGrp="1"/>
          </p:cNvSpPr>
          <p:nvPr>
            <p:ph type="dt" idx="1"/>
          </p:nvPr>
        </p:nvSpPr>
        <p:spPr>
          <a:xfrm>
            <a:off x="4143587" y="1"/>
            <a:ext cx="3169920" cy="481727"/>
          </a:xfrm>
          <a:prstGeom prst="rect">
            <a:avLst/>
          </a:prstGeom>
        </p:spPr>
        <p:txBody>
          <a:bodyPr vert="horz" lIns="96633" tIns="48317" rIns="96633" bIns="48317" rtlCol="0"/>
          <a:lstStyle>
            <a:lvl1pPr algn="r">
              <a:defRPr sz="1300"/>
            </a:lvl1pPr>
          </a:lstStyle>
          <a:p>
            <a:r>
              <a:rPr lang="en-US"/>
              <a:t>Oct. 5-7, 2017</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3" tIns="48317" rIns="96633" bIns="4831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3" tIns="48317" rIns="96633"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3" tIns="48317" rIns="96633" bIns="48317" rtlCol="0" anchor="b"/>
          <a:lstStyle>
            <a:lvl1pPr algn="l">
              <a:defRPr sz="1300"/>
            </a:lvl1pPr>
          </a:lstStyle>
          <a:p>
            <a:r>
              <a:rPr lang="en-US"/>
              <a:t>Tyndale Theological Seminary Seminar</a:t>
            </a:r>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3" tIns="48317" rIns="96633" bIns="48317" rtlCol="0" anchor="b"/>
          <a:lstStyle>
            <a:lvl1pPr algn="r">
              <a:defRPr sz="1300"/>
            </a:lvl1pPr>
          </a:lstStyle>
          <a:p>
            <a:fld id="{FC5C161B-DCDC-408F-80B8-C9DABD5D7444}" type="slidenum">
              <a:rPr lang="en-US" smtClean="0"/>
              <a:t>‹#›</a:t>
            </a:fld>
            <a:endParaRPr lang="en-US"/>
          </a:p>
        </p:txBody>
      </p:sp>
    </p:spTree>
    <p:extLst>
      <p:ext uri="{BB962C8B-B14F-4D97-AF65-F5344CB8AC3E}">
        <p14:creationId xmlns:p14="http://schemas.microsoft.com/office/powerpoint/2010/main" val="195624515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434728A8-5A33-4EA7-8FEF-E0D225F0B49C}"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1</a:t>
            </a:fld>
            <a:endParaRPr lang="en-US"/>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3345DEBC-F221-4A62-B278-DBE2401865F7}"/>
              </a:ext>
            </a:extLst>
          </p:cNvPr>
          <p:cNvSpPr>
            <a:spLocks noGrp="1"/>
          </p:cNvSpPr>
          <p:nvPr>
            <p:ph type="dt" idx="10"/>
          </p:nvPr>
        </p:nvSpPr>
        <p:spPr/>
        <p:txBody>
          <a:bodyPr/>
          <a:lstStyle/>
          <a:p>
            <a:fld id="{D06A4AAE-CBA2-466D-B242-66F073BD47C6}" type="datetime1">
              <a:rPr lang="en-US" smtClean="0"/>
              <a:t>2/12/2019</a:t>
            </a:fld>
            <a:endParaRPr lang="en-US"/>
          </a:p>
        </p:txBody>
      </p:sp>
      <p:sp>
        <p:nvSpPr>
          <p:cNvPr id="3" name="Footer Placeholder 2">
            <a:extLst>
              <a:ext uri="{FF2B5EF4-FFF2-40B4-BE49-F238E27FC236}">
                <a16:creationId xmlns:a16="http://schemas.microsoft.com/office/drawing/2014/main" id="{D6DBC2F5-CF91-401E-8311-659C947C319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ACCEB3EA-6EB5-44E9-87D6-B5A993B04B00}"/>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243987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E83EABDB-A91B-45D7-B9AD-3231D5BA72B0}"/>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11FFF555-F696-4967-A1C0-69E8FD7A31A5}"/>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4852F7B4-23F2-4D97-A2E7-8290C5C2B959}"/>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293086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ECF06941-4BE0-443F-BE78-75E64DE8420F}"/>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DB2A3B7D-59E8-45EF-A57B-349FD501F621}"/>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4DEC3C7A-B40C-44AB-811A-9BB62DD65844}"/>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1903493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4AD6743E-64AD-488F-AC55-FBD60C2B0537}"/>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734B18A2-1511-4D72-A93B-1D2CA6FD507D}"/>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CDC985D3-7314-48E6-B9F9-3FA45C9317AE}"/>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10160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F98DF270-E324-4804-BE33-F94E89FAB83C}"/>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259A250F-6A61-4C8F-A87D-1A4521CBAFCB}"/>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B869B470-C8E1-42FC-9EE3-8063A55A68F7}"/>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412762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24</a:t>
            </a:fld>
            <a:endParaRPr lang="en-US"/>
          </a:p>
        </p:txBody>
      </p:sp>
    </p:spTree>
    <p:extLst>
      <p:ext uri="{BB962C8B-B14F-4D97-AF65-F5344CB8AC3E}">
        <p14:creationId xmlns:p14="http://schemas.microsoft.com/office/powerpoint/2010/main" val="89438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EBA42C94-D2AC-4C0C-8BBD-21A283999C8D}"/>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736BF28F-1395-4C42-961C-5E3BDF874452}"/>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084CF33F-119F-46DB-A0A8-0FA9B1E04055}"/>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43412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27</a:t>
            </a:fld>
            <a:endParaRPr lang="en-US"/>
          </a:p>
        </p:txBody>
      </p:sp>
    </p:spTree>
    <p:extLst>
      <p:ext uri="{BB962C8B-B14F-4D97-AF65-F5344CB8AC3E}">
        <p14:creationId xmlns:p14="http://schemas.microsoft.com/office/powerpoint/2010/main" val="1123991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3596198E-6E88-4611-9598-37CA3958714B}"/>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170CD72A-33A4-4766-82F3-36262039F50B}"/>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97882627-6F9E-4EE3-84F9-1DCED2CC6E0A}"/>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4050443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103B125-1229-4E13-9D95-9FE1CD53307A}"/>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32A230AB-3415-479E-A091-5A9BEA9A5ACE}"/>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A1688CB7-0458-40D6-939D-5976777BFE59}"/>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307502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2</a:t>
            </a:fld>
            <a:endParaRPr lang="en-US"/>
          </a:p>
        </p:txBody>
      </p:sp>
    </p:spTree>
    <p:extLst>
      <p:ext uri="{BB962C8B-B14F-4D97-AF65-F5344CB8AC3E}">
        <p14:creationId xmlns:p14="http://schemas.microsoft.com/office/powerpoint/2010/main" val="390450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E8358F13-0869-486D-B4F6-483878CA8133}"/>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A1DA1EB2-F5F7-4510-A7C5-8C60392B07C6}"/>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7189546A-743A-4350-B863-65A6067B2987}"/>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230515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C64BA673-B296-4ADF-8424-AC8A0B044B65}"/>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304A828F-49C4-4FD5-B6A2-E69CDF2028C0}"/>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9DA65343-3CCE-4BBD-82E2-45BA8F11BBBD}"/>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376705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94DA3450-0C59-495B-B4F9-691DF453F68F}"/>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120E5FAA-8CEE-49D4-A323-11F38F60F5E8}"/>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8A5CC223-DC0E-4D22-9CAB-6A34EE80573B}"/>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2513145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A576008D-9006-4777-8342-B3A83B20AE05}"/>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D80A571D-57C8-4BD7-A06B-39C9F2E196E7}"/>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57CC30F0-B8BC-4D78-A0A3-8D917656AB54}"/>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1240858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691EB1AD-430E-4EF6-89F1-BA81F5DB70CB}"/>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9B3F63DA-E0C4-42E9-A980-38388FECFE5F}"/>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EB224A86-9878-4172-ADCF-80C27A42E867}"/>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2559272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F3382D30-13BB-43E4-8F9C-CF1E583D7A0F}"/>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297326D5-2783-44C1-B96C-C2E66F934C9E}"/>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77E31C2F-4987-4389-ABE9-E2178FC809ED}"/>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191863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979A946F-2EFD-4F08-A9E5-2F49ED48E025}"/>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F676C6D4-F0EA-456F-9936-A73A0FD1F698}"/>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79AA61F6-F32F-4909-9857-7BA13CEDE861}"/>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103841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88E5A813-6DED-4ECC-A2C5-92637E3C35EB}"/>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55ABB4EB-C6AD-4295-ACA1-A2D50569A38E}"/>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C6E6C864-F985-4745-9CEF-BB260FE254BB}"/>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3537556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75E815A9-40CF-4B3B-8754-B1373DE89E33}"/>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BE10FA5E-FA84-40DE-9B71-85EDEACE1C79}"/>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B5F039BB-111A-458B-9615-DC29BF219452}"/>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2166607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4F436A64-A904-4327-A14E-134A5D1E12CD}"/>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2425819F-E5DB-44B0-A79E-2208281FDE44}"/>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AA4572E8-6950-4AD2-9253-791AA35FF837}"/>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87282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8E9D355F-3261-486F-A79A-E78A770C6DF3}"/>
              </a:ext>
            </a:extLst>
          </p:cNvPr>
          <p:cNvSpPr>
            <a:spLocks noGrp="1"/>
          </p:cNvSpPr>
          <p:nvPr>
            <p:ph type="dt" idx="10"/>
          </p:nvPr>
        </p:nvSpPr>
        <p:spPr/>
        <p:txBody>
          <a:bodyPr/>
          <a:lstStyle/>
          <a:p>
            <a:fld id="{D3B9938E-F0B9-418C-A553-C6878F47B08A}" type="datetime1">
              <a:rPr lang="en-US" smtClean="0"/>
              <a:t>2/12/2019</a:t>
            </a:fld>
            <a:endParaRPr lang="en-US"/>
          </a:p>
        </p:txBody>
      </p:sp>
      <p:sp>
        <p:nvSpPr>
          <p:cNvPr id="3" name="Footer Placeholder 2">
            <a:extLst>
              <a:ext uri="{FF2B5EF4-FFF2-40B4-BE49-F238E27FC236}">
                <a16:creationId xmlns:a16="http://schemas.microsoft.com/office/drawing/2014/main" id="{0E1EBE97-1D39-4F43-B0D8-F47BAAF0951F}"/>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D154D82-A45B-4899-BA9D-F68B4D9912C4}"/>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389759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54FCA2A1-0009-4BD3-87C4-F9BE99538F38}"/>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0D7850BF-5A6F-455D-B7D9-09537739EF33}"/>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5C44F290-6F5D-4815-81B9-6F30B9DD349A}"/>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3432153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0AC7B952-485F-4D68-A1D4-DF0DF732ECE5}"/>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7B5A2025-C5FB-4E2B-8ED3-733E864CA34E}"/>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F003BFB6-1DC7-42EA-BC23-D2DA438135E3}"/>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3307821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CEA7D7F5-B722-4093-94A8-F2753314D810}"/>
              </a:ext>
            </a:extLst>
          </p:cNvPr>
          <p:cNvSpPr>
            <a:spLocks noGrp="1"/>
          </p:cNvSpPr>
          <p:nvPr>
            <p:ph type="dt" idx="10"/>
          </p:nvPr>
        </p:nvSpPr>
        <p:spPr/>
        <p:txBody>
          <a:bodyPr/>
          <a:lstStyle/>
          <a:p>
            <a:r>
              <a:rPr lang="en-US"/>
              <a:t>Oct. 5-7, 2017</a:t>
            </a:r>
          </a:p>
        </p:txBody>
      </p:sp>
      <p:sp>
        <p:nvSpPr>
          <p:cNvPr id="3" name="Footer Placeholder 2">
            <a:extLst>
              <a:ext uri="{FF2B5EF4-FFF2-40B4-BE49-F238E27FC236}">
                <a16:creationId xmlns:a16="http://schemas.microsoft.com/office/drawing/2014/main" id="{EE717BE4-D6B6-4944-9CF8-A711059C2FA0}"/>
              </a:ext>
            </a:extLst>
          </p:cNvPr>
          <p:cNvSpPr>
            <a:spLocks noGrp="1"/>
          </p:cNvSpPr>
          <p:nvPr>
            <p:ph type="ftr" sz="quarter" idx="11"/>
          </p:nvPr>
        </p:nvSpPr>
        <p:spPr/>
        <p:txBody>
          <a:bodyPr/>
          <a:lstStyle/>
          <a:p>
            <a:r>
              <a:rPr lang="en-US"/>
              <a:t>Tyndale Theological Seminary Seminar</a:t>
            </a:r>
          </a:p>
        </p:txBody>
      </p:sp>
      <p:sp>
        <p:nvSpPr>
          <p:cNvPr id="4" name="Header Placeholder 3">
            <a:extLst>
              <a:ext uri="{FF2B5EF4-FFF2-40B4-BE49-F238E27FC236}">
                <a16:creationId xmlns:a16="http://schemas.microsoft.com/office/drawing/2014/main" id="{43FCA0ED-EBE1-4B9F-943A-184167306DD7}"/>
              </a:ext>
            </a:extLst>
          </p:cNvPr>
          <p:cNvSpPr>
            <a:spLocks noGrp="1"/>
          </p:cNvSpPr>
          <p:nvPr>
            <p:ph type="hdr" sz="quarter" idx="12"/>
          </p:nvPr>
        </p:nvSpPr>
        <p:spPr/>
        <p:txBody>
          <a:bodyPr/>
          <a:lstStyle/>
          <a:p>
            <a:r>
              <a:rPr lang="en-US"/>
              <a:t>Jim McGowan, Th.D. - Session 3-4 - History of Biblical Dispensationalism</a:t>
            </a:r>
          </a:p>
        </p:txBody>
      </p:sp>
    </p:spTree>
    <p:extLst>
      <p:ext uri="{BB962C8B-B14F-4D97-AF65-F5344CB8AC3E}">
        <p14:creationId xmlns:p14="http://schemas.microsoft.com/office/powerpoint/2010/main" val="224840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a:extLst>
              <a:ext uri="{FF2B5EF4-FFF2-40B4-BE49-F238E27FC236}">
                <a16:creationId xmlns:a16="http://schemas.microsoft.com/office/drawing/2014/main" id="{8E9D355F-3261-486F-A79A-E78A770C6DF3}"/>
              </a:ext>
            </a:extLst>
          </p:cNvPr>
          <p:cNvSpPr>
            <a:spLocks noGrp="1"/>
          </p:cNvSpPr>
          <p:nvPr>
            <p:ph type="dt" idx="10"/>
          </p:nvPr>
        </p:nvSpPr>
        <p:spPr/>
        <p:txBody>
          <a:bodyPr/>
          <a:lstStyle/>
          <a:p>
            <a:fld id="{D3B9938E-F0B9-418C-A553-C6878F47B08A}" type="datetime1">
              <a:rPr lang="en-US" smtClean="0"/>
              <a:t>2/12/2019</a:t>
            </a:fld>
            <a:endParaRPr lang="en-US"/>
          </a:p>
        </p:txBody>
      </p:sp>
      <p:sp>
        <p:nvSpPr>
          <p:cNvPr id="3" name="Footer Placeholder 2">
            <a:extLst>
              <a:ext uri="{FF2B5EF4-FFF2-40B4-BE49-F238E27FC236}">
                <a16:creationId xmlns:a16="http://schemas.microsoft.com/office/drawing/2014/main" id="{0E1EBE97-1D39-4F43-B0D8-F47BAAF0951F}"/>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FD154D82-A45B-4899-BA9D-F68B4D9912C4}"/>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7842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9</a:t>
            </a:fld>
            <a:endParaRPr lang="en-US"/>
          </a:p>
        </p:txBody>
      </p:sp>
    </p:spTree>
    <p:extLst>
      <p:ext uri="{BB962C8B-B14F-4D97-AF65-F5344CB8AC3E}">
        <p14:creationId xmlns:p14="http://schemas.microsoft.com/office/powerpoint/2010/main" val="10066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10</a:t>
            </a:fld>
            <a:endParaRPr lang="en-US"/>
          </a:p>
        </p:txBody>
      </p:sp>
    </p:spTree>
    <p:extLst>
      <p:ext uri="{BB962C8B-B14F-4D97-AF65-F5344CB8AC3E}">
        <p14:creationId xmlns:p14="http://schemas.microsoft.com/office/powerpoint/2010/main" val="150943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11</a:t>
            </a:fld>
            <a:endParaRPr lang="en-US"/>
          </a:p>
        </p:txBody>
      </p:sp>
    </p:spTree>
    <p:extLst>
      <p:ext uri="{BB962C8B-B14F-4D97-AF65-F5344CB8AC3E}">
        <p14:creationId xmlns:p14="http://schemas.microsoft.com/office/powerpoint/2010/main" val="401933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4 - History of Biblical Dispensationalism</a:t>
            </a:r>
          </a:p>
        </p:txBody>
      </p:sp>
      <p:sp>
        <p:nvSpPr>
          <p:cNvPr id="5" name="Date Placeholder 4"/>
          <p:cNvSpPr>
            <a:spLocks noGrp="1"/>
          </p:cNvSpPr>
          <p:nvPr>
            <p:ph type="dt" idx="1"/>
          </p:nvPr>
        </p:nvSpPr>
        <p:spPr/>
        <p:txBody>
          <a:bodyPr/>
          <a:lstStyle/>
          <a:p>
            <a:fld id="{3795A0B3-A2F9-41B5-8B61-196D6BACE51B}" type="datetime1">
              <a:rPr lang="en-US" smtClean="0"/>
              <a:t>2/12/2019</a:t>
            </a:fld>
            <a:endParaRPr lang="en-US"/>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FC5C161B-DCDC-408F-80B8-C9DABD5D7444}" type="slidenum">
              <a:rPr lang="en-US" smtClean="0"/>
              <a:t>12</a:t>
            </a:fld>
            <a:endParaRPr lang="en-US"/>
          </a:p>
        </p:txBody>
      </p:sp>
    </p:spTree>
    <p:extLst>
      <p:ext uri="{BB962C8B-B14F-4D97-AF65-F5344CB8AC3E}">
        <p14:creationId xmlns:p14="http://schemas.microsoft.com/office/powerpoint/2010/main" val="14125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142" indent="-301977">
              <a:spcBef>
                <a:spcPct val="30000"/>
              </a:spcBef>
              <a:defRPr kumimoji="1" sz="1300">
                <a:solidFill>
                  <a:schemeClr val="tx1"/>
                </a:solidFill>
                <a:latin typeface="Arial" panose="020B0604020202020204" pitchFamily="34" charset="0"/>
              </a:defRPr>
            </a:lvl2pPr>
            <a:lvl3pPr marL="1207911" indent="-241582">
              <a:spcBef>
                <a:spcPct val="30000"/>
              </a:spcBef>
              <a:defRPr kumimoji="1" sz="1300">
                <a:solidFill>
                  <a:schemeClr val="tx1"/>
                </a:solidFill>
                <a:latin typeface="Arial" panose="020B0604020202020204" pitchFamily="34" charset="0"/>
              </a:defRPr>
            </a:lvl3pPr>
            <a:lvl4pPr marL="1691075" indent="-241582">
              <a:spcBef>
                <a:spcPct val="30000"/>
              </a:spcBef>
              <a:defRPr kumimoji="1" sz="1300">
                <a:solidFill>
                  <a:schemeClr val="tx1"/>
                </a:solidFill>
                <a:latin typeface="Arial" panose="020B0604020202020204" pitchFamily="34" charset="0"/>
              </a:defRPr>
            </a:lvl4pPr>
            <a:lvl5pPr marL="2174240" indent="-241582">
              <a:spcBef>
                <a:spcPct val="30000"/>
              </a:spcBef>
              <a:defRPr kumimoji="1" sz="1300">
                <a:solidFill>
                  <a:schemeClr val="tx1"/>
                </a:solidFill>
                <a:latin typeface="Arial" panose="020B0604020202020204" pitchFamily="34" charset="0"/>
              </a:defRPr>
            </a:lvl5pPr>
            <a:lvl6pPr marL="2657406" indent="-241582" eaLnBrk="0" fontAlgn="base" hangingPunct="0">
              <a:spcBef>
                <a:spcPct val="30000"/>
              </a:spcBef>
              <a:spcAft>
                <a:spcPct val="0"/>
              </a:spcAft>
              <a:defRPr kumimoji="1" sz="1300">
                <a:solidFill>
                  <a:schemeClr val="tx1"/>
                </a:solidFill>
                <a:latin typeface="Arial" panose="020B0604020202020204" pitchFamily="34" charset="0"/>
              </a:defRPr>
            </a:lvl6pPr>
            <a:lvl7pPr marL="3140569" indent="-241582" eaLnBrk="0" fontAlgn="base" hangingPunct="0">
              <a:spcBef>
                <a:spcPct val="30000"/>
              </a:spcBef>
              <a:spcAft>
                <a:spcPct val="0"/>
              </a:spcAft>
              <a:defRPr kumimoji="1" sz="1300">
                <a:solidFill>
                  <a:schemeClr val="tx1"/>
                </a:solidFill>
                <a:latin typeface="Arial" panose="020B0604020202020204" pitchFamily="34" charset="0"/>
              </a:defRPr>
            </a:lvl7pPr>
            <a:lvl8pPr marL="3623734" indent="-241582" eaLnBrk="0" fontAlgn="base" hangingPunct="0">
              <a:spcBef>
                <a:spcPct val="30000"/>
              </a:spcBef>
              <a:spcAft>
                <a:spcPct val="0"/>
              </a:spcAft>
              <a:defRPr kumimoji="1" sz="1300">
                <a:solidFill>
                  <a:schemeClr val="tx1"/>
                </a:solidFill>
                <a:latin typeface="Arial" panose="020B0604020202020204" pitchFamily="34" charset="0"/>
              </a:defRPr>
            </a:lvl8pPr>
            <a:lvl9pPr marL="4106899" indent="-241582"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3345DEBC-F221-4A62-B278-DBE2401865F7}"/>
              </a:ext>
            </a:extLst>
          </p:cNvPr>
          <p:cNvSpPr>
            <a:spLocks noGrp="1"/>
          </p:cNvSpPr>
          <p:nvPr>
            <p:ph type="dt" idx="10"/>
          </p:nvPr>
        </p:nvSpPr>
        <p:spPr/>
        <p:txBody>
          <a:bodyPr/>
          <a:lstStyle/>
          <a:p>
            <a:fld id="{D06A4AAE-CBA2-466D-B242-66F073BD47C6}" type="datetime1">
              <a:rPr lang="en-US" smtClean="0"/>
              <a:t>2/12/2019</a:t>
            </a:fld>
            <a:endParaRPr lang="en-US"/>
          </a:p>
        </p:txBody>
      </p:sp>
      <p:sp>
        <p:nvSpPr>
          <p:cNvPr id="3" name="Footer Placeholder 2">
            <a:extLst>
              <a:ext uri="{FF2B5EF4-FFF2-40B4-BE49-F238E27FC236}">
                <a16:creationId xmlns:a16="http://schemas.microsoft.com/office/drawing/2014/main" id="{D6DBC2F5-CF91-401E-8311-659C947C3192}"/>
              </a:ext>
            </a:extLst>
          </p:cNvPr>
          <p:cNvSpPr>
            <a:spLocks noGrp="1"/>
          </p:cNvSpPr>
          <p:nvPr>
            <p:ph type="ftr" sz="quarter" idx="11"/>
          </p:nvPr>
        </p:nvSpPr>
        <p:spPr/>
        <p:txBody>
          <a:bodyPr/>
          <a:lstStyle/>
          <a:p>
            <a:r>
              <a:rPr lang="en-US"/>
              <a:t>Sugar Land Bible Church</a:t>
            </a:r>
          </a:p>
        </p:txBody>
      </p:sp>
      <p:sp>
        <p:nvSpPr>
          <p:cNvPr id="4" name="Header Placeholder 3">
            <a:extLst>
              <a:ext uri="{FF2B5EF4-FFF2-40B4-BE49-F238E27FC236}">
                <a16:creationId xmlns:a16="http://schemas.microsoft.com/office/drawing/2014/main" id="{ACCEB3EA-6EB5-44E9-87D6-B5A993B04B00}"/>
              </a:ext>
            </a:extLst>
          </p:cNvPr>
          <p:cNvSpPr>
            <a:spLocks noGrp="1"/>
          </p:cNvSpPr>
          <p:nvPr>
            <p:ph type="hdr" sz="quarter" idx="12"/>
          </p:nvPr>
        </p:nvSpPr>
        <p:spPr/>
        <p:txBody>
          <a:bodyPr/>
          <a:lstStyle/>
          <a:p>
            <a:r>
              <a:rPr lang="en-US"/>
              <a:t>Jim McGowan, Th.D. - Session 4 - History of Biblical Dispensationalism</a:t>
            </a:r>
          </a:p>
        </p:txBody>
      </p:sp>
    </p:spTree>
    <p:extLst>
      <p:ext uri="{BB962C8B-B14F-4D97-AF65-F5344CB8AC3E}">
        <p14:creationId xmlns:p14="http://schemas.microsoft.com/office/powerpoint/2010/main" val="43271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384378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2/12/2019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hollyhillsbiblechurch.org/" TargetMode="External"/><Relationship Id="rId2" Type="http://schemas.openxmlformats.org/officeDocument/2006/relationships/hyperlink" Target="http://www.slbc.org/" TargetMode="External"/><Relationship Id="rId1" Type="http://schemas.openxmlformats.org/officeDocument/2006/relationships/slideLayout" Target="../slideLayouts/slideLayout2.xml"/><Relationship Id="rId4" Type="http://schemas.openxmlformats.org/officeDocument/2006/relationships/hyperlink" Target="http://www.middletownbiblechurch.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lstStyle/>
          <a:p>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87"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1"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dirty="0">
                <a:latin typeface="+mn-lt"/>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1769309" y="228600"/>
            <a:ext cx="5605382" cy="1143000"/>
          </a:xfrm>
        </p:spPr>
        <p:txBody>
          <a:bodyPr>
            <a:normAutofit/>
          </a:bodyPr>
          <a:lstStyle/>
          <a:p>
            <a:pPr algn="ctr"/>
            <a:r>
              <a:rPr lang="en-US" altLang="en-US" sz="3600" b="1" dirty="0">
                <a:solidFill>
                  <a:srgbClr val="3333FF"/>
                </a:solidFill>
                <a:latin typeface="+mn-lt"/>
              </a:rPr>
              <a:t>Alexander’s Four Generals</a:t>
            </a:r>
            <a:br>
              <a:rPr lang="en-US" altLang="en-US" sz="3600" b="1" dirty="0">
                <a:solidFill>
                  <a:srgbClr val="3333FF"/>
                </a:solidFill>
                <a:latin typeface="+mn-lt"/>
              </a:rPr>
            </a:br>
            <a:r>
              <a:rPr lang="en-US" altLang="en-US" sz="2800" b="1" dirty="0">
                <a:solidFill>
                  <a:srgbClr val="3333FF"/>
                </a:solidFill>
                <a:latin typeface="+mn-lt"/>
              </a:rPr>
              <a:t>Daniel 7:6; 8:8,22</a:t>
            </a: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nvPr>
        </p:nvGraphicFramePr>
        <p:xfrm>
          <a:off x="1028700" y="169164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algn="ctr"/>
                      <a:r>
                        <a:rPr lang="en-US" altLang="en-US" sz="3600" b="0" dirty="0" err="1">
                          <a:latin typeface="Calibri" panose="020F0502020204030204" pitchFamily="34" charset="0"/>
                          <a:cs typeface="Calibri" panose="020F0502020204030204" pitchFamily="34" charset="0"/>
                        </a:rPr>
                        <a:t>Cassander</a:t>
                      </a:r>
                      <a:endParaRPr lang="en-US" altLang="en-US" sz="3600" b="0" dirty="0">
                        <a:latin typeface="Calibri" panose="020F0502020204030204" pitchFamily="34" charset="0"/>
                        <a:cs typeface="Calibri" panose="020F0502020204030204" pitchFamily="34" charset="0"/>
                      </a:endParaRPr>
                    </a:p>
                    <a:p>
                      <a:pPr algn="ctr"/>
                      <a:r>
                        <a:rPr lang="en-US" altLang="en-US" sz="3600" b="0" dirty="0">
                          <a:latin typeface="Calibri" panose="020F0502020204030204" pitchFamily="34" charset="0"/>
                          <a:cs typeface="Calibri" panose="020F0502020204030204" pitchFamily="34" charset="0"/>
                        </a:rPr>
                        <a:t>Macedonia</a:t>
                      </a:r>
                    </a:p>
                  </a:txBody>
                  <a:tcPr anchor="ctr">
                    <a:solidFill>
                      <a:srgbClr val="000066"/>
                    </a:solidFill>
                  </a:tcPr>
                </a:tc>
                <a:tc>
                  <a:txBody>
                    <a:bodyPr/>
                    <a:lstStyle/>
                    <a:p>
                      <a:pPr algn="ctr"/>
                      <a:r>
                        <a:rPr lang="en-US" altLang="en-US" sz="3600" b="1" dirty="0">
                          <a:solidFill>
                            <a:srgbClr val="FFFF00"/>
                          </a:solidFill>
                          <a:latin typeface="Calibri" panose="020F0502020204030204" pitchFamily="34" charset="0"/>
                          <a:cs typeface="Calibri" panose="020F0502020204030204" pitchFamily="34" charset="0"/>
                        </a:rPr>
                        <a:t>Ptolemy</a:t>
                      </a:r>
                    </a:p>
                    <a:p>
                      <a:pPr algn="ctr"/>
                      <a:r>
                        <a:rPr lang="en-US" altLang="en-US" sz="3600" b="1" dirty="0">
                          <a:solidFill>
                            <a:srgbClr val="FFFF00"/>
                          </a:solidFill>
                          <a:latin typeface="Calibri" panose="020F0502020204030204" pitchFamily="34" charset="0"/>
                          <a:cs typeface="Calibri" panose="020F0502020204030204" pitchFamily="34" charset="0"/>
                        </a:rPr>
                        <a:t>Egypt</a:t>
                      </a:r>
                    </a:p>
                  </a:txBody>
                  <a:tcPr anchor="ctr">
                    <a:solidFill>
                      <a:srgbClr val="C00000"/>
                    </a:solidFill>
                  </a:tcPr>
                </a:tc>
                <a:extLst>
                  <a:ext uri="{0D108BD9-81ED-4DB2-BD59-A6C34878D82A}">
                    <a16:rowId xmlns:a16="http://schemas.microsoft.com/office/drawing/2014/main" val="58391898"/>
                  </a:ext>
                </a:extLst>
              </a:tr>
              <a:tr h="1737360">
                <a:tc>
                  <a:txBody>
                    <a:bodyPr/>
                    <a:lstStyle/>
                    <a:p>
                      <a:pPr algn="ctr"/>
                      <a:r>
                        <a:rPr lang="en-US" altLang="en-US" sz="3600" b="0" kern="1200" dirty="0">
                          <a:solidFill>
                            <a:schemeClr val="lt1"/>
                          </a:solidFill>
                          <a:latin typeface="Calibri" panose="020F0502020204030204" pitchFamily="34" charset="0"/>
                          <a:ea typeface="+mn-ea"/>
                          <a:cs typeface="Calibri" panose="020F0502020204030204" pitchFamily="34" charset="0"/>
                        </a:rPr>
                        <a:t>Lysimachus</a:t>
                      </a: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 Asia Minor</a:t>
                      </a:r>
                      <a:endParaRPr lang="en-US" sz="3600" b="0" kern="1200" dirty="0">
                        <a:solidFill>
                          <a:schemeClr val="lt1"/>
                        </a:solidFill>
                        <a:latin typeface="Calibri" panose="020F0502020204030204" pitchFamily="34" charset="0"/>
                        <a:ea typeface="+mn-ea"/>
                        <a:cs typeface="Calibri" panose="020F0502020204030204" pitchFamily="34" charset="0"/>
                      </a:endParaRPr>
                    </a:p>
                  </a:txBody>
                  <a:tcPr anchor="ctr">
                    <a:solidFill>
                      <a:srgbClr val="000066"/>
                    </a:solidFill>
                  </a:tcPr>
                </a:tc>
                <a:tc>
                  <a:txBody>
                    <a:bodyPr/>
                    <a:lstStyle/>
                    <a:p>
                      <a:pPr algn="ctr"/>
                      <a:r>
                        <a:rPr lang="en-US" altLang="en-US" sz="3600" b="0" kern="1200" dirty="0" err="1">
                          <a:solidFill>
                            <a:schemeClr val="lt1"/>
                          </a:solidFill>
                          <a:latin typeface="Calibri" panose="020F0502020204030204" pitchFamily="34" charset="0"/>
                          <a:ea typeface="+mn-ea"/>
                          <a:cs typeface="Calibri" panose="020F0502020204030204" pitchFamily="34" charset="0"/>
                        </a:rPr>
                        <a:t>Seleucus</a:t>
                      </a:r>
                      <a:endParaRPr lang="en-US" altLang="en-US" sz="3600" b="0" kern="1200" dirty="0">
                        <a:solidFill>
                          <a:schemeClr val="lt1"/>
                        </a:solidFill>
                        <a:latin typeface="Calibri" panose="020F0502020204030204" pitchFamily="34" charset="0"/>
                        <a:ea typeface="+mn-ea"/>
                        <a:cs typeface="Calibri" panose="020F0502020204030204" pitchFamily="34" charset="0"/>
                      </a:endParaRP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0"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000066"/>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250001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normAutofit/>
          </a:bodyPr>
          <a:lstStyle/>
          <a:p>
            <a:pPr algn="ctr"/>
            <a:r>
              <a:rPr lang="en-US" altLang="en-US" b="1" dirty="0">
                <a:solidFill>
                  <a:srgbClr val="0000FF"/>
                </a:solidFill>
              </a:rPr>
              <a:t> </a:t>
            </a:r>
            <a:r>
              <a:rPr lang="en-US" altLang="en-US" sz="3600" b="1" dirty="0">
                <a:solidFill>
                  <a:srgbClr val="3333FF"/>
                </a:solidFill>
                <a:latin typeface="+mn-lt"/>
              </a:rPr>
              <a:t>Alexandrian and Antiochene Fathers</a:t>
            </a:r>
          </a:p>
        </p:txBody>
      </p:sp>
      <p:sp>
        <p:nvSpPr>
          <p:cNvPr id="3" name="Content Placeholder 2"/>
          <p:cNvSpPr>
            <a:spLocks noGrp="1"/>
          </p:cNvSpPr>
          <p:nvPr>
            <p:ph idx="1"/>
          </p:nvPr>
        </p:nvSpPr>
        <p:spPr>
          <a:xfrm>
            <a:off x="0" y="1143000"/>
            <a:ext cx="9036424" cy="1564341"/>
          </a:xfrm>
        </p:spPr>
        <p:txBody>
          <a:bodyPr>
            <a:noAutofit/>
          </a:bodyPr>
          <a:lstStyle/>
          <a:p>
            <a:pPr marL="457200" indent="-457200" algn="just">
              <a:lnSpc>
                <a:spcPct val="100000"/>
              </a:lnSpc>
              <a:spcBef>
                <a:spcPts val="600"/>
              </a:spcBef>
              <a:spcAft>
                <a:spcPts val="600"/>
              </a:spcAft>
              <a:buClr>
                <a:schemeClr val="tx1"/>
              </a:buClr>
              <a:defRPr/>
            </a:pPr>
            <a:r>
              <a:rPr lang="en-US" sz="2800" dirty="0"/>
              <a:t>Two schools of thought developed about 200 years or so after Christ, schools of hermeneutical views that had a strong impact on the church for centuries to come.</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202704"/>
            <a:ext cx="8036859" cy="584775"/>
          </a:xfrm>
          <a:prstGeom prst="rect">
            <a:avLst/>
          </a:prstGeom>
        </p:spPr>
        <p:txBody>
          <a:bodyPr wrap="square">
            <a:spAutoFit/>
          </a:bodyPr>
          <a:lstStyle/>
          <a:p>
            <a:pPr algn="ctr"/>
            <a:r>
              <a:rPr lang="en-US" sz="1600" dirty="0" err="1"/>
              <a:t>Zuck</a:t>
            </a:r>
            <a:r>
              <a:rPr lang="en-US" sz="1600" dirty="0"/>
              <a:t>, Roy B. </a:t>
            </a:r>
            <a:r>
              <a:rPr lang="en-US" sz="1600" i="1" dirty="0"/>
              <a:t>Basic Bible Interpretation: A Practical Guide to Discovering Biblical Truth (p. 35). Edited by Craig </a:t>
            </a:r>
            <a:r>
              <a:rPr lang="en-US" sz="1600" i="1" dirty="0" err="1"/>
              <a:t>Bubeck</a:t>
            </a:r>
            <a:r>
              <a:rPr lang="en-US" sz="1600" i="1" dirty="0"/>
              <a:t> Sr. Colorado Springs, CO: David C. Cook, 1991.</a:t>
            </a:r>
            <a:endParaRPr lang="en-US" sz="1600" dirty="0"/>
          </a:p>
        </p:txBody>
      </p:sp>
      <p:pic>
        <p:nvPicPr>
          <p:cNvPr id="2" name="Picture 1">
            <a:extLst>
              <a:ext uri="{FF2B5EF4-FFF2-40B4-BE49-F238E27FC236}">
                <a16:creationId xmlns:a16="http://schemas.microsoft.com/office/drawing/2014/main" id="{4E6DA513-6DEC-45A2-91D2-B30995D94AE8}"/>
              </a:ext>
            </a:extLst>
          </p:cNvPr>
          <p:cNvPicPr>
            <a:picLocks noChangeAspect="1"/>
          </p:cNvPicPr>
          <p:nvPr/>
        </p:nvPicPr>
        <p:blipFill>
          <a:blip r:embed="rId3"/>
          <a:stretch>
            <a:fillRect/>
          </a:stretch>
        </p:blipFill>
        <p:spPr>
          <a:xfrm>
            <a:off x="2556934" y="2487711"/>
            <a:ext cx="4030133" cy="3657600"/>
          </a:xfrm>
          <a:prstGeom prst="rect">
            <a:avLst/>
          </a:prstGeom>
        </p:spPr>
      </p:pic>
    </p:spTree>
    <p:extLst>
      <p:ext uri="{BB962C8B-B14F-4D97-AF65-F5344CB8AC3E}">
        <p14:creationId xmlns:p14="http://schemas.microsoft.com/office/powerpoint/2010/main" val="350493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1" dirty="0">
                <a:solidFill>
                  <a:srgbClr val="0000FF"/>
                </a:solidFill>
              </a:rPr>
              <a:t> </a:t>
            </a:r>
            <a:r>
              <a:rPr lang="en-US" altLang="en-US" sz="3600" b="1" dirty="0">
                <a:solidFill>
                  <a:srgbClr val="3333FF"/>
                </a:solidFill>
                <a:latin typeface="+mn-lt"/>
              </a:rPr>
              <a:t>Dangers of Allegorization</a:t>
            </a:r>
          </a:p>
        </p:txBody>
      </p:sp>
      <p:sp>
        <p:nvSpPr>
          <p:cNvPr id="3" name="Content Placeholder 2"/>
          <p:cNvSpPr>
            <a:spLocks noGrp="1"/>
          </p:cNvSpPr>
          <p:nvPr>
            <p:ph idx="1"/>
          </p:nvPr>
        </p:nvSpPr>
        <p:spPr>
          <a:xfrm>
            <a:off x="1600200" y="1143000"/>
            <a:ext cx="7138358" cy="3733800"/>
          </a:xfrm>
        </p:spPr>
        <p:txBody>
          <a:bodyPr>
            <a:normAutofit/>
          </a:bodyPr>
          <a:lstStyle/>
          <a:p>
            <a:pPr marL="457200" indent="-457200">
              <a:spcBef>
                <a:spcPts val="600"/>
              </a:spcBef>
              <a:spcAft>
                <a:spcPts val="600"/>
              </a:spcAft>
              <a:buClr>
                <a:schemeClr val="tx1"/>
              </a:buClr>
              <a:defRPr/>
            </a:pPr>
            <a:r>
              <a:rPr lang="en-US" sz="3200" dirty="0"/>
              <a:t>Text is not being interpreted</a:t>
            </a:r>
          </a:p>
          <a:p>
            <a:pPr marL="457200" indent="-457200">
              <a:spcBef>
                <a:spcPts val="600"/>
              </a:spcBef>
              <a:spcAft>
                <a:spcPts val="600"/>
              </a:spcAft>
              <a:buClr>
                <a:schemeClr val="tx1"/>
              </a:buClr>
              <a:defRPr/>
            </a:pPr>
            <a:r>
              <a:rPr lang="en-US" sz="3200" dirty="0"/>
              <a:t>Authority is transferred from text to interpreter</a:t>
            </a:r>
          </a:p>
          <a:p>
            <a:pPr marL="457200" indent="-457200">
              <a:spcBef>
                <a:spcPts val="600"/>
              </a:spcBef>
              <a:spcAft>
                <a:spcPts val="600"/>
              </a:spcAft>
              <a:buClr>
                <a:schemeClr val="tx1"/>
              </a:buClr>
              <a:defRPr/>
            </a:pPr>
            <a:r>
              <a:rPr lang="en-US" sz="3200" dirty="0"/>
              <a:t>There is no way to test the interpreter</a:t>
            </a:r>
          </a:p>
          <a:p>
            <a:pPr marL="457200" indent="-457200">
              <a:spcBef>
                <a:spcPts val="600"/>
              </a:spcBef>
              <a:spcAft>
                <a:spcPts val="600"/>
              </a:spcAft>
              <a:buClr>
                <a:schemeClr val="tx1"/>
              </a:buClr>
              <a:defRPr/>
            </a:pPr>
            <a:r>
              <a:rPr lang="en-US" sz="3200" dirty="0"/>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4505058"/>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14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3333FF"/>
                </a:solidFill>
                <a:latin typeface="+mn-lt"/>
              </a:rPr>
              <a:t>5 Causes for the Shift to Allegorism</a:t>
            </a:r>
          </a:p>
        </p:txBody>
      </p:sp>
      <p:sp>
        <p:nvSpPr>
          <p:cNvPr id="17411" name="Rectangle 7"/>
          <p:cNvSpPr>
            <a:spLocks noGrp="1" noChangeArrowheads="1"/>
          </p:cNvSpPr>
          <p:nvPr>
            <p:ph type="body" idx="1"/>
          </p:nvPr>
        </p:nvSpPr>
        <p:spPr>
          <a:xfrm>
            <a:off x="266700" y="1143000"/>
            <a:ext cx="8610600" cy="3886200"/>
          </a:xfrm>
        </p:spPr>
        <p:txBody>
          <a:bodyPr>
            <a:normAutofit/>
          </a:bodyPr>
          <a:lstStyle/>
          <a:p>
            <a:pPr marL="461963" indent="-461963" eaLnBrk="1" hangingPunct="1">
              <a:spcBef>
                <a:spcPts val="0"/>
              </a:spcBef>
              <a:spcAft>
                <a:spcPts val="2400"/>
              </a:spcAft>
              <a:buFont typeface="+mj-lt"/>
              <a:buAutoNum type="arabicPeriod"/>
            </a:pPr>
            <a:r>
              <a:rPr lang="en-US" altLang="en-US" sz="2800" dirty="0"/>
              <a:t>Need for immediate relevance</a:t>
            </a:r>
          </a:p>
          <a:p>
            <a:pPr marL="461963" indent="-461963" eaLnBrk="1" hangingPunct="1">
              <a:spcBef>
                <a:spcPts val="0"/>
              </a:spcBef>
              <a:spcAft>
                <a:spcPts val="2400"/>
              </a:spcAft>
              <a:buFont typeface="+mj-lt"/>
              <a:buAutoNum type="arabicPeriod"/>
            </a:pPr>
            <a:r>
              <a:rPr lang="en-US" altLang="en-US" sz="2800" dirty="0"/>
              <a:t>Incorporation of human philosophy into interpretation</a:t>
            </a:r>
          </a:p>
          <a:p>
            <a:pPr marL="461963" indent="-461963" eaLnBrk="1" hangingPunct="1">
              <a:spcBef>
                <a:spcPts val="0"/>
              </a:spcBef>
              <a:spcAft>
                <a:spcPts val="2400"/>
              </a:spcAft>
              <a:buFont typeface="+mj-lt"/>
              <a:buAutoNum type="arabicPeriod"/>
            </a:pPr>
            <a:r>
              <a:rPr lang="en-US" altLang="en-US" sz="2800" dirty="0"/>
              <a:t>Gnostic dualism (Gen. 1:31; 1 John 2:22; 4:2-3; Acts 17:32; 1 Cor. 15:12)</a:t>
            </a:r>
          </a:p>
          <a:p>
            <a:pPr marL="461963" indent="-461963" eaLnBrk="1" hangingPunct="1">
              <a:spcBef>
                <a:spcPts val="0"/>
              </a:spcBef>
              <a:spcAft>
                <a:spcPts val="2400"/>
              </a:spcAft>
              <a:buFont typeface="+mj-lt"/>
              <a:buAutoNum type="arabicPeriod"/>
            </a:pPr>
            <a:r>
              <a:rPr lang="en-US" altLang="en-US" sz="2800" dirty="0"/>
              <a:t>Decline of the church's Jewish population</a:t>
            </a:r>
          </a:p>
          <a:p>
            <a:pPr marL="461963" indent="-461963" eaLnBrk="1" hangingPunct="1">
              <a:spcBef>
                <a:spcPts val="0"/>
              </a:spcBef>
              <a:spcAft>
                <a:spcPts val="2400"/>
              </a:spcAft>
              <a:buFont typeface="+mj-lt"/>
              <a:buAutoNum type="arabicPeriod"/>
            </a:pPr>
            <a:r>
              <a:rPr lang="en-US" altLang="en-US" sz="2800" dirty="0"/>
              <a:t>Constantine’s Edict of Milan (A.D. 313)</a:t>
            </a:r>
          </a:p>
        </p:txBody>
      </p:sp>
      <p:pic>
        <p:nvPicPr>
          <p:cNvPr id="2" name="Picture 1">
            <a:extLst>
              <a:ext uri="{FF2B5EF4-FFF2-40B4-BE49-F238E27FC236}">
                <a16:creationId xmlns:a16="http://schemas.microsoft.com/office/drawing/2014/main" id="{D9F513FC-3222-4DCE-A141-A797C40DE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67" y="4873932"/>
            <a:ext cx="2015067" cy="18288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FC870-B9E0-48E9-95CA-45B8985FD1D0}"/>
              </a:ext>
            </a:extLst>
          </p:cNvPr>
          <p:cNvSpPr>
            <a:spLocks noGrp="1"/>
          </p:cNvSpPr>
          <p:nvPr>
            <p:ph idx="1"/>
          </p:nvPr>
        </p:nvSpPr>
        <p:spPr>
          <a:xfrm>
            <a:off x="0" y="1150883"/>
            <a:ext cx="9144000" cy="5596758"/>
          </a:xfrm>
        </p:spPr>
        <p:txBody>
          <a:bodyPr>
            <a:noAutofit/>
          </a:bodyPr>
          <a:lstStyle/>
          <a:p>
            <a:pPr marL="457200" indent="-457200" algn="just">
              <a:lnSpc>
                <a:spcPct val="100000"/>
              </a:lnSpc>
              <a:spcBef>
                <a:spcPts val="0"/>
              </a:spcBef>
              <a:spcAft>
                <a:spcPts val="1200"/>
              </a:spcAft>
            </a:pPr>
            <a:r>
              <a:rPr lang="en-US" sz="2400" b="1" dirty="0"/>
              <a:t>315</a:t>
            </a:r>
            <a:r>
              <a:rPr lang="en-US" sz="2400" dirty="0"/>
              <a:t>: Constantine published the </a:t>
            </a:r>
            <a:r>
              <a:rPr lang="en-US" sz="2400" b="1" dirty="0">
                <a:solidFill>
                  <a:srgbClr val="3333FF"/>
                </a:solidFill>
                <a:ea typeface="+mj-ea"/>
                <a:cs typeface="+mj-cs"/>
              </a:rPr>
              <a:t>Edict of Milan </a:t>
            </a:r>
            <a:r>
              <a:rPr lang="en-US" sz="2400" dirty="0"/>
              <a:t>which extended religious tolerance to Christians. </a:t>
            </a:r>
            <a:r>
              <a:rPr lang="en-US" sz="2400" b="1" dirty="0">
                <a:solidFill>
                  <a:srgbClr val="3333FF"/>
                </a:solidFill>
                <a:ea typeface="+mj-ea"/>
                <a:cs typeface="+mj-cs"/>
              </a:rPr>
              <a:t>Jews lost many rights with this edict. They were no longer permitted to live in Jerusalem, or to proselytize.</a:t>
            </a:r>
          </a:p>
          <a:p>
            <a:pPr marL="457200" indent="-457200" algn="just">
              <a:lnSpc>
                <a:spcPct val="100000"/>
              </a:lnSpc>
              <a:spcBef>
                <a:spcPts val="0"/>
              </a:spcBef>
              <a:spcAft>
                <a:spcPts val="1200"/>
              </a:spcAft>
            </a:pPr>
            <a:r>
              <a:rPr lang="en-US" sz="2400" b="1" dirty="0"/>
              <a:t>325</a:t>
            </a:r>
            <a:r>
              <a:rPr lang="en-US" sz="2400" dirty="0"/>
              <a:t>: The Council of </a:t>
            </a:r>
            <a:r>
              <a:rPr lang="en-US" sz="2400" dirty="0" err="1"/>
              <a:t>Nicea</a:t>
            </a:r>
            <a:r>
              <a:rPr lang="en-US" sz="2400" dirty="0"/>
              <a:t> decided to separate the celebration of Easter from the Jewish Passover. They stated: </a:t>
            </a:r>
            <a:r>
              <a:rPr lang="en-US" sz="2400" b="1" dirty="0">
                <a:solidFill>
                  <a:srgbClr val="3333FF"/>
                </a:solidFill>
                <a:ea typeface="+mj-ea"/>
                <a:cs typeface="+mj-cs"/>
              </a:rPr>
              <a:t>"For it is unbecoming beyond measure that on this holiest of festivals we should follow the customs of the Jews. Henceforth let us have nothing in common with this odious people...We ought not, therefore, to have anything in common with the Jews...our worship follows a...more convenient course...we desire dearest brethren, to separate ourselves from the detestable company of the Jews...How, then, could we follow these Jews, who are almost certainly blinded."</a:t>
            </a:r>
          </a:p>
        </p:txBody>
      </p:sp>
      <p:sp>
        <p:nvSpPr>
          <p:cNvPr id="4" name="Rectangle 6">
            <a:extLst>
              <a:ext uri="{FF2B5EF4-FFF2-40B4-BE49-F238E27FC236}">
                <a16:creationId xmlns:a16="http://schemas.microsoft.com/office/drawing/2014/main" id="{197EC6A5-D468-4051-B053-97DB8D2794DE}"/>
              </a:ext>
            </a:extLst>
          </p:cNvPr>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3333FF"/>
                </a:solidFill>
                <a:latin typeface="+mn-lt"/>
              </a:rPr>
              <a:t>Results of the Shift to Allegorism</a:t>
            </a:r>
          </a:p>
        </p:txBody>
      </p:sp>
    </p:spTree>
    <p:extLst>
      <p:ext uri="{BB962C8B-B14F-4D97-AF65-F5344CB8AC3E}">
        <p14:creationId xmlns:p14="http://schemas.microsoft.com/office/powerpoint/2010/main" val="399808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FC870-B9E0-48E9-95CA-45B8985FD1D0}"/>
              </a:ext>
            </a:extLst>
          </p:cNvPr>
          <p:cNvSpPr>
            <a:spLocks noGrp="1"/>
          </p:cNvSpPr>
          <p:nvPr>
            <p:ph idx="1"/>
          </p:nvPr>
        </p:nvSpPr>
        <p:spPr>
          <a:xfrm>
            <a:off x="0" y="1150883"/>
            <a:ext cx="9144000" cy="5596758"/>
          </a:xfrm>
        </p:spPr>
        <p:txBody>
          <a:bodyPr>
            <a:noAutofit/>
          </a:bodyPr>
          <a:lstStyle/>
          <a:p>
            <a:pPr marL="457200" indent="-457200" algn="just">
              <a:lnSpc>
                <a:spcPct val="100000"/>
              </a:lnSpc>
              <a:spcBef>
                <a:spcPts val="0"/>
              </a:spcBef>
              <a:spcAft>
                <a:spcPts val="1200"/>
              </a:spcAft>
            </a:pPr>
            <a:r>
              <a:rPr lang="en-US" sz="2400" b="1" dirty="0"/>
              <a:t>337</a:t>
            </a:r>
            <a:r>
              <a:rPr lang="en-US" sz="2400" dirty="0"/>
              <a:t>: Christian Emperor </a:t>
            </a:r>
            <a:r>
              <a:rPr lang="en-US" sz="2400" dirty="0" err="1"/>
              <a:t>Constantius</a:t>
            </a:r>
            <a:r>
              <a:rPr lang="en-US" sz="2400" dirty="0"/>
              <a:t> created </a:t>
            </a:r>
            <a:r>
              <a:rPr lang="en-US" sz="2400" b="1" dirty="0">
                <a:solidFill>
                  <a:srgbClr val="3333FF"/>
                </a:solidFill>
                <a:ea typeface="+mj-ea"/>
                <a:cs typeface="+mj-cs"/>
              </a:rPr>
              <a:t>a law which made the marriage of a Jewish man to a Christian punishable by death.</a:t>
            </a:r>
          </a:p>
          <a:p>
            <a:pPr marL="457200" indent="-457200" algn="just">
              <a:lnSpc>
                <a:spcPct val="100000"/>
              </a:lnSpc>
              <a:spcBef>
                <a:spcPts val="0"/>
              </a:spcBef>
              <a:spcAft>
                <a:spcPts val="1200"/>
              </a:spcAft>
            </a:pPr>
            <a:r>
              <a:rPr lang="en-US" sz="2400" b="1" dirty="0"/>
              <a:t>339</a:t>
            </a:r>
            <a:r>
              <a:rPr lang="en-US" sz="2400" dirty="0"/>
              <a:t>: </a:t>
            </a:r>
            <a:r>
              <a:rPr lang="en-US" sz="2400" b="1" dirty="0">
                <a:solidFill>
                  <a:srgbClr val="3333FF"/>
                </a:solidFill>
                <a:ea typeface="+mj-ea"/>
                <a:cs typeface="+mj-cs"/>
              </a:rPr>
              <a:t>Converting to Judaism became a criminal offense.</a:t>
            </a:r>
          </a:p>
          <a:p>
            <a:pPr marL="457200" indent="-457200" algn="just">
              <a:lnSpc>
                <a:spcPct val="100000"/>
              </a:lnSpc>
              <a:spcBef>
                <a:spcPts val="0"/>
              </a:spcBef>
              <a:spcAft>
                <a:spcPts val="1200"/>
              </a:spcAft>
            </a:pPr>
            <a:r>
              <a:rPr lang="en-US" sz="2400" b="1" dirty="0"/>
              <a:t>343-381</a:t>
            </a:r>
            <a:r>
              <a:rPr lang="en-US" sz="2400" dirty="0"/>
              <a:t>: The Laodicean Synod approved Cannon XXXVIII: </a:t>
            </a:r>
            <a:r>
              <a:rPr lang="en-US" sz="2400" b="1" dirty="0">
                <a:solidFill>
                  <a:srgbClr val="3333FF"/>
                </a:solidFill>
                <a:ea typeface="+mj-ea"/>
                <a:cs typeface="+mj-cs"/>
              </a:rPr>
              <a:t>"It is not lawful [for Christians] to receive unleavened bread from the Jews, nor to be partakers of their impiety."</a:t>
            </a:r>
          </a:p>
          <a:p>
            <a:pPr marL="457200" indent="-457200" algn="just">
              <a:lnSpc>
                <a:spcPct val="100000"/>
              </a:lnSpc>
              <a:spcBef>
                <a:spcPts val="0"/>
              </a:spcBef>
              <a:spcAft>
                <a:spcPts val="1200"/>
              </a:spcAft>
            </a:pPr>
            <a:r>
              <a:rPr lang="en-US" sz="2400" b="1" dirty="0"/>
              <a:t>367-376</a:t>
            </a:r>
            <a:r>
              <a:rPr lang="en-US" sz="2400" dirty="0"/>
              <a:t>: St. Hilary of Poitiers referred to Jews as </a:t>
            </a:r>
            <a:r>
              <a:rPr lang="en-US" sz="2400" b="1" dirty="0">
                <a:solidFill>
                  <a:srgbClr val="3333FF"/>
                </a:solidFill>
                <a:ea typeface="+mj-ea"/>
                <a:cs typeface="+mj-cs"/>
              </a:rPr>
              <a:t>a perverse people who God has cursed forever</a:t>
            </a:r>
            <a:r>
              <a:rPr lang="en-US" sz="2400" dirty="0"/>
              <a:t>. St. </a:t>
            </a:r>
            <a:r>
              <a:rPr lang="en-US" sz="2400" dirty="0" err="1"/>
              <a:t>Ephroem</a:t>
            </a:r>
            <a:r>
              <a:rPr lang="en-US" sz="2400" dirty="0"/>
              <a:t> refers to synagogues as </a:t>
            </a:r>
            <a:r>
              <a:rPr lang="en-US" sz="2400" b="1" dirty="0">
                <a:solidFill>
                  <a:srgbClr val="3333FF"/>
                </a:solidFill>
                <a:ea typeface="+mj-ea"/>
                <a:cs typeface="+mj-cs"/>
              </a:rPr>
              <a:t>brothels</a:t>
            </a:r>
            <a:r>
              <a:rPr lang="en-US" sz="2400" dirty="0"/>
              <a:t>.</a:t>
            </a:r>
          </a:p>
          <a:p>
            <a:pPr marL="457200" indent="-457200" algn="just">
              <a:lnSpc>
                <a:spcPct val="100000"/>
              </a:lnSpc>
              <a:spcBef>
                <a:spcPts val="0"/>
              </a:spcBef>
              <a:spcAft>
                <a:spcPts val="1200"/>
              </a:spcAft>
            </a:pPr>
            <a:r>
              <a:rPr lang="en-US" sz="2400" b="1" dirty="0"/>
              <a:t>379-395</a:t>
            </a:r>
            <a:r>
              <a:rPr lang="en-US" sz="2400" dirty="0"/>
              <a:t>: Emperor Theodosius the Great </a:t>
            </a:r>
            <a:r>
              <a:rPr lang="en-US" sz="2400" b="1" dirty="0">
                <a:solidFill>
                  <a:srgbClr val="3333FF"/>
                </a:solidFill>
                <a:ea typeface="+mj-ea"/>
                <a:cs typeface="+mj-cs"/>
              </a:rPr>
              <a:t>permitted the destruction of synagogues if it served a religious purpose</a:t>
            </a:r>
            <a:r>
              <a:rPr lang="en-US" sz="2400" dirty="0"/>
              <a:t>. Christianity became the state religion of the Roman Empire at this time.</a:t>
            </a:r>
          </a:p>
          <a:p>
            <a:pPr algn="just"/>
            <a:endParaRPr lang="en-US" sz="2400" dirty="0"/>
          </a:p>
        </p:txBody>
      </p:sp>
      <p:sp>
        <p:nvSpPr>
          <p:cNvPr id="4" name="Rectangle 6">
            <a:extLst>
              <a:ext uri="{FF2B5EF4-FFF2-40B4-BE49-F238E27FC236}">
                <a16:creationId xmlns:a16="http://schemas.microsoft.com/office/drawing/2014/main" id="{197EC6A5-D468-4051-B053-97DB8D2794DE}"/>
              </a:ext>
            </a:extLst>
          </p:cNvPr>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Results of the Shift to Allegorism</a:t>
            </a:r>
          </a:p>
        </p:txBody>
      </p:sp>
    </p:spTree>
    <p:extLst>
      <p:ext uri="{BB962C8B-B14F-4D97-AF65-F5344CB8AC3E}">
        <p14:creationId xmlns:p14="http://schemas.microsoft.com/office/powerpoint/2010/main" val="244322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FC870-B9E0-48E9-95CA-45B8985FD1D0}"/>
              </a:ext>
            </a:extLst>
          </p:cNvPr>
          <p:cNvSpPr>
            <a:spLocks noGrp="1"/>
          </p:cNvSpPr>
          <p:nvPr>
            <p:ph idx="1"/>
          </p:nvPr>
        </p:nvSpPr>
        <p:spPr>
          <a:xfrm>
            <a:off x="0" y="1150883"/>
            <a:ext cx="9144000" cy="5596758"/>
          </a:xfrm>
        </p:spPr>
        <p:txBody>
          <a:bodyPr>
            <a:noAutofit/>
          </a:bodyPr>
          <a:lstStyle/>
          <a:p>
            <a:pPr marL="457200" indent="-457200" algn="just">
              <a:lnSpc>
                <a:spcPct val="100000"/>
              </a:lnSpc>
              <a:spcBef>
                <a:spcPts val="0"/>
              </a:spcBef>
              <a:spcAft>
                <a:spcPts val="1200"/>
              </a:spcAft>
            </a:pPr>
            <a:r>
              <a:rPr lang="en-US" sz="2400" b="1" dirty="0"/>
              <a:t>380:</a:t>
            </a:r>
            <a:r>
              <a:rPr lang="en-US" sz="2400" dirty="0"/>
              <a:t> </a:t>
            </a:r>
            <a:r>
              <a:rPr lang="en-US" sz="2400" b="1" dirty="0">
                <a:solidFill>
                  <a:srgbClr val="3333FF"/>
                </a:solidFill>
                <a:ea typeface="+mj-ea"/>
                <a:cs typeface="+mj-cs"/>
              </a:rPr>
              <a:t>The bishop of Milan was responsible for the burning of a synagogue; he referred to it as "an act pleasing to God."</a:t>
            </a:r>
          </a:p>
          <a:p>
            <a:pPr marL="457200" indent="-457200" algn="just">
              <a:lnSpc>
                <a:spcPct val="100000"/>
              </a:lnSpc>
              <a:spcBef>
                <a:spcPts val="0"/>
              </a:spcBef>
              <a:spcAft>
                <a:spcPts val="1200"/>
              </a:spcAft>
            </a:pPr>
            <a:r>
              <a:rPr lang="en-US" sz="2400" b="1" dirty="0"/>
              <a:t>415: </a:t>
            </a:r>
            <a:r>
              <a:rPr lang="en-US" sz="2400" b="1" dirty="0">
                <a:solidFill>
                  <a:srgbClr val="3333FF"/>
                </a:solidFill>
                <a:ea typeface="+mj-ea"/>
                <a:cs typeface="+mj-cs"/>
              </a:rPr>
              <a:t>The Bishop of </a:t>
            </a:r>
            <a:r>
              <a:rPr lang="en-US" sz="2400" b="1" u="sng" dirty="0">
                <a:solidFill>
                  <a:srgbClr val="3333FF"/>
                </a:solidFill>
                <a:ea typeface="+mj-ea"/>
                <a:cs typeface="+mj-cs"/>
              </a:rPr>
              <a:t>Alexandria</a:t>
            </a:r>
            <a:r>
              <a:rPr lang="en-US" sz="2400" b="1" dirty="0">
                <a:solidFill>
                  <a:srgbClr val="3333FF"/>
                </a:solidFill>
                <a:ea typeface="+mj-ea"/>
                <a:cs typeface="+mj-cs"/>
              </a:rPr>
              <a:t>, St. Cyril, expelled the Jews from that Egyptian city.</a:t>
            </a:r>
          </a:p>
          <a:p>
            <a:pPr marL="457200" indent="-457200" algn="just">
              <a:lnSpc>
                <a:spcPct val="100000"/>
              </a:lnSpc>
              <a:spcBef>
                <a:spcPts val="0"/>
              </a:spcBef>
              <a:spcAft>
                <a:spcPts val="1200"/>
              </a:spcAft>
            </a:pPr>
            <a:r>
              <a:rPr lang="en-US" sz="2400" b="1" dirty="0"/>
              <a:t>415:</a:t>
            </a:r>
            <a:r>
              <a:rPr lang="en-US" sz="2400" dirty="0"/>
              <a:t> St. Augustine wrote </a:t>
            </a:r>
            <a:r>
              <a:rPr lang="en-US" sz="2400" b="1" dirty="0">
                <a:solidFill>
                  <a:srgbClr val="3333FF"/>
                </a:solidFill>
                <a:ea typeface="+mj-ea"/>
                <a:cs typeface="+mj-cs"/>
              </a:rPr>
              <a:t>"The true image of the Hebrew is Judas Iscariot, who sells the Lord for silver. The Jew can never understand the Scriptures and forever will bear the guilt for the death of Jesus."</a:t>
            </a:r>
          </a:p>
          <a:p>
            <a:pPr marL="457200" indent="-457200" algn="just">
              <a:lnSpc>
                <a:spcPct val="100000"/>
              </a:lnSpc>
              <a:spcBef>
                <a:spcPts val="0"/>
              </a:spcBef>
              <a:spcAft>
                <a:spcPts val="1200"/>
              </a:spcAft>
            </a:pPr>
            <a:r>
              <a:rPr lang="en-US" sz="2400" b="1" dirty="0"/>
              <a:t>418:</a:t>
            </a:r>
            <a:r>
              <a:rPr lang="en-US" sz="2400" dirty="0"/>
              <a:t> St. Jerome, who created the Vulgate translation of the Bible wrote of a synagogue: </a:t>
            </a:r>
            <a:r>
              <a:rPr lang="en-US" sz="2400" b="1" dirty="0">
                <a:solidFill>
                  <a:srgbClr val="3333FF"/>
                </a:solidFill>
                <a:ea typeface="+mj-ea"/>
                <a:cs typeface="+mj-cs"/>
              </a:rPr>
              <a:t>"If you call it a brothel, a den of vice, the Devil's refuge, Satan's fortress, a place to deprave the soul, an abyss of every conceivable disaster or whatever you will, you are still saying less than it deserves."</a:t>
            </a:r>
          </a:p>
          <a:p>
            <a:pPr algn="just"/>
            <a:endParaRPr lang="en-US" sz="2400" dirty="0"/>
          </a:p>
        </p:txBody>
      </p:sp>
      <p:sp>
        <p:nvSpPr>
          <p:cNvPr id="4" name="Rectangle 6">
            <a:extLst>
              <a:ext uri="{FF2B5EF4-FFF2-40B4-BE49-F238E27FC236}">
                <a16:creationId xmlns:a16="http://schemas.microsoft.com/office/drawing/2014/main" id="{197EC6A5-D468-4051-B053-97DB8D2794DE}"/>
              </a:ext>
            </a:extLst>
          </p:cNvPr>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Results of the Shift to Allegorism</a:t>
            </a:r>
          </a:p>
        </p:txBody>
      </p:sp>
    </p:spTree>
    <p:extLst>
      <p:ext uri="{BB962C8B-B14F-4D97-AF65-F5344CB8AC3E}">
        <p14:creationId xmlns:p14="http://schemas.microsoft.com/office/powerpoint/2010/main" val="96089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FC870-B9E0-48E9-95CA-45B8985FD1D0}"/>
              </a:ext>
            </a:extLst>
          </p:cNvPr>
          <p:cNvSpPr>
            <a:spLocks noGrp="1"/>
          </p:cNvSpPr>
          <p:nvPr>
            <p:ph idx="1"/>
          </p:nvPr>
        </p:nvSpPr>
        <p:spPr>
          <a:xfrm>
            <a:off x="0" y="1150883"/>
            <a:ext cx="9144000" cy="3460531"/>
          </a:xfrm>
        </p:spPr>
        <p:txBody>
          <a:bodyPr>
            <a:noAutofit/>
          </a:bodyPr>
          <a:lstStyle/>
          <a:p>
            <a:pPr marL="457200" indent="-457200" algn="just">
              <a:lnSpc>
                <a:spcPct val="100000"/>
              </a:lnSpc>
              <a:spcBef>
                <a:spcPts val="0"/>
              </a:spcBef>
              <a:spcAft>
                <a:spcPts val="1200"/>
              </a:spcAft>
            </a:pPr>
            <a:r>
              <a:rPr lang="en-US" sz="2400" b="1" dirty="0"/>
              <a:t>489-519:</a:t>
            </a:r>
            <a:r>
              <a:rPr lang="en-US" sz="2400" dirty="0"/>
              <a:t> </a:t>
            </a:r>
            <a:r>
              <a:rPr lang="en-US" sz="2400" b="1" dirty="0">
                <a:solidFill>
                  <a:srgbClr val="3333FF"/>
                </a:solidFill>
                <a:ea typeface="+mj-ea"/>
                <a:cs typeface="+mj-cs"/>
              </a:rPr>
              <a:t>Christian mobs destroyed the synagogues in Antioch, Daphne (near Antioch) and Ravenna.</a:t>
            </a:r>
          </a:p>
          <a:p>
            <a:pPr marL="457200" indent="-457200" algn="just">
              <a:lnSpc>
                <a:spcPct val="100000"/>
              </a:lnSpc>
              <a:spcBef>
                <a:spcPts val="0"/>
              </a:spcBef>
              <a:spcAft>
                <a:spcPts val="1200"/>
              </a:spcAft>
            </a:pPr>
            <a:r>
              <a:rPr lang="en-US" sz="2400" b="1" dirty="0"/>
              <a:t>528:</a:t>
            </a:r>
            <a:r>
              <a:rPr lang="en-US" sz="2400" dirty="0"/>
              <a:t> Emperor Justinian (527-564) passed the Justinian Code. </a:t>
            </a:r>
            <a:r>
              <a:rPr lang="en-US" sz="2400" b="1" dirty="0">
                <a:solidFill>
                  <a:srgbClr val="3333FF"/>
                </a:solidFill>
                <a:ea typeface="+mj-ea"/>
                <a:cs typeface="+mj-cs"/>
              </a:rPr>
              <a:t>It prohibited Jews from building synagogues, reading the Bible in Hebrew, assemble in public, celebrate Passover before Easter, and testify against Christians in court.</a:t>
            </a:r>
          </a:p>
          <a:p>
            <a:pPr marL="457200" indent="-457200" algn="just">
              <a:lnSpc>
                <a:spcPct val="100000"/>
              </a:lnSpc>
              <a:spcBef>
                <a:spcPts val="0"/>
              </a:spcBef>
              <a:spcAft>
                <a:spcPts val="1200"/>
              </a:spcAft>
            </a:pPr>
            <a:r>
              <a:rPr lang="en-US" sz="2400" b="1" dirty="0"/>
              <a:t>535:</a:t>
            </a:r>
            <a:r>
              <a:rPr lang="en-US" sz="2400" dirty="0"/>
              <a:t> The "Synod of Claremont decreed that </a:t>
            </a:r>
            <a:r>
              <a:rPr lang="en-US" sz="2400" b="1" dirty="0">
                <a:solidFill>
                  <a:srgbClr val="3333FF"/>
                </a:solidFill>
                <a:ea typeface="+mj-ea"/>
                <a:cs typeface="+mj-cs"/>
              </a:rPr>
              <a:t>Jews could not hold public office or have authority over Christians</a:t>
            </a:r>
            <a:r>
              <a:rPr lang="en-US" sz="2400" dirty="0"/>
              <a:t>."</a:t>
            </a:r>
          </a:p>
          <a:p>
            <a:pPr algn="just"/>
            <a:endParaRPr lang="en-US" sz="2400" dirty="0"/>
          </a:p>
          <a:p>
            <a:pPr algn="just"/>
            <a:endParaRPr lang="en-US" sz="2400" dirty="0"/>
          </a:p>
        </p:txBody>
      </p:sp>
      <p:sp>
        <p:nvSpPr>
          <p:cNvPr id="4" name="Rectangle 6">
            <a:extLst>
              <a:ext uri="{FF2B5EF4-FFF2-40B4-BE49-F238E27FC236}">
                <a16:creationId xmlns:a16="http://schemas.microsoft.com/office/drawing/2014/main" id="{197EC6A5-D468-4051-B053-97DB8D2794DE}"/>
              </a:ext>
            </a:extLst>
          </p:cNvPr>
          <p:cNvSpPr>
            <a:spLocks noGrp="1" noChangeArrowheads="1"/>
          </p:cNvSpPr>
          <p:nvPr>
            <p:ph type="title"/>
          </p:nvPr>
        </p:nvSpPr>
        <p:spPr>
          <a:xfrm>
            <a:off x="381000" y="228600"/>
            <a:ext cx="8382000" cy="838200"/>
          </a:xfrm>
        </p:spPr>
        <p:txBody>
          <a:bodyPr>
            <a:normAutofit/>
          </a:bodyPr>
          <a:lstStyle/>
          <a:p>
            <a:pPr algn="ctr">
              <a:lnSpc>
                <a:spcPct val="100000"/>
              </a:lnSpc>
            </a:pPr>
            <a:r>
              <a:rPr lang="en-US" altLang="en-US" sz="3600" b="1" dirty="0">
                <a:solidFill>
                  <a:srgbClr val="3333FF"/>
                </a:solidFill>
                <a:latin typeface="+mn-lt"/>
              </a:rPr>
              <a:t>Results of the Shift to Allegorism</a:t>
            </a:r>
          </a:p>
        </p:txBody>
      </p:sp>
      <p:sp>
        <p:nvSpPr>
          <p:cNvPr id="2" name="Rectangle 1">
            <a:extLst>
              <a:ext uri="{FF2B5EF4-FFF2-40B4-BE49-F238E27FC236}">
                <a16:creationId xmlns:a16="http://schemas.microsoft.com/office/drawing/2014/main" id="{FBF6FE94-E31C-40C7-B70E-231BCB3D8192}"/>
              </a:ext>
            </a:extLst>
          </p:cNvPr>
          <p:cNvSpPr/>
          <p:nvPr/>
        </p:nvSpPr>
        <p:spPr>
          <a:xfrm>
            <a:off x="583324" y="5359213"/>
            <a:ext cx="7977353" cy="1431161"/>
          </a:xfrm>
          <a:prstGeom prst="rect">
            <a:avLst/>
          </a:prstGeom>
        </p:spPr>
        <p:txBody>
          <a:bodyPr wrap="square">
            <a:spAutoFit/>
          </a:bodyPr>
          <a:lstStyle/>
          <a:p>
            <a:pPr algn="ctr">
              <a:spcAft>
                <a:spcPts val="600"/>
              </a:spcAft>
            </a:pPr>
            <a:r>
              <a:rPr lang="en-US" b="1" dirty="0"/>
              <a:t>References</a:t>
            </a:r>
          </a:p>
          <a:p>
            <a:pPr>
              <a:spcAft>
                <a:spcPts val="600"/>
              </a:spcAft>
            </a:pPr>
            <a:r>
              <a:rPr lang="en-US" dirty="0"/>
              <a:t>“A Calendar of Jewish Persecution” http://www.hearnow.org/caljp.html</a:t>
            </a:r>
          </a:p>
          <a:p>
            <a:pPr>
              <a:spcAft>
                <a:spcPts val="600"/>
              </a:spcAft>
            </a:pPr>
            <a:r>
              <a:rPr lang="en-US" dirty="0"/>
              <a:t>Randy Felton, “Anti-Semitism and the Church” http://www.haydid.org/antsemr.htm</a:t>
            </a:r>
          </a:p>
          <a:p>
            <a:pPr>
              <a:spcAft>
                <a:spcPts val="600"/>
              </a:spcAft>
            </a:pPr>
            <a:r>
              <a:rPr lang="en-US" dirty="0"/>
              <a:t>Fritz B. </a:t>
            </a:r>
            <a:r>
              <a:rPr lang="en-US" dirty="0" err="1"/>
              <a:t>Voll</a:t>
            </a:r>
            <a:r>
              <a:rPr lang="en-US" dirty="0"/>
              <a:t>, “A Short Review of a Troubled History” https://is.gd/uAAjtk  </a:t>
            </a:r>
          </a:p>
        </p:txBody>
      </p:sp>
    </p:spTree>
    <p:extLst>
      <p:ext uri="{BB962C8B-B14F-4D97-AF65-F5344CB8AC3E}">
        <p14:creationId xmlns:p14="http://schemas.microsoft.com/office/powerpoint/2010/main" val="2616102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8AD4DB-F214-43E1-86E9-416AD436C3F6}"/>
              </a:ext>
            </a:extLst>
          </p:cNvPr>
          <p:cNvPicPr>
            <a:picLocks noChangeAspect="1"/>
          </p:cNvPicPr>
          <p:nvPr/>
        </p:nvPicPr>
        <p:blipFill>
          <a:blip r:embed="rId3"/>
          <a:stretch>
            <a:fillRect/>
          </a:stretch>
        </p:blipFill>
        <p:spPr>
          <a:xfrm>
            <a:off x="1865141" y="1054402"/>
            <a:ext cx="5413717" cy="4749196"/>
          </a:xfrm>
          <a:prstGeom prst="rect">
            <a:avLst/>
          </a:prstGeom>
        </p:spPr>
      </p:pic>
    </p:spTree>
    <p:extLst>
      <p:ext uri="{BB962C8B-B14F-4D97-AF65-F5344CB8AC3E}">
        <p14:creationId xmlns:p14="http://schemas.microsoft.com/office/powerpoint/2010/main" val="255020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t>Biblical Dispensationalism</a:t>
            </a:r>
          </a:p>
        </p:txBody>
      </p:sp>
      <p:sp>
        <p:nvSpPr>
          <p:cNvPr id="3" name="Subtitle 2"/>
          <p:cNvSpPr>
            <a:spLocks noGrp="1"/>
          </p:cNvSpPr>
          <p:nvPr>
            <p:ph type="subTitle" idx="1"/>
          </p:nvPr>
        </p:nvSpPr>
        <p:spPr>
          <a:xfrm>
            <a:off x="981255" y="3602038"/>
            <a:ext cx="7181491" cy="1655762"/>
          </a:xfrm>
        </p:spPr>
        <p:txBody>
          <a:bodyPr>
            <a:normAutofit/>
          </a:bodyPr>
          <a:lstStyle/>
          <a:p>
            <a:r>
              <a:rPr lang="en-US" sz="3600" b="1" dirty="0"/>
              <a:t>Session 5</a:t>
            </a:r>
          </a:p>
          <a:p>
            <a:r>
              <a:rPr lang="en-US" sz="3600" b="1" dirty="0">
                <a:solidFill>
                  <a:srgbClr val="3333FF"/>
                </a:solidFill>
                <a:ea typeface="+mj-ea"/>
                <a:cs typeface="+mj-cs"/>
              </a:rPr>
              <a:t>History of Biblical Dispensationalism</a:t>
            </a:r>
          </a:p>
        </p:txBody>
      </p:sp>
    </p:spTree>
    <p:extLst>
      <p:ext uri="{BB962C8B-B14F-4D97-AF65-F5344CB8AC3E}">
        <p14:creationId xmlns:p14="http://schemas.microsoft.com/office/powerpoint/2010/main" val="56122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6712"/>
            <a:ext cx="6858000" cy="2387600"/>
          </a:xfrm>
        </p:spPr>
        <p:txBody>
          <a:bodyPr anchor="ctr"/>
          <a:lstStyle/>
          <a:p>
            <a:r>
              <a:rPr lang="en-US" b="1" dirty="0">
                <a:latin typeface="+mn-lt"/>
              </a:rPr>
              <a:t>Biblical Dispensationalism</a:t>
            </a:r>
          </a:p>
        </p:txBody>
      </p:sp>
      <p:sp>
        <p:nvSpPr>
          <p:cNvPr id="3" name="Subtitle 2"/>
          <p:cNvSpPr>
            <a:spLocks noGrp="1"/>
          </p:cNvSpPr>
          <p:nvPr>
            <p:ph type="subTitle" idx="1"/>
          </p:nvPr>
        </p:nvSpPr>
        <p:spPr>
          <a:xfrm>
            <a:off x="981255" y="2656387"/>
            <a:ext cx="7181491" cy="1655762"/>
          </a:xfrm>
        </p:spPr>
        <p:txBody>
          <a:bodyPr>
            <a:normAutofit/>
          </a:bodyPr>
          <a:lstStyle/>
          <a:p>
            <a:r>
              <a:rPr lang="en-US" sz="3600" b="1" dirty="0"/>
              <a:t>Session 4</a:t>
            </a:r>
          </a:p>
          <a:p>
            <a:r>
              <a:rPr lang="en-US" sz="3600" b="1" dirty="0">
                <a:solidFill>
                  <a:srgbClr val="3333FF"/>
                </a:solidFill>
                <a:ea typeface="+mj-ea"/>
                <a:cs typeface="+mj-cs"/>
              </a:rPr>
              <a:t>History of Biblical Dispensationalism</a:t>
            </a:r>
          </a:p>
        </p:txBody>
      </p:sp>
      <p:pic>
        <p:nvPicPr>
          <p:cNvPr id="4" name="Picture 3">
            <a:extLst>
              <a:ext uri="{FF2B5EF4-FFF2-40B4-BE49-F238E27FC236}">
                <a16:creationId xmlns:a16="http://schemas.microsoft.com/office/drawing/2014/main" id="{B9ADCB59-29AB-4E04-81B2-58E276C23678}"/>
              </a:ext>
            </a:extLst>
          </p:cNvPr>
          <p:cNvPicPr>
            <a:picLocks noChangeAspect="1"/>
          </p:cNvPicPr>
          <p:nvPr/>
        </p:nvPicPr>
        <p:blipFill>
          <a:blip r:embed="rId3"/>
          <a:stretch>
            <a:fillRect/>
          </a:stretch>
        </p:blipFill>
        <p:spPr>
          <a:xfrm>
            <a:off x="3499011" y="4109698"/>
            <a:ext cx="2145978" cy="2139881"/>
          </a:xfrm>
          <a:prstGeom prst="rect">
            <a:avLst/>
          </a:prstGeom>
        </p:spPr>
      </p:pic>
    </p:spTree>
    <p:extLst>
      <p:ext uri="{BB962C8B-B14F-4D97-AF65-F5344CB8AC3E}">
        <p14:creationId xmlns:p14="http://schemas.microsoft.com/office/powerpoint/2010/main" val="97857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218503"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1039506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2"/>
            <a:ext cx="7010400" cy="5554687"/>
          </a:xfrm>
        </p:spPr>
        <p:txBody>
          <a:bodyPr>
            <a:noAutofit/>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dirty="0"/>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dirty="0"/>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Allegorization</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Mass read in Latin</a:t>
            </a:r>
          </a:p>
          <a:p>
            <a:pPr marL="457200" indent="-457200">
              <a:lnSpc>
                <a:spcPct val="100000"/>
              </a:lnSpc>
              <a:spcBef>
                <a:spcPts val="0"/>
              </a:spcBef>
              <a:spcAft>
                <a:spcPts val="1200"/>
              </a:spcAft>
              <a:buClr>
                <a:srgbClr val="CC00CC"/>
              </a:buClr>
              <a:buFont typeface="+mj-lt"/>
              <a:buAutoNum type="alphaUcPeriod"/>
            </a:pPr>
            <a:r>
              <a:rPr lang="en-US" altLang="en-US" sz="2800" dirty="0"/>
              <a:t>Church in need of rescue</a:t>
            </a:r>
          </a:p>
        </p:txBody>
      </p:sp>
      <p:pic>
        <p:nvPicPr>
          <p:cNvPr id="2" name="Picture 1">
            <a:extLst>
              <a:ext uri="{FF2B5EF4-FFF2-40B4-BE49-F238E27FC236}">
                <a16:creationId xmlns:a16="http://schemas.microsoft.com/office/drawing/2014/main" id="{A1D25EC9-D35E-4385-95A7-9F97C16EA750}"/>
              </a:ext>
            </a:extLst>
          </p:cNvPr>
          <p:cNvPicPr>
            <a:picLocks noChangeAspect="1"/>
          </p:cNvPicPr>
          <p:nvPr/>
        </p:nvPicPr>
        <p:blipFill>
          <a:blip r:embed="rId3"/>
          <a:stretch>
            <a:fillRect/>
          </a:stretch>
        </p:blipFill>
        <p:spPr>
          <a:xfrm>
            <a:off x="6442334" y="5782240"/>
            <a:ext cx="2542857" cy="933333"/>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 </a:t>
            </a:r>
            <a:r>
              <a:rPr lang="en-US" altLang="en-US" sz="3600" b="1" dirty="0">
                <a:solidFill>
                  <a:srgbClr val="3333FF"/>
                </a:solidFill>
                <a:latin typeface="+mn-lt"/>
              </a:rPr>
              <a:t>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ea typeface="+mj-ea"/>
                <a:cs typeface="+mj-cs"/>
              </a:rPr>
              <a:t>Lasted from the 4</a:t>
            </a:r>
            <a:r>
              <a:rPr lang="en-US" altLang="en-US" sz="2800" b="1" u="sng" baseline="30000" dirty="0">
                <a:solidFill>
                  <a:srgbClr val="CC00CC"/>
                </a:solidFill>
                <a:ea typeface="+mj-ea"/>
                <a:cs typeface="+mj-cs"/>
              </a:rPr>
              <a:t>th</a:t>
            </a:r>
            <a:r>
              <a:rPr lang="en-US" altLang="en-US" sz="2800" b="1" u="sng" dirty="0">
                <a:solidFill>
                  <a:srgbClr val="CC00CC"/>
                </a:solidFill>
                <a:ea typeface="+mj-ea"/>
                <a:cs typeface="+mj-cs"/>
              </a:rPr>
              <a:t> to the 16</a:t>
            </a:r>
            <a:r>
              <a:rPr lang="en-US" altLang="en-US" sz="2800" b="1" u="sng" baseline="30000" dirty="0">
                <a:solidFill>
                  <a:srgbClr val="CC00CC"/>
                </a:solidFill>
                <a:ea typeface="+mj-ea"/>
                <a:cs typeface="+mj-cs"/>
              </a:rPr>
              <a:t>th</a:t>
            </a:r>
            <a:r>
              <a:rPr lang="en-US" altLang="en-US" sz="2800" b="1" u="sng" dirty="0">
                <a:solidFill>
                  <a:srgbClr val="CC00CC"/>
                </a:solidFill>
                <a:ea typeface="+mj-ea"/>
                <a:cs typeface="+mj-cs"/>
              </a:rPr>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dirty="0"/>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dirty="0"/>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err="1"/>
              <a:t>Allegorization</a:t>
            </a:r>
            <a:endParaRPr lang="en-US" altLang="en-US" sz="2800" dirty="0"/>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Mass read in Latin</a:t>
            </a:r>
          </a:p>
          <a:p>
            <a:pPr marL="457200" indent="-457200">
              <a:lnSpc>
                <a:spcPct val="100000"/>
              </a:lnSpc>
              <a:spcBef>
                <a:spcPts val="0"/>
              </a:spcBef>
              <a:spcAft>
                <a:spcPts val="1200"/>
              </a:spcAft>
              <a:buClr>
                <a:srgbClr val="CC00CC"/>
              </a:buClr>
              <a:buFont typeface="+mj-lt"/>
              <a:buAutoNum type="alphaUcPeriod"/>
            </a:pPr>
            <a:r>
              <a:rPr lang="en-US" altLang="en-US" sz="2800" dirty="0"/>
              <a:t>Church in need of rescue</a:t>
            </a:r>
          </a:p>
        </p:txBody>
      </p:sp>
      <p:pic>
        <p:nvPicPr>
          <p:cNvPr id="5" name="Picture 4">
            <a:extLst>
              <a:ext uri="{FF2B5EF4-FFF2-40B4-BE49-F238E27FC236}">
                <a16:creationId xmlns:a16="http://schemas.microsoft.com/office/drawing/2014/main" id="{1872A784-2441-4AF5-8936-12D69A91A08E}"/>
              </a:ext>
            </a:extLst>
          </p:cNvPr>
          <p:cNvPicPr>
            <a:picLocks noChangeAspect="1"/>
          </p:cNvPicPr>
          <p:nvPr/>
        </p:nvPicPr>
        <p:blipFill>
          <a:blip r:embed="rId3"/>
          <a:stretch>
            <a:fillRect/>
          </a:stretch>
        </p:blipFill>
        <p:spPr>
          <a:xfrm>
            <a:off x="6442334" y="5782240"/>
            <a:ext cx="2542857" cy="933333"/>
          </a:xfrm>
          <a:prstGeom prst="rect">
            <a:avLst/>
          </a:prstGeom>
        </p:spPr>
      </p:pic>
    </p:spTree>
    <p:extLst>
      <p:ext uri="{BB962C8B-B14F-4D97-AF65-F5344CB8AC3E}">
        <p14:creationId xmlns:p14="http://schemas.microsoft.com/office/powerpoint/2010/main" val="294978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dirty="0"/>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dirty="0"/>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err="1"/>
              <a:t>Allegorization</a:t>
            </a:r>
            <a:endParaRPr lang="en-US" altLang="en-US" sz="2800" dirty="0"/>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Mass read in Latin</a:t>
            </a:r>
          </a:p>
          <a:p>
            <a:pPr marL="457200" indent="-457200">
              <a:lnSpc>
                <a:spcPct val="100000"/>
              </a:lnSpc>
              <a:spcBef>
                <a:spcPts val="0"/>
              </a:spcBef>
              <a:spcAft>
                <a:spcPts val="1200"/>
              </a:spcAft>
              <a:buClr>
                <a:srgbClr val="CC00CC"/>
              </a:buClr>
              <a:buFont typeface="+mj-lt"/>
              <a:buAutoNum type="alphaUcPeriod"/>
            </a:pPr>
            <a:r>
              <a:rPr lang="en-US" altLang="en-US" sz="2800" dirty="0"/>
              <a:t>Church in need of rescue</a:t>
            </a:r>
          </a:p>
        </p:txBody>
      </p:sp>
      <p:pic>
        <p:nvPicPr>
          <p:cNvPr id="5" name="Picture 4">
            <a:extLst>
              <a:ext uri="{FF2B5EF4-FFF2-40B4-BE49-F238E27FC236}">
                <a16:creationId xmlns:a16="http://schemas.microsoft.com/office/drawing/2014/main" id="{F2767897-F5A4-4F70-A7CC-FF3DC1C47456}"/>
              </a:ext>
            </a:extLst>
          </p:cNvPr>
          <p:cNvPicPr>
            <a:picLocks noChangeAspect="1"/>
          </p:cNvPicPr>
          <p:nvPr/>
        </p:nvPicPr>
        <p:blipFill>
          <a:blip r:embed="rId3"/>
          <a:stretch>
            <a:fillRect/>
          </a:stretch>
        </p:blipFill>
        <p:spPr>
          <a:xfrm>
            <a:off x="6442334" y="5782240"/>
            <a:ext cx="2542857" cy="933333"/>
          </a:xfrm>
          <a:prstGeom prst="rect">
            <a:avLst/>
          </a:prstGeom>
        </p:spPr>
      </p:pic>
    </p:spTree>
    <p:extLst>
      <p:ext uri="{BB962C8B-B14F-4D97-AF65-F5344CB8AC3E}">
        <p14:creationId xmlns:p14="http://schemas.microsoft.com/office/powerpoint/2010/main" val="169208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25746"/>
            <a:ext cx="8534400" cy="5262979"/>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dirty="0">
                <a:latin typeface="Calibri" panose="020F0502020204030204" pitchFamily="34" charset="0"/>
              </a:rPr>
              <a:t>Origen (</a:t>
            </a:r>
            <a:r>
              <a:rPr lang="en-US" sz="2800" dirty="0"/>
              <a:t>185-254 </a:t>
            </a:r>
            <a:r>
              <a:rPr lang="en-US" sz="2800" cap="small" dirty="0" err="1"/>
              <a:t>a.d.</a:t>
            </a:r>
            <a:r>
              <a:rPr lang="en-US" sz="2800" dirty="0">
                <a:latin typeface="Calibri" panose="020F0502020204030204" pitchFamily="34" charset="0"/>
              </a:rPr>
              <a:t>) was also influenced by the example of Philo, a first-century Alexandrian Jew who had interpreted the Old Testament Scriptures allegorically in order to make them harmonize with his Platonism. Allegorism played an important part in Origen's theory of interpretation and, as </a:t>
            </a:r>
            <a:r>
              <a:rPr lang="en-US" sz="2800" b="1" dirty="0">
                <a:solidFill>
                  <a:srgbClr val="3333FF"/>
                </a:solidFill>
                <a:ea typeface="+mj-ea"/>
                <a:cs typeface="+mj-cs"/>
              </a:rPr>
              <a:t>he was the first biblical scholar to work out ‘a complete hermeneutical theory’</a:t>
            </a:r>
            <a:r>
              <a:rPr lang="en-US" sz="2800" dirty="0">
                <a:latin typeface="Calibri" panose="020F0502020204030204" pitchFamily="34" charset="0"/>
              </a:rPr>
              <a:t>, his work was destined to exert great influence on the Christian approach to the Hebrew Scriptures, for centuries to come…</a:t>
            </a:r>
            <a:r>
              <a:rPr lang="en-US" sz="2800" b="1" dirty="0">
                <a:solidFill>
                  <a:srgbClr val="3333FF"/>
                </a:solidFill>
                <a:ea typeface="+mj-ea"/>
                <a:cs typeface="+mj-cs"/>
              </a:rPr>
              <a:t>Origen is remembered for his philosophical speculation as the allegorist </a:t>
            </a:r>
            <a:r>
              <a:rPr lang="en-US" sz="2800" b="1" i="1" dirty="0">
                <a:solidFill>
                  <a:srgbClr val="3333FF"/>
                </a:solidFill>
                <a:ea typeface="+mj-ea"/>
                <a:cs typeface="+mj-cs"/>
              </a:rPr>
              <a:t>par excellence </a:t>
            </a:r>
            <a:r>
              <a:rPr lang="en-US" sz="2800" b="1" dirty="0">
                <a:solidFill>
                  <a:srgbClr val="3333FF"/>
                </a:solidFill>
                <a:ea typeface="+mj-ea"/>
                <a:cs typeface="+mj-cs"/>
              </a:rPr>
              <a:t>among Biblical interpreters.”</a:t>
            </a:r>
          </a:p>
        </p:txBody>
      </p:sp>
      <p:sp>
        <p:nvSpPr>
          <p:cNvPr id="3" name="Rectangle 2"/>
          <p:cNvSpPr/>
          <p:nvPr/>
        </p:nvSpPr>
        <p:spPr>
          <a:xfrm>
            <a:off x="1451215" y="223826"/>
            <a:ext cx="6241570" cy="907941"/>
          </a:xfrm>
          <a:prstGeom prst="rect">
            <a:avLst/>
          </a:prstGeom>
        </p:spPr>
        <p:txBody>
          <a:bodyPr wrap="square">
            <a:spAutoFit/>
          </a:bodyPr>
          <a:lstStyle/>
          <a:p>
            <a:pPr algn="ctr">
              <a:spcAft>
                <a:spcPts val="600"/>
              </a:spcAft>
            </a:pPr>
            <a:r>
              <a:rPr lang="en-US" sz="3200" b="1" dirty="0">
                <a:solidFill>
                  <a:srgbClr val="3333FF"/>
                </a:solidFill>
                <a:ea typeface="+mj-ea"/>
                <a:cs typeface="+mj-cs"/>
              </a:rPr>
              <a:t>Ronald E. </a:t>
            </a:r>
            <a:r>
              <a:rPr lang="en-US" sz="3200" b="1" dirty="0" err="1">
                <a:solidFill>
                  <a:srgbClr val="3333FF"/>
                </a:solidFill>
                <a:ea typeface="+mj-ea"/>
                <a:cs typeface="+mj-cs"/>
              </a:rPr>
              <a:t>Diprose</a:t>
            </a:r>
            <a:endParaRPr lang="en-US" sz="3200" b="1" dirty="0">
              <a:solidFill>
                <a:srgbClr val="3333FF"/>
              </a:solidFill>
              <a:ea typeface="+mj-ea"/>
              <a:cs typeface="+mj-cs"/>
            </a:endParaRPr>
          </a:p>
          <a:p>
            <a:pPr algn="ctr"/>
            <a:r>
              <a:rPr lang="en-US" sz="1600" i="1" dirty="0">
                <a:latin typeface="Calibri" panose="020F0502020204030204" pitchFamily="34" charset="0"/>
              </a:rPr>
              <a:t>Israel in the Development of Christian Thought</a:t>
            </a:r>
            <a:r>
              <a:rPr lang="en-US" sz="1600" dirty="0">
                <a:latin typeface="Calibri" panose="020F0502020204030204" pitchFamily="34" charset="0"/>
              </a:rPr>
              <a:t> (Rome: IBEI, 2000), 86-87.</a:t>
            </a:r>
            <a:endParaRPr lang="en-US" sz="1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240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dirty="0"/>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err="1"/>
              <a:t>Allegorization</a:t>
            </a:r>
            <a:endParaRPr lang="en-US" altLang="en-US" sz="2800" dirty="0"/>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Mass read in Latin</a:t>
            </a:r>
          </a:p>
          <a:p>
            <a:pPr marL="457200" indent="-457200">
              <a:lnSpc>
                <a:spcPct val="100000"/>
              </a:lnSpc>
              <a:spcBef>
                <a:spcPts val="0"/>
              </a:spcBef>
              <a:spcAft>
                <a:spcPts val="1200"/>
              </a:spcAft>
              <a:buClr>
                <a:srgbClr val="CC00CC"/>
              </a:buClr>
              <a:buFont typeface="+mj-lt"/>
              <a:buAutoNum type="alphaUcPeriod"/>
            </a:pPr>
            <a:r>
              <a:rPr lang="en-US" altLang="en-US" sz="2800" dirty="0"/>
              <a:t>Church in need of rescue</a:t>
            </a:r>
          </a:p>
        </p:txBody>
      </p:sp>
      <p:pic>
        <p:nvPicPr>
          <p:cNvPr id="5" name="Picture 4">
            <a:extLst>
              <a:ext uri="{FF2B5EF4-FFF2-40B4-BE49-F238E27FC236}">
                <a16:creationId xmlns:a16="http://schemas.microsoft.com/office/drawing/2014/main" id="{3ED97A84-1075-4859-99B2-0D323578135C}"/>
              </a:ext>
            </a:extLst>
          </p:cNvPr>
          <p:cNvPicPr>
            <a:picLocks noChangeAspect="1"/>
          </p:cNvPicPr>
          <p:nvPr/>
        </p:nvPicPr>
        <p:blipFill>
          <a:blip r:embed="rId3"/>
          <a:stretch>
            <a:fillRect/>
          </a:stretch>
        </p:blipFill>
        <p:spPr>
          <a:xfrm>
            <a:off x="6442334" y="5782240"/>
            <a:ext cx="2542857" cy="933333"/>
          </a:xfrm>
          <a:prstGeom prst="rect">
            <a:avLst/>
          </a:prstGeom>
        </p:spPr>
      </p:pic>
    </p:spTree>
    <p:extLst>
      <p:ext uri="{BB962C8B-B14F-4D97-AF65-F5344CB8AC3E}">
        <p14:creationId xmlns:p14="http://schemas.microsoft.com/office/powerpoint/2010/main" val="3031984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a:t>
            </a:r>
            <a:r>
              <a:rPr lang="en-US" sz="2800" b="1" dirty="0">
                <a:solidFill>
                  <a:srgbClr val="3333FF"/>
                </a:solidFill>
                <a:ea typeface="+mj-ea"/>
                <a:cs typeface="+mj-cs"/>
              </a:rPr>
              <a:t>Augustine's allegorical amillennialism became the official doctrine of the church, and Premillennialism went underground</a:t>
            </a:r>
            <a:r>
              <a:rPr lang="en-US" sz="2800" dirty="0">
                <a:latin typeface="Calibri" panose="020F0502020204030204" pitchFamily="34" charset="0"/>
              </a:rPr>
              <a:t>. Some aspects of Premillennialism were even branded as heretical. The Roman Catholic Church strongly advocated and maintained Augustine's Amillennial view throughout the Middle Ages. During that span of time occasionally pre-millennial groups formed to challenge the doctrine and political power of the major part of organized Christendom, but they were not able to restore Premillennialism to its original position as the accepted, orthodox view of the Church.</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1857376" y="202722"/>
            <a:ext cx="5429249" cy="1154162"/>
          </a:xfrm>
          <a:prstGeom prst="rect">
            <a:avLst/>
          </a:prstGeom>
        </p:spPr>
        <p:txBody>
          <a:bodyPr wrap="square">
            <a:spAutoFit/>
          </a:bodyPr>
          <a:lstStyle/>
          <a:p>
            <a:pPr algn="ctr">
              <a:spcAft>
                <a:spcPts val="600"/>
              </a:spcAft>
            </a:pPr>
            <a:r>
              <a:rPr lang="en-US" sz="3200" b="1" dirty="0" err="1">
                <a:solidFill>
                  <a:srgbClr val="3333FF"/>
                </a:solidFill>
                <a:ea typeface="+mj-ea"/>
                <a:cs typeface="+mj-cs"/>
              </a:rPr>
              <a:t>Renald</a:t>
            </a:r>
            <a:r>
              <a:rPr lang="en-US" sz="3200" b="1" dirty="0">
                <a:solidFill>
                  <a:srgbClr val="3333FF"/>
                </a:solidFill>
                <a:ea typeface="+mj-ea"/>
                <a:cs typeface="+mj-cs"/>
              </a:rPr>
              <a:t> Showers</a:t>
            </a:r>
          </a:p>
          <a:p>
            <a:pPr lvl="0" algn="ctr"/>
            <a:r>
              <a:rPr lang="en-US" sz="1600" dirty="0">
                <a:latin typeface="Calibri" panose="020F0502020204030204" pitchFamily="34" charset="0"/>
              </a:rPr>
              <a:t>John </a:t>
            </a:r>
            <a:r>
              <a:rPr lang="en-US" sz="1600" dirty="0" err="1">
                <a:latin typeface="Calibri" panose="020F0502020204030204" pitchFamily="34" charset="0"/>
              </a:rPr>
              <a:t>Ankerberg</a:t>
            </a:r>
            <a:r>
              <a:rPr lang="en-US" sz="1600" dirty="0">
                <a:latin typeface="Calibri" panose="020F0502020204030204" pitchFamily="34" charset="0"/>
              </a:rPr>
              <a:t> and </a:t>
            </a:r>
            <a:r>
              <a:rPr lang="en-US" sz="1600" dirty="0" err="1">
                <a:latin typeface="Calibri" panose="020F0502020204030204" pitchFamily="34" charset="0"/>
              </a:rPr>
              <a:t>Renald</a:t>
            </a:r>
            <a:r>
              <a:rPr lang="en-US" sz="1600" dirty="0">
                <a:latin typeface="Calibri" panose="020F0502020204030204" pitchFamily="34" charset="0"/>
              </a:rPr>
              <a:t> Showers, </a:t>
            </a:r>
            <a:r>
              <a:rPr lang="en-US" sz="1600" i="1" dirty="0">
                <a:latin typeface="Calibri" panose="020F0502020204030204" pitchFamily="34" charset="0"/>
              </a:rPr>
              <a:t>The Most Asked Prophecy Questions</a:t>
            </a:r>
            <a:r>
              <a:rPr lang="en-US" sz="1600" dirty="0">
                <a:latin typeface="Calibri" panose="020F0502020204030204" pitchFamily="34" charset="0"/>
              </a:rPr>
              <a:t> (Chattanooga, TN: ATRI, 2000), 327-28.</a:t>
            </a:r>
            <a:endParaRPr lang="en-US" sz="1600" dirty="0">
              <a:effectLst>
                <a:outerShdw blurRad="38100" dist="38100" dir="2700000" algn="tl">
                  <a:srgbClr val="000000">
                    <a:alpha val="43137"/>
                  </a:srgbClr>
                </a:outerShdw>
              </a:effectLst>
              <a:latin typeface="Calibri" panose="020F0502020204030204" pitchFamily="34" charset="0"/>
            </a:endParaRPr>
          </a:p>
        </p:txBody>
      </p:sp>
      <p:pic>
        <p:nvPicPr>
          <p:cNvPr id="4" name="Picture 3">
            <a:extLst>
              <a:ext uri="{FF2B5EF4-FFF2-40B4-BE49-F238E27FC236}">
                <a16:creationId xmlns:a16="http://schemas.microsoft.com/office/drawing/2014/main" id="{69BCA67B-9B41-4925-844D-65A5B1171D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56" y="101516"/>
            <a:ext cx="1286284" cy="1097280"/>
          </a:xfrm>
          <a:prstGeom prst="rect">
            <a:avLst/>
          </a:prstGeom>
        </p:spPr>
      </p:pic>
    </p:spTree>
    <p:extLst>
      <p:ext uri="{BB962C8B-B14F-4D97-AF65-F5344CB8AC3E}">
        <p14:creationId xmlns:p14="http://schemas.microsoft.com/office/powerpoint/2010/main" val="125198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299" y="1600200"/>
            <a:ext cx="8915400" cy="2246769"/>
          </a:xfrm>
          <a:prstGeom prst="rect">
            <a:avLst/>
          </a:prstGeom>
        </p:spPr>
        <p:txBody>
          <a:bodyPr wrap="square">
            <a:spAutoFit/>
          </a:bodyPr>
          <a:lstStyle/>
          <a:p>
            <a:pPr algn="just"/>
            <a:r>
              <a:rPr lang="en-US" sz="2800" dirty="0"/>
              <a:t>Augustine wrote, “the saints reign with Christ during the same thousand years, understood in the same way, that is, of the time of His first coming” and </a:t>
            </a:r>
            <a:r>
              <a:rPr lang="en-US" sz="2800" b="1" dirty="0">
                <a:solidFill>
                  <a:srgbClr val="3333FF"/>
                </a:solidFill>
                <a:ea typeface="+mj-ea"/>
                <a:cs typeface="+mj-cs"/>
              </a:rPr>
              <a:t>“Therefore the Church </a:t>
            </a:r>
            <a:r>
              <a:rPr lang="en-US" sz="2800" b="1" u="sng" dirty="0">
                <a:solidFill>
                  <a:srgbClr val="3333FF"/>
                </a:solidFill>
                <a:ea typeface="+mj-ea"/>
                <a:cs typeface="+mj-cs"/>
              </a:rPr>
              <a:t>even now</a:t>
            </a:r>
            <a:r>
              <a:rPr lang="en-US" sz="2800" b="1" dirty="0">
                <a:solidFill>
                  <a:srgbClr val="3333FF"/>
                </a:solidFill>
                <a:ea typeface="+mj-ea"/>
                <a:cs typeface="+mj-cs"/>
              </a:rPr>
              <a:t> is the kingdom of Christ, and the kingdom of heaven. Accordingly, </a:t>
            </a:r>
            <a:r>
              <a:rPr lang="en-US" sz="2800" b="1" u="sng" dirty="0">
                <a:solidFill>
                  <a:srgbClr val="3333FF"/>
                </a:solidFill>
                <a:ea typeface="+mj-ea"/>
                <a:cs typeface="+mj-cs"/>
              </a:rPr>
              <a:t>even now</a:t>
            </a:r>
            <a:r>
              <a:rPr lang="en-US" sz="2800" b="1" dirty="0">
                <a:solidFill>
                  <a:srgbClr val="3333FF"/>
                </a:solidFill>
                <a:ea typeface="+mj-ea"/>
                <a:cs typeface="+mj-cs"/>
              </a:rPr>
              <a:t> His saints reign with Him.</a:t>
            </a:r>
            <a:r>
              <a:rPr lang="en-US" sz="2800" dirty="0">
                <a:cs typeface="Calibri" panose="020F0502020204030204" pitchFamily="34" charset="0"/>
              </a:rPr>
              <a:t>”</a:t>
            </a:r>
          </a:p>
        </p:txBody>
      </p:sp>
      <p:sp>
        <p:nvSpPr>
          <p:cNvPr id="3" name="Rectangle 2"/>
          <p:cNvSpPr/>
          <p:nvPr/>
        </p:nvSpPr>
        <p:spPr>
          <a:xfrm>
            <a:off x="655608" y="218926"/>
            <a:ext cx="7832785" cy="1354217"/>
          </a:xfrm>
          <a:prstGeom prst="rect">
            <a:avLst/>
          </a:prstGeom>
        </p:spPr>
        <p:txBody>
          <a:bodyPr wrap="square">
            <a:spAutoFit/>
          </a:bodyPr>
          <a:lstStyle/>
          <a:p>
            <a:pPr algn="ctr">
              <a:spcAft>
                <a:spcPts val="600"/>
              </a:spcAft>
            </a:pPr>
            <a:r>
              <a:rPr lang="en-US" sz="3200" b="1" dirty="0">
                <a:solidFill>
                  <a:srgbClr val="3333FF"/>
                </a:solidFill>
                <a:ea typeface="+mj-ea"/>
                <a:cs typeface="+mj-cs"/>
              </a:rPr>
              <a:t>Augustine</a:t>
            </a:r>
            <a:endParaRPr lang="en-US" sz="3600" b="1" dirty="0">
              <a:solidFill>
                <a:srgbClr val="3333FF"/>
              </a:solidFill>
              <a:ea typeface="+mj-ea"/>
              <a:cs typeface="+mj-cs"/>
            </a:endParaRPr>
          </a:p>
          <a:p>
            <a:pPr algn="ctr">
              <a:spcAft>
                <a:spcPts val="600"/>
              </a:spcAft>
            </a:pPr>
            <a:r>
              <a:rPr lang="en-US" sz="2400" b="1" dirty="0">
                <a:solidFill>
                  <a:srgbClr val="3333FF"/>
                </a:solidFill>
              </a:rPr>
              <a:t>354-430 </a:t>
            </a:r>
            <a:r>
              <a:rPr lang="en-US" sz="2400" b="1" cap="small" dirty="0" err="1">
                <a:solidFill>
                  <a:srgbClr val="3333FF"/>
                </a:solidFill>
              </a:rPr>
              <a:t>a.d.</a:t>
            </a:r>
            <a:endParaRPr lang="en-US" sz="2400" b="1" dirty="0">
              <a:solidFill>
                <a:srgbClr val="3333FF"/>
              </a:solidFill>
              <a:ea typeface="+mj-ea"/>
              <a:cs typeface="+mj-cs"/>
            </a:endParaRPr>
          </a:p>
          <a:p>
            <a:pPr algn="ctr"/>
            <a:r>
              <a:rPr lang="en-US" sz="1600" i="1" dirty="0">
                <a:latin typeface="Calibri" panose="020F0502020204030204" pitchFamily="34" charset="0"/>
              </a:rPr>
              <a:t>The City of God</a:t>
            </a:r>
            <a:r>
              <a:rPr lang="en-US" sz="1600" dirty="0">
                <a:latin typeface="Calibri" panose="020F0502020204030204" pitchFamily="34" charset="0"/>
              </a:rPr>
              <a:t>, trans., Marcus </a:t>
            </a:r>
            <a:r>
              <a:rPr lang="en-US" sz="1600" dirty="0" err="1">
                <a:latin typeface="Calibri" panose="020F0502020204030204" pitchFamily="34" charset="0"/>
              </a:rPr>
              <a:t>Dods</a:t>
            </a:r>
            <a:r>
              <a:rPr lang="en-US" sz="1600" dirty="0">
                <a:latin typeface="Calibri" panose="020F0502020204030204" pitchFamily="34" charset="0"/>
              </a:rPr>
              <a:t> (NY: Random House, 1950), Book XX, chap. 9, p. 725-26.</a:t>
            </a:r>
            <a:endParaRPr lang="en-US" sz="1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8265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dirty="0"/>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dirty="0"/>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err="1"/>
              <a:t>Allegorization</a:t>
            </a:r>
            <a:endParaRPr lang="en-US" altLang="en-US" sz="2800" dirty="0"/>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Mass read in Latin</a:t>
            </a:r>
          </a:p>
          <a:p>
            <a:pPr marL="457200" indent="-457200">
              <a:lnSpc>
                <a:spcPct val="100000"/>
              </a:lnSpc>
              <a:spcBef>
                <a:spcPts val="0"/>
              </a:spcBef>
              <a:spcAft>
                <a:spcPts val="1200"/>
              </a:spcAft>
              <a:buClr>
                <a:srgbClr val="CC00CC"/>
              </a:buClr>
              <a:buFont typeface="+mj-lt"/>
              <a:buAutoNum type="alphaUcPeriod"/>
            </a:pPr>
            <a:r>
              <a:rPr lang="en-US" altLang="en-US" sz="2800" dirty="0"/>
              <a:t>Church in need of rescue</a:t>
            </a:r>
          </a:p>
        </p:txBody>
      </p:sp>
      <p:pic>
        <p:nvPicPr>
          <p:cNvPr id="5" name="Picture 4">
            <a:extLst>
              <a:ext uri="{FF2B5EF4-FFF2-40B4-BE49-F238E27FC236}">
                <a16:creationId xmlns:a16="http://schemas.microsoft.com/office/drawing/2014/main" id="{49A043E6-236A-4841-B5D6-EEE1930327EF}"/>
              </a:ext>
            </a:extLst>
          </p:cNvPr>
          <p:cNvPicPr>
            <a:picLocks noChangeAspect="1"/>
          </p:cNvPicPr>
          <p:nvPr/>
        </p:nvPicPr>
        <p:blipFill>
          <a:blip r:embed="rId3"/>
          <a:stretch>
            <a:fillRect/>
          </a:stretch>
        </p:blipFill>
        <p:spPr>
          <a:xfrm>
            <a:off x="6442334" y="5782240"/>
            <a:ext cx="2542857" cy="933333"/>
          </a:xfrm>
          <a:prstGeom prst="rect">
            <a:avLst/>
          </a:prstGeom>
        </p:spPr>
      </p:pic>
    </p:spTree>
    <p:extLst>
      <p:ext uri="{BB962C8B-B14F-4D97-AF65-F5344CB8AC3E}">
        <p14:creationId xmlns:p14="http://schemas.microsoft.com/office/powerpoint/2010/main" val="270481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dirty="0"/>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err="1"/>
              <a:t>Allegorization</a:t>
            </a:r>
            <a:endParaRPr lang="en-US" altLang="en-US" sz="2800" dirty="0"/>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Mass read in Latin</a:t>
            </a:r>
          </a:p>
          <a:p>
            <a:pPr marL="457200" indent="-457200">
              <a:lnSpc>
                <a:spcPct val="100000"/>
              </a:lnSpc>
              <a:spcBef>
                <a:spcPts val="0"/>
              </a:spcBef>
              <a:spcAft>
                <a:spcPts val="1200"/>
              </a:spcAft>
              <a:buClr>
                <a:srgbClr val="CC00CC"/>
              </a:buClr>
              <a:buFont typeface="+mj-lt"/>
              <a:buAutoNum type="alphaUcPeriod"/>
            </a:pPr>
            <a:r>
              <a:rPr lang="en-US" altLang="en-US" sz="2800" dirty="0"/>
              <a:t>Church in need of rescue</a:t>
            </a:r>
          </a:p>
        </p:txBody>
      </p:sp>
      <p:pic>
        <p:nvPicPr>
          <p:cNvPr id="5" name="Picture 4">
            <a:extLst>
              <a:ext uri="{FF2B5EF4-FFF2-40B4-BE49-F238E27FC236}">
                <a16:creationId xmlns:a16="http://schemas.microsoft.com/office/drawing/2014/main" id="{6397B1E3-9C76-46CB-B97D-984A06F9B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2129" y="3962400"/>
            <a:ext cx="2039471" cy="2743200"/>
          </a:xfrm>
          <a:prstGeom prst="rect">
            <a:avLst/>
          </a:prstGeom>
        </p:spPr>
      </p:pic>
    </p:spTree>
    <p:extLst>
      <p:ext uri="{BB962C8B-B14F-4D97-AF65-F5344CB8AC3E}">
        <p14:creationId xmlns:p14="http://schemas.microsoft.com/office/powerpoint/2010/main" val="396594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218503"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83504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dirty="0"/>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b="1" dirty="0">
                <a:solidFill>
                  <a:srgbClr val="CC00CC"/>
                </a:solidFill>
              </a:rPr>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Allegorization</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Mass read in Latin</a:t>
            </a:r>
          </a:p>
          <a:p>
            <a:pPr marL="457200" indent="-457200">
              <a:lnSpc>
                <a:spcPct val="100000"/>
              </a:lnSpc>
              <a:spcBef>
                <a:spcPts val="0"/>
              </a:spcBef>
              <a:spcAft>
                <a:spcPts val="1200"/>
              </a:spcAft>
              <a:buClr>
                <a:srgbClr val="CC00CC"/>
              </a:buClr>
              <a:buFont typeface="+mj-lt"/>
              <a:buAutoNum type="alphaUcPeriod"/>
            </a:pPr>
            <a:r>
              <a:rPr lang="en-US" altLang="en-US" sz="2800" dirty="0"/>
              <a:t>Church in need of rescue</a:t>
            </a:r>
          </a:p>
        </p:txBody>
      </p:sp>
      <p:pic>
        <p:nvPicPr>
          <p:cNvPr id="5" name="Picture 4">
            <a:extLst>
              <a:ext uri="{FF2B5EF4-FFF2-40B4-BE49-F238E27FC236}">
                <a16:creationId xmlns:a16="http://schemas.microsoft.com/office/drawing/2014/main" id="{BD6B25FD-077B-4FD6-996F-2BE66160F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2129" y="3962400"/>
            <a:ext cx="2039471" cy="2743200"/>
          </a:xfrm>
          <a:prstGeom prst="rect">
            <a:avLst/>
          </a:prstGeom>
        </p:spPr>
      </p:pic>
    </p:spTree>
    <p:extLst>
      <p:ext uri="{BB962C8B-B14F-4D97-AF65-F5344CB8AC3E}">
        <p14:creationId xmlns:p14="http://schemas.microsoft.com/office/powerpoint/2010/main" val="92547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Lasted from the 4</a:t>
            </a:r>
            <a:r>
              <a:rPr lang="en-US" altLang="en-US" sz="2800" baseline="30000" dirty="0"/>
              <a:t>th</a:t>
            </a:r>
            <a:r>
              <a:rPr lang="en-US" altLang="en-US" sz="2800" dirty="0"/>
              <a:t> to the 16</a:t>
            </a:r>
            <a:r>
              <a:rPr lang="en-US" altLang="en-US" sz="2800" baseline="30000" dirty="0"/>
              <a:t>th</a:t>
            </a:r>
            <a:r>
              <a:rPr lang="en-US" altLang="en-US" sz="2800" dirty="0"/>
              <a:t> centuries</a:t>
            </a:r>
          </a:p>
          <a:p>
            <a:pPr marL="457200" indent="-457200">
              <a:lnSpc>
                <a:spcPct val="100000"/>
              </a:lnSpc>
              <a:spcBef>
                <a:spcPts val="0"/>
              </a:spcBef>
              <a:spcAft>
                <a:spcPts val="1200"/>
              </a:spcAft>
              <a:buClr>
                <a:srgbClr val="CC00CC"/>
              </a:buClr>
              <a:buFont typeface="+mj-lt"/>
              <a:buAutoNum type="alphaUcPeriod"/>
            </a:pPr>
            <a:r>
              <a:rPr lang="en-US" altLang="en-US" sz="2800" dirty="0"/>
              <a:t>Obsolescence of prophetic studies</a:t>
            </a:r>
          </a:p>
          <a:p>
            <a:pPr marL="457200" indent="-457200">
              <a:lnSpc>
                <a:spcPct val="100000"/>
              </a:lnSpc>
              <a:spcBef>
                <a:spcPts val="0"/>
              </a:spcBef>
              <a:spcAft>
                <a:spcPts val="1200"/>
              </a:spcAft>
              <a:buClr>
                <a:srgbClr val="CC00CC"/>
              </a:buClr>
              <a:buFont typeface="+mj-lt"/>
              <a:buAutoNum type="alphaUcPeriod"/>
            </a:pPr>
            <a:r>
              <a:rPr lang="en-US" altLang="en-US" sz="2800" dirty="0"/>
              <a:t>Domination of Augustinian Amillennialism</a:t>
            </a:r>
          </a:p>
          <a:p>
            <a:pPr marL="457200" indent="-457200">
              <a:lnSpc>
                <a:spcPct val="100000"/>
              </a:lnSpc>
              <a:spcBef>
                <a:spcPts val="0"/>
              </a:spcBef>
              <a:spcAft>
                <a:spcPts val="1200"/>
              </a:spcAft>
              <a:buClr>
                <a:srgbClr val="CC00CC"/>
              </a:buClr>
              <a:buFont typeface="+mj-lt"/>
              <a:buAutoNum type="alphaUcPeriod"/>
            </a:pPr>
            <a:r>
              <a:rPr lang="en-US" altLang="en-US" sz="2800" dirty="0"/>
              <a:t>Only one church: Roman Catholicism</a:t>
            </a:r>
          </a:p>
          <a:p>
            <a:pPr marL="457200" indent="-457200">
              <a:lnSpc>
                <a:spcPct val="100000"/>
              </a:lnSpc>
              <a:spcBef>
                <a:spcPts val="0"/>
              </a:spcBef>
              <a:spcAft>
                <a:spcPts val="1200"/>
              </a:spcAft>
              <a:buClr>
                <a:srgbClr val="CC00CC"/>
              </a:buClr>
              <a:buFont typeface="+mj-lt"/>
              <a:buAutoNum type="alphaUcPeriod"/>
            </a:pPr>
            <a:r>
              <a:rPr lang="en-US" altLang="en-US" sz="2800" dirty="0"/>
              <a:t>The Bible is removed from the people</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err="1"/>
              <a:t>Allegorization</a:t>
            </a:r>
            <a:endParaRPr lang="en-US" altLang="en-US" sz="2800" dirty="0"/>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Illiteracy</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Mass read in Latin</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Church in need of rescue</a:t>
            </a:r>
          </a:p>
        </p:txBody>
      </p:sp>
      <p:pic>
        <p:nvPicPr>
          <p:cNvPr id="6" name="Picture 5">
            <a:extLst>
              <a:ext uri="{FF2B5EF4-FFF2-40B4-BE49-F238E27FC236}">
                <a16:creationId xmlns:a16="http://schemas.microsoft.com/office/drawing/2014/main" id="{3CDABB03-2611-4E48-8881-9D1173FFA0C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20593" y="4062775"/>
            <a:ext cx="2163778" cy="2743200"/>
          </a:xfrm>
          <a:prstGeom prst="ellipse">
            <a:avLst/>
          </a:prstGeom>
          <a:ln>
            <a:noFill/>
          </a:ln>
          <a:effectLst>
            <a:softEdge rad="112500"/>
          </a:effectLst>
        </p:spPr>
      </p:pic>
    </p:spTree>
    <p:extLst>
      <p:ext uri="{BB962C8B-B14F-4D97-AF65-F5344CB8AC3E}">
        <p14:creationId xmlns:p14="http://schemas.microsoft.com/office/powerpoint/2010/main" val="182482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normAutofit/>
          </a:bodyPr>
          <a:lstStyle/>
          <a:p>
            <a:pPr algn="ctr" eaLnBrk="1" hangingPunct="1">
              <a:lnSpc>
                <a:spcPct val="100000"/>
              </a:lnSpc>
            </a:pPr>
            <a:r>
              <a:rPr lang="en-US" altLang="en-US" sz="3600" b="1" dirty="0">
                <a:solidFill>
                  <a:srgbClr val="008000"/>
                </a:solidFill>
                <a:latin typeface="+mn-lt"/>
              </a:rPr>
              <a:t>III.</a:t>
            </a:r>
            <a:r>
              <a:rPr lang="en-US" altLang="en-US" sz="3600" b="1" dirty="0">
                <a:solidFill>
                  <a:srgbClr val="3333FF"/>
                </a:solidFill>
                <a:latin typeface="+mn-lt"/>
              </a:rPr>
              <a:t> The Dark Ages (or the Middle Ages)</a:t>
            </a:r>
          </a:p>
        </p:txBody>
      </p:sp>
      <p:sp>
        <p:nvSpPr>
          <p:cNvPr id="17411" name="Rectangle 7"/>
          <p:cNvSpPr>
            <a:spLocks noGrp="1" noChangeArrowheads="1"/>
          </p:cNvSpPr>
          <p:nvPr>
            <p:ph type="body" idx="1"/>
          </p:nvPr>
        </p:nvSpPr>
        <p:spPr>
          <a:xfrm>
            <a:off x="1066800" y="998513"/>
            <a:ext cx="7010400" cy="724410"/>
          </a:xfrm>
        </p:spPr>
        <p:txBody>
          <a:bodyPr/>
          <a:lstStyle/>
          <a:p>
            <a:pPr marL="461963" indent="-461963">
              <a:lnSpc>
                <a:spcPct val="100000"/>
              </a:lnSpc>
              <a:spcBef>
                <a:spcPts val="0"/>
              </a:spcBef>
              <a:spcAft>
                <a:spcPts val="1200"/>
              </a:spcAft>
              <a:buClr>
                <a:srgbClr val="CC00CC"/>
              </a:buClr>
              <a:buFont typeface="+mj-lt"/>
              <a:buAutoNum type="alphaUcPeriod" startAt="6"/>
            </a:pPr>
            <a:r>
              <a:rPr lang="en-US" altLang="en-US" sz="2800" b="1" u="sng" dirty="0">
                <a:solidFill>
                  <a:srgbClr val="CC00CC"/>
                </a:solidFill>
              </a:rPr>
              <a:t>Church in need of rescue</a:t>
            </a:r>
          </a:p>
        </p:txBody>
      </p:sp>
      <p:pic>
        <p:nvPicPr>
          <p:cNvPr id="6" name="Picture 5">
            <a:extLst>
              <a:ext uri="{FF2B5EF4-FFF2-40B4-BE49-F238E27FC236}">
                <a16:creationId xmlns:a16="http://schemas.microsoft.com/office/drawing/2014/main" id="{3CDABB03-2611-4E48-8881-9D1173FFA0C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71428" y="1722921"/>
            <a:ext cx="2885035" cy="3657600"/>
          </a:xfrm>
          <a:prstGeom prst="ellipse">
            <a:avLst/>
          </a:prstGeom>
          <a:ln>
            <a:noFill/>
          </a:ln>
          <a:effectLst>
            <a:softEdge rad="112500"/>
          </a:effectLst>
        </p:spPr>
      </p:pic>
      <p:pic>
        <p:nvPicPr>
          <p:cNvPr id="5" name="Picture 4">
            <a:extLst>
              <a:ext uri="{FF2B5EF4-FFF2-40B4-BE49-F238E27FC236}">
                <a16:creationId xmlns:a16="http://schemas.microsoft.com/office/drawing/2014/main" id="{84271322-E38F-4B70-9EC9-9F6F5706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792" y="1836711"/>
            <a:ext cx="2719300" cy="3657600"/>
          </a:xfrm>
          <a:prstGeom prst="rect">
            <a:avLst/>
          </a:prstGeom>
        </p:spPr>
      </p:pic>
      <p:sp>
        <p:nvSpPr>
          <p:cNvPr id="7" name="Title 1">
            <a:extLst>
              <a:ext uri="{FF2B5EF4-FFF2-40B4-BE49-F238E27FC236}">
                <a16:creationId xmlns:a16="http://schemas.microsoft.com/office/drawing/2014/main" id="{F98B10B4-57BE-46D3-9ED0-8E8D4B4DA9BD}"/>
              </a:ext>
            </a:extLst>
          </p:cNvPr>
          <p:cNvSpPr txBox="1">
            <a:spLocks/>
          </p:cNvSpPr>
          <p:nvPr/>
        </p:nvSpPr>
        <p:spPr>
          <a:xfrm>
            <a:off x="2635555" y="5804034"/>
            <a:ext cx="3872890" cy="882175"/>
          </a:xfrm>
          <a:prstGeom prst="rect">
            <a:avLst/>
          </a:prstGeom>
          <a:solidFill>
            <a:srgbClr val="FFFFCC"/>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rgbClr val="C00000"/>
                </a:solidFill>
                <a:latin typeface="Old English Text MT" panose="03040902040508030806" pitchFamily="66" charset="0"/>
              </a:rPr>
              <a:t>October 31, 1517</a:t>
            </a:r>
          </a:p>
        </p:txBody>
      </p:sp>
    </p:spTree>
    <p:extLst>
      <p:ext uri="{BB962C8B-B14F-4D97-AF65-F5344CB8AC3E}">
        <p14:creationId xmlns:p14="http://schemas.microsoft.com/office/powerpoint/2010/main" val="2985092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869D-B4FD-4316-AF3C-78A681F438BE}"/>
              </a:ext>
            </a:extLst>
          </p:cNvPr>
          <p:cNvSpPr>
            <a:spLocks noGrp="1"/>
          </p:cNvSpPr>
          <p:nvPr>
            <p:ph type="title"/>
          </p:nvPr>
        </p:nvSpPr>
        <p:spPr>
          <a:xfrm>
            <a:off x="506606" y="365127"/>
            <a:ext cx="8130789" cy="960436"/>
          </a:xfrm>
        </p:spPr>
        <p:txBody>
          <a:bodyPr>
            <a:normAutofit/>
          </a:bodyPr>
          <a:lstStyle/>
          <a:p>
            <a:pPr algn="ctr"/>
            <a:r>
              <a:rPr lang="en-US" sz="4000" b="1" dirty="0">
                <a:latin typeface="Old English Text MT" panose="03040902040508030806" pitchFamily="66" charset="0"/>
              </a:rPr>
              <a:t>October 31, 1517</a:t>
            </a:r>
          </a:p>
        </p:txBody>
      </p:sp>
      <p:pic>
        <p:nvPicPr>
          <p:cNvPr id="4" name="Picture 3">
            <a:extLst>
              <a:ext uri="{FF2B5EF4-FFF2-40B4-BE49-F238E27FC236}">
                <a16:creationId xmlns:a16="http://schemas.microsoft.com/office/drawing/2014/main" id="{194C744E-5A58-4FAB-ACF6-B0BAB48206F2}"/>
              </a:ext>
            </a:extLst>
          </p:cNvPr>
          <p:cNvPicPr>
            <a:picLocks noChangeAspect="1"/>
          </p:cNvPicPr>
          <p:nvPr/>
        </p:nvPicPr>
        <p:blipFill>
          <a:blip r:embed="rId2"/>
          <a:stretch>
            <a:fillRect/>
          </a:stretch>
        </p:blipFill>
        <p:spPr>
          <a:xfrm>
            <a:off x="80962" y="1762125"/>
            <a:ext cx="8982075" cy="3333750"/>
          </a:xfrm>
          <a:prstGeom prst="rect">
            <a:avLst/>
          </a:prstGeom>
        </p:spPr>
      </p:pic>
      <p:sp>
        <p:nvSpPr>
          <p:cNvPr id="5" name="Title 1">
            <a:extLst>
              <a:ext uri="{FF2B5EF4-FFF2-40B4-BE49-F238E27FC236}">
                <a16:creationId xmlns:a16="http://schemas.microsoft.com/office/drawing/2014/main" id="{FE76222B-DF94-46F7-A392-7ABB3CF12A3D}"/>
              </a:ext>
            </a:extLst>
          </p:cNvPr>
          <p:cNvSpPr txBox="1">
            <a:spLocks/>
          </p:cNvSpPr>
          <p:nvPr/>
        </p:nvSpPr>
        <p:spPr>
          <a:xfrm>
            <a:off x="506606" y="5532438"/>
            <a:ext cx="8130789" cy="10416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Old English Text MT" panose="03040902040508030806" pitchFamily="66" charset="0"/>
              </a:rPr>
              <a:t>October 31, 2017</a:t>
            </a:r>
          </a:p>
        </p:txBody>
      </p:sp>
    </p:spTree>
    <p:extLst>
      <p:ext uri="{BB962C8B-B14F-4D97-AF65-F5344CB8AC3E}">
        <p14:creationId xmlns:p14="http://schemas.microsoft.com/office/powerpoint/2010/main" val="223940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F913E-CFA1-473D-A6C7-5111D557B589}"/>
              </a:ext>
            </a:extLst>
          </p:cNvPr>
          <p:cNvPicPr>
            <a:picLocks noChangeAspect="1"/>
          </p:cNvPicPr>
          <p:nvPr/>
        </p:nvPicPr>
        <p:blipFill>
          <a:blip r:embed="rId2"/>
          <a:stretch>
            <a:fillRect/>
          </a:stretch>
        </p:blipFill>
        <p:spPr>
          <a:xfrm>
            <a:off x="2293595" y="1143000"/>
            <a:ext cx="4556811" cy="4572000"/>
          </a:xfrm>
          <a:prstGeom prst="rect">
            <a:avLst/>
          </a:prstGeom>
        </p:spPr>
      </p:pic>
    </p:spTree>
    <p:extLst>
      <p:ext uri="{BB962C8B-B14F-4D97-AF65-F5344CB8AC3E}">
        <p14:creationId xmlns:p14="http://schemas.microsoft.com/office/powerpoint/2010/main" val="881384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218503"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3157617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dirty="0"/>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p:txBody>
      </p:sp>
    </p:spTree>
    <p:extLst>
      <p:ext uri="{BB962C8B-B14F-4D97-AF65-F5344CB8AC3E}">
        <p14:creationId xmlns:p14="http://schemas.microsoft.com/office/powerpoint/2010/main" val="344746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dirty="0"/>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p:txBody>
      </p:sp>
    </p:spTree>
    <p:extLst>
      <p:ext uri="{BB962C8B-B14F-4D97-AF65-F5344CB8AC3E}">
        <p14:creationId xmlns:p14="http://schemas.microsoft.com/office/powerpoint/2010/main" val="2580248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2794959" y="1562100"/>
            <a:ext cx="5426015" cy="3162300"/>
          </a:xfrm>
        </p:spPr>
        <p:txBody>
          <a:bodyPr anchor="t"/>
          <a:lstStyle/>
          <a:p>
            <a:pPr algn="just" eaLnBrk="1" hangingPunct="1"/>
            <a:r>
              <a:rPr lang="en-US" sz="4800" b="0" i="1" dirty="0">
                <a:solidFill>
                  <a:schemeClr val="tx1"/>
                </a:solidFill>
                <a:latin typeface="+mn-lt"/>
              </a:rPr>
              <a:t>“The Scripture hath but one sense, which is the literal sense.”</a:t>
            </a:r>
            <a:endParaRPr lang="en-US" altLang="en-US" sz="4800" b="0" i="1" dirty="0">
              <a:solidFill>
                <a:schemeClr val="tx1"/>
              </a:solidFill>
              <a:latin typeface="+mn-lt"/>
              <a:cs typeface="Calibri" panose="020F0502020204030204" pitchFamily="34" charset="0"/>
            </a:endParaRPr>
          </a:p>
        </p:txBody>
      </p:sp>
      <p:sp>
        <p:nvSpPr>
          <p:cNvPr id="15363" name="Rectangle 3"/>
          <p:cNvSpPr>
            <a:spLocks noGrp="1" noChangeArrowheads="1"/>
          </p:cNvSpPr>
          <p:nvPr>
            <p:ph type="subTitle" sz="quarter" idx="1"/>
          </p:nvPr>
        </p:nvSpPr>
        <p:spPr>
          <a:xfrm>
            <a:off x="457200" y="5791200"/>
            <a:ext cx="8229600" cy="914400"/>
          </a:xfrm>
        </p:spPr>
        <p:txBody>
          <a:bodyPr/>
          <a:lstStyle/>
          <a:p>
            <a:pPr algn="ctr" eaLnBrk="1" hangingPunct="1">
              <a:defRPr/>
            </a:pPr>
            <a:r>
              <a:rPr lang="en-US" sz="2000" dirty="0"/>
              <a:t>William Tyndale, "Obedience of a Christian Man," in </a:t>
            </a:r>
            <a:r>
              <a:rPr lang="en-US" sz="2000" i="1" dirty="0"/>
              <a:t>Doctrinal Treatises and Introductions to Different Portions of the Holy Scriptures</a:t>
            </a:r>
            <a:r>
              <a:rPr lang="en-US" sz="2000" dirty="0"/>
              <a:t>, ed. Henry Walter (Cambridge: Cambridge University Press, 1848), 304.</a:t>
            </a:r>
          </a:p>
          <a:p>
            <a:pPr algn="ctr" eaLnBrk="1" hangingPunct="1">
              <a:defRPr/>
            </a:pPr>
            <a:endParaRPr lang="en-US" sz="2400" dirty="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57200" y="1409700"/>
            <a:ext cx="2209800" cy="2994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286000" y="185916"/>
            <a:ext cx="4572000" cy="1015663"/>
          </a:xfrm>
          <a:prstGeom prst="rect">
            <a:avLst/>
          </a:prstGeom>
        </p:spPr>
        <p:txBody>
          <a:bodyPr>
            <a:spAutoFit/>
          </a:bodyPr>
          <a:lstStyle/>
          <a:p>
            <a:pPr algn="ctr"/>
            <a:r>
              <a:rPr lang="en-US" sz="3600" b="1" dirty="0">
                <a:solidFill>
                  <a:srgbClr val="3333FF"/>
                </a:solidFill>
                <a:ea typeface="+mj-ea"/>
                <a:cs typeface="+mj-cs"/>
              </a:rPr>
              <a:t>William Tyndale </a:t>
            </a:r>
          </a:p>
          <a:p>
            <a:pPr algn="ctr"/>
            <a:r>
              <a:rPr lang="en-US" sz="2400" b="1" dirty="0">
                <a:solidFill>
                  <a:srgbClr val="3333FF"/>
                </a:solidFill>
                <a:ea typeface="+mj-ea"/>
                <a:cs typeface="+mj-cs"/>
              </a:rPr>
              <a:t>(1494 ‒ 1536 </a:t>
            </a:r>
            <a:r>
              <a:rPr lang="en-US" sz="2400" b="1" cap="small" dirty="0" err="1">
                <a:solidFill>
                  <a:srgbClr val="3333FF"/>
                </a:solidFill>
                <a:ea typeface="+mj-ea"/>
                <a:cs typeface="+mj-cs"/>
              </a:rPr>
              <a:t>a.d.</a:t>
            </a:r>
            <a:r>
              <a:rPr lang="en-US" sz="2400" b="1" dirty="0">
                <a:solidFill>
                  <a:srgbClr val="3333FF"/>
                </a:solidFill>
                <a:ea typeface="+mj-ea"/>
                <a:cs typeface="+mj-cs"/>
              </a:rPr>
              <a:t>) </a:t>
            </a:r>
          </a:p>
        </p:txBody>
      </p:sp>
    </p:spTree>
    <p:extLst>
      <p:ext uri="{BB962C8B-B14F-4D97-AF65-F5344CB8AC3E}">
        <p14:creationId xmlns:p14="http://schemas.microsoft.com/office/powerpoint/2010/main" val="39060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2303253" y="2057395"/>
            <a:ext cx="6612147" cy="2743200"/>
          </a:xfrm>
        </p:spPr>
        <p:txBody>
          <a:bodyPr anchor="t">
            <a:normAutofit/>
          </a:bodyPr>
          <a:lstStyle/>
          <a:p>
            <a:pPr algn="just" eaLnBrk="1" hangingPunct="1">
              <a:lnSpc>
                <a:spcPct val="100000"/>
              </a:lnSpc>
            </a:pPr>
            <a:r>
              <a:rPr lang="en-US" sz="2800" b="0" dirty="0">
                <a:solidFill>
                  <a:schemeClr val="tx1"/>
                </a:solidFill>
                <a:latin typeface="+mn-lt"/>
              </a:rPr>
              <a:t>[The Scriptures] “are to be retained in their simplest meaning ever possible, and to be understood in their </a:t>
            </a:r>
            <a:r>
              <a:rPr lang="en-US" sz="2800" b="1" dirty="0">
                <a:solidFill>
                  <a:srgbClr val="3333FF"/>
                </a:solidFill>
                <a:latin typeface="+mn-lt"/>
              </a:rPr>
              <a:t>grammatical and literal sense unless the context plainly forbids</a:t>
            </a:r>
            <a:r>
              <a:rPr lang="en-US" sz="2800" b="0" dirty="0">
                <a:solidFill>
                  <a:schemeClr val="tx1"/>
                </a:solidFill>
                <a:latin typeface="+mn-lt"/>
              </a:rPr>
              <a:t>”.</a:t>
            </a:r>
            <a:endParaRPr lang="en-US" altLang="en-US" sz="2800" b="0" dirty="0">
              <a:solidFill>
                <a:schemeClr val="tx1"/>
              </a:solidFill>
              <a:latin typeface="+mn-lt"/>
              <a:cs typeface="Calibri" panose="020F0502020204030204" pitchFamily="34" charset="0"/>
            </a:endParaRPr>
          </a:p>
        </p:txBody>
      </p:sp>
      <p:sp>
        <p:nvSpPr>
          <p:cNvPr id="15363" name="Rectangle 3"/>
          <p:cNvSpPr>
            <a:spLocks noGrp="1" noChangeArrowheads="1"/>
          </p:cNvSpPr>
          <p:nvPr>
            <p:ph type="subTitle" sz="quarter" idx="1"/>
          </p:nvPr>
        </p:nvSpPr>
        <p:spPr>
          <a:xfrm>
            <a:off x="0" y="202721"/>
            <a:ext cx="9143999" cy="1539815"/>
          </a:xfrm>
        </p:spPr>
        <p:txBody>
          <a:bodyPr>
            <a:normAutofit fontScale="25000" lnSpcReduction="20000"/>
          </a:bodyPr>
          <a:lstStyle/>
          <a:p>
            <a:pPr algn="ctr">
              <a:lnSpc>
                <a:spcPct val="120000"/>
              </a:lnSpc>
              <a:spcBef>
                <a:spcPts val="0"/>
              </a:spcBef>
              <a:defRPr/>
            </a:pPr>
            <a:r>
              <a:rPr lang="en-US" sz="12800" b="1" dirty="0">
                <a:solidFill>
                  <a:srgbClr val="3333FF"/>
                </a:solidFill>
                <a:ea typeface="+mj-ea"/>
                <a:cs typeface="+mj-cs"/>
              </a:rPr>
              <a:t>Martin Luther</a:t>
            </a:r>
          </a:p>
          <a:p>
            <a:pPr>
              <a:lnSpc>
                <a:spcPct val="120000"/>
              </a:lnSpc>
              <a:spcBef>
                <a:spcPts val="0"/>
              </a:spcBef>
              <a:defRPr/>
            </a:pPr>
            <a:r>
              <a:rPr lang="en-US" sz="9600" b="1" dirty="0">
                <a:solidFill>
                  <a:srgbClr val="3333FF"/>
                </a:solidFill>
                <a:ea typeface="+mj-ea"/>
                <a:cs typeface="+mj-cs"/>
              </a:rPr>
              <a:t>(1483 – 1546 </a:t>
            </a:r>
            <a:r>
              <a:rPr lang="en-US" sz="9600" b="1" cap="small" dirty="0" err="1">
                <a:solidFill>
                  <a:srgbClr val="3333FF"/>
                </a:solidFill>
                <a:ea typeface="+mj-ea"/>
                <a:cs typeface="+mj-cs"/>
              </a:rPr>
              <a:t>a.d.</a:t>
            </a:r>
            <a:r>
              <a:rPr lang="en-US" sz="9600" b="1" dirty="0">
                <a:solidFill>
                  <a:srgbClr val="3333FF"/>
                </a:solidFill>
                <a:ea typeface="+mj-ea"/>
                <a:cs typeface="+mj-cs"/>
              </a:rPr>
              <a:t>)</a:t>
            </a:r>
          </a:p>
          <a:p>
            <a:pPr algn="ctr" eaLnBrk="1" hangingPunct="1">
              <a:lnSpc>
                <a:spcPct val="120000"/>
              </a:lnSpc>
              <a:spcBef>
                <a:spcPts val="0"/>
              </a:spcBef>
              <a:defRPr/>
            </a:pPr>
            <a:r>
              <a:rPr lang="en-US" sz="8000" dirty="0"/>
              <a:t>Quoted by Roy B. </a:t>
            </a:r>
            <a:r>
              <a:rPr lang="en-US" sz="8000" dirty="0" err="1"/>
              <a:t>Zuck</a:t>
            </a:r>
            <a:r>
              <a:rPr lang="en-US" sz="8000" dirty="0"/>
              <a:t>, </a:t>
            </a:r>
            <a:r>
              <a:rPr lang="en-US" sz="8000" i="1" dirty="0"/>
              <a:t>Basic Bible Interpretation: A Practical Guide to </a:t>
            </a:r>
          </a:p>
          <a:p>
            <a:pPr algn="ctr" eaLnBrk="1" hangingPunct="1">
              <a:lnSpc>
                <a:spcPct val="120000"/>
              </a:lnSpc>
              <a:spcBef>
                <a:spcPts val="0"/>
              </a:spcBef>
              <a:defRPr/>
            </a:pPr>
            <a:r>
              <a:rPr lang="en-US" sz="8000" i="1" dirty="0"/>
              <a:t>Discovering Biblical Truth</a:t>
            </a:r>
            <a:r>
              <a:rPr lang="en-US" sz="8000" dirty="0"/>
              <a:t> (Colorado Springs, CO: Victor, 1991), 45.</a:t>
            </a:r>
          </a:p>
        </p:txBody>
      </p:sp>
      <p:pic>
        <p:nvPicPr>
          <p:cNvPr id="5" name="Picture 4" descr="A person wearing a black hat&#10;&#10;Description generated with very high confidence">
            <a:extLst>
              <a:ext uri="{FF2B5EF4-FFF2-40B4-BE49-F238E27FC236}">
                <a16:creationId xmlns:a16="http://schemas.microsoft.com/office/drawing/2014/main" id="{C0AC9637-0BB1-4760-96B3-DCFA65FFBE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769" y="2234214"/>
            <a:ext cx="1826428" cy="261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614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F097-0093-4FE8-867A-9D98553DEC59}"/>
              </a:ext>
            </a:extLst>
          </p:cNvPr>
          <p:cNvSpPr>
            <a:spLocks noGrp="1"/>
          </p:cNvSpPr>
          <p:nvPr>
            <p:ph type="title"/>
          </p:nvPr>
        </p:nvSpPr>
        <p:spPr>
          <a:xfrm>
            <a:off x="628650" y="183817"/>
            <a:ext cx="7886700" cy="959183"/>
          </a:xfrm>
        </p:spPr>
        <p:txBody>
          <a:bodyPr>
            <a:normAutofit fontScale="90000"/>
          </a:bodyPr>
          <a:lstStyle/>
          <a:p>
            <a:pPr algn="ctr">
              <a:lnSpc>
                <a:spcPct val="100000"/>
              </a:lnSpc>
            </a:pPr>
            <a:r>
              <a:rPr lang="en-US" sz="3600" b="1" dirty="0">
                <a:solidFill>
                  <a:srgbClr val="3333FF"/>
                </a:solidFill>
                <a:latin typeface="+mn-lt"/>
              </a:rPr>
              <a:t>Justin Martyr</a:t>
            </a:r>
            <a:br>
              <a:rPr lang="en-US" sz="3600" b="1" dirty="0">
                <a:solidFill>
                  <a:srgbClr val="3333FF"/>
                </a:solidFill>
                <a:latin typeface="+mn-lt"/>
              </a:rPr>
            </a:br>
            <a:r>
              <a:rPr lang="en-US" sz="2400" b="1" dirty="0">
                <a:solidFill>
                  <a:srgbClr val="3333FF"/>
                </a:solidFill>
                <a:latin typeface="+mn-lt"/>
              </a:rPr>
              <a:t>(A.D. 110–165)</a:t>
            </a:r>
          </a:p>
        </p:txBody>
      </p:sp>
      <p:sp>
        <p:nvSpPr>
          <p:cNvPr id="3" name="Content Placeholder 2">
            <a:extLst>
              <a:ext uri="{FF2B5EF4-FFF2-40B4-BE49-F238E27FC236}">
                <a16:creationId xmlns:a16="http://schemas.microsoft.com/office/drawing/2014/main" id="{0417E070-0071-4AD6-AEEE-F0ED1F452257}"/>
              </a:ext>
            </a:extLst>
          </p:cNvPr>
          <p:cNvSpPr>
            <a:spLocks noGrp="1"/>
          </p:cNvSpPr>
          <p:nvPr>
            <p:ph idx="1"/>
          </p:nvPr>
        </p:nvSpPr>
        <p:spPr>
          <a:xfrm>
            <a:off x="0" y="1371601"/>
            <a:ext cx="9144000" cy="4556234"/>
          </a:xfrm>
        </p:spPr>
        <p:txBody>
          <a:bodyPr>
            <a:normAutofit/>
          </a:bodyPr>
          <a:lstStyle/>
          <a:p>
            <a:pPr marL="457200" indent="-457200" algn="just">
              <a:lnSpc>
                <a:spcPct val="100000"/>
              </a:lnSpc>
              <a:spcBef>
                <a:spcPts val="0"/>
              </a:spcBef>
              <a:spcAft>
                <a:spcPts val="1200"/>
              </a:spcAft>
            </a:pPr>
            <a:r>
              <a:rPr lang="en-US" sz="2800" dirty="0"/>
              <a:t>Justin in his Dialogue with Trypho recognizes several differing economies in the Old Testament. Justin acknowledges that prior to circumcision and the law, one can please God without being circumcised and without keeping the Sabbath. After God’s revelation to Abraham, circumcision was necessary to please Him; after the giving of the law to Moses, it was necessary to keep the Sabbath and observe the sacrificial system.</a:t>
            </a:r>
          </a:p>
          <a:p>
            <a:pPr marL="457200" indent="-457200" algn="just">
              <a:lnSpc>
                <a:spcPct val="100000"/>
              </a:lnSpc>
              <a:spcBef>
                <a:spcPts val="0"/>
              </a:spcBef>
              <a:spcAft>
                <a:spcPts val="1200"/>
              </a:spcAft>
            </a:pPr>
            <a:r>
              <a:rPr lang="en-US" sz="2800" dirty="0"/>
              <a:t>Justin Martyr held the essence of dispensationalism in his recognition of differing economies in the Old Testament.</a:t>
            </a:r>
          </a:p>
        </p:txBody>
      </p:sp>
      <p:sp>
        <p:nvSpPr>
          <p:cNvPr id="4" name="Rectangle 3">
            <a:extLst>
              <a:ext uri="{FF2B5EF4-FFF2-40B4-BE49-F238E27FC236}">
                <a16:creationId xmlns:a16="http://schemas.microsoft.com/office/drawing/2014/main" id="{41F57704-6540-4353-ABED-32DE02724CDD}"/>
              </a:ext>
            </a:extLst>
          </p:cNvPr>
          <p:cNvSpPr/>
          <p:nvPr/>
        </p:nvSpPr>
        <p:spPr>
          <a:xfrm>
            <a:off x="405470" y="6433487"/>
            <a:ext cx="8333061" cy="369332"/>
          </a:xfrm>
          <a:prstGeom prst="rect">
            <a:avLst/>
          </a:prstGeom>
        </p:spPr>
        <p:txBody>
          <a:bodyPr wrap="square">
            <a:spAutoFit/>
          </a:bodyPr>
          <a:lstStyle/>
          <a:p>
            <a:pPr algn="ctr"/>
            <a:r>
              <a:rPr lang="en-US" dirty="0"/>
              <a:t>Enns, P. P. (1989). The Moody Handbook of Theology (p. 513). Chicago, IL: Moody Press.</a:t>
            </a:r>
          </a:p>
        </p:txBody>
      </p:sp>
      <p:pic>
        <p:nvPicPr>
          <p:cNvPr id="5" name="Picture 4">
            <a:extLst>
              <a:ext uri="{FF2B5EF4-FFF2-40B4-BE49-F238E27FC236}">
                <a16:creationId xmlns:a16="http://schemas.microsoft.com/office/drawing/2014/main" id="{33BC357C-4B24-46CC-BED6-7D5D12A26985}"/>
              </a:ext>
            </a:extLst>
          </p:cNvPr>
          <p:cNvPicPr>
            <a:picLocks noChangeAspect="1"/>
          </p:cNvPicPr>
          <p:nvPr/>
        </p:nvPicPr>
        <p:blipFill>
          <a:blip r:embed="rId2"/>
          <a:stretch>
            <a:fillRect/>
          </a:stretch>
        </p:blipFill>
        <p:spPr>
          <a:xfrm>
            <a:off x="78830" y="78830"/>
            <a:ext cx="706025" cy="1097280"/>
          </a:xfrm>
          <a:prstGeom prst="rect">
            <a:avLst/>
          </a:prstGeom>
        </p:spPr>
      </p:pic>
    </p:spTree>
    <p:extLst>
      <p:ext uri="{BB962C8B-B14F-4D97-AF65-F5344CB8AC3E}">
        <p14:creationId xmlns:p14="http://schemas.microsoft.com/office/powerpoint/2010/main" val="910682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2337758" y="1953866"/>
            <a:ext cx="6497926" cy="3771899"/>
          </a:xfrm>
        </p:spPr>
        <p:txBody>
          <a:bodyPr anchor="t">
            <a:normAutofit/>
          </a:bodyPr>
          <a:lstStyle/>
          <a:p>
            <a:pPr algn="just" eaLnBrk="1" hangingPunct="1">
              <a:lnSpc>
                <a:spcPct val="100000"/>
              </a:lnSpc>
            </a:pPr>
            <a:r>
              <a:rPr lang="en-US" sz="2800" b="0" dirty="0">
                <a:solidFill>
                  <a:schemeClr val="tx1"/>
                </a:solidFill>
                <a:latin typeface="+mn-lt"/>
              </a:rPr>
              <a:t>Calvin wrote in the preface of his commentary on Romans </a:t>
            </a:r>
            <a:r>
              <a:rPr lang="en-US" sz="2800" b="1" dirty="0">
                <a:solidFill>
                  <a:srgbClr val="3333FF"/>
                </a:solidFill>
                <a:latin typeface="+mn-lt"/>
              </a:rPr>
              <a:t>“it is the first business of an interpreter to let the author say what he does say, instead of attributing to him what we think he ought to say.”</a:t>
            </a:r>
            <a:endParaRPr lang="en-US" altLang="en-US" sz="2800" b="1" dirty="0">
              <a:solidFill>
                <a:srgbClr val="3333FF"/>
              </a:solidFill>
              <a:latin typeface="+mn-lt"/>
            </a:endParaRPr>
          </a:p>
        </p:txBody>
      </p:sp>
      <p:sp>
        <p:nvSpPr>
          <p:cNvPr id="15363" name="Rectangle 3"/>
          <p:cNvSpPr>
            <a:spLocks noGrp="1" noChangeArrowheads="1"/>
          </p:cNvSpPr>
          <p:nvPr>
            <p:ph type="subTitle" sz="quarter" idx="1"/>
          </p:nvPr>
        </p:nvSpPr>
        <p:spPr>
          <a:xfrm>
            <a:off x="474453" y="202722"/>
            <a:ext cx="8212347" cy="1371600"/>
          </a:xfrm>
        </p:spPr>
        <p:txBody>
          <a:bodyPr>
            <a:normAutofit fontScale="25000" lnSpcReduction="20000"/>
          </a:bodyPr>
          <a:lstStyle/>
          <a:p>
            <a:pPr>
              <a:lnSpc>
                <a:spcPct val="120000"/>
              </a:lnSpc>
              <a:spcBef>
                <a:spcPts val="0"/>
              </a:spcBef>
              <a:defRPr/>
            </a:pPr>
            <a:r>
              <a:rPr lang="en-US" sz="12800" b="1" dirty="0">
                <a:solidFill>
                  <a:srgbClr val="3333FF"/>
                </a:solidFill>
                <a:ea typeface="+mj-ea"/>
                <a:cs typeface="+mj-cs"/>
              </a:rPr>
              <a:t>John Calvin</a:t>
            </a:r>
          </a:p>
          <a:p>
            <a:pPr>
              <a:lnSpc>
                <a:spcPct val="120000"/>
              </a:lnSpc>
              <a:spcBef>
                <a:spcPts val="0"/>
              </a:spcBef>
              <a:defRPr/>
            </a:pPr>
            <a:r>
              <a:rPr lang="en-US" sz="9600" b="1" dirty="0">
                <a:solidFill>
                  <a:srgbClr val="3333FF"/>
                </a:solidFill>
                <a:ea typeface="+mj-ea"/>
                <a:cs typeface="+mj-cs"/>
              </a:rPr>
              <a:t>(1509- 1564 </a:t>
            </a:r>
            <a:r>
              <a:rPr lang="en-US" sz="9600" b="1" cap="small" dirty="0" err="1">
                <a:solidFill>
                  <a:srgbClr val="3333FF"/>
                </a:solidFill>
                <a:ea typeface="+mj-ea"/>
                <a:cs typeface="+mj-cs"/>
              </a:rPr>
              <a:t>a.d.</a:t>
            </a:r>
            <a:r>
              <a:rPr lang="en-US" sz="9600" b="1" dirty="0">
                <a:solidFill>
                  <a:srgbClr val="3333FF"/>
                </a:solidFill>
                <a:ea typeface="+mj-ea"/>
                <a:cs typeface="+mj-cs"/>
              </a:rPr>
              <a:t>)</a:t>
            </a:r>
          </a:p>
          <a:p>
            <a:pPr algn="ctr" eaLnBrk="1" hangingPunct="1">
              <a:lnSpc>
                <a:spcPct val="120000"/>
              </a:lnSpc>
              <a:spcBef>
                <a:spcPts val="0"/>
              </a:spcBef>
              <a:defRPr/>
            </a:pPr>
            <a:r>
              <a:rPr lang="en-US" sz="8000" dirty="0"/>
              <a:t>Quoted by Roy B. </a:t>
            </a:r>
            <a:r>
              <a:rPr lang="en-US" sz="8000" dirty="0" err="1"/>
              <a:t>Zuck</a:t>
            </a:r>
            <a:r>
              <a:rPr lang="en-US" sz="8000" dirty="0"/>
              <a:t>, </a:t>
            </a:r>
            <a:r>
              <a:rPr lang="en-US" sz="8000" i="1" dirty="0"/>
              <a:t>Basic Bible Interpretation: A Practical Guide to Discovering Biblical Truth</a:t>
            </a:r>
            <a:r>
              <a:rPr lang="en-US" sz="8000" dirty="0"/>
              <a:t> (Colorado Springs, CO: Victor, 1991), 47.</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406" y="2182466"/>
            <a:ext cx="1826428" cy="261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9664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dirty="0"/>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p:txBody>
      </p:sp>
    </p:spTree>
    <p:extLst>
      <p:ext uri="{BB962C8B-B14F-4D97-AF65-F5344CB8AC3E}">
        <p14:creationId xmlns:p14="http://schemas.microsoft.com/office/powerpoint/2010/main" val="4156406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2225617" y="2022892"/>
            <a:ext cx="6807679" cy="4119116"/>
          </a:xfrm>
        </p:spPr>
        <p:txBody>
          <a:bodyPr anchor="t"/>
          <a:lstStyle/>
          <a:p>
            <a:pPr algn="just" eaLnBrk="1" hangingPunct="1">
              <a:lnSpc>
                <a:spcPct val="100000"/>
              </a:lnSpc>
            </a:pPr>
            <a:r>
              <a:rPr lang="en-US" sz="2800" b="0" dirty="0">
                <a:solidFill>
                  <a:schemeClr val="tx1"/>
                </a:solidFill>
                <a:latin typeface="+mn-lt"/>
              </a:rPr>
              <a:t>Luther denounced the allegorical approach to Scripture in strong words. He said: “</a:t>
            </a:r>
            <a:r>
              <a:rPr lang="en-US" sz="2800" b="1" dirty="0">
                <a:solidFill>
                  <a:srgbClr val="3333FF"/>
                </a:solidFill>
                <a:latin typeface="+mn-lt"/>
              </a:rPr>
              <a:t>Allegories are empty speculations and as it were the scum of Holy Scripture.” “Origen’s allegories are not worth so much dirt.” “To allegorize is to juggle the Scripture.” “Allegorizing may degenerate into a mere monkey game.” “Allegories are awkward, absurd, inventive, obsolete, loose rags."</a:t>
            </a:r>
            <a:endParaRPr lang="en-US" altLang="en-US" sz="2400" b="1" dirty="0">
              <a:solidFill>
                <a:srgbClr val="3333FF"/>
              </a:solidFill>
              <a:latin typeface="+mn-lt"/>
            </a:endParaRPr>
          </a:p>
        </p:txBody>
      </p:sp>
      <p:sp>
        <p:nvSpPr>
          <p:cNvPr id="15363" name="Rectangle 3"/>
          <p:cNvSpPr>
            <a:spLocks noGrp="1" noChangeArrowheads="1"/>
          </p:cNvSpPr>
          <p:nvPr>
            <p:ph type="subTitle" sz="quarter" idx="1"/>
          </p:nvPr>
        </p:nvSpPr>
        <p:spPr>
          <a:xfrm>
            <a:off x="1682151" y="202721"/>
            <a:ext cx="5779698" cy="1626079"/>
          </a:xfrm>
        </p:spPr>
        <p:txBody>
          <a:bodyPr>
            <a:noAutofit/>
          </a:bodyPr>
          <a:lstStyle/>
          <a:p>
            <a:pPr>
              <a:lnSpc>
                <a:spcPct val="100000"/>
              </a:lnSpc>
              <a:spcBef>
                <a:spcPts val="0"/>
              </a:spcBef>
              <a:defRPr/>
            </a:pPr>
            <a:r>
              <a:rPr lang="en-US" sz="3200" b="1" dirty="0">
                <a:solidFill>
                  <a:srgbClr val="3333FF"/>
                </a:solidFill>
                <a:ea typeface="+mj-ea"/>
                <a:cs typeface="+mj-cs"/>
              </a:rPr>
              <a:t>Martin Luther</a:t>
            </a:r>
          </a:p>
          <a:p>
            <a:pPr>
              <a:lnSpc>
                <a:spcPct val="100000"/>
              </a:lnSpc>
              <a:spcBef>
                <a:spcPts val="0"/>
              </a:spcBef>
              <a:defRPr/>
            </a:pPr>
            <a:r>
              <a:rPr lang="en-US" sz="2400" b="1" dirty="0">
                <a:solidFill>
                  <a:srgbClr val="3333FF"/>
                </a:solidFill>
                <a:ea typeface="+mj-ea"/>
                <a:cs typeface="+mj-cs"/>
              </a:rPr>
              <a:t>(1483 – 1546 </a:t>
            </a:r>
            <a:r>
              <a:rPr lang="en-US" sz="2400" b="1" cap="small" dirty="0" err="1">
                <a:solidFill>
                  <a:srgbClr val="3333FF"/>
                </a:solidFill>
                <a:ea typeface="+mj-ea"/>
                <a:cs typeface="+mj-cs"/>
              </a:rPr>
              <a:t>a.d.</a:t>
            </a:r>
            <a:r>
              <a:rPr lang="en-US" sz="2400" b="1" dirty="0">
                <a:solidFill>
                  <a:srgbClr val="3333FF"/>
                </a:solidFill>
                <a:ea typeface="+mj-ea"/>
                <a:cs typeface="+mj-cs"/>
              </a:rPr>
              <a:t>)</a:t>
            </a:r>
          </a:p>
          <a:p>
            <a:pPr algn="ctr" eaLnBrk="1" hangingPunct="1">
              <a:lnSpc>
                <a:spcPct val="100000"/>
              </a:lnSpc>
              <a:spcBef>
                <a:spcPts val="0"/>
              </a:spcBef>
              <a:defRPr/>
            </a:pPr>
            <a:r>
              <a:rPr lang="en-US" sz="2000" dirty="0"/>
              <a:t>Quoted in Frederic W. Farrar, </a:t>
            </a:r>
            <a:r>
              <a:rPr lang="en-US" sz="2000" i="1" dirty="0"/>
              <a:t>History of Interpretation</a:t>
            </a:r>
            <a:r>
              <a:rPr lang="en-US" sz="2000" dirty="0"/>
              <a:t> (Grand Rapids: Baker, 1961; reprint, 1886), 328.</a:t>
            </a:r>
          </a:p>
        </p:txBody>
      </p:sp>
      <p:pic>
        <p:nvPicPr>
          <p:cNvPr id="8" name="Picture 7" descr="A person wearing a black hat&#10;&#10;Description generated with very high confidence">
            <a:extLst>
              <a:ext uri="{FF2B5EF4-FFF2-40B4-BE49-F238E27FC236}">
                <a16:creationId xmlns:a16="http://schemas.microsoft.com/office/drawing/2014/main" id="{7CBD5D6D-5E7F-4399-8B6A-A43287BDEB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139" y="2234214"/>
            <a:ext cx="1826428" cy="261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5906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2311879" y="1962501"/>
            <a:ext cx="6679721" cy="3771899"/>
          </a:xfrm>
        </p:spPr>
        <p:txBody>
          <a:bodyPr anchor="t">
            <a:normAutofit/>
          </a:bodyPr>
          <a:lstStyle/>
          <a:p>
            <a:pPr algn="just" eaLnBrk="1" hangingPunct="1">
              <a:lnSpc>
                <a:spcPct val="100000"/>
              </a:lnSpc>
            </a:pPr>
            <a:r>
              <a:rPr lang="en-US" sz="2800" b="0" dirty="0">
                <a:solidFill>
                  <a:schemeClr val="tx1"/>
                </a:solidFill>
                <a:latin typeface="+mn-lt"/>
              </a:rPr>
              <a:t>Calvin similarly rejected allegorical interpretations. He called them </a:t>
            </a:r>
            <a:r>
              <a:rPr lang="en-US" sz="2800" b="1" dirty="0">
                <a:solidFill>
                  <a:srgbClr val="3333FF"/>
                </a:solidFill>
                <a:latin typeface="+mn-lt"/>
              </a:rPr>
              <a:t>“frivolous games”</a:t>
            </a:r>
            <a:r>
              <a:rPr lang="en-US" sz="2800" b="0" dirty="0">
                <a:solidFill>
                  <a:schemeClr val="tx1"/>
                </a:solidFill>
                <a:latin typeface="+mn-lt"/>
              </a:rPr>
              <a:t> and accused Origen and other allegorists of </a:t>
            </a:r>
            <a:r>
              <a:rPr lang="en-US" sz="2800" b="1" dirty="0">
                <a:solidFill>
                  <a:srgbClr val="3333FF"/>
                </a:solidFill>
                <a:latin typeface="+mn-lt"/>
              </a:rPr>
              <a:t>“torturing scripture, in every possible sense, from the true sense.”</a:t>
            </a:r>
            <a:endParaRPr lang="en-US" altLang="en-US" sz="2800" b="1" dirty="0">
              <a:solidFill>
                <a:srgbClr val="3333FF"/>
              </a:solidFill>
              <a:latin typeface="+mn-lt"/>
            </a:endParaRPr>
          </a:p>
        </p:txBody>
      </p:sp>
      <p:sp>
        <p:nvSpPr>
          <p:cNvPr id="15363" name="Rectangle 3"/>
          <p:cNvSpPr>
            <a:spLocks noGrp="1" noChangeArrowheads="1"/>
          </p:cNvSpPr>
          <p:nvPr>
            <p:ph type="subTitle" sz="quarter" idx="1"/>
          </p:nvPr>
        </p:nvSpPr>
        <p:spPr>
          <a:xfrm>
            <a:off x="741871" y="202722"/>
            <a:ext cx="7962181" cy="1505308"/>
          </a:xfrm>
        </p:spPr>
        <p:txBody>
          <a:bodyPr>
            <a:normAutofit fontScale="25000" lnSpcReduction="20000"/>
          </a:bodyPr>
          <a:lstStyle/>
          <a:p>
            <a:pPr algn="ctr">
              <a:lnSpc>
                <a:spcPct val="120000"/>
              </a:lnSpc>
              <a:spcBef>
                <a:spcPts val="0"/>
              </a:spcBef>
              <a:defRPr/>
            </a:pPr>
            <a:r>
              <a:rPr lang="en-US" sz="12800" b="1" dirty="0">
                <a:solidFill>
                  <a:srgbClr val="3333FF"/>
                </a:solidFill>
                <a:ea typeface="+mj-ea"/>
                <a:cs typeface="+mj-cs"/>
              </a:rPr>
              <a:t>John Calvin</a:t>
            </a:r>
          </a:p>
          <a:p>
            <a:pPr>
              <a:lnSpc>
                <a:spcPct val="120000"/>
              </a:lnSpc>
              <a:spcBef>
                <a:spcPts val="0"/>
              </a:spcBef>
              <a:defRPr/>
            </a:pPr>
            <a:r>
              <a:rPr lang="en-US" sz="9600" dirty="0"/>
              <a:t>(1509- 1564 </a:t>
            </a:r>
            <a:r>
              <a:rPr lang="en-US" sz="9600" cap="small" dirty="0" err="1"/>
              <a:t>a.d.</a:t>
            </a:r>
            <a:r>
              <a:rPr lang="en-US" sz="9600" dirty="0"/>
              <a:t>)</a:t>
            </a:r>
          </a:p>
          <a:p>
            <a:pPr algn="ctr" eaLnBrk="1" hangingPunct="1">
              <a:lnSpc>
                <a:spcPct val="120000"/>
              </a:lnSpc>
              <a:spcBef>
                <a:spcPts val="0"/>
              </a:spcBef>
              <a:defRPr/>
            </a:pPr>
            <a:r>
              <a:rPr lang="en-US" sz="8000" dirty="0"/>
              <a:t>Quoted by Roy B. </a:t>
            </a:r>
            <a:r>
              <a:rPr lang="en-US" sz="8000" dirty="0" err="1"/>
              <a:t>Zuck</a:t>
            </a:r>
            <a:r>
              <a:rPr lang="en-US" sz="8000" dirty="0"/>
              <a:t>, </a:t>
            </a:r>
            <a:r>
              <a:rPr lang="en-US" sz="8000" i="1" dirty="0"/>
              <a:t>Basic Bible Interpretation: A Practical Guide to Discovering Biblical Truth</a:t>
            </a:r>
            <a:r>
              <a:rPr lang="en-US" sz="8000" dirty="0"/>
              <a:t> (Colorado Springs, CO: Victor, 1991), 47.</a:t>
            </a:r>
          </a:p>
        </p:txBody>
      </p:sp>
      <p:pic>
        <p:nvPicPr>
          <p:cNvPr id="5" name="Picture 4">
            <a:extLst>
              <a:ext uri="{FF2B5EF4-FFF2-40B4-BE49-F238E27FC236}">
                <a16:creationId xmlns:a16="http://schemas.microsoft.com/office/drawing/2014/main" id="{79652793-B6D1-4FDD-AFFC-5B286F8264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406" y="2182466"/>
            <a:ext cx="1826428" cy="261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8309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dirty="0"/>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p:txBody>
      </p:sp>
    </p:spTree>
    <p:extLst>
      <p:ext uri="{BB962C8B-B14F-4D97-AF65-F5344CB8AC3E}">
        <p14:creationId xmlns:p14="http://schemas.microsoft.com/office/powerpoint/2010/main" val="780269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28" y="45720"/>
            <a:ext cx="8989945" cy="6766560"/>
          </a:xfrm>
          <a:prstGeom prst="rect">
            <a:avLst/>
          </a:prstGeom>
        </p:spPr>
      </p:pic>
      <p:sp>
        <p:nvSpPr>
          <p:cNvPr id="134147" name="Rectangle 1"/>
          <p:cNvSpPr>
            <a:spLocks noChangeArrowheads="1"/>
          </p:cNvSpPr>
          <p:nvPr/>
        </p:nvSpPr>
        <p:spPr bwMode="auto">
          <a:xfrm>
            <a:off x="457200" y="163516"/>
            <a:ext cx="8229600" cy="340093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b="1" dirty="0">
                <a:ea typeface="+mj-ea"/>
                <a:cs typeface="+mj-cs"/>
              </a:rPr>
              <a:t>Mark 7:13 </a:t>
            </a:r>
          </a:p>
          <a:p>
            <a:pPr algn="just">
              <a:spcBef>
                <a:spcPts val="600"/>
              </a:spcBef>
              <a:spcAft>
                <a:spcPts val="600"/>
              </a:spcAft>
            </a:pPr>
            <a:r>
              <a:rPr lang="en-US" sz="4000" dirty="0">
                <a:solidFill>
                  <a:srgbClr val="C00000"/>
                </a:solidFill>
                <a:latin typeface="Calibri" panose="020F0502020204030204" pitchFamily="34" charset="0"/>
                <a:cs typeface="Calibri" panose="020F0502020204030204" pitchFamily="34" charset="0"/>
              </a:rPr>
              <a:t>“</a:t>
            </a:r>
            <a:r>
              <a:rPr lang="en-US" sz="4000" i="1" dirty="0">
                <a:solidFill>
                  <a:srgbClr val="C00000"/>
                </a:solidFill>
                <a:latin typeface="Calibri" panose="020F0502020204030204" pitchFamily="34" charset="0"/>
              </a:rPr>
              <a:t>thus</a:t>
            </a:r>
            <a:r>
              <a:rPr lang="en-US" sz="4000" dirty="0">
                <a:solidFill>
                  <a:srgbClr val="C00000"/>
                </a:solidFill>
                <a:latin typeface="Calibri" panose="020F0502020204030204" pitchFamily="34" charset="0"/>
              </a:rPr>
              <a:t> invalidating the word of God by your tradition which you have handed down; and you do many things such as that.”</a:t>
            </a:r>
            <a:endParaRPr lang="en-US" altLang="en-US" sz="40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338131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p:txBody>
      </p:sp>
    </p:spTree>
    <p:extLst>
      <p:ext uri="{BB962C8B-B14F-4D97-AF65-F5344CB8AC3E}">
        <p14:creationId xmlns:p14="http://schemas.microsoft.com/office/powerpoint/2010/main" val="1448275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8" y="45426"/>
            <a:ext cx="8986283" cy="6767147"/>
          </a:xfrm>
          <a:prstGeom prst="rect">
            <a:avLst/>
          </a:prstGeom>
        </p:spPr>
      </p:pic>
      <p:sp>
        <p:nvSpPr>
          <p:cNvPr id="134147" name="Rectangle 1"/>
          <p:cNvSpPr>
            <a:spLocks noChangeArrowheads="1"/>
          </p:cNvSpPr>
          <p:nvPr/>
        </p:nvSpPr>
        <p:spPr bwMode="auto">
          <a:xfrm>
            <a:off x="457201" y="163516"/>
            <a:ext cx="8229600" cy="340093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b="1" dirty="0">
                <a:ea typeface="+mj-ea"/>
                <a:cs typeface="+mj-cs"/>
              </a:rPr>
              <a:t>Revelation 1:6 </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dirty="0">
                <a:latin typeface="Calibri" panose="020F0502020204030204" pitchFamily="34" charset="0"/>
              </a:rPr>
              <a:t>and He has made us </a:t>
            </a:r>
            <a:r>
              <a:rPr lang="en-US" sz="4000" i="1" dirty="0">
                <a:latin typeface="Calibri" panose="020F0502020204030204" pitchFamily="34" charset="0"/>
              </a:rPr>
              <a:t>to be</a:t>
            </a:r>
            <a:r>
              <a:rPr lang="en-US" sz="4000" dirty="0">
                <a:latin typeface="Calibri" panose="020F0502020204030204" pitchFamily="34" charset="0"/>
              </a:rPr>
              <a:t> a kingdom, priests to His God and Father—to Him </a:t>
            </a:r>
            <a:r>
              <a:rPr lang="en-US" sz="4000" i="1" dirty="0">
                <a:latin typeface="Calibri" panose="020F0502020204030204" pitchFamily="34" charset="0"/>
              </a:rPr>
              <a:t>be</a:t>
            </a:r>
            <a:r>
              <a:rPr lang="en-US" sz="4000" dirty="0">
                <a:latin typeface="Calibri" panose="020F0502020204030204" pitchFamily="34" charset="0"/>
              </a:rPr>
              <a:t> the glory and the dominion forever and ever. Amen.”</a:t>
            </a:r>
            <a:endParaRPr lang="en-US" altLang="en-US" sz="4000" dirty="0">
              <a:latin typeface="Calibri" panose="020F0502020204030204" pitchFamily="34" charset="0"/>
            </a:endParaRPr>
          </a:p>
        </p:txBody>
      </p:sp>
    </p:spTree>
    <p:extLst>
      <p:ext uri="{BB962C8B-B14F-4D97-AF65-F5344CB8AC3E}">
        <p14:creationId xmlns:p14="http://schemas.microsoft.com/office/powerpoint/2010/main" val="844509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b="1" dirty="0">
                <a:solidFill>
                  <a:srgbClr val="CC00CC"/>
                </a:solidFill>
              </a:rPr>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b="1" u="sng" dirty="0">
                <a:solidFill>
                  <a:srgbClr val="CC00CC"/>
                </a:solidFill>
              </a:rPr>
              <a:t>Literacy</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p:txBody>
      </p:sp>
    </p:spTree>
    <p:extLst>
      <p:ext uri="{BB962C8B-B14F-4D97-AF65-F5344CB8AC3E}">
        <p14:creationId xmlns:p14="http://schemas.microsoft.com/office/powerpoint/2010/main" val="4291229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2234242" y="1962510"/>
            <a:ext cx="6833558" cy="4067354"/>
          </a:xfrm>
        </p:spPr>
        <p:txBody>
          <a:bodyPr anchor="t"/>
          <a:lstStyle/>
          <a:p>
            <a:pPr algn="just" eaLnBrk="1" hangingPunct="1">
              <a:lnSpc>
                <a:spcPct val="100000"/>
              </a:lnSpc>
            </a:pPr>
            <a:r>
              <a:rPr lang="en-US" sz="2800" dirty="0">
                <a:latin typeface="+mn-lt"/>
                <a:ea typeface="+mn-ea"/>
                <a:cs typeface="+mn-cs"/>
              </a:rPr>
              <a:t>“I am afraid that the schools will prove the very gates of hell, unless they diligently labor in explaining the Holy Scriptures and engraving them in the heart of the youth...</a:t>
            </a:r>
            <a:r>
              <a:rPr lang="en-US" sz="2800" b="1" dirty="0">
                <a:solidFill>
                  <a:srgbClr val="0000FF"/>
                </a:solidFill>
                <a:latin typeface="+mn-lt"/>
                <a:ea typeface="+mn-ea"/>
                <a:cs typeface="+mn-cs"/>
              </a:rPr>
              <a:t>I advise no one to place his child where the Scriptures do not reign paramount. Every institution in which men are not unceasingly occupied with the Word of God must become corrupt</a:t>
            </a:r>
            <a:r>
              <a:rPr lang="en-US" sz="2800" dirty="0">
                <a:latin typeface="+mn-lt"/>
                <a:ea typeface="+mn-ea"/>
                <a:cs typeface="+mn-cs"/>
              </a:rPr>
              <a:t>."</a:t>
            </a:r>
            <a:endParaRPr lang="en-US" altLang="en-US" sz="2800" dirty="0">
              <a:latin typeface="+mn-lt"/>
              <a:ea typeface="+mn-ea"/>
              <a:cs typeface="+mn-cs"/>
            </a:endParaRPr>
          </a:p>
        </p:txBody>
      </p:sp>
      <p:sp>
        <p:nvSpPr>
          <p:cNvPr id="15363" name="Rectangle 3"/>
          <p:cNvSpPr>
            <a:spLocks noGrp="1" noChangeArrowheads="1"/>
          </p:cNvSpPr>
          <p:nvPr>
            <p:ph type="subTitle" sz="quarter" idx="1"/>
          </p:nvPr>
        </p:nvSpPr>
        <p:spPr>
          <a:xfrm>
            <a:off x="1371600" y="202722"/>
            <a:ext cx="6400801" cy="1565694"/>
          </a:xfrm>
        </p:spPr>
        <p:txBody>
          <a:bodyPr>
            <a:noAutofit/>
          </a:bodyPr>
          <a:lstStyle/>
          <a:p>
            <a:pPr algn="ctr">
              <a:lnSpc>
                <a:spcPct val="100000"/>
              </a:lnSpc>
              <a:spcBef>
                <a:spcPts val="0"/>
              </a:spcBef>
              <a:defRPr/>
            </a:pPr>
            <a:r>
              <a:rPr lang="en-US" sz="3200" b="1" dirty="0">
                <a:solidFill>
                  <a:srgbClr val="3333FF"/>
                </a:solidFill>
                <a:ea typeface="+mj-ea"/>
                <a:cs typeface="+mj-cs"/>
              </a:rPr>
              <a:t>Martin Luther</a:t>
            </a:r>
          </a:p>
          <a:p>
            <a:pPr>
              <a:lnSpc>
                <a:spcPct val="100000"/>
              </a:lnSpc>
              <a:spcBef>
                <a:spcPts val="0"/>
              </a:spcBef>
              <a:defRPr/>
            </a:pPr>
            <a:r>
              <a:rPr lang="en-US" sz="2400" dirty="0"/>
              <a:t>(1483 – 1546 </a:t>
            </a:r>
            <a:r>
              <a:rPr lang="en-US" sz="2400" cap="small" dirty="0" err="1"/>
              <a:t>a.d.</a:t>
            </a:r>
            <a:r>
              <a:rPr lang="en-US" sz="2400" dirty="0"/>
              <a:t>)</a:t>
            </a:r>
          </a:p>
          <a:p>
            <a:pPr algn="ctr" eaLnBrk="1" hangingPunct="1">
              <a:lnSpc>
                <a:spcPct val="100000"/>
              </a:lnSpc>
              <a:spcBef>
                <a:spcPts val="0"/>
              </a:spcBef>
              <a:defRPr/>
            </a:pPr>
            <a:r>
              <a:rPr lang="en-US" sz="2000" dirty="0"/>
              <a:t>Luther's Works: The Christian in Society, ed. James Atkinson, vol. 44 (Philadelphia, PA: Fortress, 1966), 207.</a:t>
            </a:r>
          </a:p>
        </p:txBody>
      </p:sp>
      <p:pic>
        <p:nvPicPr>
          <p:cNvPr id="6" name="Picture 5" descr="A person wearing a black hat&#10;&#10;Description generated with very high confidence">
            <a:extLst>
              <a:ext uri="{FF2B5EF4-FFF2-40B4-BE49-F238E27FC236}">
                <a16:creationId xmlns:a16="http://schemas.microsoft.com/office/drawing/2014/main" id="{3FF18887-A87E-4053-BBFD-5BE0845D55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139" y="2156580"/>
            <a:ext cx="1826428" cy="2613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032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F097-0093-4FE8-867A-9D98553DEC59}"/>
              </a:ext>
            </a:extLst>
          </p:cNvPr>
          <p:cNvSpPr>
            <a:spLocks noGrp="1"/>
          </p:cNvSpPr>
          <p:nvPr>
            <p:ph type="title"/>
          </p:nvPr>
        </p:nvSpPr>
        <p:spPr>
          <a:xfrm>
            <a:off x="628650" y="183817"/>
            <a:ext cx="7886700" cy="959183"/>
          </a:xfrm>
        </p:spPr>
        <p:txBody>
          <a:bodyPr>
            <a:normAutofit fontScale="90000"/>
          </a:bodyPr>
          <a:lstStyle/>
          <a:p>
            <a:pPr algn="ctr">
              <a:lnSpc>
                <a:spcPct val="100000"/>
              </a:lnSpc>
            </a:pPr>
            <a:r>
              <a:rPr lang="en-US" sz="3600" b="1" dirty="0">
                <a:solidFill>
                  <a:srgbClr val="3333FF"/>
                </a:solidFill>
                <a:latin typeface="+mn-lt"/>
              </a:rPr>
              <a:t>Irenaeus </a:t>
            </a:r>
            <a:br>
              <a:rPr lang="en-US" sz="3600" b="1" dirty="0">
                <a:solidFill>
                  <a:srgbClr val="3333FF"/>
                </a:solidFill>
                <a:latin typeface="+mn-lt"/>
              </a:rPr>
            </a:br>
            <a:r>
              <a:rPr lang="en-US" sz="2400" b="1" dirty="0">
                <a:solidFill>
                  <a:srgbClr val="3333FF"/>
                </a:solidFill>
                <a:latin typeface="+mn-lt"/>
              </a:rPr>
              <a:t>(A.D. 110–165)</a:t>
            </a:r>
          </a:p>
        </p:txBody>
      </p:sp>
      <p:sp>
        <p:nvSpPr>
          <p:cNvPr id="3" name="Content Placeholder 2">
            <a:extLst>
              <a:ext uri="{FF2B5EF4-FFF2-40B4-BE49-F238E27FC236}">
                <a16:creationId xmlns:a16="http://schemas.microsoft.com/office/drawing/2014/main" id="{0417E070-0071-4AD6-AEEE-F0ED1F452257}"/>
              </a:ext>
            </a:extLst>
          </p:cNvPr>
          <p:cNvSpPr>
            <a:spLocks noGrp="1"/>
          </p:cNvSpPr>
          <p:nvPr>
            <p:ph idx="1"/>
          </p:nvPr>
        </p:nvSpPr>
        <p:spPr>
          <a:xfrm>
            <a:off x="0" y="1371601"/>
            <a:ext cx="9144000" cy="1994337"/>
          </a:xfrm>
        </p:spPr>
        <p:txBody>
          <a:bodyPr>
            <a:normAutofit/>
          </a:bodyPr>
          <a:lstStyle/>
          <a:p>
            <a:pPr marL="457200" indent="-457200" algn="just">
              <a:lnSpc>
                <a:spcPct val="100000"/>
              </a:lnSpc>
              <a:spcBef>
                <a:spcPts val="0"/>
              </a:spcBef>
              <a:spcAft>
                <a:spcPts val="1200"/>
              </a:spcAft>
            </a:pPr>
            <a:r>
              <a:rPr lang="en-US" sz="2800" dirty="0"/>
              <a:t>Irenaeus refers in his writings to four principal covenants given to the human race, particularly drawing a distinction between three covenants of the Old Testament and the gospel. This distinction is typical of dispensationalism.</a:t>
            </a:r>
          </a:p>
        </p:txBody>
      </p:sp>
      <p:sp>
        <p:nvSpPr>
          <p:cNvPr id="4" name="Rectangle 3">
            <a:extLst>
              <a:ext uri="{FF2B5EF4-FFF2-40B4-BE49-F238E27FC236}">
                <a16:creationId xmlns:a16="http://schemas.microsoft.com/office/drawing/2014/main" id="{41F57704-6540-4353-ABED-32DE02724CDD}"/>
              </a:ext>
            </a:extLst>
          </p:cNvPr>
          <p:cNvSpPr/>
          <p:nvPr/>
        </p:nvSpPr>
        <p:spPr>
          <a:xfrm>
            <a:off x="202735" y="6433487"/>
            <a:ext cx="8738531" cy="369332"/>
          </a:xfrm>
          <a:prstGeom prst="rect">
            <a:avLst/>
          </a:prstGeom>
        </p:spPr>
        <p:txBody>
          <a:bodyPr wrap="square">
            <a:spAutoFit/>
          </a:bodyPr>
          <a:lstStyle/>
          <a:p>
            <a:pPr algn="ctr"/>
            <a:r>
              <a:rPr lang="en-US" dirty="0"/>
              <a:t>Enns, P. P. (1989). The Moody Handbook of Theology (p. 513-514). Chicago, IL: Moody Press.</a:t>
            </a:r>
          </a:p>
        </p:txBody>
      </p:sp>
      <p:sp>
        <p:nvSpPr>
          <p:cNvPr id="5" name="Title 1">
            <a:extLst>
              <a:ext uri="{FF2B5EF4-FFF2-40B4-BE49-F238E27FC236}">
                <a16:creationId xmlns:a16="http://schemas.microsoft.com/office/drawing/2014/main" id="{C2822281-7175-43DD-BD58-7DAE1E82BBC5}"/>
              </a:ext>
            </a:extLst>
          </p:cNvPr>
          <p:cNvSpPr txBox="1">
            <a:spLocks/>
          </p:cNvSpPr>
          <p:nvPr/>
        </p:nvSpPr>
        <p:spPr>
          <a:xfrm>
            <a:off x="628650" y="3297522"/>
            <a:ext cx="7886700" cy="959183"/>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10000"/>
              </a:lnSpc>
            </a:pPr>
            <a:r>
              <a:rPr lang="en-US" sz="3500" b="1" dirty="0">
                <a:solidFill>
                  <a:srgbClr val="3333FF"/>
                </a:solidFill>
                <a:latin typeface="+mn-lt"/>
              </a:rPr>
              <a:t>Clement of Alexandria </a:t>
            </a:r>
            <a:br>
              <a:rPr lang="en-US" sz="3600" b="1" dirty="0">
                <a:solidFill>
                  <a:srgbClr val="3333FF"/>
                </a:solidFill>
                <a:latin typeface="+mn-lt"/>
              </a:rPr>
            </a:br>
            <a:r>
              <a:rPr lang="en-US" sz="2400" b="1" dirty="0">
                <a:solidFill>
                  <a:srgbClr val="3333FF"/>
                </a:solidFill>
                <a:latin typeface="+mn-lt"/>
              </a:rPr>
              <a:t>(A.D. 150–220)</a:t>
            </a:r>
          </a:p>
        </p:txBody>
      </p:sp>
      <p:sp>
        <p:nvSpPr>
          <p:cNvPr id="6" name="Content Placeholder 2">
            <a:extLst>
              <a:ext uri="{FF2B5EF4-FFF2-40B4-BE49-F238E27FC236}">
                <a16:creationId xmlns:a16="http://schemas.microsoft.com/office/drawing/2014/main" id="{53C6D020-0AAF-4CF4-BF9B-708DB8A652B5}"/>
              </a:ext>
            </a:extLst>
          </p:cNvPr>
          <p:cNvSpPr txBox="1">
            <a:spLocks/>
          </p:cNvSpPr>
          <p:nvPr/>
        </p:nvSpPr>
        <p:spPr>
          <a:xfrm>
            <a:off x="0" y="4485307"/>
            <a:ext cx="9144000" cy="11508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gn="just">
              <a:lnSpc>
                <a:spcPct val="100000"/>
              </a:lnSpc>
              <a:spcBef>
                <a:spcPts val="0"/>
              </a:spcBef>
              <a:spcAft>
                <a:spcPts val="1200"/>
              </a:spcAft>
            </a:pPr>
            <a:r>
              <a:rPr lang="en-US" sz="2800"/>
              <a:t>Clement identified four dispensations: Adamic, Noahic, Abrahamic, and Mosaic.</a:t>
            </a:r>
            <a:endParaRPr lang="en-US" sz="2800" dirty="0"/>
          </a:p>
        </p:txBody>
      </p:sp>
    </p:spTree>
    <p:extLst>
      <p:ext uri="{BB962C8B-B14F-4D97-AF65-F5344CB8AC3E}">
        <p14:creationId xmlns:p14="http://schemas.microsoft.com/office/powerpoint/2010/main" val="2243162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dirty="0"/>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Five </a:t>
            </a:r>
            <a:r>
              <a:rPr lang="en-US" altLang="en-US" sz="2800" b="1" i="1" u="sng" dirty="0" err="1">
                <a:solidFill>
                  <a:srgbClr val="CC00CC"/>
                </a:solidFill>
              </a:rPr>
              <a:t>solas</a:t>
            </a:r>
            <a:endParaRPr lang="en-US" altLang="en-US" sz="2800" b="1" i="1" u="sng" dirty="0">
              <a:solidFill>
                <a:srgbClr val="CC00CC"/>
              </a:solidFill>
            </a:endParaRPr>
          </a:p>
          <a:p>
            <a:pPr marL="457200" indent="-457200">
              <a:lnSpc>
                <a:spcPct val="100000"/>
              </a:lnSpc>
              <a:spcBef>
                <a:spcPts val="0"/>
              </a:spcBef>
              <a:spcAft>
                <a:spcPts val="1200"/>
              </a:spcAft>
              <a:buClr>
                <a:srgbClr val="CC00CC"/>
              </a:buClr>
              <a:buFont typeface="+mj-lt"/>
              <a:buAutoNum type="alphaUcPeriod"/>
            </a:pPr>
            <a:r>
              <a:rPr lang="en-US" altLang="en-US" sz="2800" dirty="0"/>
              <a:t>Rejection of celibacy of the priesthood</a:t>
            </a:r>
          </a:p>
        </p:txBody>
      </p:sp>
    </p:spTree>
    <p:extLst>
      <p:ext uri="{BB962C8B-B14F-4D97-AF65-F5344CB8AC3E}">
        <p14:creationId xmlns:p14="http://schemas.microsoft.com/office/powerpoint/2010/main" val="1155586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877248220"/>
              </p:ext>
            </p:extLst>
          </p:nvPr>
        </p:nvGraphicFramePr>
        <p:xfrm>
          <a:off x="304800" y="3921047"/>
          <a:ext cx="8534400" cy="28041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28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28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28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400" dirty="0">
                          <a:solidFill>
                            <a:schemeClr val="bg1"/>
                          </a:solidFill>
                          <a:effectLst/>
                          <a:latin typeface="Calibri" panose="020F0502020204030204" pitchFamily="34" charset="0"/>
                        </a:rPr>
                        <a:t>1. </a:t>
                      </a:r>
                    </a:p>
                  </a:txBody>
                  <a:tcPr anchor="ctr"/>
                </a:tc>
                <a:tc>
                  <a:txBody>
                    <a:bodyPr/>
                    <a:lstStyle/>
                    <a:p>
                      <a:pPr marL="112713" indent="0"/>
                      <a:r>
                        <a:rPr lang="en-US" sz="24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4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Solus </a:t>
                      </a:r>
                      <a:r>
                        <a:rPr lang="en-US" sz="2400" i="1" kern="1200" dirty="0" err="1">
                          <a:solidFill>
                            <a:srgbClr val="000099"/>
                          </a:solidFill>
                          <a:effectLst/>
                          <a:latin typeface="Calibri" panose="020F0502020204030204" pitchFamily="34" charset="0"/>
                          <a:ea typeface="+mn-ea"/>
                          <a:cs typeface="+mn-cs"/>
                        </a:rPr>
                        <a:t>Christus</a:t>
                      </a:r>
                      <a:endParaRPr lang="en-US" sz="24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4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4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Sola </a:t>
                      </a:r>
                      <a:r>
                        <a:rPr lang="en-US" sz="2400" i="1" kern="1200" dirty="0" err="1">
                          <a:solidFill>
                            <a:srgbClr val="000099"/>
                          </a:solidFill>
                          <a:effectLst/>
                          <a:latin typeface="Calibri" panose="020F0502020204030204" pitchFamily="34" charset="0"/>
                          <a:ea typeface="+mn-ea"/>
                          <a:cs typeface="+mn-cs"/>
                        </a:rPr>
                        <a:t>Graetia</a:t>
                      </a:r>
                      <a:endParaRPr lang="en-US" sz="24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4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4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4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954697"/>
            <a:ext cx="7620000" cy="2857500"/>
          </a:xfrm>
          <a:prstGeom prst="rect">
            <a:avLst/>
          </a:prstGeom>
          <a:ln w="19050">
            <a:solidFill>
              <a:schemeClr val="tx2"/>
            </a:solidFill>
          </a:ln>
        </p:spPr>
      </p:pic>
      <p:sp>
        <p:nvSpPr>
          <p:cNvPr id="4" name="Rectangle 6">
            <a:extLst>
              <a:ext uri="{FF2B5EF4-FFF2-40B4-BE49-F238E27FC236}">
                <a16:creationId xmlns:a16="http://schemas.microsoft.com/office/drawing/2014/main" id="{9609B14B-E7C4-450E-A06E-4D3C34BDD4EE}"/>
              </a:ext>
            </a:extLst>
          </p:cNvPr>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3333FF"/>
                </a:solidFill>
                <a:latin typeface="+mn-lt"/>
              </a:rPr>
              <a:t>IV. Positive Contributions of the Reformers</a:t>
            </a:r>
          </a:p>
        </p:txBody>
      </p:sp>
    </p:spTree>
    <p:extLst>
      <p:ext uri="{BB962C8B-B14F-4D97-AF65-F5344CB8AC3E}">
        <p14:creationId xmlns:p14="http://schemas.microsoft.com/office/powerpoint/2010/main" val="1203410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38305" y="228600"/>
            <a:ext cx="8667391" cy="838200"/>
          </a:xfrm>
        </p:spPr>
        <p:txBody>
          <a:bodyPr>
            <a:normAutofit/>
          </a:bodyPr>
          <a:lstStyle/>
          <a:p>
            <a:pPr algn="ctr" eaLnBrk="1" hangingPunct="1">
              <a:lnSpc>
                <a:spcPct val="100000"/>
              </a:lnSpc>
            </a:pPr>
            <a:r>
              <a:rPr lang="en-US" altLang="en-US" sz="3600" b="1" dirty="0">
                <a:solidFill>
                  <a:srgbClr val="008000"/>
                </a:solidFill>
                <a:latin typeface="+mn-lt"/>
              </a:rPr>
              <a:t>IV.</a:t>
            </a:r>
            <a:r>
              <a:rPr lang="en-US" altLang="en-US" sz="3600" b="1" dirty="0">
                <a:solidFill>
                  <a:srgbClr val="3333FF"/>
                </a:solidFill>
                <a:latin typeface="+mn-lt"/>
              </a:rPr>
              <a:t> Positive Contributions of the Reformers</a:t>
            </a:r>
          </a:p>
        </p:txBody>
      </p:sp>
      <p:sp>
        <p:nvSpPr>
          <p:cNvPr id="17411" name="Rectangle 7"/>
          <p:cNvSpPr>
            <a:spLocks noGrp="1" noChangeArrowheads="1"/>
          </p:cNvSpPr>
          <p:nvPr>
            <p:ph type="body" idx="1"/>
          </p:nvPr>
        </p:nvSpPr>
        <p:spPr>
          <a:xfrm>
            <a:off x="914400" y="1039568"/>
            <a:ext cx="7315200" cy="5666032"/>
          </a:xfrm>
        </p:spPr>
        <p:txBody>
          <a:bodyPr/>
          <a:lstStyle/>
          <a:p>
            <a:pPr marL="457200" indent="-457200">
              <a:lnSpc>
                <a:spcPct val="100000"/>
              </a:lnSpc>
              <a:spcBef>
                <a:spcPts val="0"/>
              </a:spcBef>
              <a:spcAft>
                <a:spcPts val="1200"/>
              </a:spcAft>
              <a:buClr>
                <a:srgbClr val="CC00CC"/>
              </a:buClr>
              <a:buFont typeface="+mj-lt"/>
              <a:buAutoNum type="alphaUcPeriod"/>
            </a:pPr>
            <a:r>
              <a:rPr lang="en-US" altLang="en-US" sz="2800" dirty="0"/>
              <a:t>Emphasis on literal interpretation</a:t>
            </a:r>
          </a:p>
          <a:p>
            <a:pPr marL="457200" indent="-457200">
              <a:lnSpc>
                <a:spcPct val="100000"/>
              </a:lnSpc>
              <a:spcBef>
                <a:spcPts val="0"/>
              </a:spcBef>
              <a:spcAft>
                <a:spcPts val="1200"/>
              </a:spcAft>
              <a:buClr>
                <a:srgbClr val="CC00CC"/>
              </a:buClr>
              <a:buFont typeface="+mj-lt"/>
              <a:buAutoNum type="alphaUcPeriod"/>
            </a:pPr>
            <a:r>
              <a:rPr lang="en-US" altLang="en-US" sz="2800" dirty="0"/>
              <a:t>Denunciation of allegorization</a:t>
            </a:r>
          </a:p>
          <a:p>
            <a:pPr marL="457200" indent="-457200">
              <a:lnSpc>
                <a:spcPct val="100000"/>
              </a:lnSpc>
              <a:spcBef>
                <a:spcPts val="0"/>
              </a:spcBef>
              <a:spcAft>
                <a:spcPts val="1200"/>
              </a:spcAft>
              <a:buClr>
                <a:srgbClr val="CC00CC"/>
              </a:buClr>
              <a:buFont typeface="+mj-lt"/>
              <a:buAutoNum type="alphaUcPeriod"/>
            </a:pPr>
            <a:r>
              <a:rPr lang="en-US" altLang="en-US" sz="2800" dirty="0"/>
              <a:t>Rejection of church tradition as a guide</a:t>
            </a:r>
          </a:p>
          <a:p>
            <a:pPr marL="457200" indent="-457200">
              <a:lnSpc>
                <a:spcPct val="100000"/>
              </a:lnSpc>
              <a:spcBef>
                <a:spcPts val="0"/>
              </a:spcBef>
              <a:spcAft>
                <a:spcPts val="1200"/>
              </a:spcAft>
              <a:buClr>
                <a:srgbClr val="CC00CC"/>
              </a:buClr>
              <a:buFont typeface="+mj-lt"/>
              <a:buAutoNum type="alphaUcPeriod"/>
            </a:pPr>
            <a:r>
              <a:rPr lang="en-US" altLang="en-US" sz="2800" dirty="0"/>
              <a:t>Priesthood of all believers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Bible translations</a:t>
            </a:r>
          </a:p>
          <a:p>
            <a:pPr marL="914400" lvl="2" indent="-457200">
              <a:lnSpc>
                <a:spcPct val="100000"/>
              </a:lnSpc>
              <a:spcBef>
                <a:spcPts val="0"/>
              </a:spcBef>
              <a:spcAft>
                <a:spcPts val="1200"/>
              </a:spcAft>
              <a:buClr>
                <a:srgbClr val="996633"/>
              </a:buClr>
              <a:buFont typeface="Calibri" panose="020F0502020204030204" pitchFamily="34" charset="0"/>
              <a:buChar char="̶"/>
            </a:pPr>
            <a:r>
              <a:rPr lang="en-US" altLang="en-US" sz="2800" dirty="0"/>
              <a:t>Literacy</a:t>
            </a:r>
          </a:p>
          <a:p>
            <a:pPr marL="457200" indent="-457200">
              <a:lnSpc>
                <a:spcPct val="100000"/>
              </a:lnSpc>
              <a:spcBef>
                <a:spcPts val="0"/>
              </a:spcBef>
              <a:spcAft>
                <a:spcPts val="1200"/>
              </a:spcAft>
              <a:buClr>
                <a:srgbClr val="CC00CC"/>
              </a:buClr>
              <a:buFont typeface="+mj-lt"/>
              <a:buAutoNum type="alphaUcPeriod"/>
            </a:pPr>
            <a:r>
              <a:rPr lang="en-US" altLang="en-US" sz="2800" dirty="0"/>
              <a:t>Five </a:t>
            </a:r>
            <a:r>
              <a:rPr lang="en-US" altLang="en-US" sz="2800" i="1" dirty="0" err="1"/>
              <a:t>solas</a:t>
            </a:r>
            <a:endParaRPr lang="en-US" altLang="en-US" sz="2800" i="1" dirty="0"/>
          </a:p>
          <a:p>
            <a:pPr marL="457200" indent="-457200">
              <a:lnSpc>
                <a:spcPct val="100000"/>
              </a:lnSpc>
              <a:spcBef>
                <a:spcPts val="0"/>
              </a:spcBef>
              <a:spcAft>
                <a:spcPts val="1200"/>
              </a:spcAft>
              <a:buClr>
                <a:srgbClr val="CC00CC"/>
              </a:buClr>
              <a:buFont typeface="+mj-lt"/>
              <a:buAutoNum type="alphaUcPeriod"/>
            </a:pPr>
            <a:r>
              <a:rPr lang="en-US" altLang="en-US" sz="2800" b="1" u="sng" dirty="0">
                <a:solidFill>
                  <a:srgbClr val="CC00CC"/>
                </a:solidFill>
              </a:rPr>
              <a:t>Rejection of celibacy of the priesthood</a:t>
            </a:r>
          </a:p>
        </p:txBody>
      </p:sp>
    </p:spTree>
    <p:extLst>
      <p:ext uri="{BB962C8B-B14F-4D97-AF65-F5344CB8AC3E}">
        <p14:creationId xmlns:p14="http://schemas.microsoft.com/office/powerpoint/2010/main" val="108573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8" y="42378"/>
            <a:ext cx="8986283" cy="6773243"/>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latin typeface="Calibri" panose="020F0502020204030204" pitchFamily="34" charset="0"/>
                <a:ea typeface="+mj-ea"/>
                <a:cs typeface="Calibri" panose="020F0502020204030204" pitchFamily="34" charset="0"/>
              </a:rPr>
              <a:t>Matthew 16:18 </a:t>
            </a:r>
          </a:p>
          <a:p>
            <a:pPr algn="just">
              <a:spcBef>
                <a:spcPts val="600"/>
              </a:spcBef>
              <a:spcAft>
                <a:spcPts val="600"/>
              </a:spcAft>
            </a:pPr>
            <a:r>
              <a:rPr lang="en-US" sz="4000" dirty="0">
                <a:solidFill>
                  <a:srgbClr val="C00000"/>
                </a:solidFill>
                <a:latin typeface="Calibri" panose="020F0502020204030204" pitchFamily="34" charset="0"/>
                <a:cs typeface="Calibri" panose="020F0502020204030204" pitchFamily="34" charset="0"/>
              </a:rPr>
              <a:t>“</a:t>
            </a:r>
            <a:r>
              <a:rPr lang="en-US" sz="4000" dirty="0">
                <a:solidFill>
                  <a:srgbClr val="C00000"/>
                </a:solidFill>
                <a:latin typeface="Calibri" panose="020F0502020204030204" pitchFamily="34" charset="0"/>
              </a:rPr>
              <a:t>I also say to you that you are Peter, and upon this rock I will build My church; and the gates of Hades will not overpower it.”</a:t>
            </a:r>
            <a:endParaRPr lang="en-US" altLang="en-US" sz="40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871053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8" y="42378"/>
            <a:ext cx="8986283" cy="6773243"/>
          </a:xfrm>
          <a:prstGeom prst="rect">
            <a:avLst/>
          </a:prstGeom>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latin typeface="Calibri" panose="020F0502020204030204" pitchFamily="34" charset="0"/>
                <a:ea typeface="+mj-ea"/>
                <a:cs typeface="Calibri" panose="020F0502020204030204" pitchFamily="34" charset="0"/>
              </a:rPr>
              <a:t>Matthew 8:14 </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dirty="0">
                <a:latin typeface="Calibri" panose="020F0502020204030204" pitchFamily="34" charset="0"/>
              </a:rPr>
              <a:t>When Jesus came into Peter’s home, He saw </a:t>
            </a:r>
            <a:r>
              <a:rPr lang="en-US" sz="4000" b="1" dirty="0">
                <a:solidFill>
                  <a:srgbClr val="0000FF"/>
                </a:solidFill>
                <a:latin typeface="Calibri" panose="020F0502020204030204" pitchFamily="34" charset="0"/>
              </a:rPr>
              <a:t>his mother-in-law</a:t>
            </a:r>
            <a:r>
              <a:rPr lang="en-US" sz="4000" dirty="0">
                <a:latin typeface="Calibri" panose="020F0502020204030204" pitchFamily="34" charset="0"/>
              </a:rPr>
              <a:t> lying sick in bed with a fever.”</a:t>
            </a:r>
            <a:endParaRPr lang="en-US" altLang="en-US" sz="4000" dirty="0">
              <a:latin typeface="Calibri" panose="020F0502020204030204" pitchFamily="34" charset="0"/>
            </a:endParaRPr>
          </a:p>
        </p:txBody>
      </p:sp>
    </p:spTree>
    <p:extLst>
      <p:ext uri="{BB962C8B-B14F-4D97-AF65-F5344CB8AC3E}">
        <p14:creationId xmlns:p14="http://schemas.microsoft.com/office/powerpoint/2010/main" val="652487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8" y="42378"/>
            <a:ext cx="8986283" cy="6773243"/>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latin typeface="Calibri" panose="020F0502020204030204" pitchFamily="34" charset="0"/>
                <a:ea typeface="+mj-ea"/>
                <a:cs typeface="Calibri" panose="020F0502020204030204" pitchFamily="34" charset="0"/>
              </a:rPr>
              <a:t>1 Corinthians 9:5 </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dirty="0">
                <a:latin typeface="Calibri" panose="020F0502020204030204" pitchFamily="34" charset="0"/>
              </a:rPr>
              <a:t>Do we not have a right to take along a believing wife, </a:t>
            </a:r>
            <a:r>
              <a:rPr lang="en-US" sz="4000" b="1" dirty="0">
                <a:solidFill>
                  <a:srgbClr val="0000FF"/>
                </a:solidFill>
                <a:latin typeface="Calibri" panose="020F0502020204030204" pitchFamily="34" charset="0"/>
              </a:rPr>
              <a:t>even as the rest of the apostles and the brothers of the Lord and Cephas</a:t>
            </a:r>
            <a:r>
              <a:rPr lang="en-US" sz="4000" dirty="0">
                <a:latin typeface="Calibri" panose="020F0502020204030204" pitchFamily="34" charset="0"/>
              </a:rPr>
              <a:t>?”</a:t>
            </a:r>
            <a:endParaRPr lang="en-US" altLang="en-US" sz="4000" dirty="0">
              <a:latin typeface="Calibri" panose="020F0502020204030204" pitchFamily="34" charset="0"/>
            </a:endParaRPr>
          </a:p>
        </p:txBody>
      </p:sp>
    </p:spTree>
    <p:extLst>
      <p:ext uri="{BB962C8B-B14F-4D97-AF65-F5344CB8AC3E}">
        <p14:creationId xmlns:p14="http://schemas.microsoft.com/office/powerpoint/2010/main" val="982174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Review</a:t>
            </a:r>
          </a:p>
        </p:txBody>
      </p:sp>
      <p:sp>
        <p:nvSpPr>
          <p:cNvPr id="17411" name="Rectangle 7"/>
          <p:cNvSpPr>
            <a:spLocks noGrp="1" noChangeArrowheads="1"/>
          </p:cNvSpPr>
          <p:nvPr>
            <p:ph type="body" idx="1"/>
          </p:nvPr>
        </p:nvSpPr>
        <p:spPr>
          <a:xfrm>
            <a:off x="533299" y="1048108"/>
            <a:ext cx="8077402" cy="5231921"/>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dirty="0"/>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b="1" dirty="0">
                <a:solidFill>
                  <a:srgbClr val="3333FF"/>
                </a:solidFill>
                <a:ea typeface="+mj-ea"/>
                <a:cs typeface="+mj-cs"/>
              </a:rPr>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2636504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rmAutofit fontScale="85000" lnSpcReduction="20000"/>
          </a:bodyPr>
          <a:lstStyle/>
          <a:p>
            <a:pPr marL="231775" indent="-231775"/>
            <a:r>
              <a:rPr lang="en-US" sz="1800" dirty="0"/>
              <a:t>Alva J. McClain, Law &amp; Grace, Moody, 1967 978-088469-001-6</a:t>
            </a:r>
          </a:p>
          <a:p>
            <a:pPr marL="231775" indent="-231775"/>
            <a:r>
              <a:rPr lang="en-US" sz="1800" dirty="0"/>
              <a:t>Arnold H. </a:t>
            </a:r>
            <a:r>
              <a:rPr lang="en-US" sz="1800" dirty="0" err="1"/>
              <a:t>Ehlert</a:t>
            </a:r>
            <a:r>
              <a:rPr lang="en-US" sz="1800" dirty="0"/>
              <a:t>, </a:t>
            </a:r>
            <a:r>
              <a:rPr lang="en-US" sz="1800" i="1" dirty="0"/>
              <a:t>“A Bibliography of Dispensationalism,” </a:t>
            </a:r>
            <a:r>
              <a:rPr lang="en-US" sz="1800" dirty="0"/>
              <a:t>Bibliotheca Sacra (January 1944–January 1946): 101:95–101, 199–209, 319–28, 447–60; 102:84–92, 207–19, 322–34, 455–67; 103:57–67.</a:t>
            </a:r>
          </a:p>
          <a:p>
            <a:pPr marL="231775" indent="-231775"/>
            <a:r>
              <a:rPr lang="en-US" sz="1800" dirty="0"/>
              <a:t>Charles C. Ryrie, Dispensationalism, Moody, 2007, 080242189X</a:t>
            </a:r>
          </a:p>
          <a:p>
            <a:pPr marL="231775" indent="-231775"/>
            <a:r>
              <a:rPr lang="en-US" sz="1800" dirty="0"/>
              <a:t>Christopher Cone, gen. ed., Dispensationalism Tomorrow &amp; Beyond, Tyndale Seminary Press, 2008 9780981479101</a:t>
            </a:r>
          </a:p>
          <a:p>
            <a:pPr marL="231775" indent="-231775"/>
            <a:r>
              <a:rPr lang="en-US" sz="1800" dirty="0"/>
              <a:t>Christopher Cone, gen. ed., An Introduction To The New Covenant, Tyndale Seminary Press, 2013, 9781938484100</a:t>
            </a:r>
          </a:p>
          <a:p>
            <a:pPr marL="231775" indent="-231775"/>
            <a:r>
              <a:rPr lang="en-US" sz="1800" dirty="0"/>
              <a:t>Walvoord, J. F., The Prophecy Knowledge Handbook. Wheaton, IL: Victor Books. 1990. </a:t>
            </a:r>
          </a:p>
          <a:p>
            <a:pPr marL="231775" indent="-231775"/>
            <a:r>
              <a:rPr lang="en-US" sz="1800" dirty="0"/>
              <a:t>Lewis S. Chafer, Major Bible Themes, Zondervan, 1974, 0-310-22390-3</a:t>
            </a:r>
          </a:p>
          <a:p>
            <a:pPr marL="231775" indent="-231775"/>
            <a:r>
              <a:rPr lang="en-US" sz="1800" dirty="0"/>
              <a:t>Mike </a:t>
            </a:r>
            <a:r>
              <a:rPr lang="en-US" sz="1800" dirty="0" err="1"/>
              <a:t>Stallard</a:t>
            </a:r>
            <a:r>
              <a:rPr lang="en-US" sz="1800" dirty="0"/>
              <a:t>, gen .ed., Dispensational Understanding of the New Covenant, Regular Baptist Books, 2012, 9781607764946</a:t>
            </a:r>
          </a:p>
          <a:p>
            <a:pPr marL="231775" indent="-231775"/>
            <a:r>
              <a:rPr lang="en-US" sz="1800" dirty="0"/>
              <a:t>Paul Enns, The Moody Handbook of Theology, Moody 1989, </a:t>
            </a:r>
          </a:p>
          <a:p>
            <a:pPr marL="231775" indent="-231775"/>
            <a:r>
              <a:rPr lang="en-US" sz="1800" dirty="0" err="1"/>
              <a:t>Renald</a:t>
            </a:r>
            <a:r>
              <a:rPr lang="en-US" sz="1800" dirty="0"/>
              <a:t> E. Showers, There Really Is A Difference, Friend of Israel Gospel Ministry, 1990, 0915540509</a:t>
            </a:r>
          </a:p>
          <a:p>
            <a:pPr marL="231775" indent="-231775"/>
            <a:r>
              <a:rPr lang="en-US" sz="1800" dirty="0"/>
              <a:t>Rene </a:t>
            </a:r>
            <a:r>
              <a:rPr lang="en-US" sz="1800" dirty="0" err="1"/>
              <a:t>Pache</a:t>
            </a:r>
            <a:r>
              <a:rPr lang="en-US" sz="1800" dirty="0"/>
              <a:t>, The Inspiration and Authority of Scripture, Sheffield Pub Co, 1992</a:t>
            </a:r>
          </a:p>
          <a:p>
            <a:pPr marL="231775" indent="-231775"/>
            <a:r>
              <a:rPr lang="en-US" sz="1800" dirty="0"/>
              <a:t>Roy B. </a:t>
            </a:r>
            <a:r>
              <a:rPr lang="en-US" sz="1800" dirty="0" err="1"/>
              <a:t>Zuck</a:t>
            </a:r>
            <a:r>
              <a:rPr lang="en-US" sz="1800" dirty="0"/>
              <a:t>, Basic Bible Interpretation, SP Publications, 1991</a:t>
            </a:r>
          </a:p>
          <a:p>
            <a:pPr marL="231775" indent="-231775"/>
            <a:r>
              <a:rPr lang="en-US" sz="1800" dirty="0"/>
              <a:t>Charting the End Times </a:t>
            </a:r>
            <a:r>
              <a:rPr lang="en-US" sz="1800" dirty="0" err="1"/>
              <a:t>CD-Rom</a:t>
            </a:r>
            <a:r>
              <a:rPr lang="en-US" sz="1800" dirty="0"/>
              <a:t>: A Visual Guide to Understanding Bible Prophecy, ISBN-10: 0736917624</a:t>
            </a:r>
          </a:p>
          <a:p>
            <a:pPr marL="0" indent="0">
              <a:buNone/>
            </a:pPr>
            <a:r>
              <a:rPr lang="en-US" sz="1800" dirty="0"/>
              <a:t>Materials from:</a:t>
            </a:r>
          </a:p>
          <a:p>
            <a:pPr marL="233363" indent="-233363"/>
            <a:r>
              <a:rPr lang="en-US" sz="1800" dirty="0"/>
              <a:t>Dr. Andy Woods, Sugar Land Bible Church, </a:t>
            </a:r>
            <a:r>
              <a:rPr lang="en-US" sz="1800" dirty="0">
                <a:hlinkClick r:id="rId2"/>
              </a:rPr>
              <a:t>www.slbc.org</a:t>
            </a:r>
            <a:r>
              <a:rPr lang="en-US" sz="1800" dirty="0"/>
              <a:t> </a:t>
            </a:r>
          </a:p>
          <a:p>
            <a:pPr marL="233363" indent="-233363"/>
            <a:r>
              <a:rPr lang="en-US" sz="1800" dirty="0"/>
              <a:t>Dr. Vern Peterman, Holly Hills Bible Church, </a:t>
            </a:r>
            <a:r>
              <a:rPr lang="en-US" sz="1800" dirty="0">
                <a:hlinkClick r:id="rId3"/>
              </a:rPr>
              <a:t>www.hollyhillsbiblechurch.org</a:t>
            </a:r>
            <a:r>
              <a:rPr lang="en-US" sz="1800" dirty="0"/>
              <a:t> </a:t>
            </a:r>
          </a:p>
          <a:p>
            <a:pPr marL="233363" lvl="2" indent="-233363"/>
            <a:r>
              <a:rPr lang="en-US" sz="1800" dirty="0"/>
              <a:t>George Zeller, Middletown Bible Church, </a:t>
            </a:r>
            <a:r>
              <a:rPr lang="en-US" sz="1800" dirty="0">
                <a:hlinkClick r:id="rId4"/>
              </a:rPr>
              <a:t>www.middletownbiblechurch.org</a:t>
            </a:r>
            <a:endParaRPr lang="en-US" sz="1800" dirty="0"/>
          </a:p>
          <a:p>
            <a:pPr marL="233363" lvl="2" indent="-233363"/>
            <a:r>
              <a:rPr lang="en-US" sz="1800" dirty="0"/>
              <a:t>Ed Allsteadt, Sugar Land Bible Church, </a:t>
            </a:r>
            <a:r>
              <a:rPr lang="en-US" sz="1800" dirty="0">
                <a:hlinkClick r:id="rId2"/>
              </a:rPr>
              <a:t>www.slbc.org</a:t>
            </a:r>
            <a:r>
              <a:rPr lang="en-US" sz="1800" dirty="0"/>
              <a:t> </a:t>
            </a:r>
          </a:p>
        </p:txBody>
      </p:sp>
    </p:spTree>
    <p:extLst>
      <p:ext uri="{BB962C8B-B14F-4D97-AF65-F5344CB8AC3E}">
        <p14:creationId xmlns:p14="http://schemas.microsoft.com/office/powerpoint/2010/main" val="154242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F097-0093-4FE8-867A-9D98553DEC59}"/>
              </a:ext>
            </a:extLst>
          </p:cNvPr>
          <p:cNvSpPr>
            <a:spLocks noGrp="1"/>
          </p:cNvSpPr>
          <p:nvPr>
            <p:ph type="title"/>
          </p:nvPr>
        </p:nvSpPr>
        <p:spPr>
          <a:xfrm>
            <a:off x="628650" y="183817"/>
            <a:ext cx="7886700" cy="959183"/>
          </a:xfrm>
        </p:spPr>
        <p:txBody>
          <a:bodyPr>
            <a:normAutofit fontScale="90000"/>
          </a:bodyPr>
          <a:lstStyle/>
          <a:p>
            <a:pPr algn="ctr">
              <a:lnSpc>
                <a:spcPct val="100000"/>
              </a:lnSpc>
            </a:pPr>
            <a:r>
              <a:rPr lang="en-US" sz="3600" b="1" dirty="0">
                <a:solidFill>
                  <a:srgbClr val="3333FF"/>
                </a:solidFill>
                <a:latin typeface="+mn-lt"/>
              </a:rPr>
              <a:t>Augustine</a:t>
            </a:r>
            <a:br>
              <a:rPr lang="en-US" sz="3600" b="1" dirty="0">
                <a:solidFill>
                  <a:srgbClr val="3333FF"/>
                </a:solidFill>
                <a:latin typeface="+mn-lt"/>
              </a:rPr>
            </a:br>
            <a:r>
              <a:rPr lang="en-US" sz="2400" b="1" dirty="0">
                <a:solidFill>
                  <a:srgbClr val="3333FF"/>
                </a:solidFill>
                <a:latin typeface="+mn-lt"/>
              </a:rPr>
              <a:t>(A.D. 354–430)</a:t>
            </a:r>
          </a:p>
        </p:txBody>
      </p:sp>
      <p:sp>
        <p:nvSpPr>
          <p:cNvPr id="3" name="Content Placeholder 2">
            <a:extLst>
              <a:ext uri="{FF2B5EF4-FFF2-40B4-BE49-F238E27FC236}">
                <a16:creationId xmlns:a16="http://schemas.microsoft.com/office/drawing/2014/main" id="{0417E070-0071-4AD6-AEEE-F0ED1F452257}"/>
              </a:ext>
            </a:extLst>
          </p:cNvPr>
          <p:cNvSpPr>
            <a:spLocks noGrp="1"/>
          </p:cNvSpPr>
          <p:nvPr>
            <p:ph idx="1"/>
          </p:nvPr>
        </p:nvSpPr>
        <p:spPr>
          <a:xfrm>
            <a:off x="0" y="1371601"/>
            <a:ext cx="9144000" cy="3996557"/>
          </a:xfrm>
        </p:spPr>
        <p:txBody>
          <a:bodyPr>
            <a:noAutofit/>
          </a:bodyPr>
          <a:lstStyle/>
          <a:p>
            <a:pPr marL="457200" indent="-457200" algn="just">
              <a:lnSpc>
                <a:spcPct val="100000"/>
              </a:lnSpc>
              <a:spcBef>
                <a:spcPts val="0"/>
              </a:spcBef>
              <a:spcAft>
                <a:spcPts val="1200"/>
              </a:spcAft>
            </a:pPr>
            <a:r>
              <a:rPr lang="en-US" sz="2800" dirty="0"/>
              <a:t>Augustine distinguishes between the “former dispensation” when sacrifices were offered and the present age when it is unsuitable to offer sacrifices. Augustine writes that while God Himself is unchanging, He enjoins one kind of offerings in the former period and a different kind of offering in the latter period. Augustine calls this “the changes of successive epochs.” Augustine recognizes that worshipers approach God in a different manner in different ages.</a:t>
            </a:r>
          </a:p>
        </p:txBody>
      </p:sp>
      <p:sp>
        <p:nvSpPr>
          <p:cNvPr id="4" name="Rectangle 3">
            <a:extLst>
              <a:ext uri="{FF2B5EF4-FFF2-40B4-BE49-F238E27FC236}">
                <a16:creationId xmlns:a16="http://schemas.microsoft.com/office/drawing/2014/main" id="{41F57704-6540-4353-ABED-32DE02724CDD}"/>
              </a:ext>
            </a:extLst>
          </p:cNvPr>
          <p:cNvSpPr/>
          <p:nvPr/>
        </p:nvSpPr>
        <p:spPr>
          <a:xfrm>
            <a:off x="202735" y="6433487"/>
            <a:ext cx="8738531" cy="369332"/>
          </a:xfrm>
          <a:prstGeom prst="rect">
            <a:avLst/>
          </a:prstGeom>
        </p:spPr>
        <p:txBody>
          <a:bodyPr wrap="square">
            <a:spAutoFit/>
          </a:bodyPr>
          <a:lstStyle/>
          <a:p>
            <a:pPr algn="ctr"/>
            <a:r>
              <a:rPr lang="en-US" dirty="0"/>
              <a:t>Enns, P. P. (1989). The Moody Handbook of Theology (p. 514). Chicago, IL: Moody Press.</a:t>
            </a:r>
          </a:p>
        </p:txBody>
      </p:sp>
    </p:spTree>
    <p:extLst>
      <p:ext uri="{BB962C8B-B14F-4D97-AF65-F5344CB8AC3E}">
        <p14:creationId xmlns:p14="http://schemas.microsoft.com/office/powerpoint/2010/main" val="342137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F097-0093-4FE8-867A-9D98553DEC59}"/>
              </a:ext>
            </a:extLst>
          </p:cNvPr>
          <p:cNvSpPr>
            <a:spLocks noGrp="1"/>
          </p:cNvSpPr>
          <p:nvPr>
            <p:ph type="title"/>
          </p:nvPr>
        </p:nvSpPr>
        <p:spPr>
          <a:xfrm>
            <a:off x="2241660" y="183817"/>
            <a:ext cx="4660681" cy="1078926"/>
          </a:xfrm>
        </p:spPr>
        <p:txBody>
          <a:bodyPr>
            <a:normAutofit fontScale="90000"/>
          </a:bodyPr>
          <a:lstStyle/>
          <a:p>
            <a:pPr algn="ctr">
              <a:lnSpc>
                <a:spcPct val="100000"/>
              </a:lnSpc>
            </a:pPr>
            <a:r>
              <a:rPr lang="en-US" sz="3600" b="1" dirty="0">
                <a:solidFill>
                  <a:srgbClr val="3333FF"/>
                </a:solidFill>
                <a:latin typeface="+mn-lt"/>
              </a:rPr>
              <a:t>Charles C. Ryrie</a:t>
            </a:r>
            <a:br>
              <a:rPr lang="en-US" sz="3600" b="1" dirty="0">
                <a:solidFill>
                  <a:srgbClr val="3333FF"/>
                </a:solidFill>
                <a:latin typeface="+mn-lt"/>
              </a:rPr>
            </a:br>
            <a:r>
              <a:rPr lang="en-US" sz="2000" b="1" dirty="0" err="1">
                <a:solidFill>
                  <a:srgbClr val="3333FF"/>
                </a:solidFill>
                <a:latin typeface="+mn-lt"/>
              </a:rPr>
              <a:t>Ryrie</a:t>
            </a:r>
            <a:r>
              <a:rPr lang="en-US" sz="2000" b="1" dirty="0">
                <a:solidFill>
                  <a:srgbClr val="3333FF"/>
                </a:solidFill>
                <a:latin typeface="+mn-lt"/>
              </a:rPr>
              <a:t>, C. C. (1995). </a:t>
            </a:r>
            <a:r>
              <a:rPr lang="en-US" sz="2000" b="1" i="1" dirty="0">
                <a:solidFill>
                  <a:srgbClr val="3333FF"/>
                </a:solidFill>
                <a:latin typeface="+mn-lt"/>
              </a:rPr>
              <a:t>Dispensationalism</a:t>
            </a:r>
            <a:r>
              <a:rPr lang="en-US" sz="2000" b="1" dirty="0">
                <a:solidFill>
                  <a:srgbClr val="3333FF"/>
                </a:solidFill>
                <a:latin typeface="+mn-lt"/>
              </a:rPr>
              <a:t> (Rev. and expanded., p. 74). Chicago: Moody Publishers.</a:t>
            </a:r>
          </a:p>
        </p:txBody>
      </p:sp>
      <p:sp>
        <p:nvSpPr>
          <p:cNvPr id="3" name="Content Placeholder 2">
            <a:extLst>
              <a:ext uri="{FF2B5EF4-FFF2-40B4-BE49-F238E27FC236}">
                <a16:creationId xmlns:a16="http://schemas.microsoft.com/office/drawing/2014/main" id="{0417E070-0071-4AD6-AEEE-F0ED1F452257}"/>
              </a:ext>
            </a:extLst>
          </p:cNvPr>
          <p:cNvSpPr>
            <a:spLocks noGrp="1"/>
          </p:cNvSpPr>
          <p:nvPr>
            <p:ph idx="1"/>
          </p:nvPr>
        </p:nvSpPr>
        <p:spPr>
          <a:xfrm>
            <a:off x="0" y="1371601"/>
            <a:ext cx="9144000" cy="3263461"/>
          </a:xfrm>
        </p:spPr>
        <p:txBody>
          <a:bodyPr>
            <a:noAutofit/>
          </a:bodyPr>
          <a:lstStyle/>
          <a:p>
            <a:pPr marL="457200" indent="-457200" algn="just">
              <a:lnSpc>
                <a:spcPct val="100000"/>
              </a:lnSpc>
              <a:spcBef>
                <a:spcPts val="0"/>
              </a:spcBef>
              <a:spcAft>
                <a:spcPts val="1200"/>
              </a:spcAft>
            </a:pPr>
            <a:r>
              <a:rPr lang="en-US" sz="2800" dirty="0"/>
              <a:t>Ryrie concludes, “It is not suggested nor should it be inferred that these early Church Fathers were dispensationalists in the modern sense of the word. But it is true that some of them enunciated principles which later developed into dispensationalism, and it may be rightly said that they held to primitive or early dispensational concepts.”</a:t>
            </a:r>
          </a:p>
        </p:txBody>
      </p:sp>
      <p:sp>
        <p:nvSpPr>
          <p:cNvPr id="4" name="Rectangle 3">
            <a:extLst>
              <a:ext uri="{FF2B5EF4-FFF2-40B4-BE49-F238E27FC236}">
                <a16:creationId xmlns:a16="http://schemas.microsoft.com/office/drawing/2014/main" id="{41F57704-6540-4353-ABED-32DE02724CDD}"/>
              </a:ext>
            </a:extLst>
          </p:cNvPr>
          <p:cNvSpPr/>
          <p:nvPr/>
        </p:nvSpPr>
        <p:spPr>
          <a:xfrm>
            <a:off x="202735" y="6433487"/>
            <a:ext cx="8738531" cy="369332"/>
          </a:xfrm>
          <a:prstGeom prst="rect">
            <a:avLst/>
          </a:prstGeom>
        </p:spPr>
        <p:txBody>
          <a:bodyPr wrap="square">
            <a:spAutoFit/>
          </a:bodyPr>
          <a:lstStyle/>
          <a:p>
            <a:pPr algn="ctr"/>
            <a:r>
              <a:rPr lang="en-US" dirty="0"/>
              <a:t>Enns, P. P. (1989). The Moody Handbook of Theology (p. 514). Chicago, IL: Moody Press.</a:t>
            </a:r>
          </a:p>
        </p:txBody>
      </p:sp>
    </p:spTree>
    <p:extLst>
      <p:ext uri="{BB962C8B-B14F-4D97-AF65-F5344CB8AC3E}">
        <p14:creationId xmlns:p14="http://schemas.microsoft.com/office/powerpoint/2010/main" val="338105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normAutofit/>
          </a:bodyPr>
          <a:lstStyle/>
          <a:p>
            <a:pPr algn="ctr" eaLnBrk="1" hangingPunct="1">
              <a:lnSpc>
                <a:spcPct val="100000"/>
              </a:lnSpc>
            </a:pPr>
            <a:r>
              <a:rPr lang="en-US" altLang="en-US" sz="3600" b="1" dirty="0">
                <a:solidFill>
                  <a:srgbClr val="3333FF"/>
                </a:solidFill>
                <a:latin typeface="+mn-lt"/>
              </a:rPr>
              <a:t>Overview</a:t>
            </a:r>
          </a:p>
        </p:txBody>
      </p:sp>
      <p:sp>
        <p:nvSpPr>
          <p:cNvPr id="17411" name="Rectangle 7"/>
          <p:cNvSpPr>
            <a:spLocks noGrp="1" noChangeArrowheads="1"/>
          </p:cNvSpPr>
          <p:nvPr>
            <p:ph type="body" idx="1"/>
          </p:nvPr>
        </p:nvSpPr>
        <p:spPr>
          <a:xfrm>
            <a:off x="462749" y="1143000"/>
            <a:ext cx="8218503" cy="4800600"/>
          </a:xfrm>
        </p:spPr>
        <p:txBody>
          <a:bodyPr>
            <a:noAutofit/>
          </a:bodyPr>
          <a:lstStyle/>
          <a:p>
            <a:pPr marL="684213" indent="-684213">
              <a:lnSpc>
                <a:spcPct val="100000"/>
              </a:lnSpc>
              <a:spcBef>
                <a:spcPts val="0"/>
              </a:spcBef>
              <a:spcAft>
                <a:spcPts val="1800"/>
              </a:spcAft>
              <a:buClr>
                <a:srgbClr val="008000"/>
              </a:buClr>
              <a:buFont typeface="+mj-lt"/>
              <a:buAutoNum type="romanUcPeriod"/>
            </a:pPr>
            <a:r>
              <a:rPr lang="en-US" altLang="en-US" sz="3400" dirty="0"/>
              <a:t>The Early Church</a:t>
            </a:r>
          </a:p>
          <a:p>
            <a:pPr marL="684213" indent="-684213">
              <a:lnSpc>
                <a:spcPct val="100000"/>
              </a:lnSpc>
              <a:spcBef>
                <a:spcPts val="0"/>
              </a:spcBef>
              <a:spcAft>
                <a:spcPts val="1800"/>
              </a:spcAft>
              <a:buClr>
                <a:srgbClr val="008000"/>
              </a:buClr>
              <a:buFont typeface="+mj-lt"/>
              <a:buAutoNum type="romanUcPeriod"/>
            </a:pPr>
            <a:r>
              <a:rPr lang="en-US" altLang="en-US" sz="3400" b="1" u="sng" dirty="0">
                <a:solidFill>
                  <a:srgbClr val="3333FF"/>
                </a:solidFill>
                <a:ea typeface="+mj-ea"/>
                <a:cs typeface="+mj-cs"/>
              </a:rPr>
              <a:t>The Alexandrian Abdication</a:t>
            </a:r>
          </a:p>
          <a:p>
            <a:pPr marL="684213" indent="-684213">
              <a:lnSpc>
                <a:spcPct val="100000"/>
              </a:lnSpc>
              <a:spcBef>
                <a:spcPts val="0"/>
              </a:spcBef>
              <a:spcAft>
                <a:spcPts val="1800"/>
              </a:spcAft>
              <a:buClr>
                <a:srgbClr val="008000"/>
              </a:buClr>
              <a:buFont typeface="+mj-lt"/>
              <a:buAutoNum type="romanUcPeriod"/>
            </a:pPr>
            <a:r>
              <a:rPr lang="en-US" altLang="en-US" sz="3400" dirty="0"/>
              <a:t>The Dark Ages</a:t>
            </a:r>
          </a:p>
          <a:p>
            <a:pPr marL="684213" indent="-684213">
              <a:lnSpc>
                <a:spcPct val="100000"/>
              </a:lnSpc>
              <a:spcBef>
                <a:spcPts val="0"/>
              </a:spcBef>
              <a:spcAft>
                <a:spcPts val="1800"/>
              </a:spcAft>
              <a:buClr>
                <a:srgbClr val="008000"/>
              </a:buClr>
              <a:buFont typeface="+mj-lt"/>
              <a:buAutoNum type="romanUcPeriod"/>
            </a:pPr>
            <a:r>
              <a:rPr lang="en-US" altLang="en-US" sz="3400" dirty="0"/>
              <a:t>Positive Contributions of the Reformers </a:t>
            </a:r>
          </a:p>
          <a:p>
            <a:pPr marL="684213" indent="-684213">
              <a:lnSpc>
                <a:spcPct val="100000"/>
              </a:lnSpc>
              <a:spcBef>
                <a:spcPts val="0"/>
              </a:spcBef>
              <a:spcAft>
                <a:spcPts val="1800"/>
              </a:spcAft>
              <a:buClr>
                <a:srgbClr val="008000"/>
              </a:buClr>
              <a:buFont typeface="+mj-lt"/>
              <a:buAutoNum type="romanUcPeriod"/>
            </a:pPr>
            <a:r>
              <a:rPr lang="en-US" altLang="en-US" sz="3400" dirty="0"/>
              <a:t>The Reformers’ Incomplete Reforms</a:t>
            </a:r>
          </a:p>
          <a:p>
            <a:pPr marL="684213" indent="-684213">
              <a:lnSpc>
                <a:spcPct val="100000"/>
              </a:lnSpc>
              <a:spcBef>
                <a:spcPts val="0"/>
              </a:spcBef>
              <a:spcAft>
                <a:spcPts val="1800"/>
              </a:spcAft>
              <a:buClr>
                <a:srgbClr val="008000"/>
              </a:buClr>
              <a:buFont typeface="+mj-lt"/>
              <a:buAutoNum type="romanUcPeriod"/>
            </a:pPr>
            <a:r>
              <a:rPr lang="en-US" altLang="en-US" sz="3400" dirty="0"/>
              <a:t>Contemporary Reformation Theology</a:t>
            </a:r>
          </a:p>
          <a:p>
            <a:pPr marL="684213" indent="-684213">
              <a:lnSpc>
                <a:spcPct val="100000"/>
              </a:lnSpc>
              <a:spcBef>
                <a:spcPts val="0"/>
              </a:spcBef>
              <a:spcAft>
                <a:spcPts val="1800"/>
              </a:spcAft>
              <a:buClr>
                <a:srgbClr val="008000"/>
              </a:buClr>
              <a:buFont typeface="+mj-lt"/>
              <a:buAutoNum type="romanUcPeriod"/>
            </a:pPr>
            <a:r>
              <a:rPr lang="en-US" altLang="en-US" sz="3400" dirty="0"/>
              <a:t>Dispensationalism's Contribution</a:t>
            </a:r>
          </a:p>
        </p:txBody>
      </p:sp>
    </p:spTree>
    <p:extLst>
      <p:ext uri="{BB962C8B-B14F-4D97-AF65-F5344CB8AC3E}">
        <p14:creationId xmlns:p14="http://schemas.microsoft.com/office/powerpoint/2010/main" val="338426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sz="3600" b="1" dirty="0">
                <a:solidFill>
                  <a:srgbClr val="3333FF"/>
                </a:solidFill>
                <a:latin typeface="+mn-lt"/>
              </a:rPr>
              <a:t>Allegorization</a:t>
            </a:r>
          </a:p>
        </p:txBody>
      </p:sp>
      <p:sp>
        <p:nvSpPr>
          <p:cNvPr id="3" name="Content Placeholder 2"/>
          <p:cNvSpPr>
            <a:spLocks noGrp="1"/>
          </p:cNvSpPr>
          <p:nvPr>
            <p:ph idx="1"/>
          </p:nvPr>
        </p:nvSpPr>
        <p:spPr>
          <a:xfrm>
            <a:off x="0" y="1143000"/>
            <a:ext cx="9036424" cy="3733800"/>
          </a:xfrm>
        </p:spPr>
        <p:txBody>
          <a:bodyPr>
            <a:normAutofit/>
          </a:bodyPr>
          <a:lstStyle/>
          <a:p>
            <a:pPr marL="457200" indent="-457200" algn="just">
              <a:lnSpc>
                <a:spcPct val="100000"/>
              </a:lnSpc>
              <a:spcBef>
                <a:spcPts val="600"/>
              </a:spcBef>
              <a:spcAft>
                <a:spcPts val="600"/>
              </a:spcAft>
              <a:buClr>
                <a:schemeClr val="tx1"/>
              </a:buClr>
              <a:defRPr/>
            </a:pPr>
            <a:r>
              <a:rPr lang="en-US" sz="2800" dirty="0"/>
              <a:t>Allegorizing is searching for a hidden or a secret meaning underlying but remote from and unrelated in reality to the more obvious meaning of a text. In other words the literal reading is a sort of code, which needs to be deciphered to determine the more significant and hidden meaning. </a:t>
            </a:r>
            <a:r>
              <a:rPr lang="en-US" sz="2800" b="1" dirty="0">
                <a:solidFill>
                  <a:srgbClr val="3333FF"/>
                </a:solidFill>
                <a:ea typeface="+mj-ea"/>
                <a:cs typeface="+mj-cs"/>
              </a:rPr>
              <a:t>In this approach the literal is superficial; the allegorical is the true meaning.</a:t>
            </a:r>
          </a:p>
        </p:txBody>
      </p:sp>
      <p:sp>
        <p:nvSpPr>
          <p:cNvPr id="4" name="Rectangle 3">
            <a:extLst>
              <a:ext uri="{FF2B5EF4-FFF2-40B4-BE49-F238E27FC236}">
                <a16:creationId xmlns:a16="http://schemas.microsoft.com/office/drawing/2014/main" id="{4CF090DF-9F8C-4467-97F1-6B2DF60BD2EA}"/>
              </a:ext>
            </a:extLst>
          </p:cNvPr>
          <p:cNvSpPr/>
          <p:nvPr/>
        </p:nvSpPr>
        <p:spPr>
          <a:xfrm>
            <a:off x="553571" y="6139949"/>
            <a:ext cx="8036859" cy="646331"/>
          </a:xfrm>
          <a:prstGeom prst="rect">
            <a:avLst/>
          </a:prstGeom>
        </p:spPr>
        <p:txBody>
          <a:bodyPr wrap="square">
            <a:spAutoFit/>
          </a:bodyPr>
          <a:lstStyle/>
          <a:p>
            <a:pPr algn="ctr"/>
            <a:r>
              <a:rPr lang="en-US" dirty="0" err="1"/>
              <a:t>Zuck</a:t>
            </a:r>
            <a:r>
              <a:rPr lang="en-US" dirty="0"/>
              <a:t>, Roy B. </a:t>
            </a:r>
            <a:r>
              <a:rPr lang="en-US" i="1" dirty="0"/>
              <a:t>Basic Bible Interpretation: A Practical Guide to Discovering Biblical Truth (p. 29). Edited by Craig </a:t>
            </a:r>
            <a:r>
              <a:rPr lang="en-US" i="1" dirty="0" err="1"/>
              <a:t>Bubeck</a:t>
            </a:r>
            <a:r>
              <a:rPr lang="en-US" i="1" dirty="0"/>
              <a:t> Sr. Colorado Springs, CO: David C. Cook, 1991.</a:t>
            </a:r>
            <a:endParaRPr lang="en-US" dirty="0"/>
          </a:p>
        </p:txBody>
      </p:sp>
    </p:spTree>
    <p:extLst>
      <p:ext uri="{BB962C8B-B14F-4D97-AF65-F5344CB8AC3E}">
        <p14:creationId xmlns:p14="http://schemas.microsoft.com/office/powerpoint/2010/main" val="2155240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1377</TotalTime>
  <Words>4254</Words>
  <Application>Microsoft Office PowerPoint</Application>
  <PresentationFormat>On-screen Show (4:3)</PresentationFormat>
  <Paragraphs>504</Paragraphs>
  <Slides>57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Old English Text MT</vt:lpstr>
      <vt:lpstr>Wingdings</vt:lpstr>
      <vt:lpstr>Office Theme</vt:lpstr>
      <vt:lpstr>Biblical Dispensationalism</vt:lpstr>
      <vt:lpstr>Biblical Dispensationalism</vt:lpstr>
      <vt:lpstr>Overview</vt:lpstr>
      <vt:lpstr>Justin Martyr (A.D. 110–165)</vt:lpstr>
      <vt:lpstr>Irenaeus  (A.D. 110–165)</vt:lpstr>
      <vt:lpstr>Augustine (A.D. 354–430)</vt:lpstr>
      <vt:lpstr>Charles C. Ryrie Ryrie, C. C. (1995). Dispensationalism (Rev. and expanded., p. 74). Chicago: Moody Publishers.</vt:lpstr>
      <vt:lpstr>Overview</vt:lpstr>
      <vt:lpstr>Allegorization</vt:lpstr>
      <vt:lpstr>Alexander’s Four Generals Daniel 7:6; 8:8,22</vt:lpstr>
      <vt:lpstr> Alexandrian and Antiochene Fathers</vt:lpstr>
      <vt:lpstr> Dangers of Allegorization</vt:lpstr>
      <vt:lpstr>5 Causes for the Shift to Allegorism</vt:lpstr>
      <vt:lpstr>Results of the Shift to Allegorism</vt:lpstr>
      <vt:lpstr>Results of the Shift to Allegorism</vt:lpstr>
      <vt:lpstr>Results of the Shift to Allegorism</vt:lpstr>
      <vt:lpstr>Results of the Shift to Allegorism</vt:lpstr>
      <vt:lpstr>PowerPoint Presentation</vt:lpstr>
      <vt:lpstr>Biblical Dispensationalism</vt:lpstr>
      <vt:lpstr>Overview</vt:lpstr>
      <vt:lpstr>III. The Dark Ages (or the Middle Ages)</vt:lpstr>
      <vt:lpstr>III. The Dark Ages (or the Middle Ages)</vt:lpstr>
      <vt:lpstr>III. The Dark Ages (or the Middle Ages)</vt:lpstr>
      <vt:lpstr>PowerPoint Presentation</vt:lpstr>
      <vt:lpstr>III. The Dark Ages (or the Middle Ages)</vt:lpstr>
      <vt:lpstr>PowerPoint Presentation</vt:lpstr>
      <vt:lpstr>PowerPoint Presentation</vt:lpstr>
      <vt:lpstr>III. The Dark Ages (or the Middle Ages)</vt:lpstr>
      <vt:lpstr>III. The Dark Ages (or the Middle Ages)</vt:lpstr>
      <vt:lpstr>III. The Dark Ages (or the Middle Ages)</vt:lpstr>
      <vt:lpstr>III. The Dark Ages (or the Middle Ages)</vt:lpstr>
      <vt:lpstr>III. The Dark Ages (or the Middle Ages)</vt:lpstr>
      <vt:lpstr>October 31, 1517</vt:lpstr>
      <vt:lpstr>PowerPoint Presentation</vt:lpstr>
      <vt:lpstr>Overview</vt:lpstr>
      <vt:lpstr>IV. Positive Contributions of the Reformers</vt:lpstr>
      <vt:lpstr>IV. Positive Contributions of the Reformers</vt:lpstr>
      <vt:lpstr>“The Scripture hath but one sense, which is the literal sense.”</vt:lpstr>
      <vt:lpstr>[The Scriptures] “are to be retained in their simplest meaning ever possible, and to be understood in their grammatical and literal sense unless the context plainly forbids”.</vt:lpstr>
      <vt:lpstr>Calvin wrote in the preface of his commentary on Romans “it is the first business of an interpreter to let the author say what he does say, instead of attributing to him what we think he ought to say.”</vt:lpstr>
      <vt:lpstr>IV. Positive Contributions of the Reformers</vt:lpstr>
      <vt:lpstr>Luther denounced the allegorical approach to Scripture in strong words. He said: “Allegories are empty speculations and as it were the scum of Holy Scripture.” “Origen’s allegories are not worth so much dirt.” “To allegorize is to juggle the Scripture.” “Allegorizing may degenerate into a mere monkey game.” “Allegories are awkward, absurd, inventive, obsolete, loose rags."</vt:lpstr>
      <vt:lpstr>Calvin similarly rejected allegorical interpretations. He called them “frivolous games” and accused Origen and other allegorists of “torturing scripture, in every possible sense, from the true sense.”</vt:lpstr>
      <vt:lpstr>IV. Positive Contributions of the Reformers</vt:lpstr>
      <vt:lpstr>PowerPoint Presentation</vt:lpstr>
      <vt:lpstr>IV. Positive Contributions of the Reformers</vt:lpstr>
      <vt:lpstr>PowerPoint Presentation</vt:lpstr>
      <vt:lpstr>IV. Positive Contributions of the Reformers</vt:lpstr>
      <vt:lpstr>“I am afraid that the schools will prove the very gates of hell, unless they diligently labor in explaining the Holy Scriptures and engraving them in the heart of the youth...I advise no one to place his child where the Scriptures do not reign paramount. Every institution in which men are not unceasingly occupied with the Word of God must become corrupt."</vt:lpstr>
      <vt:lpstr>IV. Positive Contributions of the Reformers</vt:lpstr>
      <vt:lpstr>IV. Positive Contributions of the Reformers</vt:lpstr>
      <vt:lpstr>IV. Positive Contributions of the Reformers</vt:lpstr>
      <vt:lpstr>PowerPoint Presentation</vt:lpstr>
      <vt:lpstr>PowerPoint Presentation</vt:lpstr>
      <vt:lpstr>PowerPoint Presentation</vt:lpstr>
      <vt:lpstr>Review</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93</cp:revision>
  <cp:lastPrinted>2019-02-12T19:29:15Z</cp:lastPrinted>
  <dcterms:created xsi:type="dcterms:W3CDTF">2017-05-04T21:12:46Z</dcterms:created>
  <dcterms:modified xsi:type="dcterms:W3CDTF">2019-02-12T19:30:07Z</dcterms:modified>
</cp:coreProperties>
</file>