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7"/>
  </p:notesMasterIdLst>
  <p:handoutMasterIdLst>
    <p:handoutMasterId r:id="rId78"/>
  </p:handoutMasterIdLst>
  <p:sldIdLst>
    <p:sldId id="2408" r:id="rId2"/>
    <p:sldId id="2409" r:id="rId3"/>
    <p:sldId id="2448" r:id="rId4"/>
    <p:sldId id="2449" r:id="rId5"/>
    <p:sldId id="2450" r:id="rId6"/>
    <p:sldId id="2569" r:id="rId7"/>
    <p:sldId id="2563" r:id="rId8"/>
    <p:sldId id="2586" r:id="rId9"/>
    <p:sldId id="2391" r:id="rId10"/>
    <p:sldId id="2502" r:id="rId11"/>
    <p:sldId id="2585" r:id="rId12"/>
    <p:sldId id="2591" r:id="rId13"/>
    <p:sldId id="2503" r:id="rId14"/>
    <p:sldId id="2504" r:id="rId15"/>
    <p:sldId id="2505" r:id="rId16"/>
    <p:sldId id="2506" r:id="rId17"/>
    <p:sldId id="2528" r:id="rId18"/>
    <p:sldId id="2572" r:id="rId19"/>
    <p:sldId id="2534" r:id="rId20"/>
    <p:sldId id="2573" r:id="rId21"/>
    <p:sldId id="2603" r:id="rId22"/>
    <p:sldId id="2564" r:id="rId23"/>
    <p:sldId id="2532" r:id="rId24"/>
    <p:sldId id="2619" r:id="rId25"/>
    <p:sldId id="2604" r:id="rId26"/>
    <p:sldId id="2601" r:id="rId27"/>
    <p:sldId id="2602" r:id="rId28"/>
    <p:sldId id="2620" r:id="rId29"/>
    <p:sldId id="2576" r:id="rId30"/>
    <p:sldId id="2587" r:id="rId31"/>
    <p:sldId id="2568" r:id="rId32"/>
    <p:sldId id="2567" r:id="rId33"/>
    <p:sldId id="2621" r:id="rId34"/>
    <p:sldId id="2622" r:id="rId35"/>
    <p:sldId id="2605" r:id="rId36"/>
    <p:sldId id="2606" r:id="rId37"/>
    <p:sldId id="2623" r:id="rId38"/>
    <p:sldId id="2625" r:id="rId39"/>
    <p:sldId id="2611" r:id="rId40"/>
    <p:sldId id="2626" r:id="rId41"/>
    <p:sldId id="2610" r:id="rId42"/>
    <p:sldId id="2608" r:id="rId43"/>
    <p:sldId id="2618" r:id="rId44"/>
    <p:sldId id="2612" r:id="rId45"/>
    <p:sldId id="2624" r:id="rId46"/>
    <p:sldId id="2535" r:id="rId47"/>
    <p:sldId id="2613" r:id="rId48"/>
    <p:sldId id="2614" r:id="rId49"/>
    <p:sldId id="2615" r:id="rId50"/>
    <p:sldId id="2551" r:id="rId51"/>
    <p:sldId id="2552" r:id="rId52"/>
    <p:sldId id="2553" r:id="rId53"/>
    <p:sldId id="2554" r:id="rId54"/>
    <p:sldId id="2555" r:id="rId55"/>
    <p:sldId id="2556" r:id="rId56"/>
    <p:sldId id="2557" r:id="rId57"/>
    <p:sldId id="2558" r:id="rId58"/>
    <p:sldId id="2559" r:id="rId59"/>
    <p:sldId id="2599" r:id="rId60"/>
    <p:sldId id="2600" r:id="rId61"/>
    <p:sldId id="2507" r:id="rId62"/>
    <p:sldId id="2542" r:id="rId63"/>
    <p:sldId id="2581" r:id="rId64"/>
    <p:sldId id="2582" r:id="rId65"/>
    <p:sldId id="2583" r:id="rId66"/>
    <p:sldId id="2589" r:id="rId67"/>
    <p:sldId id="2590" r:id="rId68"/>
    <p:sldId id="2593" r:id="rId69"/>
    <p:sldId id="2616" r:id="rId70"/>
    <p:sldId id="2617" r:id="rId71"/>
    <p:sldId id="2594" r:id="rId72"/>
    <p:sldId id="2584" r:id="rId73"/>
    <p:sldId id="2495" r:id="rId74"/>
    <p:sldId id="2439" r:id="rId75"/>
    <p:sldId id="2533" r:id="rId7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CCFF"/>
    <a:srgbClr val="0000FF"/>
    <a:srgbClr val="FFFF99"/>
    <a:srgbClr val="33CC33"/>
    <a:srgbClr val="FF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6" d="100"/>
          <a:sy n="66"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76781CB-AB60-4E4C-8ECB-ACAAD2A63E3F}" type="slidenum">
              <a:rPr lang="en-US" smtClean="0"/>
              <a:pPr/>
              <a:t>43</a:t>
            </a:fld>
            <a:endParaRPr lang="en-US" dirty="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r>
              <a:rPr lang="en-US" dirty="0"/>
              <a:t>Outline</a:t>
            </a:r>
          </a:p>
          <a:p>
            <a:endParaRPr lang="en-US" dirty="0"/>
          </a:p>
        </p:txBody>
      </p:sp>
    </p:spTree>
    <p:extLst>
      <p:ext uri="{BB962C8B-B14F-4D97-AF65-F5344CB8AC3E}">
        <p14:creationId xmlns:p14="http://schemas.microsoft.com/office/powerpoint/2010/main" val="69860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72707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thegospelcoalition.org/" TargetMode="Externa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cs typeface="Calibri" panose="020F0502020204030204" pitchFamily="34" charset="0"/>
              </a:rPr>
              <a:t>THE BOOK OF </a:t>
            </a:r>
            <a:r>
              <a:rPr lang="en-US" altLang="en-US" dirty="0">
                <a:latin typeface="Calibri" panose="020F0502020204030204" pitchFamily="34" charset="0"/>
                <a:cs typeface="Calibri" panose="020F0502020204030204" pitchFamily="34" charset="0"/>
              </a:rPr>
              <a:t>DANIEL</a:t>
            </a:r>
          </a:p>
        </p:txBody>
      </p:sp>
      <p:sp>
        <p:nvSpPr>
          <p:cNvPr id="3075" name="Subtitle 2"/>
          <p:cNvSpPr>
            <a:spLocks noGrp="1"/>
          </p:cNvSpPr>
          <p:nvPr>
            <p:ph type="subTitle" sz="quarter" idx="4294967295"/>
          </p:nvPr>
        </p:nvSpPr>
        <p:spPr>
          <a:xfrm>
            <a:off x="31242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b="1" u="sng" dirty="0">
                <a:solidFill>
                  <a:srgbClr val="FFFFCC"/>
                </a:solidFill>
              </a:rPr>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7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dirty="0">
                          <a:solidFill>
                            <a:srgbClr val="C00000"/>
                          </a:solidFill>
                          <a:latin typeface="Calibri" panose="020F0502020204030204" pitchFamily="34" charset="0"/>
                          <a:cs typeface="Calibri" panose="020F0502020204030204" pitchFamily="34" charset="0"/>
                        </a:rPr>
                        <a:t>CHAPTER AND VERSE IN DANIEL</a:t>
                      </a:r>
                      <a:endParaRPr kumimoji="1" lang="en-US" altLang="en-US" sz="2400" dirty="0">
                        <a:solidFill>
                          <a:srgbClr val="C00000"/>
                        </a:solidFill>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BIBLICAL 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1577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2400" y="0"/>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40080">
                <a:tc gridSpan="3">
                  <a:txBody>
                    <a:bodyPr/>
                    <a:lstStyle/>
                    <a:p>
                      <a:pPr algn="ctr"/>
                      <a:r>
                        <a:rPr lang="en-US" altLang="en-US" sz="3600" dirty="0">
                          <a:latin typeface="Calibri" panose="020F0502020204030204" pitchFamily="34" charset="0"/>
                          <a:cs typeface="Calibri" panose="020F0502020204030204" pitchFamily="34" charset="0"/>
                        </a:rPr>
                        <a:t>Daniel’s Age</a:t>
                      </a:r>
                      <a:endParaRPr lang="en-US" sz="3600"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u="none" dirty="0">
                          <a:solidFill>
                            <a:srgbClr val="FFFFCC"/>
                          </a:solidFill>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Taken into Babylonian Captivity</a:t>
                      </a:r>
                      <a:endParaRPr kumimoji="0" lang="en-US" sz="20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tc>
                <a:tc>
                  <a:txBody>
                    <a:bodyPr/>
                    <a:lstStyle/>
                    <a:p>
                      <a:pPr algn="ctr"/>
                      <a:r>
                        <a:rPr lang="en-US" sz="2000" b="1" u="none" dirty="0">
                          <a:solidFill>
                            <a:srgbClr val="FFFFCC"/>
                          </a:solidFill>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701040">
                <a:tc>
                  <a:txBody>
                    <a:bodyPr/>
                    <a:lstStyle/>
                    <a:p>
                      <a:pPr algn="ctr"/>
                      <a:r>
                        <a:rPr lang="en-US" sz="2000" b="1" u="sng" dirty="0">
                          <a:solidFill>
                            <a:srgbClr val="FFFFCC"/>
                          </a:solidFill>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sng" strike="noStrike" cap="none" normalizeH="0" baseline="0" dirty="0">
                          <a:ln>
                            <a:noFill/>
                          </a:ln>
                          <a:solidFill>
                            <a:srgbClr val="FFFFCC"/>
                          </a:solidFill>
                          <a:effectLst/>
                          <a:latin typeface="Calibri" panose="020F0502020204030204" pitchFamily="34" charset="0"/>
                          <a:cs typeface="Calibri" panose="020F0502020204030204" pitchFamily="34" charset="0"/>
                        </a:rPr>
                        <a:t>Interpreting Nebuchadnezzar’s 1</a:t>
                      </a:r>
                      <a:r>
                        <a:rPr kumimoji="0" lang="en-US" sz="2000" b="1" u="sng" strike="noStrike" cap="none" normalizeH="0" baseline="30000" dirty="0">
                          <a:ln>
                            <a:noFill/>
                          </a:ln>
                          <a:solidFill>
                            <a:srgbClr val="FFFFCC"/>
                          </a:solidFill>
                          <a:effectLst/>
                          <a:latin typeface="Calibri" panose="020F0502020204030204" pitchFamily="34" charset="0"/>
                          <a:cs typeface="Calibri" panose="020F0502020204030204" pitchFamily="34" charset="0"/>
                        </a:rPr>
                        <a:t>st</a:t>
                      </a:r>
                      <a:r>
                        <a:rPr kumimoji="0" lang="en-US" sz="2000" b="1" u="sng" strike="noStrike" cap="none" normalizeH="0" baseline="0" dirty="0">
                          <a:ln>
                            <a:noFill/>
                          </a:ln>
                          <a:solidFill>
                            <a:srgbClr val="FFFFCC"/>
                          </a:solidFill>
                          <a:effectLst/>
                          <a:latin typeface="Calibri" panose="020F0502020204030204" pitchFamily="34" charset="0"/>
                          <a:cs typeface="Calibri" panose="020F0502020204030204" pitchFamily="34" charset="0"/>
                        </a:rPr>
                        <a:t> dream (huge image)</a:t>
                      </a:r>
                      <a:endParaRPr kumimoji="0" lang="en-US" sz="2000" b="1" i="0" u="sng"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tc>
                <a:tc>
                  <a:txBody>
                    <a:bodyPr/>
                    <a:lstStyle/>
                    <a:p>
                      <a:pPr algn="ctr"/>
                      <a:r>
                        <a:rPr lang="en-US" sz="2000" b="1" u="sng" dirty="0">
                          <a:solidFill>
                            <a:srgbClr val="FFFFCC"/>
                          </a:solidFill>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701040">
                <a:tc>
                  <a:txBody>
                    <a:bodyPr/>
                    <a:lstStyle/>
                    <a:p>
                      <a:pPr algn="ctr"/>
                      <a:r>
                        <a:rPr lang="en-US" sz="2000" b="1" dirty="0">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45-50</a:t>
                      </a:r>
                    </a:p>
                  </a:txBody>
                  <a:tcPr/>
                </a:tc>
                <a:extLst>
                  <a:ext uri="{0D108BD9-81ED-4DB2-BD59-A6C34878D82A}">
                    <a16:rowId xmlns:a16="http://schemas.microsoft.com/office/drawing/2014/main" val="2058114041"/>
                  </a:ext>
                </a:extLst>
              </a:tr>
              <a:tr h="701040">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137415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470535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b="1" u="sng" dirty="0">
                <a:solidFill>
                  <a:srgbClr val="FFFFCC"/>
                </a:solidFill>
              </a:rPr>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9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b="1" u="sng" dirty="0">
                <a:solidFill>
                  <a:srgbClr val="FFFFCC"/>
                </a:solidFill>
              </a:rPr>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4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600" b="1" u="sng" dirty="0">
                <a:solidFill>
                  <a:srgbClr val="FFFFCC"/>
                </a:solidFill>
              </a:rPr>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7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b="1" u="sng" dirty="0">
                <a:solidFill>
                  <a:srgbClr val="FFFFCC"/>
                </a:solidFill>
              </a:rPr>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7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sz="4000" dirty="0"/>
              <a:t>Contents &amp; Interpretation of the Dream (2:24-30)</a:t>
            </a:r>
          </a:p>
        </p:txBody>
      </p:sp>
      <p:sp>
        <p:nvSpPr>
          <p:cNvPr id="17414" name="Rectangle 3"/>
          <p:cNvSpPr>
            <a:spLocks noGrp="1" noChangeArrowheads="1"/>
          </p:cNvSpPr>
          <p:nvPr>
            <p:ph type="body" idx="1"/>
          </p:nvPr>
        </p:nvSpPr>
        <p:spPr>
          <a:xfrm>
            <a:off x="1638300" y="1946275"/>
            <a:ext cx="5867400" cy="2016125"/>
          </a:xfrm>
        </p:spPr>
        <p:txBody>
          <a:bodyPr/>
          <a:lstStyle/>
          <a:p>
            <a:pPr marL="457200" indent="-457200" eaLnBrk="1" hangingPunct="1">
              <a:spcBef>
                <a:spcPts val="0"/>
              </a:spcBef>
              <a:spcAft>
                <a:spcPts val="3600"/>
              </a:spcAft>
            </a:pPr>
            <a:r>
              <a:rPr lang="en-US" altLang="en-US" sz="4000" dirty="0"/>
              <a:t>Contents (2:31-35)</a:t>
            </a:r>
          </a:p>
          <a:p>
            <a:pPr marL="457200" indent="-457200" eaLnBrk="1" hangingPunct="1">
              <a:spcBef>
                <a:spcPts val="0"/>
              </a:spcBef>
              <a:spcAft>
                <a:spcPts val="3600"/>
              </a:spcAft>
            </a:pPr>
            <a:r>
              <a:rPr lang="en-US" altLang="en-US" sz="4000" dirty="0"/>
              <a:t>Interpretation (2:36-45)</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49905"/>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sz="4000" dirty="0"/>
              <a:t>Contents &amp; Interpretation of the Dream (2:24-30)</a:t>
            </a:r>
          </a:p>
        </p:txBody>
      </p:sp>
      <p:sp>
        <p:nvSpPr>
          <p:cNvPr id="17414" name="Rectangle 3"/>
          <p:cNvSpPr>
            <a:spLocks noGrp="1" noChangeArrowheads="1"/>
          </p:cNvSpPr>
          <p:nvPr>
            <p:ph type="body" idx="1"/>
          </p:nvPr>
        </p:nvSpPr>
        <p:spPr>
          <a:xfrm>
            <a:off x="1638300" y="1946275"/>
            <a:ext cx="5867400" cy="2016125"/>
          </a:xfrm>
        </p:spPr>
        <p:txBody>
          <a:bodyPr/>
          <a:lstStyle/>
          <a:p>
            <a:pPr marL="457200" indent="-457200" eaLnBrk="1" hangingPunct="1">
              <a:spcBef>
                <a:spcPts val="0"/>
              </a:spcBef>
              <a:spcAft>
                <a:spcPts val="3600"/>
              </a:spcAft>
            </a:pPr>
            <a:r>
              <a:rPr lang="en-US" altLang="en-US" sz="4000" b="1" u="sng" dirty="0">
                <a:solidFill>
                  <a:srgbClr val="FFFFCC"/>
                </a:solidFill>
              </a:rPr>
              <a:t>Contents (2:31-35)</a:t>
            </a:r>
          </a:p>
          <a:p>
            <a:pPr marL="457200" indent="-457200" eaLnBrk="1" hangingPunct="1">
              <a:spcBef>
                <a:spcPts val="0"/>
              </a:spcBef>
              <a:spcAft>
                <a:spcPts val="3600"/>
              </a:spcAft>
            </a:pPr>
            <a:r>
              <a:rPr lang="en-US" altLang="en-US" sz="4000" dirty="0"/>
              <a:t>Interpretation (2:36-45)</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302012"/>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en-US" altLang="en-US" kern="0" dirty="0"/>
              <a:t>Statue &amp; Stone</a:t>
            </a:r>
          </a:p>
        </p:txBody>
      </p:sp>
    </p:spTree>
    <p:extLst>
      <p:ext uri="{BB962C8B-B14F-4D97-AF65-F5344CB8AC3E}">
        <p14:creationId xmlns:p14="http://schemas.microsoft.com/office/powerpoint/2010/main" val="39579103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Message</a:t>
            </a:r>
          </a:p>
        </p:txBody>
      </p:sp>
      <p:sp>
        <p:nvSpPr>
          <p:cNvPr id="35843" name="Rectangle 3"/>
          <p:cNvSpPr>
            <a:spLocks noGrp="1" noChangeArrowheads="1"/>
          </p:cNvSpPr>
          <p:nvPr>
            <p:ph type="body" idx="1"/>
          </p:nvPr>
        </p:nvSpPr>
        <p:spPr>
          <a:xfrm>
            <a:off x="1581150" y="1768415"/>
            <a:ext cx="5981700" cy="1965385"/>
          </a:xfrm>
        </p:spPr>
        <p:txBody>
          <a:bodyPr/>
          <a:lstStyle/>
          <a:p>
            <a:pPr marL="0" indent="0" algn="just"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sz="4000" dirty="0"/>
              <a:t>Contents &amp; Interpretation of the Dream (2:24-30)</a:t>
            </a:r>
          </a:p>
        </p:txBody>
      </p:sp>
      <p:sp>
        <p:nvSpPr>
          <p:cNvPr id="17414" name="Rectangle 3"/>
          <p:cNvSpPr>
            <a:spLocks noGrp="1" noChangeArrowheads="1"/>
          </p:cNvSpPr>
          <p:nvPr>
            <p:ph type="body" idx="1"/>
          </p:nvPr>
        </p:nvSpPr>
        <p:spPr>
          <a:xfrm>
            <a:off x="1638300" y="1946275"/>
            <a:ext cx="5867400" cy="4114800"/>
          </a:xfrm>
        </p:spPr>
        <p:txBody>
          <a:bodyPr/>
          <a:lstStyle/>
          <a:p>
            <a:pPr marL="457200" indent="-457200" eaLnBrk="1" hangingPunct="1">
              <a:spcBef>
                <a:spcPts val="0"/>
              </a:spcBef>
              <a:spcAft>
                <a:spcPts val="3600"/>
              </a:spcAft>
            </a:pPr>
            <a:r>
              <a:rPr lang="en-US" altLang="en-US" sz="4000" dirty="0"/>
              <a:t>Contents (2:31-35)</a:t>
            </a:r>
          </a:p>
          <a:p>
            <a:pPr marL="457200" indent="-457200" eaLnBrk="1" hangingPunct="1">
              <a:spcBef>
                <a:spcPts val="0"/>
              </a:spcBef>
              <a:spcAft>
                <a:spcPts val="3600"/>
              </a:spcAft>
            </a:pPr>
            <a:r>
              <a:rPr lang="en-US" altLang="en-US" sz="4000" b="1" u="sng" dirty="0">
                <a:solidFill>
                  <a:srgbClr val="FFFFCC"/>
                </a:solidFill>
              </a:rPr>
              <a:t>Interpretation (2:36-45)</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57057"/>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352550" y="152400"/>
            <a:ext cx="64389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2:36 (NASB)</a:t>
            </a:r>
          </a:p>
          <a:p>
            <a:pPr marL="0" marR="0" algn="just">
              <a:spcBef>
                <a:spcPts val="0"/>
              </a:spcBef>
              <a:spcAft>
                <a:spcPts val="1000"/>
              </a:spcAft>
            </a:pPr>
            <a:r>
              <a:rPr lang="en-US" sz="3200" baseline="30000" dirty="0">
                <a:latin typeface="Calibri" panose="020F0502020204030204" pitchFamily="34" charset="0"/>
              </a:rPr>
              <a:t> </a:t>
            </a:r>
            <a:r>
              <a:rPr lang="en-US" sz="4400" dirty="0">
                <a:latin typeface="Calibri" panose="020F0502020204030204" pitchFamily="34" charset="0"/>
              </a:rPr>
              <a:t>This </a:t>
            </a:r>
            <a:r>
              <a:rPr lang="en-US" sz="4400" i="1" dirty="0">
                <a:latin typeface="Calibri" panose="020F0502020204030204" pitchFamily="34" charset="0"/>
              </a:rPr>
              <a:t>was</a:t>
            </a:r>
            <a:r>
              <a:rPr lang="en-US" sz="4400" dirty="0">
                <a:latin typeface="Calibri" panose="020F0502020204030204" pitchFamily="34" charset="0"/>
              </a:rPr>
              <a:t> the dream; now we will tell its </a:t>
            </a:r>
            <a:r>
              <a:rPr lang="en-US" sz="4000" b="1" u="sng" dirty="0">
                <a:solidFill>
                  <a:srgbClr val="FFFFCC"/>
                </a:solidFill>
                <a:effectLst>
                  <a:outerShdw blurRad="38100" dist="38100" dir="2700000" algn="tl">
                    <a:srgbClr val="000000"/>
                  </a:outerShdw>
                </a:effectLst>
                <a:latin typeface="Calibri" panose="020F0502020204030204" pitchFamily="34" charset="0"/>
                <a:cs typeface="+mn-cs"/>
              </a:rPr>
              <a:t>interpretation</a:t>
            </a:r>
            <a:r>
              <a:rPr lang="en-US" sz="4400" dirty="0">
                <a:latin typeface="Calibri" panose="020F0502020204030204" pitchFamily="34" charset="0"/>
              </a:rPr>
              <a:t> before the king.</a:t>
            </a:r>
          </a:p>
        </p:txBody>
      </p:sp>
    </p:spTree>
    <p:extLst>
      <p:ext uri="{BB962C8B-B14F-4D97-AF65-F5344CB8AC3E}">
        <p14:creationId xmlns:p14="http://schemas.microsoft.com/office/powerpoint/2010/main" val="2929753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52400"/>
            <a:ext cx="4538663"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027"/>
          <p:cNvSpPr>
            <a:spLocks noGrp="1" noChangeArrowheads="1"/>
          </p:cNvSpPr>
          <p:nvPr>
            <p:ph type="title" idx="4294967295"/>
          </p:nvPr>
        </p:nvSpPr>
        <p:spPr>
          <a:xfrm>
            <a:off x="381000" y="1981200"/>
            <a:ext cx="2209800" cy="2895600"/>
          </a:xfrm>
        </p:spPr>
        <p:txBody>
          <a:bodyPr/>
          <a:lstStyle/>
          <a:p>
            <a:pPr eaLnBrk="1" hangingPunct="1"/>
            <a:r>
              <a:rPr lang="en-US" altLang="en-US" dirty="0"/>
              <a:t>Statue &amp; Stone</a:t>
            </a:r>
          </a:p>
        </p:txBody>
      </p:sp>
    </p:spTree>
    <p:extLst>
      <p:ext uri="{BB962C8B-B14F-4D97-AF65-F5344CB8AC3E}">
        <p14:creationId xmlns:p14="http://schemas.microsoft.com/office/powerpoint/2010/main" val="12742365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499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b="1" u="sng" dirty="0">
                <a:solidFill>
                  <a:srgbClr val="FFFFCC"/>
                </a:solidFill>
              </a:rPr>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33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2:37-38 (NASB)</a:t>
            </a:r>
          </a:p>
          <a:p>
            <a:pPr marL="0" marR="0" algn="just">
              <a:spcBef>
                <a:spcPts val="0"/>
              </a:spcBef>
              <a:spcAft>
                <a:spcPts val="1000"/>
              </a:spcAft>
            </a:pPr>
            <a:r>
              <a:rPr lang="en-US" sz="3200" dirty="0">
                <a:latin typeface="Calibri" panose="020F0502020204030204" pitchFamily="34" charset="0"/>
              </a:rPr>
              <a:t>You, O king, are the king of kings, to whom </a:t>
            </a:r>
            <a:r>
              <a:rPr lang="en-US" sz="3200" dirty="0">
                <a:effectLst>
                  <a:outerShdw blurRad="38100" dist="38100" dir="2700000" algn="tl">
                    <a:srgbClr val="000000"/>
                  </a:outerShdw>
                </a:effectLst>
                <a:latin typeface="Calibri" panose="020F0502020204030204" pitchFamily="34" charset="0"/>
                <a:cs typeface="+mn-cs"/>
              </a:rPr>
              <a:t>the God of heaven has given</a:t>
            </a:r>
            <a:r>
              <a:rPr lang="en-US" sz="3200" dirty="0">
                <a:latin typeface="Calibri" panose="020F0502020204030204" pitchFamily="34" charset="0"/>
              </a:rPr>
              <a:t> the kingdom, the power, the strength and the glory; </a:t>
            </a:r>
            <a:r>
              <a:rPr lang="en-US" sz="3200" baseline="30000" dirty="0">
                <a:latin typeface="Calibri" panose="020F0502020204030204" pitchFamily="34" charset="0"/>
              </a:rPr>
              <a:t>38 </a:t>
            </a:r>
            <a:r>
              <a:rPr lang="en-US" sz="3200" dirty="0">
                <a:latin typeface="Calibri" panose="020F0502020204030204" pitchFamily="34" charset="0"/>
              </a:rPr>
              <a:t>and wherever the sons of men dwell, </a:t>
            </a:r>
            <a:r>
              <a:rPr lang="en-US" sz="3200" i="1" dirty="0">
                <a:latin typeface="Calibri" panose="020F0502020204030204" pitchFamily="34" charset="0"/>
              </a:rPr>
              <a:t>or</a:t>
            </a:r>
            <a:r>
              <a:rPr lang="en-US" sz="3200" dirty="0">
                <a:latin typeface="Calibri" panose="020F0502020204030204" pitchFamily="34" charset="0"/>
              </a:rPr>
              <a:t> the beasts of the field, or the birds of the sky, </a:t>
            </a:r>
            <a:r>
              <a:rPr lang="en-US" sz="3200" dirty="0">
                <a:effectLst>
                  <a:outerShdw blurRad="38100" dist="38100" dir="2700000" algn="tl">
                    <a:srgbClr val="000000"/>
                  </a:outerShdw>
                </a:effectLst>
                <a:latin typeface="Calibri" panose="020F0502020204030204" pitchFamily="34" charset="0"/>
                <a:cs typeface="+mn-cs"/>
              </a:rPr>
              <a:t>He has given them</a:t>
            </a:r>
            <a:r>
              <a:rPr lang="en-US" sz="3200" dirty="0">
                <a:latin typeface="Calibri" panose="020F0502020204030204" pitchFamily="34" charset="0"/>
              </a:rPr>
              <a:t> into your hand and </a:t>
            </a:r>
            <a:r>
              <a:rPr lang="en-US" sz="3200" dirty="0">
                <a:effectLst>
                  <a:outerShdw blurRad="38100" dist="38100" dir="2700000" algn="tl">
                    <a:srgbClr val="000000"/>
                  </a:outerShdw>
                </a:effectLst>
                <a:latin typeface="Calibri" panose="020F0502020204030204" pitchFamily="34" charset="0"/>
                <a:cs typeface="+mn-cs"/>
              </a:rPr>
              <a:t>has caused you</a:t>
            </a:r>
            <a:r>
              <a:rPr lang="en-US" sz="3200" dirty="0">
                <a:latin typeface="Calibri" panose="020F0502020204030204" pitchFamily="34" charset="0"/>
              </a:rPr>
              <a:t> to rule over them all. </a:t>
            </a:r>
            <a:r>
              <a:rPr lang="en-US" sz="3200" b="1" u="sng" dirty="0">
                <a:solidFill>
                  <a:srgbClr val="FFFFCC"/>
                </a:solidFill>
                <a:effectLst>
                  <a:outerShdw blurRad="38100" dist="38100" dir="2700000" algn="tl">
                    <a:srgbClr val="000000"/>
                  </a:outerShdw>
                </a:effectLst>
                <a:latin typeface="Calibri" panose="020F0502020204030204" pitchFamily="34" charset="0"/>
                <a:cs typeface="+mn-cs"/>
              </a:rPr>
              <a:t>You are the head of gold.</a:t>
            </a:r>
          </a:p>
        </p:txBody>
      </p:sp>
    </p:spTree>
    <p:extLst>
      <p:ext uri="{BB962C8B-B14F-4D97-AF65-F5344CB8AC3E}">
        <p14:creationId xmlns:p14="http://schemas.microsoft.com/office/powerpoint/2010/main" val="4606970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2:37-38 (NASB)</a:t>
            </a:r>
          </a:p>
          <a:p>
            <a:pPr marL="0" marR="0" algn="just">
              <a:spcBef>
                <a:spcPts val="0"/>
              </a:spcBef>
              <a:spcAft>
                <a:spcPts val="1000"/>
              </a:spcAft>
            </a:pPr>
            <a:r>
              <a:rPr lang="en-US" sz="3200" dirty="0">
                <a:latin typeface="Calibri" panose="020F0502020204030204" pitchFamily="34" charset="0"/>
              </a:rPr>
              <a:t>You, O king, are the king of kings, to whom </a:t>
            </a:r>
            <a:r>
              <a:rPr lang="en-US" sz="3200" b="1" u="sng" dirty="0">
                <a:solidFill>
                  <a:srgbClr val="FFFFCC"/>
                </a:solidFill>
                <a:effectLst>
                  <a:outerShdw blurRad="38100" dist="38100" dir="2700000" algn="tl">
                    <a:srgbClr val="000000"/>
                  </a:outerShdw>
                </a:effectLst>
                <a:latin typeface="Calibri" panose="020F0502020204030204" pitchFamily="34" charset="0"/>
                <a:cs typeface="+mn-cs"/>
              </a:rPr>
              <a:t>the God of heaven has given</a:t>
            </a:r>
            <a:r>
              <a:rPr lang="en-US" sz="3200" dirty="0">
                <a:latin typeface="Calibri" panose="020F0502020204030204" pitchFamily="34" charset="0"/>
              </a:rPr>
              <a:t> the kingdom, the power, the strength and the glory; </a:t>
            </a:r>
            <a:r>
              <a:rPr lang="en-US" sz="3200" baseline="30000" dirty="0">
                <a:latin typeface="Calibri" panose="020F0502020204030204" pitchFamily="34" charset="0"/>
              </a:rPr>
              <a:t>38 </a:t>
            </a:r>
            <a:r>
              <a:rPr lang="en-US" sz="3200" dirty="0">
                <a:latin typeface="Calibri" panose="020F0502020204030204" pitchFamily="34" charset="0"/>
              </a:rPr>
              <a:t>and wherever the sons of men dwell, </a:t>
            </a:r>
            <a:r>
              <a:rPr lang="en-US" sz="3200" i="1" dirty="0">
                <a:latin typeface="Calibri" panose="020F0502020204030204" pitchFamily="34" charset="0"/>
              </a:rPr>
              <a:t>or</a:t>
            </a:r>
            <a:r>
              <a:rPr lang="en-US" sz="3200" dirty="0">
                <a:latin typeface="Calibri" panose="020F0502020204030204" pitchFamily="34" charset="0"/>
              </a:rPr>
              <a:t> the beasts of the field, or the birds of the sky, </a:t>
            </a:r>
            <a:r>
              <a:rPr lang="en-US" sz="3200" b="1" u="sng" dirty="0">
                <a:solidFill>
                  <a:srgbClr val="FFFFCC"/>
                </a:solidFill>
                <a:effectLst>
                  <a:outerShdw blurRad="38100" dist="38100" dir="2700000" algn="tl">
                    <a:srgbClr val="000000"/>
                  </a:outerShdw>
                </a:effectLst>
                <a:latin typeface="Calibri" panose="020F0502020204030204" pitchFamily="34" charset="0"/>
                <a:cs typeface="+mn-cs"/>
              </a:rPr>
              <a:t>He has given them</a:t>
            </a:r>
            <a:r>
              <a:rPr lang="en-US" sz="3200" dirty="0">
                <a:latin typeface="Calibri" panose="020F0502020204030204" pitchFamily="34" charset="0"/>
              </a:rPr>
              <a:t> into your hand and </a:t>
            </a:r>
            <a:r>
              <a:rPr lang="en-US" sz="3200" b="1" u="sng" dirty="0">
                <a:solidFill>
                  <a:srgbClr val="FFFFCC"/>
                </a:solidFill>
                <a:effectLst>
                  <a:outerShdw blurRad="38100" dist="38100" dir="2700000" algn="tl">
                    <a:srgbClr val="000000"/>
                  </a:outerShdw>
                </a:effectLst>
                <a:latin typeface="Calibri" panose="020F0502020204030204" pitchFamily="34" charset="0"/>
                <a:cs typeface="+mn-cs"/>
              </a:rPr>
              <a:t>has caused you</a:t>
            </a:r>
            <a:r>
              <a:rPr lang="en-US" sz="3200" dirty="0">
                <a:latin typeface="Calibri" panose="020F0502020204030204" pitchFamily="34" charset="0"/>
              </a:rPr>
              <a:t> to rule over them all. You are the head of gold.</a:t>
            </a:r>
          </a:p>
        </p:txBody>
      </p:sp>
    </p:spTree>
    <p:extLst>
      <p:ext uri="{BB962C8B-B14F-4D97-AF65-F5344CB8AC3E}">
        <p14:creationId xmlns:p14="http://schemas.microsoft.com/office/powerpoint/2010/main" val="29451152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457200" y="152400"/>
            <a:ext cx="82296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4:30 (NASB)</a:t>
            </a:r>
          </a:p>
          <a:p>
            <a:pPr marL="0" marR="0" algn="just">
              <a:spcBef>
                <a:spcPts val="0"/>
              </a:spcBef>
              <a:spcAft>
                <a:spcPts val="1000"/>
              </a:spcAft>
            </a:pPr>
            <a:r>
              <a:rPr lang="en-US" sz="4000" dirty="0">
                <a:latin typeface="Calibri" panose="020F0502020204030204" pitchFamily="34" charset="0"/>
              </a:rPr>
              <a:t>“The king reflected and said, ‘Is this not Babylon the great, which </a:t>
            </a:r>
            <a:r>
              <a:rPr lang="en-US" sz="4000" b="1" u="sng" dirty="0">
                <a:solidFill>
                  <a:srgbClr val="FFFFCC"/>
                </a:solidFill>
                <a:effectLst>
                  <a:outerShdw blurRad="38100" dist="38100" dir="2700000" algn="tl">
                    <a:srgbClr val="000000"/>
                  </a:outerShdw>
                </a:effectLst>
                <a:latin typeface="Calibri" panose="020F0502020204030204" pitchFamily="34" charset="0"/>
                <a:cs typeface="+mn-cs"/>
              </a:rPr>
              <a:t>I myself have built</a:t>
            </a:r>
            <a:r>
              <a:rPr lang="en-US" sz="4000" dirty="0">
                <a:latin typeface="Calibri" panose="020F0502020204030204" pitchFamily="34" charset="0"/>
              </a:rPr>
              <a:t> as a royal residence by </a:t>
            </a:r>
            <a:r>
              <a:rPr lang="en-US" sz="4000" b="1" u="sng" dirty="0">
                <a:solidFill>
                  <a:srgbClr val="FFFFCC"/>
                </a:solidFill>
                <a:effectLst>
                  <a:outerShdw blurRad="38100" dist="38100" dir="2700000" algn="tl">
                    <a:srgbClr val="000000"/>
                  </a:outerShdw>
                </a:effectLst>
                <a:latin typeface="Calibri" panose="020F0502020204030204" pitchFamily="34" charset="0"/>
                <a:cs typeface="+mn-cs"/>
              </a:rPr>
              <a:t>the might of my power</a:t>
            </a:r>
            <a:r>
              <a:rPr lang="en-US" sz="4000" dirty="0">
                <a:latin typeface="Calibri" panose="020F0502020204030204" pitchFamily="34" charset="0"/>
              </a:rPr>
              <a:t> and for the glory of </a:t>
            </a:r>
            <a:r>
              <a:rPr lang="en-US" sz="4000" b="1" u="sng" dirty="0">
                <a:solidFill>
                  <a:srgbClr val="FFFFCC"/>
                </a:solidFill>
                <a:effectLst>
                  <a:outerShdw blurRad="38100" dist="38100" dir="2700000" algn="tl">
                    <a:srgbClr val="000000"/>
                  </a:outerShdw>
                </a:effectLst>
                <a:latin typeface="Calibri" panose="020F0502020204030204" pitchFamily="34" charset="0"/>
                <a:cs typeface="+mn-cs"/>
              </a:rPr>
              <a:t>my majesty</a:t>
            </a:r>
            <a:r>
              <a:rPr lang="en-US" sz="4000" dirty="0">
                <a:latin typeface="Calibri" panose="020F0502020204030204" pitchFamily="34" charset="0"/>
              </a:rPr>
              <a:t>?’”</a:t>
            </a:r>
          </a:p>
        </p:txBody>
      </p:sp>
    </p:spTree>
    <p:extLst>
      <p:ext uri="{BB962C8B-B14F-4D97-AF65-F5344CB8AC3E}">
        <p14:creationId xmlns:p14="http://schemas.microsoft.com/office/powerpoint/2010/main" val="16623190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b="1" u="sng" dirty="0">
                <a:solidFill>
                  <a:srgbClr val="FFFFCC"/>
                </a:solidFill>
              </a:rPr>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19081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52400"/>
            <a:ext cx="4538663"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027"/>
          <p:cNvSpPr>
            <a:spLocks noGrp="1" noChangeArrowheads="1"/>
          </p:cNvSpPr>
          <p:nvPr>
            <p:ph type="title" idx="4294967295"/>
          </p:nvPr>
        </p:nvSpPr>
        <p:spPr>
          <a:xfrm>
            <a:off x="381000" y="1981200"/>
            <a:ext cx="2209800" cy="2895600"/>
          </a:xfrm>
        </p:spPr>
        <p:txBody>
          <a:bodyPr/>
          <a:lstStyle/>
          <a:p>
            <a:pPr eaLnBrk="1" hangingPunct="1"/>
            <a:r>
              <a:rPr lang="en-US" altLang="en-US" dirty="0"/>
              <a:t>Statue &amp; Stone</a:t>
            </a:r>
          </a:p>
        </p:txBody>
      </p:sp>
    </p:spTree>
    <p:extLst>
      <p:ext uri="{BB962C8B-B14F-4D97-AF65-F5344CB8AC3E}">
        <p14:creationId xmlns:p14="http://schemas.microsoft.com/office/powerpoint/2010/main" val="11589652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152400" y="1600200"/>
            <a:ext cx="8839200" cy="4518804"/>
          </a:xfrm>
        </p:spPr>
        <p:txBody>
          <a:bodyPr/>
          <a:lstStyle/>
          <a:p>
            <a:pPr marL="457200" indent="-457200">
              <a:spcBef>
                <a:spcPts val="0"/>
              </a:spcBef>
              <a:spcAft>
                <a:spcPts val="2400"/>
              </a:spcAft>
              <a:buSzPct val="100000"/>
              <a:buFont typeface="+mj-lt"/>
              <a:buAutoNum type="romanUcPeriod"/>
              <a:defRPr/>
            </a:pPr>
            <a:r>
              <a:rPr lang="en-US" sz="3600" dirty="0"/>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200150" lvl="1" indent="-742950" eaLnBrk="1" hangingPunct="1">
              <a:spcBef>
                <a:spcPts val="0"/>
              </a:spcBef>
              <a:spcAft>
                <a:spcPts val="2400"/>
              </a:spcAft>
              <a:buSzPct val="100000"/>
              <a:buFont typeface="+mj-lt"/>
              <a:buAutoNum type="alphaUcPeriod"/>
              <a:defRPr/>
            </a:pPr>
            <a:r>
              <a:rPr lang="en-US" sz="3600" dirty="0"/>
              <a:t>Intro “Hebrew” (1)</a:t>
            </a:r>
          </a:p>
          <a:p>
            <a:pPr marL="1200150" lvl="1" indent="-742950"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en-US" altLang="en-US" kern="0" dirty="0"/>
              <a:t>Statue &amp; Stone</a:t>
            </a:r>
          </a:p>
        </p:txBody>
      </p:sp>
    </p:spTree>
    <p:extLst>
      <p:ext uri="{BB962C8B-B14F-4D97-AF65-F5344CB8AC3E}">
        <p14:creationId xmlns:p14="http://schemas.microsoft.com/office/powerpoint/2010/main" val="19294323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extLst>
              <p:ext uri="{D42A27DB-BD31-4B8C-83A1-F6EECF244321}">
                <p14:modId xmlns:p14="http://schemas.microsoft.com/office/powerpoint/2010/main" val="1254248327"/>
              </p:ext>
            </p:extLst>
          </p:nvPr>
        </p:nvGraphicFramePr>
        <p:xfrm>
          <a:off x="114300" y="919123"/>
          <a:ext cx="8915400" cy="5019754"/>
        </p:xfrm>
        <a:graphic>
          <a:graphicData uri="http://schemas.openxmlformats.org/drawingml/2006/table">
            <a:tbl>
              <a:tblPr>
                <a:tableStyleId>{8A107856-5554-42FB-B03E-39F5DBC370BA}</a:tableStyleId>
              </a:tblPr>
              <a:tblGrid>
                <a:gridCol w="1114425">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1257300">
                  <a:extLst>
                    <a:ext uri="{9D8B030D-6E8A-4147-A177-3AD203B41FA5}">
                      <a16:colId xmlns:a16="http://schemas.microsoft.com/office/drawing/2014/main" val="20007"/>
                    </a:ext>
                  </a:extLst>
                </a:gridCol>
              </a:tblGrid>
              <a:tr h="731520">
                <a:tc gridSpan="8">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lang="en-US" altLang="en-US" sz="3600" dirty="0">
                          <a:solidFill>
                            <a:srgbClr val="C00000"/>
                          </a:solidFill>
                          <a:latin typeface="Calibri" panose="020F0502020204030204" pitchFamily="34" charset="0"/>
                          <a:cs typeface="Calibri" panose="020F0502020204030204" pitchFamily="34" charset="0"/>
                        </a:rPr>
                        <a:t>Three Returns</a:t>
                      </a:r>
                      <a:endParaRPr kumimoji="0" lang="en-US" sz="3600" b="1" i="0" u="none" strike="noStrike" cap="none" normalizeH="0" baseline="0" dirty="0">
                        <a:ln>
                          <a:noFill/>
                        </a:ln>
                        <a:solidFill>
                          <a:srgbClr val="C00000"/>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marL="68580" marR="68580" marT="0" marB="0" anchor="ctr" horzOverflow="overflow">
                    <a:solidFill>
                      <a:srgbClr val="CCCCFF"/>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9503608"/>
                  </a:ext>
                </a:extLst>
              </a:tr>
              <a:tr h="82296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Date</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Duration</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Persian king</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Jewish leader</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Scripture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Purpose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Number of returnees</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0"/>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1</a:t>
                      </a:r>
                      <a:r>
                        <a:rPr kumimoji="0" lang="en-US" sz="1600" u="none" strike="noStrike" cap="none" normalizeH="0" baseline="30000" dirty="0">
                          <a:ln>
                            <a:noFill/>
                          </a:ln>
                          <a:effectLst/>
                          <a:latin typeface="Calibri" panose="020F0502020204030204" pitchFamily="34" charset="0"/>
                          <a:cs typeface="Calibri" panose="020F0502020204030204" pitchFamily="34" charset="0"/>
                        </a:rPr>
                        <a:t>st</a:t>
                      </a:r>
                      <a:r>
                        <a:rPr kumimoji="0" lang="en-US" sz="1600" u="none" strike="noStrike" cap="none" normalizeH="0" baseline="0" dirty="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538–515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23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Cyrus (Isa 44:28‒45:1)</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err="1">
                          <a:ln>
                            <a:noFill/>
                          </a:ln>
                          <a:effectLst/>
                          <a:latin typeface="Calibri" panose="020F0502020204030204" pitchFamily="34" charset="0"/>
                          <a:cs typeface="Calibri" panose="020F0502020204030204" pitchFamily="34" charset="0"/>
                        </a:rPr>
                        <a:t>Zerubbabel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1–6; Isaiah 44:28</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temple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50,000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1"/>
                  </a:ext>
                </a:extLst>
              </a:tr>
              <a:tr h="164592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2</a:t>
                      </a:r>
                      <a:r>
                        <a:rPr kumimoji="0" lang="en-US" sz="1600" u="none" strike="noStrike" cap="none" normalizeH="0" baseline="30000">
                          <a:ln>
                            <a:noFill/>
                          </a:ln>
                          <a:effectLst/>
                          <a:latin typeface="Calibri" panose="020F0502020204030204" pitchFamily="34" charset="0"/>
                          <a:cs typeface="Calibri" panose="020F0502020204030204" pitchFamily="34" charset="0"/>
                        </a:rPr>
                        <a:t>nd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458–457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7–10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Adorning of the temple and reforming the people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2"/>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3</a:t>
                      </a:r>
                      <a:r>
                        <a:rPr kumimoji="0" lang="en-US" sz="1600" u="none" strike="noStrike" cap="none" normalizeH="0" baseline="30000">
                          <a:ln>
                            <a:noFill/>
                          </a:ln>
                          <a:effectLst/>
                          <a:latin typeface="Calibri" panose="020F0502020204030204" pitchFamily="34" charset="0"/>
                          <a:cs typeface="Calibri" panose="020F0502020204030204" pitchFamily="34" charset="0"/>
                        </a:rPr>
                        <a:t>rd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444–432 B.C.</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8 years</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wall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09995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7772400" cy="1143000"/>
          </a:xfrm>
        </p:spPr>
        <p:txBody>
          <a:bodyPr/>
          <a:lstStyle/>
          <a:p>
            <a:pPr algn="ctr"/>
            <a:r>
              <a:rPr lang="en-US" altLang="en-US" dirty="0"/>
              <a:t>Cyrus Cylinder</a:t>
            </a:r>
          </a:p>
        </p:txBody>
      </p:sp>
      <p:pic>
        <p:nvPicPr>
          <p:cNvPr id="31747" name="Picture 3"/>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685800" y="1946275"/>
            <a:ext cx="7772400" cy="4114800"/>
          </a:xfrm>
        </p:spPr>
      </p:pic>
    </p:spTree>
    <p:extLst>
      <p:ext uri="{BB962C8B-B14F-4D97-AF65-F5344CB8AC3E}">
        <p14:creationId xmlns:p14="http://schemas.microsoft.com/office/powerpoint/2010/main" val="207334119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b="1" u="sng" dirty="0">
                <a:solidFill>
                  <a:srgbClr val="FFFFCC"/>
                </a:solidFill>
              </a:rPr>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802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b="1" u="sng" dirty="0">
                <a:solidFill>
                  <a:srgbClr val="FFFFCC"/>
                </a:solidFill>
              </a:rPr>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2812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52400"/>
            <a:ext cx="4538663"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027"/>
          <p:cNvSpPr>
            <a:spLocks noGrp="1" noChangeArrowheads="1"/>
          </p:cNvSpPr>
          <p:nvPr>
            <p:ph type="title" idx="4294967295"/>
          </p:nvPr>
        </p:nvSpPr>
        <p:spPr>
          <a:xfrm>
            <a:off x="381000" y="1981200"/>
            <a:ext cx="2209800" cy="2895600"/>
          </a:xfrm>
        </p:spPr>
        <p:txBody>
          <a:bodyPr/>
          <a:lstStyle/>
          <a:p>
            <a:pPr eaLnBrk="1" hangingPunct="1"/>
            <a:r>
              <a:rPr lang="en-US" altLang="en-US" dirty="0"/>
              <a:t>Statue &amp; Stone</a:t>
            </a:r>
          </a:p>
        </p:txBody>
      </p:sp>
    </p:spTree>
    <p:extLst>
      <p:ext uri="{BB962C8B-B14F-4D97-AF65-F5344CB8AC3E}">
        <p14:creationId xmlns:p14="http://schemas.microsoft.com/office/powerpoint/2010/main" val="242498483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en-US" altLang="en-US" kern="0" dirty="0"/>
              <a:t>Statue &amp; Stone</a:t>
            </a:r>
          </a:p>
        </p:txBody>
      </p:sp>
    </p:spTree>
    <p:extLst>
      <p:ext uri="{BB962C8B-B14F-4D97-AF65-F5344CB8AC3E}">
        <p14:creationId xmlns:p14="http://schemas.microsoft.com/office/powerpoint/2010/main" val="6943497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b="1" u="sng" dirty="0">
                <a:solidFill>
                  <a:srgbClr val="FFFFCC"/>
                </a:solidFill>
              </a:rPr>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3615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17720545"/>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en-US" altLang="en-US" kern="0" dirty="0"/>
              <a:t>Statue &amp; Stone</a:t>
            </a:r>
          </a:p>
        </p:txBody>
      </p:sp>
    </p:spTree>
    <p:extLst>
      <p:ext uri="{BB962C8B-B14F-4D97-AF65-F5344CB8AC3E}">
        <p14:creationId xmlns:p14="http://schemas.microsoft.com/office/powerpoint/2010/main" val="18630746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36867" name="Rectangle 3"/>
          <p:cNvSpPr>
            <a:spLocks noGrp="1" noChangeArrowheads="1"/>
          </p:cNvSpPr>
          <p:nvPr>
            <p:ph type="body" idx="1"/>
          </p:nvPr>
        </p:nvSpPr>
        <p:spPr>
          <a:xfrm>
            <a:off x="228600" y="1600200"/>
            <a:ext cx="8686800" cy="4495800"/>
          </a:xfrm>
        </p:spPr>
        <p:txBody>
          <a:bodyPr/>
          <a:lstStyle/>
          <a:p>
            <a:pPr marL="457200" indent="-457200">
              <a:spcBef>
                <a:spcPts val="0"/>
              </a:spcBef>
              <a:spcAft>
                <a:spcPts val="2400"/>
              </a:spcAft>
              <a:buSzPct val="100000"/>
              <a:buFont typeface="+mj-lt"/>
              <a:buAutoNum type="romanUcPeriod" startAt="2"/>
              <a:defRPr/>
            </a:pPr>
            <a:r>
              <a:rPr lang="en-US" sz="3600" dirty="0"/>
              <a:t>Prophetic (8-12):</a:t>
            </a:r>
          </a:p>
          <a:p>
            <a:pPr marL="457200" lvl="1" indent="0" eaLnBrk="1" hangingPunct="1">
              <a:spcBef>
                <a:spcPts val="0"/>
              </a:spcBef>
              <a:spcAft>
                <a:spcPts val="2400"/>
              </a:spcAft>
              <a:buNone/>
              <a:defRPr/>
            </a:pPr>
            <a:r>
              <a:rPr lang="en-US" sz="3600" dirty="0"/>
              <a:t>Angel interprets, 1st person, Jewish nation, Hebrew</a:t>
            </a:r>
          </a:p>
          <a:p>
            <a:pPr marL="914400" lvl="1" indent="-457200" eaLnBrk="1" hangingPunct="1">
              <a:spcBef>
                <a:spcPts val="0"/>
              </a:spcBef>
              <a:spcAft>
                <a:spcPts val="2400"/>
              </a:spcAft>
              <a:buSzPct val="100000"/>
              <a:buFont typeface="+mj-lt"/>
              <a:buAutoNum type="alphaUcPeriod"/>
              <a:defRPr/>
            </a:pPr>
            <a:r>
              <a:rPr lang="en-US" sz="3600" dirty="0"/>
              <a:t>Ram &amp; Goat (8)</a:t>
            </a:r>
          </a:p>
          <a:p>
            <a:pPr marL="914400" lvl="1" indent="-457200" eaLnBrk="1" hangingPunct="1">
              <a:spcBef>
                <a:spcPts val="0"/>
              </a:spcBef>
              <a:spcAft>
                <a:spcPts val="2400"/>
              </a:spcAft>
              <a:buSzPct val="100000"/>
              <a:buFont typeface="+mj-lt"/>
              <a:buAutoNum type="alphaUcPeriod"/>
              <a:defRPr/>
            </a:pPr>
            <a:r>
              <a:rPr lang="en-US" sz="3600" dirty="0"/>
              <a:t>70 weeks (9)</a:t>
            </a:r>
          </a:p>
          <a:p>
            <a:pPr marL="914400" lvl="1" indent="-457200" eaLnBrk="1" hangingPunct="1">
              <a:spcBef>
                <a:spcPts val="0"/>
              </a:spcBef>
              <a:spcAft>
                <a:spcPts val="2400"/>
              </a:spcAft>
              <a:buSzPct val="100000"/>
              <a:buFont typeface="+mj-lt"/>
              <a:buAutoNum type="alphaUcPeriod"/>
              <a:defRPr/>
            </a:pPr>
            <a:r>
              <a:rPr lang="en-US" sz="3600" dirty="0"/>
              <a:t>Final vision (10-12)</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647863140"/>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200" baseline="30000" dirty="0">
                <a:latin typeface="Calibri" panose="020F0502020204030204" pitchFamily="34" charset="0"/>
              </a:rPr>
              <a:t>6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200" baseline="30000" dirty="0">
                <a:latin typeface="Calibri" panose="020F0502020204030204" pitchFamily="34" charset="0"/>
              </a:rPr>
              <a:t>7</a:t>
            </a:r>
            <a:r>
              <a:rPr lang="en-US" sz="2800" dirty="0">
                <a:effectLst>
                  <a:outerShdw blurRad="38100" dist="38100" dir="2700000" algn="tl">
                    <a:srgbClr val="000000"/>
                  </a:outerShdw>
                </a:effectLst>
                <a:latin typeface="Calibri" panose="020F0502020204030204" pitchFamily="34" charset="0"/>
                <a:cs typeface="+mn-cs"/>
              </a:rPr>
              <a:t>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2" descr="https://probings.files.wordpress.com/2012/10/mountain-peak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0038" y="152400"/>
            <a:ext cx="8543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www.angelfire.com/nt/theology/Image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38" y="4572000"/>
            <a:ext cx="8543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28800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2971800" y="381000"/>
            <a:ext cx="3200400" cy="762000"/>
          </a:xfrm>
        </p:spPr>
        <p:txBody>
          <a:bodyPr/>
          <a:lstStyle/>
          <a:p>
            <a:pPr algn="ctr" eaLnBrk="1" hangingPunct="1"/>
            <a:r>
              <a:rPr lang="en-US" sz="4000" kern="1200" dirty="0">
                <a:solidFill>
                  <a:srgbClr val="00FFFF"/>
                </a:solidFill>
                <a:latin typeface="Calibri" panose="020F0502020204030204" pitchFamily="34" charset="0"/>
              </a:rPr>
              <a:t>Regionalism</a:t>
            </a:r>
          </a:p>
        </p:txBody>
      </p:sp>
      <p:sp>
        <p:nvSpPr>
          <p:cNvPr id="68612" name="Rectangle 3"/>
          <p:cNvSpPr>
            <a:spLocks noGrp="1" noChangeArrowheads="1"/>
          </p:cNvSpPr>
          <p:nvPr>
            <p:ph type="body" idx="1"/>
          </p:nvPr>
        </p:nvSpPr>
        <p:spPr>
          <a:xfrm>
            <a:off x="228600" y="1524000"/>
            <a:ext cx="5257800" cy="1600200"/>
          </a:xfrm>
        </p:spPr>
        <p:txBody>
          <a:bodyPr/>
          <a:lstStyle/>
          <a:p>
            <a:pPr eaLnBrk="1" hangingPunct="1">
              <a:spcBef>
                <a:spcPts val="0"/>
              </a:spcBef>
              <a:spcAft>
                <a:spcPts val="2400"/>
              </a:spcAft>
              <a:buFont typeface="Wingdings" pitchFamily="2" charset="2"/>
              <a:buNone/>
            </a:pPr>
            <a:r>
              <a:rPr lang="en-US" sz="3200" dirty="0">
                <a:latin typeface="Calibri" panose="020F0502020204030204" pitchFamily="34" charset="0"/>
              </a:rPr>
              <a:t>European Common Market</a:t>
            </a:r>
          </a:p>
          <a:p>
            <a:pPr eaLnBrk="1" hangingPunct="1">
              <a:spcBef>
                <a:spcPts val="0"/>
              </a:spcBef>
              <a:spcAft>
                <a:spcPts val="2400"/>
              </a:spcAft>
              <a:buFont typeface="Wingdings" pitchFamily="2" charset="2"/>
              <a:buNone/>
            </a:pPr>
            <a:r>
              <a:rPr lang="en-US" sz="3200" dirty="0">
                <a:latin typeface="Calibri" panose="020F0502020204030204" pitchFamily="34" charset="0"/>
              </a:rPr>
              <a:t>North American Union</a:t>
            </a:r>
          </a:p>
        </p:txBody>
      </p:sp>
      <p:pic>
        <p:nvPicPr>
          <p:cNvPr id="68613" name="Picture 6" descr="https://encrypted-tbn0.gstatic.com/images?q=tbn:ANd9GcQ2oWOH2zw4spYoPMBd_E5oop5GGSJAD8al0qCmuT9yk4emIooCTQ"/>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86400" y="1662326"/>
            <a:ext cx="3333750" cy="4662274"/>
          </a:xfrm>
          <a:prstGeom prst="rect">
            <a:avLst/>
          </a:prstGeom>
          <a:noFill/>
          <a:ln w="9525">
            <a:noFill/>
            <a:miter lim="800000"/>
            <a:headEnd/>
            <a:tailEnd/>
          </a:ln>
        </p:spPr>
      </p:pic>
    </p:spTree>
    <p:extLst>
      <p:ext uri="{BB962C8B-B14F-4D97-AF65-F5344CB8AC3E}">
        <p14:creationId xmlns:p14="http://schemas.microsoft.com/office/powerpoint/2010/main" val="41086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en-US" altLang="en-US" kern="0" dirty="0"/>
              <a:t>Statue &amp; Stone</a:t>
            </a:r>
          </a:p>
        </p:txBody>
      </p:sp>
    </p:spTree>
    <p:extLst>
      <p:ext uri="{BB962C8B-B14F-4D97-AF65-F5344CB8AC3E}">
        <p14:creationId xmlns:p14="http://schemas.microsoft.com/office/powerpoint/2010/main" val="18616035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b="1" u="sng" dirty="0">
                <a:solidFill>
                  <a:srgbClr val="FFFFCC"/>
                </a:solidFill>
              </a:rPr>
              <a:t>Kingdom (2:44-45) After 2nd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8785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685800" y="304800"/>
            <a:ext cx="7772400" cy="838200"/>
          </a:xfrm>
        </p:spPr>
        <p:txBody>
          <a:bodyPr/>
          <a:lstStyle/>
          <a:p>
            <a:pPr algn="ctr" eaLnBrk="1" hangingPunct="1"/>
            <a:r>
              <a:rPr lang="en-US" altLang="en-US" sz="4000" dirty="0"/>
              <a:t>Daniel 2:44-45 is Future</a:t>
            </a:r>
          </a:p>
        </p:txBody>
      </p:sp>
      <p:sp>
        <p:nvSpPr>
          <p:cNvPr id="20486" name="Rectangle 3"/>
          <p:cNvSpPr>
            <a:spLocks noGrp="1" noChangeArrowheads="1"/>
          </p:cNvSpPr>
          <p:nvPr>
            <p:ph type="body" idx="1"/>
          </p:nvPr>
        </p:nvSpPr>
        <p:spPr>
          <a:xfrm>
            <a:off x="304800" y="1600200"/>
            <a:ext cx="8839200" cy="4460875"/>
          </a:xfrm>
        </p:spPr>
        <p:txBody>
          <a:bodyPr/>
          <a:lstStyle/>
          <a:p>
            <a:pPr marL="457200" indent="-457200" eaLnBrk="1" hangingPunct="1">
              <a:spcBef>
                <a:spcPts val="0"/>
              </a:spcBef>
              <a:spcAft>
                <a:spcPts val="2400"/>
              </a:spcAft>
            </a:pPr>
            <a:r>
              <a:rPr lang="en-US" altLang="en-US" sz="3000" dirty="0"/>
              <a:t>Christianity did not suddenly fill the whole earth</a:t>
            </a:r>
          </a:p>
          <a:p>
            <a:pPr marL="457200" indent="-457200" eaLnBrk="1" hangingPunct="1">
              <a:spcBef>
                <a:spcPts val="0"/>
              </a:spcBef>
              <a:spcAft>
                <a:spcPts val="2400"/>
              </a:spcAft>
            </a:pPr>
            <a:r>
              <a:rPr lang="en-US" altLang="en-US" sz="3000" dirty="0"/>
              <a:t>Christ did not destroy Rome</a:t>
            </a:r>
          </a:p>
          <a:p>
            <a:pPr marL="457200" indent="-457200" eaLnBrk="1" hangingPunct="1">
              <a:spcBef>
                <a:spcPts val="0"/>
              </a:spcBef>
              <a:spcAft>
                <a:spcPts val="2400"/>
              </a:spcAft>
            </a:pPr>
            <a:r>
              <a:rPr lang="en-US" altLang="en-US" sz="3000" dirty="0"/>
              <a:t>No 10 simultaneous kings in the time of Christ</a:t>
            </a:r>
          </a:p>
          <a:p>
            <a:pPr marL="457200" indent="-457200" eaLnBrk="1" hangingPunct="1">
              <a:spcBef>
                <a:spcPts val="0"/>
              </a:spcBef>
              <a:spcAft>
                <a:spcPts val="2400"/>
              </a:spcAft>
            </a:pPr>
            <a:r>
              <a:rPr lang="en-US" altLang="en-US" sz="3000" dirty="0"/>
              <a:t>Christ was not the smiting stone</a:t>
            </a:r>
          </a:p>
          <a:p>
            <a:pPr marL="457200" indent="-457200" eaLnBrk="1" hangingPunct="1">
              <a:spcBef>
                <a:spcPts val="0"/>
              </a:spcBef>
              <a:spcAft>
                <a:spcPts val="2400"/>
              </a:spcAft>
            </a:pPr>
            <a:r>
              <a:rPr lang="en-US" altLang="en-US" sz="3000" dirty="0"/>
              <a:t>Christ did not destroy all the kingdoms of the world</a:t>
            </a:r>
          </a:p>
          <a:p>
            <a:pPr marL="457200" indent="-457200" eaLnBrk="1" hangingPunct="1">
              <a:spcBef>
                <a:spcPts val="0"/>
              </a:spcBef>
              <a:spcAft>
                <a:spcPts val="2400"/>
              </a:spcAft>
            </a:pPr>
            <a:r>
              <a:rPr lang="en-US" altLang="en-US" sz="3000" dirty="0"/>
              <a:t>The church is not a political kingdom</a:t>
            </a:r>
          </a:p>
        </p:txBody>
      </p:sp>
      <p:sp>
        <p:nvSpPr>
          <p:cNvPr id="20487" name="Text Box 4"/>
          <p:cNvSpPr txBox="1">
            <a:spLocks noChangeArrowheads="1"/>
          </p:cNvSpPr>
          <p:nvPr/>
        </p:nvSpPr>
        <p:spPr bwMode="auto">
          <a:xfrm>
            <a:off x="1066800" y="6172200"/>
            <a:ext cx="754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dirty="0">
                <a:latin typeface="Calibri" panose="020F0502020204030204" pitchFamily="34" charset="0"/>
                <a:cs typeface="Calibri" panose="020F0502020204030204" pitchFamily="34" charset="0"/>
              </a:rPr>
              <a:t>J. Dwight Pentecost, </a:t>
            </a:r>
            <a:r>
              <a:rPr lang="en-US" altLang="en-US" i="1" dirty="0">
                <a:latin typeface="Calibri" panose="020F0502020204030204" pitchFamily="34" charset="0"/>
                <a:cs typeface="Calibri" panose="020F0502020204030204" pitchFamily="34" charset="0"/>
              </a:rPr>
              <a:t>Bible Knowledge Commentary</a:t>
            </a:r>
            <a:r>
              <a:rPr lang="en-US" altLang="en-US" dirty="0">
                <a:latin typeface="Calibri" panose="020F0502020204030204" pitchFamily="34" charset="0"/>
                <a:cs typeface="Calibri" panose="020F0502020204030204" pitchFamily="34" charset="0"/>
              </a:rPr>
              <a:t>, 1336</a:t>
            </a:r>
          </a:p>
        </p:txBody>
      </p:sp>
      <p:pic>
        <p:nvPicPr>
          <p:cNvPr id="5"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12737"/>
            <a:ext cx="157480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4954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28600"/>
            <a:ext cx="5638800" cy="1447800"/>
          </a:xfrm>
        </p:spPr>
        <p:txBody>
          <a:bodyPr/>
          <a:lstStyle/>
          <a:p>
            <a:pPr marL="0" indent="0" algn="ctr">
              <a:buNone/>
            </a:pPr>
            <a:r>
              <a:rPr lang="en-US" sz="3600" dirty="0" err="1">
                <a:solidFill>
                  <a:schemeClr val="tx2"/>
                </a:solidFill>
                <a:ea typeface="+mj-ea"/>
                <a:cs typeface="+mj-cs"/>
              </a:rPr>
              <a:t>Merill</a:t>
            </a:r>
            <a:r>
              <a:rPr lang="en-US" sz="3600" dirty="0">
                <a:solidFill>
                  <a:schemeClr val="tx2"/>
                </a:solidFill>
                <a:ea typeface="+mj-ea"/>
                <a:cs typeface="+mj-cs"/>
              </a:rPr>
              <a:t> F. Unger</a:t>
            </a:r>
          </a:p>
          <a:p>
            <a:pPr marL="0" indent="0" algn="ctr">
              <a:buNone/>
            </a:pPr>
            <a:r>
              <a:rPr lang="en-US" sz="1800" i="1" dirty="0"/>
              <a:t>Unger's Commentary on the Old Testament</a:t>
            </a:r>
            <a:r>
              <a:rPr lang="en-US" sz="1800" dirty="0"/>
              <a:t> (Chicago: Moody, 1981; reprint, </a:t>
            </a:r>
            <a:r>
              <a:rPr lang="en-US" sz="1800" dirty="0" err="1"/>
              <a:t>Chatanooga</a:t>
            </a:r>
            <a:r>
              <a:rPr lang="en-US" sz="1800" dirty="0"/>
              <a:t>, TN: AMG, 2002), 1643.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432" y="152400"/>
            <a:ext cx="1054448" cy="1371600"/>
          </a:xfrm>
          <a:prstGeom prst="rect">
            <a:avLst/>
          </a:prstGeom>
        </p:spPr>
      </p:pic>
      <p:sp>
        <p:nvSpPr>
          <p:cNvPr id="5" name="Content Placeholder 2"/>
          <p:cNvSpPr txBox="1">
            <a:spLocks/>
          </p:cNvSpPr>
          <p:nvPr/>
        </p:nvSpPr>
        <p:spPr bwMode="auto">
          <a:xfrm>
            <a:off x="152400" y="1600200"/>
            <a:ext cx="8789988"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Font typeface="Wingdings" pitchFamily="2" charset="2"/>
              <a:buNone/>
              <a:defRPr/>
            </a:pPr>
            <a:r>
              <a:rPr lang="en-US" sz="2800" kern="0" dirty="0"/>
              <a:t>“Hence, the iron kingdom with its feet of iron and clay (cf. 3:33-35, 40, 44) and the nondescript beast of 7:7-8 envision…the form in which it will exist </a:t>
            </a:r>
            <a:r>
              <a:rPr lang="en-US" sz="2800" i="1" kern="0" dirty="0"/>
              <a:t>after the church period</a:t>
            </a:r>
            <a:r>
              <a:rPr lang="en-US" sz="2800" kern="0" dirty="0"/>
              <a:t>, when God will resume His dealing with the </a:t>
            </a:r>
            <a:r>
              <a:rPr lang="en-US" sz="2800" i="1" kern="0" dirty="0"/>
              <a:t>nation</a:t>
            </a:r>
            <a:r>
              <a:rPr lang="en-US" sz="2800" kern="0" dirty="0"/>
              <a:t> Israel. </a:t>
            </a:r>
            <a:r>
              <a:rPr lang="en-US" sz="2800" u="sng" kern="0" dirty="0">
                <a:solidFill>
                  <a:srgbClr val="FFFFCC"/>
                </a:solidFill>
              </a:rPr>
              <a:t>How futile for conservative scholars to ignore that fact and to seek to find literal fulfillment of those prophecies in history or in the church, when those predictions refer to events yet future and have no application whatever to the church</a:t>
            </a:r>
            <a:r>
              <a:rPr lang="en-US" sz="2800" kern="0" dirty="0"/>
              <a:t>.”</a:t>
            </a:r>
            <a:endParaRPr lang="en-US" sz="2400" kern="0" dirty="0"/>
          </a:p>
        </p:txBody>
      </p:sp>
    </p:spTree>
    <p:extLst>
      <p:ext uri="{BB962C8B-B14F-4D97-AF65-F5344CB8AC3E}">
        <p14:creationId xmlns:p14="http://schemas.microsoft.com/office/powerpoint/2010/main" val="347418637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095500" y="228600"/>
            <a:ext cx="4953000" cy="1143000"/>
          </a:xfrm>
        </p:spPr>
        <p:txBody>
          <a:bodyPr/>
          <a:lstStyle/>
          <a:p>
            <a:pPr algn="ctr">
              <a:spcBef>
                <a:spcPct val="20000"/>
              </a:spcBef>
              <a:buClr>
                <a:schemeClr val="tx2"/>
              </a:buClr>
              <a:buSzPct val="75000"/>
            </a:pPr>
            <a:r>
              <a:rPr lang="en-US" sz="3600" dirty="0">
                <a:effectLst>
                  <a:outerShdw blurRad="38100" dist="38100" dir="2700000" algn="tl">
                    <a:srgbClr val="000000"/>
                  </a:outerShdw>
                </a:effectLst>
              </a:rPr>
              <a:t>College of Biblical Studies Doctrinal Statement</a:t>
            </a:r>
          </a:p>
        </p:txBody>
      </p:sp>
      <p:sp>
        <p:nvSpPr>
          <p:cNvPr id="3" name="Content Placeholder 2"/>
          <p:cNvSpPr>
            <a:spLocks noGrp="1"/>
          </p:cNvSpPr>
          <p:nvPr>
            <p:ph idx="1"/>
          </p:nvPr>
        </p:nvSpPr>
        <p:spPr>
          <a:xfrm>
            <a:off x="228600" y="1600200"/>
            <a:ext cx="8686800" cy="3581400"/>
          </a:xfrm>
        </p:spPr>
        <p:txBody>
          <a:bodyPr/>
          <a:lstStyle/>
          <a:p>
            <a:pPr marL="0" indent="0" algn="just">
              <a:buNone/>
              <a:defRPr/>
            </a:pPr>
            <a:r>
              <a:rPr lang="en-US" sz="2800" dirty="0"/>
              <a:t>The </a:t>
            </a:r>
            <a:r>
              <a:rPr lang="en-US" sz="2800" b="1" u="sng" dirty="0">
                <a:solidFill>
                  <a:srgbClr val="FFFFCC"/>
                </a:solidFill>
              </a:rPr>
              <a:t>imminent return of the Lord</a:t>
            </a:r>
            <a:r>
              <a:rPr lang="en-US" sz="2800" dirty="0"/>
              <a:t>, which is the blessed hope of the Church, </a:t>
            </a:r>
            <a:r>
              <a:rPr lang="en-US" sz="2800" b="1" u="sng" dirty="0">
                <a:solidFill>
                  <a:srgbClr val="FFFFCC"/>
                </a:solidFill>
              </a:rPr>
              <a:t>is to be followed in order by: the tribulation; the establishment of the reign of Christ on earth for one thousand years</a:t>
            </a:r>
            <a:r>
              <a:rPr lang="en-US" sz="2800" dirty="0"/>
              <a:t>; the eternal state of punishment for the unsaved and the eternal state of blessing for the saved (Titus 2:13; 1 Thess. 1:10; 4:13‑18; 5:4‑10; Rev. 3:10; Matt. 24:21, 29, 30; 25:31; Rev. 20:1‑6, 11‑15; Matt. 25:46).</a:t>
            </a:r>
          </a:p>
        </p:txBody>
      </p:sp>
      <p:pic>
        <p:nvPicPr>
          <p:cNvPr id="49156" name="Picture 2" descr="http://t3.gstatic.com/images?q=tbn:ANd9GcSrat0BAAxf0f6e99fGVhOrwYjhfy8HKJv3ouVbgNqiaXrn-jLL"/>
          <p:cNvPicPr>
            <a:picLocks noChangeAspect="1" noChangeArrowheads="1"/>
          </p:cNvPicPr>
          <p:nvPr/>
        </p:nvPicPr>
        <p:blipFill>
          <a:blip r:embed="rId2" cstate="print"/>
          <a:srcRect/>
          <a:stretch>
            <a:fillRect/>
          </a:stretch>
        </p:blipFill>
        <p:spPr bwMode="auto">
          <a:xfrm>
            <a:off x="7696200" y="152400"/>
            <a:ext cx="1314450" cy="1314450"/>
          </a:xfrm>
          <a:prstGeom prst="rect">
            <a:avLst/>
          </a:prstGeom>
          <a:noFill/>
          <a:ln w="9525">
            <a:noFill/>
            <a:miter lim="800000"/>
            <a:headEnd/>
            <a:tailEnd/>
          </a:ln>
        </p:spPr>
      </p:pic>
    </p:spTree>
    <p:extLst>
      <p:ext uri="{BB962C8B-B14F-4D97-AF65-F5344CB8AC3E}">
        <p14:creationId xmlns:p14="http://schemas.microsoft.com/office/powerpoint/2010/main" val="79275543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685800" y="228600"/>
            <a:ext cx="7772400" cy="685800"/>
          </a:xfrm>
        </p:spPr>
        <p:txBody>
          <a:bodyPr/>
          <a:lstStyle/>
          <a:p>
            <a:pPr algn="ctr"/>
            <a:r>
              <a:rPr lang="en-US" sz="3600" dirty="0">
                <a:effectLst>
                  <a:outerShdw blurRad="38100" dist="38100" dir="2700000" algn="tl">
                    <a:srgbClr val="000000"/>
                  </a:outerShdw>
                </a:effectLst>
              </a:rPr>
              <a:t>SLBC Position Statement </a:t>
            </a:r>
            <a:r>
              <a:rPr lang="en-US" sz="3600" dirty="0"/>
              <a:t>No. 4</a:t>
            </a:r>
            <a:endParaRPr lang="en-US" sz="3600" dirty="0">
              <a:effectLst>
                <a:outerShdw blurRad="38100" dist="38100" dir="2700000" algn="tl">
                  <a:srgbClr val="000000"/>
                </a:outerShdw>
              </a:effectLst>
            </a:endParaRPr>
          </a:p>
        </p:txBody>
      </p:sp>
      <p:sp>
        <p:nvSpPr>
          <p:cNvPr id="3" name="Content Placeholder 2"/>
          <p:cNvSpPr>
            <a:spLocks noGrp="1"/>
          </p:cNvSpPr>
          <p:nvPr>
            <p:ph idx="4294967295"/>
          </p:nvPr>
        </p:nvSpPr>
        <p:spPr>
          <a:xfrm>
            <a:off x="152400" y="838200"/>
            <a:ext cx="7772400" cy="4343400"/>
          </a:xfrm>
        </p:spPr>
        <p:txBody>
          <a:bodyPr/>
          <a:lstStyle/>
          <a:p>
            <a:pPr>
              <a:buFont typeface="Wingdings" pitchFamily="2" charset="2"/>
              <a:buNone/>
              <a:defRPr/>
            </a:pPr>
            <a:r>
              <a:rPr lang="en-US" sz="2800" dirty="0"/>
              <a:t>	</a:t>
            </a:r>
            <a:endParaRPr lang="en-US" sz="2600" dirty="0"/>
          </a:p>
          <a:p>
            <a:pPr>
              <a:buFont typeface="Wingdings" pitchFamily="2" charset="2"/>
              <a:buNone/>
              <a:defRPr/>
            </a:pPr>
            <a:r>
              <a:rPr lang="en-US" sz="2600" dirty="0"/>
              <a:t>.</a:t>
            </a:r>
          </a:p>
          <a:p>
            <a:pPr>
              <a:defRPr/>
            </a:pPr>
            <a:endParaRPr lang="en-US" dirty="0"/>
          </a:p>
        </p:txBody>
      </p:sp>
      <p:pic>
        <p:nvPicPr>
          <p:cNvPr id="50181" name="Picture 2" descr="http://docs-eu.livesiteadmin.com/24e40b27-8e38-459e-8f71-bbb6c6361a35/257bd009f93e73cdff5dedd4becd24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7200" y="152400"/>
            <a:ext cx="898525" cy="762000"/>
          </a:xfrm>
          <a:prstGeom prst="rect">
            <a:avLst/>
          </a:prstGeom>
          <a:noFill/>
          <a:ln w="9525">
            <a:noFill/>
            <a:miter lim="800000"/>
            <a:headEnd/>
            <a:tailEnd/>
          </a:ln>
        </p:spPr>
      </p:pic>
      <p:sp>
        <p:nvSpPr>
          <p:cNvPr id="50182" name="Rectangle 6"/>
          <p:cNvSpPr>
            <a:spLocks noChangeArrowheads="1"/>
          </p:cNvSpPr>
          <p:nvPr/>
        </p:nvSpPr>
        <p:spPr bwMode="auto">
          <a:xfrm>
            <a:off x="152401" y="1182687"/>
            <a:ext cx="8823324" cy="5294313"/>
          </a:xfrm>
          <a:prstGeom prst="rect">
            <a:avLst/>
          </a:prstGeom>
          <a:noFill/>
          <a:ln w="9525">
            <a:noFill/>
            <a:miter lim="800000"/>
            <a:headEnd/>
            <a:tailEnd/>
          </a:ln>
        </p:spPr>
        <p:txBody>
          <a:bodyPr wrap="square">
            <a:spAutoFit/>
          </a:bodyPr>
          <a:lstStyle/>
          <a:p>
            <a:pPr algn="just"/>
            <a:r>
              <a:rPr lang="en-US" sz="2600" b="1" dirty="0">
                <a:solidFill>
                  <a:srgbClr val="FFFFCC"/>
                </a:solidFill>
                <a:latin typeface="Calibri" panose="020F0502020204030204" pitchFamily="34" charset="0"/>
              </a:rPr>
              <a:t>DISPENSATIONS</a:t>
            </a:r>
            <a:r>
              <a:rPr lang="en-US" sz="2600" b="1" dirty="0">
                <a:latin typeface="Calibri" panose="020F0502020204030204" pitchFamily="34" charset="0"/>
              </a:rPr>
              <a:t> - </a:t>
            </a:r>
            <a:r>
              <a:rPr lang="en-US" sz="2600" dirty="0">
                <a:latin typeface="Calibri" panose="020F0502020204030204" pitchFamily="34" charset="0"/>
              </a:rPr>
              <a:t>A Dispensation is a specific manner in which God governs during a particular period of time. We are a dispensational church. That is, we believe that God has chosen to administer or govern His purpose on earth through man under varying dispensations. These changes in government are a result of God’s choice, and do not indicate that His character ever changes. </a:t>
            </a:r>
            <a:r>
              <a:rPr lang="en-US" sz="2600" b="1" i="1" u="sng" dirty="0">
                <a:solidFill>
                  <a:srgbClr val="FFFFCC"/>
                </a:solidFill>
                <a:latin typeface="Calibri" panose="020F0502020204030204" pitchFamily="34" charset="0"/>
              </a:rPr>
              <a:t>At least three of these dispensations</a:t>
            </a:r>
            <a:r>
              <a:rPr lang="en-US" sz="2600" dirty="0">
                <a:solidFill>
                  <a:srgbClr val="FFFFCC"/>
                </a:solidFill>
                <a:latin typeface="Calibri" panose="020F0502020204030204" pitchFamily="34" charset="0"/>
              </a:rPr>
              <a:t> </a:t>
            </a:r>
            <a:r>
              <a:rPr lang="en-US" sz="2600" dirty="0">
                <a:latin typeface="Calibri" panose="020F0502020204030204" pitchFamily="34" charset="0"/>
              </a:rPr>
              <a:t>are mentioned in the Bible and are the subject of extended revelation, viz.: </a:t>
            </a:r>
            <a:r>
              <a:rPr lang="en-US" sz="2600" b="1" i="1" u="sng" dirty="0">
                <a:solidFill>
                  <a:srgbClr val="FFFFCC"/>
                </a:solidFill>
                <a:latin typeface="Calibri" panose="020F0502020204030204" pitchFamily="34" charset="0"/>
              </a:rPr>
              <a:t>the Dispensation of the Mosaic Law, the present Dispensation of Grace, and the future Dispensation of the Millennial Kingdom</a:t>
            </a:r>
            <a:r>
              <a:rPr lang="en-US" sz="2600" dirty="0">
                <a:solidFill>
                  <a:srgbClr val="FFFFCC"/>
                </a:solidFill>
                <a:latin typeface="Calibri" panose="020F0502020204030204" pitchFamily="34" charset="0"/>
              </a:rPr>
              <a:t>. In interpreting the Bible, we believe that </a:t>
            </a:r>
            <a:r>
              <a:rPr lang="en-US" sz="2600" b="1" i="1" u="sng" dirty="0">
                <a:solidFill>
                  <a:srgbClr val="FFFFCC"/>
                </a:solidFill>
                <a:latin typeface="Calibri" panose="020F0502020204030204" pitchFamily="34" charset="0"/>
              </a:rPr>
              <a:t>these are distinct and should not be intermingled or confused</a:t>
            </a:r>
            <a:r>
              <a:rPr lang="en-US" sz="2600" i="1" u="sng" dirty="0">
                <a:latin typeface="Calibri" panose="020F0502020204030204" pitchFamily="34" charset="0"/>
              </a:rPr>
              <a:t>.</a:t>
            </a:r>
          </a:p>
        </p:txBody>
      </p:sp>
    </p:spTree>
    <p:extLst>
      <p:ext uri="{BB962C8B-B14F-4D97-AF65-F5344CB8AC3E}">
        <p14:creationId xmlns:p14="http://schemas.microsoft.com/office/powerpoint/2010/main" val="34924913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914400" lvl="1" indent="-457200" eaLnBrk="1" hangingPunct="1">
              <a:spcBef>
                <a:spcPts val="0"/>
              </a:spcBef>
              <a:spcAft>
                <a:spcPts val="2400"/>
              </a:spcAft>
              <a:buSzPct val="100000"/>
              <a:buFont typeface="+mj-lt"/>
              <a:buAutoNum type="alphaUcPeriod"/>
              <a:defRPr/>
            </a:pPr>
            <a:r>
              <a:rPr lang="en-US" sz="3600" b="1" u="sng" dirty="0">
                <a:solidFill>
                  <a:srgbClr val="FFFFCC"/>
                </a:solidFill>
                <a:ea typeface="+mn-ea"/>
                <a:cs typeface="+mn-cs"/>
              </a:rPr>
              <a:t>Intro “Hebrew” (1)</a:t>
            </a:r>
          </a:p>
          <a:p>
            <a:pPr marL="914400" lvl="1" indent="-457200"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spTree>
    <p:extLst>
      <p:ext uri="{BB962C8B-B14F-4D97-AF65-F5344CB8AC3E}">
        <p14:creationId xmlns:p14="http://schemas.microsoft.com/office/powerpoint/2010/main" val="355476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628900" y="228600"/>
            <a:ext cx="3886200" cy="685800"/>
          </a:xfrm>
        </p:spPr>
        <p:txBody>
          <a:bodyPr/>
          <a:lstStyle/>
          <a:p>
            <a:pPr algn="ctr" eaLnBrk="1" hangingPunct="1"/>
            <a:r>
              <a:rPr lang="en-US" sz="3600" dirty="0"/>
              <a:t>Emergent: Kingdom</a:t>
            </a:r>
          </a:p>
        </p:txBody>
      </p:sp>
      <p:sp>
        <p:nvSpPr>
          <p:cNvPr id="38915" name="Rectangle 3"/>
          <p:cNvSpPr>
            <a:spLocks noGrp="1" noChangeArrowheads="1"/>
          </p:cNvSpPr>
          <p:nvPr>
            <p:ph type="body" idx="4294967295"/>
          </p:nvPr>
        </p:nvSpPr>
        <p:spPr>
          <a:xfrm>
            <a:off x="228600" y="1143001"/>
            <a:ext cx="8713788" cy="3657600"/>
          </a:xfrm>
        </p:spPr>
        <p:txBody>
          <a:bodyPr/>
          <a:lstStyle/>
          <a:p>
            <a:pPr marL="0" indent="0" algn="just" eaLnBrk="1" hangingPunct="1">
              <a:lnSpc>
                <a:spcPct val="90000"/>
              </a:lnSpc>
              <a:buFont typeface="Wingdings" pitchFamily="2" charset="2"/>
              <a:buNone/>
              <a:defRPr/>
            </a:pPr>
            <a:r>
              <a:rPr lang="en-US" sz="3000" dirty="0"/>
              <a:t>“He selected 12 and trained them in a new way of life. He sent them to teach everyone this new way of life...Even if only a few would practice this new way, many would benefit. Oppressed people would be free. Poor people would be liberated from poverty. Minorities would be treated with respect. Sinners would be loved, not resented.”</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rPr>
              <a:t>Brian McLaren, </a:t>
            </a:r>
            <a:r>
              <a:rPr lang="en-US" sz="2000" i="1" dirty="0">
                <a:latin typeface="Calibri" panose="020F0502020204030204" pitchFamily="34" charset="0"/>
              </a:rPr>
              <a:t>A Generous Orthodoxy</a:t>
            </a:r>
            <a:r>
              <a:rPr lang="en-US" sz="2000" dirty="0">
                <a:latin typeface="Calibri" panose="020F0502020204030204" pitchFamily="34" charset="0"/>
              </a:rPr>
              <a:t>, 111.</a:t>
            </a:r>
          </a:p>
        </p:txBody>
      </p:sp>
      <p:pic>
        <p:nvPicPr>
          <p:cNvPr id="1638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419600"/>
            <a:ext cx="2573338" cy="1724025"/>
          </a:xfrm>
          <a:prstGeom prst="rect">
            <a:avLst/>
          </a:prstGeom>
          <a:noFill/>
          <a:ln w="9525">
            <a:noFill/>
            <a:miter lim="800000"/>
            <a:headEnd/>
            <a:tailEnd/>
          </a:ln>
        </p:spPr>
      </p:pic>
    </p:spTree>
    <p:extLst>
      <p:ext uri="{BB962C8B-B14F-4D97-AF65-F5344CB8AC3E}">
        <p14:creationId xmlns:p14="http://schemas.microsoft.com/office/powerpoint/2010/main" val="136471985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sp>
        <p:nvSpPr>
          <p:cNvPr id="38915" name="Rectangle 3"/>
          <p:cNvSpPr>
            <a:spLocks noGrp="1" noChangeArrowheads="1"/>
          </p:cNvSpPr>
          <p:nvPr>
            <p:ph type="body" idx="4294967295"/>
          </p:nvPr>
        </p:nvSpPr>
        <p:spPr>
          <a:xfrm>
            <a:off x="228600" y="1136591"/>
            <a:ext cx="8713788" cy="2801997"/>
          </a:xfrm>
        </p:spPr>
        <p:txBody>
          <a:bodyPr/>
          <a:lstStyle/>
          <a:p>
            <a:pPr marL="0" indent="0" algn="just" eaLnBrk="1" hangingPunct="1">
              <a:lnSpc>
                <a:spcPct val="90000"/>
              </a:lnSpc>
              <a:buNone/>
              <a:defRPr/>
            </a:pPr>
            <a:r>
              <a:rPr lang="en-US" sz="3000" dirty="0"/>
              <a:t>“Industrialists would realize that God cares for sparrows and wildflowers-so their industries should respect, not rape, the environment. The homeless would be invited in for a hot meal. </a:t>
            </a:r>
            <a:r>
              <a:rPr lang="en-US" sz="3000" b="1" i="1" u="sng" dirty="0">
                <a:solidFill>
                  <a:srgbClr val="FFFFCC"/>
                </a:solidFill>
              </a:rPr>
              <a:t>The kingdom of God would come</a:t>
            </a:r>
            <a:r>
              <a:rPr lang="en-US" sz="3000" b="1" i="1" dirty="0">
                <a:solidFill>
                  <a:srgbClr val="FFFFCC"/>
                </a:solidFill>
              </a:rPr>
              <a:t> </a:t>
            </a:r>
            <a:r>
              <a:rPr lang="en-US" sz="3000" b="1" dirty="0"/>
              <a:t>– </a:t>
            </a:r>
            <a:r>
              <a:rPr lang="en-US" sz="3000" dirty="0"/>
              <a:t>not everywhere at once, not suddenly, but gradually like a seed growing in a field, </a:t>
            </a:r>
            <a:r>
              <a:rPr lang="en-US" sz="3000" dirty="0">
                <a:effectLst/>
              </a:rPr>
              <a:t>like yeast spreading in a lump of bread dough</a:t>
            </a:r>
            <a:r>
              <a:rPr lang="en-US" sz="3000" dirty="0"/>
              <a:t>, like light spreading across the sky at dawn.”</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rPr>
              <a:t>Brian McLaren, </a:t>
            </a:r>
            <a:r>
              <a:rPr lang="en-US" sz="2000" i="1" dirty="0">
                <a:latin typeface="Calibri" panose="020F0502020204030204" pitchFamily="34" charset="0"/>
              </a:rPr>
              <a:t>A Generous Orthodoxy</a:t>
            </a:r>
            <a:r>
              <a:rPr lang="en-US" sz="2000" dirty="0">
                <a:latin typeface="Calibri" panose="020F0502020204030204" pitchFamily="34" charset="0"/>
              </a:rPr>
              <a:t>, 111.</a:t>
            </a:r>
          </a:p>
        </p:txBody>
      </p:sp>
      <p:pic>
        <p:nvPicPr>
          <p:cNvPr id="6"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524375"/>
            <a:ext cx="2573338" cy="1724025"/>
          </a:xfrm>
          <a:prstGeom prst="rect">
            <a:avLst/>
          </a:prstGeom>
          <a:noFill/>
          <a:ln w="9525">
            <a:noFill/>
            <a:miter lim="800000"/>
            <a:headEnd/>
            <a:tailEnd/>
          </a:ln>
        </p:spPr>
      </p:pic>
    </p:spTree>
    <p:extLst>
      <p:ext uri="{BB962C8B-B14F-4D97-AF65-F5344CB8AC3E}">
        <p14:creationId xmlns:p14="http://schemas.microsoft.com/office/powerpoint/2010/main" val="402162203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571500" y="1143000"/>
            <a:ext cx="8001000" cy="2133600"/>
          </a:xfrm>
        </p:spPr>
        <p:txBody>
          <a:bodyPr/>
          <a:lstStyle/>
          <a:p>
            <a:pPr marL="0" indent="0" algn="just" eaLnBrk="1" hangingPunct="1">
              <a:buFont typeface="Wingdings" panose="05000000000000000000" pitchFamily="2" charset="2"/>
              <a:buNone/>
              <a:defRPr/>
            </a:pPr>
            <a:r>
              <a:rPr lang="en-US" dirty="0">
                <a:latin typeface="Calibri" panose="020F0502020204030204" pitchFamily="34" charset="0"/>
              </a:rPr>
              <a:t>“The </a:t>
            </a:r>
            <a:r>
              <a:rPr lang="en-US" b="1" i="1" u="sng" dirty="0">
                <a:solidFill>
                  <a:srgbClr val="FFFFCC"/>
                </a:solidFill>
                <a:latin typeface="Calibri" panose="020F0502020204030204" pitchFamily="34" charset="0"/>
              </a:rPr>
              <a:t>Kingdom</a:t>
            </a:r>
            <a:r>
              <a:rPr lang="en-US" dirty="0">
                <a:latin typeface="Calibri" panose="020F0502020204030204" pitchFamily="34" charset="0"/>
              </a:rPr>
              <a:t> of God is a </a:t>
            </a:r>
            <a:r>
              <a:rPr lang="en-US" b="1" i="1" u="sng" dirty="0">
                <a:solidFill>
                  <a:srgbClr val="FFFFCC"/>
                </a:solidFill>
                <a:latin typeface="Calibri" panose="020F0502020204030204" pitchFamily="34" charset="0"/>
              </a:rPr>
              <a:t>central</a:t>
            </a:r>
            <a:r>
              <a:rPr lang="en-US" dirty="0">
                <a:latin typeface="Calibri" panose="020F0502020204030204" pitchFamily="34" charset="0"/>
              </a:rPr>
              <a:t> conversation in emerging communities… And let me tell you ‘Kingdom of God’ language is </a:t>
            </a:r>
            <a:r>
              <a:rPr lang="en-US" b="1" i="1" u="sng" dirty="0">
                <a:solidFill>
                  <a:srgbClr val="FFFFCC"/>
                </a:solidFill>
                <a:latin typeface="Calibri" panose="020F0502020204030204" pitchFamily="34" charset="0"/>
              </a:rPr>
              <a:t>really big</a:t>
            </a:r>
            <a:r>
              <a:rPr lang="en-US" b="1" i="1" dirty="0">
                <a:solidFill>
                  <a:srgbClr val="FFFFCC"/>
                </a:solidFill>
                <a:latin typeface="Calibri" panose="020F0502020204030204" pitchFamily="34" charset="0"/>
              </a:rPr>
              <a:t> </a:t>
            </a:r>
            <a:r>
              <a:rPr lang="en-US" dirty="0">
                <a:latin typeface="Calibri" panose="020F0502020204030204" pitchFamily="34" charset="0"/>
              </a:rPr>
              <a:t>in the emerging church” (Italics added). </a:t>
            </a:r>
          </a:p>
        </p:txBody>
      </p:sp>
      <p:sp>
        <p:nvSpPr>
          <p:cNvPr id="78852" name="Text Box 4"/>
          <p:cNvSpPr txBox="1">
            <a:spLocks noChangeArrowheads="1"/>
          </p:cNvSpPr>
          <p:nvPr/>
        </p:nvSpPr>
        <p:spPr bwMode="auto">
          <a:xfrm>
            <a:off x="1600200" y="6248400"/>
            <a:ext cx="6972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000" dirty="0">
                <a:latin typeface="Calibri" panose="020F0502020204030204" pitchFamily="34" charset="0"/>
                <a:cs typeface="Arial" charset="0"/>
              </a:rPr>
              <a:t>Doug </a:t>
            </a:r>
            <a:r>
              <a:rPr lang="en-US" altLang="en-US" sz="2000" dirty="0" err="1">
                <a:latin typeface="Calibri" panose="020F0502020204030204" pitchFamily="34" charset="0"/>
                <a:cs typeface="Arial" charset="0"/>
              </a:rPr>
              <a:t>Pagitt</a:t>
            </a:r>
            <a:r>
              <a:rPr lang="en-US" altLang="en-US" sz="2000" dirty="0">
                <a:latin typeface="Calibri" panose="020F0502020204030204" pitchFamily="34" charset="0"/>
                <a:cs typeface="Arial" charset="0"/>
              </a:rPr>
              <a:t>, cited in Roger Oakland, </a:t>
            </a:r>
            <a:r>
              <a:rPr lang="en-US" altLang="en-US" sz="2000" i="1" dirty="0">
                <a:latin typeface="Calibri" panose="020F0502020204030204" pitchFamily="34" charset="0"/>
                <a:cs typeface="Arial" charset="0"/>
              </a:rPr>
              <a:t>Faith Und</a:t>
            </a:r>
            <a:r>
              <a:rPr lang="en-US" altLang="en-US" sz="2000" dirty="0">
                <a:latin typeface="Calibri" panose="020F0502020204030204" pitchFamily="34" charset="0"/>
                <a:cs typeface="Arial" charset="0"/>
              </a:rPr>
              <a:t>one, 163.</a:t>
            </a:r>
          </a:p>
        </p:txBody>
      </p:sp>
      <p:sp>
        <p:nvSpPr>
          <p:cNvPr id="8"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pic>
        <p:nvPicPr>
          <p:cNvPr id="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71831938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685800" y="1143000"/>
            <a:ext cx="7772400" cy="2514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eaLnBrk="1" hangingPunct="1">
              <a:buFont typeface="Wingdings" panose="05000000000000000000" pitchFamily="2" charset="2"/>
              <a:buNone/>
              <a:defRPr/>
            </a:pPr>
            <a:r>
              <a:rPr lang="en-US" sz="3000" kern="0" dirty="0">
                <a:latin typeface="Calibri" panose="020F0502020204030204" pitchFamily="34" charset="0"/>
              </a:rPr>
              <a:t>“If Revelation were a blueprint of the distant future, it would have been unintelligible to its original readers…In light of this, Revelation becomes a powerful book about the </a:t>
            </a:r>
            <a:r>
              <a:rPr lang="en-US" sz="3000" b="1" i="1" u="sng" kern="0" dirty="0">
                <a:solidFill>
                  <a:srgbClr val="FFFFCC"/>
                </a:solidFill>
                <a:latin typeface="Calibri" panose="020F0502020204030204" pitchFamily="34" charset="0"/>
              </a:rPr>
              <a:t>kingdom of God here and now</a:t>
            </a:r>
            <a:r>
              <a:rPr lang="en-US" sz="3000" kern="0" dirty="0">
                <a:latin typeface="Calibri" panose="020F0502020204030204" pitchFamily="34" charset="0"/>
              </a:rPr>
              <a:t>, available to all.”</a:t>
            </a:r>
          </a:p>
        </p:txBody>
      </p:sp>
      <p:sp>
        <p:nvSpPr>
          <p:cNvPr id="79876" name="Text Box 4"/>
          <p:cNvSpPr txBox="1">
            <a:spLocks noChangeArrowheads="1"/>
          </p:cNvSpPr>
          <p:nvPr/>
        </p:nvSpPr>
        <p:spPr bwMode="auto">
          <a:xfrm>
            <a:off x="838200" y="6248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000" dirty="0">
                <a:latin typeface="Calibri" panose="020F0502020204030204" pitchFamily="34" charset="0"/>
                <a:cs typeface="Arial" charset="0"/>
              </a:rPr>
              <a:t>Brian McLaren, cited in Oakland, 158.</a:t>
            </a:r>
          </a:p>
        </p:txBody>
      </p:sp>
      <p:pic>
        <p:nvPicPr>
          <p:cNvPr id="6"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
        <p:nvSpPr>
          <p:cNvPr id="8"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spTree>
    <p:extLst>
      <p:ext uri="{BB962C8B-B14F-4D97-AF65-F5344CB8AC3E}">
        <p14:creationId xmlns:p14="http://schemas.microsoft.com/office/powerpoint/2010/main" val="94571582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0" y="1066800"/>
            <a:ext cx="5105400" cy="3276600"/>
          </a:xfrm>
        </p:spPr>
        <p:txBody>
          <a:bodyPr/>
          <a:lstStyle/>
          <a:p>
            <a:pPr marL="0" indent="0" algn="just" eaLnBrk="1" hangingPunct="1">
              <a:buFont typeface="Wingdings" panose="05000000000000000000" pitchFamily="2" charset="2"/>
              <a:buNone/>
              <a:defRPr/>
            </a:pPr>
            <a:r>
              <a:rPr lang="en-US" sz="2800" dirty="0">
                <a:latin typeface="Calibri" panose="020F0502020204030204" pitchFamily="34" charset="0"/>
              </a:rPr>
              <a:t>“I stand before you confidently right now and say to you that God is going to use you to change the world...I'm looking at a stadium full of people right now who are telling God they will do </a:t>
            </a:r>
            <a:r>
              <a:rPr lang="en-US" sz="2800" b="1" i="1" u="sng" dirty="0">
                <a:solidFill>
                  <a:srgbClr val="FFFFCC"/>
                </a:solidFill>
                <a:latin typeface="Calibri" panose="020F0502020204030204" pitchFamily="34" charset="0"/>
              </a:rPr>
              <a:t>whatever it takes to establish God's Kingdom</a:t>
            </a:r>
            <a:r>
              <a:rPr lang="en-US" sz="2800" b="1" u="sng" dirty="0">
                <a:solidFill>
                  <a:srgbClr val="FFFFCC"/>
                </a:solidFill>
                <a:latin typeface="Calibri" panose="020F0502020204030204" pitchFamily="34" charset="0"/>
              </a:rPr>
              <a:t> "on earth</a:t>
            </a:r>
            <a:r>
              <a:rPr lang="en-US" sz="2800" b="1" dirty="0">
                <a:solidFill>
                  <a:srgbClr val="FFFFCC"/>
                </a:solidFill>
                <a:latin typeface="Calibri" panose="020F0502020204030204" pitchFamily="34" charset="0"/>
              </a:rPr>
              <a:t> </a:t>
            </a:r>
            <a:r>
              <a:rPr lang="en-US" sz="2800" dirty="0">
                <a:latin typeface="Calibri" panose="020F0502020204030204" pitchFamily="34" charset="0"/>
              </a:rPr>
              <a:t>as it is in heaven. What will happen if the followers of Jesus say to Him, ‘We are yours?’ What kind of spiritual awakening will occur?”</a:t>
            </a:r>
          </a:p>
        </p:txBody>
      </p:sp>
      <p:sp>
        <p:nvSpPr>
          <p:cNvPr id="80900" name="Text Box 4"/>
          <p:cNvSpPr txBox="1">
            <a:spLocks noChangeArrowheads="1"/>
          </p:cNvSpPr>
          <p:nvPr/>
        </p:nvSpPr>
        <p:spPr bwMode="auto">
          <a:xfrm>
            <a:off x="327025" y="4038600"/>
            <a:ext cx="3148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a:latin typeface="Calibri" panose="020F0502020204030204" pitchFamily="34" charset="0"/>
              </a:rPr>
              <a:t>Rick Warren, cited in Oakland, Kindle edition.</a:t>
            </a:r>
          </a:p>
        </p:txBody>
      </p:sp>
      <p:pic>
        <p:nvPicPr>
          <p:cNvPr id="2" name="Picture 1"/>
          <p:cNvPicPr>
            <a:picLocks noChangeAspect="1"/>
          </p:cNvPicPr>
          <p:nvPr/>
        </p:nvPicPr>
        <p:blipFill>
          <a:blip r:embed="rId2" cstate="print"/>
          <a:stretch>
            <a:fillRect/>
          </a:stretch>
        </p:blipFill>
        <p:spPr>
          <a:xfrm>
            <a:off x="152400" y="1273735"/>
            <a:ext cx="3497035"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Kingdom</a:t>
            </a:r>
          </a:p>
        </p:txBody>
      </p:sp>
    </p:spTree>
    <p:extLst>
      <p:ext uri="{BB962C8B-B14F-4D97-AF65-F5344CB8AC3E}">
        <p14:creationId xmlns:p14="http://schemas.microsoft.com/office/powerpoint/2010/main" val="303249642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1143000"/>
            <a:ext cx="8229600" cy="3505200"/>
          </a:xfrm>
        </p:spPr>
        <p:txBody>
          <a:bodyPr/>
          <a:lstStyle/>
          <a:p>
            <a:pPr marL="0" indent="0" algn="just">
              <a:buNone/>
              <a:defRPr/>
            </a:pPr>
            <a:r>
              <a:rPr lang="en-US" sz="2800" dirty="0"/>
              <a:t>“If we are to be a part of this </a:t>
            </a:r>
            <a:r>
              <a:rPr lang="en-US" sz="2800" b="1" u="sng" dirty="0">
                <a:solidFill>
                  <a:srgbClr val="FFFFCC"/>
                </a:solidFill>
              </a:rPr>
              <a:t>coming kingdom</a:t>
            </a:r>
            <a:r>
              <a:rPr lang="en-US" sz="2800" dirty="0"/>
              <a:t>, God expects our lives – our churches and faith communities too – to be characterized by these authentic signs of our own transformation: compassion, mercy, justice, and love – demonstrated </a:t>
            </a:r>
            <a:r>
              <a:rPr lang="en-US" sz="2800" i="1" dirty="0"/>
              <a:t>tangibly</a:t>
            </a:r>
            <a:r>
              <a:rPr lang="en-US" sz="2800" dirty="0"/>
              <a:t>. Only then will our light break forth like the dawn, our healing quickly appear, and our cries for help be answered with a divine </a:t>
            </a:r>
            <a:r>
              <a:rPr lang="en-US" sz="2800" i="1" dirty="0"/>
              <a:t>Here am I.</a:t>
            </a:r>
            <a:r>
              <a:rPr lang="en-US" sz="2800" dirty="0"/>
              <a:t>”</a:t>
            </a:r>
          </a:p>
        </p:txBody>
      </p:sp>
      <p:sp>
        <p:nvSpPr>
          <p:cNvPr id="21508" name="Text Box 4"/>
          <p:cNvSpPr txBox="1">
            <a:spLocks noChangeArrowheads="1"/>
          </p:cNvSpPr>
          <p:nvPr/>
        </p:nvSpPr>
        <p:spPr bwMode="auto">
          <a:xfrm>
            <a:off x="8382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Stearns, </a:t>
            </a:r>
            <a:r>
              <a:rPr lang="en-US" sz="2000" i="1" dirty="0">
                <a:latin typeface="Calibri" panose="020F0502020204030204" pitchFamily="34" charset="0"/>
              </a:rPr>
              <a:t>Hole in the Gospel</a:t>
            </a:r>
            <a:r>
              <a:rPr lang="en-US" sz="2000" dirty="0">
                <a:latin typeface="Calibri" panose="020F0502020204030204" pitchFamily="34" charset="0"/>
              </a:rPr>
              <a:t>, 57.</a:t>
            </a:r>
          </a:p>
        </p:txBody>
      </p:sp>
      <p:sp>
        <p:nvSpPr>
          <p:cNvPr id="6" name="Rectangle 2"/>
          <p:cNvSpPr txBox="1">
            <a:spLocks noChangeArrowheads="1"/>
          </p:cNvSpPr>
          <p:nvPr/>
        </p:nvSpPr>
        <p:spPr bwMode="auto">
          <a:xfrm>
            <a:off x="2209800" y="228600"/>
            <a:ext cx="472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Kingdom</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178747993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 y="1143000"/>
            <a:ext cx="8382000" cy="3962400"/>
          </a:xfrm>
        </p:spPr>
        <p:txBody>
          <a:bodyPr/>
          <a:lstStyle/>
          <a:p>
            <a:pPr marL="0" indent="0" algn="just">
              <a:buNone/>
              <a:defRPr/>
            </a:pPr>
            <a:r>
              <a:rPr lang="en-US" sz="2600" dirty="0"/>
              <a:t>“The gospel that we have been given – the whole gospel – is God’s vision for a new way of living…</a:t>
            </a:r>
            <a:r>
              <a:rPr lang="en-US" sz="2600" b="1" u="sng" dirty="0">
                <a:solidFill>
                  <a:srgbClr val="FFFFCC"/>
                </a:solidFill>
              </a:rPr>
              <a:t>Christ’s vision was of a redeemed world order populated by redeemed people – </a:t>
            </a:r>
            <a:r>
              <a:rPr lang="en-US" sz="2600" b="1" i="1" u="sng" dirty="0">
                <a:solidFill>
                  <a:srgbClr val="FFFFCC"/>
                </a:solidFill>
              </a:rPr>
              <a:t>now</a:t>
            </a:r>
            <a:r>
              <a:rPr lang="en-US" sz="2600" i="1" dirty="0"/>
              <a:t>. To accomplish this, we are to be salt and light </a:t>
            </a:r>
            <a:r>
              <a:rPr lang="en-US" sz="2600" dirty="0"/>
              <a:t>in a dark and fallen world, the “yeast” that leavens the whole loaf of bread (the whole of society). </a:t>
            </a:r>
            <a:r>
              <a:rPr lang="en-US" sz="2600" i="1" dirty="0"/>
              <a:t>We are the ones God has </a:t>
            </a:r>
            <a:r>
              <a:rPr lang="en-US" sz="2600" dirty="0"/>
              <a:t>called to be His Church. It’s up to us. </a:t>
            </a:r>
            <a:r>
              <a:rPr lang="en-US" sz="2600" i="1" dirty="0"/>
              <a:t>We are to be the </a:t>
            </a:r>
            <a:r>
              <a:rPr lang="en-US" sz="2600" dirty="0"/>
              <a:t>change. But a changed world requires </a:t>
            </a:r>
            <a:r>
              <a:rPr lang="en-US" sz="2600" i="1" dirty="0"/>
              <a:t>change agents, and </a:t>
            </a:r>
            <a:r>
              <a:rPr lang="en-US" sz="2600" dirty="0"/>
              <a:t>change agents are people who have first been changed themselves.”</a:t>
            </a:r>
          </a:p>
        </p:txBody>
      </p:sp>
      <p:sp>
        <p:nvSpPr>
          <p:cNvPr id="22532" name="Text Box 4"/>
          <p:cNvSpPr txBox="1">
            <a:spLocks noChangeArrowheads="1"/>
          </p:cNvSpPr>
          <p:nvPr/>
        </p:nvSpPr>
        <p:spPr bwMode="auto">
          <a:xfrm>
            <a:off x="8382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Stearns, </a:t>
            </a:r>
            <a:r>
              <a:rPr lang="en-US" sz="2000" i="1" dirty="0">
                <a:latin typeface="Calibri" panose="020F0502020204030204" pitchFamily="34" charset="0"/>
              </a:rPr>
              <a:t>Hole in the Gospel</a:t>
            </a:r>
            <a:r>
              <a:rPr lang="en-US" sz="2000" dirty="0">
                <a:latin typeface="Calibri" panose="020F0502020204030204" pitchFamily="34" charset="0"/>
              </a:rPr>
              <a:t>, 276, 243-44.</a:t>
            </a:r>
          </a:p>
        </p:txBody>
      </p:sp>
      <p:sp>
        <p:nvSpPr>
          <p:cNvPr id="7" name="Rectangle 2"/>
          <p:cNvSpPr txBox="1">
            <a:spLocks noChangeArrowheads="1"/>
          </p:cNvSpPr>
          <p:nvPr/>
        </p:nvSpPr>
        <p:spPr bwMode="auto">
          <a:xfrm>
            <a:off x="2209800" y="228600"/>
            <a:ext cx="472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Kingdom</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548351" y="4876800"/>
            <a:ext cx="2047298" cy="1371600"/>
          </a:xfrm>
          <a:prstGeom prst="rect">
            <a:avLst/>
          </a:prstGeom>
          <a:noFill/>
          <a:ln w="9525">
            <a:noFill/>
            <a:miter lim="800000"/>
            <a:headEnd/>
            <a:tailEnd/>
          </a:ln>
        </p:spPr>
      </p:pic>
    </p:spTree>
    <p:extLst>
      <p:ext uri="{BB962C8B-B14F-4D97-AF65-F5344CB8AC3E}">
        <p14:creationId xmlns:p14="http://schemas.microsoft.com/office/powerpoint/2010/main" val="265430060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105150" y="185738"/>
            <a:ext cx="2933700" cy="609600"/>
          </a:xfrm>
        </p:spPr>
        <p:txBody>
          <a:bodyPr anchor="t"/>
          <a:lstStyle/>
          <a:p>
            <a:pPr eaLnBrk="1" hangingPunct="1">
              <a:spcAft>
                <a:spcPts val="1200"/>
              </a:spcAft>
            </a:pPr>
            <a:r>
              <a:rPr lang="en-US" altLang="en-US" sz="3600" dirty="0">
                <a:latin typeface="Calibri" panose="020F0502020204030204" pitchFamily="34" charset="0"/>
              </a:rPr>
              <a:t>Russell Moore </a:t>
            </a:r>
          </a:p>
        </p:txBody>
      </p:sp>
      <p:sp>
        <p:nvSpPr>
          <p:cNvPr id="35843" name="Rectangle 3"/>
          <p:cNvSpPr>
            <a:spLocks noGrp="1" noChangeArrowheads="1"/>
          </p:cNvSpPr>
          <p:nvPr>
            <p:ph type="body" idx="1"/>
          </p:nvPr>
        </p:nvSpPr>
        <p:spPr>
          <a:xfrm>
            <a:off x="304800" y="3810000"/>
            <a:ext cx="8610600" cy="2057400"/>
          </a:xfrm>
        </p:spPr>
        <p:txBody>
          <a:bodyPr/>
          <a:lstStyle/>
          <a:p>
            <a:pPr marL="0" indent="0" eaLnBrk="1" hangingPunct="1">
              <a:buFont typeface="Wingdings" panose="05000000000000000000" pitchFamily="2" charset="2"/>
              <a:buNone/>
              <a:defRPr/>
            </a:pPr>
            <a:r>
              <a:rPr lang="en-US" sz="2800" dirty="0">
                <a:latin typeface="Calibri" panose="020F0502020204030204" pitchFamily="34" charset="0"/>
              </a:rPr>
              <a:t>“The locus of the </a:t>
            </a:r>
            <a:r>
              <a:rPr lang="en-US" sz="2800" b="1" u="sng" dirty="0">
                <a:solidFill>
                  <a:srgbClr val="FFFFCC"/>
                </a:solidFill>
                <a:latin typeface="Calibri" panose="020F0502020204030204" pitchFamily="34" charset="0"/>
              </a:rPr>
              <a:t>kingdom of God in this age is within the church, where Jesus rules as king</a:t>
            </a:r>
            <a:r>
              <a:rPr lang="en-US" sz="2800" dirty="0">
                <a:latin typeface="Calibri" panose="020F0502020204030204" pitchFamily="34" charset="0"/>
              </a:rPr>
              <a:t>. As we live our lives together, we see the transforming power of the gospel and the </a:t>
            </a:r>
            <a:r>
              <a:rPr lang="en-US" sz="2800" b="1" u="sng" dirty="0">
                <a:solidFill>
                  <a:srgbClr val="FFFFCC"/>
                </a:solidFill>
                <a:latin typeface="Calibri" panose="020F0502020204030204" pitchFamily="34" charset="0"/>
              </a:rPr>
              <a:t>in breaking of the future kingdom</a:t>
            </a:r>
            <a:r>
              <a:rPr lang="en-US" sz="2800" dirty="0">
                <a:latin typeface="Calibri" panose="020F0502020204030204" pitchFamily="34" charset="0"/>
              </a:rPr>
              <a:t>.” </a:t>
            </a:r>
          </a:p>
        </p:txBody>
      </p:sp>
      <p:sp>
        <p:nvSpPr>
          <p:cNvPr id="81924" name="TextBox 5"/>
          <p:cNvSpPr txBox="1">
            <a:spLocks noChangeArrowheads="1"/>
          </p:cNvSpPr>
          <p:nvPr/>
        </p:nvSpPr>
        <p:spPr bwMode="auto">
          <a:xfrm>
            <a:off x="1930400" y="5867400"/>
            <a:ext cx="528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latin typeface="Calibri" panose="020F0502020204030204" pitchFamily="34" charset="0"/>
              </a:rPr>
              <a:t>Justin Taylor, “An Interview with Russell Moore,” </a:t>
            </a:r>
            <a:r>
              <a:rPr lang="en-US" altLang="en-US" sz="2000" u="sng">
                <a:latin typeface="Calibri" panose="020F0502020204030204" pitchFamily="34" charset="0"/>
                <a:hlinkClick r:id="rId2" tooltip="http://www.thegospelcoalition.org&#10;CTRL + Click to follow link"/>
              </a:rPr>
              <a:t>www.thegospelcoalition.org</a:t>
            </a:r>
            <a:r>
              <a:rPr lang="en-US" altLang="en-US" sz="2000">
                <a:latin typeface="Calibri" panose="020F0502020204030204" pitchFamily="34" charset="0"/>
              </a:rPr>
              <a:t>.</a:t>
            </a:r>
          </a:p>
        </p:txBody>
      </p:sp>
      <p:pic>
        <p:nvPicPr>
          <p:cNvPr id="60421" name="Picture 2" descr="http://thegospelcoalition.org/blogs/justintaylor/files/2013/03/russell_moo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1752600"/>
            <a:ext cx="2974328"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981200" y="685800"/>
            <a:ext cx="5181600" cy="708025"/>
          </a:xfrm>
          <a:prstGeom prst="rect">
            <a:avLst/>
          </a:prstGeom>
        </p:spPr>
        <p:txBody>
          <a:bodyPr>
            <a:spAutoFit/>
          </a:bodyPr>
          <a:lstStyle/>
          <a:p>
            <a:pPr algn="ctr" eaLnBrk="0" hangingPunct="0">
              <a:defRPr/>
            </a:pPr>
            <a:r>
              <a:rPr lang="en-US" sz="2000" dirty="0">
                <a:effectLst>
                  <a:outerShdw blurRad="38100" dist="38100" dir="2700000" algn="tl">
                    <a:srgbClr val="000000"/>
                  </a:outerShdw>
                </a:effectLst>
                <a:latin typeface="Calibri" panose="020F0502020204030204" pitchFamily="34" charset="0"/>
                <a:cs typeface="+mn-cs"/>
              </a:rPr>
              <a:t>President: Ethics and Religious Liberties Commission of the Southern Baptist Convention</a:t>
            </a:r>
          </a:p>
        </p:txBody>
      </p:sp>
    </p:spTree>
    <p:extLst>
      <p:ext uri="{BB962C8B-B14F-4D97-AF65-F5344CB8AC3E}">
        <p14:creationId xmlns:p14="http://schemas.microsoft.com/office/powerpoint/2010/main" val="387047233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28600" y="1536442"/>
            <a:ext cx="6172200" cy="4247317"/>
          </a:xfrm>
          <a:prstGeom prst="rect">
            <a:avLst/>
          </a:prstGeom>
          <a:noFill/>
          <a:ln w="9525">
            <a:noFill/>
            <a:miter lim="800000"/>
            <a:headEnd/>
            <a:tailEnd/>
          </a:ln>
        </p:spPr>
        <p:txBody>
          <a:bodyPr>
            <a:spAutoFit/>
          </a:bodyPr>
          <a:lstStyle/>
          <a:p>
            <a:pPr algn="just"/>
            <a:r>
              <a:rPr lang="en-US" sz="3000" dirty="0">
                <a:latin typeface="Calibri" panose="020F0502020204030204" pitchFamily="34" charset="0"/>
              </a:rPr>
              <a:t>Bestselling author Hal Lindsey warned what could happen to the church in the last days if she began to see herself as the establisher of God's kingdom: “The last days of the church on the earth may be largely </a:t>
            </a:r>
            <a:r>
              <a:rPr lang="en-US" sz="3000" b="1" i="1" u="sng" dirty="0">
                <a:solidFill>
                  <a:srgbClr val="FFFFCC"/>
                </a:solidFill>
                <a:latin typeface="Calibri" panose="020F0502020204030204" pitchFamily="34" charset="0"/>
              </a:rPr>
              <a:t>wasted</a:t>
            </a:r>
            <a:r>
              <a:rPr lang="en-US" sz="3000" dirty="0">
                <a:latin typeface="Calibri" panose="020F0502020204030204" pitchFamily="34" charset="0"/>
              </a:rPr>
              <a:t> seeking to accomplish a task that only the LORD Himself can and will do directly.”</a:t>
            </a:r>
          </a:p>
        </p:txBody>
      </p:sp>
      <p:sp>
        <p:nvSpPr>
          <p:cNvPr id="29699" name="TextBox 4"/>
          <p:cNvSpPr txBox="1">
            <a:spLocks noChangeArrowheads="1"/>
          </p:cNvSpPr>
          <p:nvPr/>
        </p:nvSpPr>
        <p:spPr bwMode="auto">
          <a:xfrm>
            <a:off x="838200" y="152400"/>
            <a:ext cx="7391400" cy="954107"/>
          </a:xfrm>
          <a:prstGeom prst="rect">
            <a:avLst/>
          </a:prstGeom>
          <a:noFill/>
          <a:ln w="9525">
            <a:noFill/>
            <a:miter lim="800000"/>
            <a:headEnd/>
            <a:tailEnd/>
          </a:ln>
        </p:spPr>
        <p:txBody>
          <a:bodyPr>
            <a:spAutoFit/>
          </a:bodyPr>
          <a:lstStyle/>
          <a:p>
            <a:pPr algn="ctr"/>
            <a:r>
              <a:rPr lang="en-US" sz="3600" dirty="0">
                <a:solidFill>
                  <a:schemeClr val="tx2"/>
                </a:solidFill>
                <a:latin typeface="Calibri" panose="020F0502020204030204" pitchFamily="34" charset="0"/>
                <a:ea typeface="+mj-ea"/>
                <a:cs typeface="+mj-cs"/>
              </a:rPr>
              <a:t>Hal Lindsey</a:t>
            </a:r>
          </a:p>
          <a:p>
            <a:pPr algn="ctr"/>
            <a:r>
              <a:rPr lang="en-US" sz="2000" i="1" dirty="0">
                <a:latin typeface="Calibri" panose="020F0502020204030204" pitchFamily="34" charset="0"/>
              </a:rPr>
              <a:t>The Road to Holocaust</a:t>
            </a:r>
            <a:r>
              <a:rPr lang="en-US" sz="2000" dirty="0">
                <a:latin typeface="Calibri" panose="020F0502020204030204" pitchFamily="34" charset="0"/>
              </a:rPr>
              <a:t>,  269</a:t>
            </a:r>
          </a:p>
        </p:txBody>
      </p:sp>
      <p:pic>
        <p:nvPicPr>
          <p:cNvPr id="6" name="Picture 2"/>
          <p:cNvPicPr>
            <a:picLocks noChangeAspect="1" noChangeArrowheads="1"/>
          </p:cNvPicPr>
          <p:nvPr/>
        </p:nvPicPr>
        <p:blipFill>
          <a:blip r:embed="rId2" cstate="print"/>
          <a:srcRect/>
          <a:stretch>
            <a:fillRect/>
          </a:stretch>
        </p:blipFill>
        <p:spPr bwMode="auto">
          <a:xfrm>
            <a:off x="6553200" y="1676400"/>
            <a:ext cx="2419350"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331374548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85800" y="228600"/>
            <a:ext cx="7772400" cy="762000"/>
          </a:xfrm>
        </p:spPr>
        <p:txBody>
          <a:bodyPr/>
          <a:lstStyle/>
          <a:p>
            <a:pPr algn="ctr" eaLnBrk="1" hangingPunct="1"/>
            <a:r>
              <a:rPr lang="en-US" sz="3600" dirty="0"/>
              <a:t>Purposes of the Local Church</a:t>
            </a:r>
          </a:p>
        </p:txBody>
      </p:sp>
      <p:sp>
        <p:nvSpPr>
          <p:cNvPr id="14339" name="Rectangle 3"/>
          <p:cNvSpPr>
            <a:spLocks noGrp="1" noChangeArrowheads="1"/>
          </p:cNvSpPr>
          <p:nvPr>
            <p:ph type="body" idx="4294967295"/>
          </p:nvPr>
        </p:nvSpPr>
        <p:spPr>
          <a:xfrm>
            <a:off x="1066800" y="1143001"/>
            <a:ext cx="7010400" cy="2133599"/>
          </a:xfrm>
        </p:spPr>
        <p:txBody>
          <a:bodyPr/>
          <a:lstStyle/>
          <a:p>
            <a:pPr eaLnBrk="1" hangingPunct="1">
              <a:spcBef>
                <a:spcPts val="0"/>
              </a:spcBef>
              <a:spcAft>
                <a:spcPts val="2400"/>
              </a:spcAft>
              <a:defRPr/>
            </a:pPr>
            <a:r>
              <a:rPr lang="en-US" sz="2800" dirty="0"/>
              <a:t>Glorify God (Eph 3:21)</a:t>
            </a:r>
          </a:p>
          <a:p>
            <a:pPr eaLnBrk="1" hangingPunct="1">
              <a:spcBef>
                <a:spcPts val="0"/>
              </a:spcBef>
              <a:spcAft>
                <a:spcPts val="2400"/>
              </a:spcAft>
              <a:defRPr/>
            </a:pPr>
            <a:r>
              <a:rPr lang="en-US" sz="2800" dirty="0"/>
              <a:t>Edify the saints (Eph 4:11-16)</a:t>
            </a:r>
          </a:p>
          <a:p>
            <a:pPr eaLnBrk="1" hangingPunct="1">
              <a:spcBef>
                <a:spcPts val="0"/>
              </a:spcBef>
              <a:spcAft>
                <a:spcPts val="2400"/>
              </a:spcAft>
              <a:defRPr/>
            </a:pPr>
            <a:r>
              <a:rPr lang="en-US" sz="2800" dirty="0"/>
              <a:t>Fulfill the Great Commission (Matt 28:18-20)</a:t>
            </a:r>
          </a:p>
        </p:txBody>
      </p:sp>
      <p:pic>
        <p:nvPicPr>
          <p:cNvPr id="28676" name="Picture 2" descr="https://encrypted-tbn1.gstatic.com/images?q=tbn:ANd9GcRVEkk3EF6aIGxY0Yz0z_uevMi3B1FPvrIm0btZT0dvwfQOys6K"/>
          <p:cNvPicPr>
            <a:picLocks noChangeAspect="1" noChangeArrowheads="1"/>
          </p:cNvPicPr>
          <p:nvPr/>
        </p:nvPicPr>
        <p:blipFill>
          <a:blip r:embed="rId2" cstate="print"/>
          <a:srcRect/>
          <a:stretch>
            <a:fillRect/>
          </a:stretch>
        </p:blipFill>
        <p:spPr bwMode="auto">
          <a:xfrm>
            <a:off x="3429000" y="3543300"/>
            <a:ext cx="2286000" cy="2857500"/>
          </a:xfrm>
          <a:prstGeom prst="rect">
            <a:avLst/>
          </a:prstGeom>
          <a:noFill/>
          <a:ln w="9525">
            <a:noFill/>
            <a:miter lim="800000"/>
            <a:headEnd/>
            <a:tailEnd/>
          </a:ln>
        </p:spPr>
      </p:pic>
    </p:spTree>
    <p:extLst>
      <p:ext uri="{BB962C8B-B14F-4D97-AF65-F5344CB8AC3E}">
        <p14:creationId xmlns:p14="http://schemas.microsoft.com/office/powerpoint/2010/main" val="40772833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914400" lvl="1" indent="-457200" eaLnBrk="1" hangingPunct="1">
              <a:spcBef>
                <a:spcPts val="0"/>
              </a:spcBef>
              <a:spcAft>
                <a:spcPts val="2400"/>
              </a:spcAft>
              <a:buSzPct val="100000"/>
              <a:buFont typeface="+mj-lt"/>
              <a:buAutoNum type="alphaUcPeriod"/>
              <a:defRPr/>
            </a:pPr>
            <a:r>
              <a:rPr lang="en-US" sz="3600" dirty="0">
                <a:ea typeface="+mn-ea"/>
                <a:cs typeface="+mn-cs"/>
              </a:rPr>
              <a:t>Intro “Hebrew” (1)</a:t>
            </a:r>
          </a:p>
          <a:p>
            <a:pPr marL="914400" lvl="1" indent="-457200" eaLnBrk="1" hangingPunct="1">
              <a:spcBef>
                <a:spcPts val="0"/>
              </a:spcBef>
              <a:spcAft>
                <a:spcPts val="2400"/>
              </a:spcAft>
              <a:buSzPct val="100000"/>
              <a:buFont typeface="+mj-lt"/>
              <a:buAutoNum type="alphaUcPeriod"/>
              <a:defRPr/>
            </a:pPr>
            <a:r>
              <a:rPr lang="en-US" sz="3600" b="1" u="sng" dirty="0">
                <a:solidFill>
                  <a:srgbClr val="FFFFCC"/>
                </a:solidFill>
              </a:rPr>
              <a:t>Aramaic </a:t>
            </a:r>
            <a:r>
              <a:rPr lang="en-US" sz="3600" b="1" i="1" u="sng" dirty="0">
                <a:solidFill>
                  <a:srgbClr val="FFFFCC"/>
                </a:solidFill>
              </a:rPr>
              <a:t>chiasm</a:t>
            </a:r>
            <a:r>
              <a:rPr lang="en-US" sz="3600" b="1" u="sng" dirty="0">
                <a:solidFill>
                  <a:srgbClr val="FFFFCC"/>
                </a:solidFill>
              </a:rPr>
              <a:t> (2-7)</a:t>
            </a:r>
          </a:p>
        </p:txBody>
      </p:sp>
    </p:spTree>
    <p:extLst>
      <p:ext uri="{BB962C8B-B14F-4D97-AF65-F5344CB8AC3E}">
        <p14:creationId xmlns:p14="http://schemas.microsoft.com/office/powerpoint/2010/main" val="44840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val="89247620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sz="4000"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b="1" u="sng" dirty="0">
                <a:solidFill>
                  <a:srgbClr val="FFFFCC"/>
                </a:solidFill>
              </a:rPr>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2578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8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49034"/>
      </p:ext>
    </p:extLst>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b="1" u="sng" dirty="0">
                <a:solidFill>
                  <a:srgbClr val="FFFFCC"/>
                </a:solidFill>
              </a:rPr>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81375"/>
      </p:ext>
    </p:extLst>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b="1" u="sng" dirty="0">
                <a:solidFill>
                  <a:srgbClr val="FFFFCC"/>
                </a:solidFill>
              </a:rPr>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2491"/>
      </p:ext>
    </p:extLst>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b="1" u="sng" dirty="0">
                <a:solidFill>
                  <a:srgbClr val="FFFFCC"/>
                </a:solidFill>
              </a:rPr>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69669"/>
      </p:ext>
    </p:extLst>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15537"/>
            <a:ext cx="8839966" cy="6626926"/>
          </a:xfrm>
          <a:prstGeom prst="rect">
            <a:avLst/>
          </a:prstGeom>
        </p:spPr>
      </p:pic>
    </p:spTree>
    <p:extLst>
      <p:ext uri="{BB962C8B-B14F-4D97-AF65-F5344CB8AC3E}">
        <p14:creationId xmlns:p14="http://schemas.microsoft.com/office/powerpoint/2010/main" val="194559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0920" y="152400"/>
            <a:ext cx="8702161"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7395" name="Oval 3"/>
          <p:cNvSpPr>
            <a:spLocks noChangeArrowheads="1"/>
          </p:cNvSpPr>
          <p:nvPr/>
        </p:nvSpPr>
        <p:spPr bwMode="auto">
          <a:xfrm>
            <a:off x="6858000" y="2895600"/>
            <a:ext cx="1600200" cy="990600"/>
          </a:xfrm>
          <a:prstGeom prst="ellipse">
            <a:avLst/>
          </a:prstGeom>
          <a:noFill/>
          <a:ln w="76200">
            <a:solidFill>
              <a:srgbClr val="CC3300"/>
            </a:solidFill>
            <a:prstDash val="dash"/>
            <a:round/>
            <a:headEnd/>
            <a:tailEnd/>
          </a:ln>
        </p:spPr>
        <p:txBody>
          <a:bodyPr wrap="none" anchor="ctr"/>
          <a:lstStyle/>
          <a:p>
            <a:endParaRPr lang="en-US" dirty="0">
              <a:latin typeface="Calibri" panose="020F0502020204030204" pitchFamily="34" charset="0"/>
            </a:endParaRPr>
          </a:p>
        </p:txBody>
      </p:sp>
    </p:spTree>
    <p:extLst>
      <p:ext uri="{BB962C8B-B14F-4D97-AF65-F5344CB8AC3E}">
        <p14:creationId xmlns:p14="http://schemas.microsoft.com/office/powerpoint/2010/main" val="220619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304800"/>
            <a:ext cx="8534400" cy="1447800"/>
          </a:xfrm>
        </p:spPr>
        <p:txBody>
          <a:bodyPr/>
          <a:lstStyle/>
          <a:p>
            <a:pPr algn="ctr" eaLnBrk="1" hangingPunct="1">
              <a:defRPr/>
            </a:pPr>
            <a:r>
              <a:rPr lang="en-US" sz="4000" dirty="0"/>
              <a:t>Messiah must present Himself to Israel on March 30, </a:t>
            </a:r>
            <a:r>
              <a:rPr lang="en-US" sz="3200" dirty="0"/>
              <a:t>A.D. </a:t>
            </a:r>
            <a:r>
              <a:rPr lang="en-US" sz="4000" dirty="0"/>
              <a:t>33</a:t>
            </a:r>
          </a:p>
        </p:txBody>
      </p:sp>
      <p:sp>
        <p:nvSpPr>
          <p:cNvPr id="66563" name="Rectangle 3"/>
          <p:cNvSpPr>
            <a:spLocks noGrp="1" noChangeArrowheads="1"/>
          </p:cNvSpPr>
          <p:nvPr>
            <p:ph type="body" idx="1"/>
          </p:nvPr>
        </p:nvSpPr>
        <p:spPr>
          <a:xfrm>
            <a:off x="457200" y="2209800"/>
            <a:ext cx="2895600" cy="568325"/>
          </a:xfrm>
        </p:spPr>
        <p:txBody>
          <a:bodyPr/>
          <a:lstStyle/>
          <a:p>
            <a:pPr marL="457200" indent="-457200" eaLnBrk="1" hangingPunct="1">
              <a:lnSpc>
                <a:spcPct val="90000"/>
              </a:lnSpc>
              <a:buFont typeface="Wingdings" panose="05000000000000000000" pitchFamily="2" charset="2"/>
              <a:buChar char="n"/>
              <a:defRPr/>
            </a:pPr>
            <a:r>
              <a:rPr lang="en-US" sz="3600" dirty="0"/>
              <a:t>Daniel 9:25</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699" y="2971800"/>
            <a:ext cx="8248603" cy="2971800"/>
          </a:xfrm>
          <a:prstGeom prst="rect">
            <a:avLst/>
          </a:prstGeom>
          <a:solidFill>
            <a:srgbClr val="0099FF"/>
          </a:solidFill>
          <a:ln w="38100">
            <a:solidFill>
              <a:srgbClr val="FFFF00"/>
            </a:solidFill>
          </a:ln>
        </p:spPr>
      </p:pic>
    </p:spTree>
    <p:extLst>
      <p:ext uri="{BB962C8B-B14F-4D97-AF65-F5344CB8AC3E}">
        <p14:creationId xmlns:p14="http://schemas.microsoft.com/office/powerpoint/2010/main" val="376279385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Numbers 24:17 (NASB)</a:t>
            </a:r>
          </a:p>
          <a:p>
            <a:pPr algn="just"/>
            <a:r>
              <a:rPr lang="en-US" altLang="en-US" sz="3600" dirty="0">
                <a:latin typeface="Calibri" panose="020F0502020204030204" pitchFamily="34" charset="0"/>
              </a:rPr>
              <a:t>“</a:t>
            </a:r>
            <a:r>
              <a:rPr lang="en-US" sz="3600" dirty="0">
                <a:latin typeface="Calibri" panose="020F0502020204030204" pitchFamily="34" charset="0"/>
              </a:rPr>
              <a:t>I see him, but not now; I behold him, but not near; </a:t>
            </a:r>
            <a:r>
              <a:rPr lang="en-US" sz="3600" b="1" u="sng" dirty="0">
                <a:solidFill>
                  <a:srgbClr val="FFFFCC"/>
                </a:solidFill>
                <a:latin typeface="Calibri" panose="020F0502020204030204" pitchFamily="34" charset="0"/>
              </a:rPr>
              <a:t>A star shall come forth from Jacob, A scepter shall rise from Israel</a:t>
            </a:r>
            <a:r>
              <a:rPr lang="en-US" sz="3600" dirty="0">
                <a:latin typeface="Calibri" panose="020F0502020204030204" pitchFamily="34" charset="0"/>
              </a:rPr>
              <a:t>, And shall crush through the forehead of Moab, And tear down all the sons of </a:t>
            </a:r>
            <a:r>
              <a:rPr lang="en-US" sz="3600" dirty="0" err="1">
                <a:latin typeface="Calibri" panose="020F0502020204030204" pitchFamily="34" charset="0"/>
              </a:rPr>
              <a:t>Sheth</a:t>
            </a:r>
            <a:r>
              <a:rPr lang="en-US" sz="3600" dirty="0">
                <a:latin typeface="Calibri" panose="020F0502020204030204" pitchFamily="34" charset="0"/>
              </a:rPr>
              <a:t>.”</a:t>
            </a:r>
          </a:p>
        </p:txBody>
      </p:sp>
    </p:spTree>
    <p:extLst>
      <p:ext uri="{BB962C8B-B14F-4D97-AF65-F5344CB8AC3E}">
        <p14:creationId xmlns:p14="http://schemas.microsoft.com/office/powerpoint/2010/main" val="33091796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210174917"/>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Deuteronomy 23:4 (NASB)</a:t>
            </a:r>
          </a:p>
          <a:p>
            <a:pPr algn="just"/>
            <a:r>
              <a:rPr lang="en-US" altLang="en-US" sz="3600" dirty="0">
                <a:latin typeface="Calibri" panose="020F0502020204030204" pitchFamily="34" charset="0"/>
              </a:rPr>
              <a:t>“</a:t>
            </a:r>
            <a:r>
              <a:rPr lang="en-US" sz="3600" dirty="0">
                <a:latin typeface="Calibri" panose="020F0502020204030204" pitchFamily="34" charset="0"/>
              </a:rPr>
              <a:t>because they did not meet you with food and water on the way when you came out of Egypt, and because they hired against you </a:t>
            </a:r>
            <a:r>
              <a:rPr lang="en-US" sz="3600" b="1" u="sng" dirty="0">
                <a:solidFill>
                  <a:srgbClr val="FFFFCC"/>
                </a:solidFill>
                <a:latin typeface="Calibri" panose="020F0502020204030204" pitchFamily="34" charset="0"/>
              </a:rPr>
              <a:t>Balaam</a:t>
            </a:r>
            <a:r>
              <a:rPr lang="en-US" sz="3600" dirty="0">
                <a:latin typeface="Calibri" panose="020F0502020204030204" pitchFamily="34" charset="0"/>
              </a:rPr>
              <a:t> the son of </a:t>
            </a:r>
            <a:r>
              <a:rPr lang="en-US" sz="3600" dirty="0" err="1">
                <a:latin typeface="Calibri" panose="020F0502020204030204" pitchFamily="34" charset="0"/>
              </a:rPr>
              <a:t>Beor</a:t>
            </a:r>
            <a:r>
              <a:rPr lang="en-US" sz="3600" dirty="0">
                <a:latin typeface="Calibri" panose="020F0502020204030204" pitchFamily="34" charset="0"/>
              </a:rPr>
              <a:t> from </a:t>
            </a:r>
            <a:r>
              <a:rPr lang="en-US" sz="3600" dirty="0" err="1">
                <a:latin typeface="Calibri" panose="020F0502020204030204" pitchFamily="34" charset="0"/>
              </a:rPr>
              <a:t>Pethor</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of Mesopotamia</a:t>
            </a:r>
            <a:r>
              <a:rPr lang="en-US" sz="3600" dirty="0">
                <a:latin typeface="Calibri" panose="020F0502020204030204" pitchFamily="34" charset="0"/>
              </a:rPr>
              <a:t>, to curse you.”</a:t>
            </a:r>
          </a:p>
        </p:txBody>
      </p:sp>
    </p:spTree>
    <p:extLst>
      <p:ext uri="{BB962C8B-B14F-4D97-AF65-F5344CB8AC3E}">
        <p14:creationId xmlns:p14="http://schemas.microsoft.com/office/powerpoint/2010/main" val="222116404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se men still seek hi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143000"/>
            <a:ext cx="8305800" cy="461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2690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b="1" u="sng" dirty="0">
                <a:solidFill>
                  <a:srgbClr val="FFFFCC"/>
                </a:solidFill>
              </a:rPr>
              <a:t>Promotion of Shadrach, Meshach, &amp; Abed-</a:t>
            </a:r>
            <a:r>
              <a:rPr lang="en-US" altLang="en-US" b="1" u="sng" dirty="0" err="1">
                <a:solidFill>
                  <a:srgbClr val="FFFFCC"/>
                </a:solidFill>
              </a:rPr>
              <a:t>nego</a:t>
            </a:r>
            <a:r>
              <a:rPr lang="en-US" altLang="en-US" b="1" u="sng" dirty="0">
                <a:solidFill>
                  <a:srgbClr val="FFFFCC"/>
                </a:solidFill>
              </a:rPr>
              <a:t> (2:49)</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4563"/>
      </p:ext>
    </p:extLst>
  </p:cSld>
  <p:clrMapOvr>
    <a:masterClrMapping/>
  </p:clrMapOvr>
  <p:transition>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524000" y="304800"/>
            <a:ext cx="5711031" cy="685800"/>
          </a:xfrm>
        </p:spPr>
        <p:txBody>
          <a:bodyPr/>
          <a:lstStyle/>
          <a:p>
            <a:pPr algn="ctr"/>
            <a:r>
              <a:rPr lang="en-US" altLang="en-US" sz="4000" dirty="0"/>
              <a:t>Takeaways from Daniel 2</a:t>
            </a:r>
          </a:p>
        </p:txBody>
      </p:sp>
      <p:sp>
        <p:nvSpPr>
          <p:cNvPr id="10247" name="Rectangle 7"/>
          <p:cNvSpPr>
            <a:spLocks noGrp="1" noChangeArrowheads="1"/>
          </p:cNvSpPr>
          <p:nvPr>
            <p:ph type="body" idx="1"/>
          </p:nvPr>
        </p:nvSpPr>
        <p:spPr>
          <a:xfrm>
            <a:off x="304800" y="1143000"/>
            <a:ext cx="7467600" cy="5486400"/>
          </a:xfrm>
        </p:spPr>
        <p:txBody>
          <a:bodyPr/>
          <a:lstStyle/>
          <a:p>
            <a:pPr marL="457200" indent="-457200">
              <a:spcBef>
                <a:spcPts val="0"/>
              </a:spcBef>
              <a:spcAft>
                <a:spcPts val="1200"/>
              </a:spcAft>
            </a:pPr>
            <a:r>
              <a:rPr lang="en-US" altLang="en-US" dirty="0"/>
              <a:t>Mosaic Law taught Israel how to live inside the land</a:t>
            </a:r>
          </a:p>
          <a:p>
            <a:pPr marL="457200" indent="-457200">
              <a:spcBef>
                <a:spcPts val="0"/>
              </a:spcBef>
              <a:spcAft>
                <a:spcPts val="1200"/>
              </a:spcAft>
            </a:pPr>
            <a:r>
              <a:rPr lang="en-US" altLang="en-US" dirty="0"/>
              <a:t>The examples of the four Hebrew youths taught them how to live outside the land</a:t>
            </a:r>
          </a:p>
          <a:p>
            <a:pPr marL="457200" indent="-457200">
              <a:spcBef>
                <a:spcPts val="0"/>
              </a:spcBef>
              <a:spcAft>
                <a:spcPts val="1200"/>
              </a:spcAft>
            </a:pPr>
            <a:r>
              <a:rPr lang="en-US" altLang="en-US" dirty="0"/>
              <a:t>Consecrate themselves to God</a:t>
            </a:r>
          </a:p>
          <a:p>
            <a:pPr marL="457200" indent="-457200">
              <a:spcBef>
                <a:spcPts val="0"/>
              </a:spcBef>
              <a:spcAft>
                <a:spcPts val="1200"/>
              </a:spcAft>
            </a:pPr>
            <a:r>
              <a:rPr lang="en-US" altLang="en-US" dirty="0"/>
              <a:t>Live by faith from crisis to crisis entrusting the results to God</a:t>
            </a:r>
          </a:p>
          <a:p>
            <a:pPr marL="457200" indent="-457200">
              <a:spcBef>
                <a:spcPts val="0"/>
              </a:spcBef>
              <a:spcAft>
                <a:spcPts val="1200"/>
              </a:spcAft>
            </a:pPr>
            <a:r>
              <a:rPr lang="en-US" altLang="en-US" dirty="0"/>
              <a:t>Allow God to promote us in His due time</a:t>
            </a:r>
          </a:p>
          <a:p>
            <a:pPr marL="457200" indent="-457200">
              <a:spcBef>
                <a:spcPts val="0"/>
              </a:spcBef>
              <a:spcAft>
                <a:spcPts val="1200"/>
              </a:spcAft>
            </a:pPr>
            <a:r>
              <a:rPr lang="en-US" altLang="en-US" dirty="0"/>
              <a:t>Our cue as well</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3429000"/>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9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9772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2578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35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84844140"/>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13404</TotalTime>
  <Words>3040</Words>
  <Application>Microsoft Office PowerPoint</Application>
  <PresentationFormat>On-screen Show (4:3)</PresentationFormat>
  <Paragraphs>369</Paragraphs>
  <Slides>75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Times New Roman</vt:lpstr>
      <vt:lpstr>Wingdings</vt:lpstr>
      <vt:lpstr>Azure</vt:lpstr>
      <vt:lpstr>THE BOOK OF DANIEL</vt:lpstr>
      <vt:lpstr>Message</vt:lpstr>
      <vt:lpstr>Synthetic Outline</vt:lpstr>
      <vt:lpstr>Synthetic Outline</vt:lpstr>
      <vt:lpstr>Synthetic Outline</vt:lpstr>
      <vt:lpstr>Synthetic Outline</vt:lpstr>
      <vt:lpstr>Synthetic Outline</vt:lpstr>
      <vt:lpstr>Synthetic Outline</vt:lpstr>
      <vt:lpstr>Chapter 2 Outline</vt:lpstr>
      <vt:lpstr>Chapter 2 Outline</vt:lpstr>
      <vt:lpstr>PowerPoint Presentation</vt:lpstr>
      <vt:lpstr>PowerPoint Presentation</vt:lpstr>
      <vt:lpstr>Chapter 2 Outline</vt:lpstr>
      <vt:lpstr>Chapter 2 Outline</vt:lpstr>
      <vt:lpstr>Chapter 2 Outline</vt:lpstr>
      <vt:lpstr>Chapter 2 Outline</vt:lpstr>
      <vt:lpstr>Contents &amp; Interpretation of the Dream (2:24-30)</vt:lpstr>
      <vt:lpstr>Contents &amp; Interpretation of the Dream (2:24-30)</vt:lpstr>
      <vt:lpstr>PowerPoint Presentation</vt:lpstr>
      <vt:lpstr>Contents &amp; Interpretation of the Dream (2:24-30)</vt:lpstr>
      <vt:lpstr>PowerPoint Presentation</vt:lpstr>
      <vt:lpstr>Statue &amp; Stone</vt:lpstr>
      <vt:lpstr>6 Empires</vt:lpstr>
      <vt:lpstr>6 Empires</vt:lpstr>
      <vt:lpstr>PowerPoint Presentation</vt:lpstr>
      <vt:lpstr>PowerPoint Presentation</vt:lpstr>
      <vt:lpstr>PowerPoint Presentation</vt:lpstr>
      <vt:lpstr>6 Empires</vt:lpstr>
      <vt:lpstr>Statue &amp; Stone</vt:lpstr>
      <vt:lpstr>PowerPoint Presentation</vt:lpstr>
      <vt:lpstr>PowerPoint Presentation</vt:lpstr>
      <vt:lpstr>Cyrus Cylinder</vt:lpstr>
      <vt:lpstr>6 Empires</vt:lpstr>
      <vt:lpstr>6 Empires</vt:lpstr>
      <vt:lpstr>Statue &amp; Stone</vt:lpstr>
      <vt:lpstr>PowerPoint Presentation</vt:lpstr>
      <vt:lpstr>6 Empires</vt:lpstr>
      <vt:lpstr>Synthetic Outline</vt:lpstr>
      <vt:lpstr>PowerPoint Presentation</vt:lpstr>
      <vt:lpstr>Synthetic Outline</vt:lpstr>
      <vt:lpstr>PowerPoint Presentation</vt:lpstr>
      <vt:lpstr>PowerPoint Presentation</vt:lpstr>
      <vt:lpstr>Regionalism</vt:lpstr>
      <vt:lpstr>PowerPoint Presentation</vt:lpstr>
      <vt:lpstr>6 Empires</vt:lpstr>
      <vt:lpstr>Daniel 2:44-45 is Future</vt:lpstr>
      <vt:lpstr>PowerPoint Presentation</vt:lpstr>
      <vt:lpstr>College of Biblical Studies Doctrinal Statement</vt:lpstr>
      <vt:lpstr>SLBC Position Statement No. 4</vt:lpstr>
      <vt:lpstr>Emergent: Kingdom</vt:lpstr>
      <vt:lpstr>Emergent: Kingdom</vt:lpstr>
      <vt:lpstr>Emergent: Kingdom</vt:lpstr>
      <vt:lpstr>Emergent: Kingdom</vt:lpstr>
      <vt:lpstr>Kingdom</vt:lpstr>
      <vt:lpstr>PowerPoint Presentation</vt:lpstr>
      <vt:lpstr>PowerPoint Presentation</vt:lpstr>
      <vt:lpstr>Russell Moore </vt:lpstr>
      <vt:lpstr>PowerPoint Presentation</vt:lpstr>
      <vt:lpstr>Purposes of the Local Church</vt:lpstr>
      <vt:lpstr>PowerPoint Presentation</vt:lpstr>
      <vt:lpstr>Chapter 2 Outline</vt:lpstr>
      <vt:lpstr>The Promotion of Daniel (2:46-49)</vt:lpstr>
      <vt:lpstr>The Promotion of Daniel (2:46-49)</vt:lpstr>
      <vt:lpstr>The Promotion of Daniel (2:46-49)</vt:lpstr>
      <vt:lpstr>The Promotion of Daniel (2:46-49)</vt:lpstr>
      <vt:lpstr>PowerPoint Presentation</vt:lpstr>
      <vt:lpstr>PowerPoint Presentation</vt:lpstr>
      <vt:lpstr>Messiah must present Himself to Israel on March 30, A.D. 33</vt:lpstr>
      <vt:lpstr>PowerPoint Presentation</vt:lpstr>
      <vt:lpstr>PowerPoint Presentation</vt:lpstr>
      <vt:lpstr>PowerPoint Presentation</vt:lpstr>
      <vt:lpstr>The Promotion of Daniel (2:46-49)</vt:lpstr>
      <vt:lpstr>Takeaways from Daniel 2</vt:lpstr>
      <vt:lpstr>Conclusion</vt:lpstr>
      <vt:lpstr>Chapter 2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Divine Righteousness Revealed</dc:subject>
  <dc:creator>A. Woods</dc:creator>
  <dc:description>Modified by Jim McGowan</dc:description>
  <cp:lastModifiedBy>Andy Woods</cp:lastModifiedBy>
  <cp:revision>1402</cp:revision>
  <cp:lastPrinted>2016-12-18T02:45:55Z</cp:lastPrinted>
  <dcterms:created xsi:type="dcterms:W3CDTF">2009-03-17T12:21:13Z</dcterms:created>
  <dcterms:modified xsi:type="dcterms:W3CDTF">2017-01-07T22:27:56Z</dcterms:modified>
</cp:coreProperties>
</file>