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88"/>
  </p:notesMasterIdLst>
  <p:handoutMasterIdLst>
    <p:handoutMasterId r:id="rId89"/>
  </p:handoutMasterIdLst>
  <p:sldIdLst>
    <p:sldId id="2094" r:id="rId2"/>
    <p:sldId id="7754" r:id="rId3"/>
    <p:sldId id="7764" r:id="rId4"/>
    <p:sldId id="7913" r:id="rId5"/>
    <p:sldId id="7765" r:id="rId6"/>
    <p:sldId id="7933" r:id="rId7"/>
    <p:sldId id="7934" r:id="rId8"/>
    <p:sldId id="7935" r:id="rId9"/>
    <p:sldId id="7746" r:id="rId10"/>
    <p:sldId id="2345" r:id="rId11"/>
    <p:sldId id="7915" r:id="rId12"/>
    <p:sldId id="7916" r:id="rId13"/>
    <p:sldId id="5218" r:id="rId14"/>
    <p:sldId id="7936" r:id="rId15"/>
    <p:sldId id="7937" r:id="rId16"/>
    <p:sldId id="7938" r:id="rId17"/>
    <p:sldId id="7917" r:id="rId18"/>
    <p:sldId id="7920" r:id="rId19"/>
    <p:sldId id="3011" r:id="rId20"/>
    <p:sldId id="7970" r:id="rId21"/>
    <p:sldId id="7971" r:id="rId22"/>
    <p:sldId id="7918" r:id="rId23"/>
    <p:sldId id="7919" r:id="rId24"/>
    <p:sldId id="7772" r:id="rId25"/>
    <p:sldId id="7939" r:id="rId26"/>
    <p:sldId id="7941" r:id="rId27"/>
    <p:sldId id="7977" r:id="rId28"/>
    <p:sldId id="7739" r:id="rId29"/>
    <p:sldId id="7949" r:id="rId30"/>
    <p:sldId id="7950" r:id="rId31"/>
    <p:sldId id="7987" r:id="rId32"/>
    <p:sldId id="7978" r:id="rId33"/>
    <p:sldId id="7988" r:id="rId34"/>
    <p:sldId id="7989" r:id="rId35"/>
    <p:sldId id="7990" r:id="rId36"/>
    <p:sldId id="258" r:id="rId37"/>
    <p:sldId id="7972" r:id="rId38"/>
    <p:sldId id="7451" r:id="rId39"/>
    <p:sldId id="7976" r:id="rId40"/>
    <p:sldId id="7991" r:id="rId41"/>
    <p:sldId id="7979" r:id="rId42"/>
    <p:sldId id="7956" r:id="rId43"/>
    <p:sldId id="7957" r:id="rId44"/>
    <p:sldId id="5793" r:id="rId45"/>
    <p:sldId id="3669" r:id="rId46"/>
    <p:sldId id="3679" r:id="rId47"/>
    <p:sldId id="5568" r:id="rId48"/>
    <p:sldId id="7992" r:id="rId49"/>
    <p:sldId id="7688" r:id="rId50"/>
    <p:sldId id="7689" r:id="rId51"/>
    <p:sldId id="5784" r:id="rId52"/>
    <p:sldId id="3048" r:id="rId53"/>
    <p:sldId id="7980" r:id="rId54"/>
    <p:sldId id="7963" r:id="rId55"/>
    <p:sldId id="7964" r:id="rId56"/>
    <p:sldId id="7907" r:id="rId57"/>
    <p:sldId id="7908" r:id="rId58"/>
    <p:sldId id="2060" r:id="rId59"/>
    <p:sldId id="7974" r:id="rId60"/>
    <p:sldId id="7975" r:id="rId61"/>
    <p:sldId id="7993" r:id="rId62"/>
    <p:sldId id="4435" r:id="rId63"/>
    <p:sldId id="4436" r:id="rId64"/>
    <p:sldId id="5552" r:id="rId65"/>
    <p:sldId id="3093" r:id="rId66"/>
    <p:sldId id="5934" r:id="rId67"/>
    <p:sldId id="2018" r:id="rId68"/>
    <p:sldId id="7981" r:id="rId69"/>
    <p:sldId id="7959" r:id="rId70"/>
    <p:sldId id="7960" r:id="rId71"/>
    <p:sldId id="7420" r:id="rId72"/>
    <p:sldId id="7961" r:id="rId73"/>
    <p:sldId id="7973" r:id="rId74"/>
    <p:sldId id="7962" r:id="rId75"/>
    <p:sldId id="7324" r:id="rId76"/>
    <p:sldId id="7982" r:id="rId77"/>
    <p:sldId id="7966" r:id="rId78"/>
    <p:sldId id="7983" r:id="rId79"/>
    <p:sldId id="7984" r:id="rId80"/>
    <p:sldId id="7985" r:id="rId81"/>
    <p:sldId id="2658" r:id="rId82"/>
    <p:sldId id="2651" r:id="rId83"/>
    <p:sldId id="2645" r:id="rId84"/>
    <p:sldId id="7655" r:id="rId85"/>
    <p:sldId id="7986" r:id="rId86"/>
    <p:sldId id="7940" r:id="rId87"/>
  </p:sldIdLst>
  <p:sldSz cx="12192000" cy="6858000"/>
  <p:notesSz cx="7315200" cy="9601200"/>
  <p:custDataLst>
    <p:tags r:id="rId90"/>
  </p:custDataLst>
  <p:defaultTextStyle>
    <a:defPPr>
      <a:defRPr lang="en-US"/>
    </a:defPPr>
    <a:lvl1pPr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1pPr>
    <a:lvl2pPr marL="4572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2pPr>
    <a:lvl3pPr marL="9144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3pPr>
    <a:lvl4pPr marL="13716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4pPr>
    <a:lvl5pPr marL="18288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5pPr>
    <a:lvl6pPr marL="22860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6pPr>
    <a:lvl7pPr marL="27432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7pPr>
    <a:lvl8pPr marL="32004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8pPr>
    <a:lvl9pPr marL="36576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ndy Woods" initials="AW" lastIdx="1" clrIdx="0">
    <p:extLst>
      <p:ext uri="{19B8F6BF-5375-455C-9EA6-DF929625EA0E}">
        <p15:presenceInfo xmlns:p15="http://schemas.microsoft.com/office/powerpoint/2012/main" userId="f980d2db616d9d0d"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FFCC"/>
    <a:srgbClr val="66FF66"/>
    <a:srgbClr val="FFCCFF"/>
    <a:srgbClr val="009900"/>
    <a:srgbClr val="003300"/>
    <a:srgbClr val="0000CC"/>
    <a:srgbClr val="00CCFF"/>
    <a:srgbClr val="33CC33"/>
    <a:srgbClr val="000066"/>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042" autoAdjust="0"/>
    <p:restoredTop sz="96778" autoAdjust="0"/>
  </p:normalViewPr>
  <p:slideViewPr>
    <p:cSldViewPr>
      <p:cViewPr varScale="1">
        <p:scale>
          <a:sx n="82" d="100"/>
          <a:sy n="82" d="100"/>
        </p:scale>
        <p:origin x="60" y="111"/>
      </p:cViewPr>
      <p:guideLst>
        <p:guide orient="horz" pos="2160"/>
        <p:guide pos="3840"/>
      </p:guideLst>
    </p:cSldViewPr>
  </p:slideViewPr>
  <p:outlineViewPr>
    <p:cViewPr>
      <p:scale>
        <a:sx n="33" d="100"/>
        <a:sy n="33" d="100"/>
      </p:scale>
      <p:origin x="0" y="0"/>
    </p:cViewPr>
    <p:sldLst>
      <p:sld r:id="rId1" collapse="1"/>
    </p:sldLst>
  </p:outlineViewPr>
  <p:notesTextViewPr>
    <p:cViewPr>
      <p:scale>
        <a:sx n="100" d="100"/>
        <a:sy n="100" d="100"/>
      </p:scale>
      <p:origin x="0" y="0"/>
    </p:cViewPr>
  </p:notesTextViewPr>
  <p:notesViewPr>
    <p:cSldViewPr>
      <p:cViewPr varScale="1">
        <p:scale>
          <a:sx n="81" d="100"/>
          <a:sy n="81" d="100"/>
        </p:scale>
        <p:origin x="3786" y="3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handoutMaster" Target="handoutMasters/handoutMaster1.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tags" Target="tags/tag1.xml"/><Relationship Id="rId95" Type="http://schemas.openxmlformats.org/officeDocument/2006/relationships/tableStyles" Target="tableStyle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notesMaster" Target="notesMasters/notesMaster1.xml"/><Relationship Id="rId91" Type="http://schemas.openxmlformats.org/officeDocument/2006/relationships/commentAuthors" Target="commentAuthors.xml"/><Relationship Id="rId96"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presProps" Target="presProps.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s>
</file>

<file path=ppt/_rels/viewProps.xml.rels><?xml version="1.0" encoding="UTF-8" standalone="yes"?>
<Relationships xmlns="http://schemas.openxmlformats.org/package/2006/relationships"><Relationship Id="rId1" Type="http://schemas.openxmlformats.org/officeDocument/2006/relationships/slide" Target="slides/slide1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im McGowan" userId="e2c7446dd3aca506" providerId="LiveId" clId="{1827CB19-D80E-4CBD-BFD8-1E898A1AAFF3}"/>
    <pc:docChg chg="modSld">
      <pc:chgData name="Jim McGowan" userId="e2c7446dd3aca506" providerId="LiveId" clId="{1827CB19-D80E-4CBD-BFD8-1E898A1AAFF3}" dt="2021-10-28T00:07:16.558" v="6" actId="20577"/>
      <pc:docMkLst>
        <pc:docMk/>
      </pc:docMkLst>
      <pc:sldChg chg="modSp mod">
        <pc:chgData name="Jim McGowan" userId="e2c7446dd3aca506" providerId="LiveId" clId="{1827CB19-D80E-4CBD-BFD8-1E898A1AAFF3}" dt="2021-10-28T00:06:39.421" v="1" actId="20577"/>
        <pc:sldMkLst>
          <pc:docMk/>
          <pc:sldMk cId="315361950" sldId="7765"/>
        </pc:sldMkLst>
        <pc:spChg chg="mod">
          <ac:chgData name="Jim McGowan" userId="e2c7446dd3aca506" providerId="LiveId" clId="{1827CB19-D80E-4CBD-BFD8-1E898A1AAFF3}" dt="2021-10-28T00:06:39.421" v="1" actId="20577"/>
          <ac:spMkLst>
            <pc:docMk/>
            <pc:sldMk cId="315361950" sldId="7765"/>
            <ac:spMk id="7170" creationId="{A74DAFEE-DBB4-43A1-A6A4-D39DDA8F3D1F}"/>
          </ac:spMkLst>
        </pc:spChg>
      </pc:sldChg>
      <pc:sldChg chg="modSp mod">
        <pc:chgData name="Jim McGowan" userId="e2c7446dd3aca506" providerId="LiveId" clId="{1827CB19-D80E-4CBD-BFD8-1E898A1AAFF3}" dt="2021-10-28T00:06:44.479" v="2" actId="20577"/>
        <pc:sldMkLst>
          <pc:docMk/>
          <pc:sldMk cId="322728448" sldId="7933"/>
        </pc:sldMkLst>
        <pc:spChg chg="mod">
          <ac:chgData name="Jim McGowan" userId="e2c7446dd3aca506" providerId="LiveId" clId="{1827CB19-D80E-4CBD-BFD8-1E898A1AAFF3}" dt="2021-10-28T00:06:44.479" v="2" actId="20577"/>
          <ac:spMkLst>
            <pc:docMk/>
            <pc:sldMk cId="322728448" sldId="7933"/>
            <ac:spMk id="7170" creationId="{A74DAFEE-DBB4-43A1-A6A4-D39DDA8F3D1F}"/>
          </ac:spMkLst>
        </pc:spChg>
      </pc:sldChg>
      <pc:sldChg chg="modSp mod">
        <pc:chgData name="Jim McGowan" userId="e2c7446dd3aca506" providerId="LiveId" clId="{1827CB19-D80E-4CBD-BFD8-1E898A1AAFF3}" dt="2021-10-28T00:06:26.058" v="0" actId="20577"/>
        <pc:sldMkLst>
          <pc:docMk/>
          <pc:sldMk cId="3099720002" sldId="7934"/>
        </pc:sldMkLst>
        <pc:spChg chg="mod">
          <ac:chgData name="Jim McGowan" userId="e2c7446dd3aca506" providerId="LiveId" clId="{1827CB19-D80E-4CBD-BFD8-1E898A1AAFF3}" dt="2021-10-28T00:06:26.058" v="0" actId="20577"/>
          <ac:spMkLst>
            <pc:docMk/>
            <pc:sldMk cId="3099720002" sldId="7934"/>
            <ac:spMk id="7170" creationId="{A74DAFEE-DBB4-43A1-A6A4-D39DDA8F3D1F}"/>
          </ac:spMkLst>
        </pc:spChg>
      </pc:sldChg>
      <pc:sldChg chg="modSp mod">
        <pc:chgData name="Jim McGowan" userId="e2c7446dd3aca506" providerId="LiveId" clId="{1827CB19-D80E-4CBD-BFD8-1E898A1AAFF3}" dt="2021-10-28T00:06:51.678" v="3" actId="20577"/>
        <pc:sldMkLst>
          <pc:docMk/>
          <pc:sldMk cId="3511097576" sldId="7935"/>
        </pc:sldMkLst>
        <pc:spChg chg="mod">
          <ac:chgData name="Jim McGowan" userId="e2c7446dd3aca506" providerId="LiveId" clId="{1827CB19-D80E-4CBD-BFD8-1E898A1AAFF3}" dt="2021-10-28T00:06:51.678" v="3" actId="20577"/>
          <ac:spMkLst>
            <pc:docMk/>
            <pc:sldMk cId="3511097576" sldId="7935"/>
            <ac:spMk id="7170" creationId="{A74DAFEE-DBB4-43A1-A6A4-D39DDA8F3D1F}"/>
          </ac:spMkLst>
        </pc:spChg>
      </pc:sldChg>
      <pc:sldChg chg="modSp mod">
        <pc:chgData name="Jim McGowan" userId="e2c7446dd3aca506" providerId="LiveId" clId="{1827CB19-D80E-4CBD-BFD8-1E898A1AAFF3}" dt="2021-10-28T00:07:01.377" v="4" actId="20577"/>
        <pc:sldMkLst>
          <pc:docMk/>
          <pc:sldMk cId="950209150" sldId="7936"/>
        </pc:sldMkLst>
        <pc:spChg chg="mod">
          <ac:chgData name="Jim McGowan" userId="e2c7446dd3aca506" providerId="LiveId" clId="{1827CB19-D80E-4CBD-BFD8-1E898A1AAFF3}" dt="2021-10-28T00:07:01.377" v="4" actId="20577"/>
          <ac:spMkLst>
            <pc:docMk/>
            <pc:sldMk cId="950209150" sldId="7936"/>
            <ac:spMk id="7170" creationId="{A74DAFEE-DBB4-43A1-A6A4-D39DDA8F3D1F}"/>
          </ac:spMkLst>
        </pc:spChg>
      </pc:sldChg>
      <pc:sldChg chg="modSp mod">
        <pc:chgData name="Jim McGowan" userId="e2c7446dd3aca506" providerId="LiveId" clId="{1827CB19-D80E-4CBD-BFD8-1E898A1AAFF3}" dt="2021-10-28T00:07:07.774" v="5" actId="20577"/>
        <pc:sldMkLst>
          <pc:docMk/>
          <pc:sldMk cId="4055276190" sldId="7937"/>
        </pc:sldMkLst>
        <pc:spChg chg="mod">
          <ac:chgData name="Jim McGowan" userId="e2c7446dd3aca506" providerId="LiveId" clId="{1827CB19-D80E-4CBD-BFD8-1E898A1AAFF3}" dt="2021-10-28T00:07:07.774" v="5" actId="20577"/>
          <ac:spMkLst>
            <pc:docMk/>
            <pc:sldMk cId="4055276190" sldId="7937"/>
            <ac:spMk id="7170" creationId="{A74DAFEE-DBB4-43A1-A6A4-D39DDA8F3D1F}"/>
          </ac:spMkLst>
        </pc:spChg>
      </pc:sldChg>
      <pc:sldChg chg="modSp mod">
        <pc:chgData name="Jim McGowan" userId="e2c7446dd3aca506" providerId="LiveId" clId="{1827CB19-D80E-4CBD-BFD8-1E898A1AAFF3}" dt="2021-10-28T00:07:16.558" v="6" actId="20577"/>
        <pc:sldMkLst>
          <pc:docMk/>
          <pc:sldMk cId="2772123888" sldId="7938"/>
        </pc:sldMkLst>
        <pc:spChg chg="mod">
          <ac:chgData name="Jim McGowan" userId="e2c7446dd3aca506" providerId="LiveId" clId="{1827CB19-D80E-4CBD-BFD8-1E898A1AAFF3}" dt="2021-10-28T00:07:16.558" v="6" actId="20577"/>
          <ac:spMkLst>
            <pc:docMk/>
            <pc:sldMk cId="2772123888" sldId="7938"/>
            <ac:spMk id="7170" creationId="{A74DAFEE-DBB4-43A1-A6A4-D39DDA8F3D1F}"/>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9" name="Rectangle 5"/>
          <p:cNvSpPr>
            <a:spLocks noGrp="1" noChangeArrowheads="1"/>
          </p:cNvSpPr>
          <p:nvPr>
            <p:ph type="sldNum" sz="quarter" idx="3"/>
          </p:nvPr>
        </p:nvSpPr>
        <p:spPr bwMode="auto">
          <a:xfrm>
            <a:off x="4144437" y="9122452"/>
            <a:ext cx="3170764" cy="478748"/>
          </a:xfrm>
          <a:prstGeom prst="rect">
            <a:avLst/>
          </a:prstGeom>
          <a:noFill/>
          <a:ln w="9525">
            <a:noFill/>
            <a:miter lim="800000"/>
            <a:headEnd/>
            <a:tailEnd/>
          </a:ln>
        </p:spPr>
        <p:txBody>
          <a:bodyPr vert="horz" wrap="square" lIns="97392" tIns="48697" rIns="97392" bIns="48697" numCol="1" anchor="b" anchorCtr="0" compatLnSpc="1">
            <a:prstTxWarp prst="textNoShape">
              <a:avLst/>
            </a:prstTxWarp>
          </a:bodyPr>
          <a:lstStyle>
            <a:lvl1pPr algn="r" defTabSz="919579">
              <a:defRPr sz="1400"/>
            </a:lvl1pPr>
          </a:lstStyle>
          <a:p>
            <a:fld id="{416C2B2E-E9D7-4230-8EE4-F98D0B6BB14D}" type="slidenum">
              <a:rPr lang="en-US" altLang="en-US">
                <a:latin typeface="Calibri" panose="020F0502020204030204" pitchFamily="34" charset="0"/>
              </a:rPr>
              <a:pPr/>
              <a:t>‹#›</a:t>
            </a:fld>
            <a:endParaRPr lang="en-US" altLang="en-US" dirty="0">
              <a:latin typeface="Calibri" panose="020F0502020204030204" pitchFamily="34" charset="0"/>
            </a:endParaRPr>
          </a:p>
        </p:txBody>
      </p:sp>
      <p:sp>
        <p:nvSpPr>
          <p:cNvPr id="6" name="Rectangle 4">
            <a:extLst>
              <a:ext uri="{FF2B5EF4-FFF2-40B4-BE49-F238E27FC236}">
                <a16:creationId xmlns:a16="http://schemas.microsoft.com/office/drawing/2014/main" id="{E639ABDC-F385-432C-BC0C-EC9FB366D81E}"/>
              </a:ext>
            </a:extLst>
          </p:cNvPr>
          <p:cNvSpPr>
            <a:spLocks noGrp="1" noChangeArrowheads="1"/>
          </p:cNvSpPr>
          <p:nvPr>
            <p:ph type="ftr" sz="quarter" idx="2"/>
          </p:nvPr>
        </p:nvSpPr>
        <p:spPr bwMode="auto">
          <a:xfrm>
            <a:off x="0" y="9082034"/>
            <a:ext cx="3594184" cy="519166"/>
          </a:xfrm>
          <a:prstGeom prst="rect">
            <a:avLst/>
          </a:prstGeom>
          <a:noFill/>
          <a:ln w="9525">
            <a:noFill/>
            <a:miter lim="800000"/>
            <a:headEnd/>
            <a:tailEnd/>
          </a:ln>
        </p:spPr>
        <p:txBody>
          <a:bodyPr vert="horz" wrap="square" lIns="107802" tIns="53903" rIns="107802" bIns="53903" numCol="1" anchor="b" anchorCtr="0" compatLnSpc="1">
            <a:prstTxWarp prst="textNoShape">
              <a:avLst/>
            </a:prstTxWarp>
          </a:bodyPr>
          <a:lstStyle>
            <a:lvl1pPr defTabSz="1019412" eaLnBrk="1" hangingPunct="1">
              <a:defRPr sz="1600">
                <a:latin typeface="Times New Roman" pitchFamily="18" charset="0"/>
                <a:cs typeface="Arial" charset="0"/>
              </a:defRPr>
            </a:lvl1pPr>
          </a:lstStyle>
          <a:p>
            <a:pPr>
              <a:defRPr/>
            </a:pPr>
            <a:r>
              <a:rPr lang="en-US" dirty="0">
                <a:latin typeface="Calibri" panose="020F0502020204030204" pitchFamily="34" charset="0"/>
              </a:rPr>
              <a:t>Sugar Land Bible Church</a:t>
            </a:r>
          </a:p>
        </p:txBody>
      </p:sp>
      <p:sp>
        <p:nvSpPr>
          <p:cNvPr id="7" name="Header Placeholder 1">
            <a:extLst>
              <a:ext uri="{FF2B5EF4-FFF2-40B4-BE49-F238E27FC236}">
                <a16:creationId xmlns:a16="http://schemas.microsoft.com/office/drawing/2014/main" id="{DBD86D44-784A-49A5-8D58-104289F50E40}"/>
              </a:ext>
            </a:extLst>
          </p:cNvPr>
          <p:cNvSpPr>
            <a:spLocks noGrp="1"/>
          </p:cNvSpPr>
          <p:nvPr>
            <p:ph type="hdr" sz="quarter"/>
          </p:nvPr>
        </p:nvSpPr>
        <p:spPr>
          <a:xfrm>
            <a:off x="1612833" y="120405"/>
            <a:ext cx="4089536" cy="793995"/>
          </a:xfrm>
          <a:prstGeom prst="rect">
            <a:avLst/>
          </a:prstGeom>
        </p:spPr>
        <p:txBody>
          <a:bodyPr vert="horz" lIns="118243" tIns="59121" rIns="118243" bIns="59121" rtlCol="0"/>
          <a:lstStyle>
            <a:lvl1pPr algn="ctr">
              <a:defRPr sz="1700" dirty="0">
                <a:latin typeface="Calibri" panose="020F0502020204030204" pitchFamily="34" charset="0"/>
                <a:cs typeface="Calibri" panose="020F0502020204030204" pitchFamily="34" charset="0"/>
              </a:defRPr>
            </a:lvl1pPr>
          </a:lstStyle>
          <a:p>
            <a:pPr>
              <a:defRPr/>
            </a:pPr>
            <a:r>
              <a:rPr lang="en-US" sz="1600" dirty="0"/>
              <a:t>Dr. Andy Woods</a:t>
            </a:r>
          </a:p>
          <a:p>
            <a:pPr>
              <a:defRPr/>
            </a:pPr>
            <a:r>
              <a:rPr lang="en-US" sz="1600" dirty="0"/>
              <a:t>Zechariah 006 - 1v18-2v13</a:t>
            </a:r>
          </a:p>
          <a:p>
            <a:pPr>
              <a:defRPr/>
            </a:pPr>
            <a:r>
              <a:rPr lang="en-US" sz="1600" dirty="0"/>
              <a:t>10-27-2021</a:t>
            </a:r>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bwMode="auto">
          <a:xfrm>
            <a:off x="1" y="0"/>
            <a:ext cx="3170764" cy="478748"/>
          </a:xfrm>
          <a:prstGeom prst="rect">
            <a:avLst/>
          </a:prstGeom>
          <a:noFill/>
          <a:ln w="9525">
            <a:noFill/>
            <a:miter lim="800000"/>
            <a:headEnd/>
            <a:tailEnd/>
          </a:ln>
        </p:spPr>
        <p:txBody>
          <a:bodyPr vert="horz" wrap="square" lIns="97392" tIns="48697" rIns="97392" bIns="48697" numCol="1" anchor="t" anchorCtr="0" compatLnSpc="1">
            <a:prstTxWarp prst="textNoShape">
              <a:avLst/>
            </a:prstTxWarp>
          </a:bodyPr>
          <a:lstStyle>
            <a:lvl1pPr defTabSz="920970" eaLnBrk="1" hangingPunct="1">
              <a:defRPr sz="1400">
                <a:latin typeface="Calibri" panose="020F0502020204030204" pitchFamily="34" charset="0"/>
                <a:cs typeface="Arial" charset="0"/>
              </a:defRPr>
            </a:lvl1pPr>
          </a:lstStyle>
          <a:p>
            <a:pPr>
              <a:defRPr/>
            </a:pPr>
            <a:endParaRPr lang="en-US" dirty="0"/>
          </a:p>
        </p:txBody>
      </p:sp>
      <p:sp>
        <p:nvSpPr>
          <p:cNvPr id="3" name="Date Placeholder 2"/>
          <p:cNvSpPr>
            <a:spLocks noGrp="1"/>
          </p:cNvSpPr>
          <p:nvPr>
            <p:ph type="dt" idx="1"/>
          </p:nvPr>
        </p:nvSpPr>
        <p:spPr bwMode="auto">
          <a:xfrm>
            <a:off x="4142749" y="0"/>
            <a:ext cx="3170763" cy="478748"/>
          </a:xfrm>
          <a:prstGeom prst="rect">
            <a:avLst/>
          </a:prstGeom>
          <a:noFill/>
          <a:ln w="9525">
            <a:noFill/>
            <a:miter lim="800000"/>
            <a:headEnd/>
            <a:tailEnd/>
          </a:ln>
        </p:spPr>
        <p:txBody>
          <a:bodyPr vert="horz" wrap="square" lIns="97392" tIns="48697" rIns="97392" bIns="48697" numCol="1" anchor="t" anchorCtr="0" compatLnSpc="1">
            <a:prstTxWarp prst="textNoShape">
              <a:avLst/>
            </a:prstTxWarp>
          </a:bodyPr>
          <a:lstStyle>
            <a:lvl1pPr algn="r" defTabSz="920970" eaLnBrk="1" hangingPunct="1">
              <a:defRPr sz="1400">
                <a:latin typeface="Calibri" panose="020F0502020204030204" pitchFamily="34" charset="0"/>
                <a:cs typeface="Arial" charset="0"/>
              </a:defRPr>
            </a:lvl1pPr>
          </a:lstStyle>
          <a:p>
            <a:pPr>
              <a:defRPr/>
            </a:pPr>
            <a:fld id="{5800389A-3474-4B41-9CB2-F1B2DAE08F62}" type="datetimeFigureOut">
              <a:rPr lang="en-US" smtClean="0"/>
              <a:pPr>
                <a:defRPr/>
              </a:pPr>
              <a:t>10/27/2021</a:t>
            </a:fld>
            <a:endParaRPr lang="en-US" dirty="0"/>
          </a:p>
        </p:txBody>
      </p:sp>
      <p:sp>
        <p:nvSpPr>
          <p:cNvPr id="4" name="Slide Image Placeholder 3"/>
          <p:cNvSpPr>
            <a:spLocks noGrp="1" noRot="1" noChangeAspect="1"/>
          </p:cNvSpPr>
          <p:nvPr>
            <p:ph type="sldImg" idx="2"/>
          </p:nvPr>
        </p:nvSpPr>
        <p:spPr>
          <a:xfrm>
            <a:off x="457200" y="720725"/>
            <a:ext cx="6400800" cy="3600450"/>
          </a:xfrm>
          <a:prstGeom prst="rect">
            <a:avLst/>
          </a:prstGeom>
          <a:noFill/>
          <a:ln w="12700">
            <a:solidFill>
              <a:prstClr val="black"/>
            </a:solidFill>
          </a:ln>
        </p:spPr>
        <p:txBody>
          <a:bodyPr vert="horz" lIns="101038" tIns="50519" rIns="101038" bIns="50519" rtlCol="0" anchor="ctr"/>
          <a:lstStyle/>
          <a:p>
            <a:pPr lvl="0"/>
            <a:endParaRPr lang="en-US" noProof="0" dirty="0"/>
          </a:p>
        </p:txBody>
      </p:sp>
      <p:sp>
        <p:nvSpPr>
          <p:cNvPr id="5" name="Notes Placeholder 4"/>
          <p:cNvSpPr>
            <a:spLocks noGrp="1"/>
          </p:cNvSpPr>
          <p:nvPr>
            <p:ph type="body" sz="quarter" idx="3"/>
          </p:nvPr>
        </p:nvSpPr>
        <p:spPr bwMode="auto">
          <a:xfrm>
            <a:off x="732364" y="4561226"/>
            <a:ext cx="5850473" cy="4318573"/>
          </a:xfrm>
          <a:prstGeom prst="rect">
            <a:avLst/>
          </a:prstGeom>
          <a:noFill/>
          <a:ln w="9525">
            <a:noFill/>
            <a:miter lim="800000"/>
            <a:headEnd/>
            <a:tailEnd/>
          </a:ln>
        </p:spPr>
        <p:txBody>
          <a:bodyPr vert="horz" wrap="square" lIns="97392" tIns="48697" rIns="97392" bIns="48697"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bwMode="auto">
          <a:xfrm>
            <a:off x="1" y="9120813"/>
            <a:ext cx="3170764" cy="478748"/>
          </a:xfrm>
          <a:prstGeom prst="rect">
            <a:avLst/>
          </a:prstGeom>
          <a:noFill/>
          <a:ln w="9525">
            <a:noFill/>
            <a:miter lim="800000"/>
            <a:headEnd/>
            <a:tailEnd/>
          </a:ln>
        </p:spPr>
        <p:txBody>
          <a:bodyPr vert="horz" wrap="square" lIns="97392" tIns="48697" rIns="97392" bIns="48697" numCol="1" anchor="b" anchorCtr="0" compatLnSpc="1">
            <a:prstTxWarp prst="textNoShape">
              <a:avLst/>
            </a:prstTxWarp>
          </a:bodyPr>
          <a:lstStyle>
            <a:lvl1pPr defTabSz="920970" eaLnBrk="1" hangingPunct="1">
              <a:defRPr sz="1400">
                <a:latin typeface="Calibri" panose="020F0502020204030204" pitchFamily="34" charset="0"/>
                <a:cs typeface="Arial" charset="0"/>
              </a:defRPr>
            </a:lvl1pPr>
          </a:lstStyle>
          <a:p>
            <a:pPr>
              <a:defRPr/>
            </a:pPr>
            <a:endParaRPr lang="en-US" dirty="0"/>
          </a:p>
        </p:txBody>
      </p:sp>
      <p:sp>
        <p:nvSpPr>
          <p:cNvPr id="7" name="Slide Number Placeholder 6"/>
          <p:cNvSpPr>
            <a:spLocks noGrp="1"/>
          </p:cNvSpPr>
          <p:nvPr>
            <p:ph type="sldNum" sz="quarter" idx="5"/>
          </p:nvPr>
        </p:nvSpPr>
        <p:spPr bwMode="auto">
          <a:xfrm>
            <a:off x="4142749" y="9120813"/>
            <a:ext cx="3170763" cy="478748"/>
          </a:xfrm>
          <a:prstGeom prst="rect">
            <a:avLst/>
          </a:prstGeom>
          <a:noFill/>
          <a:ln w="9525">
            <a:noFill/>
            <a:miter lim="800000"/>
            <a:headEnd/>
            <a:tailEnd/>
          </a:ln>
        </p:spPr>
        <p:txBody>
          <a:bodyPr vert="horz" wrap="square" lIns="97392" tIns="48697" rIns="97392" bIns="48697" numCol="1" anchor="b" anchorCtr="0" compatLnSpc="1">
            <a:prstTxWarp prst="textNoShape">
              <a:avLst/>
            </a:prstTxWarp>
          </a:bodyPr>
          <a:lstStyle>
            <a:lvl1pPr algn="r" defTabSz="919579">
              <a:defRPr sz="1400">
                <a:latin typeface="Calibri" panose="020F0502020204030204" pitchFamily="34" charset="0"/>
              </a:defRPr>
            </a:lvl1pPr>
          </a:lstStyle>
          <a:p>
            <a:fld id="{3D084339-C7C3-4022-975D-A91B6BCBB8E5}" type="slidenum">
              <a:rPr lang="en-US" altLang="en-US" smtClean="0"/>
              <a:pPr/>
              <a:t>‹#›</a:t>
            </a:fld>
            <a:endParaRPr lang="en-US" altLang="en-US"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23</a:t>
            </a:fld>
            <a:endParaRPr lang="en-US" altLang="en-US" dirty="0"/>
          </a:p>
        </p:txBody>
      </p:sp>
    </p:spTree>
    <p:extLst>
      <p:ext uri="{BB962C8B-B14F-4D97-AF65-F5344CB8AC3E}">
        <p14:creationId xmlns:p14="http://schemas.microsoft.com/office/powerpoint/2010/main" val="6716616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37</a:t>
            </a:fld>
            <a:endParaRPr lang="en-US" altLang="en-US" dirty="0"/>
          </a:p>
        </p:txBody>
      </p:sp>
    </p:spTree>
    <p:extLst>
      <p:ext uri="{BB962C8B-B14F-4D97-AF65-F5344CB8AC3E}">
        <p14:creationId xmlns:p14="http://schemas.microsoft.com/office/powerpoint/2010/main" val="27639175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39</a:t>
            </a:fld>
            <a:endParaRPr lang="en-US" altLang="en-US" dirty="0"/>
          </a:p>
        </p:txBody>
      </p:sp>
    </p:spTree>
    <p:extLst>
      <p:ext uri="{BB962C8B-B14F-4D97-AF65-F5344CB8AC3E}">
        <p14:creationId xmlns:p14="http://schemas.microsoft.com/office/powerpoint/2010/main" val="12371098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59</a:t>
            </a:fld>
            <a:endParaRPr lang="en-US" altLang="en-US" dirty="0"/>
          </a:p>
        </p:txBody>
      </p:sp>
    </p:spTree>
    <p:extLst>
      <p:ext uri="{BB962C8B-B14F-4D97-AF65-F5344CB8AC3E}">
        <p14:creationId xmlns:p14="http://schemas.microsoft.com/office/powerpoint/2010/main" val="31058754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60</a:t>
            </a:fld>
            <a:endParaRPr lang="en-US" altLang="en-US" dirty="0"/>
          </a:p>
        </p:txBody>
      </p:sp>
    </p:spTree>
    <p:extLst>
      <p:ext uri="{BB962C8B-B14F-4D97-AF65-F5344CB8AC3E}">
        <p14:creationId xmlns:p14="http://schemas.microsoft.com/office/powerpoint/2010/main" val="27016709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73</a:t>
            </a:fld>
            <a:endParaRPr lang="en-US" altLang="en-US" dirty="0"/>
          </a:p>
        </p:txBody>
      </p:sp>
    </p:spTree>
    <p:extLst>
      <p:ext uri="{BB962C8B-B14F-4D97-AF65-F5344CB8AC3E}">
        <p14:creationId xmlns:p14="http://schemas.microsoft.com/office/powerpoint/2010/main" val="3430590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6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1675353320"/>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Content Placeholder 2"/>
          <p:cNvSpPr>
            <a:spLocks noGrp="1"/>
          </p:cNvSpPr>
          <p:nvPr>
            <p:ph idx="1"/>
          </p:nvPr>
        </p:nvSpPr>
        <p:spPr>
          <a:xfrm>
            <a:off x="1559984" y="1946275"/>
            <a:ext cx="103632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p:txBody>
          <a:bodyPr/>
          <a:lstStyle>
            <a:lvl1pPr>
              <a:defRPr/>
            </a:lvl1pPr>
          </a:lstStyle>
          <a:p>
            <a:pPr>
              <a:defRPr/>
            </a:pPr>
            <a:endParaRPr lang="en-US"/>
          </a:p>
        </p:txBody>
      </p:sp>
      <p:sp>
        <p:nvSpPr>
          <p:cNvPr id="5" name="Rectangle 36"/>
          <p:cNvSpPr>
            <a:spLocks noGrp="1" noChangeArrowheads="1"/>
          </p:cNvSpPr>
          <p:nvPr>
            <p:ph type="ftr" sz="quarter" idx="11"/>
          </p:nvPr>
        </p:nvSpPr>
        <p:spPr/>
        <p:txBody>
          <a:bodyPr/>
          <a:lstStyle>
            <a:lvl1pPr>
              <a:defRPr/>
            </a:lvl1pPr>
          </a:lstStyle>
          <a:p>
            <a:pPr>
              <a:defRPr/>
            </a:pPr>
            <a:endParaRPr lang="en-US"/>
          </a:p>
        </p:txBody>
      </p:sp>
      <p:sp>
        <p:nvSpPr>
          <p:cNvPr id="6" name="Rectangle 37"/>
          <p:cNvSpPr>
            <a:spLocks noGrp="1" noChangeArrowheads="1"/>
          </p:cNvSpPr>
          <p:nvPr>
            <p:ph type="sldNum" sz="quarter" idx="12"/>
          </p:nvPr>
        </p:nvSpPr>
        <p:spPr/>
        <p:txBody>
          <a:bodyPr/>
          <a:lstStyle>
            <a:lvl1pPr>
              <a:defRPr/>
            </a:lvl1pPr>
          </a:lstStyle>
          <a:p>
            <a:fld id="{70A06824-8A41-4716-AE4C-176E2E7B0908}" type="slidenum">
              <a:rPr lang="en-US" altLang="en-US"/>
              <a:pPr/>
              <a:t>‹#›</a:t>
            </a:fld>
            <a:endParaRPr lang="en-US" altLang="en-US"/>
          </a:p>
        </p:txBody>
      </p:sp>
    </p:spTree>
    <p:extLst>
      <p:ext uri="{BB962C8B-B14F-4D97-AF65-F5344CB8AC3E}">
        <p14:creationId xmlns:p14="http://schemas.microsoft.com/office/powerpoint/2010/main" val="3107116183"/>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35"/>
          <p:cNvSpPr>
            <a:spLocks noGrp="1" noChangeArrowheads="1"/>
          </p:cNvSpPr>
          <p:nvPr>
            <p:ph type="dt" sz="half" idx="10"/>
          </p:nvPr>
        </p:nvSpPr>
        <p:spPr/>
        <p:txBody>
          <a:bodyPr/>
          <a:lstStyle>
            <a:lvl1pPr>
              <a:defRPr/>
            </a:lvl1pPr>
          </a:lstStyle>
          <a:p>
            <a:pPr>
              <a:defRPr/>
            </a:pPr>
            <a:endParaRPr lang="en-US"/>
          </a:p>
        </p:txBody>
      </p:sp>
      <p:sp>
        <p:nvSpPr>
          <p:cNvPr id="3" name="Rectangle 36"/>
          <p:cNvSpPr>
            <a:spLocks noGrp="1" noChangeArrowheads="1"/>
          </p:cNvSpPr>
          <p:nvPr>
            <p:ph type="ftr" sz="quarter" idx="11"/>
          </p:nvPr>
        </p:nvSpPr>
        <p:spPr/>
        <p:txBody>
          <a:bodyPr/>
          <a:lstStyle>
            <a:lvl1pPr>
              <a:defRPr/>
            </a:lvl1pPr>
          </a:lstStyle>
          <a:p>
            <a:pPr>
              <a:defRPr/>
            </a:pPr>
            <a:endParaRPr lang="en-US"/>
          </a:p>
        </p:txBody>
      </p:sp>
      <p:sp>
        <p:nvSpPr>
          <p:cNvPr id="4" name="Rectangle 37"/>
          <p:cNvSpPr>
            <a:spLocks noGrp="1" noChangeArrowheads="1"/>
          </p:cNvSpPr>
          <p:nvPr>
            <p:ph type="sldNum" sz="quarter" idx="12"/>
          </p:nvPr>
        </p:nvSpPr>
        <p:spPr/>
        <p:txBody>
          <a:bodyPr/>
          <a:lstStyle>
            <a:lvl1pPr>
              <a:defRPr/>
            </a:lvl1pPr>
          </a:lstStyle>
          <a:p>
            <a:fld id="{A025970F-7A46-46CD-9785-CC6B011A0510}" type="slidenum">
              <a:rPr lang="en-US" altLang="en-US"/>
              <a:pPr/>
              <a:t>‹#›</a:t>
            </a:fld>
            <a:endParaRPr lang="en-US" altLang="en-US"/>
          </a:p>
        </p:txBody>
      </p:sp>
    </p:spTree>
    <p:extLst>
      <p:ext uri="{BB962C8B-B14F-4D97-AF65-F5344CB8AC3E}">
        <p14:creationId xmlns:p14="http://schemas.microsoft.com/office/powerpoint/2010/main" val="986519279"/>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1559984" y="1946275"/>
            <a:ext cx="10363200" cy="4114800"/>
          </a:xfrm>
        </p:spPr>
        <p:txBody>
          <a:bodyPr/>
          <a:lstStyle/>
          <a:p>
            <a:pPr lvl="0"/>
            <a:endParaRPr lang="en-US" noProof="0"/>
          </a:p>
        </p:txBody>
      </p:sp>
      <p:sp>
        <p:nvSpPr>
          <p:cNvPr id="4" name="Date Placeholder 3"/>
          <p:cNvSpPr>
            <a:spLocks noGrp="1"/>
          </p:cNvSpPr>
          <p:nvPr>
            <p:ph type="dt" sz="half" idx="10"/>
          </p:nvPr>
        </p:nvSpPr>
        <p:spPr/>
        <p:txBody>
          <a:bodyPr/>
          <a:lstStyle>
            <a:lvl1pPr>
              <a:defRPr/>
            </a:lvl1pPr>
          </a:lstStyle>
          <a:p>
            <a:pPr>
              <a:defRPr/>
            </a:pPr>
            <a:fld id="{4C1770DC-A357-497B-8062-DBFC6B489430}" type="datetime1">
              <a:rPr lang="en-US"/>
              <a:pPr>
                <a:defRPr/>
              </a:pPr>
              <a:t>10/27/2021</a:t>
            </a:fld>
            <a:endParaRPr lang="en-US"/>
          </a:p>
        </p:txBody>
      </p:sp>
      <p:sp>
        <p:nvSpPr>
          <p:cNvPr id="5" name="Footer Placeholder 4"/>
          <p:cNvSpPr>
            <a:spLocks noGrp="1"/>
          </p:cNvSpPr>
          <p:nvPr>
            <p:ph type="ftr" sz="quarter" idx="11"/>
          </p:nvPr>
        </p:nvSpPr>
        <p:spPr/>
        <p:txBody>
          <a:bodyPr/>
          <a:lstStyle>
            <a:lvl1pPr>
              <a:defRPr/>
            </a:lvl1pPr>
          </a:lstStyle>
          <a:p>
            <a:pPr>
              <a:defRPr/>
            </a:pPr>
            <a:r>
              <a:rPr lang="en-US"/>
              <a:t>DANIEL</a:t>
            </a:r>
          </a:p>
        </p:txBody>
      </p:sp>
      <p:sp>
        <p:nvSpPr>
          <p:cNvPr id="6" name="Slide Number Placeholder 5"/>
          <p:cNvSpPr>
            <a:spLocks noGrp="1"/>
          </p:cNvSpPr>
          <p:nvPr>
            <p:ph type="sldNum" sz="quarter" idx="12"/>
          </p:nvPr>
        </p:nvSpPr>
        <p:spPr/>
        <p:txBody>
          <a:bodyPr/>
          <a:lstStyle>
            <a:lvl1pPr>
              <a:defRPr/>
            </a:lvl1pPr>
          </a:lstStyle>
          <a:p>
            <a:fld id="{A3EF16CB-0333-4C7A-82A6-C2756022D2B7}" type="slidenum">
              <a:rPr lang="en-US" altLang="en-US"/>
              <a:pPr/>
              <a:t>‹#›</a:t>
            </a:fld>
            <a:endParaRPr lang="en-US" altLang="en-US"/>
          </a:p>
        </p:txBody>
      </p:sp>
    </p:spTree>
    <p:extLst>
      <p:ext uri="{BB962C8B-B14F-4D97-AF65-F5344CB8AC3E}">
        <p14:creationId xmlns:p14="http://schemas.microsoft.com/office/powerpoint/2010/main" val="329193312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6"/>
          <p:cNvSpPr>
            <a:spLocks noGrp="1" noChangeArrowheads="1"/>
          </p:cNvSpPr>
          <p:nvPr>
            <p:ph type="dt" sz="half" idx="10"/>
          </p:nvPr>
        </p:nvSpPr>
        <p:spPr/>
        <p:txBody>
          <a:bodyPr/>
          <a:lstStyle>
            <a:lvl1pPr>
              <a:defRPr/>
            </a:lvl1pPr>
          </a:lstStyle>
          <a:p>
            <a:pPr>
              <a:defRPr/>
            </a:pPr>
            <a:endParaRPr lang="en-US"/>
          </a:p>
        </p:txBody>
      </p:sp>
      <p:sp>
        <p:nvSpPr>
          <p:cNvPr id="4" name="Rectangle 37"/>
          <p:cNvSpPr>
            <a:spLocks noGrp="1" noChangeArrowheads="1"/>
          </p:cNvSpPr>
          <p:nvPr>
            <p:ph type="ftr" sz="quarter" idx="11"/>
          </p:nvPr>
        </p:nvSpPr>
        <p:spPr/>
        <p:txBody>
          <a:bodyPr/>
          <a:lstStyle>
            <a:lvl1pPr>
              <a:defRPr/>
            </a:lvl1pPr>
          </a:lstStyle>
          <a:p>
            <a:pPr>
              <a:defRPr/>
            </a:pPr>
            <a:endParaRPr lang="en-US"/>
          </a:p>
        </p:txBody>
      </p:sp>
      <p:sp>
        <p:nvSpPr>
          <p:cNvPr id="5" name="Rectangle 38"/>
          <p:cNvSpPr>
            <a:spLocks noGrp="1" noChangeArrowheads="1"/>
          </p:cNvSpPr>
          <p:nvPr>
            <p:ph type="sldNum" sz="quarter" idx="12"/>
          </p:nvPr>
        </p:nvSpPr>
        <p:spPr/>
        <p:txBody>
          <a:bodyPr/>
          <a:lstStyle>
            <a:lvl1pPr>
              <a:defRPr/>
            </a:lvl1pPr>
          </a:lstStyle>
          <a:p>
            <a:pPr>
              <a:defRPr/>
            </a:pPr>
            <a:fld id="{92C91063-0A8B-496C-999C-539FB0DFAA77}" type="slidenum">
              <a:rPr lang="en-US"/>
              <a:pPr>
                <a:defRPr/>
              </a:pPr>
              <a:t>‹#›</a:t>
            </a:fld>
            <a:endParaRPr lang="en-US"/>
          </a:p>
        </p:txBody>
      </p:sp>
    </p:spTree>
    <p:extLst>
      <p:ext uri="{BB962C8B-B14F-4D97-AF65-F5344CB8AC3E}">
        <p14:creationId xmlns:p14="http://schemas.microsoft.com/office/powerpoint/2010/main" val="11187004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7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3859233347"/>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8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4227777506"/>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itle" preserve="1">
  <p:cSld name="10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4266701558"/>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3932624387"/>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 preserve="1">
  <p:cSld name="9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332687730"/>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itle" preserve="1">
  <p:cSld name="5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1167117808"/>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itle" preserve="1">
  <p:cSld name="3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2124601033"/>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2195921770"/>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5"/>
            <a:ext cx="1447800" cy="6854825"/>
            <a:chOff x="0" y="0"/>
            <a:chExt cx="684" cy="4318"/>
          </a:xfrm>
        </p:grpSpPr>
        <p:sp>
          <p:nvSpPr>
            <p:cNvPr id="14339"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sz="2400" dirty="0">
                <a:latin typeface="Calibri" panose="020F0502020204030204" pitchFamily="34" charset="0"/>
                <a:cs typeface="+mn-cs"/>
              </a:endParaRPr>
            </a:p>
          </p:txBody>
        </p:sp>
        <p:grpSp>
          <p:nvGrpSpPr>
            <p:cNvPr id="1033" name="Group 4"/>
            <p:cNvGrpSpPr>
              <a:grpSpLocks/>
            </p:cNvGrpSpPr>
            <p:nvPr/>
          </p:nvGrpSpPr>
          <p:grpSpPr bwMode="auto">
            <a:xfrm>
              <a:off x="48" y="102"/>
              <a:ext cx="96" cy="4128"/>
              <a:chOff x="48" y="102"/>
              <a:chExt cx="96" cy="4128"/>
            </a:xfrm>
          </p:grpSpPr>
          <p:sp>
            <p:nvSpPr>
              <p:cNvPr id="1034" name="Rectangle 5"/>
              <p:cNvSpPr>
                <a:spLocks noChangeArrowheads="1"/>
              </p:cNvSpPr>
              <p:nvPr/>
            </p:nvSpPr>
            <p:spPr bwMode="auto">
              <a:xfrm>
                <a:off x="48" y="110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5" name="Rectangle 6"/>
              <p:cNvSpPr>
                <a:spLocks noChangeArrowheads="1"/>
              </p:cNvSpPr>
              <p:nvPr/>
            </p:nvSpPr>
            <p:spPr bwMode="auto">
              <a:xfrm>
                <a:off x="48" y="125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6" name="Rectangle 7"/>
              <p:cNvSpPr>
                <a:spLocks noChangeArrowheads="1"/>
              </p:cNvSpPr>
              <p:nvPr/>
            </p:nvSpPr>
            <p:spPr bwMode="auto">
              <a:xfrm>
                <a:off x="48" y="139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7" name="Rectangle 8"/>
              <p:cNvSpPr>
                <a:spLocks noChangeArrowheads="1"/>
              </p:cNvSpPr>
              <p:nvPr/>
            </p:nvSpPr>
            <p:spPr bwMode="auto">
              <a:xfrm>
                <a:off x="48" y="1538"/>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8" name="Rectangle 9"/>
              <p:cNvSpPr>
                <a:spLocks noChangeArrowheads="1"/>
              </p:cNvSpPr>
              <p:nvPr/>
            </p:nvSpPr>
            <p:spPr bwMode="auto">
              <a:xfrm>
                <a:off x="48" y="1683"/>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9" name="Rectangle 10"/>
              <p:cNvSpPr>
                <a:spLocks noChangeArrowheads="1"/>
              </p:cNvSpPr>
              <p:nvPr/>
            </p:nvSpPr>
            <p:spPr bwMode="auto">
              <a:xfrm>
                <a:off x="48" y="182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0" name="Rectangle 11"/>
              <p:cNvSpPr>
                <a:spLocks noChangeArrowheads="1"/>
              </p:cNvSpPr>
              <p:nvPr/>
            </p:nvSpPr>
            <p:spPr bwMode="auto">
              <a:xfrm>
                <a:off x="48" y="197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1" name="Rectangle 12"/>
              <p:cNvSpPr>
                <a:spLocks noChangeArrowheads="1"/>
              </p:cNvSpPr>
              <p:nvPr/>
            </p:nvSpPr>
            <p:spPr bwMode="auto">
              <a:xfrm>
                <a:off x="48" y="2115"/>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2" name="Rectangle 13"/>
              <p:cNvSpPr>
                <a:spLocks noChangeArrowheads="1"/>
              </p:cNvSpPr>
              <p:nvPr/>
            </p:nvSpPr>
            <p:spPr bwMode="auto">
              <a:xfrm>
                <a:off x="48" y="225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3" name="Rectangle 14"/>
              <p:cNvSpPr>
                <a:spLocks noChangeArrowheads="1"/>
              </p:cNvSpPr>
              <p:nvPr/>
            </p:nvSpPr>
            <p:spPr bwMode="auto">
              <a:xfrm>
                <a:off x="48" y="240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4" name="Rectangle 15"/>
              <p:cNvSpPr>
                <a:spLocks noChangeArrowheads="1"/>
              </p:cNvSpPr>
              <p:nvPr/>
            </p:nvSpPr>
            <p:spPr bwMode="auto">
              <a:xfrm>
                <a:off x="48" y="254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5" name="Rectangle 16"/>
              <p:cNvSpPr>
                <a:spLocks noChangeArrowheads="1"/>
              </p:cNvSpPr>
              <p:nvPr/>
            </p:nvSpPr>
            <p:spPr bwMode="auto">
              <a:xfrm>
                <a:off x="48" y="2692"/>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6" name="Rectangle 17"/>
              <p:cNvSpPr>
                <a:spLocks noChangeArrowheads="1"/>
              </p:cNvSpPr>
              <p:nvPr/>
            </p:nvSpPr>
            <p:spPr bwMode="auto">
              <a:xfrm>
                <a:off x="48" y="283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7" name="Rectangle 18"/>
              <p:cNvSpPr>
                <a:spLocks noChangeArrowheads="1"/>
              </p:cNvSpPr>
              <p:nvPr/>
            </p:nvSpPr>
            <p:spPr bwMode="auto">
              <a:xfrm>
                <a:off x="48" y="298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8" name="Rectangle 19"/>
              <p:cNvSpPr>
                <a:spLocks noChangeArrowheads="1"/>
              </p:cNvSpPr>
              <p:nvPr/>
            </p:nvSpPr>
            <p:spPr bwMode="auto">
              <a:xfrm>
                <a:off x="48" y="3124"/>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9" name="Rectangle 20"/>
              <p:cNvSpPr>
                <a:spLocks noChangeArrowheads="1"/>
              </p:cNvSpPr>
              <p:nvPr/>
            </p:nvSpPr>
            <p:spPr bwMode="auto">
              <a:xfrm>
                <a:off x="48" y="3269"/>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0" name="Rectangle 21"/>
              <p:cNvSpPr>
                <a:spLocks noChangeArrowheads="1"/>
              </p:cNvSpPr>
              <p:nvPr/>
            </p:nvSpPr>
            <p:spPr bwMode="auto">
              <a:xfrm>
                <a:off x="48" y="3412"/>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1" name="Rectangle 22"/>
              <p:cNvSpPr>
                <a:spLocks noChangeArrowheads="1"/>
              </p:cNvSpPr>
              <p:nvPr/>
            </p:nvSpPr>
            <p:spPr bwMode="auto">
              <a:xfrm>
                <a:off x="48" y="3557"/>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2" name="Rectangle 23"/>
              <p:cNvSpPr>
                <a:spLocks noChangeArrowheads="1"/>
              </p:cNvSpPr>
              <p:nvPr/>
            </p:nvSpPr>
            <p:spPr bwMode="auto">
              <a:xfrm>
                <a:off x="48" y="3702"/>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3" name="Rectangle 24"/>
              <p:cNvSpPr>
                <a:spLocks noChangeArrowheads="1"/>
              </p:cNvSpPr>
              <p:nvPr/>
            </p:nvSpPr>
            <p:spPr bwMode="auto">
              <a:xfrm>
                <a:off x="48" y="384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4" name="Rectangle 25"/>
              <p:cNvSpPr>
                <a:spLocks noChangeArrowheads="1"/>
              </p:cNvSpPr>
              <p:nvPr/>
            </p:nvSpPr>
            <p:spPr bwMode="auto">
              <a:xfrm>
                <a:off x="48" y="399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5" name="Rectangle 26"/>
              <p:cNvSpPr>
                <a:spLocks noChangeArrowheads="1"/>
              </p:cNvSpPr>
              <p:nvPr/>
            </p:nvSpPr>
            <p:spPr bwMode="auto">
              <a:xfrm>
                <a:off x="48" y="413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6" name="Rectangle 27"/>
              <p:cNvSpPr>
                <a:spLocks noChangeArrowheads="1"/>
              </p:cNvSpPr>
              <p:nvPr/>
            </p:nvSpPr>
            <p:spPr bwMode="auto">
              <a:xfrm>
                <a:off x="48" y="102"/>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7" name="Rectangle 28"/>
              <p:cNvSpPr>
                <a:spLocks noChangeArrowheads="1"/>
              </p:cNvSpPr>
              <p:nvPr/>
            </p:nvSpPr>
            <p:spPr bwMode="auto">
              <a:xfrm>
                <a:off x="48" y="246"/>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8" name="Rectangle 29"/>
              <p:cNvSpPr>
                <a:spLocks noChangeArrowheads="1"/>
              </p:cNvSpPr>
              <p:nvPr/>
            </p:nvSpPr>
            <p:spPr bwMode="auto">
              <a:xfrm>
                <a:off x="48" y="39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9" name="Rectangle 30"/>
              <p:cNvSpPr>
                <a:spLocks noChangeArrowheads="1"/>
              </p:cNvSpPr>
              <p:nvPr/>
            </p:nvSpPr>
            <p:spPr bwMode="auto">
              <a:xfrm>
                <a:off x="48" y="535"/>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60" name="Rectangle 31"/>
              <p:cNvSpPr>
                <a:spLocks noChangeArrowheads="1"/>
              </p:cNvSpPr>
              <p:nvPr/>
            </p:nvSpPr>
            <p:spPr bwMode="auto">
              <a:xfrm>
                <a:off x="48" y="67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61" name="Rectangle 32"/>
              <p:cNvSpPr>
                <a:spLocks noChangeArrowheads="1"/>
              </p:cNvSpPr>
              <p:nvPr/>
            </p:nvSpPr>
            <p:spPr bwMode="auto">
              <a:xfrm>
                <a:off x="48" y="82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62" name="Rectangle 33"/>
              <p:cNvSpPr>
                <a:spLocks noChangeArrowheads="1"/>
              </p:cNvSpPr>
              <p:nvPr/>
            </p:nvSpPr>
            <p:spPr bwMode="auto">
              <a:xfrm>
                <a:off x="48" y="96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grpSp>
      </p:grpSp>
      <p:sp>
        <p:nvSpPr>
          <p:cNvPr id="1027" name="Rectangle 34"/>
          <p:cNvSpPr>
            <a:spLocks noGrp="1" noChangeArrowheads="1"/>
          </p:cNvSpPr>
          <p:nvPr>
            <p:ph type="title"/>
          </p:nvPr>
        </p:nvSpPr>
        <p:spPr bwMode="auto">
          <a:xfrm>
            <a:off x="15240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altLang="en-US" dirty="0"/>
              <a:t>Click to edit Master title style</a:t>
            </a:r>
          </a:p>
        </p:txBody>
      </p:sp>
      <p:sp>
        <p:nvSpPr>
          <p:cNvPr id="14371" name="Rectangle 35"/>
          <p:cNvSpPr>
            <a:spLocks noGrp="1" noChangeArrowheads="1"/>
          </p:cNvSpPr>
          <p:nvPr>
            <p:ph type="dt" sz="half" idx="2"/>
          </p:nvPr>
        </p:nvSpPr>
        <p:spPr bwMode="auto">
          <a:xfrm>
            <a:off x="15240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eaLnBrk="1" hangingPunct="1">
              <a:defRPr sz="1400">
                <a:latin typeface="Calibri" panose="020F0502020204030204" pitchFamily="34" charset="0"/>
                <a:cs typeface="+mn-cs"/>
              </a:defRPr>
            </a:lvl1pPr>
          </a:lstStyle>
          <a:p>
            <a:pPr>
              <a:defRPr/>
            </a:pPr>
            <a:endParaRPr lang="en-US" dirty="0"/>
          </a:p>
        </p:txBody>
      </p:sp>
      <p:sp>
        <p:nvSpPr>
          <p:cNvPr id="14372" name="Rectangle 36"/>
          <p:cNvSpPr>
            <a:spLocks noGrp="1" noChangeArrowheads="1"/>
          </p:cNvSpPr>
          <p:nvPr>
            <p:ph type="ftr" sz="quarter" idx="3"/>
          </p:nvPr>
        </p:nvSpPr>
        <p:spPr bwMode="auto">
          <a:xfrm>
            <a:off x="4775200" y="6248400"/>
            <a:ext cx="38608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eaLnBrk="1" hangingPunct="1">
              <a:defRPr sz="1400">
                <a:latin typeface="Calibri" panose="020F0502020204030204" pitchFamily="34" charset="0"/>
                <a:cs typeface="+mn-cs"/>
              </a:defRPr>
            </a:lvl1pPr>
          </a:lstStyle>
          <a:p>
            <a:pPr>
              <a:defRPr/>
            </a:pPr>
            <a:endParaRPr lang="en-US" dirty="0"/>
          </a:p>
        </p:txBody>
      </p:sp>
      <p:sp>
        <p:nvSpPr>
          <p:cNvPr id="14373" name="Rectangle 37"/>
          <p:cNvSpPr>
            <a:spLocks noGrp="1" noChangeArrowheads="1"/>
          </p:cNvSpPr>
          <p:nvPr>
            <p:ph type="sldNum" sz="quarter" idx="4"/>
          </p:nvPr>
        </p:nvSpPr>
        <p:spPr bwMode="auto">
          <a:xfrm>
            <a:off x="93472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latin typeface="Calibri" panose="020F0502020204030204" pitchFamily="34" charset="0"/>
              </a:defRPr>
            </a:lvl1pPr>
          </a:lstStyle>
          <a:p>
            <a:fld id="{3776912B-AC69-41FE-A101-09E856C32C50}" type="slidenum">
              <a:rPr lang="en-US" altLang="en-US" smtClean="0"/>
              <a:pPr/>
              <a:t>‹#›</a:t>
            </a:fld>
            <a:endParaRPr lang="en-US" altLang="en-US" dirty="0"/>
          </a:p>
        </p:txBody>
      </p:sp>
      <p:sp>
        <p:nvSpPr>
          <p:cNvPr id="14374" name="Rectangle 38"/>
          <p:cNvSpPr>
            <a:spLocks noGrp="1" noChangeArrowheads="1"/>
          </p:cNvSpPr>
          <p:nvPr>
            <p:ph type="body" idx="1"/>
          </p:nvPr>
        </p:nvSpPr>
        <p:spPr bwMode="auto">
          <a:xfrm>
            <a:off x="1559984" y="1946275"/>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 bg1="dk2" tx1="lt1" bg2="dk1" tx2="lt2" accent1="accent1" accent2="accent2" accent3="accent3" accent4="accent4" accent5="accent5" accent6="accent6" hlink="hlink" folHlink="folHlink"/>
  <p:sldLayoutIdLst>
    <p:sldLayoutId id="2147488906" r:id="rId1"/>
    <p:sldLayoutId id="2147488907" r:id="rId2"/>
    <p:sldLayoutId id="2147488908" r:id="rId3"/>
    <p:sldLayoutId id="2147488909" r:id="rId4"/>
    <p:sldLayoutId id="2147488910" r:id="rId5"/>
    <p:sldLayoutId id="2147488911" r:id="rId6"/>
    <p:sldLayoutId id="2147488912" r:id="rId7"/>
    <p:sldLayoutId id="2147488913" r:id="rId8"/>
    <p:sldLayoutId id="2147488914" r:id="rId9"/>
    <p:sldLayoutId id="2147488915" r:id="rId10"/>
    <p:sldLayoutId id="2147488916" r:id="rId11"/>
    <p:sldLayoutId id="2147488918" r:id="rId12"/>
    <p:sldLayoutId id="2147488919" r:id="rId13"/>
  </p:sldLayoutIdLst>
  <p:transition/>
  <p:txStyles>
    <p:title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wmf"/><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11.xml"/><Relationship Id="rId4" Type="http://schemas.openxmlformats.org/officeDocument/2006/relationships/image" Target="../media/image11.png"/></Relationships>
</file>

<file path=ppt/slides/_rels/slide2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7.wmf"/><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7.wmf"/><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7.wmf"/><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7.wmf"/><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7.wmf"/><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7.wmf"/><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7.wmf"/><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11.xml"/><Relationship Id="rId4" Type="http://schemas.openxmlformats.org/officeDocument/2006/relationships/image" Target="../media/image11.png"/></Relationships>
</file>

<file path=ppt/slides/_rels/slide3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0.xml"/></Relationships>
</file>

<file path=ppt/slides/_rels/slide3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11.xml"/><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7.wmf"/><Relationship Id="rId1" Type="http://schemas.openxmlformats.org/officeDocument/2006/relationships/slideLayout" Target="../slideLayouts/slideLayout10.xml"/></Relationships>
</file>

<file path=ppt/slides/_rels/slide4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0.xml"/></Relationships>
</file>

<file path=ppt/slides/_rels/slide4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7.wmf"/><Relationship Id="rId1" Type="http://schemas.openxmlformats.org/officeDocument/2006/relationships/slideLayout" Target="../slideLayouts/slideLayout10.xml"/></Relationships>
</file>

<file path=ppt/slides/_rels/slide4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7.wmf"/><Relationship Id="rId1" Type="http://schemas.openxmlformats.org/officeDocument/2006/relationships/slideLayout" Target="../slideLayouts/slideLayout10.xml"/></Relationships>
</file>

<file path=ppt/slides/_rels/slide4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1.xml"/></Relationships>
</file>

<file path=ppt/slides/_rels/slide4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7.wmf"/><Relationship Id="rId1" Type="http://schemas.openxmlformats.org/officeDocument/2006/relationships/slideLayout" Target="../slideLayouts/slideLayout10.xml"/></Relationships>
</file>

<file path=ppt/slides/_rels/slide4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0.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0.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0.xml"/></Relationships>
</file>

<file path=ppt/slides/_rels/slide5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7.wmf"/><Relationship Id="rId1" Type="http://schemas.openxmlformats.org/officeDocument/2006/relationships/slideLayout" Target="../slideLayouts/slideLayout10.xml"/></Relationships>
</file>

<file path=ppt/slides/_rels/slide5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7.wmf"/><Relationship Id="rId1" Type="http://schemas.openxmlformats.org/officeDocument/2006/relationships/slideLayout" Target="../slideLayouts/slideLayout10.xml"/></Relationships>
</file>

<file path=ppt/slides/_rels/slide56.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11.xml"/><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0.xml"/></Relationships>
</file>

<file path=ppt/slides/_rels/slide6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11.xml"/><Relationship Id="rId4" Type="http://schemas.openxmlformats.org/officeDocument/2006/relationships/image" Target="../media/image11.png"/></Relationships>
</file>

<file path=ppt/slides/_rels/slide6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7.wmf"/><Relationship Id="rId1" Type="http://schemas.openxmlformats.org/officeDocument/2006/relationships/slideLayout" Target="../slideLayouts/slideLayout10.xml"/></Relationships>
</file>

<file path=ppt/slides/_rels/slide62.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1.xml"/></Relationships>
</file>

<file path=ppt/slides/_rels/slide63.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1.xml"/></Relationships>
</file>

<file path=ppt/slides/_rels/slide6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1.xml"/></Relationships>
</file>

<file path=ppt/slides/_rels/slide6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0.xml"/></Relationships>
</file>

<file path=ppt/slides/_rels/slide6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7.wmf"/><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0.xml"/></Relationships>
</file>

<file path=ppt/slides/_rels/slide7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7.wmf"/><Relationship Id="rId1" Type="http://schemas.openxmlformats.org/officeDocument/2006/relationships/slideLayout" Target="../slideLayouts/slideLayout10.xml"/></Relationships>
</file>

<file path=ppt/slides/_rels/slide7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7.wmf"/><Relationship Id="rId1" Type="http://schemas.openxmlformats.org/officeDocument/2006/relationships/slideLayout" Target="../slideLayouts/slideLayout10.xml"/></Relationships>
</file>

<file path=ppt/slides/_rels/slide7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11.xml"/><Relationship Id="rId4" Type="http://schemas.openxmlformats.org/officeDocument/2006/relationships/image" Target="../media/image11.png"/></Relationships>
</file>

<file path=ppt/slides/_rels/slide7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7.wmf"/><Relationship Id="rId1" Type="http://schemas.openxmlformats.org/officeDocument/2006/relationships/slideLayout" Target="../slideLayouts/slideLayout10.xml"/></Relationships>
</file>

<file path=ppt/slides/_rels/slide7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1.xml"/></Relationships>
</file>

<file path=ppt/slides/_rels/slide7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0.xml"/></Relationships>
</file>

<file path=ppt/slides/_rels/slide7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7.wmf"/><Relationship Id="rId1" Type="http://schemas.openxmlformats.org/officeDocument/2006/relationships/slideLayout" Target="../slideLayouts/slideLayout10.xml"/></Relationships>
</file>

<file path=ppt/slides/_rels/slide7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7.wmf"/><Relationship Id="rId1" Type="http://schemas.openxmlformats.org/officeDocument/2006/relationships/slideLayout" Target="../slideLayouts/slideLayout10.xml"/></Relationships>
</file>

<file path=ppt/slides/_rels/slide7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7.wmf"/><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0.xml"/></Relationships>
</file>

<file path=ppt/slides/_rels/slide8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7.wmf"/><Relationship Id="rId1" Type="http://schemas.openxmlformats.org/officeDocument/2006/relationships/slideLayout" Target="../slideLayouts/slideLayout10.xml"/></Relationships>
</file>

<file path=ppt/slides/_rels/slide8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2" Type="http://schemas.openxmlformats.org/officeDocument/2006/relationships/image" Target="../media/image40.wmf"/><Relationship Id="rId1" Type="http://schemas.openxmlformats.org/officeDocument/2006/relationships/slideLayout" Target="../slideLayouts/slideLayout10.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8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0.xml"/></Relationships>
</file>

<file path=ppt/slides/_rels/slide8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B01347A-E166-4399-80F1-5FDEDB0A697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419624" y="5410200"/>
            <a:ext cx="5352752" cy="1374774"/>
          </a:xfrm>
          <a:prstGeom prst="rect">
            <a:avLst/>
          </a:prstGeom>
        </p:spPr>
      </p:pic>
      <p:sp>
        <p:nvSpPr>
          <p:cNvPr id="7" name="Rectangle 2">
            <a:extLst>
              <a:ext uri="{FF2B5EF4-FFF2-40B4-BE49-F238E27FC236}">
                <a16:creationId xmlns:a16="http://schemas.microsoft.com/office/drawing/2014/main" id="{6C1B414B-77B0-4090-9319-1C754B5D5A2D}"/>
              </a:ext>
            </a:extLst>
          </p:cNvPr>
          <p:cNvSpPr txBox="1">
            <a:spLocks noChangeArrowheads="1"/>
          </p:cNvSpPr>
          <p:nvPr/>
        </p:nvSpPr>
        <p:spPr>
          <a:xfrm>
            <a:off x="3124200" y="228600"/>
            <a:ext cx="5943600" cy="1219200"/>
          </a:xfrm>
          <a:prstGeom prst="rect">
            <a:avLst/>
          </a:prstGeom>
        </p:spPr>
        <p:txBody>
          <a:bodyPr anchor="ct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algn="ctr" eaLnBrk="1" hangingPunct="1"/>
            <a:r>
              <a:rPr lang="en-US" sz="3600" kern="0" dirty="0">
                <a:effectLst>
                  <a:outerShdw blurRad="38100" dist="38100" dir="2700000" algn="tl">
                    <a:srgbClr val="000000">
                      <a:alpha val="43137"/>
                    </a:srgbClr>
                  </a:outerShdw>
                </a:effectLst>
                <a:sym typeface="Symbol" pitchFamily="18" charset="2"/>
              </a:rPr>
              <a:t>Zechariah</a:t>
            </a:r>
          </a:p>
          <a:p>
            <a:pPr algn="ctr" eaLnBrk="1" hangingPunct="1"/>
            <a:r>
              <a:rPr lang="en-US" sz="3200" kern="0" dirty="0">
                <a:solidFill>
                  <a:srgbClr val="FFFFCC"/>
                </a:solidFill>
                <a:effectLst>
                  <a:outerShdw blurRad="38100" dist="38100" dir="2700000" algn="tl">
                    <a:srgbClr val="000000">
                      <a:alpha val="43137"/>
                    </a:srgbClr>
                  </a:outerShdw>
                </a:effectLst>
                <a:sym typeface="Symbol" pitchFamily="18" charset="2"/>
              </a:rPr>
              <a:t>God Remembers!</a:t>
            </a:r>
          </a:p>
        </p:txBody>
      </p:sp>
      <p:pic>
        <p:nvPicPr>
          <p:cNvPr id="2" name="Picture 1">
            <a:extLst>
              <a:ext uri="{FF2B5EF4-FFF2-40B4-BE49-F238E27FC236}">
                <a16:creationId xmlns:a16="http://schemas.microsoft.com/office/drawing/2014/main" id="{FE4FBC66-70AB-4401-B987-E4D026EE7810}"/>
              </a:ext>
            </a:extLst>
          </p:cNvPr>
          <p:cNvPicPr>
            <a:picLocks noChangeAspect="1"/>
          </p:cNvPicPr>
          <p:nvPr/>
        </p:nvPicPr>
        <p:blipFill rotWithShape="1">
          <a:blip r:embed="rId3"/>
          <a:srcRect b="3333"/>
          <a:stretch/>
        </p:blipFill>
        <p:spPr>
          <a:xfrm>
            <a:off x="3648967" y="1600200"/>
            <a:ext cx="4894066" cy="3657600"/>
          </a:xfrm>
          <a:prstGeom prst="rect">
            <a:avLst/>
          </a:prstGeom>
          <a:ln>
            <a:solidFill>
              <a:schemeClr val="tx1"/>
            </a:solidFill>
          </a:ln>
        </p:spPr>
      </p:pic>
    </p:spTree>
    <p:extLst>
      <p:ext uri="{BB962C8B-B14F-4D97-AF65-F5344CB8AC3E}">
        <p14:creationId xmlns:p14="http://schemas.microsoft.com/office/powerpoint/2010/main" val="39120385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idx="4294967295"/>
          </p:nvPr>
        </p:nvSpPr>
        <p:spPr>
          <a:xfrm>
            <a:off x="609600" y="228600"/>
            <a:ext cx="10972800" cy="914400"/>
          </a:xfrm>
        </p:spPr>
        <p:txBody>
          <a:bodyPr/>
          <a:lstStyle/>
          <a:p>
            <a:pPr algn="ctr"/>
            <a:r>
              <a:rPr lang="en-US" sz="3600" dirty="0">
                <a:effectLst>
                  <a:outerShdw blurRad="38100" dist="38100" dir="2700000" algn="tl">
                    <a:srgbClr val="000000">
                      <a:alpha val="43137"/>
                    </a:srgbClr>
                  </a:outerShdw>
                </a:effectLst>
              </a:rPr>
              <a:t>Six Parts of a Suzerain-Vassal Treaty in Deuteronomy</a:t>
            </a:r>
          </a:p>
        </p:txBody>
      </p:sp>
      <p:sp>
        <p:nvSpPr>
          <p:cNvPr id="36867" name="Rectangle 3"/>
          <p:cNvSpPr>
            <a:spLocks noGrp="1" noChangeArrowheads="1"/>
          </p:cNvSpPr>
          <p:nvPr>
            <p:ph type="body" idx="4294967295"/>
          </p:nvPr>
        </p:nvSpPr>
        <p:spPr>
          <a:xfrm>
            <a:off x="1066800" y="1371600"/>
            <a:ext cx="6248400" cy="4571999"/>
          </a:xfrm>
          <a:noFill/>
        </p:spPr>
        <p:txBody>
          <a:bodyPr/>
          <a:lstStyle/>
          <a:p>
            <a:pPr marL="457200" indent="-457200">
              <a:spcBef>
                <a:spcPts val="0"/>
              </a:spcBef>
              <a:spcAft>
                <a:spcPts val="1200"/>
              </a:spcAft>
            </a:pPr>
            <a:r>
              <a:rPr lang="en-US" dirty="0">
                <a:effectLst>
                  <a:outerShdw blurRad="38100" dist="38100" dir="2700000" algn="tl">
                    <a:srgbClr val="000000">
                      <a:alpha val="43137"/>
                    </a:srgbClr>
                  </a:outerShdw>
                </a:effectLst>
              </a:rPr>
              <a:t>Preamble (1:1-5)</a:t>
            </a:r>
          </a:p>
          <a:p>
            <a:pPr marL="457200" indent="-457200">
              <a:spcBef>
                <a:spcPts val="0"/>
              </a:spcBef>
              <a:spcAft>
                <a:spcPts val="1200"/>
              </a:spcAft>
            </a:pPr>
            <a:r>
              <a:rPr lang="en-US" dirty="0">
                <a:effectLst>
                  <a:outerShdw blurRad="38100" dist="38100" dir="2700000" algn="tl">
                    <a:srgbClr val="000000">
                      <a:alpha val="43137"/>
                    </a:srgbClr>
                  </a:outerShdw>
                </a:effectLst>
              </a:rPr>
              <a:t>Prologue (1:6</a:t>
            </a:r>
            <a:r>
              <a:rPr lang="en-US" dirty="0">
                <a:effectLst>
                  <a:outerShdw blurRad="38100" dist="38100" dir="2700000" algn="tl">
                    <a:srgbClr val="000000">
                      <a:alpha val="43137"/>
                    </a:srgbClr>
                  </a:outerShdw>
                </a:effectLst>
                <a:cs typeface="Times New Roman" pitchFamily="18" charset="0"/>
              </a:rPr>
              <a:t>–4:40)</a:t>
            </a:r>
            <a:endParaRPr lang="en-US" dirty="0">
              <a:effectLst>
                <a:outerShdw blurRad="38100" dist="38100" dir="2700000" algn="tl">
                  <a:srgbClr val="000000">
                    <a:alpha val="43137"/>
                  </a:srgbClr>
                </a:outerShdw>
              </a:effectLst>
            </a:endParaRPr>
          </a:p>
          <a:p>
            <a:pPr marL="457200" indent="-457200">
              <a:spcBef>
                <a:spcPts val="0"/>
              </a:spcBef>
              <a:spcAft>
                <a:spcPts val="1200"/>
              </a:spcAft>
            </a:pPr>
            <a:r>
              <a:rPr lang="en-US" dirty="0">
                <a:effectLst>
                  <a:outerShdw blurRad="38100" dist="38100" dir="2700000" algn="tl">
                    <a:srgbClr val="000000">
                      <a:alpha val="43137"/>
                    </a:srgbClr>
                  </a:outerShdw>
                </a:effectLst>
              </a:rPr>
              <a:t>Covenant obligations (5</a:t>
            </a:r>
            <a:r>
              <a:rPr lang="en-US" dirty="0">
                <a:effectLst>
                  <a:outerShdw blurRad="38100" dist="38100" dir="2700000" algn="tl">
                    <a:srgbClr val="000000">
                      <a:alpha val="43137"/>
                    </a:srgbClr>
                  </a:outerShdw>
                </a:effectLst>
                <a:cs typeface="Times New Roman" pitchFamily="18" charset="0"/>
              </a:rPr>
              <a:t>–26)</a:t>
            </a:r>
            <a:endParaRPr lang="en-US" dirty="0">
              <a:effectLst>
                <a:outerShdw blurRad="38100" dist="38100" dir="2700000" algn="tl">
                  <a:srgbClr val="000000">
                    <a:alpha val="43137"/>
                  </a:srgbClr>
                </a:outerShdw>
              </a:effectLst>
            </a:endParaRPr>
          </a:p>
          <a:p>
            <a:pPr marL="457200" indent="-457200">
              <a:spcBef>
                <a:spcPts val="0"/>
              </a:spcBef>
              <a:spcAft>
                <a:spcPts val="1200"/>
              </a:spcAft>
            </a:pPr>
            <a:r>
              <a:rPr lang="en-US" dirty="0">
                <a:effectLst>
                  <a:outerShdw blurRad="38100" dist="38100" dir="2700000" algn="tl">
                    <a:srgbClr val="000000">
                      <a:alpha val="43137"/>
                    </a:srgbClr>
                  </a:outerShdw>
                </a:effectLst>
              </a:rPr>
              <a:t>Storage and reading instructions (27:2-3; 31:9, 24, 26)</a:t>
            </a:r>
          </a:p>
          <a:p>
            <a:pPr marL="457200" indent="-457200">
              <a:spcBef>
                <a:spcPts val="0"/>
              </a:spcBef>
              <a:spcAft>
                <a:spcPts val="1200"/>
              </a:spcAft>
            </a:pPr>
            <a:r>
              <a:rPr lang="en-US" dirty="0">
                <a:effectLst>
                  <a:outerShdw blurRad="38100" dist="38100" dir="2700000" algn="tl">
                    <a:srgbClr val="000000">
                      <a:alpha val="43137"/>
                    </a:srgbClr>
                  </a:outerShdw>
                </a:effectLst>
              </a:rPr>
              <a:t>Witnesses (32:1)</a:t>
            </a:r>
          </a:p>
          <a:p>
            <a:pPr marL="457200" indent="-457200">
              <a:spcBef>
                <a:spcPts val="0"/>
              </a:spcBef>
              <a:spcAft>
                <a:spcPts val="1200"/>
              </a:spcAft>
            </a:pPr>
            <a:r>
              <a:rPr lang="en-US" b="1" i="1" u="sng" dirty="0">
                <a:solidFill>
                  <a:srgbClr val="FFFFCC"/>
                </a:solidFill>
                <a:effectLst>
                  <a:outerShdw blurRad="38100" dist="38100" dir="2700000" algn="tl">
                    <a:srgbClr val="000000">
                      <a:alpha val="43137"/>
                    </a:srgbClr>
                  </a:outerShdw>
                </a:effectLst>
              </a:rPr>
              <a:t>Blessings and curses (28)</a:t>
            </a:r>
          </a:p>
        </p:txBody>
      </p:sp>
      <p:pic>
        <p:nvPicPr>
          <p:cNvPr id="5" name="Picture 4" descr="C:\Documents and Settings\Owner\Application Data\Microsoft\Media Catalog\Downloaded Clips\cl0\SY01462_.wmf"/>
          <p:cNvPicPr>
            <a:picLocks noChangeAspect="1" noChangeArrowheads="1"/>
          </p:cNvPicPr>
          <p:nvPr/>
        </p:nvPicPr>
        <p:blipFill>
          <a:blip r:embed="rId2" cstate="print"/>
          <a:srcRect/>
          <a:stretch>
            <a:fillRect/>
          </a:stretch>
        </p:blipFill>
        <p:spPr bwMode="auto">
          <a:xfrm>
            <a:off x="8001000" y="1891506"/>
            <a:ext cx="2992438" cy="3074988"/>
          </a:xfrm>
          <a:prstGeom prst="rect">
            <a:avLst/>
          </a:prstGeom>
          <a:noFill/>
          <a:ln w="9525">
            <a:noFill/>
            <a:miter lim="800000"/>
            <a:headEnd/>
            <a:tailEnd/>
          </a:ln>
        </p:spPr>
      </p:pic>
    </p:spTree>
    <p:extLst>
      <p:ext uri="{BB962C8B-B14F-4D97-AF65-F5344CB8AC3E}">
        <p14:creationId xmlns:p14="http://schemas.microsoft.com/office/powerpoint/2010/main" val="19259558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968B214-9389-49C8-ADFF-108E00E2938E}"/>
              </a:ext>
            </a:extLst>
          </p:cNvPr>
          <p:cNvPicPr>
            <a:picLocks noChangeAspect="1"/>
          </p:cNvPicPr>
          <p:nvPr/>
        </p:nvPicPr>
        <p:blipFill>
          <a:blip r:embed="rId2"/>
          <a:stretch>
            <a:fillRect/>
          </a:stretch>
        </p:blipFill>
        <p:spPr>
          <a:xfrm>
            <a:off x="1636389" y="152116"/>
            <a:ext cx="8919221" cy="6553768"/>
          </a:xfrm>
          <a:prstGeom prst="rect">
            <a:avLst/>
          </a:prstGeom>
        </p:spPr>
      </p:pic>
    </p:spTree>
    <p:extLst>
      <p:ext uri="{BB962C8B-B14F-4D97-AF65-F5344CB8AC3E}">
        <p14:creationId xmlns:p14="http://schemas.microsoft.com/office/powerpoint/2010/main" val="1494173956"/>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4" name="Picture 4" descr="4KINGS"/>
          <p:cNvPicPr>
            <a:picLocks noChangeAspect="1" noChangeArrowheads="1"/>
          </p:cNvPicPr>
          <p:nvPr/>
        </p:nvPicPr>
        <p:blipFill>
          <a:blip r:embed="rId2" cstate="email">
            <a:duotone>
              <a:schemeClr val="accent6">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1857756" y="137160"/>
            <a:ext cx="8476488" cy="6583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0093456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1"/>
          <p:cNvSpPr>
            <a:spLocks noChangeArrowheads="1"/>
          </p:cNvSpPr>
          <p:nvPr/>
        </p:nvSpPr>
        <p:spPr bwMode="auto">
          <a:xfrm>
            <a:off x="580477" y="1600200"/>
            <a:ext cx="7434700" cy="4524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just" eaLnBrk="1" hangingPunct="1">
              <a:spcBef>
                <a:spcPct val="0"/>
              </a:spcBef>
              <a:buClrTx/>
              <a:buSzTx/>
              <a:buNone/>
            </a:pPr>
            <a:r>
              <a:rPr lang="en-US" altLang="en-US" dirty="0">
                <a:effectLst>
                  <a:outerShdw blurRad="38100" dist="38100" dir="2700000" algn="tl">
                    <a:srgbClr val="000000">
                      <a:alpha val="43137"/>
                    </a:srgbClr>
                  </a:outerShdw>
                </a:effectLst>
              </a:rPr>
              <a:t>“First, it is claimed that the horns are contemporaneous, whereas the position just taken would make them successive. </a:t>
            </a:r>
            <a:r>
              <a:rPr lang="en-US" dirty="0">
                <a:effectLst>
                  <a:outerShdw blurRad="38100" dist="38100" dir="2700000" algn="tl">
                    <a:srgbClr val="000000">
                      <a:alpha val="43137"/>
                    </a:srgbClr>
                  </a:outerShdw>
                </a:effectLst>
              </a:rPr>
              <a:t>The objection falls down completely when we consider that there were not four powers in open opposition to Judah in the time of Zechariah. Those with whom Judah had to deal at this time period were subordinate to the Persian empire</a:t>
            </a:r>
            <a:r>
              <a:rPr lang="en-US" altLang="en-US" dirty="0">
                <a:effectLst>
                  <a:outerShdw blurRad="38100" dist="38100" dir="2700000" algn="tl">
                    <a:srgbClr val="000000">
                      <a:alpha val="43137"/>
                    </a:srgbClr>
                  </a:outerShdw>
                </a:effectLst>
                <a:cs typeface="Calibri" panose="020F0502020204030204" pitchFamily="34" charset="0"/>
              </a:rPr>
              <a:t>.”</a:t>
            </a:r>
          </a:p>
        </p:txBody>
      </p:sp>
      <p:sp>
        <p:nvSpPr>
          <p:cNvPr id="38915" name="TextBox 2"/>
          <p:cNvSpPr txBox="1">
            <a:spLocks noChangeArrowheads="1"/>
          </p:cNvSpPr>
          <p:nvPr/>
        </p:nvSpPr>
        <p:spPr bwMode="auto">
          <a:xfrm>
            <a:off x="2362200" y="228600"/>
            <a:ext cx="7620000" cy="10387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ctr" eaLnBrk="1" hangingPunct="1">
              <a:spcBef>
                <a:spcPct val="0"/>
              </a:spcBef>
              <a:spcAft>
                <a:spcPts val="900"/>
              </a:spcAft>
              <a:buClrTx/>
              <a:buSzTx/>
              <a:buNone/>
            </a:pPr>
            <a:r>
              <a:rPr lang="en-US" altLang="en-US" sz="3600" dirty="0">
                <a:solidFill>
                  <a:schemeClr val="tx2"/>
                </a:solidFill>
                <a:effectLst>
                  <a:outerShdw blurRad="38100" dist="38100" dir="2700000" algn="tl">
                    <a:srgbClr val="000000">
                      <a:alpha val="43137"/>
                    </a:srgbClr>
                  </a:outerShdw>
                </a:effectLst>
                <a:cs typeface="Calibri" panose="020F0502020204030204" pitchFamily="34" charset="0"/>
              </a:rPr>
              <a:t>Charles L. Feinberg</a:t>
            </a:r>
          </a:p>
          <a:p>
            <a:pPr algn="ctr" eaLnBrk="1" hangingPunct="1">
              <a:spcBef>
                <a:spcPct val="0"/>
              </a:spcBef>
              <a:buClrTx/>
              <a:buSzTx/>
              <a:buFontTx/>
              <a:buNone/>
            </a:pPr>
            <a:r>
              <a:rPr lang="en-US" altLang="en-US" sz="1800" dirty="0">
                <a:effectLst>
                  <a:outerShdw blurRad="38100" dist="38100" dir="2700000" algn="tl">
                    <a:srgbClr val="000000">
                      <a:alpha val="43137"/>
                    </a:srgbClr>
                  </a:outerShdw>
                </a:effectLst>
                <a:cs typeface="Calibri" panose="020F0502020204030204" pitchFamily="34" charset="0"/>
              </a:rPr>
              <a:t> </a:t>
            </a:r>
            <a:r>
              <a:rPr lang="en-US" altLang="en-US" sz="1800" i="1" dirty="0">
                <a:effectLst>
                  <a:outerShdw blurRad="38100" dist="38100" dir="2700000" algn="tl">
                    <a:srgbClr val="000000">
                      <a:alpha val="43137"/>
                    </a:srgbClr>
                  </a:outerShdw>
                </a:effectLst>
                <a:cs typeface="Calibri" panose="020F0502020204030204" pitchFamily="34" charset="0"/>
              </a:rPr>
              <a:t>God Remembers: A Study of Zechariah </a:t>
            </a:r>
            <a:r>
              <a:rPr lang="en-US" altLang="en-US" sz="1800" dirty="0">
                <a:effectLst>
                  <a:outerShdw blurRad="38100" dist="38100" dir="2700000" algn="tl">
                    <a:srgbClr val="000000">
                      <a:alpha val="43137"/>
                    </a:srgbClr>
                  </a:outerShdw>
                </a:effectLst>
                <a:cs typeface="Calibri" panose="020F0502020204030204" pitchFamily="34" charset="0"/>
              </a:rPr>
              <a:t>(Wheaton: Van Kampen, 1950, p. 39-40.</a:t>
            </a:r>
          </a:p>
        </p:txBody>
      </p:sp>
      <p:pic>
        <p:nvPicPr>
          <p:cNvPr id="6" name="Picture 5">
            <a:extLst>
              <a:ext uri="{FF2B5EF4-FFF2-40B4-BE49-F238E27FC236}">
                <a16:creationId xmlns:a16="http://schemas.microsoft.com/office/drawing/2014/main" id="{B6989A02-0A4F-438A-98D5-150F1450D8B7}"/>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580477" y="132735"/>
            <a:ext cx="890463" cy="1097280"/>
          </a:xfrm>
          <a:prstGeom prst="rect">
            <a:avLst/>
          </a:prstGeom>
          <a:ln>
            <a:solidFill>
              <a:schemeClr val="tx1"/>
            </a:solidFill>
          </a:ln>
        </p:spPr>
      </p:pic>
      <p:pic>
        <p:nvPicPr>
          <p:cNvPr id="7" name="Picture 6">
            <a:extLst>
              <a:ext uri="{FF2B5EF4-FFF2-40B4-BE49-F238E27FC236}">
                <a16:creationId xmlns:a16="http://schemas.microsoft.com/office/drawing/2014/main" id="{236BCDAA-4E54-47EC-AA26-FAF8623E82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00" y="1861968"/>
            <a:ext cx="3136392" cy="4572000"/>
          </a:xfrm>
          <a:prstGeom prst="rect">
            <a:avLst/>
          </a:prstGeom>
        </p:spPr>
      </p:pic>
    </p:spTree>
    <p:extLst>
      <p:ext uri="{BB962C8B-B14F-4D97-AF65-F5344CB8AC3E}">
        <p14:creationId xmlns:p14="http://schemas.microsoft.com/office/powerpoint/2010/main" val="861630578"/>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A74DAFEE-DBB4-43A1-A6A4-D39DDA8F3D1F}"/>
              </a:ext>
            </a:extLst>
          </p:cNvPr>
          <p:cNvSpPr>
            <a:spLocks noGrp="1" noChangeArrowheads="1"/>
          </p:cNvSpPr>
          <p:nvPr>
            <p:ph type="title"/>
          </p:nvPr>
        </p:nvSpPr>
        <p:spPr>
          <a:xfrm>
            <a:off x="914400" y="228600"/>
            <a:ext cx="10363200" cy="917575"/>
          </a:xfrm>
        </p:spPr>
        <p:txBody>
          <a:bodyPr/>
          <a:lstStyle/>
          <a:p>
            <a:pPr algn="ctr"/>
            <a:r>
              <a:rPr lang="en-US" altLang="en-US" sz="3600" dirty="0">
                <a:effectLst>
                  <a:outerShdw blurRad="38100" dist="38100" dir="2700000" algn="tl">
                    <a:srgbClr val="000000">
                      <a:alpha val="43137"/>
                    </a:srgbClr>
                  </a:outerShdw>
                </a:effectLst>
              </a:rPr>
              <a:t>2. The Four Horses &amp; Four Craftsmen </a:t>
            </a:r>
            <a:br>
              <a:rPr lang="en-US" altLang="en-US" sz="3600" dirty="0">
                <a:effectLst>
                  <a:outerShdw blurRad="38100" dist="38100" dir="2700000" algn="tl">
                    <a:srgbClr val="000000">
                      <a:alpha val="43137"/>
                    </a:srgbClr>
                  </a:outerShdw>
                </a:effectLst>
              </a:rPr>
            </a:br>
            <a:r>
              <a:rPr lang="en-US" altLang="en-US" sz="2800" dirty="0">
                <a:solidFill>
                  <a:schemeClr val="tx1"/>
                </a:solidFill>
                <a:effectLst>
                  <a:outerShdw blurRad="38100" dist="38100" dir="2700000" algn="tl">
                    <a:srgbClr val="000000">
                      <a:alpha val="43137"/>
                    </a:srgbClr>
                  </a:outerShdw>
                </a:effectLst>
              </a:rPr>
              <a:t>(1:18-21)</a:t>
            </a:r>
            <a:endParaRPr lang="en-US" altLang="en-US" sz="3600" dirty="0">
              <a:solidFill>
                <a:schemeClr val="tx1"/>
              </a:solidFill>
              <a:effectLst>
                <a:outerShdw blurRad="38100" dist="38100" dir="2700000" algn="tl">
                  <a:srgbClr val="000000">
                    <a:alpha val="43137"/>
                  </a:srgbClr>
                </a:outerShdw>
              </a:effectLst>
            </a:endParaRPr>
          </a:p>
        </p:txBody>
      </p:sp>
      <p:sp>
        <p:nvSpPr>
          <p:cNvPr id="7171" name="Rectangle 3">
            <a:extLst>
              <a:ext uri="{FF2B5EF4-FFF2-40B4-BE49-F238E27FC236}">
                <a16:creationId xmlns:a16="http://schemas.microsoft.com/office/drawing/2014/main" id="{77F0A550-44F9-4C44-ABED-D06AF0750374}"/>
              </a:ext>
            </a:extLst>
          </p:cNvPr>
          <p:cNvSpPr>
            <a:spLocks noGrp="1" noChangeArrowheads="1"/>
          </p:cNvSpPr>
          <p:nvPr>
            <p:ph type="body" idx="1"/>
          </p:nvPr>
        </p:nvSpPr>
        <p:spPr>
          <a:xfrm>
            <a:off x="1066800" y="1562100"/>
            <a:ext cx="5562600" cy="4381500"/>
          </a:xfrm>
        </p:spPr>
        <p:txBody>
          <a:bodyPr/>
          <a:lstStyle/>
          <a:p>
            <a:pPr marL="457200" indent="-457200">
              <a:spcBef>
                <a:spcPts val="0"/>
              </a:spcBef>
              <a:spcAft>
                <a:spcPts val="1800"/>
              </a:spcAft>
              <a:buSzPct val="100000"/>
              <a:buFont typeface="+mj-lt"/>
              <a:buAutoNum type="romanUcPeriod"/>
            </a:pPr>
            <a:r>
              <a:rPr lang="en-US" altLang="en-US" dirty="0">
                <a:effectLst>
                  <a:outerShdw blurRad="38100" dist="38100" dir="2700000" algn="tl">
                    <a:srgbClr val="000000">
                      <a:alpha val="43137"/>
                    </a:srgbClr>
                  </a:outerShdw>
                </a:effectLst>
              </a:rPr>
              <a:t>Four Horns (1:18-19)</a:t>
            </a:r>
          </a:p>
          <a:p>
            <a:pPr marL="914400" lvl="2" indent="-457200">
              <a:spcBef>
                <a:spcPts val="0"/>
              </a:spcBef>
              <a:spcAft>
                <a:spcPts val="1800"/>
              </a:spcAft>
              <a:buClr>
                <a:srgbClr val="FF66FF"/>
              </a:buClr>
              <a:buSzPct val="100000"/>
              <a:buFont typeface="+mj-lt"/>
              <a:buAutoNum type="alphaUcPeriod"/>
            </a:pPr>
            <a:r>
              <a:rPr lang="en-US" altLang="en-US" dirty="0">
                <a:effectLst>
                  <a:outerShdw blurRad="38100" dist="38100" dir="2700000" algn="tl">
                    <a:srgbClr val="000000">
                      <a:alpha val="43137"/>
                    </a:srgbClr>
                  </a:outerShdw>
                </a:effectLst>
                <a:ea typeface="+mn-ea"/>
                <a:cs typeface="Times New Roman" panose="02020603050405020304" pitchFamily="18" charset="0"/>
              </a:rPr>
              <a:t>Description (1:18)</a:t>
            </a:r>
          </a:p>
          <a:p>
            <a:pPr marL="914400" lvl="2" indent="-457200">
              <a:spcBef>
                <a:spcPts val="0"/>
              </a:spcBef>
              <a:spcAft>
                <a:spcPts val="1800"/>
              </a:spcAft>
              <a:buClr>
                <a:srgbClr val="FF66FF"/>
              </a:buClr>
              <a:buSzPct val="100000"/>
              <a:buFont typeface="+mj-lt"/>
              <a:buAutoNum type="alphaUcPeriod"/>
            </a:pPr>
            <a:r>
              <a:rPr lang="en-US" altLang="en-US" dirty="0">
                <a:effectLst>
                  <a:outerShdw blurRad="38100" dist="38100" dir="2700000" algn="tl">
                    <a:srgbClr val="000000">
                      <a:alpha val="43137"/>
                    </a:srgbClr>
                  </a:outerShdw>
                </a:effectLst>
                <a:ea typeface="+mn-ea"/>
                <a:cs typeface="Times New Roman" panose="02020603050405020304" pitchFamily="18" charset="0"/>
              </a:rPr>
              <a:t>Explanation (1:19)</a:t>
            </a:r>
          </a:p>
          <a:p>
            <a:pPr marL="457200" indent="-457200">
              <a:spcBef>
                <a:spcPts val="0"/>
              </a:spcBef>
              <a:spcAft>
                <a:spcPts val="1800"/>
              </a:spcAft>
              <a:buSzPct val="100000"/>
              <a:buFont typeface="+mj-lt"/>
              <a:buAutoNum type="romanUcPeriod"/>
            </a:pPr>
            <a:r>
              <a:rPr lang="en-US" altLang="en-US" b="1" u="sng" dirty="0">
                <a:solidFill>
                  <a:srgbClr val="FFFFCC"/>
                </a:solidFill>
                <a:effectLst>
                  <a:outerShdw blurRad="38100" dist="38100" dir="2700000" algn="tl">
                    <a:srgbClr val="000000">
                      <a:alpha val="43137"/>
                    </a:srgbClr>
                  </a:outerShdw>
                </a:effectLst>
              </a:rPr>
              <a:t>Four Craftsmen (1:20-21)</a:t>
            </a:r>
          </a:p>
          <a:p>
            <a:pPr marL="914400" lvl="2" indent="-457200">
              <a:spcBef>
                <a:spcPts val="0"/>
              </a:spcBef>
              <a:spcAft>
                <a:spcPts val="1800"/>
              </a:spcAft>
              <a:buClr>
                <a:srgbClr val="FF66FF"/>
              </a:buClr>
              <a:buSzPct val="100000"/>
              <a:buFont typeface="+mj-lt"/>
              <a:buAutoNum type="alphaUcPeriod"/>
            </a:pPr>
            <a:r>
              <a:rPr lang="en-US" altLang="en-US" dirty="0">
                <a:effectLst>
                  <a:outerShdw blurRad="38100" dist="38100" dir="2700000" algn="tl">
                    <a:srgbClr val="000000">
                      <a:alpha val="43137"/>
                    </a:srgbClr>
                  </a:outerShdw>
                </a:effectLst>
                <a:ea typeface="+mn-ea"/>
                <a:cs typeface="Times New Roman" panose="02020603050405020304" pitchFamily="18" charset="0"/>
              </a:rPr>
              <a:t>Description (1:20)</a:t>
            </a:r>
          </a:p>
          <a:p>
            <a:pPr marL="914400" lvl="2" indent="-457200">
              <a:spcBef>
                <a:spcPts val="0"/>
              </a:spcBef>
              <a:spcAft>
                <a:spcPts val="1800"/>
              </a:spcAft>
              <a:buClr>
                <a:srgbClr val="FF66FF"/>
              </a:buClr>
              <a:buSzPct val="100000"/>
              <a:buFont typeface="+mj-lt"/>
              <a:buAutoNum type="alphaUcPeriod"/>
            </a:pPr>
            <a:r>
              <a:rPr lang="en-US" altLang="en-US" dirty="0">
                <a:effectLst>
                  <a:outerShdw blurRad="38100" dist="38100" dir="2700000" algn="tl">
                    <a:srgbClr val="000000">
                      <a:alpha val="43137"/>
                    </a:srgbClr>
                  </a:outerShdw>
                </a:effectLst>
                <a:ea typeface="+mn-ea"/>
                <a:cs typeface="Times New Roman" panose="02020603050405020304" pitchFamily="18" charset="0"/>
              </a:rPr>
              <a:t>Explanation (1:21)</a:t>
            </a:r>
          </a:p>
        </p:txBody>
      </p:sp>
      <p:pic>
        <p:nvPicPr>
          <p:cNvPr id="6" name="Picture 2" descr="Zechariah - davidould.net">
            <a:extLst>
              <a:ext uri="{FF2B5EF4-FFF2-40B4-BE49-F238E27FC236}">
                <a16:creationId xmlns:a16="http://schemas.microsoft.com/office/drawing/2014/main" id="{09E868BD-156E-4CB2-B347-CFB88FC86DF4}"/>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3238"/>
          <a:stretch/>
        </p:blipFill>
        <p:spPr bwMode="auto">
          <a:xfrm>
            <a:off x="7444740" y="2019300"/>
            <a:ext cx="3661477" cy="28194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50209150"/>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A74DAFEE-DBB4-43A1-A6A4-D39DDA8F3D1F}"/>
              </a:ext>
            </a:extLst>
          </p:cNvPr>
          <p:cNvSpPr>
            <a:spLocks noGrp="1" noChangeArrowheads="1"/>
          </p:cNvSpPr>
          <p:nvPr>
            <p:ph type="title"/>
          </p:nvPr>
        </p:nvSpPr>
        <p:spPr>
          <a:xfrm>
            <a:off x="914400" y="228600"/>
            <a:ext cx="10363200" cy="917575"/>
          </a:xfrm>
        </p:spPr>
        <p:txBody>
          <a:bodyPr/>
          <a:lstStyle/>
          <a:p>
            <a:pPr algn="ctr"/>
            <a:r>
              <a:rPr lang="en-US" altLang="en-US" sz="3600" dirty="0">
                <a:effectLst>
                  <a:outerShdw blurRad="38100" dist="38100" dir="2700000" algn="tl">
                    <a:srgbClr val="000000">
                      <a:alpha val="43137"/>
                    </a:srgbClr>
                  </a:outerShdw>
                </a:effectLst>
              </a:rPr>
              <a:t>2. The Four Horses &amp; Four Craftsmen </a:t>
            </a:r>
            <a:br>
              <a:rPr lang="en-US" altLang="en-US" sz="3600" dirty="0">
                <a:effectLst>
                  <a:outerShdw blurRad="38100" dist="38100" dir="2700000" algn="tl">
                    <a:srgbClr val="000000">
                      <a:alpha val="43137"/>
                    </a:srgbClr>
                  </a:outerShdw>
                </a:effectLst>
              </a:rPr>
            </a:br>
            <a:r>
              <a:rPr lang="en-US" altLang="en-US" sz="2800" dirty="0">
                <a:solidFill>
                  <a:schemeClr val="tx1"/>
                </a:solidFill>
                <a:effectLst>
                  <a:outerShdw blurRad="38100" dist="38100" dir="2700000" algn="tl">
                    <a:srgbClr val="000000">
                      <a:alpha val="43137"/>
                    </a:srgbClr>
                  </a:outerShdw>
                </a:effectLst>
              </a:rPr>
              <a:t>(1:18-21)</a:t>
            </a:r>
            <a:endParaRPr lang="en-US" altLang="en-US" sz="3600" dirty="0">
              <a:solidFill>
                <a:schemeClr val="tx1"/>
              </a:solidFill>
              <a:effectLst>
                <a:outerShdw blurRad="38100" dist="38100" dir="2700000" algn="tl">
                  <a:srgbClr val="000000">
                    <a:alpha val="43137"/>
                  </a:srgbClr>
                </a:outerShdw>
              </a:effectLst>
            </a:endParaRPr>
          </a:p>
        </p:txBody>
      </p:sp>
      <p:sp>
        <p:nvSpPr>
          <p:cNvPr id="7171" name="Rectangle 3">
            <a:extLst>
              <a:ext uri="{FF2B5EF4-FFF2-40B4-BE49-F238E27FC236}">
                <a16:creationId xmlns:a16="http://schemas.microsoft.com/office/drawing/2014/main" id="{77F0A550-44F9-4C44-ABED-D06AF0750374}"/>
              </a:ext>
            </a:extLst>
          </p:cNvPr>
          <p:cNvSpPr>
            <a:spLocks noGrp="1" noChangeArrowheads="1"/>
          </p:cNvSpPr>
          <p:nvPr>
            <p:ph type="body" idx="1"/>
          </p:nvPr>
        </p:nvSpPr>
        <p:spPr>
          <a:xfrm>
            <a:off x="1066800" y="1562100"/>
            <a:ext cx="5562600" cy="4381500"/>
          </a:xfrm>
        </p:spPr>
        <p:txBody>
          <a:bodyPr/>
          <a:lstStyle/>
          <a:p>
            <a:pPr marL="457200" indent="-457200">
              <a:spcBef>
                <a:spcPts val="0"/>
              </a:spcBef>
              <a:spcAft>
                <a:spcPts val="1800"/>
              </a:spcAft>
              <a:buSzPct val="100000"/>
              <a:buFont typeface="+mj-lt"/>
              <a:buAutoNum type="romanUcPeriod"/>
            </a:pPr>
            <a:r>
              <a:rPr lang="en-US" altLang="en-US" dirty="0">
                <a:effectLst>
                  <a:outerShdw blurRad="38100" dist="38100" dir="2700000" algn="tl">
                    <a:srgbClr val="000000">
                      <a:alpha val="43137"/>
                    </a:srgbClr>
                  </a:outerShdw>
                </a:effectLst>
              </a:rPr>
              <a:t>Four Horns (1:18-19)</a:t>
            </a:r>
          </a:p>
          <a:p>
            <a:pPr marL="914400" lvl="2" indent="-457200">
              <a:spcBef>
                <a:spcPts val="0"/>
              </a:spcBef>
              <a:spcAft>
                <a:spcPts val="1800"/>
              </a:spcAft>
              <a:buClr>
                <a:srgbClr val="FF66FF"/>
              </a:buClr>
              <a:buSzPct val="100000"/>
              <a:buFont typeface="+mj-lt"/>
              <a:buAutoNum type="alphaUcPeriod"/>
            </a:pPr>
            <a:r>
              <a:rPr lang="en-US" altLang="en-US" dirty="0">
                <a:effectLst>
                  <a:outerShdw blurRad="38100" dist="38100" dir="2700000" algn="tl">
                    <a:srgbClr val="000000">
                      <a:alpha val="43137"/>
                    </a:srgbClr>
                  </a:outerShdw>
                </a:effectLst>
                <a:ea typeface="+mn-ea"/>
                <a:cs typeface="Times New Roman" panose="02020603050405020304" pitchFamily="18" charset="0"/>
              </a:rPr>
              <a:t>Description (1:18)</a:t>
            </a:r>
          </a:p>
          <a:p>
            <a:pPr marL="914400" lvl="2" indent="-457200">
              <a:spcBef>
                <a:spcPts val="0"/>
              </a:spcBef>
              <a:spcAft>
                <a:spcPts val="1800"/>
              </a:spcAft>
              <a:buClr>
                <a:srgbClr val="FF66FF"/>
              </a:buClr>
              <a:buSzPct val="100000"/>
              <a:buFont typeface="+mj-lt"/>
              <a:buAutoNum type="alphaUcPeriod"/>
            </a:pPr>
            <a:r>
              <a:rPr lang="en-US" altLang="en-US" dirty="0">
                <a:effectLst>
                  <a:outerShdw blurRad="38100" dist="38100" dir="2700000" algn="tl">
                    <a:srgbClr val="000000">
                      <a:alpha val="43137"/>
                    </a:srgbClr>
                  </a:outerShdw>
                </a:effectLst>
                <a:ea typeface="+mn-ea"/>
                <a:cs typeface="Times New Roman" panose="02020603050405020304" pitchFamily="18" charset="0"/>
              </a:rPr>
              <a:t>Explanation (1:19)</a:t>
            </a:r>
          </a:p>
          <a:p>
            <a:pPr marL="457200" indent="-457200">
              <a:spcBef>
                <a:spcPts val="0"/>
              </a:spcBef>
              <a:spcAft>
                <a:spcPts val="1800"/>
              </a:spcAft>
              <a:buSzPct val="100000"/>
              <a:buFont typeface="+mj-lt"/>
              <a:buAutoNum type="romanUcPeriod"/>
            </a:pPr>
            <a:r>
              <a:rPr lang="en-US" altLang="en-US" b="1" dirty="0">
                <a:solidFill>
                  <a:srgbClr val="FFFFCC"/>
                </a:solidFill>
                <a:effectLst>
                  <a:outerShdw blurRad="38100" dist="38100" dir="2700000" algn="tl">
                    <a:srgbClr val="000000">
                      <a:alpha val="43137"/>
                    </a:srgbClr>
                  </a:outerShdw>
                </a:effectLst>
              </a:rPr>
              <a:t>Four Craftsmen (1:20-21)</a:t>
            </a:r>
          </a:p>
          <a:p>
            <a:pPr marL="914400" lvl="2" indent="-457200">
              <a:spcBef>
                <a:spcPts val="0"/>
              </a:spcBef>
              <a:spcAft>
                <a:spcPts val="1800"/>
              </a:spcAft>
              <a:buClr>
                <a:srgbClr val="FF66FF"/>
              </a:buClr>
              <a:buSzPct val="100000"/>
              <a:buFont typeface="+mj-lt"/>
              <a:buAutoNum type="alphaUcPeriod"/>
            </a:pPr>
            <a:r>
              <a:rPr lang="en-US" altLang="en-US" b="1" u="sng" dirty="0">
                <a:solidFill>
                  <a:srgbClr val="FFFFCC"/>
                </a:solidFill>
                <a:effectLst>
                  <a:outerShdw blurRad="38100" dist="38100" dir="2700000" algn="tl">
                    <a:srgbClr val="000000">
                      <a:alpha val="43137"/>
                    </a:srgbClr>
                  </a:outerShdw>
                </a:effectLst>
                <a:ea typeface="+mn-ea"/>
                <a:cs typeface="+mn-cs"/>
              </a:rPr>
              <a:t>Description (1:20)</a:t>
            </a:r>
          </a:p>
          <a:p>
            <a:pPr marL="914400" lvl="2" indent="-457200">
              <a:spcBef>
                <a:spcPts val="0"/>
              </a:spcBef>
              <a:spcAft>
                <a:spcPts val="1800"/>
              </a:spcAft>
              <a:buClr>
                <a:srgbClr val="FF66FF"/>
              </a:buClr>
              <a:buSzPct val="100000"/>
              <a:buFont typeface="+mj-lt"/>
              <a:buAutoNum type="alphaUcPeriod"/>
            </a:pPr>
            <a:r>
              <a:rPr lang="en-US" altLang="en-US" dirty="0">
                <a:effectLst>
                  <a:outerShdw blurRad="38100" dist="38100" dir="2700000" algn="tl">
                    <a:srgbClr val="000000">
                      <a:alpha val="43137"/>
                    </a:srgbClr>
                  </a:outerShdw>
                </a:effectLst>
                <a:ea typeface="+mn-ea"/>
                <a:cs typeface="Times New Roman" panose="02020603050405020304" pitchFamily="18" charset="0"/>
              </a:rPr>
              <a:t>Explanation (1:21)</a:t>
            </a:r>
          </a:p>
        </p:txBody>
      </p:sp>
      <p:pic>
        <p:nvPicPr>
          <p:cNvPr id="6" name="Picture 2" descr="Zechariah - davidould.net">
            <a:extLst>
              <a:ext uri="{FF2B5EF4-FFF2-40B4-BE49-F238E27FC236}">
                <a16:creationId xmlns:a16="http://schemas.microsoft.com/office/drawing/2014/main" id="{09E868BD-156E-4CB2-B347-CFB88FC86DF4}"/>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3238"/>
          <a:stretch/>
        </p:blipFill>
        <p:spPr bwMode="auto">
          <a:xfrm>
            <a:off x="7444740" y="2019300"/>
            <a:ext cx="3661477" cy="28194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5276190"/>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A74DAFEE-DBB4-43A1-A6A4-D39DDA8F3D1F}"/>
              </a:ext>
            </a:extLst>
          </p:cNvPr>
          <p:cNvSpPr>
            <a:spLocks noGrp="1" noChangeArrowheads="1"/>
          </p:cNvSpPr>
          <p:nvPr>
            <p:ph type="title"/>
          </p:nvPr>
        </p:nvSpPr>
        <p:spPr>
          <a:xfrm>
            <a:off x="914400" y="228600"/>
            <a:ext cx="10363200" cy="917575"/>
          </a:xfrm>
        </p:spPr>
        <p:txBody>
          <a:bodyPr/>
          <a:lstStyle/>
          <a:p>
            <a:pPr algn="ctr"/>
            <a:r>
              <a:rPr lang="en-US" altLang="en-US" sz="3600" dirty="0">
                <a:effectLst>
                  <a:outerShdw blurRad="38100" dist="38100" dir="2700000" algn="tl">
                    <a:srgbClr val="000000">
                      <a:alpha val="43137"/>
                    </a:srgbClr>
                  </a:outerShdw>
                </a:effectLst>
              </a:rPr>
              <a:t>2. The Four Horses &amp; Four Craftsmen </a:t>
            </a:r>
            <a:br>
              <a:rPr lang="en-US" altLang="en-US" sz="3600" dirty="0">
                <a:effectLst>
                  <a:outerShdw blurRad="38100" dist="38100" dir="2700000" algn="tl">
                    <a:srgbClr val="000000">
                      <a:alpha val="43137"/>
                    </a:srgbClr>
                  </a:outerShdw>
                </a:effectLst>
              </a:rPr>
            </a:br>
            <a:r>
              <a:rPr lang="en-US" altLang="en-US" sz="2800" dirty="0">
                <a:solidFill>
                  <a:schemeClr val="tx1"/>
                </a:solidFill>
                <a:effectLst>
                  <a:outerShdw blurRad="38100" dist="38100" dir="2700000" algn="tl">
                    <a:srgbClr val="000000">
                      <a:alpha val="43137"/>
                    </a:srgbClr>
                  </a:outerShdw>
                </a:effectLst>
              </a:rPr>
              <a:t>(1:18-21)</a:t>
            </a:r>
            <a:endParaRPr lang="en-US" altLang="en-US" sz="3600" dirty="0">
              <a:solidFill>
                <a:schemeClr val="tx1"/>
              </a:solidFill>
              <a:effectLst>
                <a:outerShdw blurRad="38100" dist="38100" dir="2700000" algn="tl">
                  <a:srgbClr val="000000">
                    <a:alpha val="43137"/>
                  </a:srgbClr>
                </a:outerShdw>
              </a:effectLst>
            </a:endParaRPr>
          </a:p>
        </p:txBody>
      </p:sp>
      <p:sp>
        <p:nvSpPr>
          <p:cNvPr id="7171" name="Rectangle 3">
            <a:extLst>
              <a:ext uri="{FF2B5EF4-FFF2-40B4-BE49-F238E27FC236}">
                <a16:creationId xmlns:a16="http://schemas.microsoft.com/office/drawing/2014/main" id="{77F0A550-44F9-4C44-ABED-D06AF0750374}"/>
              </a:ext>
            </a:extLst>
          </p:cNvPr>
          <p:cNvSpPr>
            <a:spLocks noGrp="1" noChangeArrowheads="1"/>
          </p:cNvSpPr>
          <p:nvPr>
            <p:ph type="body" idx="1"/>
          </p:nvPr>
        </p:nvSpPr>
        <p:spPr>
          <a:xfrm>
            <a:off x="1066800" y="1562100"/>
            <a:ext cx="5562600" cy="4381500"/>
          </a:xfrm>
        </p:spPr>
        <p:txBody>
          <a:bodyPr/>
          <a:lstStyle/>
          <a:p>
            <a:pPr marL="457200" indent="-457200">
              <a:spcBef>
                <a:spcPts val="0"/>
              </a:spcBef>
              <a:spcAft>
                <a:spcPts val="1800"/>
              </a:spcAft>
              <a:buSzPct val="100000"/>
              <a:buFont typeface="+mj-lt"/>
              <a:buAutoNum type="romanUcPeriod"/>
            </a:pPr>
            <a:r>
              <a:rPr lang="en-US" altLang="en-US" dirty="0">
                <a:effectLst>
                  <a:outerShdw blurRad="38100" dist="38100" dir="2700000" algn="tl">
                    <a:srgbClr val="000000">
                      <a:alpha val="43137"/>
                    </a:srgbClr>
                  </a:outerShdw>
                </a:effectLst>
              </a:rPr>
              <a:t>Four Horns (1:18-19)</a:t>
            </a:r>
          </a:p>
          <a:p>
            <a:pPr marL="914400" lvl="2" indent="-457200">
              <a:spcBef>
                <a:spcPts val="0"/>
              </a:spcBef>
              <a:spcAft>
                <a:spcPts val="1800"/>
              </a:spcAft>
              <a:buClr>
                <a:srgbClr val="FF66FF"/>
              </a:buClr>
              <a:buSzPct val="100000"/>
              <a:buFont typeface="+mj-lt"/>
              <a:buAutoNum type="alphaUcPeriod"/>
            </a:pPr>
            <a:r>
              <a:rPr lang="en-US" altLang="en-US" dirty="0">
                <a:effectLst>
                  <a:outerShdw blurRad="38100" dist="38100" dir="2700000" algn="tl">
                    <a:srgbClr val="000000">
                      <a:alpha val="43137"/>
                    </a:srgbClr>
                  </a:outerShdw>
                </a:effectLst>
                <a:ea typeface="+mn-ea"/>
                <a:cs typeface="Times New Roman" panose="02020603050405020304" pitchFamily="18" charset="0"/>
              </a:rPr>
              <a:t>Description (1:18)</a:t>
            </a:r>
          </a:p>
          <a:p>
            <a:pPr marL="914400" lvl="2" indent="-457200">
              <a:spcBef>
                <a:spcPts val="0"/>
              </a:spcBef>
              <a:spcAft>
                <a:spcPts val="1800"/>
              </a:spcAft>
              <a:buClr>
                <a:srgbClr val="FF66FF"/>
              </a:buClr>
              <a:buSzPct val="100000"/>
              <a:buFont typeface="+mj-lt"/>
              <a:buAutoNum type="alphaUcPeriod"/>
            </a:pPr>
            <a:r>
              <a:rPr lang="en-US" altLang="en-US" dirty="0">
                <a:effectLst>
                  <a:outerShdw blurRad="38100" dist="38100" dir="2700000" algn="tl">
                    <a:srgbClr val="000000">
                      <a:alpha val="43137"/>
                    </a:srgbClr>
                  </a:outerShdw>
                </a:effectLst>
                <a:ea typeface="+mn-ea"/>
                <a:cs typeface="Times New Roman" panose="02020603050405020304" pitchFamily="18" charset="0"/>
              </a:rPr>
              <a:t>Explanation (1:19)</a:t>
            </a:r>
          </a:p>
          <a:p>
            <a:pPr marL="457200" indent="-457200">
              <a:spcBef>
                <a:spcPts val="0"/>
              </a:spcBef>
              <a:spcAft>
                <a:spcPts val="1800"/>
              </a:spcAft>
              <a:buSzPct val="100000"/>
              <a:buFont typeface="+mj-lt"/>
              <a:buAutoNum type="romanUcPeriod"/>
            </a:pPr>
            <a:r>
              <a:rPr lang="en-US" altLang="en-US" b="1" dirty="0">
                <a:solidFill>
                  <a:srgbClr val="FFFFCC"/>
                </a:solidFill>
                <a:effectLst>
                  <a:outerShdw blurRad="38100" dist="38100" dir="2700000" algn="tl">
                    <a:srgbClr val="000000">
                      <a:alpha val="43137"/>
                    </a:srgbClr>
                  </a:outerShdw>
                </a:effectLst>
              </a:rPr>
              <a:t>Four Craftsmen (1:20-21)</a:t>
            </a:r>
          </a:p>
          <a:p>
            <a:pPr marL="914400" lvl="2" indent="-457200">
              <a:spcBef>
                <a:spcPts val="0"/>
              </a:spcBef>
              <a:spcAft>
                <a:spcPts val="1800"/>
              </a:spcAft>
              <a:buClr>
                <a:srgbClr val="FF66FF"/>
              </a:buClr>
              <a:buSzPct val="100000"/>
              <a:buFont typeface="+mj-lt"/>
              <a:buAutoNum type="alphaUcPeriod"/>
            </a:pPr>
            <a:r>
              <a:rPr lang="en-US" altLang="en-US" dirty="0">
                <a:effectLst>
                  <a:outerShdw blurRad="38100" dist="38100" dir="2700000" algn="tl">
                    <a:srgbClr val="000000">
                      <a:alpha val="43137"/>
                    </a:srgbClr>
                  </a:outerShdw>
                </a:effectLst>
                <a:ea typeface="+mn-ea"/>
                <a:cs typeface="Times New Roman" panose="02020603050405020304" pitchFamily="18" charset="0"/>
              </a:rPr>
              <a:t>Description (1:20)</a:t>
            </a:r>
          </a:p>
          <a:p>
            <a:pPr marL="914400" lvl="2" indent="-457200">
              <a:spcBef>
                <a:spcPts val="0"/>
              </a:spcBef>
              <a:spcAft>
                <a:spcPts val="1800"/>
              </a:spcAft>
              <a:buClr>
                <a:srgbClr val="FF66FF"/>
              </a:buClr>
              <a:buSzPct val="100000"/>
              <a:buFont typeface="+mj-lt"/>
              <a:buAutoNum type="alphaUcPeriod"/>
            </a:pPr>
            <a:r>
              <a:rPr lang="en-US" altLang="en-US" b="1" u="sng" dirty="0">
                <a:solidFill>
                  <a:srgbClr val="FFFFCC"/>
                </a:solidFill>
                <a:effectLst>
                  <a:outerShdw blurRad="38100" dist="38100" dir="2700000" algn="tl">
                    <a:srgbClr val="000000">
                      <a:alpha val="43137"/>
                    </a:srgbClr>
                  </a:outerShdw>
                </a:effectLst>
                <a:ea typeface="+mn-ea"/>
                <a:cs typeface="+mn-cs"/>
              </a:rPr>
              <a:t>Explanation (1:21)</a:t>
            </a:r>
          </a:p>
        </p:txBody>
      </p:sp>
      <p:pic>
        <p:nvPicPr>
          <p:cNvPr id="6" name="Picture 2" descr="Zechariah - davidould.net">
            <a:extLst>
              <a:ext uri="{FF2B5EF4-FFF2-40B4-BE49-F238E27FC236}">
                <a16:creationId xmlns:a16="http://schemas.microsoft.com/office/drawing/2014/main" id="{09E868BD-156E-4CB2-B347-CFB88FC86DF4}"/>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3238"/>
          <a:stretch/>
        </p:blipFill>
        <p:spPr bwMode="auto">
          <a:xfrm>
            <a:off x="7444740" y="2019300"/>
            <a:ext cx="3661477" cy="28194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2123888"/>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iagram&#10;&#10;Description automatically generated">
            <a:extLst>
              <a:ext uri="{FF2B5EF4-FFF2-40B4-BE49-F238E27FC236}">
                <a16:creationId xmlns:a16="http://schemas.microsoft.com/office/drawing/2014/main" id="{93EE593B-7D58-442D-AD88-2B0DD02DADA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35731" y="91440"/>
            <a:ext cx="8320539" cy="6675120"/>
          </a:xfrm>
          <a:prstGeom prst="rect">
            <a:avLst/>
          </a:prstGeom>
          <a:ln w="28575">
            <a:solidFill>
              <a:srgbClr val="FF0000"/>
            </a:solidFill>
          </a:ln>
        </p:spPr>
      </p:pic>
    </p:spTree>
    <p:extLst>
      <p:ext uri="{BB962C8B-B14F-4D97-AF65-F5344CB8AC3E}">
        <p14:creationId xmlns:p14="http://schemas.microsoft.com/office/powerpoint/2010/main" val="4002841387"/>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968B214-9389-49C8-ADFF-108E00E2938E}"/>
              </a:ext>
            </a:extLst>
          </p:cNvPr>
          <p:cNvPicPr>
            <a:picLocks noChangeAspect="1"/>
          </p:cNvPicPr>
          <p:nvPr/>
        </p:nvPicPr>
        <p:blipFill>
          <a:blip r:embed="rId2"/>
          <a:stretch>
            <a:fillRect/>
          </a:stretch>
        </p:blipFill>
        <p:spPr>
          <a:xfrm>
            <a:off x="1636389" y="152116"/>
            <a:ext cx="8919221" cy="6553768"/>
          </a:xfrm>
          <a:prstGeom prst="rect">
            <a:avLst/>
          </a:prstGeom>
        </p:spPr>
      </p:pic>
    </p:spTree>
    <p:extLst>
      <p:ext uri="{BB962C8B-B14F-4D97-AF65-F5344CB8AC3E}">
        <p14:creationId xmlns:p14="http://schemas.microsoft.com/office/powerpoint/2010/main" val="3805202695"/>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8962"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09600" y="114300"/>
            <a:ext cx="829945"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9027" name="Rectangle 3"/>
          <p:cNvSpPr>
            <a:spLocks noGrp="1" noChangeArrowheads="1"/>
          </p:cNvSpPr>
          <p:nvPr>
            <p:ph type="title"/>
          </p:nvPr>
        </p:nvSpPr>
        <p:spPr>
          <a:xfrm>
            <a:off x="2209800" y="228600"/>
            <a:ext cx="7772400" cy="1143000"/>
          </a:xfrm>
        </p:spPr>
        <p:txBody>
          <a:bodyPr/>
          <a:lstStyle/>
          <a:p>
            <a:pPr algn="ctr">
              <a:defRPr/>
            </a:pPr>
            <a:r>
              <a:rPr lang="en-US" sz="3600" dirty="0">
                <a:solidFill>
                  <a:srgbClr val="00FFFF"/>
                </a:solidFill>
                <a:effectLst>
                  <a:outerShdw blurRad="38100" dist="38100" dir="2700000" algn="tl">
                    <a:srgbClr val="000000"/>
                  </a:outerShdw>
                </a:effectLst>
              </a:rPr>
              <a:t>Herodotus, </a:t>
            </a:r>
            <a:r>
              <a:rPr lang="en-US" sz="3600" i="1" dirty="0">
                <a:solidFill>
                  <a:srgbClr val="00FFFF"/>
                </a:solidFill>
                <a:effectLst>
                  <a:outerShdw blurRad="38100" dist="38100" dir="2700000" algn="tl">
                    <a:srgbClr val="000000"/>
                  </a:outerShdw>
                </a:effectLst>
              </a:rPr>
              <a:t>Histories</a:t>
            </a:r>
            <a:r>
              <a:rPr lang="en-US" sz="3600" dirty="0">
                <a:solidFill>
                  <a:srgbClr val="00FFFF"/>
                </a:solidFill>
                <a:effectLst>
                  <a:outerShdw blurRad="38100" dist="38100" dir="2700000" algn="tl">
                    <a:srgbClr val="000000"/>
                  </a:outerShdw>
                </a:effectLst>
              </a:rPr>
              <a:t>, 1:191 (450 B.C.)</a:t>
            </a:r>
          </a:p>
        </p:txBody>
      </p:sp>
      <p:sp>
        <p:nvSpPr>
          <p:cNvPr id="129028" name="Rectangle 4"/>
          <p:cNvSpPr>
            <a:spLocks noGrp="1" noChangeArrowheads="1"/>
          </p:cNvSpPr>
          <p:nvPr>
            <p:ph type="body" idx="1"/>
          </p:nvPr>
        </p:nvSpPr>
        <p:spPr>
          <a:xfrm>
            <a:off x="609600" y="1600200"/>
            <a:ext cx="10972800" cy="4953000"/>
          </a:xfrm>
        </p:spPr>
        <p:txBody>
          <a:bodyPr/>
          <a:lstStyle/>
          <a:p>
            <a:pPr marL="0" indent="0" algn="just">
              <a:lnSpc>
                <a:spcPct val="90000"/>
              </a:lnSpc>
              <a:buNone/>
              <a:defRPr/>
            </a:pPr>
            <a:r>
              <a:rPr lang="en-US" dirty="0"/>
              <a:t>“…he (Cyrus) conducted the river by a channel into the lake…and so he made the former course of the river passable by the sinking of the stream. When this had been done, the Persians who had been posted for this very purpose entered by the bed of the river Euphrates into Babylon, the stream having sunk so far that it reached about to the middle of a man’s thigh…those Babylonians who dwelt in the middle did not know that they had been captured…” </a:t>
            </a:r>
          </a:p>
        </p:txBody>
      </p:sp>
    </p:spTree>
    <p:extLst>
      <p:ext uri="{BB962C8B-B14F-4D97-AF65-F5344CB8AC3E}">
        <p14:creationId xmlns:p14="http://schemas.microsoft.com/office/powerpoint/2010/main" val="1816603487"/>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A74DAFEE-DBB4-43A1-A6A4-D39DDA8F3D1F}"/>
              </a:ext>
            </a:extLst>
          </p:cNvPr>
          <p:cNvSpPr>
            <a:spLocks noGrp="1" noChangeArrowheads="1"/>
          </p:cNvSpPr>
          <p:nvPr>
            <p:ph type="title"/>
          </p:nvPr>
        </p:nvSpPr>
        <p:spPr>
          <a:xfrm>
            <a:off x="914400" y="228600"/>
            <a:ext cx="10363200" cy="917575"/>
          </a:xfrm>
        </p:spPr>
        <p:txBody>
          <a:bodyPr/>
          <a:lstStyle/>
          <a:p>
            <a:pPr algn="ctr"/>
            <a:r>
              <a:rPr lang="en-US" altLang="en-US" sz="3600" dirty="0">
                <a:effectLst>
                  <a:outerShdw blurRad="38100" dist="38100" dir="2700000" algn="tl">
                    <a:srgbClr val="000000">
                      <a:alpha val="43137"/>
                    </a:srgbClr>
                  </a:outerShdw>
                </a:effectLst>
              </a:rPr>
              <a:t>Structure</a:t>
            </a:r>
          </a:p>
        </p:txBody>
      </p:sp>
      <p:sp>
        <p:nvSpPr>
          <p:cNvPr id="7171" name="Rectangle 3">
            <a:extLst>
              <a:ext uri="{FF2B5EF4-FFF2-40B4-BE49-F238E27FC236}">
                <a16:creationId xmlns:a16="http://schemas.microsoft.com/office/drawing/2014/main" id="{77F0A550-44F9-4C44-ABED-D06AF0750374}"/>
              </a:ext>
            </a:extLst>
          </p:cNvPr>
          <p:cNvSpPr>
            <a:spLocks noGrp="1" noChangeArrowheads="1"/>
          </p:cNvSpPr>
          <p:nvPr>
            <p:ph type="body" idx="1"/>
          </p:nvPr>
        </p:nvSpPr>
        <p:spPr>
          <a:xfrm>
            <a:off x="609600" y="1600200"/>
            <a:ext cx="9480097" cy="3695700"/>
          </a:xfrm>
        </p:spPr>
        <p:txBody>
          <a:bodyPr/>
          <a:lstStyle/>
          <a:p>
            <a:pPr marL="685800" indent="-685800">
              <a:spcBef>
                <a:spcPts val="0"/>
              </a:spcBef>
              <a:spcAft>
                <a:spcPts val="3600"/>
              </a:spcAft>
              <a:buSzPct val="100000"/>
              <a:buFont typeface="+mj-lt"/>
              <a:buAutoNum type="romanUcPeriod"/>
            </a:pPr>
            <a:r>
              <a:rPr lang="en-US" altLang="en-US" dirty="0">
                <a:effectLst>
                  <a:outerShdw blurRad="38100" dist="38100" dir="2700000" algn="tl">
                    <a:srgbClr val="000000">
                      <a:alpha val="43137"/>
                    </a:srgbClr>
                  </a:outerShdw>
                </a:effectLst>
                <a:cs typeface="Times New Roman" panose="02020603050405020304" pitchFamily="18" charset="0"/>
              </a:rPr>
              <a:t>Introductory call to repentance (1:1-6)</a:t>
            </a:r>
          </a:p>
          <a:p>
            <a:pPr marL="685800" indent="-685800">
              <a:spcBef>
                <a:spcPts val="0"/>
              </a:spcBef>
              <a:spcAft>
                <a:spcPts val="3600"/>
              </a:spcAft>
              <a:buSzPct val="100000"/>
              <a:buFont typeface="+mj-lt"/>
              <a:buAutoNum type="romanUcPeriod"/>
            </a:pPr>
            <a:r>
              <a:rPr lang="en-US" altLang="en-US" b="1" u="sng" dirty="0">
                <a:solidFill>
                  <a:srgbClr val="FFFFCC"/>
                </a:solidFill>
                <a:effectLst>
                  <a:outerShdw blurRad="38100" dist="38100" dir="2700000" algn="tl">
                    <a:srgbClr val="000000">
                      <a:alpha val="43137"/>
                    </a:srgbClr>
                  </a:outerShdw>
                </a:effectLst>
              </a:rPr>
              <a:t>Eight-night visions (1:7–6:15)</a:t>
            </a:r>
          </a:p>
          <a:p>
            <a:pPr marL="685800" indent="-685800">
              <a:spcBef>
                <a:spcPts val="0"/>
              </a:spcBef>
              <a:spcAft>
                <a:spcPts val="3600"/>
              </a:spcAft>
              <a:buSzPct val="100000"/>
              <a:buFont typeface="+mj-lt"/>
              <a:buAutoNum type="romanUcPeriod"/>
            </a:pPr>
            <a:r>
              <a:rPr lang="en-US" altLang="en-US" dirty="0">
                <a:effectLst>
                  <a:outerShdw blurRad="38100" dist="38100" dir="2700000" algn="tl">
                    <a:srgbClr val="000000">
                      <a:alpha val="43137"/>
                    </a:srgbClr>
                  </a:outerShdw>
                </a:effectLst>
                <a:cs typeface="Times New Roman" panose="02020603050405020304" pitchFamily="18" charset="0"/>
              </a:rPr>
              <a:t>Question and answers about fasting (</a:t>
            </a:r>
            <a:r>
              <a:rPr lang="en-US" altLang="en-US" dirty="0">
                <a:effectLst>
                  <a:outerShdw blurRad="38100" dist="38100" dir="2700000" algn="tl">
                    <a:srgbClr val="000000">
                      <a:alpha val="43137"/>
                    </a:srgbClr>
                  </a:outerShdw>
                </a:effectLst>
              </a:rPr>
              <a:t>7</a:t>
            </a:r>
            <a:r>
              <a:rPr lang="en-US" altLang="en-US" dirty="0">
                <a:effectLst>
                  <a:outerShdw blurRad="38100" dist="38100" dir="2700000" algn="tl">
                    <a:srgbClr val="000000">
                      <a:alpha val="43137"/>
                    </a:srgbClr>
                  </a:outerShdw>
                </a:effectLst>
                <a:cs typeface="Times New Roman" panose="02020603050405020304" pitchFamily="18" charset="0"/>
              </a:rPr>
              <a:t>–8)</a:t>
            </a:r>
          </a:p>
          <a:p>
            <a:pPr marL="685800" indent="-685800">
              <a:spcBef>
                <a:spcPts val="0"/>
              </a:spcBef>
              <a:spcAft>
                <a:spcPts val="3600"/>
              </a:spcAft>
              <a:buSzPct val="100000"/>
              <a:buFont typeface="+mj-lt"/>
              <a:buAutoNum type="romanUcPeriod"/>
            </a:pPr>
            <a:r>
              <a:rPr lang="en-US" altLang="en-US" dirty="0">
                <a:effectLst>
                  <a:outerShdw blurRad="38100" dist="38100" dir="2700000" algn="tl">
                    <a:srgbClr val="000000">
                      <a:alpha val="43137"/>
                    </a:srgbClr>
                  </a:outerShdw>
                </a:effectLst>
                <a:cs typeface="Times New Roman" panose="02020603050405020304" pitchFamily="18" charset="0"/>
              </a:rPr>
              <a:t>Two burdens (9–14)</a:t>
            </a:r>
          </a:p>
        </p:txBody>
      </p:sp>
      <p:pic>
        <p:nvPicPr>
          <p:cNvPr id="4" name="Picture 2" descr="Zechariah - davidould.net">
            <a:extLst>
              <a:ext uri="{FF2B5EF4-FFF2-40B4-BE49-F238E27FC236}">
                <a16:creationId xmlns:a16="http://schemas.microsoft.com/office/drawing/2014/main" id="{AB963267-E858-4486-86BA-47DD1A5DA434}"/>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3238"/>
          <a:stretch/>
        </p:blipFill>
        <p:spPr bwMode="auto">
          <a:xfrm>
            <a:off x="8630304" y="2286000"/>
            <a:ext cx="2968765" cy="2286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9810312"/>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1"/>
          <p:cNvSpPr>
            <a:spLocks noChangeArrowheads="1"/>
          </p:cNvSpPr>
          <p:nvPr/>
        </p:nvSpPr>
        <p:spPr bwMode="auto">
          <a:xfrm>
            <a:off x="580477" y="1600200"/>
            <a:ext cx="7434700" cy="3323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just">
              <a:spcBef>
                <a:spcPct val="0"/>
              </a:spcBef>
              <a:buClrTx/>
              <a:buSzTx/>
              <a:buNone/>
            </a:pPr>
            <a:r>
              <a:rPr lang="en-US" altLang="en-US" sz="3000" dirty="0">
                <a:effectLst>
                  <a:outerShdw blurRad="38100" dist="38100" dir="2700000" algn="tl">
                    <a:srgbClr val="000000">
                      <a:alpha val="43137"/>
                    </a:srgbClr>
                  </a:outerShdw>
                </a:effectLst>
              </a:rPr>
              <a:t>“</a:t>
            </a:r>
            <a:r>
              <a:rPr lang="en-US" sz="3000" dirty="0">
                <a:effectLst>
                  <a:outerShdw blurRad="38100" dist="38100" dir="2700000" algn="tl">
                    <a:srgbClr val="000000">
                      <a:alpha val="43137"/>
                    </a:srgbClr>
                  </a:outerShdw>
                </a:effectLst>
              </a:rPr>
              <a:t>An interesting historical fulfillment of the prophecy of the judgment of God upon Babylon, although only a partial one, is the following. In the fourth year of Darius, the Babylonians, after much plotting, revolted and shut them selves up in their city, ready for a long siege</a:t>
            </a:r>
            <a:r>
              <a:rPr lang="en-US" altLang="en-US" sz="3000" dirty="0">
                <a:effectLst>
                  <a:outerShdw blurRad="38100" dist="38100" dir="2700000" algn="tl">
                    <a:srgbClr val="000000">
                      <a:alpha val="43137"/>
                    </a:srgbClr>
                  </a:outerShdw>
                </a:effectLst>
                <a:cs typeface="Calibri" panose="020F0502020204030204" pitchFamily="34" charset="0"/>
              </a:rPr>
              <a:t>.”</a:t>
            </a:r>
          </a:p>
        </p:txBody>
      </p:sp>
      <p:sp>
        <p:nvSpPr>
          <p:cNvPr id="38915" name="TextBox 2"/>
          <p:cNvSpPr txBox="1">
            <a:spLocks noChangeArrowheads="1"/>
          </p:cNvSpPr>
          <p:nvPr/>
        </p:nvSpPr>
        <p:spPr bwMode="auto">
          <a:xfrm>
            <a:off x="2362200" y="228600"/>
            <a:ext cx="7620000" cy="10387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ctr" eaLnBrk="1" hangingPunct="1">
              <a:spcBef>
                <a:spcPct val="0"/>
              </a:spcBef>
              <a:spcAft>
                <a:spcPts val="900"/>
              </a:spcAft>
              <a:buClrTx/>
              <a:buSzTx/>
              <a:buNone/>
            </a:pPr>
            <a:r>
              <a:rPr lang="en-US" altLang="en-US" sz="3600" dirty="0">
                <a:solidFill>
                  <a:schemeClr val="tx2"/>
                </a:solidFill>
                <a:effectLst>
                  <a:outerShdw blurRad="38100" dist="38100" dir="2700000" algn="tl">
                    <a:srgbClr val="000000">
                      <a:alpha val="43137"/>
                    </a:srgbClr>
                  </a:outerShdw>
                </a:effectLst>
                <a:cs typeface="Calibri" panose="020F0502020204030204" pitchFamily="34" charset="0"/>
              </a:rPr>
              <a:t>Charles L. Feinberg</a:t>
            </a:r>
          </a:p>
          <a:p>
            <a:pPr algn="ctr" eaLnBrk="1" hangingPunct="1">
              <a:spcBef>
                <a:spcPct val="0"/>
              </a:spcBef>
              <a:buClrTx/>
              <a:buSzTx/>
              <a:buFontTx/>
              <a:buNone/>
            </a:pPr>
            <a:r>
              <a:rPr lang="en-US" altLang="en-US" sz="1800" dirty="0">
                <a:effectLst>
                  <a:outerShdw blurRad="38100" dist="38100" dir="2700000" algn="tl">
                    <a:srgbClr val="000000">
                      <a:alpha val="43137"/>
                    </a:srgbClr>
                  </a:outerShdw>
                </a:effectLst>
                <a:cs typeface="Calibri" panose="020F0502020204030204" pitchFamily="34" charset="0"/>
              </a:rPr>
              <a:t> </a:t>
            </a:r>
            <a:r>
              <a:rPr lang="en-US" altLang="en-US" sz="1800" i="1" dirty="0">
                <a:effectLst>
                  <a:outerShdw blurRad="38100" dist="38100" dir="2700000" algn="tl">
                    <a:srgbClr val="000000">
                      <a:alpha val="43137"/>
                    </a:srgbClr>
                  </a:outerShdw>
                </a:effectLst>
                <a:cs typeface="Calibri" panose="020F0502020204030204" pitchFamily="34" charset="0"/>
              </a:rPr>
              <a:t>God Remembers: A Study of Zechariah </a:t>
            </a:r>
            <a:r>
              <a:rPr lang="en-US" altLang="en-US" sz="1800" dirty="0">
                <a:effectLst>
                  <a:outerShdw blurRad="38100" dist="38100" dir="2700000" algn="tl">
                    <a:srgbClr val="000000">
                      <a:alpha val="43137"/>
                    </a:srgbClr>
                  </a:outerShdw>
                </a:effectLst>
                <a:cs typeface="Calibri" panose="020F0502020204030204" pitchFamily="34" charset="0"/>
              </a:rPr>
              <a:t>(Wheaton: Van Kampen, 1950, p. 50.</a:t>
            </a:r>
          </a:p>
        </p:txBody>
      </p:sp>
      <p:pic>
        <p:nvPicPr>
          <p:cNvPr id="6" name="Picture 5">
            <a:extLst>
              <a:ext uri="{FF2B5EF4-FFF2-40B4-BE49-F238E27FC236}">
                <a16:creationId xmlns:a16="http://schemas.microsoft.com/office/drawing/2014/main" id="{B6989A02-0A4F-438A-98D5-150F1450D8B7}"/>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580477" y="132735"/>
            <a:ext cx="890463" cy="1097280"/>
          </a:xfrm>
          <a:prstGeom prst="rect">
            <a:avLst/>
          </a:prstGeom>
          <a:ln>
            <a:solidFill>
              <a:schemeClr val="tx1"/>
            </a:solidFill>
          </a:ln>
        </p:spPr>
      </p:pic>
      <p:pic>
        <p:nvPicPr>
          <p:cNvPr id="7" name="Picture 6">
            <a:extLst>
              <a:ext uri="{FF2B5EF4-FFF2-40B4-BE49-F238E27FC236}">
                <a16:creationId xmlns:a16="http://schemas.microsoft.com/office/drawing/2014/main" id="{236BCDAA-4E54-47EC-AA26-FAF8623E82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00" y="1861968"/>
            <a:ext cx="3136392" cy="4572000"/>
          </a:xfrm>
          <a:prstGeom prst="rect">
            <a:avLst/>
          </a:prstGeom>
        </p:spPr>
      </p:pic>
    </p:spTree>
    <p:extLst>
      <p:ext uri="{BB962C8B-B14F-4D97-AF65-F5344CB8AC3E}">
        <p14:creationId xmlns:p14="http://schemas.microsoft.com/office/powerpoint/2010/main" val="1489489023"/>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1"/>
          <p:cNvSpPr>
            <a:spLocks noChangeArrowheads="1"/>
          </p:cNvSpPr>
          <p:nvPr/>
        </p:nvSpPr>
        <p:spPr bwMode="auto">
          <a:xfrm>
            <a:off x="580477" y="1600200"/>
            <a:ext cx="7434700" cy="4708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just">
              <a:spcBef>
                <a:spcPct val="0"/>
              </a:spcBef>
              <a:buClrTx/>
              <a:buSzTx/>
              <a:buNone/>
            </a:pPr>
            <a:r>
              <a:rPr lang="en-US" altLang="en-US" sz="3000" dirty="0">
                <a:effectLst>
                  <a:outerShdw blurRad="38100" dist="38100" dir="2700000" algn="tl">
                    <a:srgbClr val="000000">
                      <a:alpha val="43137"/>
                    </a:srgbClr>
                  </a:outerShdw>
                </a:effectLst>
              </a:rPr>
              <a:t>“</a:t>
            </a:r>
            <a:r>
              <a:rPr lang="en-US" sz="3000" dirty="0" err="1">
                <a:effectLst>
                  <a:outerShdw blurRad="38100" dist="38100" dir="2700000" algn="tl">
                    <a:srgbClr val="000000">
                      <a:alpha val="43137"/>
                    </a:srgbClr>
                  </a:outerShdw>
                </a:effectLst>
              </a:rPr>
              <a:t>Zopyrus</a:t>
            </a:r>
            <a:r>
              <a:rPr lang="en-US" sz="3000" dirty="0">
                <a:effectLst>
                  <a:outerShdw blurRad="38100" dist="38100" dir="2700000" algn="tl">
                    <a:srgbClr val="000000">
                      <a:alpha val="43137"/>
                    </a:srgbClr>
                  </a:outerShdw>
                </a:effectLst>
              </a:rPr>
              <a:t>, Darius’ friend and general, cut off his own ears and nose, and by pretending that he had been thus mutilated by Darius, gained entrance into the city and the confidence of the besieged ones. By his craft the gates were opened to the Persians, and when the city was mastered thousands of Babylonian nobles were crucified. Surely, uneasy should be the head that plots evil against Israel, and woeful indeed will be the fate of such</a:t>
            </a:r>
            <a:r>
              <a:rPr lang="en-US" altLang="en-US" sz="3000" dirty="0">
                <a:effectLst>
                  <a:outerShdw blurRad="38100" dist="38100" dir="2700000" algn="tl">
                    <a:srgbClr val="000000">
                      <a:alpha val="43137"/>
                    </a:srgbClr>
                  </a:outerShdw>
                </a:effectLst>
                <a:cs typeface="Calibri" panose="020F0502020204030204" pitchFamily="34" charset="0"/>
              </a:rPr>
              <a:t>.”</a:t>
            </a:r>
          </a:p>
        </p:txBody>
      </p:sp>
      <p:sp>
        <p:nvSpPr>
          <p:cNvPr id="38915" name="TextBox 2"/>
          <p:cNvSpPr txBox="1">
            <a:spLocks noChangeArrowheads="1"/>
          </p:cNvSpPr>
          <p:nvPr/>
        </p:nvSpPr>
        <p:spPr bwMode="auto">
          <a:xfrm>
            <a:off x="2362200" y="228600"/>
            <a:ext cx="7620000" cy="10387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ctr" eaLnBrk="1" hangingPunct="1">
              <a:spcBef>
                <a:spcPct val="0"/>
              </a:spcBef>
              <a:spcAft>
                <a:spcPts val="900"/>
              </a:spcAft>
              <a:buClrTx/>
              <a:buSzTx/>
              <a:buNone/>
            </a:pPr>
            <a:r>
              <a:rPr lang="en-US" altLang="en-US" sz="3600" dirty="0">
                <a:solidFill>
                  <a:schemeClr val="tx2"/>
                </a:solidFill>
                <a:effectLst>
                  <a:outerShdw blurRad="38100" dist="38100" dir="2700000" algn="tl">
                    <a:srgbClr val="000000">
                      <a:alpha val="43137"/>
                    </a:srgbClr>
                  </a:outerShdw>
                </a:effectLst>
                <a:cs typeface="Calibri" panose="020F0502020204030204" pitchFamily="34" charset="0"/>
              </a:rPr>
              <a:t>Charles L. Feinberg</a:t>
            </a:r>
          </a:p>
          <a:p>
            <a:pPr algn="ctr" eaLnBrk="1" hangingPunct="1">
              <a:spcBef>
                <a:spcPct val="0"/>
              </a:spcBef>
              <a:buClrTx/>
              <a:buSzTx/>
              <a:buFontTx/>
              <a:buNone/>
            </a:pPr>
            <a:r>
              <a:rPr lang="en-US" altLang="en-US" sz="1800" dirty="0">
                <a:effectLst>
                  <a:outerShdw blurRad="38100" dist="38100" dir="2700000" algn="tl">
                    <a:srgbClr val="000000">
                      <a:alpha val="43137"/>
                    </a:srgbClr>
                  </a:outerShdw>
                </a:effectLst>
                <a:cs typeface="Calibri" panose="020F0502020204030204" pitchFamily="34" charset="0"/>
              </a:rPr>
              <a:t> </a:t>
            </a:r>
            <a:r>
              <a:rPr lang="en-US" altLang="en-US" sz="1800" i="1" dirty="0">
                <a:effectLst>
                  <a:outerShdw blurRad="38100" dist="38100" dir="2700000" algn="tl">
                    <a:srgbClr val="000000">
                      <a:alpha val="43137"/>
                    </a:srgbClr>
                  </a:outerShdw>
                </a:effectLst>
                <a:cs typeface="Calibri" panose="020F0502020204030204" pitchFamily="34" charset="0"/>
              </a:rPr>
              <a:t>God Remembers: A Study of Zechariah </a:t>
            </a:r>
            <a:r>
              <a:rPr lang="en-US" altLang="en-US" sz="1800" dirty="0">
                <a:effectLst>
                  <a:outerShdw blurRad="38100" dist="38100" dir="2700000" algn="tl">
                    <a:srgbClr val="000000">
                      <a:alpha val="43137"/>
                    </a:srgbClr>
                  </a:outerShdw>
                </a:effectLst>
                <a:cs typeface="Calibri" panose="020F0502020204030204" pitchFamily="34" charset="0"/>
              </a:rPr>
              <a:t>(Wheaton: Van Kampen, 1950, p. 50.</a:t>
            </a:r>
          </a:p>
        </p:txBody>
      </p:sp>
      <p:pic>
        <p:nvPicPr>
          <p:cNvPr id="6" name="Picture 5">
            <a:extLst>
              <a:ext uri="{FF2B5EF4-FFF2-40B4-BE49-F238E27FC236}">
                <a16:creationId xmlns:a16="http://schemas.microsoft.com/office/drawing/2014/main" id="{B6989A02-0A4F-438A-98D5-150F1450D8B7}"/>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580477" y="132735"/>
            <a:ext cx="890463" cy="1097280"/>
          </a:xfrm>
          <a:prstGeom prst="rect">
            <a:avLst/>
          </a:prstGeom>
          <a:ln>
            <a:solidFill>
              <a:schemeClr val="tx1"/>
            </a:solidFill>
          </a:ln>
        </p:spPr>
      </p:pic>
      <p:pic>
        <p:nvPicPr>
          <p:cNvPr id="7" name="Picture 6">
            <a:extLst>
              <a:ext uri="{FF2B5EF4-FFF2-40B4-BE49-F238E27FC236}">
                <a16:creationId xmlns:a16="http://schemas.microsoft.com/office/drawing/2014/main" id="{236BCDAA-4E54-47EC-AA26-FAF8623E82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00" y="1861968"/>
            <a:ext cx="3136392" cy="4572000"/>
          </a:xfrm>
          <a:prstGeom prst="rect">
            <a:avLst/>
          </a:prstGeom>
        </p:spPr>
      </p:pic>
    </p:spTree>
    <p:extLst>
      <p:ext uri="{BB962C8B-B14F-4D97-AF65-F5344CB8AC3E}">
        <p14:creationId xmlns:p14="http://schemas.microsoft.com/office/powerpoint/2010/main" val="2587452486"/>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3"/>
          <p:cNvSpPr>
            <a:spLocks noGrp="1" noChangeArrowheads="1"/>
          </p:cNvSpPr>
          <p:nvPr>
            <p:ph type="body" idx="1"/>
          </p:nvPr>
        </p:nvSpPr>
        <p:spPr>
          <a:xfrm>
            <a:off x="609600" y="1828800"/>
            <a:ext cx="10972800" cy="2286000"/>
          </a:xfrm>
        </p:spPr>
        <p:txBody>
          <a:bodyPr/>
          <a:lstStyle/>
          <a:p>
            <a:pPr marL="0" indent="0" algn="just">
              <a:spcBef>
                <a:spcPts val="0"/>
              </a:spcBef>
              <a:buNone/>
              <a:defRPr/>
            </a:pPr>
            <a:r>
              <a:rPr lang="en-US" i="1" dirty="0">
                <a:effectLst>
                  <a:outerShdw blurRad="38100" dist="38100" dir="2700000" algn="tl">
                    <a:srgbClr val="000000">
                      <a:alpha val="43137"/>
                    </a:srgbClr>
                  </a:outerShdw>
                </a:effectLst>
              </a:rPr>
              <a:t>“</a:t>
            </a:r>
            <a:r>
              <a:rPr lang="en-US" b="1" dirty="0">
                <a:solidFill>
                  <a:srgbClr val="FFFFCC"/>
                </a:solidFill>
                <a:effectLst>
                  <a:outerShdw blurRad="38100" dist="38100" dir="2700000" algn="tl">
                    <a:srgbClr val="000000">
                      <a:alpha val="43137"/>
                    </a:srgbClr>
                  </a:outerShdw>
                </a:effectLst>
              </a:rPr>
              <a:t>Zechariah 1:15</a:t>
            </a:r>
            <a:r>
              <a:rPr lang="en-US" dirty="0">
                <a:effectLst>
                  <a:outerShdw blurRad="38100" dist="38100" dir="2700000" algn="tl">
                    <a:srgbClr val="000000">
                      <a:alpha val="43137"/>
                    </a:srgbClr>
                  </a:outerShdw>
                </a:effectLst>
              </a:rPr>
              <a:t> (RSB:NASB1995U): 1:15 they furthered the disaster. Lit., they helped for evil. Though the heathen nations were used of God to punish Israel, they went too far in trying to annihilate her.”</a:t>
            </a:r>
          </a:p>
        </p:txBody>
      </p:sp>
      <p:pic>
        <p:nvPicPr>
          <p:cNvPr id="29700" name="Picture 4"/>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09600" y="152400"/>
            <a:ext cx="944563" cy="1143000"/>
          </a:xfrm>
          <a:prstGeom prst="rect">
            <a:avLst/>
          </a:prstGeom>
          <a:noFill/>
          <a:ln w="9525">
            <a:solidFill>
              <a:schemeClr val="tx1"/>
            </a:solidFill>
            <a:miter lim="800000"/>
            <a:headEnd/>
            <a:tailEnd/>
          </a:ln>
        </p:spPr>
      </p:pic>
      <p:sp>
        <p:nvSpPr>
          <p:cNvPr id="4" name="Rectangle 3">
            <a:extLst>
              <a:ext uri="{FF2B5EF4-FFF2-40B4-BE49-F238E27FC236}">
                <a16:creationId xmlns:a16="http://schemas.microsoft.com/office/drawing/2014/main" id="{DDED8C29-5312-47D5-972D-3ABE15909AE2}"/>
              </a:ext>
            </a:extLst>
          </p:cNvPr>
          <p:cNvSpPr/>
          <p:nvPr/>
        </p:nvSpPr>
        <p:spPr>
          <a:xfrm>
            <a:off x="3495675" y="228600"/>
            <a:ext cx="5200650" cy="1000274"/>
          </a:xfrm>
          <a:prstGeom prst="rect">
            <a:avLst/>
          </a:prstGeom>
        </p:spPr>
        <p:txBody>
          <a:bodyPr wrap="square">
            <a:spAutoFit/>
          </a:bodyPr>
          <a:lstStyle/>
          <a:p>
            <a:pPr algn="ctr">
              <a:spcAft>
                <a:spcPts val="600"/>
              </a:spcAft>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Charles Ryrie</a:t>
            </a:r>
          </a:p>
          <a:p>
            <a:pPr algn="ctr"/>
            <a:r>
              <a:rPr lang="en-US" sz="1800" dirty="0">
                <a:effectLst>
                  <a:outerShdw blurRad="38100" dist="38100" dir="2700000" algn="tl">
                    <a:srgbClr val="000000">
                      <a:alpha val="43137"/>
                    </a:srgbClr>
                  </a:outerShdw>
                </a:effectLst>
                <a:latin typeface="Calibri" panose="020F0502020204030204" pitchFamily="34" charset="0"/>
              </a:rPr>
              <a:t>The Ryrie Study Bible</a:t>
            </a:r>
            <a:endParaRPr lang="en-US" sz="1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9BDAD01F-850E-4013-A64D-E63FF1941D4D}"/>
              </a:ext>
            </a:extLst>
          </p:cNvPr>
          <p:cNvPicPr>
            <a:picLocks noChangeAspect="1"/>
          </p:cNvPicPr>
          <p:nvPr/>
        </p:nvPicPr>
        <p:blipFill>
          <a:blip r:embed="rId3"/>
          <a:stretch>
            <a:fillRect/>
          </a:stretch>
        </p:blipFill>
        <p:spPr>
          <a:xfrm>
            <a:off x="2314161" y="4114800"/>
            <a:ext cx="7563679" cy="2286000"/>
          </a:xfrm>
          <a:prstGeom prst="rect">
            <a:avLst/>
          </a:prstGeom>
        </p:spPr>
      </p:pic>
    </p:spTree>
    <p:extLst>
      <p:ext uri="{BB962C8B-B14F-4D97-AF65-F5344CB8AC3E}">
        <p14:creationId xmlns:p14="http://schemas.microsoft.com/office/powerpoint/2010/main" val="1488922368"/>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1"/>
          <p:cNvSpPr>
            <a:spLocks noChangeArrowheads="1"/>
          </p:cNvSpPr>
          <p:nvPr/>
        </p:nvSpPr>
        <p:spPr bwMode="auto">
          <a:xfrm>
            <a:off x="580477" y="1600200"/>
            <a:ext cx="7572923" cy="4708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just">
              <a:spcBef>
                <a:spcPct val="0"/>
              </a:spcBef>
              <a:buClrTx/>
              <a:buSzTx/>
              <a:buNone/>
            </a:pPr>
            <a:r>
              <a:rPr lang="en-US" altLang="en-US" sz="3000" dirty="0">
                <a:effectLst>
                  <a:outerShdw blurRad="38100" dist="38100" dir="2700000" algn="tl">
                    <a:srgbClr val="000000">
                      <a:alpha val="43137"/>
                    </a:srgbClr>
                  </a:outerShdw>
                </a:effectLst>
              </a:rPr>
              <a:t>“</a:t>
            </a:r>
            <a:r>
              <a:rPr lang="en-US" sz="3000" dirty="0">
                <a:effectLst>
                  <a:outerShdw blurRad="38100" dist="38100" dir="2700000" algn="tl">
                    <a:srgbClr val="000000">
                      <a:alpha val="43137"/>
                    </a:srgbClr>
                  </a:outerShdw>
                </a:effectLst>
              </a:rPr>
              <a:t>Several features are noteworthy in this vision: (1) God takes account of everyone that lifts his hand against Israel; (2) He has complete knowledge of the dejected condition of His people and the extent of their injury; and (3) He has already provided the punishment for every foe of His chosen ones. As a definite matter of history three of the empires or kingdoms symbolized by the horns already know of the visitation of God upon them</a:t>
            </a:r>
            <a:r>
              <a:rPr lang="en-US" altLang="en-US" sz="3000" dirty="0">
                <a:effectLst>
                  <a:outerShdw blurRad="38100" dist="38100" dir="2700000" algn="tl">
                    <a:srgbClr val="000000">
                      <a:alpha val="43137"/>
                    </a:srgbClr>
                  </a:outerShdw>
                </a:effectLst>
                <a:cs typeface="Calibri" panose="020F0502020204030204" pitchFamily="34" charset="0"/>
              </a:rPr>
              <a:t>.”</a:t>
            </a:r>
          </a:p>
        </p:txBody>
      </p:sp>
      <p:sp>
        <p:nvSpPr>
          <p:cNvPr id="38915" name="TextBox 2"/>
          <p:cNvSpPr txBox="1">
            <a:spLocks noChangeArrowheads="1"/>
          </p:cNvSpPr>
          <p:nvPr/>
        </p:nvSpPr>
        <p:spPr bwMode="auto">
          <a:xfrm>
            <a:off x="2362200" y="228600"/>
            <a:ext cx="7725322" cy="10387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ctr" eaLnBrk="1" hangingPunct="1">
              <a:spcBef>
                <a:spcPct val="0"/>
              </a:spcBef>
              <a:spcAft>
                <a:spcPts val="900"/>
              </a:spcAft>
              <a:buClrTx/>
              <a:buSzTx/>
              <a:buNone/>
            </a:pPr>
            <a:r>
              <a:rPr lang="en-US" altLang="en-US" sz="3600" dirty="0">
                <a:solidFill>
                  <a:schemeClr val="tx2"/>
                </a:solidFill>
                <a:effectLst>
                  <a:outerShdw blurRad="38100" dist="38100" dir="2700000" algn="tl">
                    <a:srgbClr val="000000">
                      <a:alpha val="43137"/>
                    </a:srgbClr>
                  </a:outerShdw>
                </a:effectLst>
                <a:cs typeface="Calibri" panose="020F0502020204030204" pitchFamily="34" charset="0"/>
              </a:rPr>
              <a:t>Charles L. Feinberg</a:t>
            </a:r>
          </a:p>
          <a:p>
            <a:pPr algn="ctr" eaLnBrk="1" hangingPunct="1">
              <a:spcBef>
                <a:spcPct val="0"/>
              </a:spcBef>
              <a:buClrTx/>
              <a:buSzTx/>
              <a:buFontTx/>
              <a:buNone/>
            </a:pPr>
            <a:r>
              <a:rPr lang="en-US" altLang="en-US" sz="1800" dirty="0">
                <a:effectLst>
                  <a:outerShdw blurRad="38100" dist="38100" dir="2700000" algn="tl">
                    <a:srgbClr val="000000">
                      <a:alpha val="43137"/>
                    </a:srgbClr>
                  </a:outerShdw>
                </a:effectLst>
                <a:cs typeface="Calibri" panose="020F0502020204030204" pitchFamily="34" charset="0"/>
              </a:rPr>
              <a:t> </a:t>
            </a:r>
            <a:r>
              <a:rPr lang="en-US" altLang="en-US" sz="1800" i="1" dirty="0">
                <a:effectLst>
                  <a:outerShdw blurRad="38100" dist="38100" dir="2700000" algn="tl">
                    <a:srgbClr val="000000">
                      <a:alpha val="43137"/>
                    </a:srgbClr>
                  </a:outerShdw>
                </a:effectLst>
                <a:cs typeface="Calibri" panose="020F0502020204030204" pitchFamily="34" charset="0"/>
              </a:rPr>
              <a:t>God Remembers: A Study of Zechariah </a:t>
            </a:r>
            <a:r>
              <a:rPr lang="en-US" altLang="en-US" sz="1800" dirty="0">
                <a:effectLst>
                  <a:outerShdw blurRad="38100" dist="38100" dir="2700000" algn="tl">
                    <a:srgbClr val="000000">
                      <a:alpha val="43137"/>
                    </a:srgbClr>
                  </a:outerShdw>
                </a:effectLst>
                <a:cs typeface="Calibri" panose="020F0502020204030204" pitchFamily="34" charset="0"/>
              </a:rPr>
              <a:t>(Wheaton: Van Kampen, 1950, p. 42-43.</a:t>
            </a:r>
          </a:p>
        </p:txBody>
      </p:sp>
      <p:pic>
        <p:nvPicPr>
          <p:cNvPr id="6" name="Picture 5">
            <a:extLst>
              <a:ext uri="{FF2B5EF4-FFF2-40B4-BE49-F238E27FC236}">
                <a16:creationId xmlns:a16="http://schemas.microsoft.com/office/drawing/2014/main" id="{B6989A02-0A4F-438A-98D5-150F1450D8B7}"/>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580477" y="132735"/>
            <a:ext cx="890463" cy="1097280"/>
          </a:xfrm>
          <a:prstGeom prst="rect">
            <a:avLst/>
          </a:prstGeom>
          <a:ln>
            <a:solidFill>
              <a:schemeClr val="tx1"/>
            </a:solidFill>
          </a:ln>
        </p:spPr>
      </p:pic>
      <p:pic>
        <p:nvPicPr>
          <p:cNvPr id="8" name="Picture 7">
            <a:extLst>
              <a:ext uri="{FF2B5EF4-FFF2-40B4-BE49-F238E27FC236}">
                <a16:creationId xmlns:a16="http://schemas.microsoft.com/office/drawing/2014/main" id="{4361EAFE-D3F4-4C8D-86D5-45559E35F16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82000" y="1861968"/>
            <a:ext cx="3136392" cy="4572000"/>
          </a:xfrm>
          <a:prstGeom prst="rect">
            <a:avLst/>
          </a:prstGeom>
        </p:spPr>
      </p:pic>
    </p:spTree>
    <p:extLst>
      <p:ext uri="{BB962C8B-B14F-4D97-AF65-F5344CB8AC3E}">
        <p14:creationId xmlns:p14="http://schemas.microsoft.com/office/powerpoint/2010/main" val="114867132"/>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2050"/>
          <p:cNvSpPr>
            <a:spLocks noGrp="1" noChangeArrowheads="1"/>
          </p:cNvSpPr>
          <p:nvPr>
            <p:ph type="title"/>
          </p:nvPr>
        </p:nvSpPr>
        <p:spPr>
          <a:xfrm>
            <a:off x="2209800" y="304800"/>
            <a:ext cx="7772400" cy="914400"/>
          </a:xfrm>
        </p:spPr>
        <p:txBody>
          <a:bodyPr/>
          <a:lstStyle/>
          <a:p>
            <a:pPr algn="ctr" eaLnBrk="1" hangingPunct="1"/>
            <a:r>
              <a:rPr lang="en-US" sz="3600" dirty="0">
                <a:effectLst>
                  <a:outerShdw blurRad="38100" dist="38100" dir="2700000" algn="tl">
                    <a:srgbClr val="000000">
                      <a:alpha val="43137"/>
                    </a:srgbClr>
                  </a:outerShdw>
                </a:effectLst>
              </a:rPr>
              <a:t>II. Eight Night Visions </a:t>
            </a:r>
            <a:br>
              <a:rPr lang="en-US" sz="3600" dirty="0">
                <a:effectLst>
                  <a:outerShdw blurRad="38100" dist="38100" dir="2700000" algn="tl">
                    <a:srgbClr val="000000">
                      <a:alpha val="43137"/>
                    </a:srgbClr>
                  </a:outerShdw>
                </a:effectLst>
              </a:rPr>
            </a:br>
            <a:r>
              <a:rPr lang="en-US" sz="2800" dirty="0">
                <a:solidFill>
                  <a:schemeClr val="tx1"/>
                </a:solidFill>
                <a:effectLst>
                  <a:outerShdw blurRad="38100" dist="38100" dir="2700000" algn="tl">
                    <a:srgbClr val="000000">
                      <a:alpha val="43137"/>
                    </a:srgbClr>
                  </a:outerShdw>
                </a:effectLst>
              </a:rPr>
              <a:t>(1:7</a:t>
            </a:r>
            <a:r>
              <a:rPr lang="en-US" sz="2800" dirty="0">
                <a:solidFill>
                  <a:schemeClr val="tx1"/>
                </a:solidFill>
                <a:effectLst>
                  <a:outerShdw blurRad="38100" dist="38100" dir="2700000" algn="tl">
                    <a:srgbClr val="000000">
                      <a:alpha val="43137"/>
                    </a:srgbClr>
                  </a:outerShdw>
                </a:effectLst>
                <a:cs typeface="Calibri" panose="020F0502020204030204" pitchFamily="34" charset="0"/>
              </a:rPr>
              <a:t>‒6:15)</a:t>
            </a:r>
            <a:endParaRPr lang="en-US" sz="2800" dirty="0">
              <a:solidFill>
                <a:schemeClr val="tx1"/>
              </a:solidFill>
              <a:effectLst>
                <a:outerShdw blurRad="38100" dist="38100" dir="2700000" algn="tl">
                  <a:srgbClr val="000000">
                    <a:alpha val="43137"/>
                  </a:srgbClr>
                </a:outerShdw>
              </a:effectLst>
            </a:endParaRPr>
          </a:p>
        </p:txBody>
      </p:sp>
      <p:sp>
        <p:nvSpPr>
          <p:cNvPr id="92163" name="Rectangle 2051"/>
          <p:cNvSpPr>
            <a:spLocks noGrp="1" noChangeArrowheads="1"/>
          </p:cNvSpPr>
          <p:nvPr>
            <p:ph type="body" idx="1"/>
          </p:nvPr>
        </p:nvSpPr>
        <p:spPr>
          <a:xfrm>
            <a:off x="594360" y="1371600"/>
            <a:ext cx="8244840" cy="5181600"/>
          </a:xfrm>
        </p:spPr>
        <p:txBody>
          <a:bodyPr/>
          <a:lstStyle/>
          <a:p>
            <a:pPr marL="514350" lvl="1" indent="-514350" eaLnBrk="1" hangingPunct="1">
              <a:spcBef>
                <a:spcPts val="0"/>
              </a:spcBef>
              <a:spcAft>
                <a:spcPts val="900"/>
              </a:spcAft>
              <a:buClr>
                <a:srgbClr val="FF66FF"/>
              </a:buClr>
              <a:buSzPct val="100000"/>
              <a:buFont typeface="+mj-lt"/>
              <a:buAutoNum type="arabicPeriod"/>
              <a:defRPr/>
            </a:pPr>
            <a:r>
              <a:rPr lang="en-US" sz="3000" dirty="0">
                <a:effectLst>
                  <a:outerShdw blurRad="38100" dist="38100" dir="2700000" algn="tl">
                    <a:srgbClr val="000000">
                      <a:alpha val="43137"/>
                    </a:srgbClr>
                  </a:outerShdw>
                </a:effectLst>
                <a:cs typeface="Calibri" panose="020F0502020204030204" pitchFamily="34" charset="0"/>
              </a:rPr>
              <a:t>Riders &amp; horses among the myrtle trees (1:7-17)</a:t>
            </a:r>
          </a:p>
          <a:p>
            <a:pPr marL="514350" lvl="1" indent="-514350" eaLnBrk="1" hangingPunct="1">
              <a:spcBef>
                <a:spcPts val="0"/>
              </a:spcBef>
              <a:spcAft>
                <a:spcPts val="900"/>
              </a:spcAft>
              <a:buClr>
                <a:srgbClr val="FF66FF"/>
              </a:buClr>
              <a:buSzPct val="100000"/>
              <a:buFont typeface="+mj-lt"/>
              <a:buAutoNum type="arabicPeriod"/>
              <a:defRPr/>
            </a:pPr>
            <a:r>
              <a:rPr lang="en-US" sz="3000" dirty="0">
                <a:effectLst>
                  <a:outerShdw blurRad="38100" dist="38100" dir="2700000" algn="tl">
                    <a:srgbClr val="000000">
                      <a:alpha val="43137"/>
                    </a:srgbClr>
                  </a:outerShdw>
                </a:effectLst>
                <a:cs typeface="Calibri" panose="020F0502020204030204" pitchFamily="34" charset="0"/>
              </a:rPr>
              <a:t>Four horns &amp; four craftsmen (1:18-21)</a:t>
            </a:r>
          </a:p>
          <a:p>
            <a:pPr marL="514350" lvl="1" indent="-514350" eaLnBrk="1" hangingPunct="1">
              <a:spcBef>
                <a:spcPts val="0"/>
              </a:spcBef>
              <a:spcAft>
                <a:spcPts val="900"/>
              </a:spcAft>
              <a:buClr>
                <a:srgbClr val="FF66FF"/>
              </a:buClr>
              <a:buSzPct val="100000"/>
              <a:buFont typeface="+mj-lt"/>
              <a:buAutoNum type="arabicPeriod"/>
              <a:defRPr/>
            </a:pPr>
            <a:r>
              <a:rPr lang="en-US" sz="3000" b="1" u="sng" dirty="0">
                <a:solidFill>
                  <a:srgbClr val="FFFFCC"/>
                </a:solidFill>
                <a:effectLst>
                  <a:outerShdw blurRad="38100" dist="38100" dir="2700000" algn="tl">
                    <a:srgbClr val="000000">
                      <a:alpha val="43137"/>
                    </a:srgbClr>
                  </a:outerShdw>
                </a:effectLst>
                <a:cs typeface="Calibri" panose="020F0502020204030204" pitchFamily="34" charset="0"/>
              </a:rPr>
              <a:t>Man with the measuring line (2)</a:t>
            </a:r>
          </a:p>
          <a:p>
            <a:pPr marL="514350" lvl="1" indent="-514350" eaLnBrk="1" hangingPunct="1">
              <a:spcBef>
                <a:spcPts val="0"/>
              </a:spcBef>
              <a:spcAft>
                <a:spcPts val="900"/>
              </a:spcAft>
              <a:buClr>
                <a:srgbClr val="FF66FF"/>
              </a:buClr>
              <a:buSzPct val="100000"/>
              <a:buFont typeface="+mj-lt"/>
              <a:buAutoNum type="arabicPeriod"/>
              <a:defRPr/>
            </a:pPr>
            <a:r>
              <a:rPr lang="en-US" sz="3000" dirty="0">
                <a:effectLst>
                  <a:outerShdw blurRad="38100" dist="38100" dir="2700000" algn="tl">
                    <a:srgbClr val="000000">
                      <a:alpha val="43137"/>
                    </a:srgbClr>
                  </a:outerShdw>
                </a:effectLst>
                <a:cs typeface="Calibri" panose="020F0502020204030204" pitchFamily="34" charset="0"/>
              </a:rPr>
              <a:t>Cleansing of the High Priest Joshua (3)</a:t>
            </a:r>
          </a:p>
          <a:p>
            <a:pPr marL="514350" lvl="1" indent="-514350" eaLnBrk="1" hangingPunct="1">
              <a:spcBef>
                <a:spcPts val="0"/>
              </a:spcBef>
              <a:spcAft>
                <a:spcPts val="900"/>
              </a:spcAft>
              <a:buClr>
                <a:srgbClr val="FF66FF"/>
              </a:buClr>
              <a:buSzPct val="100000"/>
              <a:buFont typeface="+mj-lt"/>
              <a:buAutoNum type="arabicPeriod"/>
              <a:defRPr/>
            </a:pPr>
            <a:r>
              <a:rPr lang="en-US" sz="3000" dirty="0">
                <a:effectLst>
                  <a:outerShdw blurRad="38100" dist="38100" dir="2700000" algn="tl">
                    <a:srgbClr val="000000">
                      <a:alpha val="43137"/>
                    </a:srgbClr>
                  </a:outerShdw>
                </a:effectLst>
                <a:cs typeface="Calibri" panose="020F0502020204030204" pitchFamily="34" charset="0"/>
              </a:rPr>
              <a:t>Lampstand &amp; olive tree (4)</a:t>
            </a:r>
          </a:p>
          <a:p>
            <a:pPr marL="514350" lvl="1" indent="-514350" eaLnBrk="1" hangingPunct="1">
              <a:spcBef>
                <a:spcPts val="0"/>
              </a:spcBef>
              <a:spcAft>
                <a:spcPts val="900"/>
              </a:spcAft>
              <a:buClr>
                <a:srgbClr val="FF66FF"/>
              </a:buClr>
              <a:buSzPct val="100000"/>
              <a:buFont typeface="+mj-lt"/>
              <a:buAutoNum type="arabicPeriod"/>
              <a:defRPr/>
            </a:pPr>
            <a:r>
              <a:rPr lang="en-US" sz="3000" dirty="0">
                <a:effectLst>
                  <a:outerShdw blurRad="38100" dist="38100" dir="2700000" algn="tl">
                    <a:srgbClr val="000000">
                      <a:alpha val="43137"/>
                    </a:srgbClr>
                  </a:outerShdw>
                </a:effectLst>
                <a:cs typeface="Calibri" panose="020F0502020204030204" pitchFamily="34" charset="0"/>
              </a:rPr>
              <a:t>Flying scroll (5:1-4)</a:t>
            </a:r>
          </a:p>
          <a:p>
            <a:pPr marL="514350" lvl="1" indent="-514350" eaLnBrk="1" hangingPunct="1">
              <a:spcBef>
                <a:spcPts val="0"/>
              </a:spcBef>
              <a:spcAft>
                <a:spcPts val="900"/>
              </a:spcAft>
              <a:buClr>
                <a:srgbClr val="FF66FF"/>
              </a:buClr>
              <a:buSzPct val="100000"/>
              <a:buFont typeface="+mj-lt"/>
              <a:buAutoNum type="arabicPeriod"/>
              <a:defRPr/>
            </a:pPr>
            <a:r>
              <a:rPr lang="en-US" sz="3000" dirty="0">
                <a:effectLst>
                  <a:outerShdw blurRad="38100" dist="38100" dir="2700000" algn="tl">
                    <a:srgbClr val="000000">
                      <a:alpha val="43137"/>
                    </a:srgbClr>
                  </a:outerShdw>
                </a:effectLst>
                <a:cs typeface="Calibri" panose="020F0502020204030204" pitchFamily="34" charset="0"/>
              </a:rPr>
              <a:t>Woman in the basket (5:5-11)</a:t>
            </a:r>
          </a:p>
          <a:p>
            <a:pPr marL="514350" lvl="1" indent="-514350" eaLnBrk="1" hangingPunct="1">
              <a:spcBef>
                <a:spcPts val="0"/>
              </a:spcBef>
              <a:spcAft>
                <a:spcPts val="900"/>
              </a:spcAft>
              <a:buClr>
                <a:srgbClr val="FF66FF"/>
              </a:buClr>
              <a:buSzPct val="100000"/>
              <a:buFont typeface="+mj-lt"/>
              <a:buAutoNum type="arabicPeriod"/>
              <a:defRPr/>
            </a:pPr>
            <a:r>
              <a:rPr lang="en-US" sz="3000" dirty="0">
                <a:effectLst>
                  <a:outerShdw blurRad="38100" dist="38100" dir="2700000" algn="tl">
                    <a:srgbClr val="000000">
                      <a:alpha val="43137"/>
                    </a:srgbClr>
                  </a:outerShdw>
                </a:effectLst>
                <a:cs typeface="Calibri" panose="020F0502020204030204" pitchFamily="34" charset="0"/>
              </a:rPr>
              <a:t>Four chariots (6:1-8)</a:t>
            </a:r>
          </a:p>
          <a:p>
            <a:pPr marL="457200" lvl="1" indent="-457200" eaLnBrk="1" hangingPunct="1">
              <a:spcBef>
                <a:spcPts val="0"/>
              </a:spcBef>
              <a:spcAft>
                <a:spcPts val="900"/>
              </a:spcAft>
              <a:buClr>
                <a:srgbClr val="FF66FF"/>
              </a:buClr>
              <a:buSzPct val="100000"/>
              <a:buFont typeface="Arial" panose="020B0604020202020204" pitchFamily="34" charset="0"/>
              <a:buChar char="•"/>
              <a:defRPr/>
            </a:pPr>
            <a:r>
              <a:rPr lang="en-US" sz="3000" dirty="0">
                <a:solidFill>
                  <a:srgbClr val="FFFFCC"/>
                </a:solidFill>
                <a:effectLst>
                  <a:outerShdw blurRad="38100" dist="38100" dir="2700000" algn="tl">
                    <a:srgbClr val="000000">
                      <a:alpha val="43137"/>
                    </a:srgbClr>
                  </a:outerShdw>
                </a:effectLst>
                <a:cs typeface="Calibri" panose="020F0502020204030204" pitchFamily="34" charset="0"/>
              </a:rPr>
              <a:t>Conclusion:</a:t>
            </a:r>
            <a:r>
              <a:rPr lang="en-US" sz="3000" dirty="0">
                <a:effectLst>
                  <a:outerShdw blurRad="38100" dist="38100" dir="2700000" algn="tl">
                    <a:srgbClr val="000000">
                      <a:alpha val="43137"/>
                    </a:srgbClr>
                  </a:outerShdw>
                </a:effectLst>
                <a:cs typeface="Calibri" panose="020F0502020204030204" pitchFamily="34" charset="0"/>
              </a:rPr>
              <a:t> crowning of Joshua (6:9-15)</a:t>
            </a:r>
          </a:p>
        </p:txBody>
      </p:sp>
      <p:pic>
        <p:nvPicPr>
          <p:cNvPr id="5" name="Picture 2" descr="Zechariah - davidould.net">
            <a:extLst>
              <a:ext uri="{FF2B5EF4-FFF2-40B4-BE49-F238E27FC236}">
                <a16:creationId xmlns:a16="http://schemas.microsoft.com/office/drawing/2014/main" id="{EF38A2B5-3432-4BA7-9A6D-0F1EC345E8FE}"/>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3238"/>
          <a:stretch/>
        </p:blipFill>
        <p:spPr bwMode="auto">
          <a:xfrm>
            <a:off x="8630304" y="2286000"/>
            <a:ext cx="2968765" cy="2286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54917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able&#10;&#10;Description automatically generated">
            <a:extLst>
              <a:ext uri="{FF2B5EF4-FFF2-40B4-BE49-F238E27FC236}">
                <a16:creationId xmlns:a16="http://schemas.microsoft.com/office/drawing/2014/main" id="{5C5E13FA-2F8B-4D16-B7F4-362C930D014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07114" y="91440"/>
            <a:ext cx="8377772" cy="6675120"/>
          </a:xfrm>
          <a:prstGeom prst="rect">
            <a:avLst/>
          </a:prstGeom>
          <a:solidFill>
            <a:srgbClr val="FFFFFF">
              <a:shade val="85000"/>
            </a:srgbClr>
          </a:solidFill>
          <a:ln w="28575" cap="sq">
            <a:solidFill>
              <a:srgbClr val="FF0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809883257"/>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A74DAFEE-DBB4-43A1-A6A4-D39DDA8F3D1F}"/>
              </a:ext>
            </a:extLst>
          </p:cNvPr>
          <p:cNvSpPr>
            <a:spLocks noGrp="1" noChangeArrowheads="1"/>
          </p:cNvSpPr>
          <p:nvPr>
            <p:ph type="title"/>
          </p:nvPr>
        </p:nvSpPr>
        <p:spPr>
          <a:xfrm>
            <a:off x="914400" y="228600"/>
            <a:ext cx="10363200" cy="917575"/>
          </a:xfrm>
        </p:spPr>
        <p:txBody>
          <a:bodyPr/>
          <a:lstStyle/>
          <a:p>
            <a:pPr algn="ctr"/>
            <a:r>
              <a:rPr lang="en-US" altLang="en-US" sz="3600" dirty="0">
                <a:effectLst>
                  <a:outerShdw blurRad="38100" dist="38100" dir="2700000" algn="tl">
                    <a:srgbClr val="000000">
                      <a:alpha val="43137"/>
                    </a:srgbClr>
                  </a:outerShdw>
                </a:effectLst>
              </a:rPr>
              <a:t>3. The Man with the Measuring Line </a:t>
            </a:r>
            <a:br>
              <a:rPr lang="en-US" altLang="en-US" sz="3600" dirty="0">
                <a:effectLst>
                  <a:outerShdw blurRad="38100" dist="38100" dir="2700000" algn="tl">
                    <a:srgbClr val="000000">
                      <a:alpha val="43137"/>
                    </a:srgbClr>
                  </a:outerShdw>
                </a:effectLst>
              </a:rPr>
            </a:br>
            <a:r>
              <a:rPr lang="en-US" altLang="en-US" sz="2800" dirty="0">
                <a:solidFill>
                  <a:schemeClr val="tx1"/>
                </a:solidFill>
                <a:effectLst>
                  <a:outerShdw blurRad="38100" dist="38100" dir="2700000" algn="tl">
                    <a:srgbClr val="000000">
                      <a:alpha val="43137"/>
                    </a:srgbClr>
                  </a:outerShdw>
                </a:effectLst>
              </a:rPr>
              <a:t>(2:1-13)</a:t>
            </a:r>
            <a:endParaRPr lang="en-US" altLang="en-US" sz="3600" dirty="0">
              <a:solidFill>
                <a:schemeClr val="tx1"/>
              </a:solidFill>
              <a:effectLst>
                <a:outerShdw blurRad="38100" dist="38100" dir="2700000" algn="tl">
                  <a:srgbClr val="000000">
                    <a:alpha val="43137"/>
                  </a:srgbClr>
                </a:outerShdw>
              </a:effectLst>
            </a:endParaRPr>
          </a:p>
        </p:txBody>
      </p:sp>
      <p:sp>
        <p:nvSpPr>
          <p:cNvPr id="7171" name="Rectangle 3">
            <a:extLst>
              <a:ext uri="{FF2B5EF4-FFF2-40B4-BE49-F238E27FC236}">
                <a16:creationId xmlns:a16="http://schemas.microsoft.com/office/drawing/2014/main" id="{77F0A550-44F9-4C44-ABED-D06AF0750374}"/>
              </a:ext>
            </a:extLst>
          </p:cNvPr>
          <p:cNvSpPr>
            <a:spLocks noGrp="1" noChangeArrowheads="1"/>
          </p:cNvSpPr>
          <p:nvPr>
            <p:ph type="body" idx="1"/>
          </p:nvPr>
        </p:nvSpPr>
        <p:spPr>
          <a:xfrm>
            <a:off x="609600" y="1562100"/>
            <a:ext cx="7010400" cy="4381500"/>
          </a:xfrm>
        </p:spPr>
        <p:txBody>
          <a:bodyPr/>
          <a:lstStyle/>
          <a:p>
            <a:pPr marL="569913" indent="-569913">
              <a:spcBef>
                <a:spcPts val="0"/>
              </a:spcBef>
              <a:spcAft>
                <a:spcPts val="1800"/>
              </a:spcAft>
              <a:buSzPct val="100000"/>
              <a:buFont typeface="+mj-lt"/>
              <a:buAutoNum type="romanUcPeriod"/>
            </a:pPr>
            <a:r>
              <a:rPr lang="en-US" altLang="en-US" dirty="0">
                <a:effectLst>
                  <a:outerShdw blurRad="38100" dist="38100" dir="2700000" algn="tl">
                    <a:srgbClr val="000000">
                      <a:alpha val="43137"/>
                    </a:srgbClr>
                  </a:outerShdw>
                </a:effectLst>
              </a:rPr>
              <a:t>Vision (2:1-2)</a:t>
            </a:r>
          </a:p>
          <a:p>
            <a:pPr marL="569913" indent="-569913">
              <a:spcBef>
                <a:spcPts val="0"/>
              </a:spcBef>
              <a:spcAft>
                <a:spcPts val="1800"/>
              </a:spcAft>
              <a:buSzPct val="100000"/>
              <a:buFont typeface="+mj-lt"/>
              <a:buAutoNum type="romanUcPeriod"/>
            </a:pPr>
            <a:r>
              <a:rPr lang="en-US" altLang="en-US" dirty="0">
                <a:effectLst>
                  <a:outerShdw blurRad="38100" dist="38100" dir="2700000" algn="tl">
                    <a:srgbClr val="000000">
                      <a:alpha val="43137"/>
                    </a:srgbClr>
                  </a:outerShdw>
                </a:effectLst>
              </a:rPr>
              <a:t>Jerusalem’s restoration (2:3-5)</a:t>
            </a:r>
          </a:p>
          <a:p>
            <a:pPr marL="569913" indent="-569913">
              <a:spcBef>
                <a:spcPts val="0"/>
              </a:spcBef>
              <a:spcAft>
                <a:spcPts val="1800"/>
              </a:spcAft>
              <a:buSzPct val="100000"/>
              <a:buFont typeface="+mj-lt"/>
              <a:buAutoNum type="romanUcPeriod"/>
            </a:pPr>
            <a:r>
              <a:rPr lang="en-US" altLang="en-US" dirty="0">
                <a:effectLst>
                  <a:outerShdw blurRad="38100" dist="38100" dir="2700000" algn="tl">
                    <a:srgbClr val="000000">
                      <a:alpha val="43137"/>
                    </a:srgbClr>
                  </a:outerShdw>
                </a:effectLst>
              </a:rPr>
              <a:t>Exiles to return (2:6-7)</a:t>
            </a:r>
          </a:p>
          <a:p>
            <a:pPr marL="569913" indent="-569913">
              <a:spcBef>
                <a:spcPts val="0"/>
              </a:spcBef>
              <a:spcAft>
                <a:spcPts val="1800"/>
              </a:spcAft>
              <a:buSzPct val="100000"/>
              <a:buFont typeface="+mj-lt"/>
              <a:buAutoNum type="romanUcPeriod"/>
            </a:pPr>
            <a:r>
              <a:rPr lang="en-US" altLang="en-US" dirty="0">
                <a:effectLst>
                  <a:outerShdw blurRad="38100" dist="38100" dir="2700000" algn="tl">
                    <a:srgbClr val="000000">
                      <a:alpha val="43137"/>
                    </a:srgbClr>
                  </a:outerShdw>
                </a:effectLst>
              </a:rPr>
              <a:t>God and the nations (2:8-9)</a:t>
            </a:r>
          </a:p>
          <a:p>
            <a:pPr marL="569913" indent="-569913">
              <a:spcBef>
                <a:spcPts val="0"/>
              </a:spcBef>
              <a:spcAft>
                <a:spcPts val="1800"/>
              </a:spcAft>
              <a:buSzPct val="100000"/>
              <a:buFont typeface="+mj-lt"/>
              <a:buAutoNum type="romanUcPeriod"/>
            </a:pPr>
            <a:r>
              <a:rPr lang="en-US" altLang="en-US" dirty="0">
                <a:effectLst>
                  <a:outerShdw blurRad="38100" dist="38100" dir="2700000" algn="tl">
                    <a:srgbClr val="000000">
                      <a:alpha val="43137"/>
                    </a:srgbClr>
                  </a:outerShdw>
                </a:effectLst>
              </a:rPr>
              <a:t>God to inhabit Jerusalem (2:10-12)</a:t>
            </a:r>
          </a:p>
          <a:p>
            <a:pPr marL="569913" indent="-569913">
              <a:spcBef>
                <a:spcPts val="0"/>
              </a:spcBef>
              <a:spcAft>
                <a:spcPts val="1800"/>
              </a:spcAft>
              <a:buSzPct val="100000"/>
              <a:buFont typeface="+mj-lt"/>
              <a:buAutoNum type="romanUcPeriod"/>
            </a:pPr>
            <a:r>
              <a:rPr lang="en-US" altLang="en-US" dirty="0">
                <a:effectLst>
                  <a:outerShdw blurRad="38100" dist="38100" dir="2700000" algn="tl">
                    <a:srgbClr val="000000">
                      <a:alpha val="43137"/>
                    </a:srgbClr>
                  </a:outerShdw>
                </a:effectLst>
              </a:rPr>
              <a:t>Concluding exhortation (2:13) </a:t>
            </a:r>
          </a:p>
        </p:txBody>
      </p:sp>
      <p:pic>
        <p:nvPicPr>
          <p:cNvPr id="6" name="Picture 2" descr="Zechariah - davidould.net">
            <a:extLst>
              <a:ext uri="{FF2B5EF4-FFF2-40B4-BE49-F238E27FC236}">
                <a16:creationId xmlns:a16="http://schemas.microsoft.com/office/drawing/2014/main" id="{09E868BD-156E-4CB2-B347-CFB88FC86DF4}"/>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3238"/>
          <a:stretch/>
        </p:blipFill>
        <p:spPr bwMode="auto">
          <a:xfrm>
            <a:off x="8001000" y="2019300"/>
            <a:ext cx="3661477" cy="28194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150518"/>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A74DAFEE-DBB4-43A1-A6A4-D39DDA8F3D1F}"/>
              </a:ext>
            </a:extLst>
          </p:cNvPr>
          <p:cNvSpPr>
            <a:spLocks noGrp="1" noChangeArrowheads="1"/>
          </p:cNvSpPr>
          <p:nvPr>
            <p:ph type="title"/>
          </p:nvPr>
        </p:nvSpPr>
        <p:spPr>
          <a:xfrm>
            <a:off x="914400" y="228600"/>
            <a:ext cx="10363200" cy="917575"/>
          </a:xfrm>
        </p:spPr>
        <p:txBody>
          <a:bodyPr/>
          <a:lstStyle/>
          <a:p>
            <a:pPr algn="ctr"/>
            <a:r>
              <a:rPr lang="en-US" altLang="en-US" sz="3600" dirty="0">
                <a:effectLst>
                  <a:outerShdw blurRad="38100" dist="38100" dir="2700000" algn="tl">
                    <a:srgbClr val="000000">
                      <a:alpha val="43137"/>
                    </a:srgbClr>
                  </a:outerShdw>
                </a:effectLst>
              </a:rPr>
              <a:t>3. The Man with the Measuring Line </a:t>
            </a:r>
            <a:br>
              <a:rPr lang="en-US" altLang="en-US" sz="3600" dirty="0">
                <a:effectLst>
                  <a:outerShdw blurRad="38100" dist="38100" dir="2700000" algn="tl">
                    <a:srgbClr val="000000">
                      <a:alpha val="43137"/>
                    </a:srgbClr>
                  </a:outerShdw>
                </a:effectLst>
              </a:rPr>
            </a:br>
            <a:r>
              <a:rPr lang="en-US" altLang="en-US" sz="2800" dirty="0">
                <a:solidFill>
                  <a:schemeClr val="tx1"/>
                </a:solidFill>
                <a:effectLst>
                  <a:outerShdw blurRad="38100" dist="38100" dir="2700000" algn="tl">
                    <a:srgbClr val="000000">
                      <a:alpha val="43137"/>
                    </a:srgbClr>
                  </a:outerShdw>
                </a:effectLst>
              </a:rPr>
              <a:t>(2:1-13)</a:t>
            </a:r>
            <a:endParaRPr lang="en-US" altLang="en-US" sz="3600" dirty="0">
              <a:solidFill>
                <a:schemeClr val="tx1"/>
              </a:solidFill>
              <a:effectLst>
                <a:outerShdw blurRad="38100" dist="38100" dir="2700000" algn="tl">
                  <a:srgbClr val="000000">
                    <a:alpha val="43137"/>
                  </a:srgbClr>
                </a:outerShdw>
              </a:effectLst>
            </a:endParaRPr>
          </a:p>
        </p:txBody>
      </p:sp>
      <p:sp>
        <p:nvSpPr>
          <p:cNvPr id="7171" name="Rectangle 3">
            <a:extLst>
              <a:ext uri="{FF2B5EF4-FFF2-40B4-BE49-F238E27FC236}">
                <a16:creationId xmlns:a16="http://schemas.microsoft.com/office/drawing/2014/main" id="{77F0A550-44F9-4C44-ABED-D06AF0750374}"/>
              </a:ext>
            </a:extLst>
          </p:cNvPr>
          <p:cNvSpPr>
            <a:spLocks noGrp="1" noChangeArrowheads="1"/>
          </p:cNvSpPr>
          <p:nvPr>
            <p:ph type="body" idx="1"/>
          </p:nvPr>
        </p:nvSpPr>
        <p:spPr>
          <a:xfrm>
            <a:off x="609600" y="1562100"/>
            <a:ext cx="7010400" cy="4381500"/>
          </a:xfrm>
        </p:spPr>
        <p:txBody>
          <a:bodyPr/>
          <a:lstStyle/>
          <a:p>
            <a:pPr marL="569913" indent="-569913">
              <a:spcBef>
                <a:spcPts val="0"/>
              </a:spcBef>
              <a:spcAft>
                <a:spcPts val="1800"/>
              </a:spcAft>
              <a:buSzPct val="100000"/>
              <a:buFont typeface="+mj-lt"/>
              <a:buAutoNum type="romanUcPeriod"/>
            </a:pPr>
            <a:r>
              <a:rPr lang="en-US" altLang="en-US" b="1" u="sng" dirty="0">
                <a:solidFill>
                  <a:srgbClr val="FFFFCC"/>
                </a:solidFill>
                <a:effectLst>
                  <a:outerShdw blurRad="38100" dist="38100" dir="2700000" algn="tl">
                    <a:srgbClr val="000000">
                      <a:alpha val="43137"/>
                    </a:srgbClr>
                  </a:outerShdw>
                </a:effectLst>
              </a:rPr>
              <a:t>Vision (2:1-2)</a:t>
            </a:r>
          </a:p>
          <a:p>
            <a:pPr marL="569913" indent="-569913">
              <a:spcBef>
                <a:spcPts val="0"/>
              </a:spcBef>
              <a:spcAft>
                <a:spcPts val="1800"/>
              </a:spcAft>
              <a:buSzPct val="100000"/>
              <a:buFont typeface="+mj-lt"/>
              <a:buAutoNum type="romanUcPeriod"/>
            </a:pPr>
            <a:r>
              <a:rPr lang="en-US" altLang="en-US" dirty="0">
                <a:effectLst>
                  <a:outerShdw blurRad="38100" dist="38100" dir="2700000" algn="tl">
                    <a:srgbClr val="000000">
                      <a:alpha val="43137"/>
                    </a:srgbClr>
                  </a:outerShdw>
                </a:effectLst>
              </a:rPr>
              <a:t>Jerusalem’s restoration (2:3-5)</a:t>
            </a:r>
          </a:p>
          <a:p>
            <a:pPr marL="569913" indent="-569913">
              <a:spcBef>
                <a:spcPts val="0"/>
              </a:spcBef>
              <a:spcAft>
                <a:spcPts val="1800"/>
              </a:spcAft>
              <a:buSzPct val="100000"/>
              <a:buFont typeface="+mj-lt"/>
              <a:buAutoNum type="romanUcPeriod"/>
            </a:pPr>
            <a:r>
              <a:rPr lang="en-US" altLang="en-US" dirty="0">
                <a:effectLst>
                  <a:outerShdw blurRad="38100" dist="38100" dir="2700000" algn="tl">
                    <a:srgbClr val="000000">
                      <a:alpha val="43137"/>
                    </a:srgbClr>
                  </a:outerShdw>
                </a:effectLst>
              </a:rPr>
              <a:t>Exiles to return (2:6-7)</a:t>
            </a:r>
          </a:p>
          <a:p>
            <a:pPr marL="569913" indent="-569913">
              <a:spcBef>
                <a:spcPts val="0"/>
              </a:spcBef>
              <a:spcAft>
                <a:spcPts val="1800"/>
              </a:spcAft>
              <a:buSzPct val="100000"/>
              <a:buFont typeface="+mj-lt"/>
              <a:buAutoNum type="romanUcPeriod"/>
            </a:pPr>
            <a:r>
              <a:rPr lang="en-US" altLang="en-US" dirty="0">
                <a:effectLst>
                  <a:outerShdw blurRad="38100" dist="38100" dir="2700000" algn="tl">
                    <a:srgbClr val="000000">
                      <a:alpha val="43137"/>
                    </a:srgbClr>
                  </a:outerShdw>
                </a:effectLst>
              </a:rPr>
              <a:t>God and the nations (2:8-9)</a:t>
            </a:r>
          </a:p>
          <a:p>
            <a:pPr marL="569913" indent="-569913">
              <a:spcBef>
                <a:spcPts val="0"/>
              </a:spcBef>
              <a:spcAft>
                <a:spcPts val="1800"/>
              </a:spcAft>
              <a:buSzPct val="100000"/>
              <a:buFont typeface="+mj-lt"/>
              <a:buAutoNum type="romanUcPeriod"/>
            </a:pPr>
            <a:r>
              <a:rPr lang="en-US" altLang="en-US" dirty="0">
                <a:effectLst>
                  <a:outerShdw blurRad="38100" dist="38100" dir="2700000" algn="tl">
                    <a:srgbClr val="000000">
                      <a:alpha val="43137"/>
                    </a:srgbClr>
                  </a:outerShdw>
                </a:effectLst>
              </a:rPr>
              <a:t>God to inhabit Jerusalem (2:10-12)</a:t>
            </a:r>
          </a:p>
          <a:p>
            <a:pPr marL="569913" indent="-569913">
              <a:spcBef>
                <a:spcPts val="0"/>
              </a:spcBef>
              <a:spcAft>
                <a:spcPts val="1800"/>
              </a:spcAft>
              <a:buSzPct val="100000"/>
              <a:buFont typeface="+mj-lt"/>
              <a:buAutoNum type="romanUcPeriod"/>
            </a:pPr>
            <a:r>
              <a:rPr lang="en-US" altLang="en-US" dirty="0">
                <a:effectLst>
                  <a:outerShdw blurRad="38100" dist="38100" dir="2700000" algn="tl">
                    <a:srgbClr val="000000">
                      <a:alpha val="43137"/>
                    </a:srgbClr>
                  </a:outerShdw>
                </a:effectLst>
              </a:rPr>
              <a:t>Concluding exhortation (2:13) </a:t>
            </a:r>
          </a:p>
        </p:txBody>
      </p:sp>
      <p:pic>
        <p:nvPicPr>
          <p:cNvPr id="6" name="Picture 2" descr="Zechariah - davidould.net">
            <a:extLst>
              <a:ext uri="{FF2B5EF4-FFF2-40B4-BE49-F238E27FC236}">
                <a16:creationId xmlns:a16="http://schemas.microsoft.com/office/drawing/2014/main" id="{09E868BD-156E-4CB2-B347-CFB88FC86DF4}"/>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3238"/>
          <a:stretch/>
        </p:blipFill>
        <p:spPr bwMode="auto">
          <a:xfrm>
            <a:off x="8001000" y="2019300"/>
            <a:ext cx="3661477" cy="28194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8910266"/>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A74DAFEE-DBB4-43A1-A6A4-D39DDA8F3D1F}"/>
              </a:ext>
            </a:extLst>
          </p:cNvPr>
          <p:cNvSpPr>
            <a:spLocks noGrp="1" noChangeArrowheads="1"/>
          </p:cNvSpPr>
          <p:nvPr>
            <p:ph type="title"/>
          </p:nvPr>
        </p:nvSpPr>
        <p:spPr>
          <a:xfrm>
            <a:off x="914400" y="228600"/>
            <a:ext cx="10363200" cy="917575"/>
          </a:xfrm>
        </p:spPr>
        <p:txBody>
          <a:bodyPr/>
          <a:lstStyle/>
          <a:p>
            <a:pPr algn="ctr"/>
            <a:r>
              <a:rPr lang="en-US" altLang="en-US" sz="3600" dirty="0">
                <a:effectLst>
                  <a:outerShdw blurRad="38100" dist="38100" dir="2700000" algn="tl">
                    <a:srgbClr val="000000">
                      <a:alpha val="43137"/>
                    </a:srgbClr>
                  </a:outerShdw>
                </a:effectLst>
              </a:rPr>
              <a:t>I. Vision </a:t>
            </a:r>
            <a:br>
              <a:rPr lang="en-US" altLang="en-US" sz="3600" dirty="0">
                <a:effectLst>
                  <a:outerShdw blurRad="38100" dist="38100" dir="2700000" algn="tl">
                    <a:srgbClr val="000000">
                      <a:alpha val="43137"/>
                    </a:srgbClr>
                  </a:outerShdw>
                </a:effectLst>
              </a:rPr>
            </a:br>
            <a:r>
              <a:rPr lang="en-US" altLang="en-US" sz="2800" dirty="0">
                <a:solidFill>
                  <a:schemeClr val="tx1"/>
                </a:solidFill>
                <a:effectLst>
                  <a:outerShdw blurRad="38100" dist="38100" dir="2700000" algn="tl">
                    <a:srgbClr val="000000">
                      <a:alpha val="43137"/>
                    </a:srgbClr>
                  </a:outerShdw>
                </a:effectLst>
              </a:rPr>
              <a:t>(2:1-2)</a:t>
            </a:r>
            <a:endParaRPr lang="en-US" altLang="en-US" sz="3600" dirty="0">
              <a:solidFill>
                <a:schemeClr val="tx1"/>
              </a:solidFill>
              <a:effectLst>
                <a:outerShdw blurRad="38100" dist="38100" dir="2700000" algn="tl">
                  <a:srgbClr val="000000">
                    <a:alpha val="43137"/>
                  </a:srgbClr>
                </a:outerShdw>
              </a:effectLst>
            </a:endParaRPr>
          </a:p>
        </p:txBody>
      </p:sp>
      <p:sp>
        <p:nvSpPr>
          <p:cNvPr id="7171" name="Rectangle 3">
            <a:extLst>
              <a:ext uri="{FF2B5EF4-FFF2-40B4-BE49-F238E27FC236}">
                <a16:creationId xmlns:a16="http://schemas.microsoft.com/office/drawing/2014/main" id="{77F0A550-44F9-4C44-ABED-D06AF0750374}"/>
              </a:ext>
            </a:extLst>
          </p:cNvPr>
          <p:cNvSpPr>
            <a:spLocks noGrp="1" noChangeArrowheads="1"/>
          </p:cNvSpPr>
          <p:nvPr>
            <p:ph type="body" idx="1"/>
          </p:nvPr>
        </p:nvSpPr>
        <p:spPr>
          <a:xfrm>
            <a:off x="1066799" y="1790700"/>
            <a:ext cx="5562601" cy="3276600"/>
          </a:xfrm>
        </p:spPr>
        <p:txBody>
          <a:bodyPr/>
          <a:lstStyle/>
          <a:p>
            <a:pPr marL="685800" indent="-685800">
              <a:spcBef>
                <a:spcPts val="0"/>
              </a:spcBef>
              <a:spcAft>
                <a:spcPts val="3600"/>
              </a:spcAft>
              <a:buClr>
                <a:srgbClr val="FF66FF"/>
              </a:buClr>
              <a:buSzPct val="100000"/>
              <a:buFont typeface="+mj-lt"/>
              <a:buAutoNum type="alphaUcPeriod"/>
            </a:pPr>
            <a:r>
              <a:rPr lang="en-US" altLang="en-US" dirty="0">
                <a:effectLst>
                  <a:outerShdw blurRad="38100" dist="38100" dir="2700000" algn="tl">
                    <a:srgbClr val="000000">
                      <a:alpha val="43137"/>
                    </a:srgbClr>
                  </a:outerShdw>
                </a:effectLst>
              </a:rPr>
              <a:t>Vision (1)</a:t>
            </a:r>
          </a:p>
          <a:p>
            <a:pPr marL="685800" indent="-685800">
              <a:spcBef>
                <a:spcPts val="0"/>
              </a:spcBef>
              <a:spcAft>
                <a:spcPts val="3600"/>
              </a:spcAft>
              <a:buClr>
                <a:srgbClr val="FF66FF"/>
              </a:buClr>
              <a:buSzPct val="100000"/>
              <a:buFont typeface="+mj-lt"/>
              <a:buAutoNum type="alphaUcPeriod"/>
            </a:pPr>
            <a:r>
              <a:rPr lang="en-US" altLang="en-US" dirty="0">
                <a:effectLst>
                  <a:outerShdw blurRad="38100" dist="38100" dir="2700000" algn="tl">
                    <a:srgbClr val="000000">
                      <a:alpha val="43137"/>
                    </a:srgbClr>
                  </a:outerShdw>
                </a:effectLst>
                <a:cs typeface="Times New Roman" panose="02020603050405020304" pitchFamily="18" charset="0"/>
              </a:rPr>
              <a:t>Question (2a)</a:t>
            </a:r>
          </a:p>
          <a:p>
            <a:pPr marL="685800" indent="-685800">
              <a:spcBef>
                <a:spcPts val="0"/>
              </a:spcBef>
              <a:spcAft>
                <a:spcPts val="3600"/>
              </a:spcAft>
              <a:buClr>
                <a:srgbClr val="FF66FF"/>
              </a:buClr>
              <a:buSzPct val="100000"/>
              <a:buFont typeface="+mj-lt"/>
              <a:buAutoNum type="alphaUcPeriod"/>
            </a:pPr>
            <a:r>
              <a:rPr lang="en-US" altLang="en-US" dirty="0">
                <a:effectLst>
                  <a:outerShdw blurRad="38100" dist="38100" dir="2700000" algn="tl">
                    <a:srgbClr val="000000">
                      <a:alpha val="43137"/>
                    </a:srgbClr>
                  </a:outerShdw>
                </a:effectLst>
                <a:cs typeface="Times New Roman" panose="02020603050405020304" pitchFamily="18" charset="0"/>
              </a:rPr>
              <a:t>Answer (2b)</a:t>
            </a:r>
          </a:p>
        </p:txBody>
      </p:sp>
      <p:pic>
        <p:nvPicPr>
          <p:cNvPr id="4" name="Picture 4" descr="SY01462_">
            <a:extLst>
              <a:ext uri="{FF2B5EF4-FFF2-40B4-BE49-F238E27FC236}">
                <a16:creationId xmlns:a16="http://schemas.microsoft.com/office/drawing/2014/main" id="{8D9E175E-B6B2-4613-9EF1-1F0D14F0121C}"/>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5270704" y="4759325"/>
            <a:ext cx="1650593" cy="1828800"/>
          </a:xfrm>
          <a:prstGeom prst="rect">
            <a:avLst/>
          </a:prstGeom>
          <a:noFill/>
          <a:ln w="9525">
            <a:noFill/>
            <a:miter lim="800000"/>
            <a:headEnd/>
            <a:tailEnd/>
          </a:ln>
        </p:spPr>
      </p:pic>
      <p:pic>
        <p:nvPicPr>
          <p:cNvPr id="7" name="Picture 2" descr="Zechariah - davidould.net">
            <a:extLst>
              <a:ext uri="{FF2B5EF4-FFF2-40B4-BE49-F238E27FC236}">
                <a16:creationId xmlns:a16="http://schemas.microsoft.com/office/drawing/2014/main" id="{7A63B10E-AB09-4341-89A8-AF7381282C40}"/>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3238"/>
          <a:stretch/>
        </p:blipFill>
        <p:spPr bwMode="auto">
          <a:xfrm>
            <a:off x="8001000" y="2019300"/>
            <a:ext cx="3661477" cy="28194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0078853"/>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A74DAFEE-DBB4-43A1-A6A4-D39DDA8F3D1F}"/>
              </a:ext>
            </a:extLst>
          </p:cNvPr>
          <p:cNvSpPr>
            <a:spLocks noGrp="1" noChangeArrowheads="1"/>
          </p:cNvSpPr>
          <p:nvPr>
            <p:ph type="title"/>
          </p:nvPr>
        </p:nvSpPr>
        <p:spPr>
          <a:xfrm>
            <a:off x="914400" y="228600"/>
            <a:ext cx="10363200" cy="917575"/>
          </a:xfrm>
        </p:spPr>
        <p:txBody>
          <a:bodyPr/>
          <a:lstStyle/>
          <a:p>
            <a:pPr algn="ctr"/>
            <a:r>
              <a:rPr lang="en-US" altLang="en-US" sz="3600" dirty="0">
                <a:effectLst>
                  <a:outerShdw blurRad="38100" dist="38100" dir="2700000" algn="tl">
                    <a:srgbClr val="000000">
                      <a:alpha val="43137"/>
                    </a:srgbClr>
                  </a:outerShdw>
                </a:effectLst>
              </a:rPr>
              <a:t>I. Vision </a:t>
            </a:r>
            <a:br>
              <a:rPr lang="en-US" altLang="en-US" sz="3600" dirty="0">
                <a:effectLst>
                  <a:outerShdw blurRad="38100" dist="38100" dir="2700000" algn="tl">
                    <a:srgbClr val="000000">
                      <a:alpha val="43137"/>
                    </a:srgbClr>
                  </a:outerShdw>
                </a:effectLst>
              </a:rPr>
            </a:br>
            <a:r>
              <a:rPr lang="en-US" altLang="en-US" sz="2800" dirty="0">
                <a:solidFill>
                  <a:schemeClr val="tx1"/>
                </a:solidFill>
                <a:effectLst>
                  <a:outerShdw blurRad="38100" dist="38100" dir="2700000" algn="tl">
                    <a:srgbClr val="000000">
                      <a:alpha val="43137"/>
                    </a:srgbClr>
                  </a:outerShdw>
                </a:effectLst>
              </a:rPr>
              <a:t>(2:1-2)</a:t>
            </a:r>
            <a:endParaRPr lang="en-US" altLang="en-US" sz="3600" dirty="0">
              <a:solidFill>
                <a:schemeClr val="tx1"/>
              </a:solidFill>
              <a:effectLst>
                <a:outerShdw blurRad="38100" dist="38100" dir="2700000" algn="tl">
                  <a:srgbClr val="000000">
                    <a:alpha val="43137"/>
                  </a:srgbClr>
                </a:outerShdw>
              </a:effectLst>
            </a:endParaRPr>
          </a:p>
        </p:txBody>
      </p:sp>
      <p:pic>
        <p:nvPicPr>
          <p:cNvPr id="4" name="Picture 4" descr="SY01462_">
            <a:extLst>
              <a:ext uri="{FF2B5EF4-FFF2-40B4-BE49-F238E27FC236}">
                <a16:creationId xmlns:a16="http://schemas.microsoft.com/office/drawing/2014/main" id="{8D9E175E-B6B2-4613-9EF1-1F0D14F0121C}"/>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5270704" y="4759325"/>
            <a:ext cx="1650593" cy="1828800"/>
          </a:xfrm>
          <a:prstGeom prst="rect">
            <a:avLst/>
          </a:prstGeom>
          <a:noFill/>
          <a:ln w="9525">
            <a:noFill/>
            <a:miter lim="800000"/>
            <a:headEnd/>
            <a:tailEnd/>
          </a:ln>
        </p:spPr>
      </p:pic>
      <p:pic>
        <p:nvPicPr>
          <p:cNvPr id="7" name="Picture 2" descr="Zechariah - davidould.net">
            <a:extLst>
              <a:ext uri="{FF2B5EF4-FFF2-40B4-BE49-F238E27FC236}">
                <a16:creationId xmlns:a16="http://schemas.microsoft.com/office/drawing/2014/main" id="{309BE476-8359-4A37-9111-585DC139F6CF}"/>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3238"/>
          <a:stretch/>
        </p:blipFill>
        <p:spPr bwMode="auto">
          <a:xfrm>
            <a:off x="8001000" y="2019300"/>
            <a:ext cx="3661477" cy="28194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9" name="Rectangle 3">
            <a:extLst>
              <a:ext uri="{FF2B5EF4-FFF2-40B4-BE49-F238E27FC236}">
                <a16:creationId xmlns:a16="http://schemas.microsoft.com/office/drawing/2014/main" id="{C53D60D8-B6C4-4775-AA17-CDF01F5D7D70}"/>
              </a:ext>
            </a:extLst>
          </p:cNvPr>
          <p:cNvSpPr txBox="1">
            <a:spLocks noChangeArrowheads="1"/>
          </p:cNvSpPr>
          <p:nvPr/>
        </p:nvSpPr>
        <p:spPr bwMode="auto">
          <a:xfrm>
            <a:off x="1066799" y="1790700"/>
            <a:ext cx="5562601" cy="3276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685800" indent="-685800">
              <a:spcBef>
                <a:spcPts val="0"/>
              </a:spcBef>
              <a:spcAft>
                <a:spcPts val="3600"/>
              </a:spcAft>
              <a:buClr>
                <a:srgbClr val="FF66FF"/>
              </a:buClr>
              <a:buSzPct val="100000"/>
              <a:buFont typeface="+mj-lt"/>
              <a:buAutoNum type="alphaUcPeriod"/>
            </a:pPr>
            <a:r>
              <a:rPr lang="en-US" altLang="en-US" b="1" u="sng" kern="0" dirty="0">
                <a:solidFill>
                  <a:srgbClr val="FFFFCC"/>
                </a:solidFill>
                <a:effectLst>
                  <a:outerShdw blurRad="38100" dist="38100" dir="2700000" algn="tl">
                    <a:srgbClr val="000000">
                      <a:alpha val="43137"/>
                    </a:srgbClr>
                  </a:outerShdw>
                </a:effectLst>
              </a:rPr>
              <a:t>Vision (1)</a:t>
            </a:r>
          </a:p>
          <a:p>
            <a:pPr marL="685800" indent="-685800">
              <a:spcBef>
                <a:spcPts val="0"/>
              </a:spcBef>
              <a:spcAft>
                <a:spcPts val="3600"/>
              </a:spcAft>
              <a:buClr>
                <a:srgbClr val="FF66FF"/>
              </a:buClr>
              <a:buSzPct val="100000"/>
              <a:buFont typeface="+mj-lt"/>
              <a:buAutoNum type="alphaUcPeriod"/>
            </a:pPr>
            <a:r>
              <a:rPr lang="en-US" altLang="en-US" kern="0" dirty="0">
                <a:effectLst>
                  <a:outerShdw blurRad="38100" dist="38100" dir="2700000" algn="tl">
                    <a:srgbClr val="000000">
                      <a:alpha val="43137"/>
                    </a:srgbClr>
                  </a:outerShdw>
                </a:effectLst>
                <a:cs typeface="Times New Roman" panose="02020603050405020304" pitchFamily="18" charset="0"/>
              </a:rPr>
              <a:t>Question (2a)</a:t>
            </a:r>
          </a:p>
          <a:p>
            <a:pPr marL="685800" indent="-685800">
              <a:spcBef>
                <a:spcPts val="0"/>
              </a:spcBef>
              <a:spcAft>
                <a:spcPts val="3600"/>
              </a:spcAft>
              <a:buClr>
                <a:srgbClr val="FF66FF"/>
              </a:buClr>
              <a:buSzPct val="100000"/>
              <a:buFont typeface="+mj-lt"/>
              <a:buAutoNum type="alphaUcPeriod"/>
            </a:pPr>
            <a:r>
              <a:rPr lang="en-US" altLang="en-US" kern="0" dirty="0">
                <a:effectLst>
                  <a:outerShdw blurRad="38100" dist="38100" dir="2700000" algn="tl">
                    <a:srgbClr val="000000">
                      <a:alpha val="43137"/>
                    </a:srgbClr>
                  </a:outerShdw>
                </a:effectLst>
                <a:cs typeface="Times New Roman" panose="02020603050405020304" pitchFamily="18" charset="0"/>
              </a:rPr>
              <a:t>Answer (2b)</a:t>
            </a:r>
          </a:p>
        </p:txBody>
      </p:sp>
    </p:spTree>
    <p:extLst>
      <p:ext uri="{BB962C8B-B14F-4D97-AF65-F5344CB8AC3E}">
        <p14:creationId xmlns:p14="http://schemas.microsoft.com/office/powerpoint/2010/main" val="1129504792"/>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2050"/>
          <p:cNvSpPr>
            <a:spLocks noGrp="1" noChangeArrowheads="1"/>
          </p:cNvSpPr>
          <p:nvPr>
            <p:ph type="title"/>
          </p:nvPr>
        </p:nvSpPr>
        <p:spPr>
          <a:xfrm>
            <a:off x="2209800" y="304800"/>
            <a:ext cx="7772400" cy="914400"/>
          </a:xfrm>
        </p:spPr>
        <p:txBody>
          <a:bodyPr/>
          <a:lstStyle/>
          <a:p>
            <a:pPr algn="ctr" eaLnBrk="1" hangingPunct="1"/>
            <a:r>
              <a:rPr lang="en-US" sz="3600" dirty="0">
                <a:effectLst>
                  <a:outerShdw blurRad="38100" dist="38100" dir="2700000" algn="tl">
                    <a:srgbClr val="000000">
                      <a:alpha val="43137"/>
                    </a:srgbClr>
                  </a:outerShdw>
                </a:effectLst>
              </a:rPr>
              <a:t>II. Eight Night Visions </a:t>
            </a:r>
            <a:br>
              <a:rPr lang="en-US" sz="3600" dirty="0">
                <a:effectLst>
                  <a:outerShdw blurRad="38100" dist="38100" dir="2700000" algn="tl">
                    <a:srgbClr val="000000">
                      <a:alpha val="43137"/>
                    </a:srgbClr>
                  </a:outerShdw>
                </a:effectLst>
              </a:rPr>
            </a:br>
            <a:r>
              <a:rPr lang="en-US" sz="2800" dirty="0">
                <a:solidFill>
                  <a:schemeClr val="tx1"/>
                </a:solidFill>
                <a:effectLst>
                  <a:outerShdw blurRad="38100" dist="38100" dir="2700000" algn="tl">
                    <a:srgbClr val="000000">
                      <a:alpha val="43137"/>
                    </a:srgbClr>
                  </a:outerShdw>
                </a:effectLst>
              </a:rPr>
              <a:t>(1:7</a:t>
            </a:r>
            <a:r>
              <a:rPr lang="en-US" sz="2800" dirty="0">
                <a:solidFill>
                  <a:schemeClr val="tx1"/>
                </a:solidFill>
                <a:effectLst>
                  <a:outerShdw blurRad="38100" dist="38100" dir="2700000" algn="tl">
                    <a:srgbClr val="000000">
                      <a:alpha val="43137"/>
                    </a:srgbClr>
                  </a:outerShdw>
                </a:effectLst>
                <a:cs typeface="Calibri" panose="020F0502020204030204" pitchFamily="34" charset="0"/>
              </a:rPr>
              <a:t>‒6:15)</a:t>
            </a:r>
            <a:endParaRPr lang="en-US" sz="2800" dirty="0">
              <a:solidFill>
                <a:schemeClr val="tx1"/>
              </a:solidFill>
              <a:effectLst>
                <a:outerShdw blurRad="38100" dist="38100" dir="2700000" algn="tl">
                  <a:srgbClr val="000000">
                    <a:alpha val="43137"/>
                  </a:srgbClr>
                </a:outerShdw>
              </a:effectLst>
            </a:endParaRPr>
          </a:p>
        </p:txBody>
      </p:sp>
      <p:sp>
        <p:nvSpPr>
          <p:cNvPr id="92163" name="Rectangle 2051"/>
          <p:cNvSpPr>
            <a:spLocks noGrp="1" noChangeArrowheads="1"/>
          </p:cNvSpPr>
          <p:nvPr>
            <p:ph type="body" idx="1"/>
          </p:nvPr>
        </p:nvSpPr>
        <p:spPr>
          <a:xfrm>
            <a:off x="594360" y="1371600"/>
            <a:ext cx="8244840" cy="5181600"/>
          </a:xfrm>
        </p:spPr>
        <p:txBody>
          <a:bodyPr/>
          <a:lstStyle/>
          <a:p>
            <a:pPr marL="514350" lvl="1" indent="-514350" eaLnBrk="1" hangingPunct="1">
              <a:spcBef>
                <a:spcPts val="0"/>
              </a:spcBef>
              <a:spcAft>
                <a:spcPts val="900"/>
              </a:spcAft>
              <a:buClr>
                <a:srgbClr val="FF66FF"/>
              </a:buClr>
              <a:buSzPct val="100000"/>
              <a:buFont typeface="+mj-lt"/>
              <a:buAutoNum type="arabicPeriod"/>
              <a:defRPr/>
            </a:pPr>
            <a:r>
              <a:rPr lang="en-US" sz="3000" dirty="0">
                <a:effectLst>
                  <a:outerShdw blurRad="38100" dist="38100" dir="2700000" algn="tl">
                    <a:srgbClr val="000000">
                      <a:alpha val="43137"/>
                    </a:srgbClr>
                  </a:outerShdw>
                </a:effectLst>
                <a:cs typeface="Calibri" panose="020F0502020204030204" pitchFamily="34" charset="0"/>
              </a:rPr>
              <a:t>Riders &amp; horses among the myrtle trees (1:7-17)</a:t>
            </a:r>
          </a:p>
          <a:p>
            <a:pPr marL="514350" lvl="1" indent="-514350" eaLnBrk="1" hangingPunct="1">
              <a:spcBef>
                <a:spcPts val="0"/>
              </a:spcBef>
              <a:spcAft>
                <a:spcPts val="900"/>
              </a:spcAft>
              <a:buClr>
                <a:srgbClr val="FF66FF"/>
              </a:buClr>
              <a:buSzPct val="100000"/>
              <a:buFont typeface="+mj-lt"/>
              <a:buAutoNum type="arabicPeriod"/>
              <a:defRPr/>
            </a:pPr>
            <a:r>
              <a:rPr lang="en-US" sz="3000" b="1" u="sng" dirty="0">
                <a:solidFill>
                  <a:srgbClr val="FFFFCC"/>
                </a:solidFill>
                <a:effectLst>
                  <a:outerShdw blurRad="38100" dist="38100" dir="2700000" algn="tl">
                    <a:srgbClr val="000000">
                      <a:alpha val="43137"/>
                    </a:srgbClr>
                  </a:outerShdw>
                </a:effectLst>
                <a:cs typeface="Calibri" panose="020F0502020204030204" pitchFamily="34" charset="0"/>
              </a:rPr>
              <a:t>Four horns &amp; four craftsmen (1:18-21)</a:t>
            </a:r>
          </a:p>
          <a:p>
            <a:pPr marL="514350" lvl="1" indent="-514350" eaLnBrk="1" hangingPunct="1">
              <a:spcBef>
                <a:spcPts val="0"/>
              </a:spcBef>
              <a:spcAft>
                <a:spcPts val="900"/>
              </a:spcAft>
              <a:buClr>
                <a:srgbClr val="FF66FF"/>
              </a:buClr>
              <a:buSzPct val="100000"/>
              <a:buFont typeface="+mj-lt"/>
              <a:buAutoNum type="arabicPeriod"/>
              <a:defRPr/>
            </a:pPr>
            <a:r>
              <a:rPr lang="en-US" sz="3000" dirty="0">
                <a:effectLst>
                  <a:outerShdw blurRad="38100" dist="38100" dir="2700000" algn="tl">
                    <a:srgbClr val="000000">
                      <a:alpha val="43137"/>
                    </a:srgbClr>
                  </a:outerShdw>
                </a:effectLst>
                <a:cs typeface="Calibri" panose="020F0502020204030204" pitchFamily="34" charset="0"/>
              </a:rPr>
              <a:t>Man with the measuring line (2)</a:t>
            </a:r>
          </a:p>
          <a:p>
            <a:pPr marL="514350" lvl="1" indent="-514350" eaLnBrk="1" hangingPunct="1">
              <a:spcBef>
                <a:spcPts val="0"/>
              </a:spcBef>
              <a:spcAft>
                <a:spcPts val="900"/>
              </a:spcAft>
              <a:buClr>
                <a:srgbClr val="FF66FF"/>
              </a:buClr>
              <a:buSzPct val="100000"/>
              <a:buFont typeface="+mj-lt"/>
              <a:buAutoNum type="arabicPeriod"/>
              <a:defRPr/>
            </a:pPr>
            <a:r>
              <a:rPr lang="en-US" sz="3000" dirty="0">
                <a:effectLst>
                  <a:outerShdw blurRad="38100" dist="38100" dir="2700000" algn="tl">
                    <a:srgbClr val="000000">
                      <a:alpha val="43137"/>
                    </a:srgbClr>
                  </a:outerShdw>
                </a:effectLst>
                <a:cs typeface="Calibri" panose="020F0502020204030204" pitchFamily="34" charset="0"/>
              </a:rPr>
              <a:t>Cleansing of the High Priest Joshua (3)</a:t>
            </a:r>
          </a:p>
          <a:p>
            <a:pPr marL="514350" lvl="1" indent="-514350" eaLnBrk="1" hangingPunct="1">
              <a:spcBef>
                <a:spcPts val="0"/>
              </a:spcBef>
              <a:spcAft>
                <a:spcPts val="900"/>
              </a:spcAft>
              <a:buClr>
                <a:srgbClr val="FF66FF"/>
              </a:buClr>
              <a:buSzPct val="100000"/>
              <a:buFont typeface="+mj-lt"/>
              <a:buAutoNum type="arabicPeriod"/>
              <a:defRPr/>
            </a:pPr>
            <a:r>
              <a:rPr lang="en-US" sz="3000" dirty="0">
                <a:effectLst>
                  <a:outerShdw blurRad="38100" dist="38100" dir="2700000" algn="tl">
                    <a:srgbClr val="000000">
                      <a:alpha val="43137"/>
                    </a:srgbClr>
                  </a:outerShdw>
                </a:effectLst>
                <a:cs typeface="Calibri" panose="020F0502020204030204" pitchFamily="34" charset="0"/>
              </a:rPr>
              <a:t>Lampstand &amp; olive tree (4)</a:t>
            </a:r>
          </a:p>
          <a:p>
            <a:pPr marL="514350" lvl="1" indent="-514350" eaLnBrk="1" hangingPunct="1">
              <a:spcBef>
                <a:spcPts val="0"/>
              </a:spcBef>
              <a:spcAft>
                <a:spcPts val="900"/>
              </a:spcAft>
              <a:buClr>
                <a:srgbClr val="FF66FF"/>
              </a:buClr>
              <a:buSzPct val="100000"/>
              <a:buFont typeface="+mj-lt"/>
              <a:buAutoNum type="arabicPeriod"/>
              <a:defRPr/>
            </a:pPr>
            <a:r>
              <a:rPr lang="en-US" sz="3000" dirty="0">
                <a:effectLst>
                  <a:outerShdw blurRad="38100" dist="38100" dir="2700000" algn="tl">
                    <a:srgbClr val="000000">
                      <a:alpha val="43137"/>
                    </a:srgbClr>
                  </a:outerShdw>
                </a:effectLst>
                <a:cs typeface="Calibri" panose="020F0502020204030204" pitchFamily="34" charset="0"/>
              </a:rPr>
              <a:t>Flying scroll (5:1-4)</a:t>
            </a:r>
          </a:p>
          <a:p>
            <a:pPr marL="514350" lvl="1" indent="-514350" eaLnBrk="1" hangingPunct="1">
              <a:spcBef>
                <a:spcPts val="0"/>
              </a:spcBef>
              <a:spcAft>
                <a:spcPts val="900"/>
              </a:spcAft>
              <a:buClr>
                <a:srgbClr val="FF66FF"/>
              </a:buClr>
              <a:buSzPct val="100000"/>
              <a:buFont typeface="+mj-lt"/>
              <a:buAutoNum type="arabicPeriod"/>
              <a:defRPr/>
            </a:pPr>
            <a:r>
              <a:rPr lang="en-US" sz="3000" dirty="0">
                <a:effectLst>
                  <a:outerShdw blurRad="38100" dist="38100" dir="2700000" algn="tl">
                    <a:srgbClr val="000000">
                      <a:alpha val="43137"/>
                    </a:srgbClr>
                  </a:outerShdw>
                </a:effectLst>
                <a:cs typeface="Calibri" panose="020F0502020204030204" pitchFamily="34" charset="0"/>
              </a:rPr>
              <a:t>Woman in the basket (5:5-11)</a:t>
            </a:r>
          </a:p>
          <a:p>
            <a:pPr marL="514350" lvl="1" indent="-514350" eaLnBrk="1" hangingPunct="1">
              <a:spcBef>
                <a:spcPts val="0"/>
              </a:spcBef>
              <a:spcAft>
                <a:spcPts val="900"/>
              </a:spcAft>
              <a:buClr>
                <a:srgbClr val="FF66FF"/>
              </a:buClr>
              <a:buSzPct val="100000"/>
              <a:buFont typeface="+mj-lt"/>
              <a:buAutoNum type="arabicPeriod"/>
              <a:defRPr/>
            </a:pPr>
            <a:r>
              <a:rPr lang="en-US" sz="3000" dirty="0">
                <a:effectLst>
                  <a:outerShdw blurRad="38100" dist="38100" dir="2700000" algn="tl">
                    <a:srgbClr val="000000">
                      <a:alpha val="43137"/>
                    </a:srgbClr>
                  </a:outerShdw>
                </a:effectLst>
                <a:cs typeface="Calibri" panose="020F0502020204030204" pitchFamily="34" charset="0"/>
              </a:rPr>
              <a:t>Four chariots (6:1-8)</a:t>
            </a:r>
          </a:p>
          <a:p>
            <a:pPr marL="457200" lvl="1" indent="-457200" eaLnBrk="1" hangingPunct="1">
              <a:spcBef>
                <a:spcPts val="0"/>
              </a:spcBef>
              <a:spcAft>
                <a:spcPts val="900"/>
              </a:spcAft>
              <a:buClr>
                <a:srgbClr val="FF66FF"/>
              </a:buClr>
              <a:buSzPct val="100000"/>
              <a:buFont typeface="Arial" panose="020B0604020202020204" pitchFamily="34" charset="0"/>
              <a:buChar char="•"/>
              <a:defRPr/>
            </a:pPr>
            <a:r>
              <a:rPr lang="en-US" sz="3000" dirty="0">
                <a:solidFill>
                  <a:srgbClr val="FFFFCC"/>
                </a:solidFill>
                <a:effectLst>
                  <a:outerShdw blurRad="38100" dist="38100" dir="2700000" algn="tl">
                    <a:srgbClr val="000000">
                      <a:alpha val="43137"/>
                    </a:srgbClr>
                  </a:outerShdw>
                </a:effectLst>
                <a:cs typeface="Calibri" panose="020F0502020204030204" pitchFamily="34" charset="0"/>
              </a:rPr>
              <a:t>Conclusion:</a:t>
            </a:r>
            <a:r>
              <a:rPr lang="en-US" sz="3000" dirty="0">
                <a:effectLst>
                  <a:outerShdw blurRad="38100" dist="38100" dir="2700000" algn="tl">
                    <a:srgbClr val="000000">
                      <a:alpha val="43137"/>
                    </a:srgbClr>
                  </a:outerShdw>
                </a:effectLst>
                <a:cs typeface="Calibri" panose="020F0502020204030204" pitchFamily="34" charset="0"/>
              </a:rPr>
              <a:t> crowning of Joshua (6:9-15)</a:t>
            </a:r>
          </a:p>
        </p:txBody>
      </p:sp>
      <p:pic>
        <p:nvPicPr>
          <p:cNvPr id="5" name="Picture 2" descr="Zechariah - davidould.net">
            <a:extLst>
              <a:ext uri="{FF2B5EF4-FFF2-40B4-BE49-F238E27FC236}">
                <a16:creationId xmlns:a16="http://schemas.microsoft.com/office/drawing/2014/main" id="{EF38A2B5-3432-4BA7-9A6D-0F1EC345E8FE}"/>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3238"/>
          <a:stretch/>
        </p:blipFill>
        <p:spPr bwMode="auto">
          <a:xfrm>
            <a:off x="8630304" y="2286000"/>
            <a:ext cx="2968765" cy="2286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28485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A74DAFEE-DBB4-43A1-A6A4-D39DDA8F3D1F}"/>
              </a:ext>
            </a:extLst>
          </p:cNvPr>
          <p:cNvSpPr>
            <a:spLocks noGrp="1" noChangeArrowheads="1"/>
          </p:cNvSpPr>
          <p:nvPr>
            <p:ph type="title"/>
          </p:nvPr>
        </p:nvSpPr>
        <p:spPr>
          <a:xfrm>
            <a:off x="914400" y="228600"/>
            <a:ext cx="10363200" cy="917575"/>
          </a:xfrm>
        </p:spPr>
        <p:txBody>
          <a:bodyPr/>
          <a:lstStyle/>
          <a:p>
            <a:pPr algn="ctr"/>
            <a:r>
              <a:rPr lang="en-US" altLang="en-US" sz="3600" dirty="0">
                <a:effectLst>
                  <a:outerShdw blurRad="38100" dist="38100" dir="2700000" algn="tl">
                    <a:srgbClr val="000000">
                      <a:alpha val="43137"/>
                    </a:srgbClr>
                  </a:outerShdw>
                </a:effectLst>
              </a:rPr>
              <a:t>I. Vision </a:t>
            </a:r>
            <a:br>
              <a:rPr lang="en-US" altLang="en-US" sz="3600" dirty="0">
                <a:effectLst>
                  <a:outerShdw blurRad="38100" dist="38100" dir="2700000" algn="tl">
                    <a:srgbClr val="000000">
                      <a:alpha val="43137"/>
                    </a:srgbClr>
                  </a:outerShdw>
                </a:effectLst>
              </a:rPr>
            </a:br>
            <a:r>
              <a:rPr lang="en-US" altLang="en-US" sz="2800" dirty="0">
                <a:solidFill>
                  <a:schemeClr val="tx1"/>
                </a:solidFill>
                <a:effectLst>
                  <a:outerShdw blurRad="38100" dist="38100" dir="2700000" algn="tl">
                    <a:srgbClr val="000000">
                      <a:alpha val="43137"/>
                    </a:srgbClr>
                  </a:outerShdw>
                </a:effectLst>
              </a:rPr>
              <a:t>(2:1-2)</a:t>
            </a:r>
            <a:endParaRPr lang="en-US" altLang="en-US" sz="3600" dirty="0">
              <a:solidFill>
                <a:schemeClr val="tx1"/>
              </a:solidFill>
              <a:effectLst>
                <a:outerShdw blurRad="38100" dist="38100" dir="2700000" algn="tl">
                  <a:srgbClr val="000000">
                    <a:alpha val="43137"/>
                  </a:srgbClr>
                </a:outerShdw>
              </a:effectLst>
            </a:endParaRPr>
          </a:p>
        </p:txBody>
      </p:sp>
      <p:pic>
        <p:nvPicPr>
          <p:cNvPr id="4" name="Picture 4" descr="SY01462_">
            <a:extLst>
              <a:ext uri="{FF2B5EF4-FFF2-40B4-BE49-F238E27FC236}">
                <a16:creationId xmlns:a16="http://schemas.microsoft.com/office/drawing/2014/main" id="{8D9E175E-B6B2-4613-9EF1-1F0D14F0121C}"/>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5270704" y="4759325"/>
            <a:ext cx="1650593" cy="1828800"/>
          </a:xfrm>
          <a:prstGeom prst="rect">
            <a:avLst/>
          </a:prstGeom>
          <a:noFill/>
          <a:ln w="9525">
            <a:noFill/>
            <a:miter lim="800000"/>
            <a:headEnd/>
            <a:tailEnd/>
          </a:ln>
        </p:spPr>
      </p:pic>
      <p:pic>
        <p:nvPicPr>
          <p:cNvPr id="7" name="Picture 2" descr="Zechariah - davidould.net">
            <a:extLst>
              <a:ext uri="{FF2B5EF4-FFF2-40B4-BE49-F238E27FC236}">
                <a16:creationId xmlns:a16="http://schemas.microsoft.com/office/drawing/2014/main" id="{56543764-2DB1-4A2A-AA6B-83251C3E2A94}"/>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3238"/>
          <a:stretch/>
        </p:blipFill>
        <p:spPr bwMode="auto">
          <a:xfrm>
            <a:off x="8001000" y="2019300"/>
            <a:ext cx="3661477" cy="28194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9" name="Rectangle 3">
            <a:extLst>
              <a:ext uri="{FF2B5EF4-FFF2-40B4-BE49-F238E27FC236}">
                <a16:creationId xmlns:a16="http://schemas.microsoft.com/office/drawing/2014/main" id="{1F879124-1653-47A7-BB40-36211E09334F}"/>
              </a:ext>
            </a:extLst>
          </p:cNvPr>
          <p:cNvSpPr txBox="1">
            <a:spLocks noChangeArrowheads="1"/>
          </p:cNvSpPr>
          <p:nvPr/>
        </p:nvSpPr>
        <p:spPr bwMode="auto">
          <a:xfrm>
            <a:off x="1066799" y="1790700"/>
            <a:ext cx="5562601" cy="3276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685800" indent="-685800">
              <a:spcBef>
                <a:spcPts val="0"/>
              </a:spcBef>
              <a:spcAft>
                <a:spcPts val="3600"/>
              </a:spcAft>
              <a:buClr>
                <a:srgbClr val="FF66FF"/>
              </a:buClr>
              <a:buSzPct val="100000"/>
              <a:buFont typeface="+mj-lt"/>
              <a:buAutoNum type="alphaUcPeriod"/>
            </a:pPr>
            <a:r>
              <a:rPr lang="en-US" altLang="en-US" kern="0" dirty="0">
                <a:effectLst>
                  <a:outerShdw blurRad="38100" dist="38100" dir="2700000" algn="tl">
                    <a:srgbClr val="000000">
                      <a:alpha val="43137"/>
                    </a:srgbClr>
                  </a:outerShdw>
                </a:effectLst>
                <a:cs typeface="Times New Roman" panose="02020603050405020304" pitchFamily="18" charset="0"/>
              </a:rPr>
              <a:t>Vision (1)</a:t>
            </a:r>
          </a:p>
          <a:p>
            <a:pPr marL="685800" indent="-685800">
              <a:spcBef>
                <a:spcPts val="0"/>
              </a:spcBef>
              <a:spcAft>
                <a:spcPts val="3600"/>
              </a:spcAft>
              <a:buClr>
                <a:srgbClr val="FF66FF"/>
              </a:buClr>
              <a:buSzPct val="100000"/>
              <a:buFont typeface="+mj-lt"/>
              <a:buAutoNum type="alphaUcPeriod"/>
            </a:pPr>
            <a:r>
              <a:rPr lang="en-US" altLang="en-US" b="1" u="sng" kern="0" dirty="0">
                <a:solidFill>
                  <a:srgbClr val="FFFFCC"/>
                </a:solidFill>
                <a:effectLst>
                  <a:outerShdw blurRad="38100" dist="38100" dir="2700000" algn="tl">
                    <a:srgbClr val="000000">
                      <a:alpha val="43137"/>
                    </a:srgbClr>
                  </a:outerShdw>
                </a:effectLst>
              </a:rPr>
              <a:t>Question (2a)</a:t>
            </a:r>
          </a:p>
          <a:p>
            <a:pPr marL="685800" indent="-685800">
              <a:spcBef>
                <a:spcPts val="0"/>
              </a:spcBef>
              <a:spcAft>
                <a:spcPts val="3600"/>
              </a:spcAft>
              <a:buClr>
                <a:srgbClr val="FF66FF"/>
              </a:buClr>
              <a:buSzPct val="100000"/>
              <a:buFont typeface="+mj-lt"/>
              <a:buAutoNum type="alphaUcPeriod"/>
            </a:pPr>
            <a:r>
              <a:rPr lang="en-US" altLang="en-US" kern="0" dirty="0">
                <a:effectLst>
                  <a:outerShdw blurRad="38100" dist="38100" dir="2700000" algn="tl">
                    <a:srgbClr val="000000">
                      <a:alpha val="43137"/>
                    </a:srgbClr>
                  </a:outerShdw>
                </a:effectLst>
                <a:cs typeface="Times New Roman" panose="02020603050405020304" pitchFamily="18" charset="0"/>
              </a:rPr>
              <a:t>Answer (2b)</a:t>
            </a:r>
          </a:p>
        </p:txBody>
      </p:sp>
    </p:spTree>
    <p:extLst>
      <p:ext uri="{BB962C8B-B14F-4D97-AF65-F5344CB8AC3E}">
        <p14:creationId xmlns:p14="http://schemas.microsoft.com/office/powerpoint/2010/main" val="656172032"/>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A74DAFEE-DBB4-43A1-A6A4-D39DDA8F3D1F}"/>
              </a:ext>
            </a:extLst>
          </p:cNvPr>
          <p:cNvSpPr>
            <a:spLocks noGrp="1" noChangeArrowheads="1"/>
          </p:cNvSpPr>
          <p:nvPr>
            <p:ph type="title"/>
          </p:nvPr>
        </p:nvSpPr>
        <p:spPr>
          <a:xfrm>
            <a:off x="914400" y="228600"/>
            <a:ext cx="10363200" cy="917575"/>
          </a:xfrm>
        </p:spPr>
        <p:txBody>
          <a:bodyPr/>
          <a:lstStyle/>
          <a:p>
            <a:pPr algn="ctr"/>
            <a:r>
              <a:rPr lang="en-US" altLang="en-US" sz="3600" dirty="0">
                <a:effectLst>
                  <a:outerShdw blurRad="38100" dist="38100" dir="2700000" algn="tl">
                    <a:srgbClr val="000000">
                      <a:alpha val="43137"/>
                    </a:srgbClr>
                  </a:outerShdw>
                </a:effectLst>
              </a:rPr>
              <a:t>I. Vision </a:t>
            </a:r>
            <a:br>
              <a:rPr lang="en-US" altLang="en-US" sz="3600" dirty="0">
                <a:effectLst>
                  <a:outerShdw blurRad="38100" dist="38100" dir="2700000" algn="tl">
                    <a:srgbClr val="000000">
                      <a:alpha val="43137"/>
                    </a:srgbClr>
                  </a:outerShdw>
                </a:effectLst>
              </a:rPr>
            </a:br>
            <a:r>
              <a:rPr lang="en-US" altLang="en-US" sz="2800" dirty="0">
                <a:solidFill>
                  <a:schemeClr val="tx1"/>
                </a:solidFill>
                <a:effectLst>
                  <a:outerShdw blurRad="38100" dist="38100" dir="2700000" algn="tl">
                    <a:srgbClr val="000000">
                      <a:alpha val="43137"/>
                    </a:srgbClr>
                  </a:outerShdw>
                </a:effectLst>
              </a:rPr>
              <a:t>(2:1-2)</a:t>
            </a:r>
            <a:endParaRPr lang="en-US" altLang="en-US" sz="3600" dirty="0">
              <a:solidFill>
                <a:schemeClr val="tx1"/>
              </a:solidFill>
              <a:effectLst>
                <a:outerShdw blurRad="38100" dist="38100" dir="2700000" algn="tl">
                  <a:srgbClr val="000000">
                    <a:alpha val="43137"/>
                  </a:srgbClr>
                </a:outerShdw>
              </a:effectLst>
            </a:endParaRPr>
          </a:p>
        </p:txBody>
      </p:sp>
      <p:pic>
        <p:nvPicPr>
          <p:cNvPr id="4" name="Picture 4" descr="SY01462_">
            <a:extLst>
              <a:ext uri="{FF2B5EF4-FFF2-40B4-BE49-F238E27FC236}">
                <a16:creationId xmlns:a16="http://schemas.microsoft.com/office/drawing/2014/main" id="{8D9E175E-B6B2-4613-9EF1-1F0D14F0121C}"/>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5270704" y="4759325"/>
            <a:ext cx="1650593" cy="1828800"/>
          </a:xfrm>
          <a:prstGeom prst="rect">
            <a:avLst/>
          </a:prstGeom>
          <a:noFill/>
          <a:ln w="9525">
            <a:noFill/>
            <a:miter lim="800000"/>
            <a:headEnd/>
            <a:tailEnd/>
          </a:ln>
        </p:spPr>
      </p:pic>
      <p:pic>
        <p:nvPicPr>
          <p:cNvPr id="7" name="Picture 2" descr="Zechariah - davidould.net">
            <a:extLst>
              <a:ext uri="{FF2B5EF4-FFF2-40B4-BE49-F238E27FC236}">
                <a16:creationId xmlns:a16="http://schemas.microsoft.com/office/drawing/2014/main" id="{56543764-2DB1-4A2A-AA6B-83251C3E2A94}"/>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3238"/>
          <a:stretch/>
        </p:blipFill>
        <p:spPr bwMode="auto">
          <a:xfrm>
            <a:off x="8001000" y="2019300"/>
            <a:ext cx="3661477" cy="28194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9" name="Rectangle 3">
            <a:extLst>
              <a:ext uri="{FF2B5EF4-FFF2-40B4-BE49-F238E27FC236}">
                <a16:creationId xmlns:a16="http://schemas.microsoft.com/office/drawing/2014/main" id="{1F879124-1653-47A7-BB40-36211E09334F}"/>
              </a:ext>
            </a:extLst>
          </p:cNvPr>
          <p:cNvSpPr txBox="1">
            <a:spLocks noChangeArrowheads="1"/>
          </p:cNvSpPr>
          <p:nvPr/>
        </p:nvSpPr>
        <p:spPr bwMode="auto">
          <a:xfrm>
            <a:off x="1066799" y="1790700"/>
            <a:ext cx="5562601" cy="3276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685800" indent="-685800">
              <a:spcBef>
                <a:spcPts val="0"/>
              </a:spcBef>
              <a:spcAft>
                <a:spcPts val="3600"/>
              </a:spcAft>
              <a:buClr>
                <a:srgbClr val="FF66FF"/>
              </a:buClr>
              <a:buSzPct val="100000"/>
              <a:buFont typeface="+mj-lt"/>
              <a:buAutoNum type="alphaUcPeriod"/>
            </a:pPr>
            <a:r>
              <a:rPr lang="en-US" altLang="en-US" kern="0" dirty="0">
                <a:effectLst>
                  <a:outerShdw blurRad="38100" dist="38100" dir="2700000" algn="tl">
                    <a:srgbClr val="000000">
                      <a:alpha val="43137"/>
                    </a:srgbClr>
                  </a:outerShdw>
                </a:effectLst>
                <a:cs typeface="Times New Roman" panose="02020603050405020304" pitchFamily="18" charset="0"/>
              </a:rPr>
              <a:t>Vision (1)</a:t>
            </a:r>
          </a:p>
          <a:p>
            <a:pPr marL="685800" indent="-685800">
              <a:spcBef>
                <a:spcPts val="0"/>
              </a:spcBef>
              <a:spcAft>
                <a:spcPts val="3600"/>
              </a:spcAft>
              <a:buClr>
                <a:srgbClr val="FF66FF"/>
              </a:buClr>
              <a:buSzPct val="100000"/>
              <a:buFont typeface="+mj-lt"/>
              <a:buAutoNum type="alphaUcPeriod"/>
            </a:pPr>
            <a:r>
              <a:rPr lang="en-US" altLang="en-US" kern="0" dirty="0">
                <a:effectLst>
                  <a:outerShdw blurRad="38100" dist="38100" dir="2700000" algn="tl">
                    <a:srgbClr val="000000">
                      <a:alpha val="43137"/>
                    </a:srgbClr>
                  </a:outerShdw>
                </a:effectLst>
                <a:cs typeface="Times New Roman" panose="02020603050405020304" pitchFamily="18" charset="0"/>
              </a:rPr>
              <a:t>Question (2a)</a:t>
            </a:r>
          </a:p>
          <a:p>
            <a:pPr marL="685800" indent="-685800">
              <a:spcBef>
                <a:spcPts val="0"/>
              </a:spcBef>
              <a:spcAft>
                <a:spcPts val="3600"/>
              </a:spcAft>
              <a:buClr>
                <a:srgbClr val="FF66FF"/>
              </a:buClr>
              <a:buSzPct val="100000"/>
              <a:buFont typeface="+mj-lt"/>
              <a:buAutoNum type="alphaUcPeriod"/>
            </a:pPr>
            <a:r>
              <a:rPr lang="en-US" altLang="en-US" b="1" u="sng" kern="0" dirty="0">
                <a:solidFill>
                  <a:srgbClr val="FFFFCC"/>
                </a:solidFill>
                <a:effectLst>
                  <a:outerShdw blurRad="38100" dist="38100" dir="2700000" algn="tl">
                    <a:srgbClr val="000000">
                      <a:alpha val="43137"/>
                    </a:srgbClr>
                  </a:outerShdw>
                </a:effectLst>
              </a:rPr>
              <a:t>Answer (2b)</a:t>
            </a:r>
          </a:p>
        </p:txBody>
      </p:sp>
    </p:spTree>
    <p:extLst>
      <p:ext uri="{BB962C8B-B14F-4D97-AF65-F5344CB8AC3E}">
        <p14:creationId xmlns:p14="http://schemas.microsoft.com/office/powerpoint/2010/main" val="483253466"/>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A74DAFEE-DBB4-43A1-A6A4-D39DDA8F3D1F}"/>
              </a:ext>
            </a:extLst>
          </p:cNvPr>
          <p:cNvSpPr>
            <a:spLocks noGrp="1" noChangeArrowheads="1"/>
          </p:cNvSpPr>
          <p:nvPr>
            <p:ph type="title"/>
          </p:nvPr>
        </p:nvSpPr>
        <p:spPr>
          <a:xfrm>
            <a:off x="914400" y="228600"/>
            <a:ext cx="10363200" cy="917575"/>
          </a:xfrm>
        </p:spPr>
        <p:txBody>
          <a:bodyPr/>
          <a:lstStyle/>
          <a:p>
            <a:pPr algn="ctr"/>
            <a:r>
              <a:rPr lang="en-US" altLang="en-US" sz="3600" dirty="0">
                <a:effectLst>
                  <a:outerShdw blurRad="38100" dist="38100" dir="2700000" algn="tl">
                    <a:srgbClr val="000000">
                      <a:alpha val="43137"/>
                    </a:srgbClr>
                  </a:outerShdw>
                </a:effectLst>
              </a:rPr>
              <a:t>3. The Man with the Measuring Line </a:t>
            </a:r>
            <a:br>
              <a:rPr lang="en-US" altLang="en-US" sz="3600" dirty="0">
                <a:effectLst>
                  <a:outerShdw blurRad="38100" dist="38100" dir="2700000" algn="tl">
                    <a:srgbClr val="000000">
                      <a:alpha val="43137"/>
                    </a:srgbClr>
                  </a:outerShdw>
                </a:effectLst>
              </a:rPr>
            </a:br>
            <a:r>
              <a:rPr lang="en-US" altLang="en-US" sz="2800" dirty="0">
                <a:solidFill>
                  <a:schemeClr val="tx1"/>
                </a:solidFill>
                <a:effectLst>
                  <a:outerShdw blurRad="38100" dist="38100" dir="2700000" algn="tl">
                    <a:srgbClr val="000000">
                      <a:alpha val="43137"/>
                    </a:srgbClr>
                  </a:outerShdw>
                </a:effectLst>
              </a:rPr>
              <a:t>(2:1-13)</a:t>
            </a:r>
            <a:endParaRPr lang="en-US" altLang="en-US" sz="3600" dirty="0">
              <a:solidFill>
                <a:schemeClr val="tx1"/>
              </a:solidFill>
              <a:effectLst>
                <a:outerShdw blurRad="38100" dist="38100" dir="2700000" algn="tl">
                  <a:srgbClr val="000000">
                    <a:alpha val="43137"/>
                  </a:srgbClr>
                </a:outerShdw>
              </a:effectLst>
            </a:endParaRPr>
          </a:p>
        </p:txBody>
      </p:sp>
      <p:sp>
        <p:nvSpPr>
          <p:cNvPr id="7171" name="Rectangle 3">
            <a:extLst>
              <a:ext uri="{FF2B5EF4-FFF2-40B4-BE49-F238E27FC236}">
                <a16:creationId xmlns:a16="http://schemas.microsoft.com/office/drawing/2014/main" id="{77F0A550-44F9-4C44-ABED-D06AF0750374}"/>
              </a:ext>
            </a:extLst>
          </p:cNvPr>
          <p:cNvSpPr>
            <a:spLocks noGrp="1" noChangeArrowheads="1"/>
          </p:cNvSpPr>
          <p:nvPr>
            <p:ph type="body" idx="1"/>
          </p:nvPr>
        </p:nvSpPr>
        <p:spPr>
          <a:xfrm>
            <a:off x="609600" y="1562100"/>
            <a:ext cx="7010400" cy="4381500"/>
          </a:xfrm>
        </p:spPr>
        <p:txBody>
          <a:bodyPr/>
          <a:lstStyle/>
          <a:p>
            <a:pPr marL="569913" indent="-569913">
              <a:spcBef>
                <a:spcPts val="0"/>
              </a:spcBef>
              <a:spcAft>
                <a:spcPts val="1800"/>
              </a:spcAft>
              <a:buSzPct val="100000"/>
              <a:buFont typeface="+mj-lt"/>
              <a:buAutoNum type="romanUcPeriod"/>
            </a:pPr>
            <a:r>
              <a:rPr lang="en-US" altLang="en-US" dirty="0">
                <a:effectLst>
                  <a:outerShdw blurRad="38100" dist="38100" dir="2700000" algn="tl">
                    <a:srgbClr val="000000">
                      <a:alpha val="43137"/>
                    </a:srgbClr>
                  </a:outerShdw>
                </a:effectLst>
              </a:rPr>
              <a:t>Vision (2:1-2)</a:t>
            </a:r>
          </a:p>
          <a:p>
            <a:pPr marL="569913" indent="-569913">
              <a:spcBef>
                <a:spcPts val="0"/>
              </a:spcBef>
              <a:spcAft>
                <a:spcPts val="1800"/>
              </a:spcAft>
              <a:buSzPct val="100000"/>
              <a:buFont typeface="+mj-lt"/>
              <a:buAutoNum type="romanUcPeriod"/>
            </a:pPr>
            <a:r>
              <a:rPr lang="en-US" altLang="en-US" b="1" u="sng" dirty="0">
                <a:solidFill>
                  <a:srgbClr val="FFFFCC"/>
                </a:solidFill>
                <a:effectLst>
                  <a:outerShdw blurRad="38100" dist="38100" dir="2700000" algn="tl">
                    <a:srgbClr val="000000">
                      <a:alpha val="43137"/>
                    </a:srgbClr>
                  </a:outerShdw>
                </a:effectLst>
              </a:rPr>
              <a:t>Jerusalem’s restoration (2:3-5)</a:t>
            </a:r>
          </a:p>
          <a:p>
            <a:pPr marL="569913" indent="-569913">
              <a:spcBef>
                <a:spcPts val="0"/>
              </a:spcBef>
              <a:spcAft>
                <a:spcPts val="1800"/>
              </a:spcAft>
              <a:buSzPct val="100000"/>
              <a:buFont typeface="+mj-lt"/>
              <a:buAutoNum type="romanUcPeriod"/>
            </a:pPr>
            <a:r>
              <a:rPr lang="en-US" altLang="en-US" dirty="0">
                <a:effectLst>
                  <a:outerShdw blurRad="38100" dist="38100" dir="2700000" algn="tl">
                    <a:srgbClr val="000000">
                      <a:alpha val="43137"/>
                    </a:srgbClr>
                  </a:outerShdw>
                </a:effectLst>
              </a:rPr>
              <a:t>Exiles to return (2:6-7)</a:t>
            </a:r>
          </a:p>
          <a:p>
            <a:pPr marL="569913" indent="-569913">
              <a:spcBef>
                <a:spcPts val="0"/>
              </a:spcBef>
              <a:spcAft>
                <a:spcPts val="1800"/>
              </a:spcAft>
              <a:buSzPct val="100000"/>
              <a:buFont typeface="+mj-lt"/>
              <a:buAutoNum type="romanUcPeriod"/>
            </a:pPr>
            <a:r>
              <a:rPr lang="en-US" altLang="en-US" dirty="0">
                <a:effectLst>
                  <a:outerShdw blurRad="38100" dist="38100" dir="2700000" algn="tl">
                    <a:srgbClr val="000000">
                      <a:alpha val="43137"/>
                    </a:srgbClr>
                  </a:outerShdw>
                </a:effectLst>
              </a:rPr>
              <a:t>God and the nations (2:8-9)</a:t>
            </a:r>
          </a:p>
          <a:p>
            <a:pPr marL="569913" indent="-569913">
              <a:spcBef>
                <a:spcPts val="0"/>
              </a:spcBef>
              <a:spcAft>
                <a:spcPts val="1800"/>
              </a:spcAft>
              <a:buSzPct val="100000"/>
              <a:buFont typeface="+mj-lt"/>
              <a:buAutoNum type="romanUcPeriod"/>
            </a:pPr>
            <a:r>
              <a:rPr lang="en-US" altLang="en-US" dirty="0">
                <a:effectLst>
                  <a:outerShdw blurRad="38100" dist="38100" dir="2700000" algn="tl">
                    <a:srgbClr val="000000">
                      <a:alpha val="43137"/>
                    </a:srgbClr>
                  </a:outerShdw>
                </a:effectLst>
              </a:rPr>
              <a:t>God to inhabit Jerusalem (2:10-12)</a:t>
            </a:r>
          </a:p>
          <a:p>
            <a:pPr marL="569913" indent="-569913">
              <a:spcBef>
                <a:spcPts val="0"/>
              </a:spcBef>
              <a:spcAft>
                <a:spcPts val="1800"/>
              </a:spcAft>
              <a:buSzPct val="100000"/>
              <a:buFont typeface="+mj-lt"/>
              <a:buAutoNum type="romanUcPeriod"/>
            </a:pPr>
            <a:r>
              <a:rPr lang="en-US" altLang="en-US" dirty="0">
                <a:effectLst>
                  <a:outerShdw blurRad="38100" dist="38100" dir="2700000" algn="tl">
                    <a:srgbClr val="000000">
                      <a:alpha val="43137"/>
                    </a:srgbClr>
                  </a:outerShdw>
                </a:effectLst>
              </a:rPr>
              <a:t>Concluding exhortation (2:13) </a:t>
            </a:r>
          </a:p>
        </p:txBody>
      </p:sp>
      <p:pic>
        <p:nvPicPr>
          <p:cNvPr id="6" name="Picture 2" descr="Zechariah - davidould.net">
            <a:extLst>
              <a:ext uri="{FF2B5EF4-FFF2-40B4-BE49-F238E27FC236}">
                <a16:creationId xmlns:a16="http://schemas.microsoft.com/office/drawing/2014/main" id="{09E868BD-156E-4CB2-B347-CFB88FC86DF4}"/>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3238"/>
          <a:stretch/>
        </p:blipFill>
        <p:spPr bwMode="auto">
          <a:xfrm>
            <a:off x="8001000" y="2019300"/>
            <a:ext cx="3661477" cy="28194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7292335"/>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A74DAFEE-DBB4-43A1-A6A4-D39DDA8F3D1F}"/>
              </a:ext>
            </a:extLst>
          </p:cNvPr>
          <p:cNvSpPr>
            <a:spLocks noGrp="1" noChangeArrowheads="1"/>
          </p:cNvSpPr>
          <p:nvPr>
            <p:ph type="title"/>
          </p:nvPr>
        </p:nvSpPr>
        <p:spPr>
          <a:xfrm>
            <a:off x="914400" y="228600"/>
            <a:ext cx="10363200" cy="917575"/>
          </a:xfrm>
        </p:spPr>
        <p:txBody>
          <a:bodyPr/>
          <a:lstStyle/>
          <a:p>
            <a:pPr algn="ctr"/>
            <a:r>
              <a:rPr lang="en-US" altLang="en-US" sz="3600" dirty="0">
                <a:effectLst>
                  <a:outerShdw blurRad="38100" dist="38100" dir="2700000" algn="tl">
                    <a:srgbClr val="000000">
                      <a:alpha val="43137"/>
                    </a:srgbClr>
                  </a:outerShdw>
                </a:effectLst>
              </a:rPr>
              <a:t>II. Jerusalem’s</a:t>
            </a:r>
            <a:br>
              <a:rPr lang="en-US" altLang="en-US" sz="3600" dirty="0">
                <a:effectLst>
                  <a:outerShdw blurRad="38100" dist="38100" dir="2700000" algn="tl">
                    <a:srgbClr val="000000">
                      <a:alpha val="43137"/>
                    </a:srgbClr>
                  </a:outerShdw>
                </a:effectLst>
              </a:rPr>
            </a:br>
            <a:r>
              <a:rPr lang="en-US" altLang="en-US" sz="2800" dirty="0">
                <a:solidFill>
                  <a:schemeClr val="tx1"/>
                </a:solidFill>
                <a:effectLst>
                  <a:outerShdw blurRad="38100" dist="38100" dir="2700000" algn="tl">
                    <a:srgbClr val="000000">
                      <a:alpha val="43137"/>
                    </a:srgbClr>
                  </a:outerShdw>
                </a:effectLst>
              </a:rPr>
              <a:t>(2:3-5)</a:t>
            </a:r>
            <a:endParaRPr lang="en-US" altLang="en-US" sz="3600" dirty="0">
              <a:solidFill>
                <a:schemeClr val="tx1"/>
              </a:solidFill>
              <a:effectLst>
                <a:outerShdw blurRad="38100" dist="38100" dir="2700000" algn="tl">
                  <a:srgbClr val="000000">
                    <a:alpha val="43137"/>
                  </a:srgbClr>
                </a:outerShdw>
              </a:effectLst>
            </a:endParaRPr>
          </a:p>
        </p:txBody>
      </p:sp>
      <p:pic>
        <p:nvPicPr>
          <p:cNvPr id="4" name="Picture 4" descr="SY01462_">
            <a:extLst>
              <a:ext uri="{FF2B5EF4-FFF2-40B4-BE49-F238E27FC236}">
                <a16:creationId xmlns:a16="http://schemas.microsoft.com/office/drawing/2014/main" id="{8D9E175E-B6B2-4613-9EF1-1F0D14F0121C}"/>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5270704" y="4759325"/>
            <a:ext cx="1650593" cy="1828800"/>
          </a:xfrm>
          <a:prstGeom prst="rect">
            <a:avLst/>
          </a:prstGeom>
          <a:noFill/>
          <a:ln w="9525">
            <a:noFill/>
            <a:miter lim="800000"/>
            <a:headEnd/>
            <a:tailEnd/>
          </a:ln>
        </p:spPr>
      </p:pic>
      <p:pic>
        <p:nvPicPr>
          <p:cNvPr id="7" name="Picture 2" descr="Zechariah - davidould.net">
            <a:extLst>
              <a:ext uri="{FF2B5EF4-FFF2-40B4-BE49-F238E27FC236}">
                <a16:creationId xmlns:a16="http://schemas.microsoft.com/office/drawing/2014/main" id="{56543764-2DB1-4A2A-AA6B-83251C3E2A94}"/>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3238"/>
          <a:stretch/>
        </p:blipFill>
        <p:spPr bwMode="auto">
          <a:xfrm>
            <a:off x="8001000" y="2019300"/>
            <a:ext cx="3661477" cy="28194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9" name="Rectangle 3">
            <a:extLst>
              <a:ext uri="{FF2B5EF4-FFF2-40B4-BE49-F238E27FC236}">
                <a16:creationId xmlns:a16="http://schemas.microsoft.com/office/drawing/2014/main" id="{1F879124-1653-47A7-BB40-36211E09334F}"/>
              </a:ext>
            </a:extLst>
          </p:cNvPr>
          <p:cNvSpPr txBox="1">
            <a:spLocks noChangeArrowheads="1"/>
          </p:cNvSpPr>
          <p:nvPr/>
        </p:nvSpPr>
        <p:spPr bwMode="auto">
          <a:xfrm>
            <a:off x="1066799" y="1790700"/>
            <a:ext cx="5562601" cy="3276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685800" indent="-685800">
              <a:spcBef>
                <a:spcPts val="0"/>
              </a:spcBef>
              <a:spcAft>
                <a:spcPts val="3600"/>
              </a:spcAft>
              <a:buClr>
                <a:srgbClr val="FF66FF"/>
              </a:buClr>
              <a:buSzPct val="100000"/>
              <a:buFont typeface="+mj-lt"/>
              <a:buAutoNum type="alphaUcPeriod"/>
            </a:pPr>
            <a:r>
              <a:rPr lang="en-US" altLang="en-US" dirty="0">
                <a:effectLst>
                  <a:outerShdw blurRad="38100" dist="38100" dir="2700000" algn="tl">
                    <a:srgbClr val="000000">
                      <a:alpha val="43137"/>
                    </a:srgbClr>
                  </a:outerShdw>
                </a:effectLst>
              </a:rPr>
              <a:t>Angelic conversation (3)</a:t>
            </a:r>
          </a:p>
          <a:p>
            <a:pPr marL="685800" indent="-685800">
              <a:spcBef>
                <a:spcPts val="0"/>
              </a:spcBef>
              <a:spcAft>
                <a:spcPts val="3600"/>
              </a:spcAft>
              <a:buClr>
                <a:srgbClr val="FF66FF"/>
              </a:buClr>
              <a:buSzPct val="100000"/>
              <a:buFont typeface="+mj-lt"/>
              <a:buAutoNum type="alphaUcPeriod"/>
            </a:pPr>
            <a:r>
              <a:rPr lang="en-US" altLang="en-US" dirty="0">
                <a:effectLst>
                  <a:outerShdw blurRad="38100" dist="38100" dir="2700000" algn="tl">
                    <a:srgbClr val="000000">
                      <a:alpha val="43137"/>
                    </a:srgbClr>
                  </a:outerShdw>
                </a:effectLst>
                <a:cs typeface="Times New Roman" panose="02020603050405020304" pitchFamily="18" charset="0"/>
              </a:rPr>
              <a:t>Jerusalem's repopulation (4)</a:t>
            </a:r>
          </a:p>
          <a:p>
            <a:pPr marL="685800" indent="-685800">
              <a:spcBef>
                <a:spcPts val="0"/>
              </a:spcBef>
              <a:spcAft>
                <a:spcPts val="3600"/>
              </a:spcAft>
              <a:buClr>
                <a:srgbClr val="FF66FF"/>
              </a:buClr>
              <a:buSzPct val="100000"/>
              <a:buFont typeface="+mj-lt"/>
              <a:buAutoNum type="alphaUcPeriod"/>
            </a:pPr>
            <a:r>
              <a:rPr lang="en-US" altLang="en-US" dirty="0">
                <a:effectLst>
                  <a:outerShdw blurRad="38100" dist="38100" dir="2700000" algn="tl">
                    <a:srgbClr val="000000">
                      <a:alpha val="43137"/>
                    </a:srgbClr>
                  </a:outerShdw>
                </a:effectLst>
                <a:cs typeface="Times New Roman" panose="02020603050405020304" pitchFamily="18" charset="0"/>
              </a:rPr>
              <a:t>Jerusalem’s protection (5)</a:t>
            </a:r>
            <a:endParaRPr lang="en-US" altLang="en-US" b="1" u="sng" kern="0" dirty="0">
              <a:solidFill>
                <a:srgbClr val="FFFFCC"/>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78951687"/>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A74DAFEE-DBB4-43A1-A6A4-D39DDA8F3D1F}"/>
              </a:ext>
            </a:extLst>
          </p:cNvPr>
          <p:cNvSpPr>
            <a:spLocks noGrp="1" noChangeArrowheads="1"/>
          </p:cNvSpPr>
          <p:nvPr>
            <p:ph type="title"/>
          </p:nvPr>
        </p:nvSpPr>
        <p:spPr>
          <a:xfrm>
            <a:off x="914400" y="228600"/>
            <a:ext cx="10363200" cy="917575"/>
          </a:xfrm>
        </p:spPr>
        <p:txBody>
          <a:bodyPr/>
          <a:lstStyle/>
          <a:p>
            <a:pPr algn="ctr"/>
            <a:r>
              <a:rPr lang="en-US" altLang="en-US" sz="3600" dirty="0">
                <a:effectLst>
                  <a:outerShdw blurRad="38100" dist="38100" dir="2700000" algn="tl">
                    <a:srgbClr val="000000">
                      <a:alpha val="43137"/>
                    </a:srgbClr>
                  </a:outerShdw>
                </a:effectLst>
              </a:rPr>
              <a:t>II. Jerusalem’s</a:t>
            </a:r>
            <a:br>
              <a:rPr lang="en-US" altLang="en-US" sz="3600" dirty="0">
                <a:effectLst>
                  <a:outerShdw blurRad="38100" dist="38100" dir="2700000" algn="tl">
                    <a:srgbClr val="000000">
                      <a:alpha val="43137"/>
                    </a:srgbClr>
                  </a:outerShdw>
                </a:effectLst>
              </a:rPr>
            </a:br>
            <a:r>
              <a:rPr lang="en-US" altLang="en-US" sz="2800" dirty="0">
                <a:solidFill>
                  <a:schemeClr val="tx1"/>
                </a:solidFill>
                <a:effectLst>
                  <a:outerShdw blurRad="38100" dist="38100" dir="2700000" algn="tl">
                    <a:srgbClr val="000000">
                      <a:alpha val="43137"/>
                    </a:srgbClr>
                  </a:outerShdw>
                </a:effectLst>
              </a:rPr>
              <a:t>(2:3-5)</a:t>
            </a:r>
            <a:endParaRPr lang="en-US" altLang="en-US" sz="3600" dirty="0">
              <a:solidFill>
                <a:schemeClr val="tx1"/>
              </a:solidFill>
              <a:effectLst>
                <a:outerShdw blurRad="38100" dist="38100" dir="2700000" algn="tl">
                  <a:srgbClr val="000000">
                    <a:alpha val="43137"/>
                  </a:srgbClr>
                </a:outerShdw>
              </a:effectLst>
            </a:endParaRPr>
          </a:p>
        </p:txBody>
      </p:sp>
      <p:pic>
        <p:nvPicPr>
          <p:cNvPr id="4" name="Picture 4" descr="SY01462_">
            <a:extLst>
              <a:ext uri="{FF2B5EF4-FFF2-40B4-BE49-F238E27FC236}">
                <a16:creationId xmlns:a16="http://schemas.microsoft.com/office/drawing/2014/main" id="{8D9E175E-B6B2-4613-9EF1-1F0D14F0121C}"/>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5270704" y="4759325"/>
            <a:ext cx="1650593" cy="1828800"/>
          </a:xfrm>
          <a:prstGeom prst="rect">
            <a:avLst/>
          </a:prstGeom>
          <a:noFill/>
          <a:ln w="9525">
            <a:noFill/>
            <a:miter lim="800000"/>
            <a:headEnd/>
            <a:tailEnd/>
          </a:ln>
        </p:spPr>
      </p:pic>
      <p:pic>
        <p:nvPicPr>
          <p:cNvPr id="7" name="Picture 2" descr="Zechariah - davidould.net">
            <a:extLst>
              <a:ext uri="{FF2B5EF4-FFF2-40B4-BE49-F238E27FC236}">
                <a16:creationId xmlns:a16="http://schemas.microsoft.com/office/drawing/2014/main" id="{56543764-2DB1-4A2A-AA6B-83251C3E2A94}"/>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3238"/>
          <a:stretch/>
        </p:blipFill>
        <p:spPr bwMode="auto">
          <a:xfrm>
            <a:off x="8001000" y="2019300"/>
            <a:ext cx="3661477" cy="28194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9" name="Rectangle 3">
            <a:extLst>
              <a:ext uri="{FF2B5EF4-FFF2-40B4-BE49-F238E27FC236}">
                <a16:creationId xmlns:a16="http://schemas.microsoft.com/office/drawing/2014/main" id="{1F879124-1653-47A7-BB40-36211E09334F}"/>
              </a:ext>
            </a:extLst>
          </p:cNvPr>
          <p:cNvSpPr txBox="1">
            <a:spLocks noChangeArrowheads="1"/>
          </p:cNvSpPr>
          <p:nvPr/>
        </p:nvSpPr>
        <p:spPr bwMode="auto">
          <a:xfrm>
            <a:off x="1066799" y="1790700"/>
            <a:ext cx="5562601" cy="3276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685800" indent="-685800">
              <a:spcBef>
                <a:spcPts val="0"/>
              </a:spcBef>
              <a:spcAft>
                <a:spcPts val="3600"/>
              </a:spcAft>
              <a:buClr>
                <a:srgbClr val="FF66FF"/>
              </a:buClr>
              <a:buSzPct val="100000"/>
              <a:buFont typeface="+mj-lt"/>
              <a:buAutoNum type="alphaUcPeriod"/>
            </a:pPr>
            <a:r>
              <a:rPr lang="en-US" altLang="en-US" b="1" u="sng" dirty="0">
                <a:solidFill>
                  <a:srgbClr val="FFFFCC"/>
                </a:solidFill>
                <a:effectLst>
                  <a:outerShdw blurRad="38100" dist="38100" dir="2700000" algn="tl">
                    <a:srgbClr val="000000">
                      <a:alpha val="43137"/>
                    </a:srgbClr>
                  </a:outerShdw>
                </a:effectLst>
              </a:rPr>
              <a:t>Angelic conversation (3)</a:t>
            </a:r>
          </a:p>
          <a:p>
            <a:pPr marL="685800" indent="-685800">
              <a:spcBef>
                <a:spcPts val="0"/>
              </a:spcBef>
              <a:spcAft>
                <a:spcPts val="3600"/>
              </a:spcAft>
              <a:buClr>
                <a:srgbClr val="FF66FF"/>
              </a:buClr>
              <a:buSzPct val="100000"/>
              <a:buFont typeface="+mj-lt"/>
              <a:buAutoNum type="alphaUcPeriod"/>
            </a:pPr>
            <a:r>
              <a:rPr lang="en-US" altLang="en-US" dirty="0">
                <a:effectLst>
                  <a:outerShdw blurRad="38100" dist="38100" dir="2700000" algn="tl">
                    <a:srgbClr val="000000">
                      <a:alpha val="43137"/>
                    </a:srgbClr>
                  </a:outerShdw>
                </a:effectLst>
                <a:cs typeface="Times New Roman" panose="02020603050405020304" pitchFamily="18" charset="0"/>
              </a:rPr>
              <a:t>Jerusalem's repopulation (4)</a:t>
            </a:r>
          </a:p>
          <a:p>
            <a:pPr marL="685800" indent="-685800">
              <a:spcBef>
                <a:spcPts val="0"/>
              </a:spcBef>
              <a:spcAft>
                <a:spcPts val="3600"/>
              </a:spcAft>
              <a:buClr>
                <a:srgbClr val="FF66FF"/>
              </a:buClr>
              <a:buSzPct val="100000"/>
              <a:buFont typeface="+mj-lt"/>
              <a:buAutoNum type="alphaUcPeriod"/>
            </a:pPr>
            <a:r>
              <a:rPr lang="en-US" altLang="en-US" dirty="0">
                <a:effectLst>
                  <a:outerShdw blurRad="38100" dist="38100" dir="2700000" algn="tl">
                    <a:srgbClr val="000000">
                      <a:alpha val="43137"/>
                    </a:srgbClr>
                  </a:outerShdw>
                </a:effectLst>
                <a:cs typeface="Times New Roman" panose="02020603050405020304" pitchFamily="18" charset="0"/>
              </a:rPr>
              <a:t>Jerusalem’s protection (5)</a:t>
            </a:r>
            <a:endParaRPr lang="en-US" altLang="en-US" b="1" u="sng" kern="0" dirty="0">
              <a:solidFill>
                <a:srgbClr val="FFFFCC"/>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457213967"/>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A74DAFEE-DBB4-43A1-A6A4-D39DDA8F3D1F}"/>
              </a:ext>
            </a:extLst>
          </p:cNvPr>
          <p:cNvSpPr>
            <a:spLocks noGrp="1" noChangeArrowheads="1"/>
          </p:cNvSpPr>
          <p:nvPr>
            <p:ph type="title"/>
          </p:nvPr>
        </p:nvSpPr>
        <p:spPr>
          <a:xfrm>
            <a:off x="914400" y="228600"/>
            <a:ext cx="10363200" cy="917575"/>
          </a:xfrm>
        </p:spPr>
        <p:txBody>
          <a:bodyPr/>
          <a:lstStyle/>
          <a:p>
            <a:pPr algn="ctr"/>
            <a:r>
              <a:rPr lang="en-US" altLang="en-US" sz="3600" dirty="0">
                <a:effectLst>
                  <a:outerShdw blurRad="38100" dist="38100" dir="2700000" algn="tl">
                    <a:srgbClr val="000000">
                      <a:alpha val="43137"/>
                    </a:srgbClr>
                  </a:outerShdw>
                </a:effectLst>
              </a:rPr>
              <a:t>II. Jerusalem’s</a:t>
            </a:r>
            <a:br>
              <a:rPr lang="en-US" altLang="en-US" sz="3600" dirty="0">
                <a:effectLst>
                  <a:outerShdw blurRad="38100" dist="38100" dir="2700000" algn="tl">
                    <a:srgbClr val="000000">
                      <a:alpha val="43137"/>
                    </a:srgbClr>
                  </a:outerShdw>
                </a:effectLst>
              </a:rPr>
            </a:br>
            <a:r>
              <a:rPr lang="en-US" altLang="en-US" sz="2800" dirty="0">
                <a:solidFill>
                  <a:schemeClr val="tx1"/>
                </a:solidFill>
                <a:effectLst>
                  <a:outerShdw blurRad="38100" dist="38100" dir="2700000" algn="tl">
                    <a:srgbClr val="000000">
                      <a:alpha val="43137"/>
                    </a:srgbClr>
                  </a:outerShdw>
                </a:effectLst>
              </a:rPr>
              <a:t>(2:3-5)</a:t>
            </a:r>
            <a:endParaRPr lang="en-US" altLang="en-US" sz="3600" dirty="0">
              <a:solidFill>
                <a:schemeClr val="tx1"/>
              </a:solidFill>
              <a:effectLst>
                <a:outerShdw blurRad="38100" dist="38100" dir="2700000" algn="tl">
                  <a:srgbClr val="000000">
                    <a:alpha val="43137"/>
                  </a:srgbClr>
                </a:outerShdw>
              </a:effectLst>
            </a:endParaRPr>
          </a:p>
        </p:txBody>
      </p:sp>
      <p:pic>
        <p:nvPicPr>
          <p:cNvPr id="4" name="Picture 4" descr="SY01462_">
            <a:extLst>
              <a:ext uri="{FF2B5EF4-FFF2-40B4-BE49-F238E27FC236}">
                <a16:creationId xmlns:a16="http://schemas.microsoft.com/office/drawing/2014/main" id="{8D9E175E-B6B2-4613-9EF1-1F0D14F0121C}"/>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5270704" y="4759325"/>
            <a:ext cx="1650593" cy="1828800"/>
          </a:xfrm>
          <a:prstGeom prst="rect">
            <a:avLst/>
          </a:prstGeom>
          <a:noFill/>
          <a:ln w="9525">
            <a:noFill/>
            <a:miter lim="800000"/>
            <a:headEnd/>
            <a:tailEnd/>
          </a:ln>
        </p:spPr>
      </p:pic>
      <p:pic>
        <p:nvPicPr>
          <p:cNvPr id="7" name="Picture 2" descr="Zechariah - davidould.net">
            <a:extLst>
              <a:ext uri="{FF2B5EF4-FFF2-40B4-BE49-F238E27FC236}">
                <a16:creationId xmlns:a16="http://schemas.microsoft.com/office/drawing/2014/main" id="{56543764-2DB1-4A2A-AA6B-83251C3E2A94}"/>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3238"/>
          <a:stretch/>
        </p:blipFill>
        <p:spPr bwMode="auto">
          <a:xfrm>
            <a:off x="8001000" y="2019300"/>
            <a:ext cx="3661477" cy="28194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9" name="Rectangle 3">
            <a:extLst>
              <a:ext uri="{FF2B5EF4-FFF2-40B4-BE49-F238E27FC236}">
                <a16:creationId xmlns:a16="http://schemas.microsoft.com/office/drawing/2014/main" id="{1F879124-1653-47A7-BB40-36211E09334F}"/>
              </a:ext>
            </a:extLst>
          </p:cNvPr>
          <p:cNvSpPr txBox="1">
            <a:spLocks noChangeArrowheads="1"/>
          </p:cNvSpPr>
          <p:nvPr/>
        </p:nvSpPr>
        <p:spPr bwMode="auto">
          <a:xfrm>
            <a:off x="1066799" y="1790700"/>
            <a:ext cx="5715001" cy="3276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685800" indent="-685800">
              <a:spcBef>
                <a:spcPts val="0"/>
              </a:spcBef>
              <a:spcAft>
                <a:spcPts val="3600"/>
              </a:spcAft>
              <a:buClr>
                <a:srgbClr val="FF66FF"/>
              </a:buClr>
              <a:buSzPct val="100000"/>
              <a:buFont typeface="+mj-lt"/>
              <a:buAutoNum type="alphaUcPeriod"/>
            </a:pPr>
            <a:r>
              <a:rPr lang="en-US" altLang="en-US" dirty="0">
                <a:effectLst>
                  <a:outerShdw blurRad="38100" dist="38100" dir="2700000" algn="tl">
                    <a:srgbClr val="000000">
                      <a:alpha val="43137"/>
                    </a:srgbClr>
                  </a:outerShdw>
                </a:effectLst>
                <a:cs typeface="Times New Roman" panose="02020603050405020304" pitchFamily="18" charset="0"/>
              </a:rPr>
              <a:t>Angelic conversation (3)</a:t>
            </a:r>
          </a:p>
          <a:p>
            <a:pPr marL="685800" indent="-685800">
              <a:spcBef>
                <a:spcPts val="0"/>
              </a:spcBef>
              <a:spcAft>
                <a:spcPts val="3600"/>
              </a:spcAft>
              <a:buClr>
                <a:srgbClr val="FF66FF"/>
              </a:buClr>
              <a:buSzPct val="100000"/>
              <a:buFont typeface="+mj-lt"/>
              <a:buAutoNum type="alphaUcPeriod"/>
            </a:pPr>
            <a:r>
              <a:rPr lang="en-US" altLang="en-US" b="1" u="sng" dirty="0">
                <a:solidFill>
                  <a:srgbClr val="FFFFCC"/>
                </a:solidFill>
                <a:effectLst>
                  <a:outerShdw blurRad="38100" dist="38100" dir="2700000" algn="tl">
                    <a:srgbClr val="000000">
                      <a:alpha val="43137"/>
                    </a:srgbClr>
                  </a:outerShdw>
                </a:effectLst>
              </a:rPr>
              <a:t>Jerusalem's repopulation (4)</a:t>
            </a:r>
          </a:p>
          <a:p>
            <a:pPr marL="685800" indent="-685800">
              <a:spcBef>
                <a:spcPts val="0"/>
              </a:spcBef>
              <a:spcAft>
                <a:spcPts val="3600"/>
              </a:spcAft>
              <a:buClr>
                <a:srgbClr val="FF66FF"/>
              </a:buClr>
              <a:buSzPct val="100000"/>
              <a:buFont typeface="+mj-lt"/>
              <a:buAutoNum type="alphaUcPeriod"/>
            </a:pPr>
            <a:r>
              <a:rPr lang="en-US" altLang="en-US" dirty="0">
                <a:effectLst>
                  <a:outerShdw blurRad="38100" dist="38100" dir="2700000" algn="tl">
                    <a:srgbClr val="000000">
                      <a:alpha val="43137"/>
                    </a:srgbClr>
                  </a:outerShdw>
                </a:effectLst>
                <a:cs typeface="Times New Roman" panose="02020603050405020304" pitchFamily="18" charset="0"/>
              </a:rPr>
              <a:t>Jerusalem’s protection (5)</a:t>
            </a:r>
            <a:endParaRPr lang="en-US" altLang="en-US" b="1" u="sng" kern="0" dirty="0">
              <a:solidFill>
                <a:srgbClr val="FFFFCC"/>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866447189"/>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a:extLst>
              <a:ext uri="{FF2B5EF4-FFF2-40B4-BE49-F238E27FC236}">
                <a16:creationId xmlns:a16="http://schemas.microsoft.com/office/drawing/2014/main" id="{0E130998-868D-4956-8885-593A9128840E}"/>
              </a:ext>
            </a:extLst>
          </p:cNvPr>
          <p:cNvSpPr>
            <a:spLocks noGrp="1" noChangeArrowheads="1"/>
          </p:cNvSpPr>
          <p:nvPr>
            <p:ph type="title"/>
          </p:nvPr>
        </p:nvSpPr>
        <p:spPr>
          <a:xfrm>
            <a:off x="4610100" y="304800"/>
            <a:ext cx="2971800" cy="838200"/>
          </a:xfrm>
        </p:spPr>
        <p:txBody>
          <a:bodyPr/>
          <a:lstStyle/>
          <a:p>
            <a:pPr algn="ctr"/>
            <a:r>
              <a:rPr lang="en-US" altLang="en-US" sz="3600" dirty="0">
                <a:effectLst>
                  <a:outerShdw blurRad="38100" dist="38100" dir="2700000" algn="tl">
                    <a:srgbClr val="000000">
                      <a:alpha val="43137"/>
                    </a:srgbClr>
                  </a:outerShdw>
                </a:effectLst>
              </a:rPr>
              <a:t>3. Biography</a:t>
            </a:r>
          </a:p>
        </p:txBody>
      </p:sp>
      <p:sp>
        <p:nvSpPr>
          <p:cNvPr id="4099" name="Rectangle 3">
            <a:extLst>
              <a:ext uri="{FF2B5EF4-FFF2-40B4-BE49-F238E27FC236}">
                <a16:creationId xmlns:a16="http://schemas.microsoft.com/office/drawing/2014/main" id="{F11172B3-4F69-4208-9658-92009D7BE33E}"/>
              </a:ext>
            </a:extLst>
          </p:cNvPr>
          <p:cNvSpPr>
            <a:spLocks noGrp="1" noChangeArrowheads="1"/>
          </p:cNvSpPr>
          <p:nvPr>
            <p:ph type="body" idx="1"/>
          </p:nvPr>
        </p:nvSpPr>
        <p:spPr>
          <a:xfrm>
            <a:off x="533400" y="1395638"/>
            <a:ext cx="6705600" cy="5005161"/>
          </a:xfrm>
        </p:spPr>
        <p:txBody>
          <a:bodyPr/>
          <a:lstStyle/>
          <a:p>
            <a:pPr marL="457200" indent="-457200">
              <a:spcBef>
                <a:spcPts val="0"/>
              </a:spcBef>
              <a:spcAft>
                <a:spcPts val="1800"/>
              </a:spcAft>
            </a:pPr>
            <a:r>
              <a:rPr lang="en-US" altLang="en-US" dirty="0">
                <a:effectLst>
                  <a:outerShdw blurRad="38100" dist="38100" dir="2700000" algn="tl">
                    <a:srgbClr val="000000">
                      <a:alpha val="43137"/>
                    </a:srgbClr>
                  </a:outerShdw>
                </a:effectLst>
              </a:rPr>
              <a:t>Common name</a:t>
            </a:r>
          </a:p>
          <a:p>
            <a:pPr marL="457200" indent="-457200">
              <a:spcBef>
                <a:spcPts val="0"/>
              </a:spcBef>
              <a:spcAft>
                <a:spcPts val="1800"/>
              </a:spcAft>
            </a:pPr>
            <a:r>
              <a:rPr lang="en-US" altLang="en-US" dirty="0">
                <a:effectLst>
                  <a:outerShdw blurRad="38100" dist="38100" dir="2700000" algn="tl">
                    <a:srgbClr val="000000">
                      <a:alpha val="43137"/>
                    </a:srgbClr>
                  </a:outerShdw>
                </a:effectLst>
              </a:rPr>
              <a:t>Son of </a:t>
            </a:r>
            <a:r>
              <a:rPr lang="en-US" altLang="en-US" i="1" dirty="0" err="1">
                <a:effectLst>
                  <a:outerShdw blurRad="38100" dist="38100" dir="2700000" algn="tl">
                    <a:srgbClr val="000000">
                      <a:alpha val="43137"/>
                    </a:srgbClr>
                  </a:outerShdw>
                </a:effectLst>
              </a:rPr>
              <a:t>Berechiah</a:t>
            </a:r>
            <a:r>
              <a:rPr lang="en-US" altLang="en-US" dirty="0">
                <a:effectLst>
                  <a:outerShdw blurRad="38100" dist="38100" dir="2700000" algn="tl">
                    <a:srgbClr val="000000">
                      <a:alpha val="43137"/>
                    </a:srgbClr>
                  </a:outerShdw>
                </a:effectLst>
              </a:rPr>
              <a:t> (1:1)</a:t>
            </a:r>
          </a:p>
          <a:p>
            <a:pPr marL="457200" indent="-457200">
              <a:spcBef>
                <a:spcPts val="0"/>
              </a:spcBef>
              <a:spcAft>
                <a:spcPts val="1800"/>
              </a:spcAft>
            </a:pPr>
            <a:r>
              <a:rPr lang="en-US" altLang="en-US" dirty="0">
                <a:effectLst>
                  <a:outerShdw blurRad="38100" dist="38100" dir="2700000" algn="tl">
                    <a:srgbClr val="000000">
                      <a:alpha val="43137"/>
                    </a:srgbClr>
                  </a:outerShdw>
                </a:effectLst>
              </a:rPr>
              <a:t>Called into ministry as a youth (2:4)</a:t>
            </a:r>
          </a:p>
          <a:p>
            <a:pPr marL="457200" indent="-457200">
              <a:spcBef>
                <a:spcPts val="0"/>
              </a:spcBef>
              <a:spcAft>
                <a:spcPts val="1800"/>
              </a:spcAft>
            </a:pPr>
            <a:r>
              <a:rPr lang="en-US" altLang="en-US" dirty="0">
                <a:effectLst>
                  <a:outerShdw blurRad="38100" dist="38100" dir="2700000" algn="tl">
                    <a:srgbClr val="000000">
                      <a:alpha val="43137"/>
                    </a:srgbClr>
                  </a:outerShdw>
                </a:effectLst>
              </a:rPr>
              <a:t>Born during Babylonian Captivity</a:t>
            </a:r>
          </a:p>
          <a:p>
            <a:pPr marL="457200" indent="-457200">
              <a:spcBef>
                <a:spcPts val="0"/>
              </a:spcBef>
              <a:spcAft>
                <a:spcPts val="1800"/>
              </a:spcAft>
            </a:pPr>
            <a:r>
              <a:rPr lang="en-US" altLang="en-US" dirty="0">
                <a:effectLst>
                  <a:outerShdw blurRad="38100" dist="38100" dir="2700000" algn="tl">
                    <a:srgbClr val="000000">
                      <a:alpha val="43137"/>
                    </a:srgbClr>
                  </a:outerShdw>
                </a:effectLst>
              </a:rPr>
              <a:t>Taken to Israel in first return</a:t>
            </a:r>
          </a:p>
          <a:p>
            <a:pPr marL="457200" indent="-457200">
              <a:spcBef>
                <a:spcPts val="0"/>
              </a:spcBef>
              <a:spcAft>
                <a:spcPts val="1800"/>
              </a:spcAft>
            </a:pPr>
            <a:r>
              <a:rPr lang="en-US" altLang="en-US" dirty="0">
                <a:effectLst>
                  <a:outerShdw blurRad="38100" dist="38100" dir="2700000" algn="tl">
                    <a:srgbClr val="000000">
                      <a:alpha val="43137"/>
                    </a:srgbClr>
                  </a:outerShdw>
                </a:effectLst>
              </a:rPr>
              <a:t>A priest </a:t>
            </a:r>
          </a:p>
          <a:p>
            <a:pPr marL="457200" indent="-457200">
              <a:spcBef>
                <a:spcPts val="0"/>
              </a:spcBef>
              <a:spcAft>
                <a:spcPts val="1800"/>
              </a:spcAft>
            </a:pPr>
            <a:r>
              <a:rPr lang="en-US" altLang="en-US" dirty="0">
                <a:effectLst>
                  <a:outerShdw blurRad="38100" dist="38100" dir="2700000" algn="tl">
                    <a:srgbClr val="000000">
                      <a:alpha val="43137"/>
                    </a:srgbClr>
                  </a:outerShdw>
                </a:effectLst>
              </a:rPr>
              <a:t>Member of the Great Synagogue</a:t>
            </a:r>
          </a:p>
        </p:txBody>
      </p:sp>
      <p:pic>
        <p:nvPicPr>
          <p:cNvPr id="6" name="Picture 2" descr="Zechariah - davidould.net">
            <a:extLst>
              <a:ext uri="{FF2B5EF4-FFF2-40B4-BE49-F238E27FC236}">
                <a16:creationId xmlns:a16="http://schemas.microsoft.com/office/drawing/2014/main" id="{E09C18F1-27B3-4EE0-9210-9F5FCB7889E7}"/>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3238"/>
          <a:stretch/>
        </p:blipFill>
        <p:spPr bwMode="auto">
          <a:xfrm>
            <a:off x="8001000" y="2019300"/>
            <a:ext cx="3661477" cy="28194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1"/>
          <p:cNvSpPr>
            <a:spLocks noChangeArrowheads="1"/>
          </p:cNvSpPr>
          <p:nvPr/>
        </p:nvSpPr>
        <p:spPr bwMode="auto">
          <a:xfrm>
            <a:off x="580477" y="1600200"/>
            <a:ext cx="7725323" cy="3785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just">
              <a:spcBef>
                <a:spcPct val="0"/>
              </a:spcBef>
              <a:buClrTx/>
              <a:buSzTx/>
              <a:buNone/>
            </a:pPr>
            <a:r>
              <a:rPr lang="en-US" altLang="en-US" sz="3000" dirty="0">
                <a:effectLst>
                  <a:outerShdw blurRad="38100" dist="38100" dir="2700000" algn="tl">
                    <a:srgbClr val="000000">
                      <a:alpha val="43137"/>
                    </a:srgbClr>
                  </a:outerShdw>
                </a:effectLst>
              </a:rPr>
              <a:t>“</a:t>
            </a:r>
            <a:r>
              <a:rPr lang="en-US" sz="3000" dirty="0">
                <a:effectLst>
                  <a:outerShdw blurRad="38100" dist="38100" dir="2700000" algn="tl">
                    <a:srgbClr val="000000">
                      <a:alpha val="43137"/>
                    </a:srgbClr>
                  </a:outerShdw>
                </a:effectLst>
              </a:rPr>
              <a:t>The prophet is not designated as </a:t>
            </a:r>
            <a:r>
              <a:rPr lang="en-US" sz="3000" i="1" dirty="0" err="1">
                <a:effectLst>
                  <a:outerShdw blurRad="38100" dist="38100" dir="2700000" algn="tl">
                    <a:srgbClr val="000000">
                      <a:alpha val="43137"/>
                    </a:srgbClr>
                  </a:outerShdw>
                </a:effectLst>
              </a:rPr>
              <a:t>hanna’ar</a:t>
            </a:r>
            <a:r>
              <a:rPr lang="en-US" sz="3000" i="1" dirty="0">
                <a:effectLst>
                  <a:outerShdw blurRad="38100" dist="38100" dir="2700000" algn="tl">
                    <a:srgbClr val="000000">
                      <a:alpha val="43137"/>
                    </a:srgbClr>
                  </a:outerShdw>
                </a:effectLst>
              </a:rPr>
              <a:t> </a:t>
            </a:r>
            <a:r>
              <a:rPr lang="en-US" sz="3000" i="1" dirty="0" err="1">
                <a:effectLst>
                  <a:outerShdw blurRad="38100" dist="38100" dir="2700000" algn="tl">
                    <a:srgbClr val="000000">
                      <a:alpha val="43137"/>
                    </a:srgbClr>
                  </a:outerShdw>
                </a:effectLst>
              </a:rPr>
              <a:t>hallaz</a:t>
            </a:r>
            <a:r>
              <a:rPr lang="en-US" sz="3000" dirty="0">
                <a:effectLst>
                  <a:outerShdw blurRad="38100" dist="38100" dir="2700000" algn="tl">
                    <a:srgbClr val="000000">
                      <a:alpha val="43137"/>
                    </a:srgbClr>
                  </a:outerShdw>
                </a:effectLst>
              </a:rPr>
              <a:t> because of inexperience or ignorance, as some have inferred, but on account of his youthful age. The statement is not meant to be derogatory. Older men are no more competent to fathom God‘s glorious purposes of blessing for Israel without revelation from God himself, then are younger men</a:t>
            </a:r>
            <a:r>
              <a:rPr lang="en-US" altLang="en-US" sz="3000" dirty="0">
                <a:effectLst>
                  <a:outerShdw blurRad="38100" dist="38100" dir="2700000" algn="tl">
                    <a:srgbClr val="000000">
                      <a:alpha val="43137"/>
                    </a:srgbClr>
                  </a:outerShdw>
                </a:effectLst>
                <a:cs typeface="Calibri" panose="020F0502020204030204" pitchFamily="34" charset="0"/>
              </a:rPr>
              <a:t>.”</a:t>
            </a:r>
          </a:p>
        </p:txBody>
      </p:sp>
      <p:sp>
        <p:nvSpPr>
          <p:cNvPr id="38915" name="TextBox 2"/>
          <p:cNvSpPr txBox="1">
            <a:spLocks noChangeArrowheads="1"/>
          </p:cNvSpPr>
          <p:nvPr/>
        </p:nvSpPr>
        <p:spPr bwMode="auto">
          <a:xfrm>
            <a:off x="2362200" y="228600"/>
            <a:ext cx="7725322" cy="10387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ctr" eaLnBrk="1" hangingPunct="1">
              <a:spcBef>
                <a:spcPct val="0"/>
              </a:spcBef>
              <a:spcAft>
                <a:spcPts val="900"/>
              </a:spcAft>
              <a:buClrTx/>
              <a:buSzTx/>
              <a:buNone/>
            </a:pPr>
            <a:r>
              <a:rPr lang="en-US" altLang="en-US" sz="3600" dirty="0">
                <a:solidFill>
                  <a:schemeClr val="tx2"/>
                </a:solidFill>
                <a:effectLst>
                  <a:outerShdw blurRad="38100" dist="38100" dir="2700000" algn="tl">
                    <a:srgbClr val="000000">
                      <a:alpha val="43137"/>
                    </a:srgbClr>
                  </a:outerShdw>
                </a:effectLst>
                <a:cs typeface="Calibri" panose="020F0502020204030204" pitchFamily="34" charset="0"/>
              </a:rPr>
              <a:t>Charles L. Feinberg</a:t>
            </a:r>
          </a:p>
          <a:p>
            <a:pPr algn="ctr" eaLnBrk="1" hangingPunct="1">
              <a:spcBef>
                <a:spcPct val="0"/>
              </a:spcBef>
              <a:buClrTx/>
              <a:buSzTx/>
              <a:buFontTx/>
              <a:buNone/>
            </a:pPr>
            <a:r>
              <a:rPr lang="en-US" altLang="en-US" sz="1800" dirty="0">
                <a:effectLst>
                  <a:outerShdw blurRad="38100" dist="38100" dir="2700000" algn="tl">
                    <a:srgbClr val="000000">
                      <a:alpha val="43137"/>
                    </a:srgbClr>
                  </a:outerShdw>
                </a:effectLst>
                <a:cs typeface="Calibri" panose="020F0502020204030204" pitchFamily="34" charset="0"/>
              </a:rPr>
              <a:t> </a:t>
            </a:r>
            <a:r>
              <a:rPr lang="en-US" altLang="en-US" sz="1800" i="1" dirty="0">
                <a:effectLst>
                  <a:outerShdw blurRad="38100" dist="38100" dir="2700000" algn="tl">
                    <a:srgbClr val="000000">
                      <a:alpha val="43137"/>
                    </a:srgbClr>
                  </a:outerShdw>
                </a:effectLst>
                <a:cs typeface="Calibri" panose="020F0502020204030204" pitchFamily="34" charset="0"/>
              </a:rPr>
              <a:t>God Remembers: A Study of Zechariah </a:t>
            </a:r>
            <a:r>
              <a:rPr lang="en-US" altLang="en-US" sz="1800" dirty="0">
                <a:effectLst>
                  <a:outerShdw blurRad="38100" dist="38100" dir="2700000" algn="tl">
                    <a:srgbClr val="000000">
                      <a:alpha val="43137"/>
                    </a:srgbClr>
                  </a:outerShdw>
                </a:effectLst>
                <a:cs typeface="Calibri" panose="020F0502020204030204" pitchFamily="34" charset="0"/>
              </a:rPr>
              <a:t>(Wheaton: Van Kampen, 1950, p. 44.</a:t>
            </a:r>
          </a:p>
        </p:txBody>
      </p:sp>
      <p:pic>
        <p:nvPicPr>
          <p:cNvPr id="6" name="Picture 5">
            <a:extLst>
              <a:ext uri="{FF2B5EF4-FFF2-40B4-BE49-F238E27FC236}">
                <a16:creationId xmlns:a16="http://schemas.microsoft.com/office/drawing/2014/main" id="{B6989A02-0A4F-438A-98D5-150F1450D8B7}"/>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580477" y="132735"/>
            <a:ext cx="890463" cy="1097280"/>
          </a:xfrm>
          <a:prstGeom prst="rect">
            <a:avLst/>
          </a:prstGeom>
          <a:ln>
            <a:solidFill>
              <a:schemeClr val="tx1"/>
            </a:solidFill>
          </a:ln>
        </p:spPr>
      </p:pic>
      <p:pic>
        <p:nvPicPr>
          <p:cNvPr id="8" name="Picture 7">
            <a:extLst>
              <a:ext uri="{FF2B5EF4-FFF2-40B4-BE49-F238E27FC236}">
                <a16:creationId xmlns:a16="http://schemas.microsoft.com/office/drawing/2014/main" id="{4361EAFE-D3F4-4C8D-86D5-45559E35F16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46008" y="1861968"/>
            <a:ext cx="3136392" cy="4572000"/>
          </a:xfrm>
          <a:prstGeom prst="rect">
            <a:avLst/>
          </a:prstGeom>
        </p:spPr>
      </p:pic>
    </p:spTree>
    <p:extLst>
      <p:ext uri="{BB962C8B-B14F-4D97-AF65-F5344CB8AC3E}">
        <p14:creationId xmlns:p14="http://schemas.microsoft.com/office/powerpoint/2010/main" val="3059547560"/>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77B2AA8-3439-4CF9-8D3C-651824B1AD3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Content Placeholder 2"/>
          <p:cNvSpPr>
            <a:spLocks noGrp="1"/>
          </p:cNvSpPr>
          <p:nvPr>
            <p:ph idx="1"/>
          </p:nvPr>
        </p:nvSpPr>
        <p:spPr>
          <a:xfrm>
            <a:off x="618434" y="0"/>
            <a:ext cx="10963965" cy="2895600"/>
          </a:xfrm>
        </p:spPr>
        <p:txBody>
          <a:bodyPr/>
          <a:lstStyle/>
          <a:p>
            <a:pPr algn="ctr">
              <a:spcBef>
                <a:spcPts val="0"/>
              </a:spcBef>
              <a:spcAft>
                <a:spcPts val="1200"/>
              </a:spcAft>
              <a:buNone/>
              <a:defRPr/>
            </a:pPr>
            <a:r>
              <a:rPr lang="en-US" sz="3600" dirty="0"/>
              <a:t>	</a:t>
            </a:r>
            <a:r>
              <a:rPr lang="en-US" sz="4000" kern="1200" dirty="0">
                <a:solidFill>
                  <a:schemeClr val="tx2"/>
                </a:solidFill>
                <a:ea typeface="+mj-ea"/>
                <a:cs typeface="Calibri" panose="020F0502020204030204" pitchFamily="34" charset="0"/>
              </a:rPr>
              <a:t>Ezekiel</a:t>
            </a:r>
            <a:r>
              <a:rPr lang="en-US" altLang="en-US" sz="4000" kern="1200" dirty="0">
                <a:solidFill>
                  <a:schemeClr val="tx2"/>
                </a:solidFill>
                <a:ea typeface="+mj-ea"/>
                <a:cs typeface="Calibri" panose="020F0502020204030204" pitchFamily="34" charset="0"/>
              </a:rPr>
              <a:t> 38:12</a:t>
            </a:r>
            <a:endParaRPr lang="en-US" sz="4000" kern="1200" dirty="0">
              <a:solidFill>
                <a:schemeClr val="tx2"/>
              </a:solidFill>
              <a:ea typeface="+mj-ea"/>
              <a:cs typeface="Calibri" panose="020F0502020204030204" pitchFamily="34" charset="0"/>
            </a:endParaRPr>
          </a:p>
          <a:p>
            <a:pPr marL="0" indent="0" algn="just">
              <a:spcBef>
                <a:spcPts val="0"/>
              </a:spcBef>
              <a:buNone/>
              <a:defRPr/>
            </a:pPr>
            <a:r>
              <a:rPr lang="en-US" dirty="0"/>
              <a:t>“to capture </a:t>
            </a:r>
            <a:r>
              <a:rPr lang="en-US" b="1" u="sng" dirty="0">
                <a:solidFill>
                  <a:srgbClr val="FFFFCC"/>
                </a:solidFill>
              </a:rPr>
              <a:t>spoil</a:t>
            </a:r>
            <a:r>
              <a:rPr lang="en-US" dirty="0"/>
              <a:t> and to seize </a:t>
            </a:r>
            <a:r>
              <a:rPr lang="en-US" b="1" u="sng" dirty="0">
                <a:solidFill>
                  <a:srgbClr val="FFFFCC"/>
                </a:solidFill>
              </a:rPr>
              <a:t>plunder</a:t>
            </a:r>
            <a:r>
              <a:rPr lang="en-US" dirty="0"/>
              <a:t>, to turn your hand against the waste places which are </a:t>
            </a:r>
            <a:r>
              <a:rPr lang="en-US" i="1" dirty="0"/>
              <a:t>now</a:t>
            </a:r>
            <a:r>
              <a:rPr lang="en-US" dirty="0"/>
              <a:t> inhabited, and against the people who are gathered from the nations, who have acquired </a:t>
            </a:r>
            <a:r>
              <a:rPr lang="en-US" b="1" u="sng" dirty="0">
                <a:solidFill>
                  <a:srgbClr val="FFFFCC"/>
                </a:solidFill>
              </a:rPr>
              <a:t>cattle and goods</a:t>
            </a:r>
            <a:r>
              <a:rPr lang="en-US" dirty="0"/>
              <a:t>, who live at the center of the world.”</a:t>
            </a:r>
          </a:p>
        </p:txBody>
      </p:sp>
      <p:pic>
        <p:nvPicPr>
          <p:cNvPr id="4" name="Picture 3">
            <a:extLst>
              <a:ext uri="{FF2B5EF4-FFF2-40B4-BE49-F238E27FC236}">
                <a16:creationId xmlns:a16="http://schemas.microsoft.com/office/drawing/2014/main" id="{D26AA944-609F-44DF-B70C-AC3931123DC1}"/>
              </a:ext>
            </a:extLst>
          </p:cNvPr>
          <p:cNvPicPr>
            <a:picLocks noChangeAspect="1"/>
          </p:cNvPicPr>
          <p:nvPr/>
        </p:nvPicPr>
        <p:blipFill>
          <a:blip r:embed="rId3"/>
          <a:stretch>
            <a:fillRect/>
          </a:stretch>
        </p:blipFill>
        <p:spPr>
          <a:xfrm>
            <a:off x="4471275" y="2971641"/>
            <a:ext cx="3249450" cy="1828959"/>
          </a:xfrm>
          <a:prstGeom prst="rect">
            <a:avLst/>
          </a:prstGeom>
        </p:spPr>
      </p:pic>
    </p:spTree>
    <p:extLst>
      <p:ext uri="{BB962C8B-B14F-4D97-AF65-F5344CB8AC3E}">
        <p14:creationId xmlns:p14="http://schemas.microsoft.com/office/powerpoint/2010/main" val="1967253604"/>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1"/>
          <p:cNvSpPr>
            <a:spLocks noChangeArrowheads="1"/>
          </p:cNvSpPr>
          <p:nvPr/>
        </p:nvSpPr>
        <p:spPr bwMode="auto">
          <a:xfrm>
            <a:off x="580476" y="1600200"/>
            <a:ext cx="7725323" cy="3785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marL="0" marR="0" algn="just">
              <a:spcBef>
                <a:spcPts val="0"/>
              </a:spcBef>
              <a:spcAft>
                <a:spcPts val="0"/>
              </a:spcAft>
              <a:buNone/>
            </a:pPr>
            <a:r>
              <a:rPr lang="en-US" altLang="en-US" sz="3000" dirty="0">
                <a:effectLst>
                  <a:outerShdw blurRad="38100" dist="38100" dir="2700000" algn="tl">
                    <a:srgbClr val="000000">
                      <a:alpha val="43137"/>
                    </a:srgbClr>
                  </a:outerShdw>
                </a:effectLst>
              </a:rPr>
              <a:t>“</a:t>
            </a:r>
            <a:r>
              <a:rPr lang="en-US" sz="3000" dirty="0">
                <a:effectLst>
                  <a:outerShdw blurRad="38100" dist="38100" dir="2700000" algn="tl">
                    <a:srgbClr val="000000">
                      <a:alpha val="43137"/>
                    </a:srgbClr>
                  </a:outerShdw>
                </a:effectLst>
              </a:rPr>
              <a:t>What baseless and unfounded hermeneutical alchemy is this which will take all prophecies of judgment upon Israel at their face value, to be understood literally, but will transmute into indistinctness any blessing or promise of future glory for the same people?... The conditions here described have at no time been true in the past since the time of Zechariah.</a:t>
            </a:r>
            <a:r>
              <a:rPr lang="en-US" sz="3000" dirty="0">
                <a:effectLst>
                  <a:outerShdw blurRad="38100" dist="38100" dir="2700000" algn="tl">
                    <a:srgbClr val="000000">
                      <a:alpha val="43137"/>
                    </a:srgbClr>
                  </a:outerShdw>
                </a:effectLst>
                <a:cs typeface="Calibri" panose="020F0502020204030204" pitchFamily="34" charset="0"/>
              </a:rPr>
              <a:t>”</a:t>
            </a:r>
            <a:endParaRPr lang="en-US" sz="3000" dirty="0">
              <a:effectLst>
                <a:outerShdw blurRad="38100" dist="38100" dir="2700000" algn="tl">
                  <a:srgbClr val="000000">
                    <a:alpha val="43137"/>
                  </a:srgbClr>
                </a:outerShdw>
              </a:effectLst>
            </a:endParaRPr>
          </a:p>
        </p:txBody>
      </p:sp>
      <p:sp>
        <p:nvSpPr>
          <p:cNvPr id="38915" name="TextBox 2"/>
          <p:cNvSpPr txBox="1">
            <a:spLocks noChangeArrowheads="1"/>
          </p:cNvSpPr>
          <p:nvPr/>
        </p:nvSpPr>
        <p:spPr bwMode="auto">
          <a:xfrm>
            <a:off x="2362200" y="228600"/>
            <a:ext cx="7725322" cy="10387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ctr" eaLnBrk="1" hangingPunct="1">
              <a:spcBef>
                <a:spcPct val="0"/>
              </a:spcBef>
              <a:spcAft>
                <a:spcPts val="900"/>
              </a:spcAft>
              <a:buClrTx/>
              <a:buSzTx/>
              <a:buNone/>
            </a:pPr>
            <a:r>
              <a:rPr lang="en-US" altLang="en-US" sz="3600" dirty="0">
                <a:solidFill>
                  <a:schemeClr val="tx2"/>
                </a:solidFill>
                <a:effectLst>
                  <a:outerShdw blurRad="38100" dist="38100" dir="2700000" algn="tl">
                    <a:srgbClr val="000000">
                      <a:alpha val="43137"/>
                    </a:srgbClr>
                  </a:outerShdw>
                </a:effectLst>
                <a:cs typeface="Calibri" panose="020F0502020204030204" pitchFamily="34" charset="0"/>
              </a:rPr>
              <a:t>Charles L. Feinberg</a:t>
            </a:r>
          </a:p>
          <a:p>
            <a:pPr algn="ctr" eaLnBrk="1" hangingPunct="1">
              <a:spcBef>
                <a:spcPct val="0"/>
              </a:spcBef>
              <a:buClrTx/>
              <a:buSzTx/>
              <a:buFontTx/>
              <a:buNone/>
            </a:pPr>
            <a:r>
              <a:rPr lang="en-US" altLang="en-US" sz="1800" dirty="0">
                <a:effectLst>
                  <a:outerShdw blurRad="38100" dist="38100" dir="2700000" algn="tl">
                    <a:srgbClr val="000000">
                      <a:alpha val="43137"/>
                    </a:srgbClr>
                  </a:outerShdw>
                </a:effectLst>
                <a:cs typeface="Calibri" panose="020F0502020204030204" pitchFamily="34" charset="0"/>
              </a:rPr>
              <a:t> </a:t>
            </a:r>
            <a:r>
              <a:rPr lang="en-US" altLang="en-US" sz="1800" i="1" dirty="0">
                <a:effectLst>
                  <a:outerShdw blurRad="38100" dist="38100" dir="2700000" algn="tl">
                    <a:srgbClr val="000000">
                      <a:alpha val="43137"/>
                    </a:srgbClr>
                  </a:outerShdw>
                </a:effectLst>
                <a:cs typeface="Calibri" panose="020F0502020204030204" pitchFamily="34" charset="0"/>
              </a:rPr>
              <a:t>God Remembers: A Study of Zechariah </a:t>
            </a:r>
            <a:r>
              <a:rPr lang="en-US" altLang="en-US" sz="1800" dirty="0">
                <a:effectLst>
                  <a:outerShdw blurRad="38100" dist="38100" dir="2700000" algn="tl">
                    <a:srgbClr val="000000">
                      <a:alpha val="43137"/>
                    </a:srgbClr>
                  </a:outerShdw>
                </a:effectLst>
                <a:cs typeface="Calibri" panose="020F0502020204030204" pitchFamily="34" charset="0"/>
              </a:rPr>
              <a:t>(Wheaton: Van Kampen, 1950, p. 45-46.</a:t>
            </a:r>
          </a:p>
        </p:txBody>
      </p:sp>
      <p:pic>
        <p:nvPicPr>
          <p:cNvPr id="6" name="Picture 5">
            <a:extLst>
              <a:ext uri="{FF2B5EF4-FFF2-40B4-BE49-F238E27FC236}">
                <a16:creationId xmlns:a16="http://schemas.microsoft.com/office/drawing/2014/main" id="{B6989A02-0A4F-438A-98D5-150F1450D8B7}"/>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580477" y="132735"/>
            <a:ext cx="890463" cy="1097280"/>
          </a:xfrm>
          <a:prstGeom prst="rect">
            <a:avLst/>
          </a:prstGeom>
          <a:ln>
            <a:solidFill>
              <a:schemeClr val="tx1"/>
            </a:solidFill>
          </a:ln>
        </p:spPr>
      </p:pic>
      <p:pic>
        <p:nvPicPr>
          <p:cNvPr id="8" name="Picture 7">
            <a:extLst>
              <a:ext uri="{FF2B5EF4-FFF2-40B4-BE49-F238E27FC236}">
                <a16:creationId xmlns:a16="http://schemas.microsoft.com/office/drawing/2014/main" id="{4361EAFE-D3F4-4C8D-86D5-45559E35F16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46008" y="1861968"/>
            <a:ext cx="3136392" cy="4572000"/>
          </a:xfrm>
          <a:prstGeom prst="rect">
            <a:avLst/>
          </a:prstGeom>
        </p:spPr>
      </p:pic>
    </p:spTree>
    <p:extLst>
      <p:ext uri="{BB962C8B-B14F-4D97-AF65-F5344CB8AC3E}">
        <p14:creationId xmlns:p14="http://schemas.microsoft.com/office/powerpoint/2010/main" val="1330275061"/>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able&#10;&#10;Description automatically generated">
            <a:extLst>
              <a:ext uri="{FF2B5EF4-FFF2-40B4-BE49-F238E27FC236}">
                <a16:creationId xmlns:a16="http://schemas.microsoft.com/office/drawing/2014/main" id="{5C5E13FA-2F8B-4D16-B7F4-362C930D014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07114" y="91440"/>
            <a:ext cx="8377772" cy="6675120"/>
          </a:xfrm>
          <a:prstGeom prst="rect">
            <a:avLst/>
          </a:prstGeom>
        </p:spPr>
      </p:pic>
    </p:spTree>
    <p:extLst>
      <p:ext uri="{BB962C8B-B14F-4D97-AF65-F5344CB8AC3E}">
        <p14:creationId xmlns:p14="http://schemas.microsoft.com/office/powerpoint/2010/main" val="1919223873"/>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A74DAFEE-DBB4-43A1-A6A4-D39DDA8F3D1F}"/>
              </a:ext>
            </a:extLst>
          </p:cNvPr>
          <p:cNvSpPr>
            <a:spLocks noGrp="1" noChangeArrowheads="1"/>
          </p:cNvSpPr>
          <p:nvPr>
            <p:ph type="title"/>
          </p:nvPr>
        </p:nvSpPr>
        <p:spPr>
          <a:xfrm>
            <a:off x="914400" y="228600"/>
            <a:ext cx="10363200" cy="917575"/>
          </a:xfrm>
        </p:spPr>
        <p:txBody>
          <a:bodyPr/>
          <a:lstStyle/>
          <a:p>
            <a:pPr algn="ctr"/>
            <a:r>
              <a:rPr lang="en-US" altLang="en-US" sz="3600" dirty="0">
                <a:effectLst>
                  <a:outerShdw blurRad="38100" dist="38100" dir="2700000" algn="tl">
                    <a:srgbClr val="000000">
                      <a:alpha val="43137"/>
                    </a:srgbClr>
                  </a:outerShdw>
                </a:effectLst>
              </a:rPr>
              <a:t>II. Jerusalem’s</a:t>
            </a:r>
            <a:br>
              <a:rPr lang="en-US" altLang="en-US" sz="3600" dirty="0">
                <a:effectLst>
                  <a:outerShdw blurRad="38100" dist="38100" dir="2700000" algn="tl">
                    <a:srgbClr val="000000">
                      <a:alpha val="43137"/>
                    </a:srgbClr>
                  </a:outerShdw>
                </a:effectLst>
              </a:rPr>
            </a:br>
            <a:r>
              <a:rPr lang="en-US" altLang="en-US" sz="2800" dirty="0">
                <a:solidFill>
                  <a:schemeClr val="tx1"/>
                </a:solidFill>
                <a:effectLst>
                  <a:outerShdw blurRad="38100" dist="38100" dir="2700000" algn="tl">
                    <a:srgbClr val="000000">
                      <a:alpha val="43137"/>
                    </a:srgbClr>
                  </a:outerShdw>
                </a:effectLst>
              </a:rPr>
              <a:t>(2:3-5)</a:t>
            </a:r>
            <a:endParaRPr lang="en-US" altLang="en-US" sz="3600" dirty="0">
              <a:solidFill>
                <a:schemeClr val="tx1"/>
              </a:solidFill>
              <a:effectLst>
                <a:outerShdw blurRad="38100" dist="38100" dir="2700000" algn="tl">
                  <a:srgbClr val="000000">
                    <a:alpha val="43137"/>
                  </a:srgbClr>
                </a:outerShdw>
              </a:effectLst>
            </a:endParaRPr>
          </a:p>
        </p:txBody>
      </p:sp>
      <p:pic>
        <p:nvPicPr>
          <p:cNvPr id="4" name="Picture 4" descr="SY01462_">
            <a:extLst>
              <a:ext uri="{FF2B5EF4-FFF2-40B4-BE49-F238E27FC236}">
                <a16:creationId xmlns:a16="http://schemas.microsoft.com/office/drawing/2014/main" id="{8D9E175E-B6B2-4613-9EF1-1F0D14F0121C}"/>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5270704" y="4759325"/>
            <a:ext cx="1650593" cy="1828800"/>
          </a:xfrm>
          <a:prstGeom prst="rect">
            <a:avLst/>
          </a:prstGeom>
          <a:noFill/>
          <a:ln w="9525">
            <a:noFill/>
            <a:miter lim="800000"/>
            <a:headEnd/>
            <a:tailEnd/>
          </a:ln>
        </p:spPr>
      </p:pic>
      <p:pic>
        <p:nvPicPr>
          <p:cNvPr id="7" name="Picture 2" descr="Zechariah - davidould.net">
            <a:extLst>
              <a:ext uri="{FF2B5EF4-FFF2-40B4-BE49-F238E27FC236}">
                <a16:creationId xmlns:a16="http://schemas.microsoft.com/office/drawing/2014/main" id="{56543764-2DB1-4A2A-AA6B-83251C3E2A94}"/>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3238"/>
          <a:stretch/>
        </p:blipFill>
        <p:spPr bwMode="auto">
          <a:xfrm>
            <a:off x="8001000" y="2019300"/>
            <a:ext cx="3661477" cy="28194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9" name="Rectangle 3">
            <a:extLst>
              <a:ext uri="{FF2B5EF4-FFF2-40B4-BE49-F238E27FC236}">
                <a16:creationId xmlns:a16="http://schemas.microsoft.com/office/drawing/2014/main" id="{1F879124-1653-47A7-BB40-36211E09334F}"/>
              </a:ext>
            </a:extLst>
          </p:cNvPr>
          <p:cNvSpPr txBox="1">
            <a:spLocks noChangeArrowheads="1"/>
          </p:cNvSpPr>
          <p:nvPr/>
        </p:nvSpPr>
        <p:spPr bwMode="auto">
          <a:xfrm>
            <a:off x="1066799" y="1790700"/>
            <a:ext cx="5715001" cy="3276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685800" indent="-685800">
              <a:spcBef>
                <a:spcPts val="0"/>
              </a:spcBef>
              <a:spcAft>
                <a:spcPts val="3600"/>
              </a:spcAft>
              <a:buClr>
                <a:srgbClr val="FF66FF"/>
              </a:buClr>
              <a:buSzPct val="100000"/>
              <a:buFont typeface="+mj-lt"/>
              <a:buAutoNum type="alphaUcPeriod"/>
            </a:pPr>
            <a:r>
              <a:rPr lang="en-US" altLang="en-US" dirty="0">
                <a:effectLst>
                  <a:outerShdw blurRad="38100" dist="38100" dir="2700000" algn="tl">
                    <a:srgbClr val="000000">
                      <a:alpha val="43137"/>
                    </a:srgbClr>
                  </a:outerShdw>
                </a:effectLst>
                <a:cs typeface="Times New Roman" panose="02020603050405020304" pitchFamily="18" charset="0"/>
              </a:rPr>
              <a:t>Angelic conversation (3)</a:t>
            </a:r>
          </a:p>
          <a:p>
            <a:pPr marL="685800" indent="-685800">
              <a:spcBef>
                <a:spcPts val="0"/>
              </a:spcBef>
              <a:spcAft>
                <a:spcPts val="3600"/>
              </a:spcAft>
              <a:buClr>
                <a:srgbClr val="FF66FF"/>
              </a:buClr>
              <a:buSzPct val="100000"/>
              <a:buFont typeface="+mj-lt"/>
              <a:buAutoNum type="alphaUcPeriod"/>
            </a:pPr>
            <a:r>
              <a:rPr lang="en-US" altLang="en-US" dirty="0">
                <a:effectLst>
                  <a:outerShdw blurRad="38100" dist="38100" dir="2700000" algn="tl">
                    <a:srgbClr val="000000">
                      <a:alpha val="43137"/>
                    </a:srgbClr>
                  </a:outerShdw>
                </a:effectLst>
                <a:cs typeface="Times New Roman" panose="02020603050405020304" pitchFamily="18" charset="0"/>
              </a:rPr>
              <a:t>Jerusalem's repopulation (4)</a:t>
            </a:r>
          </a:p>
          <a:p>
            <a:pPr marL="685800" indent="-685800">
              <a:spcBef>
                <a:spcPts val="0"/>
              </a:spcBef>
              <a:spcAft>
                <a:spcPts val="3600"/>
              </a:spcAft>
              <a:buClr>
                <a:srgbClr val="FF66FF"/>
              </a:buClr>
              <a:buSzPct val="100000"/>
              <a:buFont typeface="+mj-lt"/>
              <a:buAutoNum type="alphaUcPeriod"/>
            </a:pPr>
            <a:r>
              <a:rPr lang="en-US" altLang="en-US" b="1" u="sng" dirty="0">
                <a:solidFill>
                  <a:srgbClr val="FFFFCC"/>
                </a:solidFill>
                <a:effectLst>
                  <a:outerShdw blurRad="38100" dist="38100" dir="2700000" algn="tl">
                    <a:srgbClr val="000000">
                      <a:alpha val="43137"/>
                    </a:srgbClr>
                  </a:outerShdw>
                </a:effectLst>
              </a:rPr>
              <a:t>Jerusalem’s protection (5)</a:t>
            </a:r>
          </a:p>
        </p:txBody>
      </p:sp>
    </p:spTree>
    <p:extLst>
      <p:ext uri="{BB962C8B-B14F-4D97-AF65-F5344CB8AC3E}">
        <p14:creationId xmlns:p14="http://schemas.microsoft.com/office/powerpoint/2010/main" val="3365478797"/>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A74DAFEE-DBB4-43A1-A6A4-D39DDA8F3D1F}"/>
              </a:ext>
            </a:extLst>
          </p:cNvPr>
          <p:cNvSpPr>
            <a:spLocks noGrp="1" noChangeArrowheads="1"/>
          </p:cNvSpPr>
          <p:nvPr>
            <p:ph type="title"/>
          </p:nvPr>
        </p:nvSpPr>
        <p:spPr>
          <a:xfrm>
            <a:off x="914400" y="228600"/>
            <a:ext cx="10363200" cy="917575"/>
          </a:xfrm>
        </p:spPr>
        <p:txBody>
          <a:bodyPr/>
          <a:lstStyle/>
          <a:p>
            <a:pPr algn="ctr"/>
            <a:r>
              <a:rPr lang="en-US" altLang="en-US" sz="3600" dirty="0">
                <a:effectLst>
                  <a:outerShdw blurRad="38100" dist="38100" dir="2700000" algn="tl">
                    <a:srgbClr val="000000">
                      <a:alpha val="43137"/>
                    </a:srgbClr>
                  </a:outerShdw>
                </a:effectLst>
              </a:rPr>
              <a:t>3. The Man with the Measuring Line </a:t>
            </a:r>
            <a:br>
              <a:rPr lang="en-US" altLang="en-US" sz="3600" dirty="0">
                <a:effectLst>
                  <a:outerShdw blurRad="38100" dist="38100" dir="2700000" algn="tl">
                    <a:srgbClr val="000000">
                      <a:alpha val="43137"/>
                    </a:srgbClr>
                  </a:outerShdw>
                </a:effectLst>
              </a:rPr>
            </a:br>
            <a:r>
              <a:rPr lang="en-US" altLang="en-US" sz="2800" dirty="0">
                <a:solidFill>
                  <a:schemeClr val="tx1"/>
                </a:solidFill>
                <a:effectLst>
                  <a:outerShdw blurRad="38100" dist="38100" dir="2700000" algn="tl">
                    <a:srgbClr val="000000">
                      <a:alpha val="43137"/>
                    </a:srgbClr>
                  </a:outerShdw>
                </a:effectLst>
              </a:rPr>
              <a:t>(2:1-13)</a:t>
            </a:r>
            <a:endParaRPr lang="en-US" altLang="en-US" sz="3600" dirty="0">
              <a:solidFill>
                <a:schemeClr val="tx1"/>
              </a:solidFill>
              <a:effectLst>
                <a:outerShdw blurRad="38100" dist="38100" dir="2700000" algn="tl">
                  <a:srgbClr val="000000">
                    <a:alpha val="43137"/>
                  </a:srgbClr>
                </a:outerShdw>
              </a:effectLst>
            </a:endParaRPr>
          </a:p>
        </p:txBody>
      </p:sp>
      <p:sp>
        <p:nvSpPr>
          <p:cNvPr id="7171" name="Rectangle 3">
            <a:extLst>
              <a:ext uri="{FF2B5EF4-FFF2-40B4-BE49-F238E27FC236}">
                <a16:creationId xmlns:a16="http://schemas.microsoft.com/office/drawing/2014/main" id="{77F0A550-44F9-4C44-ABED-D06AF0750374}"/>
              </a:ext>
            </a:extLst>
          </p:cNvPr>
          <p:cNvSpPr>
            <a:spLocks noGrp="1" noChangeArrowheads="1"/>
          </p:cNvSpPr>
          <p:nvPr>
            <p:ph type="body" idx="1"/>
          </p:nvPr>
        </p:nvSpPr>
        <p:spPr>
          <a:xfrm>
            <a:off x="609600" y="1562100"/>
            <a:ext cx="7010400" cy="4381500"/>
          </a:xfrm>
        </p:spPr>
        <p:txBody>
          <a:bodyPr/>
          <a:lstStyle/>
          <a:p>
            <a:pPr marL="569913" indent="-569913">
              <a:spcBef>
                <a:spcPts val="0"/>
              </a:spcBef>
              <a:spcAft>
                <a:spcPts val="1800"/>
              </a:spcAft>
              <a:buSzPct val="100000"/>
              <a:buFont typeface="+mj-lt"/>
              <a:buAutoNum type="romanUcPeriod"/>
            </a:pPr>
            <a:r>
              <a:rPr lang="en-US" altLang="en-US" dirty="0">
                <a:effectLst>
                  <a:outerShdw blurRad="38100" dist="38100" dir="2700000" algn="tl">
                    <a:srgbClr val="000000">
                      <a:alpha val="43137"/>
                    </a:srgbClr>
                  </a:outerShdw>
                </a:effectLst>
              </a:rPr>
              <a:t>Vision (2:1-2)</a:t>
            </a:r>
          </a:p>
          <a:p>
            <a:pPr marL="569913" indent="-569913">
              <a:spcBef>
                <a:spcPts val="0"/>
              </a:spcBef>
              <a:spcAft>
                <a:spcPts val="1800"/>
              </a:spcAft>
              <a:buSzPct val="100000"/>
              <a:buFont typeface="+mj-lt"/>
              <a:buAutoNum type="romanUcPeriod"/>
            </a:pPr>
            <a:r>
              <a:rPr lang="en-US" altLang="en-US" dirty="0">
                <a:effectLst>
                  <a:outerShdw blurRad="38100" dist="38100" dir="2700000" algn="tl">
                    <a:srgbClr val="000000">
                      <a:alpha val="43137"/>
                    </a:srgbClr>
                  </a:outerShdw>
                </a:effectLst>
              </a:rPr>
              <a:t>Jerusalem’s restoration (2:3-5)</a:t>
            </a:r>
          </a:p>
          <a:p>
            <a:pPr marL="569913" indent="-569913">
              <a:spcBef>
                <a:spcPts val="0"/>
              </a:spcBef>
              <a:spcAft>
                <a:spcPts val="1800"/>
              </a:spcAft>
              <a:buSzPct val="100000"/>
              <a:buFont typeface="+mj-lt"/>
              <a:buAutoNum type="romanUcPeriod"/>
            </a:pPr>
            <a:r>
              <a:rPr lang="en-US" altLang="en-US" b="1" u="sng" dirty="0">
                <a:solidFill>
                  <a:srgbClr val="FFFFCC"/>
                </a:solidFill>
                <a:effectLst>
                  <a:outerShdw blurRad="38100" dist="38100" dir="2700000" algn="tl">
                    <a:srgbClr val="000000">
                      <a:alpha val="43137"/>
                    </a:srgbClr>
                  </a:outerShdw>
                </a:effectLst>
              </a:rPr>
              <a:t>Exiles to return (2:6-7)</a:t>
            </a:r>
          </a:p>
          <a:p>
            <a:pPr marL="569913" indent="-569913">
              <a:spcBef>
                <a:spcPts val="0"/>
              </a:spcBef>
              <a:spcAft>
                <a:spcPts val="1800"/>
              </a:spcAft>
              <a:buSzPct val="100000"/>
              <a:buFont typeface="+mj-lt"/>
              <a:buAutoNum type="romanUcPeriod"/>
            </a:pPr>
            <a:r>
              <a:rPr lang="en-US" altLang="en-US" dirty="0">
                <a:effectLst>
                  <a:outerShdw blurRad="38100" dist="38100" dir="2700000" algn="tl">
                    <a:srgbClr val="000000">
                      <a:alpha val="43137"/>
                    </a:srgbClr>
                  </a:outerShdw>
                </a:effectLst>
              </a:rPr>
              <a:t>God and the nations (2:8-9)</a:t>
            </a:r>
          </a:p>
          <a:p>
            <a:pPr marL="569913" indent="-569913">
              <a:spcBef>
                <a:spcPts val="0"/>
              </a:spcBef>
              <a:spcAft>
                <a:spcPts val="1800"/>
              </a:spcAft>
              <a:buSzPct val="100000"/>
              <a:buFont typeface="+mj-lt"/>
              <a:buAutoNum type="romanUcPeriod"/>
            </a:pPr>
            <a:r>
              <a:rPr lang="en-US" altLang="en-US" dirty="0">
                <a:effectLst>
                  <a:outerShdw blurRad="38100" dist="38100" dir="2700000" algn="tl">
                    <a:srgbClr val="000000">
                      <a:alpha val="43137"/>
                    </a:srgbClr>
                  </a:outerShdw>
                </a:effectLst>
              </a:rPr>
              <a:t>God to inhabit Jerusalem (2:10-12)</a:t>
            </a:r>
          </a:p>
          <a:p>
            <a:pPr marL="569913" indent="-569913">
              <a:spcBef>
                <a:spcPts val="0"/>
              </a:spcBef>
              <a:spcAft>
                <a:spcPts val="1800"/>
              </a:spcAft>
              <a:buSzPct val="100000"/>
              <a:buFont typeface="+mj-lt"/>
              <a:buAutoNum type="romanUcPeriod"/>
            </a:pPr>
            <a:r>
              <a:rPr lang="en-US" altLang="en-US" dirty="0">
                <a:effectLst>
                  <a:outerShdw blurRad="38100" dist="38100" dir="2700000" algn="tl">
                    <a:srgbClr val="000000">
                      <a:alpha val="43137"/>
                    </a:srgbClr>
                  </a:outerShdw>
                </a:effectLst>
              </a:rPr>
              <a:t>Concluding exhortation (2:13) </a:t>
            </a:r>
          </a:p>
        </p:txBody>
      </p:sp>
      <p:pic>
        <p:nvPicPr>
          <p:cNvPr id="6" name="Picture 2" descr="Zechariah - davidould.net">
            <a:extLst>
              <a:ext uri="{FF2B5EF4-FFF2-40B4-BE49-F238E27FC236}">
                <a16:creationId xmlns:a16="http://schemas.microsoft.com/office/drawing/2014/main" id="{09E868BD-156E-4CB2-B347-CFB88FC86DF4}"/>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3238"/>
          <a:stretch/>
        </p:blipFill>
        <p:spPr bwMode="auto">
          <a:xfrm>
            <a:off x="8001000" y="2019300"/>
            <a:ext cx="3661477" cy="28194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4419323"/>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A74DAFEE-DBB4-43A1-A6A4-D39DDA8F3D1F}"/>
              </a:ext>
            </a:extLst>
          </p:cNvPr>
          <p:cNvSpPr>
            <a:spLocks noGrp="1" noChangeArrowheads="1"/>
          </p:cNvSpPr>
          <p:nvPr>
            <p:ph type="title"/>
          </p:nvPr>
        </p:nvSpPr>
        <p:spPr>
          <a:xfrm>
            <a:off x="914400" y="228600"/>
            <a:ext cx="10363200" cy="917575"/>
          </a:xfrm>
        </p:spPr>
        <p:txBody>
          <a:bodyPr/>
          <a:lstStyle/>
          <a:p>
            <a:pPr algn="ctr"/>
            <a:r>
              <a:rPr lang="en-US" altLang="en-US" sz="3600" dirty="0">
                <a:effectLst>
                  <a:outerShdw blurRad="38100" dist="38100" dir="2700000" algn="tl">
                    <a:srgbClr val="000000">
                      <a:alpha val="43137"/>
                    </a:srgbClr>
                  </a:outerShdw>
                </a:effectLst>
              </a:rPr>
              <a:t>III. Jerusalem’s </a:t>
            </a:r>
            <a:br>
              <a:rPr lang="en-US" altLang="en-US" sz="3600" dirty="0">
                <a:effectLst>
                  <a:outerShdw blurRad="38100" dist="38100" dir="2700000" algn="tl">
                    <a:srgbClr val="000000">
                      <a:alpha val="43137"/>
                    </a:srgbClr>
                  </a:outerShdw>
                </a:effectLst>
              </a:rPr>
            </a:br>
            <a:r>
              <a:rPr lang="en-US" altLang="en-US" sz="2800" dirty="0">
                <a:solidFill>
                  <a:schemeClr val="tx1"/>
                </a:solidFill>
                <a:effectLst>
                  <a:outerShdw blurRad="38100" dist="38100" dir="2700000" algn="tl">
                    <a:srgbClr val="000000">
                      <a:alpha val="43137"/>
                    </a:srgbClr>
                  </a:outerShdw>
                </a:effectLst>
              </a:rPr>
              <a:t>(2:6-7)</a:t>
            </a:r>
            <a:endParaRPr lang="en-US" altLang="en-US" sz="3600" dirty="0">
              <a:solidFill>
                <a:schemeClr val="tx1"/>
              </a:solidFill>
              <a:effectLst>
                <a:outerShdw blurRad="38100" dist="38100" dir="2700000" algn="tl">
                  <a:srgbClr val="000000">
                    <a:alpha val="43137"/>
                  </a:srgbClr>
                </a:outerShdw>
              </a:effectLst>
            </a:endParaRPr>
          </a:p>
        </p:txBody>
      </p:sp>
      <p:sp>
        <p:nvSpPr>
          <p:cNvPr id="7171" name="Rectangle 3">
            <a:extLst>
              <a:ext uri="{FF2B5EF4-FFF2-40B4-BE49-F238E27FC236}">
                <a16:creationId xmlns:a16="http://schemas.microsoft.com/office/drawing/2014/main" id="{77F0A550-44F9-4C44-ABED-D06AF0750374}"/>
              </a:ext>
            </a:extLst>
          </p:cNvPr>
          <p:cNvSpPr>
            <a:spLocks noGrp="1" noChangeArrowheads="1"/>
          </p:cNvSpPr>
          <p:nvPr>
            <p:ph type="body" idx="1"/>
          </p:nvPr>
        </p:nvSpPr>
        <p:spPr>
          <a:xfrm>
            <a:off x="1066799" y="1828800"/>
            <a:ext cx="5854498" cy="2876550"/>
          </a:xfrm>
        </p:spPr>
        <p:txBody>
          <a:bodyPr/>
          <a:lstStyle/>
          <a:p>
            <a:pPr marL="685800" indent="-685800">
              <a:spcBef>
                <a:spcPts val="0"/>
              </a:spcBef>
              <a:spcAft>
                <a:spcPts val="3600"/>
              </a:spcAft>
              <a:buClr>
                <a:srgbClr val="FF66FF"/>
              </a:buClr>
              <a:buSzPct val="100000"/>
              <a:buFont typeface="+mj-lt"/>
              <a:buAutoNum type="alphaUcPeriod"/>
            </a:pPr>
            <a:r>
              <a:rPr lang="en-US" altLang="en-US" dirty="0">
                <a:effectLst>
                  <a:outerShdw blurRad="38100" dist="38100" dir="2700000" algn="tl">
                    <a:srgbClr val="000000">
                      <a:alpha val="43137"/>
                    </a:srgbClr>
                  </a:outerShdw>
                </a:effectLst>
              </a:rPr>
              <a:t>Future worldwide return (6)</a:t>
            </a:r>
          </a:p>
          <a:p>
            <a:pPr marL="685800" indent="-685800">
              <a:spcBef>
                <a:spcPts val="0"/>
              </a:spcBef>
              <a:spcAft>
                <a:spcPts val="3600"/>
              </a:spcAft>
              <a:buClr>
                <a:srgbClr val="FF66FF"/>
              </a:buClr>
              <a:buSzPct val="100000"/>
              <a:buFont typeface="+mj-lt"/>
              <a:buAutoNum type="alphaUcPeriod"/>
            </a:pPr>
            <a:r>
              <a:rPr lang="en-US" altLang="en-US" dirty="0">
                <a:effectLst>
                  <a:outerShdw blurRad="38100" dist="38100" dir="2700000" algn="tl">
                    <a:srgbClr val="000000">
                      <a:alpha val="43137"/>
                    </a:srgbClr>
                  </a:outerShdw>
                </a:effectLst>
                <a:cs typeface="Times New Roman" panose="02020603050405020304" pitchFamily="18" charset="0"/>
              </a:rPr>
              <a:t>Historic local return (7)</a:t>
            </a:r>
          </a:p>
        </p:txBody>
      </p:sp>
      <p:pic>
        <p:nvPicPr>
          <p:cNvPr id="4" name="Picture 4" descr="SY01462_">
            <a:extLst>
              <a:ext uri="{FF2B5EF4-FFF2-40B4-BE49-F238E27FC236}">
                <a16:creationId xmlns:a16="http://schemas.microsoft.com/office/drawing/2014/main" id="{8D9E175E-B6B2-4613-9EF1-1F0D14F0121C}"/>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5270704" y="4759325"/>
            <a:ext cx="1650593" cy="1828800"/>
          </a:xfrm>
          <a:prstGeom prst="rect">
            <a:avLst/>
          </a:prstGeom>
          <a:noFill/>
          <a:ln w="9525">
            <a:noFill/>
            <a:miter lim="800000"/>
            <a:headEnd/>
            <a:tailEnd/>
          </a:ln>
        </p:spPr>
      </p:pic>
      <p:pic>
        <p:nvPicPr>
          <p:cNvPr id="7" name="Picture 2" descr="Zechariah - davidould.net">
            <a:extLst>
              <a:ext uri="{FF2B5EF4-FFF2-40B4-BE49-F238E27FC236}">
                <a16:creationId xmlns:a16="http://schemas.microsoft.com/office/drawing/2014/main" id="{81BD4101-2A5D-4AE3-A9A5-CD4873EC0920}"/>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3238"/>
          <a:stretch/>
        </p:blipFill>
        <p:spPr bwMode="auto">
          <a:xfrm>
            <a:off x="8001000" y="2019300"/>
            <a:ext cx="3661477" cy="28194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4528153"/>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A74DAFEE-DBB4-43A1-A6A4-D39DDA8F3D1F}"/>
              </a:ext>
            </a:extLst>
          </p:cNvPr>
          <p:cNvSpPr>
            <a:spLocks noGrp="1" noChangeArrowheads="1"/>
          </p:cNvSpPr>
          <p:nvPr>
            <p:ph type="title"/>
          </p:nvPr>
        </p:nvSpPr>
        <p:spPr>
          <a:xfrm>
            <a:off x="914400" y="228600"/>
            <a:ext cx="10363200" cy="917575"/>
          </a:xfrm>
        </p:spPr>
        <p:txBody>
          <a:bodyPr/>
          <a:lstStyle/>
          <a:p>
            <a:pPr algn="ctr"/>
            <a:r>
              <a:rPr lang="en-US" altLang="en-US" sz="3600" dirty="0">
                <a:effectLst>
                  <a:outerShdw blurRad="38100" dist="38100" dir="2700000" algn="tl">
                    <a:srgbClr val="000000">
                      <a:alpha val="43137"/>
                    </a:srgbClr>
                  </a:outerShdw>
                </a:effectLst>
              </a:rPr>
              <a:t>III. Jerusalem’s </a:t>
            </a:r>
            <a:br>
              <a:rPr lang="en-US" altLang="en-US" sz="3600" dirty="0">
                <a:effectLst>
                  <a:outerShdw blurRad="38100" dist="38100" dir="2700000" algn="tl">
                    <a:srgbClr val="000000">
                      <a:alpha val="43137"/>
                    </a:srgbClr>
                  </a:outerShdw>
                </a:effectLst>
              </a:rPr>
            </a:br>
            <a:r>
              <a:rPr lang="en-US" altLang="en-US" sz="2800" dirty="0">
                <a:solidFill>
                  <a:schemeClr val="tx1"/>
                </a:solidFill>
                <a:effectLst>
                  <a:outerShdw blurRad="38100" dist="38100" dir="2700000" algn="tl">
                    <a:srgbClr val="000000">
                      <a:alpha val="43137"/>
                    </a:srgbClr>
                  </a:outerShdw>
                </a:effectLst>
              </a:rPr>
              <a:t>(2:6-7)</a:t>
            </a:r>
            <a:endParaRPr lang="en-US" altLang="en-US" sz="3600" dirty="0">
              <a:solidFill>
                <a:schemeClr val="tx1"/>
              </a:solidFill>
              <a:effectLst>
                <a:outerShdw blurRad="38100" dist="38100" dir="2700000" algn="tl">
                  <a:srgbClr val="000000">
                    <a:alpha val="43137"/>
                  </a:srgbClr>
                </a:outerShdw>
              </a:effectLst>
            </a:endParaRPr>
          </a:p>
        </p:txBody>
      </p:sp>
      <p:sp>
        <p:nvSpPr>
          <p:cNvPr id="7171" name="Rectangle 3">
            <a:extLst>
              <a:ext uri="{FF2B5EF4-FFF2-40B4-BE49-F238E27FC236}">
                <a16:creationId xmlns:a16="http://schemas.microsoft.com/office/drawing/2014/main" id="{77F0A550-44F9-4C44-ABED-D06AF0750374}"/>
              </a:ext>
            </a:extLst>
          </p:cNvPr>
          <p:cNvSpPr>
            <a:spLocks noGrp="1" noChangeArrowheads="1"/>
          </p:cNvSpPr>
          <p:nvPr>
            <p:ph type="body" idx="1"/>
          </p:nvPr>
        </p:nvSpPr>
        <p:spPr>
          <a:xfrm>
            <a:off x="1066799" y="1828800"/>
            <a:ext cx="5854498" cy="2876550"/>
          </a:xfrm>
        </p:spPr>
        <p:txBody>
          <a:bodyPr/>
          <a:lstStyle/>
          <a:p>
            <a:pPr marL="685800" indent="-685800">
              <a:spcBef>
                <a:spcPts val="0"/>
              </a:spcBef>
              <a:spcAft>
                <a:spcPts val="3600"/>
              </a:spcAft>
              <a:buClr>
                <a:srgbClr val="FF66FF"/>
              </a:buClr>
              <a:buSzPct val="100000"/>
              <a:buFont typeface="+mj-lt"/>
              <a:buAutoNum type="alphaUcPeriod"/>
            </a:pPr>
            <a:r>
              <a:rPr lang="en-US" altLang="en-US" b="1" u="sng" dirty="0">
                <a:solidFill>
                  <a:srgbClr val="FFFFCC"/>
                </a:solidFill>
                <a:effectLst>
                  <a:outerShdw blurRad="38100" dist="38100" dir="2700000" algn="tl">
                    <a:srgbClr val="000000">
                      <a:alpha val="43137"/>
                    </a:srgbClr>
                  </a:outerShdw>
                </a:effectLst>
              </a:rPr>
              <a:t>Future worldwide return (6)</a:t>
            </a:r>
          </a:p>
          <a:p>
            <a:pPr marL="685800" indent="-685800">
              <a:spcBef>
                <a:spcPts val="0"/>
              </a:spcBef>
              <a:spcAft>
                <a:spcPts val="3600"/>
              </a:spcAft>
              <a:buClr>
                <a:srgbClr val="FF66FF"/>
              </a:buClr>
              <a:buSzPct val="100000"/>
              <a:buFont typeface="+mj-lt"/>
              <a:buAutoNum type="alphaUcPeriod"/>
            </a:pPr>
            <a:r>
              <a:rPr lang="en-US" altLang="en-US" dirty="0">
                <a:effectLst>
                  <a:outerShdw blurRad="38100" dist="38100" dir="2700000" algn="tl">
                    <a:srgbClr val="000000">
                      <a:alpha val="43137"/>
                    </a:srgbClr>
                  </a:outerShdw>
                </a:effectLst>
                <a:cs typeface="Times New Roman" panose="02020603050405020304" pitchFamily="18" charset="0"/>
              </a:rPr>
              <a:t>Historic local return (7)</a:t>
            </a:r>
          </a:p>
        </p:txBody>
      </p:sp>
      <p:pic>
        <p:nvPicPr>
          <p:cNvPr id="4" name="Picture 4" descr="SY01462_">
            <a:extLst>
              <a:ext uri="{FF2B5EF4-FFF2-40B4-BE49-F238E27FC236}">
                <a16:creationId xmlns:a16="http://schemas.microsoft.com/office/drawing/2014/main" id="{8D9E175E-B6B2-4613-9EF1-1F0D14F0121C}"/>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5270704" y="4759325"/>
            <a:ext cx="1650593" cy="1828800"/>
          </a:xfrm>
          <a:prstGeom prst="rect">
            <a:avLst/>
          </a:prstGeom>
          <a:noFill/>
          <a:ln w="9525">
            <a:noFill/>
            <a:miter lim="800000"/>
            <a:headEnd/>
            <a:tailEnd/>
          </a:ln>
        </p:spPr>
      </p:pic>
      <p:pic>
        <p:nvPicPr>
          <p:cNvPr id="7" name="Picture 2" descr="Zechariah - davidould.net">
            <a:extLst>
              <a:ext uri="{FF2B5EF4-FFF2-40B4-BE49-F238E27FC236}">
                <a16:creationId xmlns:a16="http://schemas.microsoft.com/office/drawing/2014/main" id="{C60509B8-A8E5-42B1-AA76-D2B58E21A638}"/>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3238"/>
          <a:stretch/>
        </p:blipFill>
        <p:spPr bwMode="auto">
          <a:xfrm>
            <a:off x="8001000" y="2019300"/>
            <a:ext cx="3661477" cy="28194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3667074"/>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632951" y="45720"/>
            <a:ext cx="8926101" cy="6766560"/>
          </a:xfrm>
          <a:prstGeom prst="rect">
            <a:avLst/>
          </a:prstGeom>
        </p:spPr>
      </p:pic>
    </p:spTree>
    <p:extLst>
      <p:ext uri="{BB962C8B-B14F-4D97-AF65-F5344CB8AC3E}">
        <p14:creationId xmlns:p14="http://schemas.microsoft.com/office/powerpoint/2010/main" val="6917964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D4633A5-B96A-4886-B7AF-7D2B0514CB7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38914" name="Rectangle 3"/>
          <p:cNvSpPr>
            <a:spLocks noChangeArrowheads="1"/>
          </p:cNvSpPr>
          <p:nvPr/>
        </p:nvSpPr>
        <p:spPr bwMode="auto">
          <a:xfrm>
            <a:off x="609600" y="2"/>
            <a:ext cx="10972800" cy="47397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marL="342900" indent="-342900" algn="ctr" defTabSz="685800" eaLnBrk="0" hangingPunct="0">
              <a:spcAft>
                <a:spcPts val="1200"/>
              </a:spcAft>
              <a:buClr>
                <a:schemeClr val="tx2"/>
              </a:buClr>
              <a:buSzPct val="75000"/>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Isaiah 11:11-12</a:t>
            </a:r>
          </a:p>
          <a:p>
            <a:pPr algn="just">
              <a:spcAft>
                <a:spcPts val="1000"/>
              </a:spcAft>
            </a:pPr>
            <a:r>
              <a:rPr lang="en-US" sz="3600" dirty="0">
                <a:effectLst>
                  <a:outerShdw blurRad="38100" dist="38100" dir="2700000" algn="tl">
                    <a:srgbClr val="000000">
                      <a:alpha val="43137"/>
                    </a:srgbClr>
                  </a:outerShdw>
                </a:effectLst>
                <a:latin typeface="Calibri" panose="020F0502020204030204" pitchFamily="34" charset="0"/>
              </a:rPr>
              <a:t>Then it will happen on that day that the Lord Will again recover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the second time</a:t>
            </a:r>
            <a:r>
              <a:rPr lang="en-US" sz="3600" dirty="0">
                <a:effectLst>
                  <a:outerShdw blurRad="38100" dist="38100" dir="2700000" algn="tl">
                    <a:srgbClr val="000000">
                      <a:alpha val="43137"/>
                    </a:srgbClr>
                  </a:outerShdw>
                </a:effectLst>
                <a:latin typeface="Calibri" panose="020F0502020204030204" pitchFamily="34" charset="0"/>
              </a:rPr>
              <a:t> with His hand The remnant of His people, who will remain, From Assyria, Egypt, </a:t>
            </a:r>
            <a:r>
              <a:rPr lang="en-US" sz="3600" dirty="0" err="1">
                <a:effectLst>
                  <a:outerShdw blurRad="38100" dist="38100" dir="2700000" algn="tl">
                    <a:srgbClr val="000000">
                      <a:alpha val="43137"/>
                    </a:srgbClr>
                  </a:outerShdw>
                </a:effectLst>
                <a:latin typeface="Calibri" panose="020F0502020204030204" pitchFamily="34" charset="0"/>
              </a:rPr>
              <a:t>Pathros</a:t>
            </a:r>
            <a:r>
              <a:rPr lang="en-US" sz="3600" dirty="0">
                <a:effectLst>
                  <a:outerShdw blurRad="38100" dist="38100" dir="2700000" algn="tl">
                    <a:srgbClr val="000000">
                      <a:alpha val="43137"/>
                    </a:srgbClr>
                  </a:outerShdw>
                </a:effectLst>
                <a:latin typeface="Calibri" panose="020F0502020204030204" pitchFamily="34" charset="0"/>
              </a:rPr>
              <a:t>, Cush, Elam, Shinar, </a:t>
            </a:r>
            <a:r>
              <a:rPr lang="en-US" sz="3600" dirty="0" err="1">
                <a:effectLst>
                  <a:outerShdw blurRad="38100" dist="38100" dir="2700000" algn="tl">
                    <a:srgbClr val="000000">
                      <a:alpha val="43137"/>
                    </a:srgbClr>
                  </a:outerShdw>
                </a:effectLst>
                <a:latin typeface="Calibri" panose="020F0502020204030204" pitchFamily="34" charset="0"/>
              </a:rPr>
              <a:t>Hamath</a:t>
            </a:r>
            <a:r>
              <a:rPr lang="en-US" sz="3600" dirty="0">
                <a:effectLst>
                  <a:outerShdw blurRad="38100" dist="38100" dir="2700000" algn="tl">
                    <a:srgbClr val="000000">
                      <a:alpha val="43137"/>
                    </a:srgbClr>
                  </a:outerShdw>
                </a:effectLst>
                <a:latin typeface="Calibri" panose="020F0502020204030204" pitchFamily="34" charset="0"/>
              </a:rPr>
              <a:t>, And from the islands of the sea.</a:t>
            </a:r>
            <a:r>
              <a:rPr lang="en-US" sz="3600" baseline="30000" dirty="0">
                <a:effectLst>
                  <a:outerShdw blurRad="38100" dist="38100" dir="2700000" algn="tl">
                    <a:srgbClr val="000000">
                      <a:alpha val="43137"/>
                    </a:srgbClr>
                  </a:outerShdw>
                </a:effectLst>
                <a:latin typeface="Calibri" panose="020F0502020204030204" pitchFamily="34" charset="0"/>
              </a:rPr>
              <a:t>12 </a:t>
            </a:r>
            <a:r>
              <a:rPr lang="en-US" sz="3600" dirty="0">
                <a:effectLst>
                  <a:outerShdw blurRad="38100" dist="38100" dir="2700000" algn="tl">
                    <a:srgbClr val="000000">
                      <a:alpha val="43137"/>
                    </a:srgbClr>
                  </a:outerShdw>
                </a:effectLst>
                <a:latin typeface="Calibri" panose="020F0502020204030204" pitchFamily="34" charset="0"/>
              </a:rPr>
              <a:t>And He will lift up a standard for the nations And assemble the banished ones of Israel,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And will gather the dispersed of Judah From the four corners of the earth</a:t>
            </a:r>
            <a:r>
              <a:rPr lang="en-US" sz="3600" dirty="0">
                <a:effectLst>
                  <a:outerShdw blurRad="38100" dist="38100" dir="2700000" algn="tl">
                    <a:srgbClr val="000000">
                      <a:alpha val="43137"/>
                    </a:srgbClr>
                  </a:outerShdw>
                </a:effectLst>
                <a:latin typeface="Calibri" panose="020F0502020204030204" pitchFamily="34" charset="0"/>
              </a:rPr>
              <a:t>.</a:t>
            </a:r>
          </a:p>
        </p:txBody>
      </p:sp>
    </p:spTree>
    <p:extLst>
      <p:ext uri="{BB962C8B-B14F-4D97-AF65-F5344CB8AC3E}">
        <p14:creationId xmlns:p14="http://schemas.microsoft.com/office/powerpoint/2010/main" val="1689196378"/>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CD992F8-09FF-4F07-B149-A1FCCBB8438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1"/>
            <a:ext cx="10972800" cy="3631763"/>
          </a:xfrm>
          <a:prstGeom prst="rect">
            <a:avLst/>
          </a:prstGeom>
          <a:noFill/>
          <a:ln w="28575">
            <a:noFill/>
            <a:miter lim="800000"/>
            <a:headEnd/>
            <a:tailEnd/>
          </a:ln>
        </p:spPr>
        <p:txBody>
          <a:bodyPr wrap="square">
            <a:spAutoFit/>
          </a:bodyPr>
          <a:lstStyle/>
          <a:p>
            <a:pPr marL="342900" indent="-342900" algn="ctr" defTabSz="685800" eaLnBrk="0" hangingPunct="0">
              <a:spcAft>
                <a:spcPts val="1200"/>
              </a:spcAft>
              <a:buClr>
                <a:schemeClr val="tx2"/>
              </a:buClr>
              <a:buSzPct val="75000"/>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Isaiah 27:13</a:t>
            </a:r>
          </a:p>
          <a:p>
            <a:pPr algn="just"/>
            <a:r>
              <a:rPr lang="en-US" sz="3600" dirty="0">
                <a:effectLst>
                  <a:outerShdw blurRad="38100" dist="38100" dir="2700000" algn="tl">
                    <a:srgbClr val="000000">
                      <a:alpha val="43137"/>
                    </a:srgbClr>
                  </a:outerShdw>
                </a:effectLst>
                <a:latin typeface="Calibri" panose="020F0502020204030204" pitchFamily="34" charset="0"/>
              </a:rPr>
              <a:t>“It will come about also in that day that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a great trumpet will be blown</a:t>
            </a:r>
            <a:r>
              <a:rPr lang="en-US" sz="3600" dirty="0">
                <a:effectLst>
                  <a:outerShdw blurRad="38100" dist="38100" dir="2700000" algn="tl">
                    <a:srgbClr val="000000">
                      <a:alpha val="43137"/>
                    </a:srgbClr>
                  </a:outerShdw>
                </a:effectLst>
                <a:latin typeface="Calibri" panose="020F0502020204030204" pitchFamily="34" charset="0"/>
              </a:rPr>
              <a:t>, and those who were perishing in the land of Assyria and who were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scattered</a:t>
            </a:r>
            <a:r>
              <a:rPr lang="en-US" sz="3600" dirty="0">
                <a:effectLst>
                  <a:outerShdw blurRad="38100" dist="38100" dir="2700000" algn="tl">
                    <a:srgbClr val="000000">
                      <a:alpha val="43137"/>
                    </a:srgbClr>
                  </a:outerShdw>
                </a:effectLst>
                <a:latin typeface="Calibri" panose="020F0502020204030204" pitchFamily="34" charset="0"/>
              </a:rPr>
              <a:t> in the land of Egypt will come and worship the </a:t>
            </a:r>
            <a:r>
              <a:rPr lang="en-US" sz="3600" cap="small" dirty="0">
                <a:effectLst>
                  <a:outerShdw blurRad="38100" dist="38100" dir="2700000" algn="tl">
                    <a:srgbClr val="000000">
                      <a:alpha val="43137"/>
                    </a:srgbClr>
                  </a:outerShdw>
                </a:effectLst>
                <a:latin typeface="Calibri" panose="020F0502020204030204" pitchFamily="34" charset="0"/>
              </a:rPr>
              <a:t>Lord</a:t>
            </a:r>
            <a:r>
              <a:rPr lang="en-US" sz="3600" dirty="0">
                <a:effectLst>
                  <a:outerShdw blurRad="38100" dist="38100" dir="2700000" algn="tl">
                    <a:srgbClr val="000000">
                      <a:alpha val="43137"/>
                    </a:srgbClr>
                  </a:outerShdw>
                </a:effectLst>
                <a:latin typeface="Calibri" panose="020F0502020204030204" pitchFamily="34" charset="0"/>
              </a:rPr>
              <a:t> in the holy mountain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at Jerusalem</a:t>
            </a:r>
            <a:r>
              <a:rPr lang="en-US" sz="3600" dirty="0">
                <a:effectLst>
                  <a:outerShdw blurRad="38100" dist="38100" dir="2700000" algn="tl">
                    <a:srgbClr val="000000">
                      <a:alpha val="43137"/>
                    </a:srgbClr>
                  </a:outerShdw>
                </a:effectLst>
                <a:latin typeface="Calibri" panose="020F0502020204030204" pitchFamily="34" charset="0"/>
              </a:rPr>
              <a:t>.”</a:t>
            </a:r>
            <a:endPar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AAB81E93-1EE0-4BFF-9E47-EFCEB03FF08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236712" y="3307080"/>
            <a:ext cx="1718576" cy="1645920"/>
          </a:xfrm>
          <a:prstGeom prst="rect">
            <a:avLst/>
          </a:prstGeom>
        </p:spPr>
      </p:pic>
    </p:spTree>
    <p:extLst>
      <p:ext uri="{BB962C8B-B14F-4D97-AF65-F5344CB8AC3E}">
        <p14:creationId xmlns:p14="http://schemas.microsoft.com/office/powerpoint/2010/main" val="2476493876"/>
      </p:ext>
    </p:ext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B7A893A-C925-4595-9FD3-FF66A7D08AE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1"/>
            <a:ext cx="10972800" cy="3077766"/>
          </a:xfrm>
          <a:prstGeom prst="rect">
            <a:avLst/>
          </a:prstGeom>
          <a:noFill/>
          <a:ln w="28575">
            <a:noFill/>
            <a:miter lim="800000"/>
            <a:headEnd/>
            <a:tailEnd/>
          </a:ln>
        </p:spPr>
        <p:txBody>
          <a:bodyPr wrap="square">
            <a:spAutoFit/>
          </a:bodyPr>
          <a:lstStyle/>
          <a:p>
            <a:pPr marL="342900" indent="-342900" algn="ctr" defTabSz="685800" eaLnBrk="0" hangingPunct="0">
              <a:spcAft>
                <a:spcPts val="1200"/>
              </a:spcAft>
              <a:buClr>
                <a:schemeClr val="tx2"/>
              </a:buClr>
              <a:buSzPct val="75000"/>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Matthew 24:31</a:t>
            </a:r>
          </a:p>
          <a:p>
            <a:pPr algn="just"/>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He will send forth His angels with a great trumpet and </a:t>
            </a:r>
            <a:r>
              <a:rPr lang="en-US" sz="3600" cap="small"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they will </a:t>
            </a:r>
            <a:r>
              <a:rPr lang="en-US" sz="3600" b="1" u="sng" cap="small"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gather together  [</a:t>
            </a:r>
            <a:r>
              <a:rPr lang="en-US" sz="3600" b="1" i="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episynagō</a:t>
            </a:r>
            <a:r>
              <a:rPr lang="en-US" sz="3600" b="1" u="sng" cap="small"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His elect from the four winds, from one end of the sky to the other.</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pic>
        <p:nvPicPr>
          <p:cNvPr id="2" name="Picture 2" descr="The Olivet Discourse - The End Times According to Jesus">
            <a:extLst>
              <a:ext uri="{FF2B5EF4-FFF2-40B4-BE49-F238E27FC236}">
                <a16:creationId xmlns:a16="http://schemas.microsoft.com/office/drawing/2014/main" id="{976A34F1-1E73-459F-A123-FAB52A482120}"/>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450082" y="3230880"/>
            <a:ext cx="3291839" cy="16459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81596834"/>
      </p:ext>
    </p:ext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A74DAFEE-DBB4-43A1-A6A4-D39DDA8F3D1F}"/>
              </a:ext>
            </a:extLst>
          </p:cNvPr>
          <p:cNvSpPr>
            <a:spLocks noGrp="1" noChangeArrowheads="1"/>
          </p:cNvSpPr>
          <p:nvPr>
            <p:ph type="title"/>
          </p:nvPr>
        </p:nvSpPr>
        <p:spPr>
          <a:xfrm>
            <a:off x="914400" y="228600"/>
            <a:ext cx="10363200" cy="917575"/>
          </a:xfrm>
        </p:spPr>
        <p:txBody>
          <a:bodyPr/>
          <a:lstStyle/>
          <a:p>
            <a:pPr algn="ctr"/>
            <a:r>
              <a:rPr lang="en-US" altLang="en-US" sz="3600" dirty="0">
                <a:effectLst>
                  <a:outerShdw blurRad="38100" dist="38100" dir="2700000" algn="tl">
                    <a:srgbClr val="000000">
                      <a:alpha val="43137"/>
                    </a:srgbClr>
                  </a:outerShdw>
                </a:effectLst>
              </a:rPr>
              <a:t>III. Jerusalem’s </a:t>
            </a:r>
            <a:br>
              <a:rPr lang="en-US" altLang="en-US" sz="3600" dirty="0">
                <a:effectLst>
                  <a:outerShdw blurRad="38100" dist="38100" dir="2700000" algn="tl">
                    <a:srgbClr val="000000">
                      <a:alpha val="43137"/>
                    </a:srgbClr>
                  </a:outerShdw>
                </a:effectLst>
              </a:rPr>
            </a:br>
            <a:r>
              <a:rPr lang="en-US" altLang="en-US" sz="2800" dirty="0">
                <a:solidFill>
                  <a:schemeClr val="tx1"/>
                </a:solidFill>
                <a:effectLst>
                  <a:outerShdw blurRad="38100" dist="38100" dir="2700000" algn="tl">
                    <a:srgbClr val="000000">
                      <a:alpha val="43137"/>
                    </a:srgbClr>
                  </a:outerShdw>
                </a:effectLst>
              </a:rPr>
              <a:t>(2:6-7)</a:t>
            </a:r>
            <a:endParaRPr lang="en-US" altLang="en-US" sz="3600" dirty="0">
              <a:solidFill>
                <a:schemeClr val="tx1"/>
              </a:solidFill>
              <a:effectLst>
                <a:outerShdw blurRad="38100" dist="38100" dir="2700000" algn="tl">
                  <a:srgbClr val="000000">
                    <a:alpha val="43137"/>
                  </a:srgbClr>
                </a:outerShdw>
              </a:effectLst>
            </a:endParaRPr>
          </a:p>
        </p:txBody>
      </p:sp>
      <p:sp>
        <p:nvSpPr>
          <p:cNvPr id="7171" name="Rectangle 3">
            <a:extLst>
              <a:ext uri="{FF2B5EF4-FFF2-40B4-BE49-F238E27FC236}">
                <a16:creationId xmlns:a16="http://schemas.microsoft.com/office/drawing/2014/main" id="{77F0A550-44F9-4C44-ABED-D06AF0750374}"/>
              </a:ext>
            </a:extLst>
          </p:cNvPr>
          <p:cNvSpPr>
            <a:spLocks noGrp="1" noChangeArrowheads="1"/>
          </p:cNvSpPr>
          <p:nvPr>
            <p:ph type="body" idx="1"/>
          </p:nvPr>
        </p:nvSpPr>
        <p:spPr>
          <a:xfrm>
            <a:off x="1066799" y="1828800"/>
            <a:ext cx="5854498" cy="2876550"/>
          </a:xfrm>
        </p:spPr>
        <p:txBody>
          <a:bodyPr/>
          <a:lstStyle/>
          <a:p>
            <a:pPr marL="685800" indent="-685800">
              <a:spcBef>
                <a:spcPts val="0"/>
              </a:spcBef>
              <a:spcAft>
                <a:spcPts val="3600"/>
              </a:spcAft>
              <a:buClr>
                <a:srgbClr val="FF66FF"/>
              </a:buClr>
              <a:buSzPct val="100000"/>
              <a:buFont typeface="+mj-lt"/>
              <a:buAutoNum type="alphaUcPeriod"/>
            </a:pPr>
            <a:r>
              <a:rPr lang="en-US" altLang="en-US" dirty="0">
                <a:effectLst>
                  <a:outerShdw blurRad="38100" dist="38100" dir="2700000" algn="tl">
                    <a:srgbClr val="000000">
                      <a:alpha val="43137"/>
                    </a:srgbClr>
                  </a:outerShdw>
                </a:effectLst>
                <a:cs typeface="Times New Roman" panose="02020603050405020304" pitchFamily="18" charset="0"/>
              </a:rPr>
              <a:t>Future worldwide return (6)</a:t>
            </a:r>
          </a:p>
          <a:p>
            <a:pPr marL="685800" indent="-685800">
              <a:spcBef>
                <a:spcPts val="0"/>
              </a:spcBef>
              <a:spcAft>
                <a:spcPts val="3600"/>
              </a:spcAft>
              <a:buClr>
                <a:srgbClr val="FF66FF"/>
              </a:buClr>
              <a:buSzPct val="100000"/>
              <a:buFont typeface="+mj-lt"/>
              <a:buAutoNum type="alphaUcPeriod"/>
            </a:pPr>
            <a:r>
              <a:rPr lang="en-US" altLang="en-US" b="1" u="sng" dirty="0">
                <a:solidFill>
                  <a:srgbClr val="FFFFCC"/>
                </a:solidFill>
                <a:effectLst>
                  <a:outerShdw blurRad="38100" dist="38100" dir="2700000" algn="tl">
                    <a:srgbClr val="000000">
                      <a:alpha val="43137"/>
                    </a:srgbClr>
                  </a:outerShdw>
                </a:effectLst>
              </a:rPr>
              <a:t>Historic local return (7)</a:t>
            </a:r>
          </a:p>
        </p:txBody>
      </p:sp>
      <p:pic>
        <p:nvPicPr>
          <p:cNvPr id="4" name="Picture 4" descr="SY01462_">
            <a:extLst>
              <a:ext uri="{FF2B5EF4-FFF2-40B4-BE49-F238E27FC236}">
                <a16:creationId xmlns:a16="http://schemas.microsoft.com/office/drawing/2014/main" id="{8D9E175E-B6B2-4613-9EF1-1F0D14F0121C}"/>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5270704" y="4759325"/>
            <a:ext cx="1650593" cy="1828800"/>
          </a:xfrm>
          <a:prstGeom prst="rect">
            <a:avLst/>
          </a:prstGeom>
          <a:noFill/>
          <a:ln w="9525">
            <a:noFill/>
            <a:miter lim="800000"/>
            <a:headEnd/>
            <a:tailEnd/>
          </a:ln>
        </p:spPr>
      </p:pic>
      <p:pic>
        <p:nvPicPr>
          <p:cNvPr id="7" name="Picture 2" descr="Zechariah - davidould.net">
            <a:extLst>
              <a:ext uri="{FF2B5EF4-FFF2-40B4-BE49-F238E27FC236}">
                <a16:creationId xmlns:a16="http://schemas.microsoft.com/office/drawing/2014/main" id="{C60509B8-A8E5-42B1-AA76-D2B58E21A638}"/>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3238"/>
          <a:stretch/>
        </p:blipFill>
        <p:spPr bwMode="auto">
          <a:xfrm>
            <a:off x="8001000" y="2019300"/>
            <a:ext cx="3661477" cy="28194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64608024"/>
      </p:ext>
    </p:extLst>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a:extLst>
              <a:ext uri="{FF2B5EF4-FFF2-40B4-BE49-F238E27FC236}">
                <a16:creationId xmlns:a16="http://schemas.microsoft.com/office/drawing/2014/main" id="{AEE09B1D-11CA-4C89-BF53-28F7C334C95B}"/>
              </a:ext>
            </a:extLst>
          </p:cNvPr>
          <p:cNvSpPr>
            <a:spLocks noGrp="1" noChangeArrowheads="1"/>
          </p:cNvSpPr>
          <p:nvPr>
            <p:ph type="title"/>
          </p:nvPr>
        </p:nvSpPr>
        <p:spPr>
          <a:xfrm>
            <a:off x="914400" y="228600"/>
            <a:ext cx="10363200" cy="1143000"/>
          </a:xfrm>
        </p:spPr>
        <p:txBody>
          <a:bodyPr/>
          <a:lstStyle/>
          <a:p>
            <a:pPr algn="ctr"/>
            <a:r>
              <a:rPr lang="en-US" altLang="en-US" dirty="0">
                <a:effectLst>
                  <a:outerShdw blurRad="38100" dist="38100" dir="2700000" algn="tl">
                    <a:srgbClr val="000000">
                      <a:alpha val="43137"/>
                    </a:srgbClr>
                  </a:outerShdw>
                </a:effectLst>
              </a:rPr>
              <a:t>Cyrus Cylinder</a:t>
            </a:r>
          </a:p>
        </p:txBody>
      </p:sp>
      <p:pic>
        <p:nvPicPr>
          <p:cNvPr id="31747" name="Picture 3">
            <a:extLst>
              <a:ext uri="{FF2B5EF4-FFF2-40B4-BE49-F238E27FC236}">
                <a16:creationId xmlns:a16="http://schemas.microsoft.com/office/drawing/2014/main" id="{ED8E75ED-36D8-42ED-A030-6C97C41BF886}"/>
              </a:ext>
            </a:extLst>
          </p:cNvPr>
          <p:cNvPicPr>
            <a:picLocks noGrp="1" noChangeAspect="1" noChangeArrowheads="1"/>
          </p:cNvPicPr>
          <p:nvPr>
            <p:ph type="body" idx="1"/>
          </p:nvPr>
        </p:nvPicPr>
        <p:blipFill>
          <a:blip r:embed="rId2">
            <a:extLst>
              <a:ext uri="{28A0092B-C50C-407E-A947-70E740481C1C}">
                <a14:useLocalDpi xmlns:a14="http://schemas.microsoft.com/office/drawing/2010/main"/>
              </a:ext>
            </a:extLst>
          </a:blip>
          <a:srcRect/>
          <a:stretch>
            <a:fillRect/>
          </a:stretch>
        </p:blipFill>
        <p:spPr>
          <a:xfrm>
            <a:off x="2057400" y="1905000"/>
            <a:ext cx="7772400" cy="4114800"/>
          </a:xfrm>
        </p:spPr>
      </p:pic>
    </p:spTree>
    <p:extLst>
      <p:ext uri="{BB962C8B-B14F-4D97-AF65-F5344CB8AC3E}">
        <p14:creationId xmlns:p14="http://schemas.microsoft.com/office/powerpoint/2010/main" val="380833208"/>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A74DAFEE-DBB4-43A1-A6A4-D39DDA8F3D1F}"/>
              </a:ext>
            </a:extLst>
          </p:cNvPr>
          <p:cNvSpPr>
            <a:spLocks noGrp="1" noChangeArrowheads="1"/>
          </p:cNvSpPr>
          <p:nvPr>
            <p:ph type="title"/>
          </p:nvPr>
        </p:nvSpPr>
        <p:spPr>
          <a:xfrm>
            <a:off x="914400" y="228600"/>
            <a:ext cx="10363200" cy="917575"/>
          </a:xfrm>
        </p:spPr>
        <p:txBody>
          <a:bodyPr/>
          <a:lstStyle/>
          <a:p>
            <a:pPr algn="ctr"/>
            <a:r>
              <a:rPr lang="en-US" altLang="en-US" sz="3600" dirty="0">
                <a:effectLst>
                  <a:outerShdw blurRad="38100" dist="38100" dir="2700000" algn="tl">
                    <a:srgbClr val="000000">
                      <a:alpha val="43137"/>
                    </a:srgbClr>
                  </a:outerShdw>
                </a:effectLst>
              </a:rPr>
              <a:t>2. The Four Horses &amp; Four Craftsmen </a:t>
            </a:r>
            <a:br>
              <a:rPr lang="en-US" altLang="en-US" sz="3600" dirty="0">
                <a:effectLst>
                  <a:outerShdw blurRad="38100" dist="38100" dir="2700000" algn="tl">
                    <a:srgbClr val="000000">
                      <a:alpha val="43137"/>
                    </a:srgbClr>
                  </a:outerShdw>
                </a:effectLst>
              </a:rPr>
            </a:br>
            <a:r>
              <a:rPr lang="en-US" altLang="en-US" sz="2800" dirty="0">
                <a:solidFill>
                  <a:schemeClr val="tx1"/>
                </a:solidFill>
                <a:effectLst>
                  <a:outerShdw blurRad="38100" dist="38100" dir="2700000" algn="tl">
                    <a:srgbClr val="000000">
                      <a:alpha val="43137"/>
                    </a:srgbClr>
                  </a:outerShdw>
                </a:effectLst>
              </a:rPr>
              <a:t>(1:18-21)</a:t>
            </a:r>
            <a:endParaRPr lang="en-US" altLang="en-US" sz="3600" dirty="0">
              <a:solidFill>
                <a:schemeClr val="tx1"/>
              </a:solidFill>
              <a:effectLst>
                <a:outerShdw blurRad="38100" dist="38100" dir="2700000" algn="tl">
                  <a:srgbClr val="000000">
                    <a:alpha val="43137"/>
                  </a:srgbClr>
                </a:outerShdw>
              </a:effectLst>
            </a:endParaRPr>
          </a:p>
        </p:txBody>
      </p:sp>
      <p:sp>
        <p:nvSpPr>
          <p:cNvPr id="7171" name="Rectangle 3">
            <a:extLst>
              <a:ext uri="{FF2B5EF4-FFF2-40B4-BE49-F238E27FC236}">
                <a16:creationId xmlns:a16="http://schemas.microsoft.com/office/drawing/2014/main" id="{77F0A550-44F9-4C44-ABED-D06AF0750374}"/>
              </a:ext>
            </a:extLst>
          </p:cNvPr>
          <p:cNvSpPr>
            <a:spLocks noGrp="1" noChangeArrowheads="1"/>
          </p:cNvSpPr>
          <p:nvPr>
            <p:ph type="body" idx="1"/>
          </p:nvPr>
        </p:nvSpPr>
        <p:spPr>
          <a:xfrm>
            <a:off x="1066800" y="1562100"/>
            <a:ext cx="5562600" cy="4381500"/>
          </a:xfrm>
        </p:spPr>
        <p:txBody>
          <a:bodyPr/>
          <a:lstStyle/>
          <a:p>
            <a:pPr marL="457200" indent="-457200">
              <a:spcBef>
                <a:spcPts val="0"/>
              </a:spcBef>
              <a:spcAft>
                <a:spcPts val="1800"/>
              </a:spcAft>
              <a:buSzPct val="100000"/>
              <a:buFont typeface="+mj-lt"/>
              <a:buAutoNum type="romanUcPeriod"/>
            </a:pPr>
            <a:r>
              <a:rPr lang="en-US" altLang="en-US" dirty="0">
                <a:effectLst>
                  <a:outerShdw blurRad="38100" dist="38100" dir="2700000" algn="tl">
                    <a:srgbClr val="000000">
                      <a:alpha val="43137"/>
                    </a:srgbClr>
                  </a:outerShdw>
                </a:effectLst>
              </a:rPr>
              <a:t>Four Horns (1:18-19)</a:t>
            </a:r>
          </a:p>
          <a:p>
            <a:pPr marL="914400" lvl="2" indent="-457200">
              <a:spcBef>
                <a:spcPts val="0"/>
              </a:spcBef>
              <a:spcAft>
                <a:spcPts val="1800"/>
              </a:spcAft>
              <a:buClr>
                <a:srgbClr val="FF66FF"/>
              </a:buClr>
              <a:buSzPct val="100000"/>
              <a:buFont typeface="+mj-lt"/>
              <a:buAutoNum type="alphaUcPeriod"/>
            </a:pPr>
            <a:r>
              <a:rPr lang="en-US" altLang="en-US" dirty="0">
                <a:effectLst>
                  <a:outerShdw blurRad="38100" dist="38100" dir="2700000" algn="tl">
                    <a:srgbClr val="000000">
                      <a:alpha val="43137"/>
                    </a:srgbClr>
                  </a:outerShdw>
                </a:effectLst>
                <a:ea typeface="+mn-ea"/>
                <a:cs typeface="Times New Roman" panose="02020603050405020304" pitchFamily="18" charset="0"/>
              </a:rPr>
              <a:t>Description (1:18)</a:t>
            </a:r>
          </a:p>
          <a:p>
            <a:pPr marL="914400" lvl="2" indent="-457200">
              <a:spcBef>
                <a:spcPts val="0"/>
              </a:spcBef>
              <a:spcAft>
                <a:spcPts val="1800"/>
              </a:spcAft>
              <a:buClr>
                <a:srgbClr val="FF66FF"/>
              </a:buClr>
              <a:buSzPct val="100000"/>
              <a:buFont typeface="+mj-lt"/>
              <a:buAutoNum type="alphaUcPeriod"/>
            </a:pPr>
            <a:r>
              <a:rPr lang="en-US" altLang="en-US" dirty="0">
                <a:effectLst>
                  <a:outerShdw blurRad="38100" dist="38100" dir="2700000" algn="tl">
                    <a:srgbClr val="000000">
                      <a:alpha val="43137"/>
                    </a:srgbClr>
                  </a:outerShdw>
                </a:effectLst>
                <a:ea typeface="+mn-ea"/>
                <a:cs typeface="Times New Roman" panose="02020603050405020304" pitchFamily="18" charset="0"/>
              </a:rPr>
              <a:t>Explanation (1:19)</a:t>
            </a:r>
          </a:p>
          <a:p>
            <a:pPr marL="457200" indent="-457200">
              <a:spcBef>
                <a:spcPts val="0"/>
              </a:spcBef>
              <a:spcAft>
                <a:spcPts val="1800"/>
              </a:spcAft>
              <a:buSzPct val="100000"/>
              <a:buFont typeface="+mj-lt"/>
              <a:buAutoNum type="romanUcPeriod"/>
            </a:pPr>
            <a:r>
              <a:rPr lang="en-US" altLang="en-US" dirty="0">
                <a:effectLst>
                  <a:outerShdw blurRad="38100" dist="38100" dir="2700000" algn="tl">
                    <a:srgbClr val="000000">
                      <a:alpha val="43137"/>
                    </a:srgbClr>
                  </a:outerShdw>
                </a:effectLst>
              </a:rPr>
              <a:t>Four Craftsmen (1:20-21)</a:t>
            </a:r>
          </a:p>
          <a:p>
            <a:pPr marL="914400" lvl="2" indent="-457200">
              <a:spcBef>
                <a:spcPts val="0"/>
              </a:spcBef>
              <a:spcAft>
                <a:spcPts val="1800"/>
              </a:spcAft>
              <a:buClr>
                <a:srgbClr val="FF66FF"/>
              </a:buClr>
              <a:buSzPct val="100000"/>
              <a:buFont typeface="+mj-lt"/>
              <a:buAutoNum type="alphaUcPeriod"/>
            </a:pPr>
            <a:r>
              <a:rPr lang="en-US" altLang="en-US" dirty="0">
                <a:effectLst>
                  <a:outerShdw blurRad="38100" dist="38100" dir="2700000" algn="tl">
                    <a:srgbClr val="000000">
                      <a:alpha val="43137"/>
                    </a:srgbClr>
                  </a:outerShdw>
                </a:effectLst>
                <a:ea typeface="+mn-ea"/>
                <a:cs typeface="Times New Roman" panose="02020603050405020304" pitchFamily="18" charset="0"/>
              </a:rPr>
              <a:t>Description (1:20)</a:t>
            </a:r>
          </a:p>
          <a:p>
            <a:pPr marL="914400" lvl="2" indent="-457200">
              <a:spcBef>
                <a:spcPts val="0"/>
              </a:spcBef>
              <a:spcAft>
                <a:spcPts val="1800"/>
              </a:spcAft>
              <a:buClr>
                <a:srgbClr val="FF66FF"/>
              </a:buClr>
              <a:buSzPct val="100000"/>
              <a:buFont typeface="+mj-lt"/>
              <a:buAutoNum type="alphaUcPeriod"/>
            </a:pPr>
            <a:r>
              <a:rPr lang="en-US" altLang="en-US" dirty="0">
                <a:effectLst>
                  <a:outerShdw blurRad="38100" dist="38100" dir="2700000" algn="tl">
                    <a:srgbClr val="000000">
                      <a:alpha val="43137"/>
                    </a:srgbClr>
                  </a:outerShdw>
                </a:effectLst>
                <a:ea typeface="+mn-ea"/>
                <a:cs typeface="Times New Roman" panose="02020603050405020304" pitchFamily="18" charset="0"/>
              </a:rPr>
              <a:t>Explanation (1:21)</a:t>
            </a:r>
          </a:p>
        </p:txBody>
      </p:sp>
      <p:pic>
        <p:nvPicPr>
          <p:cNvPr id="6" name="Picture 2" descr="Zechariah - davidould.net">
            <a:extLst>
              <a:ext uri="{FF2B5EF4-FFF2-40B4-BE49-F238E27FC236}">
                <a16:creationId xmlns:a16="http://schemas.microsoft.com/office/drawing/2014/main" id="{09E868BD-156E-4CB2-B347-CFB88FC86DF4}"/>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3238"/>
          <a:stretch/>
        </p:blipFill>
        <p:spPr bwMode="auto">
          <a:xfrm>
            <a:off x="7444740" y="2019300"/>
            <a:ext cx="3661477" cy="28194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5361950"/>
      </p:ext>
    </p:extLst>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075" name="Group 3"/>
          <p:cNvGraphicFramePr>
            <a:graphicFrameLocks noGrp="1"/>
          </p:cNvGraphicFramePr>
          <p:nvPr/>
        </p:nvGraphicFramePr>
        <p:xfrm>
          <a:off x="609600" y="152400"/>
          <a:ext cx="10972800" cy="6477001"/>
        </p:xfrm>
        <a:graphic>
          <a:graphicData uri="http://schemas.openxmlformats.org/drawingml/2006/table">
            <a:tbl>
              <a:tblPr/>
              <a:tblGrid>
                <a:gridCol w="1295400">
                  <a:extLst>
                    <a:ext uri="{9D8B030D-6E8A-4147-A177-3AD203B41FA5}">
                      <a16:colId xmlns:a16="http://schemas.microsoft.com/office/drawing/2014/main" val="20000"/>
                    </a:ext>
                  </a:extLst>
                </a:gridCol>
                <a:gridCol w="1143000">
                  <a:extLst>
                    <a:ext uri="{9D8B030D-6E8A-4147-A177-3AD203B41FA5}">
                      <a16:colId xmlns:a16="http://schemas.microsoft.com/office/drawing/2014/main" val="20001"/>
                    </a:ext>
                  </a:extLst>
                </a:gridCol>
                <a:gridCol w="1359878">
                  <a:extLst>
                    <a:ext uri="{9D8B030D-6E8A-4147-A177-3AD203B41FA5}">
                      <a16:colId xmlns:a16="http://schemas.microsoft.com/office/drawing/2014/main" val="20002"/>
                    </a:ext>
                  </a:extLst>
                </a:gridCol>
                <a:gridCol w="1500554">
                  <a:extLst>
                    <a:ext uri="{9D8B030D-6E8A-4147-A177-3AD203B41FA5}">
                      <a16:colId xmlns:a16="http://schemas.microsoft.com/office/drawing/2014/main" val="20003"/>
                    </a:ext>
                  </a:extLst>
                </a:gridCol>
                <a:gridCol w="1406768">
                  <a:extLst>
                    <a:ext uri="{9D8B030D-6E8A-4147-A177-3AD203B41FA5}">
                      <a16:colId xmlns:a16="http://schemas.microsoft.com/office/drawing/2014/main" val="20004"/>
                    </a:ext>
                  </a:extLst>
                </a:gridCol>
                <a:gridCol w="1422400">
                  <a:extLst>
                    <a:ext uri="{9D8B030D-6E8A-4147-A177-3AD203B41FA5}">
                      <a16:colId xmlns:a16="http://schemas.microsoft.com/office/drawing/2014/main" val="20005"/>
                    </a:ext>
                  </a:extLst>
                </a:gridCol>
                <a:gridCol w="1297354">
                  <a:extLst>
                    <a:ext uri="{9D8B030D-6E8A-4147-A177-3AD203B41FA5}">
                      <a16:colId xmlns:a16="http://schemas.microsoft.com/office/drawing/2014/main" val="20006"/>
                    </a:ext>
                  </a:extLst>
                </a:gridCol>
                <a:gridCol w="1547446">
                  <a:extLst>
                    <a:ext uri="{9D8B030D-6E8A-4147-A177-3AD203B41FA5}">
                      <a16:colId xmlns:a16="http://schemas.microsoft.com/office/drawing/2014/main" val="20007"/>
                    </a:ext>
                  </a:extLst>
                </a:gridCol>
              </a:tblGrid>
              <a:tr h="944187">
                <a:tc gridSpan="8">
                  <a:txBody>
                    <a:bodyPr/>
                    <a:lstStyle/>
                    <a:p>
                      <a:pPr marL="0" marR="0" lvl="0" indent="0" algn="ctr" defTabSz="914400" rtl="0" eaLnBrk="1" fontAlgn="base" latinLnBrk="0" hangingPunct="1">
                        <a:lnSpc>
                          <a:spcPct val="100000"/>
                        </a:lnSpc>
                        <a:spcBef>
                          <a:spcPct val="0"/>
                        </a:spcBef>
                        <a:spcAft>
                          <a:spcPct val="0"/>
                        </a:spcAft>
                        <a:buClr>
                          <a:schemeClr val="tx2"/>
                        </a:buClr>
                        <a:buSzPct val="75000"/>
                        <a:buFontTx/>
                        <a:buNone/>
                        <a:tabLst/>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Three Returns</a:t>
                      </a:r>
                      <a:endParaRPr 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endParaRPr>
                    </a:p>
                  </a:txBody>
                  <a:tcPr marL="68580" marR="68580" marT="0" marB="0"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bg2"/>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1061749">
                <a:tc>
                  <a:txBody>
                    <a:bodyPr/>
                    <a:lstStyle/>
                    <a:p>
                      <a:pPr marL="0" marR="0" lvl="0" indent="0" algn="ctr" defTabSz="914400" rtl="0" eaLnBrk="1" fontAlgn="base" latinLnBrk="0" hangingPunct="1">
                        <a:lnSpc>
                          <a:spcPct val="100000"/>
                        </a:lnSpc>
                        <a:spcBef>
                          <a:spcPct val="0"/>
                        </a:spcBef>
                        <a:spcAft>
                          <a:spcPct val="0"/>
                        </a:spcAft>
                        <a:buClr>
                          <a:schemeClr val="tx2"/>
                        </a:buClr>
                        <a:buSzPct val="75000"/>
                        <a:buFontTx/>
                        <a:buNone/>
                        <a:tabLst/>
                      </a:pPr>
                      <a:endParaRPr kumimoji="0" lang="en-US" sz="2000" b="1" i="0" u="none" strike="noStrike" cap="none" normalizeH="0" baseline="0" dirty="0">
                        <a:ln>
                          <a:noFill/>
                        </a:ln>
                        <a:solidFill>
                          <a:srgbClr val="0000CC"/>
                        </a:solidFill>
                        <a:effectLst/>
                        <a:latin typeface="Calibri" pitchFamily="34" charset="0"/>
                        <a:cs typeface="Arial" charset="0"/>
                      </a:endParaRPr>
                    </a:p>
                    <a:p>
                      <a:pPr marL="0" marR="0" lvl="0" indent="0" algn="ctr" defTabSz="914400" rtl="0" eaLnBrk="1" fontAlgn="base" latinLnBrk="0" hangingPunct="1">
                        <a:lnSpc>
                          <a:spcPct val="100000"/>
                        </a:lnSpc>
                        <a:spcBef>
                          <a:spcPct val="0"/>
                        </a:spcBef>
                        <a:spcAft>
                          <a:spcPct val="0"/>
                        </a:spcAft>
                        <a:buClr>
                          <a:schemeClr val="tx2"/>
                        </a:buClr>
                        <a:buSzPct val="75000"/>
                        <a:buFontTx/>
                        <a:buNone/>
                        <a:tabLst/>
                      </a:pPr>
                      <a:endParaRPr kumimoji="0" lang="en-US" sz="2000" b="1" i="0" u="none" strike="noStrike" cap="none" normalizeH="0" baseline="0" dirty="0">
                        <a:ln>
                          <a:noFill/>
                        </a:ln>
                        <a:solidFill>
                          <a:srgbClr val="0000CC"/>
                        </a:solidFill>
                        <a:effectLst/>
                        <a:latin typeface="Calibri" pitchFamily="34" charset="0"/>
                        <a:cs typeface="Arial" charset="0"/>
                      </a:endParaRPr>
                    </a:p>
                    <a:p>
                      <a:pPr marL="0" marR="0" lvl="0" indent="0" algn="ctr" defTabSz="914400" rtl="0" eaLnBrk="1" fontAlgn="base" latinLnBrk="0" hangingPunct="1">
                        <a:lnSpc>
                          <a:spcPct val="100000"/>
                        </a:lnSpc>
                        <a:spcBef>
                          <a:spcPct val="0"/>
                        </a:spcBef>
                        <a:spcAft>
                          <a:spcPct val="0"/>
                        </a:spcAft>
                        <a:buClr>
                          <a:schemeClr val="tx2"/>
                        </a:buClr>
                        <a:buSzPct val="75000"/>
                        <a:buFontTx/>
                        <a:buNone/>
                        <a:tabLst/>
                      </a:pPr>
                      <a:endParaRPr kumimoji="0" lang="en-US" sz="2000" b="1" i="0" u="none" strike="noStrike" cap="none" normalizeH="0" baseline="0" dirty="0">
                        <a:ln>
                          <a:noFill/>
                        </a:ln>
                        <a:solidFill>
                          <a:srgbClr val="0000CC"/>
                        </a:solidFill>
                        <a:effectLst/>
                        <a:latin typeface="Calibri" pitchFamily="34" charset="0"/>
                        <a:cs typeface="Arial" charset="0"/>
                      </a:endParaRPr>
                    </a:p>
                  </a:txBody>
                  <a:tcPr marL="68580" marR="68580" marT="0" marB="0"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tx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
                          <a:schemeClr val="tx2"/>
                        </a:buClr>
                        <a:buSzPct val="75000"/>
                        <a:buFontTx/>
                        <a:buNone/>
                        <a:tabLst/>
                      </a:pPr>
                      <a:r>
                        <a:rPr kumimoji="0" lang="en-US" sz="2000" b="1" i="0" u="none" strike="noStrike" cap="none" normalizeH="0" baseline="0" dirty="0">
                          <a:ln>
                            <a:noFill/>
                          </a:ln>
                          <a:solidFill>
                            <a:srgbClr val="0000CC"/>
                          </a:solidFill>
                          <a:effectLst/>
                          <a:latin typeface="Calibri" pitchFamily="34" charset="0"/>
                          <a:cs typeface="Arial" charset="0"/>
                        </a:rPr>
                        <a:t>DATE</a:t>
                      </a:r>
                    </a:p>
                  </a:txBody>
                  <a:tcPr marL="68580" marR="68580" marT="0" marB="0"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tx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
                          <a:schemeClr val="tx2"/>
                        </a:buClr>
                        <a:buSzPct val="75000"/>
                        <a:buFontTx/>
                        <a:buNone/>
                        <a:tabLst/>
                      </a:pPr>
                      <a:r>
                        <a:rPr kumimoji="0" lang="en-US" sz="2000" b="1" i="0" u="none" strike="noStrike" cap="none" normalizeH="0" baseline="0" dirty="0">
                          <a:ln>
                            <a:noFill/>
                          </a:ln>
                          <a:solidFill>
                            <a:srgbClr val="0000CC"/>
                          </a:solidFill>
                          <a:effectLst/>
                          <a:latin typeface="Calibri" pitchFamily="34" charset="0"/>
                          <a:cs typeface="Arial" charset="0"/>
                        </a:rPr>
                        <a:t>DURATION</a:t>
                      </a:r>
                    </a:p>
                  </a:txBody>
                  <a:tcPr marL="68580" marR="68580" marT="0" marB="0"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tx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
                          <a:schemeClr val="tx2"/>
                        </a:buClr>
                        <a:buSzPct val="75000"/>
                        <a:buFontTx/>
                        <a:buNone/>
                        <a:tabLst/>
                      </a:pPr>
                      <a:r>
                        <a:rPr kumimoji="0" lang="en-US" sz="2000" b="1" i="0" u="none" strike="noStrike" cap="none" normalizeH="0" baseline="0" dirty="0">
                          <a:ln>
                            <a:noFill/>
                          </a:ln>
                          <a:solidFill>
                            <a:srgbClr val="0000CC"/>
                          </a:solidFill>
                          <a:effectLst/>
                          <a:latin typeface="Calibri" pitchFamily="34" charset="0"/>
                          <a:cs typeface="Arial" charset="0"/>
                        </a:rPr>
                        <a:t>PERSIAN KING</a:t>
                      </a:r>
                    </a:p>
                  </a:txBody>
                  <a:tcPr marL="68580" marR="68580" marT="0" marB="0"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tx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
                          <a:schemeClr val="tx2"/>
                        </a:buClr>
                        <a:buSzPct val="75000"/>
                        <a:buFontTx/>
                        <a:buNone/>
                        <a:tabLst/>
                      </a:pPr>
                      <a:r>
                        <a:rPr kumimoji="0" lang="en-US" sz="2000" b="1" i="0" u="none" strike="noStrike" cap="none" normalizeH="0" baseline="0" dirty="0">
                          <a:ln>
                            <a:noFill/>
                          </a:ln>
                          <a:solidFill>
                            <a:srgbClr val="0000CC"/>
                          </a:solidFill>
                          <a:effectLst/>
                          <a:latin typeface="Calibri" pitchFamily="34" charset="0"/>
                          <a:cs typeface="Arial" charset="0"/>
                        </a:rPr>
                        <a:t>JEWISH LEADER</a:t>
                      </a:r>
                    </a:p>
                  </a:txBody>
                  <a:tcPr marL="68580" marR="68580" marT="0" marB="0"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tx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
                          <a:schemeClr val="tx2"/>
                        </a:buClr>
                        <a:buSzPct val="75000"/>
                        <a:buFontTx/>
                        <a:buNone/>
                        <a:tabLst/>
                      </a:pPr>
                      <a:r>
                        <a:rPr kumimoji="0" lang="en-US" sz="2000" b="1" i="0" u="none" strike="noStrike" cap="none" normalizeH="0" baseline="0" dirty="0">
                          <a:ln>
                            <a:noFill/>
                          </a:ln>
                          <a:solidFill>
                            <a:srgbClr val="0000CC"/>
                          </a:solidFill>
                          <a:effectLst/>
                          <a:latin typeface="Calibri" pitchFamily="34" charset="0"/>
                          <a:cs typeface="Arial" charset="0"/>
                        </a:rPr>
                        <a:t>SCRIPTURE</a:t>
                      </a:r>
                    </a:p>
                  </a:txBody>
                  <a:tcPr marL="68580" marR="68580" marT="0" marB="0"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tx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
                          <a:schemeClr val="tx2"/>
                        </a:buClr>
                        <a:buSzPct val="75000"/>
                        <a:buFontTx/>
                        <a:buNone/>
                        <a:tabLst/>
                      </a:pPr>
                      <a:r>
                        <a:rPr kumimoji="0" lang="en-US" sz="2000" b="1" i="0" u="none" strike="noStrike" cap="none" normalizeH="0" baseline="0" dirty="0">
                          <a:ln>
                            <a:noFill/>
                          </a:ln>
                          <a:solidFill>
                            <a:srgbClr val="0000CC"/>
                          </a:solidFill>
                          <a:effectLst/>
                          <a:latin typeface="Calibri" pitchFamily="34" charset="0"/>
                          <a:cs typeface="Arial" charset="0"/>
                        </a:rPr>
                        <a:t>PURPOSE</a:t>
                      </a:r>
                    </a:p>
                  </a:txBody>
                  <a:tcPr marL="68580" marR="68580" marT="0" marB="0"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tx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
                          <a:schemeClr val="tx2"/>
                        </a:buClr>
                        <a:buSzPct val="75000"/>
                        <a:buFontTx/>
                        <a:buNone/>
                        <a:tabLst/>
                      </a:pPr>
                      <a:r>
                        <a:rPr kumimoji="0" lang="en-US" sz="2000" b="1" i="0" u="none" strike="noStrike" cap="none" normalizeH="0" baseline="0" dirty="0">
                          <a:ln>
                            <a:noFill/>
                          </a:ln>
                          <a:solidFill>
                            <a:srgbClr val="0000CC"/>
                          </a:solidFill>
                          <a:effectLst/>
                          <a:latin typeface="Calibri" pitchFamily="34" charset="0"/>
                          <a:cs typeface="Arial" charset="0"/>
                        </a:rPr>
                        <a:t>NUMBER OF RETURNEES</a:t>
                      </a:r>
                    </a:p>
                  </a:txBody>
                  <a:tcPr marL="68580" marR="68580" marT="0" marB="0"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tx1">
                        <a:lumMod val="95000"/>
                      </a:schemeClr>
                    </a:solidFill>
                  </a:tcPr>
                </a:tc>
                <a:extLst>
                  <a:ext uri="{0D108BD9-81ED-4DB2-BD59-A6C34878D82A}">
                    <a16:rowId xmlns:a16="http://schemas.microsoft.com/office/drawing/2014/main" val="10001"/>
                  </a:ext>
                </a:extLst>
              </a:tr>
              <a:tr h="1173578">
                <a:tc>
                  <a:txBody>
                    <a:bodyPr/>
                    <a:lstStyle/>
                    <a:p>
                      <a:pPr marL="0" marR="0" lvl="0" indent="0" algn="ctr" defTabSz="914400" rtl="0" eaLnBrk="1" fontAlgn="base" latinLnBrk="0" hangingPunct="1">
                        <a:lnSpc>
                          <a:spcPct val="100000"/>
                        </a:lnSpc>
                        <a:spcBef>
                          <a:spcPct val="0"/>
                        </a:spcBef>
                        <a:spcAft>
                          <a:spcPct val="0"/>
                        </a:spcAft>
                        <a:buClr>
                          <a:schemeClr val="tx2"/>
                        </a:buClr>
                        <a:buSzPct val="75000"/>
                        <a:buFontTx/>
                        <a:buNone/>
                        <a:tabLst/>
                      </a:pPr>
                      <a:r>
                        <a:rPr kumimoji="0" lang="en-US" sz="2000" b="1" i="0" u="none" strike="noStrike" cap="none" normalizeH="0" baseline="0" dirty="0">
                          <a:ln>
                            <a:noFill/>
                          </a:ln>
                          <a:solidFill>
                            <a:srgbClr val="000000"/>
                          </a:solidFill>
                          <a:effectLst/>
                          <a:latin typeface="Calibri" pitchFamily="34" charset="0"/>
                          <a:cs typeface="Arial" charset="0"/>
                        </a:rPr>
                        <a:t>1</a:t>
                      </a:r>
                      <a:r>
                        <a:rPr kumimoji="0" lang="en-US" sz="2000" b="1" i="0" u="none" strike="noStrike" cap="none" normalizeH="0" baseline="30000" dirty="0">
                          <a:ln>
                            <a:noFill/>
                          </a:ln>
                          <a:solidFill>
                            <a:srgbClr val="000000"/>
                          </a:solidFill>
                          <a:effectLst/>
                          <a:latin typeface="Calibri" pitchFamily="34" charset="0"/>
                          <a:cs typeface="Arial" charset="0"/>
                        </a:rPr>
                        <a:t>st</a:t>
                      </a:r>
                      <a:r>
                        <a:rPr kumimoji="0" lang="en-US" sz="2000" b="1" i="0" u="none" strike="noStrike" cap="none" normalizeH="0" baseline="0" dirty="0">
                          <a:ln>
                            <a:noFill/>
                          </a:ln>
                          <a:solidFill>
                            <a:srgbClr val="000000"/>
                          </a:solidFill>
                          <a:effectLst/>
                          <a:latin typeface="Calibri" pitchFamily="34" charset="0"/>
                          <a:cs typeface="Arial" charset="0"/>
                        </a:rPr>
                        <a:t> return</a:t>
                      </a:r>
                    </a:p>
                  </a:txBody>
                  <a:tcPr marL="68580" marR="68580" marT="0" marB="0"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tx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
                          <a:schemeClr val="tx2"/>
                        </a:buClr>
                        <a:buSzPct val="75000"/>
                        <a:buFontTx/>
                        <a:buNone/>
                        <a:tabLst/>
                      </a:pPr>
                      <a:r>
                        <a:rPr kumimoji="0" lang="en-US" sz="2000" b="1" i="0" u="none" strike="noStrike" cap="none" normalizeH="0" baseline="0" dirty="0">
                          <a:ln>
                            <a:noFill/>
                          </a:ln>
                          <a:solidFill>
                            <a:srgbClr val="000000"/>
                          </a:solidFill>
                          <a:effectLst/>
                          <a:latin typeface="Calibri" pitchFamily="34" charset="0"/>
                          <a:cs typeface="Arial" charset="0"/>
                        </a:rPr>
                        <a:t>538–515 B.C.</a:t>
                      </a:r>
                    </a:p>
                  </a:txBody>
                  <a:tcPr marL="68580" marR="68580" marT="0" marB="0"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tx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
                          <a:schemeClr val="tx2"/>
                        </a:buClr>
                        <a:buSzPct val="75000"/>
                        <a:buFontTx/>
                        <a:buNone/>
                        <a:tabLst/>
                      </a:pPr>
                      <a:r>
                        <a:rPr kumimoji="0" lang="en-US" sz="2000" b="1" i="0" u="none" strike="noStrike" cap="none" normalizeH="0" baseline="0" dirty="0">
                          <a:ln>
                            <a:noFill/>
                          </a:ln>
                          <a:solidFill>
                            <a:srgbClr val="000000"/>
                          </a:solidFill>
                          <a:effectLst/>
                          <a:latin typeface="Calibri" pitchFamily="34" charset="0"/>
                          <a:cs typeface="Arial" charset="0"/>
                        </a:rPr>
                        <a:t>23 years</a:t>
                      </a:r>
                    </a:p>
                  </a:txBody>
                  <a:tcPr marL="68580" marR="68580" marT="0" marB="0"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tx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
                          <a:schemeClr val="tx2"/>
                        </a:buClr>
                        <a:buSzPct val="75000"/>
                        <a:buFontTx/>
                        <a:buNone/>
                        <a:tabLst/>
                      </a:pPr>
                      <a:r>
                        <a:rPr kumimoji="0" lang="en-US" sz="2000" b="1" i="0" u="none" strike="noStrike" cap="none" normalizeH="0" baseline="0" dirty="0">
                          <a:ln>
                            <a:noFill/>
                          </a:ln>
                          <a:solidFill>
                            <a:srgbClr val="000000"/>
                          </a:solidFill>
                          <a:effectLst/>
                          <a:latin typeface="Calibri" pitchFamily="34" charset="0"/>
                          <a:cs typeface="Arial" charset="0"/>
                        </a:rPr>
                        <a:t>Cyrus (Isa 44:28‒45:1)</a:t>
                      </a:r>
                    </a:p>
                  </a:txBody>
                  <a:tcPr marL="68580" marR="68580" marT="0" marB="0"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tx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
                          <a:schemeClr val="tx2"/>
                        </a:buClr>
                        <a:buSzPct val="75000"/>
                        <a:buFontTx/>
                        <a:buNone/>
                        <a:tabLst/>
                      </a:pPr>
                      <a:r>
                        <a:rPr kumimoji="0" lang="en-US" sz="2000" b="1" i="0" u="none" strike="noStrike" cap="none" normalizeH="0" baseline="0" dirty="0">
                          <a:ln>
                            <a:noFill/>
                          </a:ln>
                          <a:solidFill>
                            <a:srgbClr val="000000"/>
                          </a:solidFill>
                          <a:effectLst/>
                          <a:latin typeface="Calibri" pitchFamily="34" charset="0"/>
                          <a:cs typeface="Arial" charset="0"/>
                        </a:rPr>
                        <a:t>Zerubbabel</a:t>
                      </a:r>
                    </a:p>
                  </a:txBody>
                  <a:tcPr marL="68580" marR="68580" marT="0" marB="0"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tx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
                          <a:schemeClr val="tx2"/>
                        </a:buClr>
                        <a:buSzPct val="75000"/>
                        <a:buFontTx/>
                        <a:buNone/>
                        <a:tabLst/>
                      </a:pPr>
                      <a:r>
                        <a:rPr kumimoji="0" lang="en-US" sz="2000" b="1" i="0" u="none" strike="noStrike" cap="none" normalizeH="0" baseline="0">
                          <a:ln>
                            <a:noFill/>
                          </a:ln>
                          <a:solidFill>
                            <a:srgbClr val="000000"/>
                          </a:solidFill>
                          <a:effectLst/>
                          <a:latin typeface="Calibri" pitchFamily="34" charset="0"/>
                          <a:cs typeface="Arial" charset="0"/>
                        </a:rPr>
                        <a:t>Ezra 1–6; Isaiah 44:28</a:t>
                      </a:r>
                    </a:p>
                  </a:txBody>
                  <a:tcPr marL="68580" marR="68580" marT="0" marB="0"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tx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
                          <a:schemeClr val="tx2"/>
                        </a:buClr>
                        <a:buSzPct val="75000"/>
                        <a:buFontTx/>
                        <a:buNone/>
                        <a:tabLst/>
                      </a:pPr>
                      <a:r>
                        <a:rPr kumimoji="0" lang="en-US" sz="2000" b="1" i="0" u="none" strike="noStrike" cap="none" normalizeH="0" baseline="0">
                          <a:ln>
                            <a:noFill/>
                          </a:ln>
                          <a:solidFill>
                            <a:srgbClr val="000000"/>
                          </a:solidFill>
                          <a:effectLst/>
                          <a:latin typeface="Calibri" pitchFamily="34" charset="0"/>
                          <a:cs typeface="Arial" charset="0"/>
                        </a:rPr>
                        <a:t>Rebuilding the temple</a:t>
                      </a:r>
                    </a:p>
                  </a:txBody>
                  <a:tcPr marL="68580" marR="68580" marT="0" marB="0"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tx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
                          <a:schemeClr val="tx2"/>
                        </a:buClr>
                        <a:buSzPct val="75000"/>
                        <a:buFontTx/>
                        <a:buNone/>
                        <a:tabLst/>
                      </a:pPr>
                      <a:r>
                        <a:rPr kumimoji="0" lang="en-US" sz="2000" b="1" i="0" u="none" strike="noStrike" cap="none" normalizeH="0" baseline="0" dirty="0">
                          <a:ln>
                            <a:noFill/>
                          </a:ln>
                          <a:solidFill>
                            <a:srgbClr val="000000"/>
                          </a:solidFill>
                          <a:effectLst/>
                          <a:latin typeface="Calibri" pitchFamily="34" charset="0"/>
                          <a:cs typeface="Arial" charset="0"/>
                        </a:rPr>
                        <a:t>50,000</a:t>
                      </a:r>
                    </a:p>
                  </a:txBody>
                  <a:tcPr marL="68580" marR="68580" marT="0" marB="0"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tx1">
                        <a:lumMod val="95000"/>
                      </a:schemeClr>
                    </a:solidFill>
                  </a:tcPr>
                </a:tc>
                <a:extLst>
                  <a:ext uri="{0D108BD9-81ED-4DB2-BD59-A6C34878D82A}">
                    <a16:rowId xmlns:a16="http://schemas.microsoft.com/office/drawing/2014/main" val="10002"/>
                  </a:ext>
                </a:extLst>
              </a:tr>
              <a:tr h="2123909">
                <a:tc>
                  <a:txBody>
                    <a:bodyPr/>
                    <a:lstStyle/>
                    <a:p>
                      <a:pPr marL="0" marR="0" lvl="0" indent="0" algn="ctr" defTabSz="914400" rtl="0" eaLnBrk="1" fontAlgn="base" latinLnBrk="0" hangingPunct="1">
                        <a:lnSpc>
                          <a:spcPct val="100000"/>
                        </a:lnSpc>
                        <a:spcBef>
                          <a:spcPct val="0"/>
                        </a:spcBef>
                        <a:spcAft>
                          <a:spcPct val="0"/>
                        </a:spcAft>
                        <a:buClr>
                          <a:schemeClr val="tx2"/>
                        </a:buClr>
                        <a:buSzPct val="75000"/>
                        <a:buFontTx/>
                        <a:buNone/>
                        <a:tabLst/>
                      </a:pPr>
                      <a:r>
                        <a:rPr kumimoji="0" lang="en-US" sz="2000" b="1" i="0" u="none" strike="noStrike" cap="none" normalizeH="0" baseline="0">
                          <a:ln>
                            <a:noFill/>
                          </a:ln>
                          <a:solidFill>
                            <a:srgbClr val="000000"/>
                          </a:solidFill>
                          <a:effectLst/>
                          <a:latin typeface="Calibri" pitchFamily="34" charset="0"/>
                          <a:cs typeface="Arial" charset="0"/>
                        </a:rPr>
                        <a:t>2</a:t>
                      </a:r>
                      <a:r>
                        <a:rPr kumimoji="0" lang="en-US" sz="2000" b="1" i="0" u="none" strike="noStrike" cap="none" normalizeH="0" baseline="30000">
                          <a:ln>
                            <a:noFill/>
                          </a:ln>
                          <a:solidFill>
                            <a:srgbClr val="000000"/>
                          </a:solidFill>
                          <a:effectLst/>
                          <a:latin typeface="Calibri" pitchFamily="34" charset="0"/>
                          <a:cs typeface="Arial" charset="0"/>
                        </a:rPr>
                        <a:t>nd</a:t>
                      </a:r>
                      <a:r>
                        <a:rPr kumimoji="0" lang="en-US" sz="2000" b="1" i="0" u="none" strike="noStrike" cap="none" normalizeH="0" baseline="0">
                          <a:ln>
                            <a:noFill/>
                          </a:ln>
                          <a:solidFill>
                            <a:srgbClr val="000000"/>
                          </a:solidFill>
                          <a:effectLst/>
                          <a:latin typeface="Calibri" pitchFamily="34" charset="0"/>
                          <a:cs typeface="Arial" charset="0"/>
                        </a:rPr>
                        <a:t> return</a:t>
                      </a:r>
                    </a:p>
                  </a:txBody>
                  <a:tcPr marL="68580" marR="68580" marT="0" marB="0"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tx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
                          <a:schemeClr val="tx2"/>
                        </a:buClr>
                        <a:buSzPct val="75000"/>
                        <a:buFontTx/>
                        <a:buNone/>
                        <a:tabLst/>
                      </a:pPr>
                      <a:r>
                        <a:rPr kumimoji="0" lang="en-US" sz="2000" b="1" i="0" u="none" strike="noStrike" cap="none" normalizeH="0" baseline="0">
                          <a:ln>
                            <a:noFill/>
                          </a:ln>
                          <a:solidFill>
                            <a:srgbClr val="000000"/>
                          </a:solidFill>
                          <a:effectLst/>
                          <a:latin typeface="Calibri" pitchFamily="34" charset="0"/>
                          <a:cs typeface="Arial" charset="0"/>
                        </a:rPr>
                        <a:t>458–457 B.C.</a:t>
                      </a:r>
                    </a:p>
                  </a:txBody>
                  <a:tcPr marL="68580" marR="68580" marT="0" marB="0"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tx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
                          <a:schemeClr val="tx2"/>
                        </a:buClr>
                        <a:buSzPct val="75000"/>
                        <a:buFontTx/>
                        <a:buNone/>
                        <a:tabLst/>
                      </a:pPr>
                      <a:r>
                        <a:rPr kumimoji="0" lang="en-US" sz="2000" b="1" i="0" u="none" strike="noStrike" cap="none" normalizeH="0" baseline="0">
                          <a:ln>
                            <a:noFill/>
                          </a:ln>
                          <a:solidFill>
                            <a:srgbClr val="000000"/>
                          </a:solidFill>
                          <a:effectLst/>
                          <a:latin typeface="Calibri" pitchFamily="34" charset="0"/>
                          <a:cs typeface="Arial" charset="0"/>
                        </a:rPr>
                        <a:t>2 years</a:t>
                      </a:r>
                    </a:p>
                  </a:txBody>
                  <a:tcPr marL="68580" marR="68580" marT="0" marB="0"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tx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
                          <a:schemeClr val="tx2"/>
                        </a:buClr>
                        <a:buSzPct val="75000"/>
                        <a:buFontTx/>
                        <a:buNone/>
                        <a:tabLst/>
                      </a:pPr>
                      <a:r>
                        <a:rPr kumimoji="0" lang="en-US" sz="2000" b="1" i="0" u="none" strike="noStrike" cap="none" normalizeH="0" baseline="0" dirty="0">
                          <a:ln>
                            <a:noFill/>
                          </a:ln>
                          <a:solidFill>
                            <a:srgbClr val="000000"/>
                          </a:solidFill>
                          <a:effectLst/>
                          <a:latin typeface="Calibri" pitchFamily="34" charset="0"/>
                          <a:cs typeface="Arial" charset="0"/>
                        </a:rPr>
                        <a:t>Artaxerxes</a:t>
                      </a:r>
                    </a:p>
                  </a:txBody>
                  <a:tcPr marL="68580" marR="68580" marT="0" marB="0"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tx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
                          <a:schemeClr val="tx2"/>
                        </a:buClr>
                        <a:buSzPct val="75000"/>
                        <a:buFontTx/>
                        <a:buNone/>
                        <a:tabLst/>
                      </a:pPr>
                      <a:r>
                        <a:rPr kumimoji="0" lang="en-US" sz="2000" b="1" i="0" u="none" strike="noStrike" cap="none" normalizeH="0" baseline="0" dirty="0">
                          <a:ln>
                            <a:noFill/>
                          </a:ln>
                          <a:solidFill>
                            <a:srgbClr val="000000"/>
                          </a:solidFill>
                          <a:effectLst/>
                          <a:latin typeface="Calibri" pitchFamily="34" charset="0"/>
                          <a:cs typeface="Arial" charset="0"/>
                        </a:rPr>
                        <a:t>Ezra</a:t>
                      </a:r>
                    </a:p>
                  </a:txBody>
                  <a:tcPr marL="68580" marR="68580" marT="0" marB="0"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tx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
                          <a:schemeClr val="tx2"/>
                        </a:buClr>
                        <a:buSzPct val="75000"/>
                        <a:buFontTx/>
                        <a:buNone/>
                        <a:tabLst/>
                      </a:pPr>
                      <a:r>
                        <a:rPr kumimoji="0" lang="en-US" sz="2000" b="1" i="0" u="none" strike="noStrike" cap="none" normalizeH="0" baseline="0" dirty="0">
                          <a:ln>
                            <a:noFill/>
                          </a:ln>
                          <a:solidFill>
                            <a:srgbClr val="000000"/>
                          </a:solidFill>
                          <a:effectLst/>
                          <a:latin typeface="Calibri" pitchFamily="34" charset="0"/>
                          <a:cs typeface="Arial" charset="0"/>
                        </a:rPr>
                        <a:t>Ezra 7–10</a:t>
                      </a:r>
                    </a:p>
                  </a:txBody>
                  <a:tcPr marL="68580" marR="68580" marT="0" marB="0"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tx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
                          <a:schemeClr val="tx2"/>
                        </a:buClr>
                        <a:buSzPct val="75000"/>
                        <a:buFontTx/>
                        <a:buNone/>
                        <a:tabLst/>
                      </a:pPr>
                      <a:r>
                        <a:rPr kumimoji="0" lang="en-US" sz="2000" b="1" i="0" u="none" strike="noStrike" cap="none" normalizeH="0" baseline="0" dirty="0">
                          <a:ln>
                            <a:noFill/>
                          </a:ln>
                          <a:solidFill>
                            <a:srgbClr val="000000"/>
                          </a:solidFill>
                          <a:effectLst/>
                          <a:latin typeface="Calibri" pitchFamily="34" charset="0"/>
                          <a:cs typeface="Arial" charset="0"/>
                        </a:rPr>
                        <a:t>Adorning of the temple and reforming the people</a:t>
                      </a:r>
                    </a:p>
                  </a:txBody>
                  <a:tcPr marL="68580" marR="68580" marT="0" marB="0"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tx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
                          <a:schemeClr val="tx2"/>
                        </a:buClr>
                        <a:buSzPct val="75000"/>
                        <a:buFontTx/>
                        <a:buNone/>
                        <a:tabLst/>
                      </a:pPr>
                      <a:r>
                        <a:rPr kumimoji="0" lang="en-US" sz="2000" b="1" i="0" u="none" strike="noStrike" cap="none" normalizeH="0" baseline="0" dirty="0">
                          <a:ln>
                            <a:noFill/>
                          </a:ln>
                          <a:solidFill>
                            <a:srgbClr val="000000"/>
                          </a:solidFill>
                          <a:effectLst/>
                          <a:latin typeface="Calibri" pitchFamily="34" charset="0"/>
                          <a:cs typeface="Arial" charset="0"/>
                        </a:rPr>
                        <a:t>2,000</a:t>
                      </a:r>
                    </a:p>
                  </a:txBody>
                  <a:tcPr marL="68580" marR="68580" marT="0" marB="0"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tx1">
                        <a:lumMod val="95000"/>
                      </a:schemeClr>
                    </a:solidFill>
                  </a:tcPr>
                </a:tc>
                <a:extLst>
                  <a:ext uri="{0D108BD9-81ED-4DB2-BD59-A6C34878D82A}">
                    <a16:rowId xmlns:a16="http://schemas.microsoft.com/office/drawing/2014/main" val="10003"/>
                  </a:ext>
                </a:extLst>
              </a:tr>
              <a:tr h="1173578">
                <a:tc>
                  <a:txBody>
                    <a:bodyPr/>
                    <a:lstStyle/>
                    <a:p>
                      <a:pPr marL="0" marR="0" lvl="0" indent="0" algn="ctr" defTabSz="914400" rtl="0" eaLnBrk="1" fontAlgn="base" latinLnBrk="0" hangingPunct="1">
                        <a:lnSpc>
                          <a:spcPct val="100000"/>
                        </a:lnSpc>
                        <a:spcBef>
                          <a:spcPct val="0"/>
                        </a:spcBef>
                        <a:spcAft>
                          <a:spcPct val="0"/>
                        </a:spcAft>
                        <a:buClr>
                          <a:schemeClr val="tx2"/>
                        </a:buClr>
                        <a:buSzPct val="75000"/>
                        <a:buFontTx/>
                        <a:buNone/>
                        <a:tabLst/>
                      </a:pPr>
                      <a:r>
                        <a:rPr kumimoji="0" lang="en-US" sz="2000" b="1" i="0" u="none" strike="noStrike" cap="none" normalizeH="0" baseline="0">
                          <a:ln>
                            <a:noFill/>
                          </a:ln>
                          <a:solidFill>
                            <a:srgbClr val="000000"/>
                          </a:solidFill>
                          <a:effectLst/>
                          <a:latin typeface="Calibri" pitchFamily="34" charset="0"/>
                          <a:cs typeface="Arial" charset="0"/>
                        </a:rPr>
                        <a:t>3</a:t>
                      </a:r>
                      <a:r>
                        <a:rPr kumimoji="0" lang="en-US" sz="2000" b="1" i="0" u="none" strike="noStrike" cap="none" normalizeH="0" baseline="30000">
                          <a:ln>
                            <a:noFill/>
                          </a:ln>
                          <a:solidFill>
                            <a:srgbClr val="000000"/>
                          </a:solidFill>
                          <a:effectLst/>
                          <a:latin typeface="Calibri" pitchFamily="34" charset="0"/>
                          <a:cs typeface="Arial" charset="0"/>
                        </a:rPr>
                        <a:t>rd</a:t>
                      </a:r>
                      <a:r>
                        <a:rPr kumimoji="0" lang="en-US" sz="2000" b="1" i="0" u="none" strike="noStrike" cap="none" normalizeH="0" baseline="0">
                          <a:ln>
                            <a:noFill/>
                          </a:ln>
                          <a:solidFill>
                            <a:srgbClr val="000000"/>
                          </a:solidFill>
                          <a:effectLst/>
                          <a:latin typeface="Calibri" pitchFamily="34" charset="0"/>
                          <a:cs typeface="Arial" charset="0"/>
                        </a:rPr>
                        <a:t> return</a:t>
                      </a:r>
                    </a:p>
                  </a:txBody>
                  <a:tcPr marL="68580" marR="68580" marT="0" marB="0"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tx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
                          <a:schemeClr val="tx2"/>
                        </a:buClr>
                        <a:buSzPct val="75000"/>
                        <a:buFontTx/>
                        <a:buNone/>
                        <a:tabLst/>
                      </a:pPr>
                      <a:r>
                        <a:rPr kumimoji="0" lang="en-US" sz="2000" b="1" i="0" u="none" strike="noStrike" cap="none" normalizeH="0" baseline="0">
                          <a:ln>
                            <a:noFill/>
                          </a:ln>
                          <a:solidFill>
                            <a:srgbClr val="000000"/>
                          </a:solidFill>
                          <a:effectLst/>
                          <a:latin typeface="Calibri" pitchFamily="34" charset="0"/>
                          <a:cs typeface="Arial" charset="0"/>
                        </a:rPr>
                        <a:t>444–432 B.C.</a:t>
                      </a:r>
                    </a:p>
                  </a:txBody>
                  <a:tcPr marL="68580" marR="68580" marT="0" marB="0"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tx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
                          <a:schemeClr val="tx2"/>
                        </a:buClr>
                        <a:buSzPct val="75000"/>
                        <a:buFontTx/>
                        <a:buNone/>
                        <a:tabLst/>
                      </a:pPr>
                      <a:r>
                        <a:rPr kumimoji="0" lang="en-US" sz="2000" b="1" i="0" u="none" strike="noStrike" cap="none" normalizeH="0" baseline="0">
                          <a:ln>
                            <a:noFill/>
                          </a:ln>
                          <a:solidFill>
                            <a:srgbClr val="000000"/>
                          </a:solidFill>
                          <a:effectLst/>
                          <a:latin typeface="Calibri" pitchFamily="34" charset="0"/>
                          <a:cs typeface="Arial" charset="0"/>
                        </a:rPr>
                        <a:t>8 years</a:t>
                      </a:r>
                    </a:p>
                  </a:txBody>
                  <a:tcPr marL="68580" marR="68580" marT="0" marB="0"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tx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
                          <a:schemeClr val="tx2"/>
                        </a:buClr>
                        <a:buSzPct val="75000"/>
                        <a:buFontTx/>
                        <a:buNone/>
                        <a:tabLst/>
                      </a:pPr>
                      <a:r>
                        <a:rPr kumimoji="0" lang="en-US" sz="2000" b="1" i="0" u="none" strike="noStrike" cap="none" normalizeH="0" baseline="0">
                          <a:ln>
                            <a:noFill/>
                          </a:ln>
                          <a:solidFill>
                            <a:srgbClr val="000000"/>
                          </a:solidFill>
                          <a:effectLst/>
                          <a:latin typeface="Calibri" pitchFamily="34" charset="0"/>
                          <a:cs typeface="Arial" charset="0"/>
                        </a:rPr>
                        <a:t>Artaxerxes</a:t>
                      </a:r>
                    </a:p>
                  </a:txBody>
                  <a:tcPr marL="68580" marR="68580" marT="0" marB="0"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tx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
                          <a:schemeClr val="tx2"/>
                        </a:buClr>
                        <a:buSzPct val="75000"/>
                        <a:buFontTx/>
                        <a:buNone/>
                        <a:tabLst/>
                      </a:pPr>
                      <a:r>
                        <a:rPr kumimoji="0" lang="en-US" sz="2000" b="1" i="0" u="none" strike="noStrike" cap="none" normalizeH="0" baseline="0" dirty="0">
                          <a:ln>
                            <a:noFill/>
                          </a:ln>
                          <a:solidFill>
                            <a:srgbClr val="000000"/>
                          </a:solidFill>
                          <a:effectLst/>
                          <a:latin typeface="Calibri" pitchFamily="34" charset="0"/>
                          <a:cs typeface="Arial" charset="0"/>
                        </a:rPr>
                        <a:t>Nehemiah</a:t>
                      </a:r>
                    </a:p>
                  </a:txBody>
                  <a:tcPr marL="68580" marR="68580" marT="0" marB="0"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tx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
                          <a:schemeClr val="tx2"/>
                        </a:buClr>
                        <a:buSzPct val="75000"/>
                        <a:buFontTx/>
                        <a:buNone/>
                        <a:tabLst/>
                      </a:pPr>
                      <a:r>
                        <a:rPr kumimoji="0" lang="en-US" sz="2000" b="1" i="0" u="none" strike="noStrike" cap="none" normalizeH="0" baseline="0" dirty="0">
                          <a:ln>
                            <a:noFill/>
                          </a:ln>
                          <a:solidFill>
                            <a:srgbClr val="000000"/>
                          </a:solidFill>
                          <a:effectLst/>
                          <a:latin typeface="Calibri" pitchFamily="34" charset="0"/>
                          <a:cs typeface="Arial" charset="0"/>
                        </a:rPr>
                        <a:t>Nehemiah</a:t>
                      </a:r>
                    </a:p>
                  </a:txBody>
                  <a:tcPr marL="68580" marR="68580" marT="0" marB="0"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tx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
                          <a:schemeClr val="tx2"/>
                        </a:buClr>
                        <a:buSzPct val="75000"/>
                        <a:buFontTx/>
                        <a:buNone/>
                        <a:tabLst/>
                      </a:pPr>
                      <a:r>
                        <a:rPr kumimoji="0" lang="en-US" sz="2000" b="1" i="0" u="none" strike="noStrike" cap="none" normalizeH="0" baseline="0" dirty="0">
                          <a:ln>
                            <a:noFill/>
                          </a:ln>
                          <a:solidFill>
                            <a:srgbClr val="000000"/>
                          </a:solidFill>
                          <a:effectLst/>
                          <a:latin typeface="Calibri" pitchFamily="34" charset="0"/>
                          <a:cs typeface="Arial" charset="0"/>
                        </a:rPr>
                        <a:t>Rebuilding the wall</a:t>
                      </a:r>
                    </a:p>
                  </a:txBody>
                  <a:tcPr marL="68580" marR="68580" marT="0" marB="0"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tx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
                          <a:schemeClr val="tx2"/>
                        </a:buClr>
                        <a:buSzPct val="75000"/>
                        <a:buFontTx/>
                        <a:buNone/>
                        <a:tabLst/>
                      </a:pPr>
                      <a:endParaRPr kumimoji="0" lang="en-US" sz="2000" b="1" i="0" u="none" strike="noStrike" cap="none" normalizeH="0" baseline="0" dirty="0">
                        <a:ln>
                          <a:noFill/>
                        </a:ln>
                        <a:solidFill>
                          <a:srgbClr val="000000"/>
                        </a:solidFill>
                        <a:effectLst/>
                        <a:latin typeface="Calibri" pitchFamily="34" charset="0"/>
                        <a:cs typeface="Arial" charset="0"/>
                      </a:endParaRPr>
                    </a:p>
                  </a:txBody>
                  <a:tcPr marL="68580" marR="68580" marT="0" marB="0"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tx1">
                        <a:lumMod val="95000"/>
                      </a:schemeClr>
                    </a:solidFill>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3032390985"/>
      </p:ext>
    </p:extLst>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a:extLst>
              <a:ext uri="{FF2B5EF4-FFF2-40B4-BE49-F238E27FC236}">
                <a16:creationId xmlns:a16="http://schemas.microsoft.com/office/drawing/2014/main" id="{698C5A2A-8646-4F4B-A86A-5A83D3901C74}"/>
              </a:ext>
            </a:extLst>
          </p:cNvPr>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p:spPr>
      </p:pic>
      <p:sp>
        <p:nvSpPr>
          <p:cNvPr id="7171" name="Rectangle 1027"/>
          <p:cNvSpPr>
            <a:spLocks noGrp="1" noChangeArrowheads="1"/>
          </p:cNvSpPr>
          <p:nvPr>
            <p:ph type="body" idx="1"/>
          </p:nvPr>
        </p:nvSpPr>
        <p:spPr>
          <a:xfrm>
            <a:off x="609600" y="0"/>
            <a:ext cx="10972799" cy="5334000"/>
          </a:xfrm>
        </p:spPr>
        <p:txBody>
          <a:bodyPr/>
          <a:lstStyle/>
          <a:p>
            <a:pPr marL="0" indent="0" algn="ctr" defTabSz="685800">
              <a:spcBef>
                <a:spcPct val="0"/>
              </a:spcBef>
              <a:spcAft>
                <a:spcPts val="1200"/>
              </a:spcAft>
              <a:buNone/>
              <a:defRPr/>
            </a:pPr>
            <a:r>
              <a:rPr lang="en-US" altLang="en-US" sz="4000" kern="1200" dirty="0">
                <a:solidFill>
                  <a:schemeClr val="tx2"/>
                </a:solidFill>
                <a:ea typeface="+mj-ea"/>
                <a:cs typeface="+mj-cs"/>
              </a:rPr>
              <a:t>Genesis 11:1-4</a:t>
            </a:r>
          </a:p>
          <a:p>
            <a:pPr marL="0" indent="0" algn="just" eaLnBrk="1" hangingPunct="1">
              <a:spcBef>
                <a:spcPts val="0"/>
              </a:spcBef>
              <a:spcAft>
                <a:spcPts val="600"/>
              </a:spcAft>
              <a:buNone/>
              <a:defRPr/>
            </a:pPr>
            <a:r>
              <a:rPr lang="en-US" altLang="en-US" baseline="30000" dirty="0">
                <a:effectLst>
                  <a:outerShdw blurRad="38100" dist="38100" dir="2700000" algn="tl">
                    <a:srgbClr val="000000">
                      <a:alpha val="43137"/>
                    </a:srgbClr>
                  </a:outerShdw>
                </a:effectLst>
              </a:rPr>
              <a:t>1</a:t>
            </a:r>
            <a:r>
              <a:rPr lang="en-US" altLang="en-US" dirty="0">
                <a:effectLst>
                  <a:outerShdw blurRad="38100" dist="38100" dir="2700000" algn="tl">
                    <a:srgbClr val="000000">
                      <a:alpha val="43137"/>
                    </a:srgbClr>
                  </a:outerShdw>
                </a:effectLst>
              </a:rPr>
              <a:t> Now </a:t>
            </a:r>
            <a:r>
              <a:rPr lang="en-US" altLang="en-US" b="1" u="sng" dirty="0">
                <a:solidFill>
                  <a:srgbClr val="FFFFCC"/>
                </a:solidFill>
                <a:effectLst>
                  <a:outerShdw blurRad="38100" dist="38100" dir="2700000" algn="tl">
                    <a:srgbClr val="000000">
                      <a:alpha val="43137"/>
                    </a:srgbClr>
                  </a:outerShdw>
                </a:effectLst>
              </a:rPr>
              <a:t>the whole earth used the same language and the same words</a:t>
            </a:r>
            <a:r>
              <a:rPr lang="en-US" altLang="en-US" dirty="0">
                <a:effectLst>
                  <a:outerShdw blurRad="38100" dist="38100" dir="2700000" algn="tl">
                    <a:srgbClr val="000000">
                      <a:alpha val="43137"/>
                    </a:srgbClr>
                  </a:outerShdw>
                </a:effectLst>
              </a:rPr>
              <a:t>. </a:t>
            </a:r>
            <a:r>
              <a:rPr lang="en-US" altLang="en-US" baseline="30000" dirty="0">
                <a:effectLst>
                  <a:outerShdw blurRad="38100" dist="38100" dir="2700000" algn="tl">
                    <a:srgbClr val="000000">
                      <a:alpha val="43137"/>
                    </a:srgbClr>
                  </a:outerShdw>
                </a:effectLst>
              </a:rPr>
              <a:t>2</a:t>
            </a:r>
            <a:r>
              <a:rPr lang="en-US" altLang="en-US" dirty="0">
                <a:effectLst>
                  <a:outerShdw blurRad="38100" dist="38100" dir="2700000" algn="tl">
                    <a:srgbClr val="000000">
                      <a:alpha val="43137"/>
                    </a:srgbClr>
                  </a:outerShdw>
                </a:effectLst>
              </a:rPr>
              <a:t> It came about as they journeyed east, that they found a plain in the land of Shinar and settled there. </a:t>
            </a:r>
            <a:r>
              <a:rPr lang="en-US" altLang="en-US" baseline="30000" dirty="0">
                <a:effectLst>
                  <a:outerShdw blurRad="38100" dist="38100" dir="2700000" algn="tl">
                    <a:srgbClr val="000000">
                      <a:alpha val="43137"/>
                    </a:srgbClr>
                  </a:outerShdw>
                </a:effectLst>
              </a:rPr>
              <a:t>3</a:t>
            </a:r>
            <a:r>
              <a:rPr lang="en-US" altLang="en-US" dirty="0">
                <a:effectLst>
                  <a:outerShdw blurRad="38100" dist="38100" dir="2700000" algn="tl">
                    <a:srgbClr val="000000">
                      <a:alpha val="43137"/>
                    </a:srgbClr>
                  </a:outerShdw>
                </a:effectLst>
              </a:rPr>
              <a:t> They said to one another, “Come, let us make bricks and burn them thoroughly.” And they used brick for stone, and they used tar for mortar. </a:t>
            </a:r>
            <a:r>
              <a:rPr lang="en-US" altLang="en-US" baseline="30000" dirty="0">
                <a:effectLst>
                  <a:outerShdw blurRad="38100" dist="38100" dir="2700000" algn="tl">
                    <a:srgbClr val="000000">
                      <a:alpha val="43137"/>
                    </a:srgbClr>
                  </a:outerShdw>
                </a:effectLst>
              </a:rPr>
              <a:t>4</a:t>
            </a:r>
            <a:r>
              <a:rPr lang="en-US" altLang="en-US" dirty="0">
                <a:effectLst>
                  <a:outerShdw blurRad="38100" dist="38100" dir="2700000" algn="tl">
                    <a:srgbClr val="000000">
                      <a:alpha val="43137"/>
                    </a:srgbClr>
                  </a:outerShdw>
                </a:effectLst>
              </a:rPr>
              <a:t> They said, “Come, let us build for ourselves a city, and a tower whose top will reach into heaven, and let us make for ourselves a name, otherwise we will be scattered abroad over the face of the whole earth.”</a:t>
            </a:r>
          </a:p>
        </p:txBody>
      </p:sp>
    </p:spTree>
    <p:extLst>
      <p:ext uri="{BB962C8B-B14F-4D97-AF65-F5344CB8AC3E}">
        <p14:creationId xmlns:p14="http://schemas.microsoft.com/office/powerpoint/2010/main" val="97873178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Placeholder 2"/>
          <p:cNvGraphicFramePr>
            <a:graphicFrameLocks noGrp="1"/>
          </p:cNvGraphicFramePr>
          <p:nvPr>
            <p:ph type="tbl" idx="1"/>
          </p:nvPr>
        </p:nvGraphicFramePr>
        <p:xfrm>
          <a:off x="609600" y="182880"/>
          <a:ext cx="10972800" cy="6553200"/>
        </p:xfrm>
        <a:graphic>
          <a:graphicData uri="http://schemas.openxmlformats.org/drawingml/2006/table">
            <a:tbl>
              <a:tblPr firstRow="1" bandRow="1">
                <a:tableStyleId>{073A0DAA-6AF3-43AB-8588-CEC1D06C72B9}</a:tableStyleId>
              </a:tblPr>
              <a:tblGrid>
                <a:gridCol w="3657600">
                  <a:extLst>
                    <a:ext uri="{9D8B030D-6E8A-4147-A177-3AD203B41FA5}">
                      <a16:colId xmlns:a16="http://schemas.microsoft.com/office/drawing/2014/main" val="2807051881"/>
                    </a:ext>
                  </a:extLst>
                </a:gridCol>
                <a:gridCol w="3657600">
                  <a:extLst>
                    <a:ext uri="{9D8B030D-6E8A-4147-A177-3AD203B41FA5}">
                      <a16:colId xmlns:a16="http://schemas.microsoft.com/office/drawing/2014/main" val="416673137"/>
                    </a:ext>
                  </a:extLst>
                </a:gridCol>
                <a:gridCol w="3657600">
                  <a:extLst>
                    <a:ext uri="{9D8B030D-6E8A-4147-A177-3AD203B41FA5}">
                      <a16:colId xmlns:a16="http://schemas.microsoft.com/office/drawing/2014/main" val="3259655191"/>
                    </a:ext>
                  </a:extLst>
                </a:gridCol>
              </a:tblGrid>
              <a:tr h="502920">
                <a:tc gridSpan="3">
                  <a:txBody>
                    <a:bodyPr/>
                    <a:lstStyle/>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pitchFamily="2" charset="2"/>
                        <a:buNone/>
                        <a:tabLst/>
                        <a:defRPr/>
                      </a:pPr>
                      <a:r>
                        <a:rPr kumimoji="0" lang="en-US" sz="3600" b="0" i="0" u="none" strike="noStrike" kern="0" cap="none" spc="0" normalizeH="0" baseline="0" noProof="0" dirty="0">
                          <a:ln>
                            <a:noFill/>
                          </a:ln>
                          <a:solidFill>
                            <a:srgbClr val="00FFFF"/>
                          </a:solidFill>
                          <a:effectLst>
                            <a:outerShdw blurRad="38100" dist="38100" dir="2700000" algn="tl">
                              <a:srgbClr val="000000">
                                <a:alpha val="43137"/>
                              </a:srgbClr>
                            </a:outerShdw>
                          </a:effectLst>
                          <a:uLnTx/>
                          <a:uFillTx/>
                          <a:latin typeface="Calibri" panose="020F0502020204030204" pitchFamily="34" charset="0"/>
                          <a:ea typeface="+mj-ea"/>
                          <a:cs typeface="+mj-cs"/>
                        </a:rPr>
                        <a:t>Spread of the Mother-Child Cult</a:t>
                      </a:r>
                      <a:endParaRPr lang="en-US" sz="3600" noProof="0" dirty="0">
                        <a:solidFill>
                          <a:schemeClr val="tx2"/>
                        </a:solidFill>
                        <a:latin typeface="Calibri" panose="020F0502020204030204" pitchFamily="34" charset="0"/>
                        <a:ea typeface="+mj-ea"/>
                        <a:cs typeface="+mj-cs"/>
                      </a:endParaRPr>
                    </a:p>
                  </a:txBody>
                  <a:tcPr anchor="ctr"/>
                </a:tc>
                <a:tc hMerge="1">
                  <a:txBody>
                    <a:bodyPr/>
                    <a:lstStyle/>
                    <a:p>
                      <a:pPr marL="0" marR="0" lvl="0" indent="0" algn="ctr" defTabSz="914400" rtl="0" eaLnBrk="1" fontAlgn="auto" latinLnBrk="0" hangingPunct="1">
                        <a:lnSpc>
                          <a:spcPct val="100000"/>
                        </a:lnSpc>
                        <a:spcBef>
                          <a:spcPts val="1800"/>
                        </a:spcBef>
                        <a:spcAft>
                          <a:spcPts val="1800"/>
                        </a:spcAft>
                        <a:buClrTx/>
                        <a:buSzTx/>
                        <a:buFontTx/>
                        <a:buNone/>
                        <a:tabLst/>
                        <a:defRPr/>
                      </a:pPr>
                      <a:endParaRPr kumimoji="0" lang="en-US" sz="3600" b="0" i="0" u="none" strike="noStrike" kern="0" cap="none" spc="0" normalizeH="0" baseline="0" dirty="0">
                        <a:ln>
                          <a:noFill/>
                        </a:ln>
                        <a:solidFill>
                          <a:srgbClr val="00FFFF"/>
                        </a:solidFill>
                        <a:effectLst/>
                        <a:uLnTx/>
                        <a:uFillTx/>
                        <a:latin typeface="Calibri" panose="020F0502020204030204" pitchFamily="34" charset="0"/>
                        <a:ea typeface="+mj-ea"/>
                        <a:cs typeface="+mj-cs"/>
                      </a:endParaRPr>
                    </a:p>
                  </a:txBody>
                  <a:tcPr anchor="ctr">
                    <a:lnL w="12700" cap="flat" cmpd="sng" algn="ctr">
                      <a:solidFill>
                        <a:schemeClr val="tx1"/>
                      </a:solidFill>
                      <a:prstDash val="solid"/>
                      <a:round/>
                      <a:headEnd type="none" w="med" len="med"/>
                      <a:tailEnd type="none" w="med" len="med"/>
                    </a:lnL>
                  </a:tcPr>
                </a:tc>
                <a:tc hMerge="1">
                  <a:txBody>
                    <a:bodyPr/>
                    <a:lstStyle/>
                    <a:p>
                      <a:pPr marL="0" marR="0" lvl="0" indent="0" algn="ctr" defTabSz="914400" rtl="0" eaLnBrk="1" fontAlgn="auto" latinLnBrk="0" hangingPunct="1">
                        <a:lnSpc>
                          <a:spcPct val="100000"/>
                        </a:lnSpc>
                        <a:spcBef>
                          <a:spcPts val="1800"/>
                        </a:spcBef>
                        <a:spcAft>
                          <a:spcPts val="1800"/>
                        </a:spcAft>
                        <a:buClrTx/>
                        <a:buSzTx/>
                        <a:buFontTx/>
                        <a:buNone/>
                        <a:tabLst/>
                        <a:defRPr/>
                      </a:pPr>
                      <a:endParaRPr kumimoji="0" lang="en-US" sz="3600" b="0" i="0" u="none" strike="noStrike" kern="0" cap="none" spc="0" normalizeH="0" baseline="0" dirty="0">
                        <a:ln>
                          <a:noFill/>
                        </a:ln>
                        <a:solidFill>
                          <a:srgbClr val="00FFFF"/>
                        </a:solidFill>
                        <a:effectLst/>
                        <a:uLnTx/>
                        <a:uFillTx/>
                        <a:latin typeface="Calibri" panose="020F0502020204030204" pitchFamily="34" charset="0"/>
                        <a:ea typeface="+mj-ea"/>
                        <a:cs typeface="+mj-cs"/>
                      </a:endParaRPr>
                    </a:p>
                  </a:txBody>
                  <a:tcPr anchor="ctr"/>
                </a:tc>
                <a:extLst>
                  <a:ext uri="{0D108BD9-81ED-4DB2-BD59-A6C34878D82A}">
                    <a16:rowId xmlns:a16="http://schemas.microsoft.com/office/drawing/2014/main" val="1440537022"/>
                  </a:ext>
                </a:extLst>
              </a:tr>
              <a:tr h="502920">
                <a:tc>
                  <a:txBody>
                    <a:bodyPr/>
                    <a:lstStyle/>
                    <a:p>
                      <a:pPr marL="0" marR="0" lvl="0" indent="0" algn="ctr" defTabSz="914400" rtl="0" eaLnBrk="1" fontAlgn="base" latinLnBrk="0" hangingPunct="1">
                        <a:lnSpc>
                          <a:spcPct val="100000"/>
                        </a:lnSpc>
                        <a:spcBef>
                          <a:spcPts val="0"/>
                        </a:spcBef>
                        <a:spcAft>
                          <a:spcPct val="0"/>
                        </a:spcAft>
                        <a:buClrTx/>
                        <a:buSzTx/>
                        <a:buFontTx/>
                        <a:buNone/>
                        <a:tabLst/>
                      </a:pPr>
                      <a:endParaRPr kumimoji="0" lang="en-US" sz="2600" b="0" i="0" u="none" strike="noStrike" cap="none" normalizeH="0" baseline="0" dirty="0">
                        <a:ln>
                          <a:noFill/>
                        </a:ln>
                        <a:solidFill>
                          <a:srgbClr val="C00000"/>
                        </a:solidFill>
                        <a:effectLst/>
                        <a:latin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sz="2600" b="1" i="0" u="none" strike="noStrike" cap="none" normalizeH="0" baseline="0" dirty="0">
                          <a:ln>
                            <a:noFill/>
                          </a:ln>
                          <a:solidFill>
                            <a:srgbClr val="C00000"/>
                          </a:solidFill>
                          <a:effectLst/>
                          <a:latin typeface="Calibri" panose="020F0502020204030204" pitchFamily="34" charset="0"/>
                        </a:rPr>
                        <a:t>MOTHER</a:t>
                      </a:r>
                    </a:p>
                  </a:txBody>
                  <a:tcPr anchor="ctr" horzOverflow="overflow"/>
                </a:tc>
                <a:tc>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sz="2600" b="1" i="0" u="none" strike="noStrike" cap="none" normalizeH="0" baseline="0" dirty="0">
                          <a:ln>
                            <a:noFill/>
                          </a:ln>
                          <a:solidFill>
                            <a:srgbClr val="C00000"/>
                          </a:solidFill>
                          <a:effectLst/>
                          <a:latin typeface="Calibri" panose="020F0502020204030204" pitchFamily="34" charset="0"/>
                        </a:rPr>
                        <a:t>CHILD</a:t>
                      </a:r>
                    </a:p>
                  </a:txBody>
                  <a:tcPr anchor="ctr" horzOverflow="overflow"/>
                </a:tc>
                <a:extLst>
                  <a:ext uri="{0D108BD9-81ED-4DB2-BD59-A6C34878D82A}">
                    <a16:rowId xmlns:a16="http://schemas.microsoft.com/office/drawing/2014/main" val="1459597859"/>
                  </a:ext>
                </a:extLst>
              </a:tr>
              <a:tr h="502920">
                <a:tc>
                  <a:txBody>
                    <a:bodyPr/>
                    <a:lstStyle/>
                    <a:p>
                      <a:pPr marL="457200" marR="0" lvl="0" indent="0" algn="l" defTabSz="914400" rtl="0" eaLnBrk="1" fontAlgn="base" latinLnBrk="0" hangingPunct="1">
                        <a:lnSpc>
                          <a:spcPct val="100000"/>
                        </a:lnSpc>
                        <a:spcBef>
                          <a:spcPts val="0"/>
                        </a:spcBef>
                        <a:spcAft>
                          <a:spcPct val="0"/>
                        </a:spcAft>
                        <a:buClrTx/>
                        <a:buSzTx/>
                        <a:buFontTx/>
                        <a:buNone/>
                        <a:tabLst/>
                      </a:pPr>
                      <a:r>
                        <a:rPr lang="en-US" sz="2600" b="1" kern="1200" dirty="0">
                          <a:solidFill>
                            <a:srgbClr val="0000CC"/>
                          </a:solidFill>
                          <a:latin typeface="Calibri" panose="020F0502020204030204" pitchFamily="34" charset="0"/>
                          <a:ea typeface="+mn-ea"/>
                          <a:cs typeface="+mn-cs"/>
                        </a:rPr>
                        <a:t>Assyria</a:t>
                      </a:r>
                    </a:p>
                  </a:txBody>
                  <a:tcPr horzOverflow="overflow"/>
                </a:tc>
                <a:tc>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sz="2600" b="0" i="0" u="none" strike="noStrike" cap="none" normalizeH="0" baseline="0" dirty="0">
                          <a:ln>
                            <a:noFill/>
                          </a:ln>
                          <a:solidFill>
                            <a:schemeClr val="bg2"/>
                          </a:solidFill>
                          <a:effectLst/>
                          <a:latin typeface="Calibri" panose="020F0502020204030204" pitchFamily="34" charset="0"/>
                        </a:rPr>
                        <a:t>Ishtar</a:t>
                      </a:r>
                    </a:p>
                  </a:txBody>
                  <a:tcPr horzOverflow="overflow"/>
                </a:tc>
                <a:tc>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sz="2600" b="0" i="0" u="none" strike="noStrike" cap="none" normalizeH="0" baseline="0" dirty="0">
                          <a:ln>
                            <a:noFill/>
                          </a:ln>
                          <a:solidFill>
                            <a:schemeClr val="bg2"/>
                          </a:solidFill>
                          <a:effectLst/>
                          <a:latin typeface="Calibri" panose="020F0502020204030204" pitchFamily="34" charset="0"/>
                        </a:rPr>
                        <a:t>Tammuz</a:t>
                      </a:r>
                    </a:p>
                  </a:txBody>
                  <a:tcPr horzOverflow="overflow"/>
                </a:tc>
                <a:extLst>
                  <a:ext uri="{0D108BD9-81ED-4DB2-BD59-A6C34878D82A}">
                    <a16:rowId xmlns:a16="http://schemas.microsoft.com/office/drawing/2014/main" val="3070623534"/>
                  </a:ext>
                </a:extLst>
              </a:tr>
              <a:tr h="502920">
                <a:tc>
                  <a:txBody>
                    <a:bodyPr/>
                    <a:lstStyle/>
                    <a:p>
                      <a:pPr marL="457200" marR="0" lvl="0" indent="0" algn="l" defTabSz="914400" rtl="0" eaLnBrk="1" fontAlgn="base" latinLnBrk="0" hangingPunct="1">
                        <a:lnSpc>
                          <a:spcPct val="100000"/>
                        </a:lnSpc>
                        <a:spcBef>
                          <a:spcPts val="0"/>
                        </a:spcBef>
                        <a:spcAft>
                          <a:spcPct val="0"/>
                        </a:spcAft>
                        <a:buClrTx/>
                        <a:buSzTx/>
                        <a:buFontTx/>
                        <a:buNone/>
                        <a:tabLst/>
                      </a:pPr>
                      <a:r>
                        <a:rPr lang="en-US" sz="2600" b="1" kern="1200" dirty="0">
                          <a:solidFill>
                            <a:srgbClr val="0000CC"/>
                          </a:solidFill>
                          <a:latin typeface="Calibri" panose="020F0502020204030204" pitchFamily="34" charset="0"/>
                          <a:ea typeface="+mn-ea"/>
                          <a:cs typeface="+mn-cs"/>
                        </a:rPr>
                        <a:t>Phoenicia</a:t>
                      </a:r>
                    </a:p>
                  </a:txBody>
                  <a:tcPr horzOverflow="overflow"/>
                </a:tc>
                <a:tc>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sz="2600" b="0" i="0" u="none" strike="noStrike" cap="none" normalizeH="0" baseline="0" dirty="0">
                          <a:ln>
                            <a:noFill/>
                          </a:ln>
                          <a:solidFill>
                            <a:schemeClr val="bg2"/>
                          </a:solidFill>
                          <a:effectLst/>
                          <a:latin typeface="Calibri" panose="020F0502020204030204" pitchFamily="34" charset="0"/>
                        </a:rPr>
                        <a:t>Astarte</a:t>
                      </a:r>
                    </a:p>
                  </a:txBody>
                  <a:tcPr horzOverflow="overflow"/>
                </a:tc>
                <a:tc>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sz="2600" b="0" i="0" u="none" strike="noStrike" cap="none" normalizeH="0" baseline="0" dirty="0">
                          <a:ln>
                            <a:noFill/>
                          </a:ln>
                          <a:solidFill>
                            <a:schemeClr val="bg2"/>
                          </a:solidFill>
                          <a:effectLst/>
                          <a:latin typeface="Calibri" panose="020F0502020204030204" pitchFamily="34" charset="0"/>
                        </a:rPr>
                        <a:t>Baal</a:t>
                      </a:r>
                    </a:p>
                  </a:txBody>
                  <a:tcPr horzOverflow="overflow"/>
                </a:tc>
                <a:extLst>
                  <a:ext uri="{0D108BD9-81ED-4DB2-BD59-A6C34878D82A}">
                    <a16:rowId xmlns:a16="http://schemas.microsoft.com/office/drawing/2014/main" val="934686761"/>
                  </a:ext>
                </a:extLst>
              </a:tr>
              <a:tr h="502920">
                <a:tc>
                  <a:txBody>
                    <a:bodyPr/>
                    <a:lstStyle/>
                    <a:p>
                      <a:pPr marL="457200" marR="0" lvl="0" indent="0" algn="l" defTabSz="914400" rtl="0" eaLnBrk="1" fontAlgn="base" latinLnBrk="0" hangingPunct="1">
                        <a:lnSpc>
                          <a:spcPct val="100000"/>
                        </a:lnSpc>
                        <a:spcBef>
                          <a:spcPts val="0"/>
                        </a:spcBef>
                        <a:spcAft>
                          <a:spcPct val="0"/>
                        </a:spcAft>
                        <a:buClrTx/>
                        <a:buSzTx/>
                        <a:buFontTx/>
                        <a:buNone/>
                        <a:tabLst/>
                      </a:pPr>
                      <a:r>
                        <a:rPr lang="en-US" sz="2600" b="1" kern="1200" dirty="0">
                          <a:solidFill>
                            <a:srgbClr val="0000CC"/>
                          </a:solidFill>
                          <a:latin typeface="Calibri" panose="020F0502020204030204" pitchFamily="34" charset="0"/>
                          <a:ea typeface="+mn-ea"/>
                          <a:cs typeface="+mn-cs"/>
                        </a:rPr>
                        <a:t>Egypt</a:t>
                      </a:r>
                    </a:p>
                  </a:txBody>
                  <a:tcPr horzOverflow="overflow"/>
                </a:tc>
                <a:tc>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sz="2600" b="0" i="0" u="none" strike="noStrike" cap="none" normalizeH="0" baseline="0" dirty="0">
                          <a:ln>
                            <a:noFill/>
                          </a:ln>
                          <a:solidFill>
                            <a:schemeClr val="bg2"/>
                          </a:solidFill>
                          <a:effectLst/>
                          <a:latin typeface="Calibri" panose="020F0502020204030204" pitchFamily="34" charset="0"/>
                        </a:rPr>
                        <a:t>Isis</a:t>
                      </a:r>
                    </a:p>
                  </a:txBody>
                  <a:tcPr horzOverflow="overflow"/>
                </a:tc>
                <a:tc>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sz="2600" b="0" i="0" u="none" strike="noStrike" cap="none" normalizeH="0" baseline="0" dirty="0">
                          <a:ln>
                            <a:noFill/>
                          </a:ln>
                          <a:solidFill>
                            <a:schemeClr val="bg2"/>
                          </a:solidFill>
                          <a:effectLst/>
                          <a:latin typeface="Calibri" panose="020F0502020204030204" pitchFamily="34" charset="0"/>
                        </a:rPr>
                        <a:t>Osirus/Horus</a:t>
                      </a:r>
                    </a:p>
                  </a:txBody>
                  <a:tcPr horzOverflow="overflow"/>
                </a:tc>
                <a:extLst>
                  <a:ext uri="{0D108BD9-81ED-4DB2-BD59-A6C34878D82A}">
                    <a16:rowId xmlns:a16="http://schemas.microsoft.com/office/drawing/2014/main" val="2215589415"/>
                  </a:ext>
                </a:extLst>
              </a:tr>
              <a:tr h="502920">
                <a:tc>
                  <a:txBody>
                    <a:bodyPr/>
                    <a:lstStyle/>
                    <a:p>
                      <a:pPr marL="457200" marR="0" lvl="0" indent="0" algn="l" defTabSz="914400" rtl="0" eaLnBrk="1" fontAlgn="base" latinLnBrk="0" hangingPunct="1">
                        <a:lnSpc>
                          <a:spcPct val="100000"/>
                        </a:lnSpc>
                        <a:spcBef>
                          <a:spcPts val="0"/>
                        </a:spcBef>
                        <a:spcAft>
                          <a:spcPct val="0"/>
                        </a:spcAft>
                        <a:buClrTx/>
                        <a:buSzTx/>
                        <a:buFontTx/>
                        <a:buNone/>
                        <a:tabLst/>
                      </a:pPr>
                      <a:r>
                        <a:rPr lang="en-US" sz="2600" b="1" kern="1200" dirty="0">
                          <a:solidFill>
                            <a:srgbClr val="0000CC"/>
                          </a:solidFill>
                          <a:latin typeface="Calibri" panose="020F0502020204030204" pitchFamily="34" charset="0"/>
                          <a:ea typeface="+mn-ea"/>
                          <a:cs typeface="+mn-cs"/>
                        </a:rPr>
                        <a:t>Greece</a:t>
                      </a:r>
                    </a:p>
                  </a:txBody>
                  <a:tcPr horzOverflow="overflow"/>
                </a:tc>
                <a:tc>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sz="2600" b="0" i="0" u="none" strike="noStrike" cap="none" normalizeH="0" baseline="0" dirty="0">
                          <a:ln>
                            <a:noFill/>
                          </a:ln>
                          <a:solidFill>
                            <a:schemeClr val="bg2"/>
                          </a:solidFill>
                          <a:effectLst/>
                          <a:latin typeface="Calibri" panose="020F0502020204030204" pitchFamily="34" charset="0"/>
                        </a:rPr>
                        <a:t>Aphrodite</a:t>
                      </a:r>
                    </a:p>
                  </a:txBody>
                  <a:tcPr horzOverflow="overflow"/>
                </a:tc>
                <a:tc>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sz="2600" b="0" i="0" u="none" strike="noStrike" cap="none" normalizeH="0" baseline="0" dirty="0">
                          <a:ln>
                            <a:noFill/>
                          </a:ln>
                          <a:solidFill>
                            <a:schemeClr val="bg2"/>
                          </a:solidFill>
                          <a:effectLst/>
                          <a:latin typeface="Calibri" panose="020F0502020204030204" pitchFamily="34" charset="0"/>
                        </a:rPr>
                        <a:t>Eros</a:t>
                      </a:r>
                    </a:p>
                  </a:txBody>
                  <a:tcPr horzOverflow="overflow"/>
                </a:tc>
                <a:extLst>
                  <a:ext uri="{0D108BD9-81ED-4DB2-BD59-A6C34878D82A}">
                    <a16:rowId xmlns:a16="http://schemas.microsoft.com/office/drawing/2014/main" val="3144159118"/>
                  </a:ext>
                </a:extLst>
              </a:tr>
              <a:tr h="502920">
                <a:tc>
                  <a:txBody>
                    <a:bodyPr/>
                    <a:lstStyle/>
                    <a:p>
                      <a:pPr marL="457200" marR="0" lvl="0" indent="0" algn="l" defTabSz="914400" rtl="0" eaLnBrk="1" fontAlgn="base" latinLnBrk="0" hangingPunct="1">
                        <a:lnSpc>
                          <a:spcPct val="100000"/>
                        </a:lnSpc>
                        <a:spcBef>
                          <a:spcPts val="0"/>
                        </a:spcBef>
                        <a:spcAft>
                          <a:spcPct val="0"/>
                        </a:spcAft>
                        <a:buClrTx/>
                        <a:buSzTx/>
                        <a:buFontTx/>
                        <a:buNone/>
                        <a:tabLst/>
                      </a:pPr>
                      <a:r>
                        <a:rPr lang="en-US" sz="2600" b="1" kern="1200" dirty="0">
                          <a:solidFill>
                            <a:srgbClr val="0000CC"/>
                          </a:solidFill>
                          <a:latin typeface="Calibri" panose="020F0502020204030204" pitchFamily="34" charset="0"/>
                          <a:ea typeface="+mn-ea"/>
                          <a:cs typeface="+mn-cs"/>
                        </a:rPr>
                        <a:t>Rome</a:t>
                      </a:r>
                    </a:p>
                  </a:txBody>
                  <a:tcPr horzOverflow="overflow"/>
                </a:tc>
                <a:tc>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sz="2600" b="0" i="0" u="none" strike="noStrike" cap="none" normalizeH="0" baseline="0" dirty="0">
                          <a:ln>
                            <a:noFill/>
                          </a:ln>
                          <a:solidFill>
                            <a:schemeClr val="bg2"/>
                          </a:solidFill>
                          <a:effectLst/>
                          <a:latin typeface="Calibri" panose="020F0502020204030204" pitchFamily="34" charset="0"/>
                        </a:rPr>
                        <a:t>Venus</a:t>
                      </a:r>
                    </a:p>
                  </a:txBody>
                  <a:tcPr horzOverflow="overflow"/>
                </a:tc>
                <a:tc>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sz="2600" b="0" i="0" u="none" strike="noStrike" cap="none" normalizeH="0" baseline="0" dirty="0">
                          <a:ln>
                            <a:noFill/>
                          </a:ln>
                          <a:solidFill>
                            <a:schemeClr val="bg2"/>
                          </a:solidFill>
                          <a:effectLst/>
                          <a:latin typeface="Calibri" panose="020F0502020204030204" pitchFamily="34" charset="0"/>
                        </a:rPr>
                        <a:t>Cupid</a:t>
                      </a:r>
                    </a:p>
                  </a:txBody>
                  <a:tcPr horzOverflow="overflow"/>
                </a:tc>
                <a:extLst>
                  <a:ext uri="{0D108BD9-81ED-4DB2-BD59-A6C34878D82A}">
                    <a16:rowId xmlns:a16="http://schemas.microsoft.com/office/drawing/2014/main" val="667267062"/>
                  </a:ext>
                </a:extLst>
              </a:tr>
              <a:tr h="502920">
                <a:tc>
                  <a:txBody>
                    <a:bodyPr/>
                    <a:lstStyle/>
                    <a:p>
                      <a:pPr marL="457200" marR="0" lvl="0" indent="0" algn="l" defTabSz="914400" rtl="0" eaLnBrk="1" fontAlgn="base" latinLnBrk="0" hangingPunct="1">
                        <a:lnSpc>
                          <a:spcPct val="100000"/>
                        </a:lnSpc>
                        <a:spcBef>
                          <a:spcPts val="0"/>
                        </a:spcBef>
                        <a:spcAft>
                          <a:spcPct val="0"/>
                        </a:spcAft>
                        <a:buClrTx/>
                        <a:buSzTx/>
                        <a:buFontTx/>
                        <a:buNone/>
                        <a:tabLst/>
                      </a:pPr>
                      <a:r>
                        <a:rPr lang="en-US" sz="2600" b="1" kern="1200" dirty="0">
                          <a:solidFill>
                            <a:srgbClr val="0000CC"/>
                          </a:solidFill>
                          <a:latin typeface="Calibri" panose="020F0502020204030204" pitchFamily="34" charset="0"/>
                          <a:ea typeface="+mn-ea"/>
                          <a:cs typeface="+mn-cs"/>
                        </a:rPr>
                        <a:t>Asia</a:t>
                      </a:r>
                    </a:p>
                  </a:txBody>
                  <a:tcPr horzOverflow="overflow"/>
                </a:tc>
                <a:tc>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sz="2600" b="0" i="0" u="none" strike="noStrike" cap="none" normalizeH="0" baseline="0" dirty="0">
                          <a:ln>
                            <a:noFill/>
                          </a:ln>
                          <a:solidFill>
                            <a:schemeClr val="bg2"/>
                          </a:solidFill>
                          <a:effectLst/>
                          <a:latin typeface="Calibri" panose="020F0502020204030204" pitchFamily="34" charset="0"/>
                        </a:rPr>
                        <a:t>Cybele</a:t>
                      </a:r>
                    </a:p>
                  </a:txBody>
                  <a:tcPr horzOverflow="overflow"/>
                </a:tc>
                <a:tc>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sz="2600" b="0" i="0" u="none" strike="noStrike" cap="none" normalizeH="0" baseline="0" dirty="0" err="1">
                          <a:ln>
                            <a:noFill/>
                          </a:ln>
                          <a:solidFill>
                            <a:schemeClr val="bg2"/>
                          </a:solidFill>
                          <a:effectLst/>
                          <a:latin typeface="Calibri" panose="020F0502020204030204" pitchFamily="34" charset="0"/>
                        </a:rPr>
                        <a:t>Desius</a:t>
                      </a:r>
                      <a:endParaRPr kumimoji="0" lang="en-US" sz="2600" b="0" i="0" u="none" strike="noStrike" cap="none" normalizeH="0" baseline="0" dirty="0">
                        <a:ln>
                          <a:noFill/>
                        </a:ln>
                        <a:solidFill>
                          <a:schemeClr val="bg2"/>
                        </a:solidFill>
                        <a:effectLst/>
                        <a:latin typeface="Calibri" panose="020F0502020204030204" pitchFamily="34" charset="0"/>
                      </a:endParaRPr>
                    </a:p>
                  </a:txBody>
                  <a:tcPr horzOverflow="overflow"/>
                </a:tc>
                <a:extLst>
                  <a:ext uri="{0D108BD9-81ED-4DB2-BD59-A6C34878D82A}">
                    <a16:rowId xmlns:a16="http://schemas.microsoft.com/office/drawing/2014/main" val="192586952"/>
                  </a:ext>
                </a:extLst>
              </a:tr>
              <a:tr h="502920">
                <a:tc>
                  <a:txBody>
                    <a:bodyPr/>
                    <a:lstStyle/>
                    <a:p>
                      <a:pPr marL="457200" marR="0" lvl="0" indent="0" algn="l" defTabSz="914400" rtl="0" eaLnBrk="1" fontAlgn="base" latinLnBrk="0" hangingPunct="1">
                        <a:lnSpc>
                          <a:spcPct val="100000"/>
                        </a:lnSpc>
                        <a:spcBef>
                          <a:spcPts val="0"/>
                        </a:spcBef>
                        <a:spcAft>
                          <a:spcPct val="0"/>
                        </a:spcAft>
                        <a:buClrTx/>
                        <a:buSzTx/>
                        <a:buFontTx/>
                        <a:buNone/>
                        <a:tabLst/>
                      </a:pPr>
                      <a:r>
                        <a:rPr lang="en-US" sz="2600" b="1" kern="1200" dirty="0">
                          <a:solidFill>
                            <a:srgbClr val="0000CC"/>
                          </a:solidFill>
                          <a:latin typeface="Calibri" panose="020F0502020204030204" pitchFamily="34" charset="0"/>
                          <a:ea typeface="+mn-ea"/>
                          <a:cs typeface="+mn-cs"/>
                        </a:rPr>
                        <a:t>India</a:t>
                      </a:r>
                    </a:p>
                  </a:txBody>
                  <a:tcPr horzOverflow="overflow"/>
                </a:tc>
                <a:tc>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sz="2600" b="0" i="0" u="none" strike="noStrike" cap="none" normalizeH="0" baseline="0" dirty="0">
                          <a:ln>
                            <a:noFill/>
                          </a:ln>
                          <a:solidFill>
                            <a:schemeClr val="bg2"/>
                          </a:solidFill>
                          <a:effectLst/>
                          <a:latin typeface="Calibri" panose="020F0502020204030204" pitchFamily="34" charset="0"/>
                        </a:rPr>
                        <a:t>Isi</a:t>
                      </a:r>
                    </a:p>
                  </a:txBody>
                  <a:tcPr horzOverflow="overflow"/>
                </a:tc>
                <a:tc>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sz="2600" b="0" i="0" u="none" strike="noStrike" cap="none" normalizeH="0" baseline="0" dirty="0" err="1">
                          <a:ln>
                            <a:noFill/>
                          </a:ln>
                          <a:solidFill>
                            <a:schemeClr val="bg2"/>
                          </a:solidFill>
                          <a:effectLst/>
                          <a:latin typeface="Calibri" panose="020F0502020204030204" pitchFamily="34" charset="0"/>
                        </a:rPr>
                        <a:t>Aswara</a:t>
                      </a:r>
                      <a:endParaRPr kumimoji="0" lang="en-US" sz="2600" b="0" i="0" u="none" strike="noStrike" cap="none" normalizeH="0" baseline="0" dirty="0">
                        <a:ln>
                          <a:noFill/>
                        </a:ln>
                        <a:solidFill>
                          <a:schemeClr val="bg2"/>
                        </a:solidFill>
                        <a:effectLst/>
                        <a:latin typeface="Calibri" panose="020F0502020204030204" pitchFamily="34" charset="0"/>
                      </a:endParaRPr>
                    </a:p>
                  </a:txBody>
                  <a:tcPr horzOverflow="overflow"/>
                </a:tc>
                <a:extLst>
                  <a:ext uri="{0D108BD9-81ED-4DB2-BD59-A6C34878D82A}">
                    <a16:rowId xmlns:a16="http://schemas.microsoft.com/office/drawing/2014/main" val="2375205361"/>
                  </a:ext>
                </a:extLst>
              </a:tr>
              <a:tr h="502920">
                <a:tc>
                  <a:txBody>
                    <a:bodyPr/>
                    <a:lstStyle/>
                    <a:p>
                      <a:pPr marL="457200" marR="0" lvl="0" indent="0" algn="l" defTabSz="914400" rtl="0" eaLnBrk="1" fontAlgn="base" latinLnBrk="0" hangingPunct="1">
                        <a:lnSpc>
                          <a:spcPct val="100000"/>
                        </a:lnSpc>
                        <a:spcBef>
                          <a:spcPts val="0"/>
                        </a:spcBef>
                        <a:spcAft>
                          <a:spcPct val="0"/>
                        </a:spcAft>
                        <a:buClrTx/>
                        <a:buSzTx/>
                        <a:buFontTx/>
                        <a:buNone/>
                        <a:tabLst/>
                      </a:pPr>
                      <a:r>
                        <a:rPr lang="en-US" sz="2600" b="1" kern="1200" dirty="0">
                          <a:solidFill>
                            <a:srgbClr val="0000CC"/>
                          </a:solidFill>
                          <a:latin typeface="Calibri" panose="020F0502020204030204" pitchFamily="34" charset="0"/>
                          <a:ea typeface="+mn-ea"/>
                          <a:cs typeface="+mn-cs"/>
                        </a:rPr>
                        <a:t>Roman Catholicism</a:t>
                      </a:r>
                    </a:p>
                  </a:txBody>
                  <a:tcPr horzOverflow="overflow"/>
                </a:tc>
                <a:tc>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sz="2600" b="0" i="0" u="none" strike="noStrike" cap="none" normalizeH="0" baseline="0" dirty="0">
                          <a:ln>
                            <a:noFill/>
                          </a:ln>
                          <a:solidFill>
                            <a:schemeClr val="bg2"/>
                          </a:solidFill>
                          <a:effectLst/>
                          <a:latin typeface="Calibri" panose="020F0502020204030204" pitchFamily="34" charset="0"/>
                        </a:rPr>
                        <a:t>Mary</a:t>
                      </a:r>
                    </a:p>
                  </a:txBody>
                  <a:tcPr horzOverflow="overflow"/>
                </a:tc>
                <a:tc>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sz="2600" b="0" i="0" u="none" strike="noStrike" cap="none" normalizeH="0" baseline="0" dirty="0">
                          <a:ln>
                            <a:noFill/>
                          </a:ln>
                          <a:solidFill>
                            <a:schemeClr val="bg2"/>
                          </a:solidFill>
                          <a:effectLst/>
                          <a:latin typeface="Calibri" panose="020F0502020204030204" pitchFamily="34" charset="0"/>
                        </a:rPr>
                        <a:t>Jesus</a:t>
                      </a:r>
                    </a:p>
                  </a:txBody>
                  <a:tcPr horzOverflow="overflow"/>
                </a:tc>
                <a:extLst>
                  <a:ext uri="{0D108BD9-81ED-4DB2-BD59-A6C34878D82A}">
                    <a16:rowId xmlns:a16="http://schemas.microsoft.com/office/drawing/2014/main" val="3146553624"/>
                  </a:ext>
                </a:extLst>
              </a:tr>
              <a:tr h="502920">
                <a:tc>
                  <a:txBody>
                    <a:bodyPr/>
                    <a:lstStyle/>
                    <a:p>
                      <a:pPr marL="457200" marR="0" lvl="0" indent="0" algn="l" defTabSz="914400" rtl="0" eaLnBrk="1" fontAlgn="base" latinLnBrk="0" hangingPunct="1">
                        <a:lnSpc>
                          <a:spcPct val="100000"/>
                        </a:lnSpc>
                        <a:spcBef>
                          <a:spcPts val="0"/>
                        </a:spcBef>
                        <a:spcAft>
                          <a:spcPct val="0"/>
                        </a:spcAft>
                        <a:buClrTx/>
                        <a:buSzTx/>
                        <a:buFontTx/>
                        <a:buNone/>
                        <a:tabLst/>
                      </a:pPr>
                      <a:r>
                        <a:rPr lang="en-US" sz="2600" b="1" kern="1200" dirty="0">
                          <a:solidFill>
                            <a:srgbClr val="0000CC"/>
                          </a:solidFill>
                          <a:latin typeface="Calibri" panose="020F0502020204030204" pitchFamily="34" charset="0"/>
                          <a:ea typeface="+mn-ea"/>
                          <a:cs typeface="+mn-cs"/>
                        </a:rPr>
                        <a:t>Israel</a:t>
                      </a:r>
                    </a:p>
                  </a:txBody>
                  <a:tcPr horzOverflow="overflow"/>
                </a:tc>
                <a:tc>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sz="2600" b="0" i="0" u="none" strike="noStrike" cap="none" normalizeH="0" baseline="0" dirty="0">
                          <a:ln>
                            <a:noFill/>
                          </a:ln>
                          <a:solidFill>
                            <a:schemeClr val="bg2"/>
                          </a:solidFill>
                          <a:effectLst/>
                          <a:latin typeface="Calibri" panose="020F0502020204030204" pitchFamily="34" charset="0"/>
                        </a:rPr>
                        <a:t>Queen of Heaven </a:t>
                      </a:r>
                    </a:p>
                    <a:p>
                      <a:pPr marL="0" marR="0" lvl="0" indent="0" algn="ctr" defTabSz="914400" rtl="0" eaLnBrk="1" fontAlgn="base" latinLnBrk="0" hangingPunct="1">
                        <a:lnSpc>
                          <a:spcPct val="100000"/>
                        </a:lnSpc>
                        <a:spcBef>
                          <a:spcPts val="0"/>
                        </a:spcBef>
                        <a:spcAft>
                          <a:spcPct val="0"/>
                        </a:spcAft>
                        <a:buClrTx/>
                        <a:buSzTx/>
                        <a:buFontTx/>
                        <a:buNone/>
                        <a:tabLst/>
                      </a:pPr>
                      <a:r>
                        <a:rPr kumimoji="0" lang="en-US" sz="2600" b="0" i="0" u="none" strike="noStrike" cap="none" normalizeH="0" baseline="0" dirty="0">
                          <a:ln>
                            <a:noFill/>
                          </a:ln>
                          <a:solidFill>
                            <a:schemeClr val="bg2"/>
                          </a:solidFill>
                          <a:effectLst/>
                          <a:latin typeface="Calibri" panose="020F0502020204030204" pitchFamily="34" charset="0"/>
                        </a:rPr>
                        <a:t>(Jer. 7:18; 44:17)</a:t>
                      </a:r>
                    </a:p>
                  </a:txBody>
                  <a:tcPr horzOverflow="overflow"/>
                </a:tc>
                <a:tc>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sz="2600" b="0" i="0" u="none" strike="noStrike" cap="none" normalizeH="0" baseline="0" dirty="0">
                          <a:ln>
                            <a:noFill/>
                          </a:ln>
                          <a:solidFill>
                            <a:schemeClr val="bg2"/>
                          </a:solidFill>
                          <a:effectLst/>
                          <a:latin typeface="Calibri" panose="020F0502020204030204" pitchFamily="34" charset="0"/>
                        </a:rPr>
                        <a:t>Tammuz </a:t>
                      </a:r>
                    </a:p>
                    <a:p>
                      <a:pPr marL="0" marR="0" lvl="0" indent="0" algn="ctr" defTabSz="914400" rtl="0" eaLnBrk="1" fontAlgn="base" latinLnBrk="0" hangingPunct="1">
                        <a:lnSpc>
                          <a:spcPct val="100000"/>
                        </a:lnSpc>
                        <a:spcBef>
                          <a:spcPts val="0"/>
                        </a:spcBef>
                        <a:spcAft>
                          <a:spcPct val="0"/>
                        </a:spcAft>
                        <a:buClrTx/>
                        <a:buSzTx/>
                        <a:buFontTx/>
                        <a:buNone/>
                        <a:tabLst/>
                      </a:pPr>
                      <a:r>
                        <a:rPr kumimoji="0" lang="en-US" sz="2600" b="0" i="0" u="none" strike="noStrike" cap="none" normalizeH="0" baseline="0" dirty="0">
                          <a:ln>
                            <a:noFill/>
                          </a:ln>
                          <a:solidFill>
                            <a:schemeClr val="bg2"/>
                          </a:solidFill>
                          <a:effectLst/>
                          <a:latin typeface="Calibri" panose="020F0502020204030204" pitchFamily="34" charset="0"/>
                        </a:rPr>
                        <a:t>(Ezek. 8:14-15)</a:t>
                      </a:r>
                    </a:p>
                  </a:txBody>
                  <a:tcPr horzOverflow="overflow"/>
                </a:tc>
                <a:extLst>
                  <a:ext uri="{0D108BD9-81ED-4DB2-BD59-A6C34878D82A}">
                    <a16:rowId xmlns:a16="http://schemas.microsoft.com/office/drawing/2014/main" val="1819150901"/>
                  </a:ext>
                </a:extLst>
              </a:tr>
              <a:tr h="502920">
                <a:tc gridSpan="3">
                  <a:txBody>
                    <a:bodyPr/>
                    <a:lstStyle/>
                    <a:p>
                      <a:pPr marL="0" marR="0" lvl="0" indent="0" algn="ctr" defTabSz="914400" rtl="0" eaLnBrk="1" fontAlgn="base" latinLnBrk="0" hangingPunct="1">
                        <a:lnSpc>
                          <a:spcPct val="100000"/>
                        </a:lnSpc>
                        <a:spcBef>
                          <a:spcPts val="0"/>
                        </a:spcBef>
                        <a:spcAft>
                          <a:spcPct val="0"/>
                        </a:spcAft>
                        <a:buClrTx/>
                        <a:buSzTx/>
                        <a:buFontTx/>
                        <a:buNone/>
                        <a:tabLst/>
                        <a:defRPr/>
                      </a:pPr>
                      <a:r>
                        <a:rPr lang="en-US" sz="2400" dirty="0">
                          <a:latin typeface="Calibri" panose="020F0502020204030204" pitchFamily="34" charset="0"/>
                        </a:rPr>
                        <a:t>Alexander Hislop, </a:t>
                      </a:r>
                      <a:r>
                        <a:rPr lang="en-US" sz="2400" i="1" dirty="0">
                          <a:latin typeface="Calibri" panose="020F0502020204030204" pitchFamily="34" charset="0"/>
                        </a:rPr>
                        <a:t>Two Babylons</a:t>
                      </a:r>
                    </a:p>
                  </a:txBody>
                  <a:tcPr horzOverflow="overflow"/>
                </a:tc>
                <a:tc hMerge="1">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bg2"/>
                        </a:solidFill>
                        <a:effectLst/>
                        <a:latin typeface="Calibri" panose="020F0502020204030204" pitchFamily="34" charset="0"/>
                      </a:endParaRPr>
                    </a:p>
                  </a:txBody>
                  <a:tcPr horzOverflow="overflow"/>
                </a:tc>
                <a:tc hMerge="1">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bg2"/>
                        </a:solidFill>
                        <a:effectLst/>
                        <a:latin typeface="Calibri" panose="020F0502020204030204" pitchFamily="34" charset="0"/>
                      </a:endParaRPr>
                    </a:p>
                  </a:txBody>
                  <a:tcPr horzOverflow="overflow"/>
                </a:tc>
                <a:extLst>
                  <a:ext uri="{0D108BD9-81ED-4DB2-BD59-A6C34878D82A}">
                    <a16:rowId xmlns:a16="http://schemas.microsoft.com/office/drawing/2014/main" val="3789494660"/>
                  </a:ext>
                </a:extLst>
              </a:tr>
            </a:tbl>
          </a:graphicData>
        </a:graphic>
      </p:graphicFrame>
    </p:spTree>
    <p:extLst>
      <p:ext uri="{BB962C8B-B14F-4D97-AF65-F5344CB8AC3E}">
        <p14:creationId xmlns:p14="http://schemas.microsoft.com/office/powerpoint/2010/main" val="387776386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A74DAFEE-DBB4-43A1-A6A4-D39DDA8F3D1F}"/>
              </a:ext>
            </a:extLst>
          </p:cNvPr>
          <p:cNvSpPr>
            <a:spLocks noGrp="1" noChangeArrowheads="1"/>
          </p:cNvSpPr>
          <p:nvPr>
            <p:ph type="title"/>
          </p:nvPr>
        </p:nvSpPr>
        <p:spPr>
          <a:xfrm>
            <a:off x="914400" y="228600"/>
            <a:ext cx="10363200" cy="917575"/>
          </a:xfrm>
        </p:spPr>
        <p:txBody>
          <a:bodyPr/>
          <a:lstStyle/>
          <a:p>
            <a:pPr algn="ctr"/>
            <a:r>
              <a:rPr lang="en-US" altLang="en-US" sz="3600" dirty="0">
                <a:effectLst>
                  <a:outerShdw blurRad="38100" dist="38100" dir="2700000" algn="tl">
                    <a:srgbClr val="000000">
                      <a:alpha val="43137"/>
                    </a:srgbClr>
                  </a:outerShdw>
                </a:effectLst>
              </a:rPr>
              <a:t>3. The Man with the Measuring Line </a:t>
            </a:r>
            <a:br>
              <a:rPr lang="en-US" altLang="en-US" sz="3600" dirty="0">
                <a:effectLst>
                  <a:outerShdw blurRad="38100" dist="38100" dir="2700000" algn="tl">
                    <a:srgbClr val="000000">
                      <a:alpha val="43137"/>
                    </a:srgbClr>
                  </a:outerShdw>
                </a:effectLst>
              </a:rPr>
            </a:br>
            <a:r>
              <a:rPr lang="en-US" altLang="en-US" sz="2800" dirty="0">
                <a:solidFill>
                  <a:schemeClr val="tx1"/>
                </a:solidFill>
                <a:effectLst>
                  <a:outerShdw blurRad="38100" dist="38100" dir="2700000" algn="tl">
                    <a:srgbClr val="000000">
                      <a:alpha val="43137"/>
                    </a:srgbClr>
                  </a:outerShdw>
                </a:effectLst>
              </a:rPr>
              <a:t>(2:1-13)</a:t>
            </a:r>
            <a:endParaRPr lang="en-US" altLang="en-US" sz="3600" dirty="0">
              <a:solidFill>
                <a:schemeClr val="tx1"/>
              </a:solidFill>
              <a:effectLst>
                <a:outerShdw blurRad="38100" dist="38100" dir="2700000" algn="tl">
                  <a:srgbClr val="000000">
                    <a:alpha val="43137"/>
                  </a:srgbClr>
                </a:outerShdw>
              </a:effectLst>
            </a:endParaRPr>
          </a:p>
        </p:txBody>
      </p:sp>
      <p:sp>
        <p:nvSpPr>
          <p:cNvPr id="7171" name="Rectangle 3">
            <a:extLst>
              <a:ext uri="{FF2B5EF4-FFF2-40B4-BE49-F238E27FC236}">
                <a16:creationId xmlns:a16="http://schemas.microsoft.com/office/drawing/2014/main" id="{77F0A550-44F9-4C44-ABED-D06AF0750374}"/>
              </a:ext>
            </a:extLst>
          </p:cNvPr>
          <p:cNvSpPr>
            <a:spLocks noGrp="1" noChangeArrowheads="1"/>
          </p:cNvSpPr>
          <p:nvPr>
            <p:ph type="body" idx="1"/>
          </p:nvPr>
        </p:nvSpPr>
        <p:spPr>
          <a:xfrm>
            <a:off x="609600" y="1562100"/>
            <a:ext cx="7010400" cy="4381500"/>
          </a:xfrm>
        </p:spPr>
        <p:txBody>
          <a:bodyPr/>
          <a:lstStyle/>
          <a:p>
            <a:pPr marL="569913" indent="-569913">
              <a:spcBef>
                <a:spcPts val="0"/>
              </a:spcBef>
              <a:spcAft>
                <a:spcPts val="1800"/>
              </a:spcAft>
              <a:buSzPct val="100000"/>
              <a:buFont typeface="+mj-lt"/>
              <a:buAutoNum type="romanUcPeriod"/>
            </a:pPr>
            <a:r>
              <a:rPr lang="en-US" altLang="en-US" dirty="0">
                <a:effectLst>
                  <a:outerShdw blurRad="38100" dist="38100" dir="2700000" algn="tl">
                    <a:srgbClr val="000000">
                      <a:alpha val="43137"/>
                    </a:srgbClr>
                  </a:outerShdw>
                </a:effectLst>
              </a:rPr>
              <a:t>Vision (2:1-2)</a:t>
            </a:r>
          </a:p>
          <a:p>
            <a:pPr marL="569913" indent="-569913">
              <a:spcBef>
                <a:spcPts val="0"/>
              </a:spcBef>
              <a:spcAft>
                <a:spcPts val="1800"/>
              </a:spcAft>
              <a:buSzPct val="100000"/>
              <a:buFont typeface="+mj-lt"/>
              <a:buAutoNum type="romanUcPeriod"/>
            </a:pPr>
            <a:r>
              <a:rPr lang="en-US" altLang="en-US" dirty="0">
                <a:effectLst>
                  <a:outerShdw blurRad="38100" dist="38100" dir="2700000" algn="tl">
                    <a:srgbClr val="000000">
                      <a:alpha val="43137"/>
                    </a:srgbClr>
                  </a:outerShdw>
                </a:effectLst>
              </a:rPr>
              <a:t>Jerusalem’s restoration (2:3-5)</a:t>
            </a:r>
          </a:p>
          <a:p>
            <a:pPr marL="569913" indent="-569913">
              <a:spcBef>
                <a:spcPts val="0"/>
              </a:spcBef>
              <a:spcAft>
                <a:spcPts val="1800"/>
              </a:spcAft>
              <a:buSzPct val="100000"/>
              <a:buFont typeface="+mj-lt"/>
              <a:buAutoNum type="romanUcPeriod"/>
            </a:pPr>
            <a:r>
              <a:rPr lang="en-US" altLang="en-US" dirty="0">
                <a:effectLst>
                  <a:outerShdw blurRad="38100" dist="38100" dir="2700000" algn="tl">
                    <a:srgbClr val="000000">
                      <a:alpha val="43137"/>
                    </a:srgbClr>
                  </a:outerShdw>
                </a:effectLst>
              </a:rPr>
              <a:t>Exiles to return (2:6-7)</a:t>
            </a:r>
          </a:p>
          <a:p>
            <a:pPr marL="569913" indent="-569913">
              <a:spcBef>
                <a:spcPts val="0"/>
              </a:spcBef>
              <a:spcAft>
                <a:spcPts val="1800"/>
              </a:spcAft>
              <a:buSzPct val="100000"/>
              <a:buFont typeface="+mj-lt"/>
              <a:buAutoNum type="romanUcPeriod"/>
            </a:pPr>
            <a:r>
              <a:rPr lang="en-US" altLang="en-US" b="1" u="sng" dirty="0">
                <a:solidFill>
                  <a:srgbClr val="FFFFCC"/>
                </a:solidFill>
                <a:effectLst>
                  <a:outerShdw blurRad="38100" dist="38100" dir="2700000" algn="tl">
                    <a:srgbClr val="000000">
                      <a:alpha val="43137"/>
                    </a:srgbClr>
                  </a:outerShdw>
                </a:effectLst>
              </a:rPr>
              <a:t>God and the nations (2:8-9)</a:t>
            </a:r>
          </a:p>
          <a:p>
            <a:pPr marL="569913" indent="-569913">
              <a:spcBef>
                <a:spcPts val="0"/>
              </a:spcBef>
              <a:spcAft>
                <a:spcPts val="1800"/>
              </a:spcAft>
              <a:buSzPct val="100000"/>
              <a:buFont typeface="+mj-lt"/>
              <a:buAutoNum type="romanUcPeriod"/>
            </a:pPr>
            <a:r>
              <a:rPr lang="en-US" altLang="en-US" dirty="0">
                <a:effectLst>
                  <a:outerShdw blurRad="38100" dist="38100" dir="2700000" algn="tl">
                    <a:srgbClr val="000000">
                      <a:alpha val="43137"/>
                    </a:srgbClr>
                  </a:outerShdw>
                </a:effectLst>
              </a:rPr>
              <a:t>God to inhabit Jerusalem (2:10-12)</a:t>
            </a:r>
          </a:p>
          <a:p>
            <a:pPr marL="569913" indent="-569913">
              <a:spcBef>
                <a:spcPts val="0"/>
              </a:spcBef>
              <a:spcAft>
                <a:spcPts val="1800"/>
              </a:spcAft>
              <a:buSzPct val="100000"/>
              <a:buFont typeface="+mj-lt"/>
              <a:buAutoNum type="romanUcPeriod"/>
            </a:pPr>
            <a:r>
              <a:rPr lang="en-US" altLang="en-US" dirty="0">
                <a:effectLst>
                  <a:outerShdw blurRad="38100" dist="38100" dir="2700000" algn="tl">
                    <a:srgbClr val="000000">
                      <a:alpha val="43137"/>
                    </a:srgbClr>
                  </a:outerShdw>
                </a:effectLst>
              </a:rPr>
              <a:t>Concluding exhortation (2:13) </a:t>
            </a:r>
          </a:p>
        </p:txBody>
      </p:sp>
      <p:pic>
        <p:nvPicPr>
          <p:cNvPr id="6" name="Picture 2" descr="Zechariah - davidould.net">
            <a:extLst>
              <a:ext uri="{FF2B5EF4-FFF2-40B4-BE49-F238E27FC236}">
                <a16:creationId xmlns:a16="http://schemas.microsoft.com/office/drawing/2014/main" id="{09E868BD-156E-4CB2-B347-CFB88FC86DF4}"/>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3238"/>
          <a:stretch/>
        </p:blipFill>
        <p:spPr bwMode="auto">
          <a:xfrm>
            <a:off x="8001000" y="2019300"/>
            <a:ext cx="3661477" cy="28194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0192363"/>
      </p:ext>
    </p:extLst>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A74DAFEE-DBB4-43A1-A6A4-D39DDA8F3D1F}"/>
              </a:ext>
            </a:extLst>
          </p:cNvPr>
          <p:cNvSpPr>
            <a:spLocks noGrp="1" noChangeArrowheads="1"/>
          </p:cNvSpPr>
          <p:nvPr>
            <p:ph type="title"/>
          </p:nvPr>
        </p:nvSpPr>
        <p:spPr>
          <a:xfrm>
            <a:off x="914400" y="228600"/>
            <a:ext cx="10363200" cy="917575"/>
          </a:xfrm>
        </p:spPr>
        <p:txBody>
          <a:bodyPr/>
          <a:lstStyle/>
          <a:p>
            <a:pPr algn="ctr"/>
            <a:r>
              <a:rPr lang="en-US" altLang="en-US" sz="3600" dirty="0">
                <a:effectLst>
                  <a:outerShdw blurRad="38100" dist="38100" dir="2700000" algn="tl">
                    <a:srgbClr val="000000">
                      <a:alpha val="43137"/>
                    </a:srgbClr>
                  </a:outerShdw>
                </a:effectLst>
              </a:rPr>
              <a:t>IV. God and the Nations </a:t>
            </a:r>
            <a:br>
              <a:rPr lang="en-US" altLang="en-US" sz="3600" dirty="0">
                <a:effectLst>
                  <a:outerShdw blurRad="38100" dist="38100" dir="2700000" algn="tl">
                    <a:srgbClr val="000000">
                      <a:alpha val="43137"/>
                    </a:srgbClr>
                  </a:outerShdw>
                </a:effectLst>
              </a:rPr>
            </a:br>
            <a:r>
              <a:rPr lang="en-US" altLang="en-US" sz="2800" dirty="0">
                <a:solidFill>
                  <a:schemeClr val="tx1"/>
                </a:solidFill>
                <a:effectLst>
                  <a:outerShdw blurRad="38100" dist="38100" dir="2700000" algn="tl">
                    <a:srgbClr val="000000">
                      <a:alpha val="43137"/>
                    </a:srgbClr>
                  </a:outerShdw>
                </a:effectLst>
              </a:rPr>
              <a:t>(2:8-9)</a:t>
            </a:r>
            <a:endParaRPr lang="en-US" altLang="en-US" sz="3600" dirty="0">
              <a:solidFill>
                <a:schemeClr val="tx1"/>
              </a:solidFill>
              <a:effectLst>
                <a:outerShdw blurRad="38100" dist="38100" dir="2700000" algn="tl">
                  <a:srgbClr val="000000">
                    <a:alpha val="43137"/>
                  </a:srgbClr>
                </a:outerShdw>
              </a:effectLst>
            </a:endParaRPr>
          </a:p>
        </p:txBody>
      </p:sp>
      <p:sp>
        <p:nvSpPr>
          <p:cNvPr id="7171" name="Rectangle 3">
            <a:extLst>
              <a:ext uri="{FF2B5EF4-FFF2-40B4-BE49-F238E27FC236}">
                <a16:creationId xmlns:a16="http://schemas.microsoft.com/office/drawing/2014/main" id="{77F0A550-44F9-4C44-ABED-D06AF0750374}"/>
              </a:ext>
            </a:extLst>
          </p:cNvPr>
          <p:cNvSpPr>
            <a:spLocks noGrp="1" noChangeArrowheads="1"/>
          </p:cNvSpPr>
          <p:nvPr>
            <p:ph type="body" idx="1"/>
          </p:nvPr>
        </p:nvSpPr>
        <p:spPr>
          <a:xfrm>
            <a:off x="609600" y="1828800"/>
            <a:ext cx="6705599" cy="2286000"/>
          </a:xfrm>
        </p:spPr>
        <p:txBody>
          <a:bodyPr/>
          <a:lstStyle/>
          <a:p>
            <a:pPr marL="458788" indent="-458788">
              <a:spcBef>
                <a:spcPts val="0"/>
              </a:spcBef>
              <a:spcAft>
                <a:spcPts val="3600"/>
              </a:spcAft>
              <a:buClr>
                <a:srgbClr val="FF66FF"/>
              </a:buClr>
              <a:buSzPct val="100000"/>
              <a:buFont typeface="+mj-lt"/>
              <a:buAutoNum type="alphaUcPeriod"/>
            </a:pPr>
            <a:r>
              <a:rPr lang="en-US" altLang="en-US" dirty="0">
                <a:effectLst>
                  <a:outerShdw blurRad="38100" dist="38100" dir="2700000" algn="tl">
                    <a:srgbClr val="000000">
                      <a:alpha val="43137"/>
                    </a:srgbClr>
                  </a:outerShdw>
                </a:effectLst>
              </a:rPr>
              <a:t>God’s punishment of the nations (8)</a:t>
            </a:r>
          </a:p>
          <a:p>
            <a:pPr marL="458788" indent="-458788">
              <a:spcBef>
                <a:spcPts val="0"/>
              </a:spcBef>
              <a:spcAft>
                <a:spcPts val="3600"/>
              </a:spcAft>
              <a:buClr>
                <a:srgbClr val="FF66FF"/>
              </a:buClr>
              <a:buSzPct val="100000"/>
              <a:buFont typeface="+mj-lt"/>
              <a:buAutoNum type="alphaUcPeriod"/>
            </a:pPr>
            <a:r>
              <a:rPr lang="en-US" altLang="en-US" dirty="0">
                <a:effectLst>
                  <a:outerShdw blurRad="38100" dist="38100" dir="2700000" algn="tl">
                    <a:srgbClr val="000000">
                      <a:alpha val="43137"/>
                    </a:srgbClr>
                  </a:outerShdw>
                </a:effectLst>
                <a:cs typeface="Times New Roman" panose="02020603050405020304" pitchFamily="18" charset="0"/>
              </a:rPr>
              <a:t>Israel’s elevation (9)</a:t>
            </a:r>
          </a:p>
        </p:txBody>
      </p:sp>
      <p:pic>
        <p:nvPicPr>
          <p:cNvPr id="4" name="Picture 4" descr="SY01462_">
            <a:extLst>
              <a:ext uri="{FF2B5EF4-FFF2-40B4-BE49-F238E27FC236}">
                <a16:creationId xmlns:a16="http://schemas.microsoft.com/office/drawing/2014/main" id="{8D9E175E-B6B2-4613-9EF1-1F0D14F0121C}"/>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5270704" y="4759325"/>
            <a:ext cx="1650593" cy="1828800"/>
          </a:xfrm>
          <a:prstGeom prst="rect">
            <a:avLst/>
          </a:prstGeom>
          <a:noFill/>
          <a:ln w="9525">
            <a:noFill/>
            <a:miter lim="800000"/>
            <a:headEnd/>
            <a:tailEnd/>
          </a:ln>
        </p:spPr>
      </p:pic>
      <p:pic>
        <p:nvPicPr>
          <p:cNvPr id="6" name="Picture 2" descr="Zechariah - davidould.net">
            <a:extLst>
              <a:ext uri="{FF2B5EF4-FFF2-40B4-BE49-F238E27FC236}">
                <a16:creationId xmlns:a16="http://schemas.microsoft.com/office/drawing/2014/main" id="{4E39E51D-4D5C-4907-A754-40EA0AC0CB89}"/>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3238"/>
          <a:stretch/>
        </p:blipFill>
        <p:spPr bwMode="auto">
          <a:xfrm>
            <a:off x="8001000" y="2019300"/>
            <a:ext cx="3661477" cy="28194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36645292"/>
      </p:ext>
    </p:extLst>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A74DAFEE-DBB4-43A1-A6A4-D39DDA8F3D1F}"/>
              </a:ext>
            </a:extLst>
          </p:cNvPr>
          <p:cNvSpPr>
            <a:spLocks noGrp="1" noChangeArrowheads="1"/>
          </p:cNvSpPr>
          <p:nvPr>
            <p:ph type="title"/>
          </p:nvPr>
        </p:nvSpPr>
        <p:spPr>
          <a:xfrm>
            <a:off x="914400" y="228600"/>
            <a:ext cx="10363200" cy="917575"/>
          </a:xfrm>
        </p:spPr>
        <p:txBody>
          <a:bodyPr/>
          <a:lstStyle/>
          <a:p>
            <a:pPr algn="ctr"/>
            <a:r>
              <a:rPr lang="en-US" altLang="en-US" sz="3600" dirty="0">
                <a:effectLst>
                  <a:outerShdw blurRad="38100" dist="38100" dir="2700000" algn="tl">
                    <a:srgbClr val="000000">
                      <a:alpha val="43137"/>
                    </a:srgbClr>
                  </a:outerShdw>
                </a:effectLst>
              </a:rPr>
              <a:t>IV. God and the Nations </a:t>
            </a:r>
            <a:br>
              <a:rPr lang="en-US" altLang="en-US" sz="3600" dirty="0">
                <a:effectLst>
                  <a:outerShdw blurRad="38100" dist="38100" dir="2700000" algn="tl">
                    <a:srgbClr val="000000">
                      <a:alpha val="43137"/>
                    </a:srgbClr>
                  </a:outerShdw>
                </a:effectLst>
              </a:rPr>
            </a:br>
            <a:r>
              <a:rPr lang="en-US" altLang="en-US" sz="2800" dirty="0">
                <a:solidFill>
                  <a:schemeClr val="tx1"/>
                </a:solidFill>
                <a:effectLst>
                  <a:outerShdw blurRad="38100" dist="38100" dir="2700000" algn="tl">
                    <a:srgbClr val="000000">
                      <a:alpha val="43137"/>
                    </a:srgbClr>
                  </a:outerShdw>
                </a:effectLst>
              </a:rPr>
              <a:t>(2:8-9)</a:t>
            </a:r>
            <a:endParaRPr lang="en-US" altLang="en-US" sz="3600" dirty="0">
              <a:solidFill>
                <a:schemeClr val="tx1"/>
              </a:solidFill>
              <a:effectLst>
                <a:outerShdw blurRad="38100" dist="38100" dir="2700000" algn="tl">
                  <a:srgbClr val="000000">
                    <a:alpha val="43137"/>
                  </a:srgbClr>
                </a:outerShdw>
              </a:effectLst>
            </a:endParaRPr>
          </a:p>
        </p:txBody>
      </p:sp>
      <p:sp>
        <p:nvSpPr>
          <p:cNvPr id="7171" name="Rectangle 3">
            <a:extLst>
              <a:ext uri="{FF2B5EF4-FFF2-40B4-BE49-F238E27FC236}">
                <a16:creationId xmlns:a16="http://schemas.microsoft.com/office/drawing/2014/main" id="{77F0A550-44F9-4C44-ABED-D06AF0750374}"/>
              </a:ext>
            </a:extLst>
          </p:cNvPr>
          <p:cNvSpPr>
            <a:spLocks noGrp="1" noChangeArrowheads="1"/>
          </p:cNvSpPr>
          <p:nvPr>
            <p:ph type="body" idx="1"/>
          </p:nvPr>
        </p:nvSpPr>
        <p:spPr>
          <a:xfrm>
            <a:off x="609600" y="1828800"/>
            <a:ext cx="7162800" cy="2286000"/>
          </a:xfrm>
        </p:spPr>
        <p:txBody>
          <a:bodyPr/>
          <a:lstStyle/>
          <a:p>
            <a:pPr marL="458788" indent="-458788">
              <a:spcBef>
                <a:spcPts val="0"/>
              </a:spcBef>
              <a:spcAft>
                <a:spcPts val="3600"/>
              </a:spcAft>
              <a:buClr>
                <a:srgbClr val="FF66FF"/>
              </a:buClr>
              <a:buSzPct val="100000"/>
              <a:buFont typeface="+mj-lt"/>
              <a:buAutoNum type="alphaUcPeriod"/>
            </a:pPr>
            <a:r>
              <a:rPr lang="en-US" altLang="en-US" b="1" u="sng" dirty="0">
                <a:solidFill>
                  <a:srgbClr val="FFFFCC"/>
                </a:solidFill>
                <a:effectLst>
                  <a:outerShdw blurRad="38100" dist="38100" dir="2700000" algn="tl">
                    <a:srgbClr val="000000">
                      <a:alpha val="43137"/>
                    </a:srgbClr>
                  </a:outerShdw>
                </a:effectLst>
              </a:rPr>
              <a:t>God’s punishment of the nations (8)</a:t>
            </a:r>
          </a:p>
          <a:p>
            <a:pPr marL="458788" indent="-458788">
              <a:spcBef>
                <a:spcPts val="0"/>
              </a:spcBef>
              <a:spcAft>
                <a:spcPts val="3600"/>
              </a:spcAft>
              <a:buClr>
                <a:srgbClr val="FF66FF"/>
              </a:buClr>
              <a:buSzPct val="100000"/>
              <a:buFont typeface="+mj-lt"/>
              <a:buAutoNum type="alphaUcPeriod"/>
            </a:pPr>
            <a:r>
              <a:rPr lang="en-US" altLang="en-US" dirty="0">
                <a:effectLst>
                  <a:outerShdw blurRad="38100" dist="38100" dir="2700000" algn="tl">
                    <a:srgbClr val="000000">
                      <a:alpha val="43137"/>
                    </a:srgbClr>
                  </a:outerShdw>
                </a:effectLst>
                <a:cs typeface="Times New Roman" panose="02020603050405020304" pitchFamily="18" charset="0"/>
              </a:rPr>
              <a:t>Israel’s elevation (9)</a:t>
            </a:r>
          </a:p>
        </p:txBody>
      </p:sp>
      <p:pic>
        <p:nvPicPr>
          <p:cNvPr id="4" name="Picture 4" descr="SY01462_">
            <a:extLst>
              <a:ext uri="{FF2B5EF4-FFF2-40B4-BE49-F238E27FC236}">
                <a16:creationId xmlns:a16="http://schemas.microsoft.com/office/drawing/2014/main" id="{8D9E175E-B6B2-4613-9EF1-1F0D14F0121C}"/>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5270704" y="4759325"/>
            <a:ext cx="1650593" cy="1828800"/>
          </a:xfrm>
          <a:prstGeom prst="rect">
            <a:avLst/>
          </a:prstGeom>
          <a:noFill/>
          <a:ln w="9525">
            <a:noFill/>
            <a:miter lim="800000"/>
            <a:headEnd/>
            <a:tailEnd/>
          </a:ln>
        </p:spPr>
      </p:pic>
      <p:pic>
        <p:nvPicPr>
          <p:cNvPr id="6" name="Picture 2" descr="Zechariah - davidould.net">
            <a:extLst>
              <a:ext uri="{FF2B5EF4-FFF2-40B4-BE49-F238E27FC236}">
                <a16:creationId xmlns:a16="http://schemas.microsoft.com/office/drawing/2014/main" id="{58B86972-DACE-44B2-A9E1-9A47BE8D8390}"/>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3238"/>
          <a:stretch/>
        </p:blipFill>
        <p:spPr bwMode="auto">
          <a:xfrm>
            <a:off x="8001000" y="2019300"/>
            <a:ext cx="3661477" cy="28194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5850955"/>
      </p:ext>
    </p:extLst>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E9856C0-8DBA-44EE-B8F2-6FB365CF5B0D}"/>
              </a:ext>
            </a:extLst>
          </p:cNvPr>
          <p:cNvPicPr>
            <a:picLocks noChangeAspect="1"/>
          </p:cNvPicPr>
          <p:nvPr/>
        </p:nvPicPr>
        <p:blipFill>
          <a:blip r:embed="rId2"/>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0"/>
            <a:ext cx="10972799" cy="2523768"/>
          </a:xfrm>
          <a:prstGeom prst="rect">
            <a:avLst/>
          </a:prstGeom>
          <a:noFill/>
          <a:ln w="28575">
            <a:noFill/>
            <a:miter lim="800000"/>
            <a:headEnd/>
            <a:tailEnd/>
          </a:ln>
        </p:spPr>
        <p:txBody>
          <a:bodyPr wrap="square">
            <a:spAutoFit/>
          </a:bodyPr>
          <a:lstStyle/>
          <a:p>
            <a:pPr marL="342900" indent="-342900" algn="ctr" defTabSz="685800" eaLnBrk="0" hangingPunct="0">
              <a:spcAft>
                <a:spcPts val="1200"/>
              </a:spcAft>
              <a:buClr>
                <a:schemeClr val="tx2"/>
              </a:buClr>
              <a:buSzPct val="75000"/>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Genesis 12:3</a:t>
            </a:r>
          </a:p>
          <a:p>
            <a:pPr algn="just"/>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I will bless those who bless you, And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one who curses you I will curse</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in you all the families of the earth will be blessed.”</a:t>
            </a:r>
          </a:p>
        </p:txBody>
      </p:sp>
      <p:pic>
        <p:nvPicPr>
          <p:cNvPr id="3" name="Picture 2" descr="A close up of text on a white background&#10;&#10;Description automatically generated">
            <a:extLst>
              <a:ext uri="{FF2B5EF4-FFF2-40B4-BE49-F238E27FC236}">
                <a16:creationId xmlns:a16="http://schemas.microsoft.com/office/drawing/2014/main" id="{A525CB14-0D8D-4CF1-89E1-8E2BADA2D13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05654" y="2286000"/>
            <a:ext cx="1980692" cy="2560320"/>
          </a:xfrm>
          <a:prstGeom prst="rect">
            <a:avLst/>
          </a:prstGeom>
        </p:spPr>
      </p:pic>
    </p:spTree>
    <p:extLst>
      <p:ext uri="{BB962C8B-B14F-4D97-AF65-F5344CB8AC3E}">
        <p14:creationId xmlns:p14="http://schemas.microsoft.com/office/powerpoint/2010/main" val="29858690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E9856C0-8DBA-44EE-B8F2-6FB365CF5B0D}"/>
              </a:ext>
            </a:extLst>
          </p:cNvPr>
          <p:cNvPicPr>
            <a:picLocks noChangeAspect="1"/>
          </p:cNvPicPr>
          <p:nvPr/>
        </p:nvPicPr>
        <p:blipFill>
          <a:blip r:embed="rId2"/>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0"/>
            <a:ext cx="10972799" cy="2523768"/>
          </a:xfrm>
          <a:prstGeom prst="rect">
            <a:avLst/>
          </a:prstGeom>
          <a:noFill/>
          <a:ln w="28575">
            <a:noFill/>
            <a:miter lim="800000"/>
            <a:headEnd/>
            <a:tailEnd/>
          </a:ln>
        </p:spPr>
        <p:txBody>
          <a:bodyPr wrap="square">
            <a:spAutoFit/>
          </a:bodyPr>
          <a:lstStyle/>
          <a:p>
            <a:pPr algn="ctr">
              <a:spcAft>
                <a:spcPts val="1200"/>
              </a:spcAft>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Genesis 12:3</a:t>
            </a:r>
          </a:p>
          <a:p>
            <a:pPr algn="just"/>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I will bless those who bless you, And the one who curses you I will curse.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in you all the families of the earth will be blessed</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pic>
        <p:nvPicPr>
          <p:cNvPr id="6" name="Picture 5" descr="A close up of text on a white background&#10;&#10;Description automatically generated">
            <a:extLst>
              <a:ext uri="{FF2B5EF4-FFF2-40B4-BE49-F238E27FC236}">
                <a16:creationId xmlns:a16="http://schemas.microsoft.com/office/drawing/2014/main" id="{1364BB16-2C42-46B7-ABC6-DBC23404039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05654" y="2286000"/>
            <a:ext cx="1980692" cy="2560320"/>
          </a:xfrm>
          <a:prstGeom prst="rect">
            <a:avLst/>
          </a:prstGeom>
        </p:spPr>
      </p:pic>
    </p:spTree>
    <p:extLst>
      <p:ext uri="{BB962C8B-B14F-4D97-AF65-F5344CB8AC3E}">
        <p14:creationId xmlns:p14="http://schemas.microsoft.com/office/powerpoint/2010/main" val="59574152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976DB02-8323-4295-94EC-A617BEF92B62}"/>
              </a:ext>
            </a:extLst>
          </p:cNvPr>
          <p:cNvPicPr>
            <a:picLocks noChangeAspect="1"/>
          </p:cNvPicPr>
          <p:nvPr/>
        </p:nvPicPr>
        <p:blipFill>
          <a:blip r:embed="rId2"/>
          <a:stretch>
            <a:fillRect/>
          </a:stretch>
        </p:blipFill>
        <p:spPr>
          <a:xfrm>
            <a:off x="0" y="0"/>
            <a:ext cx="12192000" cy="6857999"/>
          </a:xfrm>
          <a:prstGeom prst="rect">
            <a:avLst/>
          </a:prstGeom>
        </p:spPr>
      </p:pic>
      <p:sp>
        <p:nvSpPr>
          <p:cNvPr id="134147" name="Rectangle 1"/>
          <p:cNvSpPr>
            <a:spLocks noChangeArrowheads="1"/>
          </p:cNvSpPr>
          <p:nvPr/>
        </p:nvSpPr>
        <p:spPr bwMode="auto">
          <a:xfrm>
            <a:off x="609600" y="0"/>
            <a:ext cx="10972799" cy="2523768"/>
          </a:xfrm>
          <a:prstGeom prst="rect">
            <a:avLst/>
          </a:prstGeom>
          <a:noFill/>
          <a:ln w="28575">
            <a:noFill/>
            <a:miter lim="800000"/>
            <a:headEnd/>
            <a:tailEnd/>
          </a:ln>
        </p:spPr>
        <p:txBody>
          <a:bodyPr wrap="square">
            <a:spAutoFit/>
          </a:bodyPr>
          <a:lstStyle/>
          <a:p>
            <a:pPr algn="ctr">
              <a:spcAft>
                <a:spcPts val="1200"/>
              </a:spcAft>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Zechariah 2:8</a:t>
            </a:r>
          </a:p>
          <a:p>
            <a:pPr algn="just"/>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thus says the Lord of hosts, “After glory He has sent me against the nations which plunder you, for </a:t>
            </a:r>
            <a:r>
              <a:rPr lang="en-US" sz="3600" b="1" u="sng" dirty="0">
                <a:solidFill>
                  <a:srgbClr val="FFFFCC"/>
                </a:solidFill>
                <a:effectLst>
                  <a:outerShdw blurRad="38100" dist="38100" dir="2700000" algn="tl">
                    <a:srgbClr val="000000">
                      <a:alpha val="43137"/>
                    </a:srgbClr>
                  </a:outerShdw>
                </a:effectLst>
                <a:latin typeface="Calibri" pitchFamily="34" charset="0"/>
                <a:cs typeface="Calibri" pitchFamily="34" charset="0"/>
              </a:rPr>
              <a:t>he who touches you, touches the apple of His eye</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pic>
        <p:nvPicPr>
          <p:cNvPr id="5" name="Picture 4" descr="A picture containing music, orange, dark, light&#10;&#10;Description automatically generated">
            <a:extLst>
              <a:ext uri="{FF2B5EF4-FFF2-40B4-BE49-F238E27FC236}">
                <a16:creationId xmlns:a16="http://schemas.microsoft.com/office/drawing/2014/main" id="{FD6AB51B-3910-4032-BFC2-B2DECD557B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8958" y="2362200"/>
            <a:ext cx="2734084" cy="2743200"/>
          </a:xfrm>
          <a:prstGeom prst="rect">
            <a:avLst/>
          </a:prstGeom>
        </p:spPr>
      </p:pic>
    </p:spTree>
    <p:extLst>
      <p:ext uri="{BB962C8B-B14F-4D97-AF65-F5344CB8AC3E}">
        <p14:creationId xmlns:p14="http://schemas.microsoft.com/office/powerpoint/2010/main" val="371812026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1"/>
          <p:cNvSpPr>
            <a:spLocks noChangeArrowheads="1"/>
          </p:cNvSpPr>
          <p:nvPr/>
        </p:nvSpPr>
        <p:spPr bwMode="auto">
          <a:xfrm>
            <a:off x="580477" y="1600200"/>
            <a:ext cx="7725322" cy="3539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just">
              <a:spcBef>
                <a:spcPts val="0"/>
              </a:spcBef>
              <a:spcAft>
                <a:spcPts val="0"/>
              </a:spcAft>
              <a:buNone/>
            </a:pPr>
            <a:r>
              <a:rPr lang="en-US" altLang="en-US" dirty="0">
                <a:effectLst>
                  <a:outerShdw blurRad="38100" dist="38100" dir="2700000" algn="tl">
                    <a:srgbClr val="000000">
                      <a:alpha val="43137"/>
                    </a:srgbClr>
                  </a:outerShdw>
                </a:effectLst>
              </a:rPr>
              <a:t>“</a:t>
            </a:r>
            <a:r>
              <a:rPr lang="en-US" dirty="0">
                <a:effectLst>
                  <a:outerShdw blurRad="38100" dist="38100" dir="2700000" algn="tl">
                    <a:srgbClr val="000000">
                      <a:alpha val="43137"/>
                    </a:srgbClr>
                  </a:outerShdw>
                </a:effectLst>
              </a:rPr>
              <a:t>Though several MSS. have this reading, the better supported reading is ‘</a:t>
            </a:r>
            <a:r>
              <a:rPr lang="en-US" i="1" dirty="0" err="1">
                <a:effectLst>
                  <a:outerShdw blurRad="38100" dist="38100" dir="2700000" algn="tl">
                    <a:srgbClr val="000000">
                      <a:alpha val="43137"/>
                    </a:srgbClr>
                  </a:outerShdw>
                </a:effectLst>
              </a:rPr>
              <a:t>eno</a:t>
            </a:r>
            <a:r>
              <a:rPr lang="en-US" dirty="0">
                <a:effectLst>
                  <a:outerShdw blurRad="38100" dist="38100" dir="2700000" algn="tl">
                    <a:srgbClr val="000000">
                      <a:alpha val="43137"/>
                    </a:srgbClr>
                  </a:outerShdw>
                </a:effectLst>
              </a:rPr>
              <a:t>. Those who contend for the first, claim that the alteration was made that the text might be referred to the apple of a man’s eye; that is, whoever touches Israel, touches the apple of his own eye, doing himself irreparable damage.</a:t>
            </a:r>
            <a:r>
              <a:rPr lang="en-US" altLang="en-US" dirty="0">
                <a:effectLst>
                  <a:outerShdw blurRad="38100" dist="38100" dir="2700000" algn="tl">
                    <a:srgbClr val="000000">
                      <a:alpha val="43137"/>
                    </a:srgbClr>
                  </a:outerShdw>
                </a:effectLst>
                <a:cs typeface="Calibri" panose="020F0502020204030204" pitchFamily="34" charset="0"/>
              </a:rPr>
              <a:t>”</a:t>
            </a:r>
          </a:p>
        </p:txBody>
      </p:sp>
      <p:sp>
        <p:nvSpPr>
          <p:cNvPr id="38915" name="TextBox 2"/>
          <p:cNvSpPr txBox="1">
            <a:spLocks noChangeArrowheads="1"/>
          </p:cNvSpPr>
          <p:nvPr/>
        </p:nvSpPr>
        <p:spPr bwMode="auto">
          <a:xfrm>
            <a:off x="2362200" y="228600"/>
            <a:ext cx="7725322" cy="10387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ctr" eaLnBrk="1" hangingPunct="1">
              <a:spcBef>
                <a:spcPct val="0"/>
              </a:spcBef>
              <a:spcAft>
                <a:spcPts val="900"/>
              </a:spcAft>
              <a:buClrTx/>
              <a:buSzTx/>
              <a:buNone/>
            </a:pPr>
            <a:r>
              <a:rPr lang="en-US" altLang="en-US" sz="3600" dirty="0">
                <a:solidFill>
                  <a:schemeClr val="tx2"/>
                </a:solidFill>
                <a:effectLst>
                  <a:outerShdw blurRad="38100" dist="38100" dir="2700000" algn="tl">
                    <a:srgbClr val="000000">
                      <a:alpha val="43137"/>
                    </a:srgbClr>
                  </a:outerShdw>
                </a:effectLst>
                <a:cs typeface="Calibri" panose="020F0502020204030204" pitchFamily="34" charset="0"/>
              </a:rPr>
              <a:t>Charles L. Feinberg</a:t>
            </a:r>
          </a:p>
          <a:p>
            <a:pPr algn="ctr" eaLnBrk="1" hangingPunct="1">
              <a:spcBef>
                <a:spcPct val="0"/>
              </a:spcBef>
              <a:buClrTx/>
              <a:buSzTx/>
              <a:buFontTx/>
              <a:buNone/>
            </a:pPr>
            <a:r>
              <a:rPr lang="en-US" altLang="en-US" sz="1800" dirty="0">
                <a:effectLst>
                  <a:outerShdw blurRad="38100" dist="38100" dir="2700000" algn="tl">
                    <a:srgbClr val="000000">
                      <a:alpha val="43137"/>
                    </a:srgbClr>
                  </a:outerShdw>
                </a:effectLst>
                <a:cs typeface="Calibri" panose="020F0502020204030204" pitchFamily="34" charset="0"/>
              </a:rPr>
              <a:t> </a:t>
            </a:r>
            <a:r>
              <a:rPr lang="en-US" altLang="en-US" sz="1800" i="1" dirty="0">
                <a:effectLst>
                  <a:outerShdw blurRad="38100" dist="38100" dir="2700000" algn="tl">
                    <a:srgbClr val="000000">
                      <a:alpha val="43137"/>
                    </a:srgbClr>
                  </a:outerShdw>
                </a:effectLst>
                <a:cs typeface="Calibri" panose="020F0502020204030204" pitchFamily="34" charset="0"/>
              </a:rPr>
              <a:t>God Remembers: A Study of Zechariah </a:t>
            </a:r>
            <a:r>
              <a:rPr lang="en-US" altLang="en-US" sz="1800" dirty="0">
                <a:effectLst>
                  <a:outerShdw blurRad="38100" dist="38100" dir="2700000" algn="tl">
                    <a:srgbClr val="000000">
                      <a:alpha val="43137"/>
                    </a:srgbClr>
                  </a:outerShdw>
                </a:effectLst>
                <a:cs typeface="Calibri" panose="020F0502020204030204" pitchFamily="34" charset="0"/>
              </a:rPr>
              <a:t>(Wheaton: Van Kampen, 1950, p. 49-50.</a:t>
            </a:r>
          </a:p>
        </p:txBody>
      </p:sp>
      <p:pic>
        <p:nvPicPr>
          <p:cNvPr id="6" name="Picture 5">
            <a:extLst>
              <a:ext uri="{FF2B5EF4-FFF2-40B4-BE49-F238E27FC236}">
                <a16:creationId xmlns:a16="http://schemas.microsoft.com/office/drawing/2014/main" id="{B6989A02-0A4F-438A-98D5-150F1450D8B7}"/>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580477" y="132735"/>
            <a:ext cx="890463" cy="1097280"/>
          </a:xfrm>
          <a:prstGeom prst="rect">
            <a:avLst/>
          </a:prstGeom>
          <a:ln>
            <a:solidFill>
              <a:schemeClr val="tx1"/>
            </a:solidFill>
          </a:ln>
        </p:spPr>
      </p:pic>
      <p:pic>
        <p:nvPicPr>
          <p:cNvPr id="8" name="Picture 7">
            <a:extLst>
              <a:ext uri="{FF2B5EF4-FFF2-40B4-BE49-F238E27FC236}">
                <a16:creationId xmlns:a16="http://schemas.microsoft.com/office/drawing/2014/main" id="{4361EAFE-D3F4-4C8D-86D5-45559E35F16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46008" y="1861968"/>
            <a:ext cx="3136392" cy="4572000"/>
          </a:xfrm>
          <a:prstGeom prst="rect">
            <a:avLst/>
          </a:prstGeom>
        </p:spPr>
      </p:pic>
    </p:spTree>
    <p:extLst>
      <p:ext uri="{BB962C8B-B14F-4D97-AF65-F5344CB8AC3E}">
        <p14:creationId xmlns:p14="http://schemas.microsoft.com/office/powerpoint/2010/main" val="2579190740"/>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A74DAFEE-DBB4-43A1-A6A4-D39DDA8F3D1F}"/>
              </a:ext>
            </a:extLst>
          </p:cNvPr>
          <p:cNvSpPr>
            <a:spLocks noGrp="1" noChangeArrowheads="1"/>
          </p:cNvSpPr>
          <p:nvPr>
            <p:ph type="title"/>
          </p:nvPr>
        </p:nvSpPr>
        <p:spPr>
          <a:xfrm>
            <a:off x="914400" y="228600"/>
            <a:ext cx="10363200" cy="917575"/>
          </a:xfrm>
        </p:spPr>
        <p:txBody>
          <a:bodyPr/>
          <a:lstStyle/>
          <a:p>
            <a:pPr algn="ctr"/>
            <a:r>
              <a:rPr lang="en-US" altLang="en-US" sz="3600" dirty="0">
                <a:effectLst>
                  <a:outerShdw blurRad="38100" dist="38100" dir="2700000" algn="tl">
                    <a:srgbClr val="000000">
                      <a:alpha val="43137"/>
                    </a:srgbClr>
                  </a:outerShdw>
                </a:effectLst>
              </a:rPr>
              <a:t>2. The Four Horses &amp; Four Craftsmen </a:t>
            </a:r>
            <a:br>
              <a:rPr lang="en-US" altLang="en-US" sz="3600" dirty="0">
                <a:effectLst>
                  <a:outerShdw blurRad="38100" dist="38100" dir="2700000" algn="tl">
                    <a:srgbClr val="000000">
                      <a:alpha val="43137"/>
                    </a:srgbClr>
                  </a:outerShdw>
                </a:effectLst>
              </a:rPr>
            </a:br>
            <a:r>
              <a:rPr lang="en-US" altLang="en-US" sz="2800" dirty="0">
                <a:solidFill>
                  <a:schemeClr val="tx1"/>
                </a:solidFill>
                <a:effectLst>
                  <a:outerShdw blurRad="38100" dist="38100" dir="2700000" algn="tl">
                    <a:srgbClr val="000000">
                      <a:alpha val="43137"/>
                    </a:srgbClr>
                  </a:outerShdw>
                </a:effectLst>
              </a:rPr>
              <a:t>(1:18-21)</a:t>
            </a:r>
            <a:endParaRPr lang="en-US" altLang="en-US" sz="3600" dirty="0">
              <a:solidFill>
                <a:schemeClr val="tx1"/>
              </a:solidFill>
              <a:effectLst>
                <a:outerShdw blurRad="38100" dist="38100" dir="2700000" algn="tl">
                  <a:srgbClr val="000000">
                    <a:alpha val="43137"/>
                  </a:srgbClr>
                </a:outerShdw>
              </a:effectLst>
            </a:endParaRPr>
          </a:p>
        </p:txBody>
      </p:sp>
      <p:sp>
        <p:nvSpPr>
          <p:cNvPr id="7171" name="Rectangle 3">
            <a:extLst>
              <a:ext uri="{FF2B5EF4-FFF2-40B4-BE49-F238E27FC236}">
                <a16:creationId xmlns:a16="http://schemas.microsoft.com/office/drawing/2014/main" id="{77F0A550-44F9-4C44-ABED-D06AF0750374}"/>
              </a:ext>
            </a:extLst>
          </p:cNvPr>
          <p:cNvSpPr>
            <a:spLocks noGrp="1" noChangeArrowheads="1"/>
          </p:cNvSpPr>
          <p:nvPr>
            <p:ph type="body" idx="1"/>
          </p:nvPr>
        </p:nvSpPr>
        <p:spPr>
          <a:xfrm>
            <a:off x="1066800" y="1562100"/>
            <a:ext cx="5562600" cy="4381500"/>
          </a:xfrm>
        </p:spPr>
        <p:txBody>
          <a:bodyPr/>
          <a:lstStyle/>
          <a:p>
            <a:pPr marL="457200" indent="-457200">
              <a:spcBef>
                <a:spcPts val="0"/>
              </a:spcBef>
              <a:spcAft>
                <a:spcPts val="1800"/>
              </a:spcAft>
              <a:buSzPct val="100000"/>
              <a:buFont typeface="+mj-lt"/>
              <a:buAutoNum type="romanUcPeriod"/>
            </a:pPr>
            <a:r>
              <a:rPr lang="en-US" altLang="en-US" b="1" u="sng" dirty="0">
                <a:solidFill>
                  <a:srgbClr val="FFFFCC"/>
                </a:solidFill>
                <a:effectLst>
                  <a:outerShdw blurRad="38100" dist="38100" dir="2700000" algn="tl">
                    <a:srgbClr val="000000">
                      <a:alpha val="43137"/>
                    </a:srgbClr>
                  </a:outerShdw>
                </a:effectLst>
              </a:rPr>
              <a:t>Four Horns (1:18-19)</a:t>
            </a:r>
          </a:p>
          <a:p>
            <a:pPr marL="914400" lvl="2" indent="-457200">
              <a:spcBef>
                <a:spcPts val="0"/>
              </a:spcBef>
              <a:spcAft>
                <a:spcPts val="1800"/>
              </a:spcAft>
              <a:buClr>
                <a:srgbClr val="FF66FF"/>
              </a:buClr>
              <a:buSzPct val="100000"/>
              <a:buFont typeface="+mj-lt"/>
              <a:buAutoNum type="alphaUcPeriod"/>
            </a:pPr>
            <a:r>
              <a:rPr lang="en-US" altLang="en-US" dirty="0">
                <a:effectLst>
                  <a:outerShdw blurRad="38100" dist="38100" dir="2700000" algn="tl">
                    <a:srgbClr val="000000">
                      <a:alpha val="43137"/>
                    </a:srgbClr>
                  </a:outerShdw>
                </a:effectLst>
                <a:ea typeface="+mn-ea"/>
                <a:cs typeface="Times New Roman" panose="02020603050405020304" pitchFamily="18" charset="0"/>
              </a:rPr>
              <a:t>Description (1:18)</a:t>
            </a:r>
          </a:p>
          <a:p>
            <a:pPr marL="914400" lvl="2" indent="-457200">
              <a:spcBef>
                <a:spcPts val="0"/>
              </a:spcBef>
              <a:spcAft>
                <a:spcPts val="1800"/>
              </a:spcAft>
              <a:buClr>
                <a:srgbClr val="FF66FF"/>
              </a:buClr>
              <a:buSzPct val="100000"/>
              <a:buFont typeface="+mj-lt"/>
              <a:buAutoNum type="alphaUcPeriod"/>
            </a:pPr>
            <a:r>
              <a:rPr lang="en-US" altLang="en-US" dirty="0">
                <a:effectLst>
                  <a:outerShdw blurRad="38100" dist="38100" dir="2700000" algn="tl">
                    <a:srgbClr val="000000">
                      <a:alpha val="43137"/>
                    </a:srgbClr>
                  </a:outerShdw>
                </a:effectLst>
                <a:ea typeface="+mn-ea"/>
                <a:cs typeface="Times New Roman" panose="02020603050405020304" pitchFamily="18" charset="0"/>
              </a:rPr>
              <a:t>Explanation (1:19)</a:t>
            </a:r>
          </a:p>
          <a:p>
            <a:pPr marL="457200" indent="-457200">
              <a:spcBef>
                <a:spcPts val="0"/>
              </a:spcBef>
              <a:spcAft>
                <a:spcPts val="1800"/>
              </a:spcAft>
              <a:buSzPct val="100000"/>
              <a:buFont typeface="+mj-lt"/>
              <a:buAutoNum type="romanUcPeriod"/>
            </a:pPr>
            <a:r>
              <a:rPr lang="en-US" altLang="en-US" dirty="0">
                <a:effectLst>
                  <a:outerShdw blurRad="38100" dist="38100" dir="2700000" algn="tl">
                    <a:srgbClr val="000000">
                      <a:alpha val="43137"/>
                    </a:srgbClr>
                  </a:outerShdw>
                </a:effectLst>
              </a:rPr>
              <a:t>Four Craftsmen (1:20-21)</a:t>
            </a:r>
          </a:p>
          <a:p>
            <a:pPr marL="914400" lvl="2" indent="-457200">
              <a:spcBef>
                <a:spcPts val="0"/>
              </a:spcBef>
              <a:spcAft>
                <a:spcPts val="1800"/>
              </a:spcAft>
              <a:buClr>
                <a:srgbClr val="FF66FF"/>
              </a:buClr>
              <a:buSzPct val="100000"/>
              <a:buFont typeface="+mj-lt"/>
              <a:buAutoNum type="alphaUcPeriod"/>
            </a:pPr>
            <a:r>
              <a:rPr lang="en-US" altLang="en-US" dirty="0">
                <a:effectLst>
                  <a:outerShdw blurRad="38100" dist="38100" dir="2700000" algn="tl">
                    <a:srgbClr val="000000">
                      <a:alpha val="43137"/>
                    </a:srgbClr>
                  </a:outerShdw>
                </a:effectLst>
                <a:ea typeface="+mn-ea"/>
                <a:cs typeface="Times New Roman" panose="02020603050405020304" pitchFamily="18" charset="0"/>
              </a:rPr>
              <a:t>Description (1:20)</a:t>
            </a:r>
          </a:p>
          <a:p>
            <a:pPr marL="914400" lvl="2" indent="-457200">
              <a:spcBef>
                <a:spcPts val="0"/>
              </a:spcBef>
              <a:spcAft>
                <a:spcPts val="1800"/>
              </a:spcAft>
              <a:buClr>
                <a:srgbClr val="FF66FF"/>
              </a:buClr>
              <a:buSzPct val="100000"/>
              <a:buFont typeface="+mj-lt"/>
              <a:buAutoNum type="alphaUcPeriod"/>
            </a:pPr>
            <a:r>
              <a:rPr lang="en-US" altLang="en-US" dirty="0">
                <a:effectLst>
                  <a:outerShdw blurRad="38100" dist="38100" dir="2700000" algn="tl">
                    <a:srgbClr val="000000">
                      <a:alpha val="43137"/>
                    </a:srgbClr>
                  </a:outerShdw>
                </a:effectLst>
                <a:ea typeface="+mn-ea"/>
                <a:cs typeface="Times New Roman" panose="02020603050405020304" pitchFamily="18" charset="0"/>
              </a:rPr>
              <a:t>Explanation (1:21)</a:t>
            </a:r>
          </a:p>
        </p:txBody>
      </p:sp>
      <p:pic>
        <p:nvPicPr>
          <p:cNvPr id="6" name="Picture 2" descr="Zechariah - davidould.net">
            <a:extLst>
              <a:ext uri="{FF2B5EF4-FFF2-40B4-BE49-F238E27FC236}">
                <a16:creationId xmlns:a16="http://schemas.microsoft.com/office/drawing/2014/main" id="{09E868BD-156E-4CB2-B347-CFB88FC86DF4}"/>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3238"/>
          <a:stretch/>
        </p:blipFill>
        <p:spPr bwMode="auto">
          <a:xfrm>
            <a:off x="7444740" y="2019300"/>
            <a:ext cx="3661477" cy="28194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728448"/>
      </p:ext>
    </p:extLst>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1"/>
          <p:cNvSpPr>
            <a:spLocks noChangeArrowheads="1"/>
          </p:cNvSpPr>
          <p:nvPr/>
        </p:nvSpPr>
        <p:spPr bwMode="auto">
          <a:xfrm>
            <a:off x="580478" y="1600200"/>
            <a:ext cx="7725322"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just">
              <a:spcBef>
                <a:spcPts val="0"/>
              </a:spcBef>
              <a:spcAft>
                <a:spcPts val="0"/>
              </a:spcAft>
              <a:buNone/>
            </a:pPr>
            <a:r>
              <a:rPr lang="en-US" altLang="en-US" dirty="0">
                <a:effectLst>
                  <a:outerShdw blurRad="38100" dist="38100" dir="2700000" algn="tl">
                    <a:srgbClr val="000000">
                      <a:alpha val="43137"/>
                    </a:srgbClr>
                  </a:outerShdw>
                </a:effectLst>
              </a:rPr>
              <a:t>“</a:t>
            </a:r>
            <a:r>
              <a:rPr lang="en-US" dirty="0">
                <a:effectLst>
                  <a:outerShdw blurRad="38100" dist="38100" dir="2700000" algn="tl">
                    <a:srgbClr val="000000">
                      <a:alpha val="43137"/>
                    </a:srgbClr>
                  </a:outerShdw>
                </a:effectLst>
              </a:rPr>
              <a:t>In our opinion Deuteronomy 32:10 will allow no such interpretation, nor is it the most forceful here. True, that a man’s touching of the pupil of his own eye will bring him injury in a most sensitive part, how much more is this true if he touch the apple of God’s eye?</a:t>
            </a:r>
            <a:r>
              <a:rPr lang="en-US" altLang="en-US" dirty="0">
                <a:effectLst>
                  <a:outerShdw blurRad="38100" dist="38100" dir="2700000" algn="tl">
                    <a:srgbClr val="000000">
                      <a:alpha val="43137"/>
                    </a:srgbClr>
                  </a:outerShdw>
                </a:effectLst>
                <a:cs typeface="Calibri" panose="020F0502020204030204" pitchFamily="34" charset="0"/>
              </a:rPr>
              <a:t>”</a:t>
            </a:r>
          </a:p>
        </p:txBody>
      </p:sp>
      <p:sp>
        <p:nvSpPr>
          <p:cNvPr id="38915" name="TextBox 2"/>
          <p:cNvSpPr txBox="1">
            <a:spLocks noChangeArrowheads="1"/>
          </p:cNvSpPr>
          <p:nvPr/>
        </p:nvSpPr>
        <p:spPr bwMode="auto">
          <a:xfrm>
            <a:off x="2362200" y="228600"/>
            <a:ext cx="7725322" cy="10387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ctr" eaLnBrk="1" hangingPunct="1">
              <a:spcBef>
                <a:spcPct val="0"/>
              </a:spcBef>
              <a:spcAft>
                <a:spcPts val="900"/>
              </a:spcAft>
              <a:buClrTx/>
              <a:buSzTx/>
              <a:buNone/>
            </a:pPr>
            <a:r>
              <a:rPr lang="en-US" altLang="en-US" sz="3600" dirty="0">
                <a:solidFill>
                  <a:schemeClr val="tx2"/>
                </a:solidFill>
                <a:effectLst>
                  <a:outerShdw blurRad="38100" dist="38100" dir="2700000" algn="tl">
                    <a:srgbClr val="000000">
                      <a:alpha val="43137"/>
                    </a:srgbClr>
                  </a:outerShdw>
                </a:effectLst>
                <a:cs typeface="Calibri" panose="020F0502020204030204" pitchFamily="34" charset="0"/>
              </a:rPr>
              <a:t>Charles L. Feinberg</a:t>
            </a:r>
          </a:p>
          <a:p>
            <a:pPr algn="ctr" eaLnBrk="1" hangingPunct="1">
              <a:spcBef>
                <a:spcPct val="0"/>
              </a:spcBef>
              <a:buClrTx/>
              <a:buSzTx/>
              <a:buFontTx/>
              <a:buNone/>
            </a:pPr>
            <a:r>
              <a:rPr lang="en-US" altLang="en-US" sz="1800" dirty="0">
                <a:effectLst>
                  <a:outerShdw blurRad="38100" dist="38100" dir="2700000" algn="tl">
                    <a:srgbClr val="000000">
                      <a:alpha val="43137"/>
                    </a:srgbClr>
                  </a:outerShdw>
                </a:effectLst>
                <a:cs typeface="Calibri" panose="020F0502020204030204" pitchFamily="34" charset="0"/>
              </a:rPr>
              <a:t> </a:t>
            </a:r>
            <a:r>
              <a:rPr lang="en-US" altLang="en-US" sz="1800" i="1" dirty="0">
                <a:effectLst>
                  <a:outerShdw blurRad="38100" dist="38100" dir="2700000" algn="tl">
                    <a:srgbClr val="000000">
                      <a:alpha val="43137"/>
                    </a:srgbClr>
                  </a:outerShdw>
                </a:effectLst>
                <a:cs typeface="Calibri" panose="020F0502020204030204" pitchFamily="34" charset="0"/>
              </a:rPr>
              <a:t>God Remembers: A Study of Zechariah </a:t>
            </a:r>
            <a:r>
              <a:rPr lang="en-US" altLang="en-US" sz="1800" dirty="0">
                <a:effectLst>
                  <a:outerShdw blurRad="38100" dist="38100" dir="2700000" algn="tl">
                    <a:srgbClr val="000000">
                      <a:alpha val="43137"/>
                    </a:srgbClr>
                  </a:outerShdw>
                </a:effectLst>
                <a:cs typeface="Calibri" panose="020F0502020204030204" pitchFamily="34" charset="0"/>
              </a:rPr>
              <a:t>(Wheaton: Van Kampen, 1950, p. 49-50.</a:t>
            </a:r>
          </a:p>
        </p:txBody>
      </p:sp>
      <p:pic>
        <p:nvPicPr>
          <p:cNvPr id="6" name="Picture 5">
            <a:extLst>
              <a:ext uri="{FF2B5EF4-FFF2-40B4-BE49-F238E27FC236}">
                <a16:creationId xmlns:a16="http://schemas.microsoft.com/office/drawing/2014/main" id="{B6989A02-0A4F-438A-98D5-150F1450D8B7}"/>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580477" y="132735"/>
            <a:ext cx="890463" cy="1097280"/>
          </a:xfrm>
          <a:prstGeom prst="rect">
            <a:avLst/>
          </a:prstGeom>
          <a:ln>
            <a:solidFill>
              <a:schemeClr val="tx1"/>
            </a:solidFill>
          </a:ln>
        </p:spPr>
      </p:pic>
      <p:pic>
        <p:nvPicPr>
          <p:cNvPr id="7" name="Picture 6">
            <a:extLst>
              <a:ext uri="{FF2B5EF4-FFF2-40B4-BE49-F238E27FC236}">
                <a16:creationId xmlns:a16="http://schemas.microsoft.com/office/drawing/2014/main" id="{6551CF97-EAE5-497A-ABAF-E821E2D1DD7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46008" y="1861968"/>
            <a:ext cx="3136392" cy="4572000"/>
          </a:xfrm>
          <a:prstGeom prst="rect">
            <a:avLst/>
          </a:prstGeom>
        </p:spPr>
      </p:pic>
    </p:spTree>
    <p:extLst>
      <p:ext uri="{BB962C8B-B14F-4D97-AF65-F5344CB8AC3E}">
        <p14:creationId xmlns:p14="http://schemas.microsoft.com/office/powerpoint/2010/main" val="608369473"/>
      </p:ext>
    </p:extLst>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A74DAFEE-DBB4-43A1-A6A4-D39DDA8F3D1F}"/>
              </a:ext>
            </a:extLst>
          </p:cNvPr>
          <p:cNvSpPr>
            <a:spLocks noGrp="1" noChangeArrowheads="1"/>
          </p:cNvSpPr>
          <p:nvPr>
            <p:ph type="title"/>
          </p:nvPr>
        </p:nvSpPr>
        <p:spPr>
          <a:xfrm>
            <a:off x="914400" y="228600"/>
            <a:ext cx="10363200" cy="917575"/>
          </a:xfrm>
        </p:spPr>
        <p:txBody>
          <a:bodyPr/>
          <a:lstStyle/>
          <a:p>
            <a:pPr algn="ctr"/>
            <a:r>
              <a:rPr lang="en-US" altLang="en-US" sz="3600" dirty="0">
                <a:effectLst>
                  <a:outerShdw blurRad="38100" dist="38100" dir="2700000" algn="tl">
                    <a:srgbClr val="000000">
                      <a:alpha val="43137"/>
                    </a:srgbClr>
                  </a:outerShdw>
                </a:effectLst>
              </a:rPr>
              <a:t>IV. God and the Nations </a:t>
            </a:r>
            <a:br>
              <a:rPr lang="en-US" altLang="en-US" sz="3600" dirty="0">
                <a:effectLst>
                  <a:outerShdw blurRad="38100" dist="38100" dir="2700000" algn="tl">
                    <a:srgbClr val="000000">
                      <a:alpha val="43137"/>
                    </a:srgbClr>
                  </a:outerShdw>
                </a:effectLst>
              </a:rPr>
            </a:br>
            <a:r>
              <a:rPr lang="en-US" altLang="en-US" sz="2800" dirty="0">
                <a:solidFill>
                  <a:schemeClr val="tx1"/>
                </a:solidFill>
                <a:effectLst>
                  <a:outerShdw blurRad="38100" dist="38100" dir="2700000" algn="tl">
                    <a:srgbClr val="000000">
                      <a:alpha val="43137"/>
                    </a:srgbClr>
                  </a:outerShdw>
                </a:effectLst>
              </a:rPr>
              <a:t>(2:8-9)</a:t>
            </a:r>
            <a:endParaRPr lang="en-US" altLang="en-US" sz="3600" dirty="0">
              <a:solidFill>
                <a:schemeClr val="tx1"/>
              </a:solidFill>
              <a:effectLst>
                <a:outerShdw blurRad="38100" dist="38100" dir="2700000" algn="tl">
                  <a:srgbClr val="000000">
                    <a:alpha val="43137"/>
                  </a:srgbClr>
                </a:outerShdw>
              </a:effectLst>
            </a:endParaRPr>
          </a:p>
        </p:txBody>
      </p:sp>
      <p:sp>
        <p:nvSpPr>
          <p:cNvPr id="7171" name="Rectangle 3">
            <a:extLst>
              <a:ext uri="{FF2B5EF4-FFF2-40B4-BE49-F238E27FC236}">
                <a16:creationId xmlns:a16="http://schemas.microsoft.com/office/drawing/2014/main" id="{77F0A550-44F9-4C44-ABED-D06AF0750374}"/>
              </a:ext>
            </a:extLst>
          </p:cNvPr>
          <p:cNvSpPr>
            <a:spLocks noGrp="1" noChangeArrowheads="1"/>
          </p:cNvSpPr>
          <p:nvPr>
            <p:ph type="body" idx="1"/>
          </p:nvPr>
        </p:nvSpPr>
        <p:spPr>
          <a:xfrm>
            <a:off x="609600" y="1828800"/>
            <a:ext cx="7162800" cy="2286000"/>
          </a:xfrm>
        </p:spPr>
        <p:txBody>
          <a:bodyPr/>
          <a:lstStyle/>
          <a:p>
            <a:pPr marL="458788" indent="-458788">
              <a:spcBef>
                <a:spcPts val="0"/>
              </a:spcBef>
              <a:spcAft>
                <a:spcPts val="3600"/>
              </a:spcAft>
              <a:buClr>
                <a:srgbClr val="FF66FF"/>
              </a:buClr>
              <a:buSzPct val="100000"/>
              <a:buFont typeface="+mj-lt"/>
              <a:buAutoNum type="alphaUcPeriod"/>
            </a:pPr>
            <a:r>
              <a:rPr lang="en-US" altLang="en-US" dirty="0">
                <a:effectLst>
                  <a:outerShdw blurRad="38100" dist="38100" dir="2700000" algn="tl">
                    <a:srgbClr val="000000">
                      <a:alpha val="43137"/>
                    </a:srgbClr>
                  </a:outerShdw>
                </a:effectLst>
                <a:cs typeface="Times New Roman" panose="02020603050405020304" pitchFamily="18" charset="0"/>
              </a:rPr>
              <a:t>God’s punishment of the nations (8)</a:t>
            </a:r>
          </a:p>
          <a:p>
            <a:pPr marL="458788" indent="-458788">
              <a:spcBef>
                <a:spcPts val="0"/>
              </a:spcBef>
              <a:spcAft>
                <a:spcPts val="3600"/>
              </a:spcAft>
              <a:buClr>
                <a:srgbClr val="FF66FF"/>
              </a:buClr>
              <a:buSzPct val="100000"/>
              <a:buFont typeface="+mj-lt"/>
              <a:buAutoNum type="alphaUcPeriod"/>
            </a:pPr>
            <a:r>
              <a:rPr lang="en-US" altLang="en-US" b="1" u="sng" dirty="0">
                <a:solidFill>
                  <a:srgbClr val="FFFFCC"/>
                </a:solidFill>
                <a:effectLst>
                  <a:outerShdw blurRad="38100" dist="38100" dir="2700000" algn="tl">
                    <a:srgbClr val="000000">
                      <a:alpha val="43137"/>
                    </a:srgbClr>
                  </a:outerShdw>
                </a:effectLst>
              </a:rPr>
              <a:t>Israel’s elevation (9)</a:t>
            </a:r>
          </a:p>
        </p:txBody>
      </p:sp>
      <p:pic>
        <p:nvPicPr>
          <p:cNvPr id="4" name="Picture 4" descr="SY01462_">
            <a:extLst>
              <a:ext uri="{FF2B5EF4-FFF2-40B4-BE49-F238E27FC236}">
                <a16:creationId xmlns:a16="http://schemas.microsoft.com/office/drawing/2014/main" id="{8D9E175E-B6B2-4613-9EF1-1F0D14F0121C}"/>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5270704" y="4759325"/>
            <a:ext cx="1650593" cy="1828800"/>
          </a:xfrm>
          <a:prstGeom prst="rect">
            <a:avLst/>
          </a:prstGeom>
          <a:noFill/>
          <a:ln w="9525">
            <a:noFill/>
            <a:miter lim="800000"/>
            <a:headEnd/>
            <a:tailEnd/>
          </a:ln>
        </p:spPr>
      </p:pic>
      <p:pic>
        <p:nvPicPr>
          <p:cNvPr id="6" name="Picture 2" descr="Zechariah - davidould.net">
            <a:extLst>
              <a:ext uri="{FF2B5EF4-FFF2-40B4-BE49-F238E27FC236}">
                <a16:creationId xmlns:a16="http://schemas.microsoft.com/office/drawing/2014/main" id="{58B86972-DACE-44B2-A9E1-9A47BE8D8390}"/>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3238"/>
          <a:stretch/>
        </p:blipFill>
        <p:spPr bwMode="auto">
          <a:xfrm>
            <a:off x="8001000" y="2019300"/>
            <a:ext cx="3661477" cy="28194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5406431"/>
      </p:ext>
    </p:extLst>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1"/>
          <p:cNvSpPr>
            <a:spLocks noChangeArrowheads="1"/>
          </p:cNvSpPr>
          <p:nvPr/>
        </p:nvSpPr>
        <p:spPr bwMode="auto">
          <a:xfrm>
            <a:off x="609600" y="2057400"/>
            <a:ext cx="10991850"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just" eaLnBrk="1" hangingPunct="1">
              <a:spcBef>
                <a:spcPct val="0"/>
              </a:spcBef>
              <a:buClrTx/>
              <a:buSzTx/>
              <a:buFontTx/>
              <a:buNone/>
            </a:pPr>
            <a:r>
              <a:rPr lang="en-US" altLang="en-US" dirty="0">
                <a:effectLst>
                  <a:outerShdw blurRad="38100" dist="38100" dir="2700000" algn="tl">
                    <a:srgbClr val="000000">
                      <a:alpha val="43137"/>
                    </a:srgbClr>
                  </a:outerShdw>
                </a:effectLst>
                <a:cs typeface="Calibri" panose="020F0502020204030204" pitchFamily="34" charset="0"/>
              </a:rPr>
              <a:t>“</a:t>
            </a:r>
            <a:r>
              <a:rPr lang="en-US" dirty="0">
                <a:effectLst>
                  <a:outerShdw blurRad="38100" dist="38100" dir="2700000" algn="tl">
                    <a:srgbClr val="000000">
                      <a:alpha val="43137"/>
                    </a:srgbClr>
                  </a:outerShdw>
                </a:effectLst>
                <a:cs typeface="Calibri" panose="020F0502020204030204" pitchFamily="34" charset="0"/>
              </a:rPr>
              <a:t>[God] has a saving purpose for Israel. All Israel will someday turn to the Lord Christ as a group. This is my deep understanding in belief of Romans 11. The broken off branches will be grafted in one day to the people of God, the bride of Christ, His church.”</a:t>
            </a:r>
          </a:p>
        </p:txBody>
      </p:sp>
      <p:sp>
        <p:nvSpPr>
          <p:cNvPr id="93187" name="TextBox 2"/>
          <p:cNvSpPr txBox="1">
            <a:spLocks noChangeArrowheads="1"/>
          </p:cNvSpPr>
          <p:nvPr/>
        </p:nvSpPr>
        <p:spPr bwMode="auto">
          <a:xfrm>
            <a:off x="3429000" y="228600"/>
            <a:ext cx="5334000" cy="115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ctr">
              <a:spcBef>
                <a:spcPct val="0"/>
              </a:spcBef>
              <a:spcAft>
                <a:spcPts val="600"/>
              </a:spcAft>
              <a:buClrTx/>
              <a:buSzTx/>
              <a:buNone/>
            </a:pPr>
            <a:r>
              <a:rPr lang="en-US" altLang="en-US" sz="3600" dirty="0">
                <a:solidFill>
                  <a:schemeClr val="tx2"/>
                </a:solidFill>
                <a:effectLst>
                  <a:outerShdw blurRad="38100" dist="38100" dir="2700000" algn="tl">
                    <a:srgbClr val="000000">
                      <a:alpha val="43137"/>
                    </a:srgbClr>
                  </a:outerShdw>
                </a:effectLst>
                <a:ea typeface="+mj-ea"/>
                <a:cs typeface="+mj-cs"/>
              </a:rPr>
              <a:t>John Piper</a:t>
            </a:r>
          </a:p>
          <a:p>
            <a:pPr eaLnBrk="1" hangingPunct="1">
              <a:spcBef>
                <a:spcPct val="0"/>
              </a:spcBef>
              <a:buClrTx/>
              <a:buSzTx/>
              <a:buFontTx/>
              <a:buNone/>
            </a:pPr>
            <a:r>
              <a:rPr lang="en-US" sz="1400" dirty="0">
                <a:effectLst>
                  <a:outerShdw blurRad="38100" dist="38100" dir="2700000" algn="tl">
                    <a:srgbClr val="000000">
                      <a:alpha val="43137"/>
                    </a:srgbClr>
                  </a:outerShdw>
                </a:effectLst>
                <a:cs typeface="Calibri" panose="020F0502020204030204" pitchFamily="34" charset="0"/>
              </a:rPr>
              <a:t>John Piper, cited in Paul R. Wilkinson, </a:t>
            </a:r>
            <a:r>
              <a:rPr lang="en-US" sz="1400" i="1" dirty="0">
                <a:effectLst>
                  <a:outerShdw blurRad="38100" dist="38100" dir="2700000" algn="tl">
                    <a:srgbClr val="000000">
                      <a:alpha val="43137"/>
                    </a:srgbClr>
                  </a:outerShdw>
                </a:effectLst>
                <a:cs typeface="Calibri" panose="020F0502020204030204" pitchFamily="34" charset="0"/>
              </a:rPr>
              <a:t>Israel Betrayed: Volume 2: The Rise of Christian Palestinianism</a:t>
            </a:r>
            <a:r>
              <a:rPr lang="en-US" sz="1400" dirty="0">
                <a:effectLst>
                  <a:outerShdw blurRad="38100" dist="38100" dir="2700000" algn="tl">
                    <a:srgbClr val="000000">
                      <a:alpha val="43137"/>
                    </a:srgbClr>
                  </a:outerShdw>
                </a:effectLst>
                <a:cs typeface="Calibri" panose="020F0502020204030204" pitchFamily="34" charset="0"/>
              </a:rPr>
              <a:t> (San Antonio, TX: Ariel, 2018), 331-32.</a:t>
            </a:r>
            <a:endParaRPr lang="en-US" altLang="en-US" sz="1400" dirty="0">
              <a:effectLst>
                <a:outerShdw blurRad="38100" dist="38100" dir="2700000" algn="tl">
                  <a:srgbClr val="000000">
                    <a:alpha val="43137"/>
                  </a:srgbClr>
                </a:outerShdw>
              </a:effectLst>
              <a:cs typeface="Calibri" panose="020F0502020204030204" pitchFamily="34" charset="0"/>
            </a:endParaRPr>
          </a:p>
        </p:txBody>
      </p:sp>
      <p:pic>
        <p:nvPicPr>
          <p:cNvPr id="2050" name="Picture 2" descr="Image result for john piper">
            <a:extLst>
              <a:ext uri="{FF2B5EF4-FFF2-40B4-BE49-F238E27FC236}">
                <a16:creationId xmlns:a16="http://schemas.microsoft.com/office/drawing/2014/main" id="{B5AD4EEF-934A-4EED-BC14-671F27B3932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9600" y="139675"/>
            <a:ext cx="1647055" cy="109728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3820236"/>
      </p:ext>
    </p:extLst>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1"/>
          <p:cNvSpPr>
            <a:spLocks noChangeArrowheads="1"/>
          </p:cNvSpPr>
          <p:nvPr/>
        </p:nvSpPr>
        <p:spPr bwMode="auto">
          <a:xfrm>
            <a:off x="609600" y="1600200"/>
            <a:ext cx="10972800" cy="50167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just" eaLnBrk="1" hangingPunct="1">
              <a:spcBef>
                <a:spcPct val="0"/>
              </a:spcBef>
              <a:buClrTx/>
              <a:buSzTx/>
              <a:buFontTx/>
              <a:buNone/>
            </a:pPr>
            <a:r>
              <a:rPr lang="en-US" altLang="en-US" dirty="0">
                <a:effectLst>
                  <a:outerShdw blurRad="38100" dist="38100" dir="2700000" algn="tl">
                    <a:srgbClr val="000000">
                      <a:alpha val="43137"/>
                    </a:srgbClr>
                  </a:outerShdw>
                </a:effectLst>
              </a:rPr>
              <a:t>“</a:t>
            </a:r>
            <a:r>
              <a:rPr lang="en-US" dirty="0">
                <a:effectLst>
                  <a:outerShdw blurRad="38100" dist="38100" dir="2700000" algn="tl">
                    <a:srgbClr val="000000">
                      <a:alpha val="43137"/>
                    </a:srgbClr>
                  </a:outerShdw>
                </a:effectLst>
              </a:rPr>
              <a:t>On the basis of this kind of statement, many in the church are being misled into believing that Piper stands with Israel, but he does not. What Piper said is not what Paul taught. Israel’s destiny as a nation is not one of spiritual incorporation into the church, which is the classic Reformed, Calvinistic teaching. The church comprises individual Jews and Gentiles, not ‘Israel,’ which is a distinct national entity. The appointed destiny for Israel is for her to remain a nation in the sight of God and in the midst of all the nations, for as long as God’s ‘fixed order’ of creation endures (Jer. 31:36).”</a:t>
            </a:r>
          </a:p>
        </p:txBody>
      </p:sp>
      <p:sp>
        <p:nvSpPr>
          <p:cNvPr id="93187" name="TextBox 2"/>
          <p:cNvSpPr txBox="1">
            <a:spLocks noChangeArrowheads="1"/>
          </p:cNvSpPr>
          <p:nvPr/>
        </p:nvSpPr>
        <p:spPr bwMode="auto">
          <a:xfrm>
            <a:off x="3429000" y="228600"/>
            <a:ext cx="5334000" cy="115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ctr">
              <a:spcBef>
                <a:spcPct val="0"/>
              </a:spcBef>
              <a:spcAft>
                <a:spcPts val="600"/>
              </a:spcAft>
              <a:buClrTx/>
              <a:buSzTx/>
              <a:buNone/>
            </a:pPr>
            <a:r>
              <a:rPr lang="en-US" altLang="en-US" sz="3600" dirty="0">
                <a:solidFill>
                  <a:schemeClr val="tx2"/>
                </a:solidFill>
                <a:effectLst>
                  <a:outerShdw blurRad="38100" dist="38100" dir="2700000" algn="tl">
                    <a:srgbClr val="000000">
                      <a:alpha val="43137"/>
                    </a:srgbClr>
                  </a:outerShdw>
                </a:effectLst>
                <a:ea typeface="+mj-ea"/>
                <a:cs typeface="+mj-cs"/>
              </a:rPr>
              <a:t>Paul Wilkinson</a:t>
            </a:r>
          </a:p>
          <a:p>
            <a:pPr eaLnBrk="1" hangingPunct="1">
              <a:spcBef>
                <a:spcPct val="0"/>
              </a:spcBef>
              <a:buClrTx/>
              <a:buSzTx/>
              <a:buFontTx/>
              <a:buNone/>
            </a:pPr>
            <a:r>
              <a:rPr lang="en-US" sz="1400" dirty="0">
                <a:effectLst>
                  <a:outerShdw blurRad="38100" dist="38100" dir="2700000" algn="tl">
                    <a:srgbClr val="000000">
                      <a:alpha val="43137"/>
                    </a:srgbClr>
                  </a:outerShdw>
                </a:effectLst>
                <a:cs typeface="Calibri" panose="020F0502020204030204" pitchFamily="34" charset="0"/>
              </a:rPr>
              <a:t>John Piper, cited in Paul R. Wilkinson, </a:t>
            </a:r>
            <a:r>
              <a:rPr lang="en-US" sz="1400" i="1" dirty="0">
                <a:effectLst>
                  <a:outerShdw blurRad="38100" dist="38100" dir="2700000" algn="tl">
                    <a:srgbClr val="000000">
                      <a:alpha val="43137"/>
                    </a:srgbClr>
                  </a:outerShdw>
                </a:effectLst>
                <a:cs typeface="Calibri" panose="020F0502020204030204" pitchFamily="34" charset="0"/>
              </a:rPr>
              <a:t>Israel Betrayed: Volume 2: The Rise of Christian Palestinianism</a:t>
            </a:r>
            <a:r>
              <a:rPr lang="en-US" sz="1400" dirty="0">
                <a:effectLst>
                  <a:outerShdw blurRad="38100" dist="38100" dir="2700000" algn="tl">
                    <a:srgbClr val="000000">
                      <a:alpha val="43137"/>
                    </a:srgbClr>
                  </a:outerShdw>
                </a:effectLst>
                <a:cs typeface="Calibri" panose="020F0502020204030204" pitchFamily="34" charset="0"/>
              </a:rPr>
              <a:t> (San Antonio, TX: Ariel, 2018), 332.</a:t>
            </a:r>
            <a:endParaRPr lang="en-US" altLang="en-US" sz="1400" dirty="0">
              <a:effectLst>
                <a:outerShdw blurRad="38100" dist="38100" dir="2700000" algn="tl">
                  <a:srgbClr val="000000">
                    <a:alpha val="43137"/>
                  </a:srgbClr>
                </a:outerShdw>
              </a:effectLst>
              <a:cs typeface="Calibri" panose="020F0502020204030204" pitchFamily="34" charset="0"/>
            </a:endParaRPr>
          </a:p>
        </p:txBody>
      </p:sp>
      <p:pic>
        <p:nvPicPr>
          <p:cNvPr id="3074" name="Picture 2" descr="Image result for paul wilkinson on darby">
            <a:extLst>
              <a:ext uri="{FF2B5EF4-FFF2-40B4-BE49-F238E27FC236}">
                <a16:creationId xmlns:a16="http://schemas.microsoft.com/office/drawing/2014/main" id="{D30798D2-EDF8-48E3-A0B5-594F5572D99D}"/>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1111" b="15853"/>
          <a:stretch/>
        </p:blipFill>
        <p:spPr bwMode="auto">
          <a:xfrm>
            <a:off x="609599" y="152400"/>
            <a:ext cx="1647055" cy="109728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3657072"/>
      </p:ext>
    </p:extLst>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157EE89-7B42-401C-8B48-BA2DB447ABD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0"/>
            <a:ext cx="10972800" cy="5293757"/>
          </a:xfrm>
          <a:prstGeom prst="rect">
            <a:avLst/>
          </a:prstGeom>
          <a:noFill/>
          <a:ln w="28575">
            <a:noFill/>
            <a:miter lim="800000"/>
            <a:headEnd/>
            <a:tailEnd/>
          </a:ln>
        </p:spPr>
        <p:txBody>
          <a:bodyPr wrap="square">
            <a:spAutoFit/>
          </a:bodyPr>
          <a:lstStyle/>
          <a:p>
            <a:pPr marL="342900" indent="-342900" algn="ctr" defTabSz="685800" eaLnBrk="0" hangingPunct="0">
              <a:spcAft>
                <a:spcPts val="12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Zechariah 14:16-18</a:t>
            </a:r>
          </a:p>
          <a:p>
            <a:pPr algn="just">
              <a:spcBef>
                <a:spcPts val="0"/>
              </a:spcBef>
              <a:spcAft>
                <a:spcPts val="0"/>
              </a:spcAft>
            </a:pPr>
            <a:r>
              <a:rPr lang="en-US" sz="315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“Then it will come about that any who are left of all the nations that went against </a:t>
            </a:r>
            <a:r>
              <a:rPr lang="en-US" sz="315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Jerusalem</a:t>
            </a:r>
            <a:r>
              <a:rPr lang="en-US" sz="315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will go up from year to year to worship the King, the </a:t>
            </a:r>
            <a:r>
              <a:rPr lang="en-US" sz="3150" cap="small"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Lord</a:t>
            </a:r>
            <a:r>
              <a:rPr lang="en-US" sz="315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of hosts, and to celebrate the Feast of Booths. </a:t>
            </a:r>
            <a:r>
              <a:rPr lang="en-US" sz="315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17 </a:t>
            </a:r>
            <a:r>
              <a:rPr lang="en-US" sz="315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it will be that whichever of the families of the earth does not go up to </a:t>
            </a:r>
            <a:r>
              <a:rPr lang="en-US" sz="315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Jerusalem</a:t>
            </a:r>
            <a:r>
              <a:rPr lang="en-US" sz="315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to worship the King, the </a:t>
            </a:r>
            <a:r>
              <a:rPr lang="en-US" sz="3150" cap="small"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Lord</a:t>
            </a:r>
            <a:r>
              <a:rPr lang="en-US" sz="315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of hosts, there will be no rain on them. </a:t>
            </a:r>
            <a:r>
              <a:rPr lang="en-US" sz="315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18 </a:t>
            </a:r>
            <a:r>
              <a:rPr lang="en-US" sz="315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If the family of Egypt does not go up or enter, then no </a:t>
            </a:r>
            <a:r>
              <a:rPr lang="en-US" sz="315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rain will fall</a:t>
            </a:r>
            <a:r>
              <a:rPr lang="en-US" sz="315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on them; it will be the plague with which the </a:t>
            </a:r>
            <a:r>
              <a:rPr lang="en-US" sz="3150" cap="small"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Lord</a:t>
            </a:r>
            <a:r>
              <a:rPr lang="en-US" sz="315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smites the nations who do not go up to celebrate the Feast of Booths.”</a:t>
            </a:r>
            <a:endParaRPr lang="en-US" altLang="en-US" sz="315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483687510"/>
      </p:ext>
    </p:extLst>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C7F07CD-990C-4C5C-BAC7-1271BA21067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0"/>
            <a:ext cx="10972800" cy="4924425"/>
          </a:xfrm>
          <a:prstGeom prst="rect">
            <a:avLst/>
          </a:prstGeom>
          <a:noFill/>
          <a:ln w="28575">
            <a:noFill/>
            <a:miter lim="800000"/>
            <a:headEnd/>
            <a:tailEnd/>
          </a:ln>
        </p:spPr>
        <p:txBody>
          <a:bodyPr wrap="square">
            <a:spAutoFit/>
          </a:bodyPr>
          <a:lstStyle/>
          <a:p>
            <a:pPr marL="342900" indent="-342900" algn="ctr" defTabSz="685800" eaLnBrk="0" hangingPunct="0">
              <a:spcAft>
                <a:spcPts val="12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Isaiah 2:2-3</a:t>
            </a:r>
          </a:p>
          <a:p>
            <a:pPr algn="just">
              <a:spcBef>
                <a:spcPts val="0"/>
              </a:spcBef>
              <a:spcAft>
                <a:spcPts val="0"/>
              </a:spcAft>
            </a:pP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“Now it will come about that In the last days The mountain of the house of the </a:t>
            </a:r>
            <a:r>
              <a:rPr lang="en-US" sz="3200" cap="small"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Lord</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Will be established as the chief of the mountains, And will be raised above the hills; And all the nations will stream to it.</a:t>
            </a:r>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3 </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many peoples will come and say, ‘Come, let us go up to the mountain of the </a:t>
            </a:r>
            <a:r>
              <a:rPr lang="en-US" sz="3200" cap="small"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Lord</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To the house of the God of Jacob; That He may teach us concerning His ways And that we may walk in His paths.’ For the law will go forth from Zion And the word of the </a:t>
            </a:r>
            <a:r>
              <a:rPr lang="en-US" sz="3200" cap="small"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Lord</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from Jerusalem</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endParaRPr lang="en-US" altLang="en-US" sz="32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842541744"/>
      </p:ext>
    </p:extLst>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D24CD7B-EFB6-4E4D-B7F4-CD16829CAC7D}"/>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1"/>
            <a:ext cx="10972800" cy="5047536"/>
          </a:xfrm>
          <a:prstGeom prst="rect">
            <a:avLst/>
          </a:prstGeom>
          <a:noFill/>
          <a:ln w="28575">
            <a:noFill/>
            <a:miter lim="800000"/>
            <a:headEnd/>
            <a:tailEnd/>
          </a:ln>
        </p:spPr>
        <p:txBody>
          <a:bodyPr wrap="square">
            <a:spAutoFit/>
          </a:bodyPr>
          <a:lstStyle/>
          <a:p>
            <a:pPr marL="342900" indent="-342900" algn="ctr" defTabSz="685800" eaLnBrk="0" hangingPunct="0">
              <a:spcAft>
                <a:spcPts val="12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Revelation 20:7-9</a:t>
            </a:r>
          </a:p>
          <a:p>
            <a:pPr algn="just">
              <a:spcBef>
                <a:spcPts val="0"/>
              </a:spcBef>
              <a:spcAft>
                <a:spcPts val="0"/>
              </a:spcAft>
            </a:pP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7 </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When the thousand years are completed, Satan will be released from his prison, </a:t>
            </a: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8 </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will come out to deceive the nations which are in the four corners of the earth, Gog and Magog, to gather them together for the war; the number of them is like the sand of the seashore. </a:t>
            </a: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9 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they came up on the broad plain of the earth and surrounded the camp of the saints and the beloved city</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fire came down from heaven and devoured them.</a:t>
            </a:r>
            <a:endParaRPr lang="en-US" altLang="en-US" sz="34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783216877"/>
      </p:ext>
    </p:extLst>
  </p:cSld>
  <p:clrMapOvr>
    <a:masterClrMapping/>
  </p:clrMapOvr>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Rectangle 3"/>
          <p:cNvSpPr>
            <a:spLocks noGrp="1" noChangeArrowheads="1"/>
          </p:cNvSpPr>
          <p:nvPr>
            <p:ph type="body" idx="4294967295"/>
          </p:nvPr>
        </p:nvSpPr>
        <p:spPr>
          <a:xfrm>
            <a:off x="623710" y="1600200"/>
            <a:ext cx="10958690" cy="1676400"/>
          </a:xfrm>
        </p:spPr>
        <p:txBody>
          <a:bodyPr vert="horz" wrap="square" lIns="92075" tIns="46038" rIns="92075" bIns="46038" numCol="1" anchor="t" anchorCtr="0" compatLnSpc="1">
            <a:prstTxWarp prst="textNoShape">
              <a:avLst/>
            </a:prstTxWarp>
          </a:bodyPr>
          <a:lstStyle/>
          <a:p>
            <a:pPr marL="0" indent="0" algn="just">
              <a:buNone/>
              <a:defRPr/>
            </a:pPr>
            <a:r>
              <a:rPr lang="en-US" i="1" dirty="0">
                <a:effectLst>
                  <a:outerShdw blurRad="38100" dist="38100" dir="2700000" algn="tl">
                    <a:srgbClr val="000000">
                      <a:alpha val="43137"/>
                    </a:srgbClr>
                  </a:outerShdw>
                </a:effectLst>
              </a:rPr>
              <a:t>“At the end of the Millennium that city will be Satan’s prime objective with his rebel army, because Israel will be a leader among the nations.”</a:t>
            </a:r>
          </a:p>
        </p:txBody>
      </p:sp>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23710" y="152400"/>
            <a:ext cx="781194" cy="1097280"/>
          </a:xfrm>
          <a:prstGeom prst="rect">
            <a:avLst/>
          </a:prstGeom>
          <a:ln>
            <a:solidFill>
              <a:schemeClr val="tx1"/>
            </a:solidFill>
          </a:ln>
        </p:spPr>
      </p:pic>
      <p:sp>
        <p:nvSpPr>
          <p:cNvPr id="6" name="Rectangle 5">
            <a:extLst>
              <a:ext uri="{FF2B5EF4-FFF2-40B4-BE49-F238E27FC236}">
                <a16:creationId xmlns:a16="http://schemas.microsoft.com/office/drawing/2014/main" id="{D560E003-5FE2-4431-B817-A84B8CF6C772}"/>
              </a:ext>
            </a:extLst>
          </p:cNvPr>
          <p:cNvSpPr/>
          <p:nvPr/>
        </p:nvSpPr>
        <p:spPr>
          <a:xfrm>
            <a:off x="3657600" y="228600"/>
            <a:ext cx="4876800" cy="1077218"/>
          </a:xfrm>
          <a:prstGeom prst="rect">
            <a:avLst/>
          </a:prstGeom>
        </p:spPr>
        <p:txBody>
          <a:bodyPr wrap="square">
            <a:spAutoFit/>
          </a:bodyPr>
          <a:lstStyle/>
          <a:p>
            <a:pPr algn="ctr">
              <a:spcAft>
                <a:spcPts val="1200"/>
              </a:spcAft>
            </a:pPr>
            <a:r>
              <a:rPr lang="en-US" sz="3600" kern="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mj-cs"/>
              </a:rPr>
              <a:t>Robert Thomas</a:t>
            </a:r>
            <a:endParaRPr lang="en-US" sz="3200" dirty="0">
              <a:solidFill>
                <a:srgbClr val="00FFFF"/>
              </a:solidFill>
              <a:effectLst>
                <a:outerShdw blurRad="38100" dist="38100" dir="2700000" algn="tl">
                  <a:srgbClr val="000000">
                    <a:alpha val="43137"/>
                  </a:srgbClr>
                </a:outerShdw>
              </a:effectLst>
              <a:latin typeface="Calibri" panose="020F0502020204030204" pitchFamily="34" charset="0"/>
            </a:endParaRPr>
          </a:p>
          <a:p>
            <a:pPr algn="ctr"/>
            <a:r>
              <a:rPr lang="en-US" sz="1800" i="1" kern="0" dirty="0">
                <a:solidFill>
                  <a:srgbClr val="FFFFFF"/>
                </a:solidFill>
                <a:effectLst>
                  <a:outerShdw blurRad="38100" dist="38100" dir="2700000" algn="tl">
                    <a:srgbClr val="000000">
                      <a:alpha val="43137"/>
                    </a:srgbClr>
                  </a:outerShdw>
                </a:effectLst>
                <a:latin typeface="Calibri" panose="020F0502020204030204" pitchFamily="34" charset="0"/>
                <a:ea typeface="+mj-ea"/>
                <a:cs typeface="+mj-cs"/>
              </a:rPr>
              <a:t>Four Views on the Book of Revelation</a:t>
            </a:r>
            <a:r>
              <a:rPr lang="en-US" sz="1800" kern="0" dirty="0">
                <a:solidFill>
                  <a:srgbClr val="FFFFFF"/>
                </a:solidFill>
                <a:effectLst>
                  <a:outerShdw blurRad="38100" dist="38100" dir="2700000" algn="tl">
                    <a:srgbClr val="000000">
                      <a:alpha val="43137"/>
                    </a:srgbClr>
                  </a:outerShdw>
                </a:effectLst>
                <a:latin typeface="Calibri" panose="020F0502020204030204" pitchFamily="34" charset="0"/>
                <a:ea typeface="+mj-ea"/>
                <a:cs typeface="+mj-cs"/>
              </a:rPr>
              <a:t>, page 207.</a:t>
            </a:r>
            <a:endParaRPr lang="en-US" sz="1600" dirty="0">
              <a:latin typeface="Calibri" panose="020F0502020204030204" pitchFamily="34" charset="0"/>
              <a:ea typeface="+mj-ea"/>
              <a:cs typeface="+mj-cs"/>
            </a:endParaRPr>
          </a:p>
        </p:txBody>
      </p:sp>
      <p:pic>
        <p:nvPicPr>
          <p:cNvPr id="5" name="Picture 4">
            <a:extLst>
              <a:ext uri="{FF2B5EF4-FFF2-40B4-BE49-F238E27FC236}">
                <a16:creationId xmlns:a16="http://schemas.microsoft.com/office/drawing/2014/main" id="{D04C4794-03A1-494C-95BB-A8801F8125F3}"/>
              </a:ext>
            </a:extLst>
          </p:cNvPr>
          <p:cNvPicPr>
            <a:picLocks noChangeAspect="1"/>
          </p:cNvPicPr>
          <p:nvPr/>
        </p:nvPicPr>
        <p:blipFill rotWithShape="1">
          <a:blip r:embed="rId3"/>
          <a:srcRect r="3082"/>
          <a:stretch/>
        </p:blipFill>
        <p:spPr>
          <a:xfrm>
            <a:off x="3584815" y="3352800"/>
            <a:ext cx="5022370" cy="3200677"/>
          </a:xfrm>
          <a:prstGeom prst="rect">
            <a:avLst/>
          </a:prstGeom>
        </p:spPr>
      </p:pic>
    </p:spTree>
    <p:extLst>
      <p:ext uri="{BB962C8B-B14F-4D97-AF65-F5344CB8AC3E}">
        <p14:creationId xmlns:p14="http://schemas.microsoft.com/office/powerpoint/2010/main" val="384746276"/>
      </p:ext>
    </p:extLst>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A74DAFEE-DBB4-43A1-A6A4-D39DDA8F3D1F}"/>
              </a:ext>
            </a:extLst>
          </p:cNvPr>
          <p:cNvSpPr>
            <a:spLocks noGrp="1" noChangeArrowheads="1"/>
          </p:cNvSpPr>
          <p:nvPr>
            <p:ph type="title"/>
          </p:nvPr>
        </p:nvSpPr>
        <p:spPr>
          <a:xfrm>
            <a:off x="914400" y="228600"/>
            <a:ext cx="10363200" cy="917575"/>
          </a:xfrm>
        </p:spPr>
        <p:txBody>
          <a:bodyPr/>
          <a:lstStyle/>
          <a:p>
            <a:pPr algn="ctr"/>
            <a:r>
              <a:rPr lang="en-US" altLang="en-US" sz="3600" dirty="0">
                <a:effectLst>
                  <a:outerShdw blurRad="38100" dist="38100" dir="2700000" algn="tl">
                    <a:srgbClr val="000000">
                      <a:alpha val="43137"/>
                    </a:srgbClr>
                  </a:outerShdw>
                </a:effectLst>
              </a:rPr>
              <a:t>3. The Man with the Measuring Line </a:t>
            </a:r>
            <a:br>
              <a:rPr lang="en-US" altLang="en-US" sz="3600" dirty="0">
                <a:effectLst>
                  <a:outerShdw blurRad="38100" dist="38100" dir="2700000" algn="tl">
                    <a:srgbClr val="000000">
                      <a:alpha val="43137"/>
                    </a:srgbClr>
                  </a:outerShdw>
                </a:effectLst>
              </a:rPr>
            </a:br>
            <a:r>
              <a:rPr lang="en-US" altLang="en-US" sz="2800" dirty="0">
                <a:solidFill>
                  <a:schemeClr val="tx1"/>
                </a:solidFill>
                <a:effectLst>
                  <a:outerShdw blurRad="38100" dist="38100" dir="2700000" algn="tl">
                    <a:srgbClr val="000000">
                      <a:alpha val="43137"/>
                    </a:srgbClr>
                  </a:outerShdw>
                </a:effectLst>
              </a:rPr>
              <a:t>(2:1-13)</a:t>
            </a:r>
            <a:endParaRPr lang="en-US" altLang="en-US" sz="3600" dirty="0">
              <a:solidFill>
                <a:schemeClr val="tx1"/>
              </a:solidFill>
              <a:effectLst>
                <a:outerShdw blurRad="38100" dist="38100" dir="2700000" algn="tl">
                  <a:srgbClr val="000000">
                    <a:alpha val="43137"/>
                  </a:srgbClr>
                </a:outerShdw>
              </a:effectLst>
            </a:endParaRPr>
          </a:p>
        </p:txBody>
      </p:sp>
      <p:sp>
        <p:nvSpPr>
          <p:cNvPr id="7171" name="Rectangle 3">
            <a:extLst>
              <a:ext uri="{FF2B5EF4-FFF2-40B4-BE49-F238E27FC236}">
                <a16:creationId xmlns:a16="http://schemas.microsoft.com/office/drawing/2014/main" id="{77F0A550-44F9-4C44-ABED-D06AF0750374}"/>
              </a:ext>
            </a:extLst>
          </p:cNvPr>
          <p:cNvSpPr>
            <a:spLocks noGrp="1" noChangeArrowheads="1"/>
          </p:cNvSpPr>
          <p:nvPr>
            <p:ph type="body" idx="1"/>
          </p:nvPr>
        </p:nvSpPr>
        <p:spPr>
          <a:xfrm>
            <a:off x="609600" y="1562100"/>
            <a:ext cx="7010400" cy="4381500"/>
          </a:xfrm>
        </p:spPr>
        <p:txBody>
          <a:bodyPr/>
          <a:lstStyle/>
          <a:p>
            <a:pPr marL="569913" indent="-569913">
              <a:spcBef>
                <a:spcPts val="0"/>
              </a:spcBef>
              <a:spcAft>
                <a:spcPts val="1800"/>
              </a:spcAft>
              <a:buSzPct val="100000"/>
              <a:buFont typeface="+mj-lt"/>
              <a:buAutoNum type="romanUcPeriod"/>
            </a:pPr>
            <a:r>
              <a:rPr lang="en-US" altLang="en-US" dirty="0">
                <a:effectLst>
                  <a:outerShdw blurRad="38100" dist="38100" dir="2700000" algn="tl">
                    <a:srgbClr val="000000">
                      <a:alpha val="43137"/>
                    </a:srgbClr>
                  </a:outerShdw>
                </a:effectLst>
              </a:rPr>
              <a:t>Vision (2:1-2)</a:t>
            </a:r>
          </a:p>
          <a:p>
            <a:pPr marL="569913" indent="-569913">
              <a:spcBef>
                <a:spcPts val="0"/>
              </a:spcBef>
              <a:spcAft>
                <a:spcPts val="1800"/>
              </a:spcAft>
              <a:buSzPct val="100000"/>
              <a:buFont typeface="+mj-lt"/>
              <a:buAutoNum type="romanUcPeriod"/>
            </a:pPr>
            <a:r>
              <a:rPr lang="en-US" altLang="en-US" dirty="0">
                <a:effectLst>
                  <a:outerShdw blurRad="38100" dist="38100" dir="2700000" algn="tl">
                    <a:srgbClr val="000000">
                      <a:alpha val="43137"/>
                    </a:srgbClr>
                  </a:outerShdw>
                </a:effectLst>
              </a:rPr>
              <a:t>Jerusalem’s restoration (2:3-5)</a:t>
            </a:r>
          </a:p>
          <a:p>
            <a:pPr marL="569913" indent="-569913">
              <a:spcBef>
                <a:spcPts val="0"/>
              </a:spcBef>
              <a:spcAft>
                <a:spcPts val="1800"/>
              </a:spcAft>
              <a:buSzPct val="100000"/>
              <a:buFont typeface="+mj-lt"/>
              <a:buAutoNum type="romanUcPeriod"/>
            </a:pPr>
            <a:r>
              <a:rPr lang="en-US" altLang="en-US" dirty="0">
                <a:effectLst>
                  <a:outerShdw blurRad="38100" dist="38100" dir="2700000" algn="tl">
                    <a:srgbClr val="000000">
                      <a:alpha val="43137"/>
                    </a:srgbClr>
                  </a:outerShdw>
                </a:effectLst>
              </a:rPr>
              <a:t>Exiles to return (2:6-7)</a:t>
            </a:r>
          </a:p>
          <a:p>
            <a:pPr marL="569913" indent="-569913">
              <a:spcBef>
                <a:spcPts val="0"/>
              </a:spcBef>
              <a:spcAft>
                <a:spcPts val="1800"/>
              </a:spcAft>
              <a:buSzPct val="100000"/>
              <a:buFont typeface="+mj-lt"/>
              <a:buAutoNum type="romanUcPeriod"/>
            </a:pPr>
            <a:r>
              <a:rPr lang="en-US" altLang="en-US" dirty="0">
                <a:effectLst>
                  <a:outerShdw blurRad="38100" dist="38100" dir="2700000" algn="tl">
                    <a:srgbClr val="000000">
                      <a:alpha val="43137"/>
                    </a:srgbClr>
                  </a:outerShdw>
                </a:effectLst>
              </a:rPr>
              <a:t>God and the nations (2:8-9)</a:t>
            </a:r>
          </a:p>
          <a:p>
            <a:pPr marL="569913" indent="-569913">
              <a:spcBef>
                <a:spcPts val="0"/>
              </a:spcBef>
              <a:spcAft>
                <a:spcPts val="1800"/>
              </a:spcAft>
              <a:buSzPct val="100000"/>
              <a:buFont typeface="+mj-lt"/>
              <a:buAutoNum type="romanUcPeriod"/>
            </a:pPr>
            <a:r>
              <a:rPr lang="en-US" altLang="en-US" b="1" u="sng" dirty="0">
                <a:solidFill>
                  <a:srgbClr val="FFFFCC"/>
                </a:solidFill>
                <a:effectLst>
                  <a:outerShdw blurRad="38100" dist="38100" dir="2700000" algn="tl">
                    <a:srgbClr val="000000">
                      <a:alpha val="43137"/>
                    </a:srgbClr>
                  </a:outerShdw>
                </a:effectLst>
              </a:rPr>
              <a:t>God to inhabit Jerusalem (2:10-12)</a:t>
            </a:r>
          </a:p>
          <a:p>
            <a:pPr marL="569913" indent="-569913">
              <a:spcBef>
                <a:spcPts val="0"/>
              </a:spcBef>
              <a:spcAft>
                <a:spcPts val="1800"/>
              </a:spcAft>
              <a:buSzPct val="100000"/>
              <a:buFont typeface="+mj-lt"/>
              <a:buAutoNum type="romanUcPeriod"/>
            </a:pPr>
            <a:r>
              <a:rPr lang="en-US" altLang="en-US" dirty="0">
                <a:effectLst>
                  <a:outerShdw blurRad="38100" dist="38100" dir="2700000" algn="tl">
                    <a:srgbClr val="000000">
                      <a:alpha val="43137"/>
                    </a:srgbClr>
                  </a:outerShdw>
                </a:effectLst>
              </a:rPr>
              <a:t>Concluding exhortation (2:13) </a:t>
            </a:r>
          </a:p>
        </p:txBody>
      </p:sp>
      <p:pic>
        <p:nvPicPr>
          <p:cNvPr id="6" name="Picture 2" descr="Zechariah - davidould.net">
            <a:extLst>
              <a:ext uri="{FF2B5EF4-FFF2-40B4-BE49-F238E27FC236}">
                <a16:creationId xmlns:a16="http://schemas.microsoft.com/office/drawing/2014/main" id="{09E868BD-156E-4CB2-B347-CFB88FC86DF4}"/>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3238"/>
          <a:stretch/>
        </p:blipFill>
        <p:spPr bwMode="auto">
          <a:xfrm>
            <a:off x="8001000" y="2019300"/>
            <a:ext cx="3661477" cy="28194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1621251"/>
      </p:ext>
    </p:extLst>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A74DAFEE-DBB4-43A1-A6A4-D39DDA8F3D1F}"/>
              </a:ext>
            </a:extLst>
          </p:cNvPr>
          <p:cNvSpPr>
            <a:spLocks noGrp="1" noChangeArrowheads="1"/>
          </p:cNvSpPr>
          <p:nvPr>
            <p:ph type="title"/>
          </p:nvPr>
        </p:nvSpPr>
        <p:spPr>
          <a:xfrm>
            <a:off x="914400" y="228600"/>
            <a:ext cx="10363200" cy="917575"/>
          </a:xfrm>
        </p:spPr>
        <p:txBody>
          <a:bodyPr/>
          <a:lstStyle/>
          <a:p>
            <a:pPr algn="ctr"/>
            <a:r>
              <a:rPr lang="en-US" altLang="en-US" sz="3600" dirty="0">
                <a:effectLst>
                  <a:outerShdw blurRad="38100" dist="38100" dir="2700000" algn="tl">
                    <a:srgbClr val="000000">
                      <a:alpha val="43137"/>
                    </a:srgbClr>
                  </a:outerShdw>
                </a:effectLst>
              </a:rPr>
              <a:t>V. God to Inhabit Jerusalem</a:t>
            </a:r>
            <a:br>
              <a:rPr lang="en-US" altLang="en-US" sz="3600" dirty="0">
                <a:effectLst>
                  <a:outerShdw blurRad="38100" dist="38100" dir="2700000" algn="tl">
                    <a:srgbClr val="000000">
                      <a:alpha val="43137"/>
                    </a:srgbClr>
                  </a:outerShdw>
                </a:effectLst>
              </a:rPr>
            </a:br>
            <a:r>
              <a:rPr lang="en-US" altLang="en-US" sz="2800" dirty="0">
                <a:solidFill>
                  <a:schemeClr val="tx1"/>
                </a:solidFill>
                <a:effectLst>
                  <a:outerShdw blurRad="38100" dist="38100" dir="2700000" algn="tl">
                    <a:srgbClr val="000000">
                      <a:alpha val="43137"/>
                    </a:srgbClr>
                  </a:outerShdw>
                </a:effectLst>
              </a:rPr>
              <a:t>(2:10-12)</a:t>
            </a:r>
            <a:endParaRPr lang="en-US" altLang="en-US" sz="3600" dirty="0">
              <a:solidFill>
                <a:schemeClr val="tx1"/>
              </a:solidFill>
              <a:effectLst>
                <a:outerShdw blurRad="38100" dist="38100" dir="2700000" algn="tl">
                  <a:srgbClr val="000000">
                    <a:alpha val="43137"/>
                  </a:srgbClr>
                </a:outerShdw>
              </a:effectLst>
            </a:endParaRPr>
          </a:p>
        </p:txBody>
      </p:sp>
      <p:sp>
        <p:nvSpPr>
          <p:cNvPr id="7171" name="Rectangle 3">
            <a:extLst>
              <a:ext uri="{FF2B5EF4-FFF2-40B4-BE49-F238E27FC236}">
                <a16:creationId xmlns:a16="http://schemas.microsoft.com/office/drawing/2014/main" id="{77F0A550-44F9-4C44-ABED-D06AF0750374}"/>
              </a:ext>
            </a:extLst>
          </p:cNvPr>
          <p:cNvSpPr>
            <a:spLocks noGrp="1" noChangeArrowheads="1"/>
          </p:cNvSpPr>
          <p:nvPr>
            <p:ph type="body" idx="1"/>
          </p:nvPr>
        </p:nvSpPr>
        <p:spPr>
          <a:xfrm>
            <a:off x="609600" y="1828800"/>
            <a:ext cx="6311697" cy="2286000"/>
          </a:xfrm>
        </p:spPr>
        <p:txBody>
          <a:bodyPr/>
          <a:lstStyle/>
          <a:p>
            <a:pPr marL="457200" indent="-457200">
              <a:spcBef>
                <a:spcPts val="0"/>
              </a:spcBef>
              <a:spcAft>
                <a:spcPts val="3600"/>
              </a:spcAft>
              <a:buClr>
                <a:srgbClr val="FF66FF"/>
              </a:buClr>
              <a:buSzPct val="100000"/>
              <a:buFont typeface="+mj-lt"/>
              <a:buAutoNum type="alphaUcPeriod"/>
            </a:pPr>
            <a:r>
              <a:rPr lang="en-US" altLang="en-US" dirty="0">
                <a:effectLst>
                  <a:outerShdw blurRad="38100" dist="38100" dir="2700000" algn="tl">
                    <a:srgbClr val="000000">
                      <a:alpha val="43137"/>
                    </a:srgbClr>
                  </a:outerShdw>
                </a:effectLst>
              </a:rPr>
              <a:t>God to inhabit Jerusalem (10)</a:t>
            </a:r>
          </a:p>
          <a:p>
            <a:pPr marL="457200" indent="-457200">
              <a:spcBef>
                <a:spcPts val="0"/>
              </a:spcBef>
              <a:spcAft>
                <a:spcPts val="3600"/>
              </a:spcAft>
              <a:buClr>
                <a:srgbClr val="FF66FF"/>
              </a:buClr>
              <a:buSzPct val="100000"/>
              <a:buFont typeface="+mj-lt"/>
              <a:buAutoNum type="alphaUcPeriod"/>
            </a:pPr>
            <a:r>
              <a:rPr lang="en-US" altLang="en-US" dirty="0">
                <a:effectLst>
                  <a:outerShdw blurRad="38100" dist="38100" dir="2700000" algn="tl">
                    <a:srgbClr val="000000">
                      <a:alpha val="43137"/>
                    </a:srgbClr>
                  </a:outerShdw>
                </a:effectLst>
                <a:cs typeface="Times New Roman" panose="02020603050405020304" pitchFamily="18" charset="0"/>
              </a:rPr>
              <a:t>Nations to be blessed (11)</a:t>
            </a:r>
          </a:p>
          <a:p>
            <a:pPr marL="457200" indent="-457200">
              <a:spcBef>
                <a:spcPts val="0"/>
              </a:spcBef>
              <a:spcAft>
                <a:spcPts val="3600"/>
              </a:spcAft>
              <a:buClr>
                <a:srgbClr val="FF66FF"/>
              </a:buClr>
              <a:buSzPct val="100000"/>
              <a:buFont typeface="+mj-lt"/>
              <a:buAutoNum type="alphaUcPeriod"/>
            </a:pPr>
            <a:r>
              <a:rPr lang="en-US" altLang="en-US" dirty="0">
                <a:effectLst>
                  <a:outerShdw blurRad="38100" dist="38100" dir="2700000" algn="tl">
                    <a:srgbClr val="000000">
                      <a:alpha val="43137"/>
                    </a:srgbClr>
                  </a:outerShdw>
                </a:effectLst>
                <a:cs typeface="Times New Roman" panose="02020603050405020304" pitchFamily="18" charset="0"/>
              </a:rPr>
              <a:t>God to choose Jerusalem (12)</a:t>
            </a:r>
          </a:p>
        </p:txBody>
      </p:sp>
      <p:pic>
        <p:nvPicPr>
          <p:cNvPr id="4" name="Picture 4" descr="SY01462_">
            <a:extLst>
              <a:ext uri="{FF2B5EF4-FFF2-40B4-BE49-F238E27FC236}">
                <a16:creationId xmlns:a16="http://schemas.microsoft.com/office/drawing/2014/main" id="{8D9E175E-B6B2-4613-9EF1-1F0D14F0121C}"/>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5270704" y="4759325"/>
            <a:ext cx="1650593" cy="1828800"/>
          </a:xfrm>
          <a:prstGeom prst="rect">
            <a:avLst/>
          </a:prstGeom>
          <a:noFill/>
          <a:ln w="9525">
            <a:noFill/>
            <a:miter lim="800000"/>
            <a:headEnd/>
            <a:tailEnd/>
          </a:ln>
        </p:spPr>
      </p:pic>
      <p:pic>
        <p:nvPicPr>
          <p:cNvPr id="7" name="Picture 2" descr="Zechariah - davidould.net">
            <a:extLst>
              <a:ext uri="{FF2B5EF4-FFF2-40B4-BE49-F238E27FC236}">
                <a16:creationId xmlns:a16="http://schemas.microsoft.com/office/drawing/2014/main" id="{BB885914-196F-4416-849B-BB2F5AC4BE5A}"/>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3238"/>
          <a:stretch/>
        </p:blipFill>
        <p:spPr bwMode="auto">
          <a:xfrm>
            <a:off x="8001000" y="2019300"/>
            <a:ext cx="3661477" cy="28194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0880617"/>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A74DAFEE-DBB4-43A1-A6A4-D39DDA8F3D1F}"/>
              </a:ext>
            </a:extLst>
          </p:cNvPr>
          <p:cNvSpPr>
            <a:spLocks noGrp="1" noChangeArrowheads="1"/>
          </p:cNvSpPr>
          <p:nvPr>
            <p:ph type="title"/>
          </p:nvPr>
        </p:nvSpPr>
        <p:spPr>
          <a:xfrm>
            <a:off x="914400" y="228600"/>
            <a:ext cx="10363200" cy="917575"/>
          </a:xfrm>
        </p:spPr>
        <p:txBody>
          <a:bodyPr/>
          <a:lstStyle/>
          <a:p>
            <a:pPr algn="ctr"/>
            <a:r>
              <a:rPr lang="en-US" altLang="en-US" sz="3600" dirty="0">
                <a:effectLst>
                  <a:outerShdw blurRad="38100" dist="38100" dir="2700000" algn="tl">
                    <a:srgbClr val="000000">
                      <a:alpha val="43137"/>
                    </a:srgbClr>
                  </a:outerShdw>
                </a:effectLst>
              </a:rPr>
              <a:t>2. The Four Horses &amp; Four Craftsmen </a:t>
            </a:r>
            <a:br>
              <a:rPr lang="en-US" altLang="en-US" sz="3600" dirty="0">
                <a:effectLst>
                  <a:outerShdw blurRad="38100" dist="38100" dir="2700000" algn="tl">
                    <a:srgbClr val="000000">
                      <a:alpha val="43137"/>
                    </a:srgbClr>
                  </a:outerShdw>
                </a:effectLst>
              </a:rPr>
            </a:br>
            <a:r>
              <a:rPr lang="en-US" altLang="en-US" sz="2800" dirty="0">
                <a:solidFill>
                  <a:schemeClr val="tx1"/>
                </a:solidFill>
                <a:effectLst>
                  <a:outerShdw blurRad="38100" dist="38100" dir="2700000" algn="tl">
                    <a:srgbClr val="000000">
                      <a:alpha val="43137"/>
                    </a:srgbClr>
                  </a:outerShdw>
                </a:effectLst>
              </a:rPr>
              <a:t>(1:18-21)</a:t>
            </a:r>
            <a:endParaRPr lang="en-US" altLang="en-US" sz="3600" dirty="0">
              <a:solidFill>
                <a:schemeClr val="tx1"/>
              </a:solidFill>
              <a:effectLst>
                <a:outerShdw blurRad="38100" dist="38100" dir="2700000" algn="tl">
                  <a:srgbClr val="000000">
                    <a:alpha val="43137"/>
                  </a:srgbClr>
                </a:outerShdw>
              </a:effectLst>
            </a:endParaRPr>
          </a:p>
        </p:txBody>
      </p:sp>
      <p:sp>
        <p:nvSpPr>
          <p:cNvPr id="7171" name="Rectangle 3">
            <a:extLst>
              <a:ext uri="{FF2B5EF4-FFF2-40B4-BE49-F238E27FC236}">
                <a16:creationId xmlns:a16="http://schemas.microsoft.com/office/drawing/2014/main" id="{77F0A550-44F9-4C44-ABED-D06AF0750374}"/>
              </a:ext>
            </a:extLst>
          </p:cNvPr>
          <p:cNvSpPr>
            <a:spLocks noGrp="1" noChangeArrowheads="1"/>
          </p:cNvSpPr>
          <p:nvPr>
            <p:ph type="body" idx="1"/>
          </p:nvPr>
        </p:nvSpPr>
        <p:spPr>
          <a:xfrm>
            <a:off x="1066800" y="1562100"/>
            <a:ext cx="5562600" cy="4381500"/>
          </a:xfrm>
        </p:spPr>
        <p:txBody>
          <a:bodyPr/>
          <a:lstStyle/>
          <a:p>
            <a:pPr marL="457200" indent="-457200">
              <a:spcBef>
                <a:spcPts val="0"/>
              </a:spcBef>
              <a:spcAft>
                <a:spcPts val="1800"/>
              </a:spcAft>
              <a:buSzPct val="100000"/>
              <a:buFont typeface="+mj-lt"/>
              <a:buAutoNum type="romanUcPeriod"/>
            </a:pPr>
            <a:r>
              <a:rPr lang="en-US" altLang="en-US" b="1" dirty="0">
                <a:solidFill>
                  <a:srgbClr val="FFFFCC"/>
                </a:solidFill>
                <a:effectLst>
                  <a:outerShdw blurRad="38100" dist="38100" dir="2700000" algn="tl">
                    <a:srgbClr val="000000">
                      <a:alpha val="43137"/>
                    </a:srgbClr>
                  </a:outerShdw>
                </a:effectLst>
              </a:rPr>
              <a:t>Four Horns (1:18-19)</a:t>
            </a:r>
          </a:p>
          <a:p>
            <a:pPr marL="914400" lvl="2" indent="-457200">
              <a:spcBef>
                <a:spcPts val="0"/>
              </a:spcBef>
              <a:spcAft>
                <a:spcPts val="1800"/>
              </a:spcAft>
              <a:buClr>
                <a:srgbClr val="FF66FF"/>
              </a:buClr>
              <a:buSzPct val="100000"/>
              <a:buFont typeface="+mj-lt"/>
              <a:buAutoNum type="alphaUcPeriod"/>
            </a:pPr>
            <a:r>
              <a:rPr lang="en-US" altLang="en-US" b="1" u="sng" dirty="0">
                <a:solidFill>
                  <a:srgbClr val="FFFFCC"/>
                </a:solidFill>
                <a:effectLst>
                  <a:outerShdw blurRad="38100" dist="38100" dir="2700000" algn="tl">
                    <a:srgbClr val="000000">
                      <a:alpha val="43137"/>
                    </a:srgbClr>
                  </a:outerShdw>
                </a:effectLst>
                <a:ea typeface="+mn-ea"/>
                <a:cs typeface="Times New Roman" panose="02020603050405020304" pitchFamily="18" charset="0"/>
              </a:rPr>
              <a:t>Description (1:18)</a:t>
            </a:r>
          </a:p>
          <a:p>
            <a:pPr marL="914400" lvl="2" indent="-457200">
              <a:spcBef>
                <a:spcPts val="0"/>
              </a:spcBef>
              <a:spcAft>
                <a:spcPts val="1800"/>
              </a:spcAft>
              <a:buClr>
                <a:srgbClr val="FF66FF"/>
              </a:buClr>
              <a:buSzPct val="100000"/>
              <a:buFont typeface="+mj-lt"/>
              <a:buAutoNum type="alphaUcPeriod"/>
            </a:pPr>
            <a:r>
              <a:rPr lang="en-US" altLang="en-US" dirty="0">
                <a:effectLst>
                  <a:outerShdw blurRad="38100" dist="38100" dir="2700000" algn="tl">
                    <a:srgbClr val="000000">
                      <a:alpha val="43137"/>
                    </a:srgbClr>
                  </a:outerShdw>
                </a:effectLst>
                <a:ea typeface="+mn-ea"/>
                <a:cs typeface="Times New Roman" panose="02020603050405020304" pitchFamily="18" charset="0"/>
              </a:rPr>
              <a:t>Explanation (1:19)</a:t>
            </a:r>
          </a:p>
          <a:p>
            <a:pPr marL="457200" indent="-457200">
              <a:spcBef>
                <a:spcPts val="0"/>
              </a:spcBef>
              <a:spcAft>
                <a:spcPts val="1800"/>
              </a:spcAft>
              <a:buSzPct val="100000"/>
              <a:buFont typeface="+mj-lt"/>
              <a:buAutoNum type="romanUcPeriod"/>
            </a:pPr>
            <a:r>
              <a:rPr lang="en-US" altLang="en-US" dirty="0">
                <a:effectLst>
                  <a:outerShdw blurRad="38100" dist="38100" dir="2700000" algn="tl">
                    <a:srgbClr val="000000">
                      <a:alpha val="43137"/>
                    </a:srgbClr>
                  </a:outerShdw>
                </a:effectLst>
              </a:rPr>
              <a:t>Four Craftsmen (1:20-21)</a:t>
            </a:r>
          </a:p>
          <a:p>
            <a:pPr marL="914400" lvl="2" indent="-457200">
              <a:spcBef>
                <a:spcPts val="0"/>
              </a:spcBef>
              <a:spcAft>
                <a:spcPts val="1800"/>
              </a:spcAft>
              <a:buClr>
                <a:srgbClr val="FF66FF"/>
              </a:buClr>
              <a:buSzPct val="100000"/>
              <a:buFont typeface="+mj-lt"/>
              <a:buAutoNum type="alphaUcPeriod"/>
            </a:pPr>
            <a:r>
              <a:rPr lang="en-US" altLang="en-US" dirty="0">
                <a:effectLst>
                  <a:outerShdw blurRad="38100" dist="38100" dir="2700000" algn="tl">
                    <a:srgbClr val="000000">
                      <a:alpha val="43137"/>
                    </a:srgbClr>
                  </a:outerShdw>
                </a:effectLst>
                <a:ea typeface="+mn-ea"/>
                <a:cs typeface="Times New Roman" panose="02020603050405020304" pitchFamily="18" charset="0"/>
              </a:rPr>
              <a:t>Description (1:20)</a:t>
            </a:r>
          </a:p>
          <a:p>
            <a:pPr marL="914400" lvl="2" indent="-457200">
              <a:spcBef>
                <a:spcPts val="0"/>
              </a:spcBef>
              <a:spcAft>
                <a:spcPts val="1800"/>
              </a:spcAft>
              <a:buClr>
                <a:srgbClr val="FF66FF"/>
              </a:buClr>
              <a:buSzPct val="100000"/>
              <a:buFont typeface="+mj-lt"/>
              <a:buAutoNum type="alphaUcPeriod"/>
            </a:pPr>
            <a:r>
              <a:rPr lang="en-US" altLang="en-US" dirty="0">
                <a:effectLst>
                  <a:outerShdw blurRad="38100" dist="38100" dir="2700000" algn="tl">
                    <a:srgbClr val="000000">
                      <a:alpha val="43137"/>
                    </a:srgbClr>
                  </a:outerShdw>
                </a:effectLst>
                <a:ea typeface="+mn-ea"/>
                <a:cs typeface="Times New Roman" panose="02020603050405020304" pitchFamily="18" charset="0"/>
              </a:rPr>
              <a:t>Explanation (1:21)</a:t>
            </a:r>
          </a:p>
        </p:txBody>
      </p:sp>
      <p:pic>
        <p:nvPicPr>
          <p:cNvPr id="6" name="Picture 2" descr="Zechariah - davidould.net">
            <a:extLst>
              <a:ext uri="{FF2B5EF4-FFF2-40B4-BE49-F238E27FC236}">
                <a16:creationId xmlns:a16="http://schemas.microsoft.com/office/drawing/2014/main" id="{09E868BD-156E-4CB2-B347-CFB88FC86DF4}"/>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3238"/>
          <a:stretch/>
        </p:blipFill>
        <p:spPr bwMode="auto">
          <a:xfrm>
            <a:off x="7444740" y="2019300"/>
            <a:ext cx="3661477" cy="28194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9720002"/>
      </p:ext>
    </p:extLst>
  </p:cSld>
  <p:clrMapOvr>
    <a:masterClrMapping/>
  </p:clrMapOvr>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A74DAFEE-DBB4-43A1-A6A4-D39DDA8F3D1F}"/>
              </a:ext>
            </a:extLst>
          </p:cNvPr>
          <p:cNvSpPr>
            <a:spLocks noGrp="1" noChangeArrowheads="1"/>
          </p:cNvSpPr>
          <p:nvPr>
            <p:ph type="title"/>
          </p:nvPr>
        </p:nvSpPr>
        <p:spPr>
          <a:xfrm>
            <a:off x="914400" y="228600"/>
            <a:ext cx="10363200" cy="917575"/>
          </a:xfrm>
        </p:spPr>
        <p:txBody>
          <a:bodyPr/>
          <a:lstStyle/>
          <a:p>
            <a:pPr algn="ctr"/>
            <a:r>
              <a:rPr lang="en-US" altLang="en-US" sz="3600" dirty="0">
                <a:effectLst>
                  <a:outerShdw blurRad="38100" dist="38100" dir="2700000" algn="tl">
                    <a:srgbClr val="000000">
                      <a:alpha val="43137"/>
                    </a:srgbClr>
                  </a:outerShdw>
                </a:effectLst>
              </a:rPr>
              <a:t>V. God to Inhabit Jerusalem</a:t>
            </a:r>
            <a:br>
              <a:rPr lang="en-US" altLang="en-US" sz="3600" dirty="0">
                <a:effectLst>
                  <a:outerShdw blurRad="38100" dist="38100" dir="2700000" algn="tl">
                    <a:srgbClr val="000000">
                      <a:alpha val="43137"/>
                    </a:srgbClr>
                  </a:outerShdw>
                </a:effectLst>
              </a:rPr>
            </a:br>
            <a:r>
              <a:rPr lang="en-US" altLang="en-US" sz="2800" dirty="0">
                <a:solidFill>
                  <a:schemeClr val="tx1"/>
                </a:solidFill>
                <a:effectLst>
                  <a:outerShdw blurRad="38100" dist="38100" dir="2700000" algn="tl">
                    <a:srgbClr val="000000">
                      <a:alpha val="43137"/>
                    </a:srgbClr>
                  </a:outerShdw>
                </a:effectLst>
              </a:rPr>
              <a:t>(2:10-12)</a:t>
            </a:r>
            <a:endParaRPr lang="en-US" altLang="en-US" sz="3600" dirty="0">
              <a:solidFill>
                <a:schemeClr val="tx1"/>
              </a:solidFill>
              <a:effectLst>
                <a:outerShdw blurRad="38100" dist="38100" dir="2700000" algn="tl">
                  <a:srgbClr val="000000">
                    <a:alpha val="43137"/>
                  </a:srgbClr>
                </a:outerShdw>
              </a:effectLst>
            </a:endParaRPr>
          </a:p>
        </p:txBody>
      </p:sp>
      <p:sp>
        <p:nvSpPr>
          <p:cNvPr id="7171" name="Rectangle 3">
            <a:extLst>
              <a:ext uri="{FF2B5EF4-FFF2-40B4-BE49-F238E27FC236}">
                <a16:creationId xmlns:a16="http://schemas.microsoft.com/office/drawing/2014/main" id="{77F0A550-44F9-4C44-ABED-D06AF0750374}"/>
              </a:ext>
            </a:extLst>
          </p:cNvPr>
          <p:cNvSpPr>
            <a:spLocks noGrp="1" noChangeArrowheads="1"/>
          </p:cNvSpPr>
          <p:nvPr>
            <p:ph type="body" idx="1"/>
          </p:nvPr>
        </p:nvSpPr>
        <p:spPr>
          <a:xfrm>
            <a:off x="609600" y="1828800"/>
            <a:ext cx="6311697" cy="2286000"/>
          </a:xfrm>
        </p:spPr>
        <p:txBody>
          <a:bodyPr/>
          <a:lstStyle/>
          <a:p>
            <a:pPr marL="457200" indent="-457200">
              <a:spcBef>
                <a:spcPts val="0"/>
              </a:spcBef>
              <a:spcAft>
                <a:spcPts val="3600"/>
              </a:spcAft>
              <a:buClr>
                <a:srgbClr val="FF66FF"/>
              </a:buClr>
              <a:buSzPct val="100000"/>
              <a:buFont typeface="+mj-lt"/>
              <a:buAutoNum type="alphaUcPeriod"/>
            </a:pPr>
            <a:r>
              <a:rPr lang="en-US" altLang="en-US" b="1" u="sng" dirty="0">
                <a:solidFill>
                  <a:srgbClr val="FFFFCC"/>
                </a:solidFill>
                <a:effectLst>
                  <a:outerShdw blurRad="38100" dist="38100" dir="2700000" algn="tl">
                    <a:srgbClr val="000000">
                      <a:alpha val="43137"/>
                    </a:srgbClr>
                  </a:outerShdw>
                </a:effectLst>
              </a:rPr>
              <a:t>God to inhabit Jerusalem (10)</a:t>
            </a:r>
          </a:p>
          <a:p>
            <a:pPr marL="457200" indent="-457200">
              <a:spcBef>
                <a:spcPts val="0"/>
              </a:spcBef>
              <a:spcAft>
                <a:spcPts val="3600"/>
              </a:spcAft>
              <a:buClr>
                <a:srgbClr val="FF66FF"/>
              </a:buClr>
              <a:buSzPct val="100000"/>
              <a:buFont typeface="+mj-lt"/>
              <a:buAutoNum type="alphaUcPeriod"/>
            </a:pPr>
            <a:r>
              <a:rPr lang="en-US" altLang="en-US" dirty="0">
                <a:effectLst>
                  <a:outerShdw blurRad="38100" dist="38100" dir="2700000" algn="tl">
                    <a:srgbClr val="000000">
                      <a:alpha val="43137"/>
                    </a:srgbClr>
                  </a:outerShdw>
                </a:effectLst>
                <a:cs typeface="Times New Roman" panose="02020603050405020304" pitchFamily="18" charset="0"/>
              </a:rPr>
              <a:t>Nations to be blessed (11)</a:t>
            </a:r>
          </a:p>
          <a:p>
            <a:pPr marL="457200" indent="-457200">
              <a:spcBef>
                <a:spcPts val="0"/>
              </a:spcBef>
              <a:spcAft>
                <a:spcPts val="3600"/>
              </a:spcAft>
              <a:buClr>
                <a:srgbClr val="FF66FF"/>
              </a:buClr>
              <a:buSzPct val="100000"/>
              <a:buFont typeface="+mj-lt"/>
              <a:buAutoNum type="alphaUcPeriod"/>
            </a:pPr>
            <a:r>
              <a:rPr lang="en-US" altLang="en-US" dirty="0">
                <a:effectLst>
                  <a:outerShdw blurRad="38100" dist="38100" dir="2700000" algn="tl">
                    <a:srgbClr val="000000">
                      <a:alpha val="43137"/>
                    </a:srgbClr>
                  </a:outerShdw>
                </a:effectLst>
                <a:cs typeface="Times New Roman" panose="02020603050405020304" pitchFamily="18" charset="0"/>
              </a:rPr>
              <a:t>God to choose Jerusalem (12)</a:t>
            </a:r>
          </a:p>
        </p:txBody>
      </p:sp>
      <p:pic>
        <p:nvPicPr>
          <p:cNvPr id="4" name="Picture 4" descr="SY01462_">
            <a:extLst>
              <a:ext uri="{FF2B5EF4-FFF2-40B4-BE49-F238E27FC236}">
                <a16:creationId xmlns:a16="http://schemas.microsoft.com/office/drawing/2014/main" id="{8D9E175E-B6B2-4613-9EF1-1F0D14F0121C}"/>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5270704" y="4759325"/>
            <a:ext cx="1650593" cy="1828800"/>
          </a:xfrm>
          <a:prstGeom prst="rect">
            <a:avLst/>
          </a:prstGeom>
          <a:noFill/>
          <a:ln w="9525">
            <a:noFill/>
            <a:miter lim="800000"/>
            <a:headEnd/>
            <a:tailEnd/>
          </a:ln>
        </p:spPr>
      </p:pic>
      <p:pic>
        <p:nvPicPr>
          <p:cNvPr id="6" name="Picture 2" descr="Zechariah - davidould.net">
            <a:extLst>
              <a:ext uri="{FF2B5EF4-FFF2-40B4-BE49-F238E27FC236}">
                <a16:creationId xmlns:a16="http://schemas.microsoft.com/office/drawing/2014/main" id="{C769C5F3-E1AF-4CA4-AC70-54B55ADF7202}"/>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3238"/>
          <a:stretch/>
        </p:blipFill>
        <p:spPr bwMode="auto">
          <a:xfrm>
            <a:off x="8001000" y="2019300"/>
            <a:ext cx="3661477" cy="28194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5954288"/>
      </p:ext>
    </p:extLst>
  </p:cSld>
  <p:clrMapOvr>
    <a:masterClrMapping/>
  </p:clrMapOvr>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247216" y="228600"/>
            <a:ext cx="7697569" cy="6400800"/>
          </a:xfrm>
          <a:prstGeom prst="rect">
            <a:avLst/>
          </a:prstGeom>
          <a:ln w="28575">
            <a:solidFill>
              <a:schemeClr val="tx1"/>
            </a:solidFill>
          </a:ln>
        </p:spPr>
      </p:pic>
    </p:spTree>
    <p:extLst>
      <p:ext uri="{BB962C8B-B14F-4D97-AF65-F5344CB8AC3E}">
        <p14:creationId xmlns:p14="http://schemas.microsoft.com/office/powerpoint/2010/main" val="621733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A74DAFEE-DBB4-43A1-A6A4-D39DDA8F3D1F}"/>
              </a:ext>
            </a:extLst>
          </p:cNvPr>
          <p:cNvSpPr>
            <a:spLocks noGrp="1" noChangeArrowheads="1"/>
          </p:cNvSpPr>
          <p:nvPr>
            <p:ph type="title"/>
          </p:nvPr>
        </p:nvSpPr>
        <p:spPr>
          <a:xfrm>
            <a:off x="914400" y="228600"/>
            <a:ext cx="10363200" cy="917575"/>
          </a:xfrm>
        </p:spPr>
        <p:txBody>
          <a:bodyPr/>
          <a:lstStyle/>
          <a:p>
            <a:pPr algn="ctr"/>
            <a:r>
              <a:rPr lang="en-US" altLang="en-US" sz="3600" dirty="0">
                <a:effectLst>
                  <a:outerShdw blurRad="38100" dist="38100" dir="2700000" algn="tl">
                    <a:srgbClr val="000000">
                      <a:alpha val="43137"/>
                    </a:srgbClr>
                  </a:outerShdw>
                </a:effectLst>
              </a:rPr>
              <a:t>V. God to Inhabit Jerusalem</a:t>
            </a:r>
            <a:br>
              <a:rPr lang="en-US" altLang="en-US" sz="3600" dirty="0">
                <a:effectLst>
                  <a:outerShdw blurRad="38100" dist="38100" dir="2700000" algn="tl">
                    <a:srgbClr val="000000">
                      <a:alpha val="43137"/>
                    </a:srgbClr>
                  </a:outerShdw>
                </a:effectLst>
              </a:rPr>
            </a:br>
            <a:r>
              <a:rPr lang="en-US" altLang="en-US" sz="2800" dirty="0">
                <a:solidFill>
                  <a:schemeClr val="tx1"/>
                </a:solidFill>
                <a:effectLst>
                  <a:outerShdw blurRad="38100" dist="38100" dir="2700000" algn="tl">
                    <a:srgbClr val="000000">
                      <a:alpha val="43137"/>
                    </a:srgbClr>
                  </a:outerShdw>
                </a:effectLst>
              </a:rPr>
              <a:t>(2:10-12)</a:t>
            </a:r>
            <a:endParaRPr lang="en-US" altLang="en-US" sz="3600" dirty="0">
              <a:solidFill>
                <a:schemeClr val="tx1"/>
              </a:solidFill>
              <a:effectLst>
                <a:outerShdw blurRad="38100" dist="38100" dir="2700000" algn="tl">
                  <a:srgbClr val="000000">
                    <a:alpha val="43137"/>
                  </a:srgbClr>
                </a:outerShdw>
              </a:effectLst>
            </a:endParaRPr>
          </a:p>
        </p:txBody>
      </p:sp>
      <p:sp>
        <p:nvSpPr>
          <p:cNvPr id="7171" name="Rectangle 3">
            <a:extLst>
              <a:ext uri="{FF2B5EF4-FFF2-40B4-BE49-F238E27FC236}">
                <a16:creationId xmlns:a16="http://schemas.microsoft.com/office/drawing/2014/main" id="{77F0A550-44F9-4C44-ABED-D06AF0750374}"/>
              </a:ext>
            </a:extLst>
          </p:cNvPr>
          <p:cNvSpPr>
            <a:spLocks noGrp="1" noChangeArrowheads="1"/>
          </p:cNvSpPr>
          <p:nvPr>
            <p:ph type="body" idx="1"/>
          </p:nvPr>
        </p:nvSpPr>
        <p:spPr>
          <a:xfrm>
            <a:off x="609600" y="1828800"/>
            <a:ext cx="6311697" cy="2286000"/>
          </a:xfrm>
        </p:spPr>
        <p:txBody>
          <a:bodyPr/>
          <a:lstStyle/>
          <a:p>
            <a:pPr marL="457200" indent="-457200">
              <a:spcBef>
                <a:spcPts val="0"/>
              </a:spcBef>
              <a:spcAft>
                <a:spcPts val="3600"/>
              </a:spcAft>
              <a:buClr>
                <a:srgbClr val="FF66FF"/>
              </a:buClr>
              <a:buSzPct val="100000"/>
              <a:buFont typeface="+mj-lt"/>
              <a:buAutoNum type="alphaUcPeriod"/>
            </a:pPr>
            <a:r>
              <a:rPr lang="en-US" altLang="en-US" dirty="0">
                <a:effectLst>
                  <a:outerShdw blurRad="38100" dist="38100" dir="2700000" algn="tl">
                    <a:srgbClr val="000000">
                      <a:alpha val="43137"/>
                    </a:srgbClr>
                  </a:outerShdw>
                </a:effectLst>
              </a:rPr>
              <a:t>God to inhabit Jerusalem (10)</a:t>
            </a:r>
          </a:p>
          <a:p>
            <a:pPr marL="457200" indent="-457200">
              <a:spcBef>
                <a:spcPts val="0"/>
              </a:spcBef>
              <a:spcAft>
                <a:spcPts val="3600"/>
              </a:spcAft>
              <a:buClr>
                <a:srgbClr val="FF66FF"/>
              </a:buClr>
              <a:buSzPct val="100000"/>
              <a:buFont typeface="+mj-lt"/>
              <a:buAutoNum type="alphaUcPeriod"/>
            </a:pPr>
            <a:r>
              <a:rPr lang="en-US" altLang="en-US" b="1" u="sng" dirty="0">
                <a:solidFill>
                  <a:srgbClr val="FFFFCC"/>
                </a:solidFill>
                <a:effectLst>
                  <a:outerShdw blurRad="38100" dist="38100" dir="2700000" algn="tl">
                    <a:srgbClr val="000000">
                      <a:alpha val="43137"/>
                    </a:srgbClr>
                  </a:outerShdw>
                </a:effectLst>
              </a:rPr>
              <a:t>Nations to be blessed (11)</a:t>
            </a:r>
          </a:p>
          <a:p>
            <a:pPr marL="457200" indent="-457200">
              <a:spcBef>
                <a:spcPts val="0"/>
              </a:spcBef>
              <a:spcAft>
                <a:spcPts val="3600"/>
              </a:spcAft>
              <a:buClr>
                <a:srgbClr val="FF66FF"/>
              </a:buClr>
              <a:buSzPct val="100000"/>
              <a:buFont typeface="+mj-lt"/>
              <a:buAutoNum type="alphaUcPeriod"/>
            </a:pPr>
            <a:r>
              <a:rPr lang="en-US" altLang="en-US" dirty="0">
                <a:effectLst>
                  <a:outerShdw blurRad="38100" dist="38100" dir="2700000" algn="tl">
                    <a:srgbClr val="000000">
                      <a:alpha val="43137"/>
                    </a:srgbClr>
                  </a:outerShdw>
                </a:effectLst>
                <a:cs typeface="Times New Roman" panose="02020603050405020304" pitchFamily="18" charset="0"/>
              </a:rPr>
              <a:t>God to choose Jerusalem (12)</a:t>
            </a:r>
          </a:p>
        </p:txBody>
      </p:sp>
      <p:pic>
        <p:nvPicPr>
          <p:cNvPr id="4" name="Picture 4" descr="SY01462_">
            <a:extLst>
              <a:ext uri="{FF2B5EF4-FFF2-40B4-BE49-F238E27FC236}">
                <a16:creationId xmlns:a16="http://schemas.microsoft.com/office/drawing/2014/main" id="{8D9E175E-B6B2-4613-9EF1-1F0D14F0121C}"/>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5270704" y="4759325"/>
            <a:ext cx="1650593" cy="1828800"/>
          </a:xfrm>
          <a:prstGeom prst="rect">
            <a:avLst/>
          </a:prstGeom>
          <a:noFill/>
          <a:ln w="9525">
            <a:noFill/>
            <a:miter lim="800000"/>
            <a:headEnd/>
            <a:tailEnd/>
          </a:ln>
        </p:spPr>
      </p:pic>
      <p:pic>
        <p:nvPicPr>
          <p:cNvPr id="6" name="Picture 2" descr="Zechariah - davidould.net">
            <a:extLst>
              <a:ext uri="{FF2B5EF4-FFF2-40B4-BE49-F238E27FC236}">
                <a16:creationId xmlns:a16="http://schemas.microsoft.com/office/drawing/2014/main" id="{0927A8B5-4678-4570-9845-EC5EEC200448}"/>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3238"/>
          <a:stretch/>
        </p:blipFill>
        <p:spPr bwMode="auto">
          <a:xfrm>
            <a:off x="8001000" y="2019300"/>
            <a:ext cx="3661477" cy="28194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9233964"/>
      </p:ext>
    </p:extLst>
  </p:cSld>
  <p:clrMapOvr>
    <a:masterClrMapping/>
  </p:clrMapOvr>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1"/>
          <p:cNvSpPr>
            <a:spLocks noChangeArrowheads="1"/>
          </p:cNvSpPr>
          <p:nvPr/>
        </p:nvSpPr>
        <p:spPr bwMode="auto">
          <a:xfrm>
            <a:off x="580477" y="1600200"/>
            <a:ext cx="7649123"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just">
              <a:spcBef>
                <a:spcPts val="0"/>
              </a:spcBef>
              <a:spcAft>
                <a:spcPts val="0"/>
              </a:spcAft>
              <a:buNone/>
            </a:pPr>
            <a:r>
              <a:rPr lang="en-US" altLang="en-US" dirty="0">
                <a:effectLst>
                  <a:outerShdw blurRad="38100" dist="38100" dir="2700000" algn="tl">
                    <a:srgbClr val="000000">
                      <a:alpha val="43137"/>
                    </a:srgbClr>
                  </a:outerShdw>
                </a:effectLst>
              </a:rPr>
              <a:t>“</a:t>
            </a:r>
            <a:r>
              <a:rPr lang="en-US" dirty="0">
                <a:effectLst>
                  <a:outerShdw blurRad="38100" dist="38100" dir="2700000" algn="tl">
                    <a:srgbClr val="000000">
                      <a:alpha val="43137"/>
                    </a:srgbClr>
                  </a:outerShdw>
                </a:effectLst>
              </a:rPr>
              <a:t>The chapter reveals so vividly how little the nations of the earth realize how much their blessing depends upon Israel. They do well to take heed lest they fall into the hands of the living God, which is a fearful thing</a:t>
            </a:r>
            <a:r>
              <a:rPr lang="en-US" altLang="en-US" dirty="0">
                <a:effectLst>
                  <a:outerShdw blurRad="38100" dist="38100" dir="2700000" algn="tl">
                    <a:srgbClr val="000000">
                      <a:alpha val="43137"/>
                    </a:srgbClr>
                  </a:outerShdw>
                </a:effectLst>
                <a:cs typeface="Calibri" panose="020F0502020204030204" pitchFamily="34" charset="0"/>
              </a:rPr>
              <a:t>.”</a:t>
            </a:r>
          </a:p>
        </p:txBody>
      </p:sp>
      <p:sp>
        <p:nvSpPr>
          <p:cNvPr id="38915" name="TextBox 2"/>
          <p:cNvSpPr txBox="1">
            <a:spLocks noChangeArrowheads="1"/>
          </p:cNvSpPr>
          <p:nvPr/>
        </p:nvSpPr>
        <p:spPr bwMode="auto">
          <a:xfrm>
            <a:off x="2362200" y="228600"/>
            <a:ext cx="7725322" cy="10387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ctr" eaLnBrk="1" hangingPunct="1">
              <a:spcBef>
                <a:spcPct val="0"/>
              </a:spcBef>
              <a:spcAft>
                <a:spcPts val="900"/>
              </a:spcAft>
              <a:buClrTx/>
              <a:buSzTx/>
              <a:buNone/>
            </a:pPr>
            <a:r>
              <a:rPr lang="en-US" altLang="en-US" sz="3600" dirty="0">
                <a:solidFill>
                  <a:schemeClr val="tx2"/>
                </a:solidFill>
                <a:effectLst>
                  <a:outerShdw blurRad="38100" dist="38100" dir="2700000" algn="tl">
                    <a:srgbClr val="000000">
                      <a:alpha val="43137"/>
                    </a:srgbClr>
                  </a:outerShdw>
                </a:effectLst>
                <a:cs typeface="Calibri" panose="020F0502020204030204" pitchFamily="34" charset="0"/>
              </a:rPr>
              <a:t>Charles L. Feinberg</a:t>
            </a:r>
          </a:p>
          <a:p>
            <a:pPr algn="ctr" eaLnBrk="1" hangingPunct="1">
              <a:spcBef>
                <a:spcPct val="0"/>
              </a:spcBef>
              <a:buClrTx/>
              <a:buSzTx/>
              <a:buFontTx/>
              <a:buNone/>
            </a:pPr>
            <a:r>
              <a:rPr lang="en-US" altLang="en-US" sz="1800" dirty="0">
                <a:effectLst>
                  <a:outerShdw blurRad="38100" dist="38100" dir="2700000" algn="tl">
                    <a:srgbClr val="000000">
                      <a:alpha val="43137"/>
                    </a:srgbClr>
                  </a:outerShdw>
                </a:effectLst>
                <a:cs typeface="Calibri" panose="020F0502020204030204" pitchFamily="34" charset="0"/>
              </a:rPr>
              <a:t> </a:t>
            </a:r>
            <a:r>
              <a:rPr lang="en-US" altLang="en-US" sz="1800" i="1" dirty="0">
                <a:effectLst>
                  <a:outerShdw blurRad="38100" dist="38100" dir="2700000" algn="tl">
                    <a:srgbClr val="000000">
                      <a:alpha val="43137"/>
                    </a:srgbClr>
                  </a:outerShdw>
                </a:effectLst>
                <a:cs typeface="Calibri" panose="020F0502020204030204" pitchFamily="34" charset="0"/>
              </a:rPr>
              <a:t>God Remembers: A Study of Zechariah </a:t>
            </a:r>
            <a:r>
              <a:rPr lang="en-US" altLang="en-US" sz="1800" dirty="0">
                <a:effectLst>
                  <a:outerShdw blurRad="38100" dist="38100" dir="2700000" algn="tl">
                    <a:srgbClr val="000000">
                      <a:alpha val="43137"/>
                    </a:srgbClr>
                  </a:outerShdw>
                </a:effectLst>
                <a:cs typeface="Calibri" panose="020F0502020204030204" pitchFamily="34" charset="0"/>
              </a:rPr>
              <a:t>(Wheaton: Van Kampen, 1950, p. 52.</a:t>
            </a:r>
          </a:p>
        </p:txBody>
      </p:sp>
      <p:pic>
        <p:nvPicPr>
          <p:cNvPr id="6" name="Picture 5">
            <a:extLst>
              <a:ext uri="{FF2B5EF4-FFF2-40B4-BE49-F238E27FC236}">
                <a16:creationId xmlns:a16="http://schemas.microsoft.com/office/drawing/2014/main" id="{B6989A02-0A4F-438A-98D5-150F1450D8B7}"/>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580477" y="132735"/>
            <a:ext cx="890463" cy="1097280"/>
          </a:xfrm>
          <a:prstGeom prst="rect">
            <a:avLst/>
          </a:prstGeom>
          <a:ln>
            <a:solidFill>
              <a:schemeClr val="tx1"/>
            </a:solidFill>
          </a:ln>
        </p:spPr>
      </p:pic>
      <p:pic>
        <p:nvPicPr>
          <p:cNvPr id="8" name="Picture 7">
            <a:extLst>
              <a:ext uri="{FF2B5EF4-FFF2-40B4-BE49-F238E27FC236}">
                <a16:creationId xmlns:a16="http://schemas.microsoft.com/office/drawing/2014/main" id="{4361EAFE-D3F4-4C8D-86D5-45559E35F16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46008" y="1861968"/>
            <a:ext cx="3136392" cy="4572000"/>
          </a:xfrm>
          <a:prstGeom prst="rect">
            <a:avLst/>
          </a:prstGeom>
        </p:spPr>
      </p:pic>
    </p:spTree>
    <p:extLst>
      <p:ext uri="{BB962C8B-B14F-4D97-AF65-F5344CB8AC3E}">
        <p14:creationId xmlns:p14="http://schemas.microsoft.com/office/powerpoint/2010/main" val="2582557563"/>
      </p:ext>
    </p:extLst>
  </p:cSld>
  <p:clrMapOvr>
    <a:masterClrMapping/>
  </p:clrMapOvr>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A74DAFEE-DBB4-43A1-A6A4-D39DDA8F3D1F}"/>
              </a:ext>
            </a:extLst>
          </p:cNvPr>
          <p:cNvSpPr>
            <a:spLocks noGrp="1" noChangeArrowheads="1"/>
          </p:cNvSpPr>
          <p:nvPr>
            <p:ph type="title"/>
          </p:nvPr>
        </p:nvSpPr>
        <p:spPr>
          <a:xfrm>
            <a:off x="914400" y="228600"/>
            <a:ext cx="10363200" cy="917575"/>
          </a:xfrm>
        </p:spPr>
        <p:txBody>
          <a:bodyPr/>
          <a:lstStyle/>
          <a:p>
            <a:pPr algn="ctr"/>
            <a:r>
              <a:rPr lang="en-US" altLang="en-US" sz="3600" dirty="0">
                <a:effectLst>
                  <a:outerShdw blurRad="38100" dist="38100" dir="2700000" algn="tl">
                    <a:srgbClr val="000000">
                      <a:alpha val="43137"/>
                    </a:srgbClr>
                  </a:outerShdw>
                </a:effectLst>
              </a:rPr>
              <a:t>V. God to Inhabit Jerusalem</a:t>
            </a:r>
            <a:br>
              <a:rPr lang="en-US" altLang="en-US" sz="3600" dirty="0">
                <a:effectLst>
                  <a:outerShdw blurRad="38100" dist="38100" dir="2700000" algn="tl">
                    <a:srgbClr val="000000">
                      <a:alpha val="43137"/>
                    </a:srgbClr>
                  </a:outerShdw>
                </a:effectLst>
              </a:rPr>
            </a:br>
            <a:r>
              <a:rPr lang="en-US" altLang="en-US" sz="2800" dirty="0">
                <a:solidFill>
                  <a:schemeClr val="tx1"/>
                </a:solidFill>
                <a:effectLst>
                  <a:outerShdw blurRad="38100" dist="38100" dir="2700000" algn="tl">
                    <a:srgbClr val="000000">
                      <a:alpha val="43137"/>
                    </a:srgbClr>
                  </a:outerShdw>
                </a:effectLst>
              </a:rPr>
              <a:t>(2:10-12)</a:t>
            </a:r>
            <a:endParaRPr lang="en-US" altLang="en-US" sz="3600" dirty="0">
              <a:solidFill>
                <a:schemeClr val="tx1"/>
              </a:solidFill>
              <a:effectLst>
                <a:outerShdw blurRad="38100" dist="38100" dir="2700000" algn="tl">
                  <a:srgbClr val="000000">
                    <a:alpha val="43137"/>
                  </a:srgbClr>
                </a:outerShdw>
              </a:effectLst>
            </a:endParaRPr>
          </a:p>
        </p:txBody>
      </p:sp>
      <p:sp>
        <p:nvSpPr>
          <p:cNvPr id="7171" name="Rectangle 3">
            <a:extLst>
              <a:ext uri="{FF2B5EF4-FFF2-40B4-BE49-F238E27FC236}">
                <a16:creationId xmlns:a16="http://schemas.microsoft.com/office/drawing/2014/main" id="{77F0A550-44F9-4C44-ABED-D06AF0750374}"/>
              </a:ext>
            </a:extLst>
          </p:cNvPr>
          <p:cNvSpPr>
            <a:spLocks noGrp="1" noChangeArrowheads="1"/>
          </p:cNvSpPr>
          <p:nvPr>
            <p:ph type="body" idx="1"/>
          </p:nvPr>
        </p:nvSpPr>
        <p:spPr>
          <a:xfrm>
            <a:off x="609600" y="1828800"/>
            <a:ext cx="6311697" cy="3009900"/>
          </a:xfrm>
        </p:spPr>
        <p:txBody>
          <a:bodyPr/>
          <a:lstStyle/>
          <a:p>
            <a:pPr marL="457200" indent="-457200">
              <a:spcBef>
                <a:spcPts val="0"/>
              </a:spcBef>
              <a:spcAft>
                <a:spcPts val="3600"/>
              </a:spcAft>
              <a:buClr>
                <a:srgbClr val="FF66FF"/>
              </a:buClr>
              <a:buSzPct val="100000"/>
              <a:buFont typeface="+mj-lt"/>
              <a:buAutoNum type="alphaUcPeriod"/>
            </a:pPr>
            <a:r>
              <a:rPr lang="en-US" altLang="en-US" dirty="0">
                <a:effectLst>
                  <a:outerShdw blurRad="38100" dist="38100" dir="2700000" algn="tl">
                    <a:srgbClr val="000000">
                      <a:alpha val="43137"/>
                    </a:srgbClr>
                  </a:outerShdw>
                </a:effectLst>
              </a:rPr>
              <a:t>God to inhabit Jerusalem (10)</a:t>
            </a:r>
          </a:p>
          <a:p>
            <a:pPr marL="457200" indent="-457200">
              <a:spcBef>
                <a:spcPts val="0"/>
              </a:spcBef>
              <a:spcAft>
                <a:spcPts val="3600"/>
              </a:spcAft>
              <a:buClr>
                <a:srgbClr val="FF66FF"/>
              </a:buClr>
              <a:buSzPct val="100000"/>
              <a:buFont typeface="+mj-lt"/>
              <a:buAutoNum type="alphaUcPeriod"/>
            </a:pPr>
            <a:r>
              <a:rPr lang="en-US" altLang="en-US" dirty="0">
                <a:effectLst>
                  <a:outerShdw blurRad="38100" dist="38100" dir="2700000" algn="tl">
                    <a:srgbClr val="000000">
                      <a:alpha val="43137"/>
                    </a:srgbClr>
                  </a:outerShdw>
                </a:effectLst>
                <a:cs typeface="Times New Roman" panose="02020603050405020304" pitchFamily="18" charset="0"/>
              </a:rPr>
              <a:t>Nations to be blessed (11)</a:t>
            </a:r>
          </a:p>
          <a:p>
            <a:pPr marL="457200" indent="-457200">
              <a:spcBef>
                <a:spcPts val="0"/>
              </a:spcBef>
              <a:spcAft>
                <a:spcPts val="3600"/>
              </a:spcAft>
              <a:buClr>
                <a:srgbClr val="FF66FF"/>
              </a:buClr>
              <a:buSzPct val="100000"/>
              <a:buFont typeface="+mj-lt"/>
              <a:buAutoNum type="alphaUcPeriod"/>
            </a:pPr>
            <a:r>
              <a:rPr lang="en-US" altLang="en-US" b="1" u="sng" dirty="0">
                <a:solidFill>
                  <a:srgbClr val="FFFFCC"/>
                </a:solidFill>
                <a:effectLst>
                  <a:outerShdw blurRad="38100" dist="38100" dir="2700000" algn="tl">
                    <a:srgbClr val="000000">
                      <a:alpha val="43137"/>
                    </a:srgbClr>
                  </a:outerShdw>
                </a:effectLst>
              </a:rPr>
              <a:t>God to choose Jerusalem (12)</a:t>
            </a:r>
          </a:p>
        </p:txBody>
      </p:sp>
      <p:pic>
        <p:nvPicPr>
          <p:cNvPr id="4" name="Picture 4" descr="SY01462_">
            <a:extLst>
              <a:ext uri="{FF2B5EF4-FFF2-40B4-BE49-F238E27FC236}">
                <a16:creationId xmlns:a16="http://schemas.microsoft.com/office/drawing/2014/main" id="{8D9E175E-B6B2-4613-9EF1-1F0D14F0121C}"/>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5270704" y="4759325"/>
            <a:ext cx="1650593" cy="1828800"/>
          </a:xfrm>
          <a:prstGeom prst="rect">
            <a:avLst/>
          </a:prstGeom>
          <a:noFill/>
          <a:ln w="9525">
            <a:noFill/>
            <a:miter lim="800000"/>
            <a:headEnd/>
            <a:tailEnd/>
          </a:ln>
        </p:spPr>
      </p:pic>
      <p:pic>
        <p:nvPicPr>
          <p:cNvPr id="6" name="Picture 2" descr="Zechariah - davidould.net">
            <a:extLst>
              <a:ext uri="{FF2B5EF4-FFF2-40B4-BE49-F238E27FC236}">
                <a16:creationId xmlns:a16="http://schemas.microsoft.com/office/drawing/2014/main" id="{F20ECF63-55E4-424B-A9C6-5DFFC257E1F3}"/>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3238"/>
          <a:stretch/>
        </p:blipFill>
        <p:spPr bwMode="auto">
          <a:xfrm>
            <a:off x="8001000" y="2019300"/>
            <a:ext cx="3661477" cy="28194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8352743"/>
      </p:ext>
    </p:extLst>
  </p:cSld>
  <p:clrMapOvr>
    <a:masterClrMapping/>
  </p:clrMapOvr>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899673" y="137160"/>
            <a:ext cx="8392655" cy="6583680"/>
          </a:xfrm>
          <a:prstGeom prst="rect">
            <a:avLst/>
          </a:prstGeom>
        </p:spPr>
      </p:pic>
    </p:spTree>
    <p:extLst>
      <p:ext uri="{BB962C8B-B14F-4D97-AF65-F5344CB8AC3E}">
        <p14:creationId xmlns:p14="http://schemas.microsoft.com/office/powerpoint/2010/main" val="651138246"/>
      </p:ext>
    </p:extLst>
  </p:cSld>
  <p:clrMapOvr>
    <a:masterClrMapping/>
  </p:clrMapOvr>
  <mc:AlternateContent xmlns:mc="http://schemas.openxmlformats.org/markup-compatibility/2006" xmlns:p14="http://schemas.microsoft.com/office/powerpoint/2010/main">
    <mc:Choice Requires="p14">
      <p:transition p14:dur="0" advTm="11450"/>
    </mc:Choice>
    <mc:Fallback xmlns="">
      <p:transition advTm="11450"/>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A74DAFEE-DBB4-43A1-A6A4-D39DDA8F3D1F}"/>
              </a:ext>
            </a:extLst>
          </p:cNvPr>
          <p:cNvSpPr>
            <a:spLocks noGrp="1" noChangeArrowheads="1"/>
          </p:cNvSpPr>
          <p:nvPr>
            <p:ph type="title"/>
          </p:nvPr>
        </p:nvSpPr>
        <p:spPr>
          <a:xfrm>
            <a:off x="914400" y="228600"/>
            <a:ext cx="10363200" cy="917575"/>
          </a:xfrm>
        </p:spPr>
        <p:txBody>
          <a:bodyPr/>
          <a:lstStyle/>
          <a:p>
            <a:pPr algn="ctr"/>
            <a:r>
              <a:rPr lang="en-US" altLang="en-US" sz="3600" dirty="0">
                <a:effectLst>
                  <a:outerShdw blurRad="38100" dist="38100" dir="2700000" algn="tl">
                    <a:srgbClr val="000000">
                      <a:alpha val="43137"/>
                    </a:srgbClr>
                  </a:outerShdw>
                </a:effectLst>
              </a:rPr>
              <a:t>3. The Man with the Measuring Line </a:t>
            </a:r>
            <a:br>
              <a:rPr lang="en-US" altLang="en-US" sz="3600" dirty="0">
                <a:effectLst>
                  <a:outerShdw blurRad="38100" dist="38100" dir="2700000" algn="tl">
                    <a:srgbClr val="000000">
                      <a:alpha val="43137"/>
                    </a:srgbClr>
                  </a:outerShdw>
                </a:effectLst>
              </a:rPr>
            </a:br>
            <a:r>
              <a:rPr lang="en-US" altLang="en-US" sz="2800" dirty="0">
                <a:solidFill>
                  <a:schemeClr val="tx1"/>
                </a:solidFill>
                <a:effectLst>
                  <a:outerShdw blurRad="38100" dist="38100" dir="2700000" algn="tl">
                    <a:srgbClr val="000000">
                      <a:alpha val="43137"/>
                    </a:srgbClr>
                  </a:outerShdw>
                </a:effectLst>
              </a:rPr>
              <a:t>(2:1-13)</a:t>
            </a:r>
            <a:endParaRPr lang="en-US" altLang="en-US" sz="3600" dirty="0">
              <a:solidFill>
                <a:schemeClr val="tx1"/>
              </a:solidFill>
              <a:effectLst>
                <a:outerShdw blurRad="38100" dist="38100" dir="2700000" algn="tl">
                  <a:srgbClr val="000000">
                    <a:alpha val="43137"/>
                  </a:srgbClr>
                </a:outerShdw>
              </a:effectLst>
            </a:endParaRPr>
          </a:p>
        </p:txBody>
      </p:sp>
      <p:sp>
        <p:nvSpPr>
          <p:cNvPr id="7171" name="Rectangle 3">
            <a:extLst>
              <a:ext uri="{FF2B5EF4-FFF2-40B4-BE49-F238E27FC236}">
                <a16:creationId xmlns:a16="http://schemas.microsoft.com/office/drawing/2014/main" id="{77F0A550-44F9-4C44-ABED-D06AF0750374}"/>
              </a:ext>
            </a:extLst>
          </p:cNvPr>
          <p:cNvSpPr>
            <a:spLocks noGrp="1" noChangeArrowheads="1"/>
          </p:cNvSpPr>
          <p:nvPr>
            <p:ph type="body" idx="1"/>
          </p:nvPr>
        </p:nvSpPr>
        <p:spPr>
          <a:xfrm>
            <a:off x="609600" y="1562100"/>
            <a:ext cx="7010400" cy="4381500"/>
          </a:xfrm>
        </p:spPr>
        <p:txBody>
          <a:bodyPr/>
          <a:lstStyle/>
          <a:p>
            <a:pPr marL="569913" indent="-569913">
              <a:spcBef>
                <a:spcPts val="0"/>
              </a:spcBef>
              <a:spcAft>
                <a:spcPts val="1800"/>
              </a:spcAft>
              <a:buSzPct val="100000"/>
              <a:buFont typeface="+mj-lt"/>
              <a:buAutoNum type="romanUcPeriod"/>
            </a:pPr>
            <a:r>
              <a:rPr lang="en-US" altLang="en-US" dirty="0">
                <a:effectLst>
                  <a:outerShdw blurRad="38100" dist="38100" dir="2700000" algn="tl">
                    <a:srgbClr val="000000">
                      <a:alpha val="43137"/>
                    </a:srgbClr>
                  </a:outerShdw>
                </a:effectLst>
              </a:rPr>
              <a:t>Vision (2:1-2)</a:t>
            </a:r>
          </a:p>
          <a:p>
            <a:pPr marL="569913" indent="-569913">
              <a:spcBef>
                <a:spcPts val="0"/>
              </a:spcBef>
              <a:spcAft>
                <a:spcPts val="1800"/>
              </a:spcAft>
              <a:buSzPct val="100000"/>
              <a:buFont typeface="+mj-lt"/>
              <a:buAutoNum type="romanUcPeriod"/>
            </a:pPr>
            <a:r>
              <a:rPr lang="en-US" altLang="en-US" dirty="0">
                <a:effectLst>
                  <a:outerShdw blurRad="38100" dist="38100" dir="2700000" algn="tl">
                    <a:srgbClr val="000000">
                      <a:alpha val="43137"/>
                    </a:srgbClr>
                  </a:outerShdw>
                </a:effectLst>
              </a:rPr>
              <a:t>Jerusalem’s restoration (2:3-5)</a:t>
            </a:r>
          </a:p>
          <a:p>
            <a:pPr marL="569913" indent="-569913">
              <a:spcBef>
                <a:spcPts val="0"/>
              </a:spcBef>
              <a:spcAft>
                <a:spcPts val="1800"/>
              </a:spcAft>
              <a:buSzPct val="100000"/>
              <a:buFont typeface="+mj-lt"/>
              <a:buAutoNum type="romanUcPeriod"/>
            </a:pPr>
            <a:r>
              <a:rPr lang="en-US" altLang="en-US" dirty="0">
                <a:effectLst>
                  <a:outerShdw blurRad="38100" dist="38100" dir="2700000" algn="tl">
                    <a:srgbClr val="000000">
                      <a:alpha val="43137"/>
                    </a:srgbClr>
                  </a:outerShdw>
                </a:effectLst>
              </a:rPr>
              <a:t>Exiles to return (2:6-7)</a:t>
            </a:r>
          </a:p>
          <a:p>
            <a:pPr marL="569913" indent="-569913">
              <a:spcBef>
                <a:spcPts val="0"/>
              </a:spcBef>
              <a:spcAft>
                <a:spcPts val="1800"/>
              </a:spcAft>
              <a:buSzPct val="100000"/>
              <a:buFont typeface="+mj-lt"/>
              <a:buAutoNum type="romanUcPeriod"/>
            </a:pPr>
            <a:r>
              <a:rPr lang="en-US" altLang="en-US" dirty="0">
                <a:effectLst>
                  <a:outerShdw blurRad="38100" dist="38100" dir="2700000" algn="tl">
                    <a:srgbClr val="000000">
                      <a:alpha val="43137"/>
                    </a:srgbClr>
                  </a:outerShdw>
                </a:effectLst>
              </a:rPr>
              <a:t>God and the nations (2:8-9)</a:t>
            </a:r>
          </a:p>
          <a:p>
            <a:pPr marL="569913" indent="-569913">
              <a:spcBef>
                <a:spcPts val="0"/>
              </a:spcBef>
              <a:spcAft>
                <a:spcPts val="1800"/>
              </a:spcAft>
              <a:buSzPct val="100000"/>
              <a:buFont typeface="+mj-lt"/>
              <a:buAutoNum type="romanUcPeriod"/>
            </a:pPr>
            <a:r>
              <a:rPr lang="en-US" altLang="en-US" dirty="0">
                <a:effectLst>
                  <a:outerShdw blurRad="38100" dist="38100" dir="2700000" algn="tl">
                    <a:srgbClr val="000000">
                      <a:alpha val="43137"/>
                    </a:srgbClr>
                  </a:outerShdw>
                </a:effectLst>
              </a:rPr>
              <a:t>God to inhabit Jerusalem (2:10-12)</a:t>
            </a:r>
          </a:p>
          <a:p>
            <a:pPr marL="569913" indent="-569913">
              <a:spcBef>
                <a:spcPts val="0"/>
              </a:spcBef>
              <a:spcAft>
                <a:spcPts val="1800"/>
              </a:spcAft>
              <a:buSzPct val="100000"/>
              <a:buFont typeface="+mj-lt"/>
              <a:buAutoNum type="romanUcPeriod"/>
            </a:pPr>
            <a:r>
              <a:rPr lang="en-US" altLang="en-US" b="1" u="sng" dirty="0">
                <a:solidFill>
                  <a:srgbClr val="FFFFCC"/>
                </a:solidFill>
                <a:effectLst>
                  <a:outerShdw blurRad="38100" dist="38100" dir="2700000" algn="tl">
                    <a:srgbClr val="000000">
                      <a:alpha val="43137"/>
                    </a:srgbClr>
                  </a:outerShdw>
                </a:effectLst>
              </a:rPr>
              <a:t>Concluding exhortation (2:13) </a:t>
            </a:r>
          </a:p>
        </p:txBody>
      </p:sp>
      <p:pic>
        <p:nvPicPr>
          <p:cNvPr id="6" name="Picture 2" descr="Zechariah - davidould.net">
            <a:extLst>
              <a:ext uri="{FF2B5EF4-FFF2-40B4-BE49-F238E27FC236}">
                <a16:creationId xmlns:a16="http://schemas.microsoft.com/office/drawing/2014/main" id="{09E868BD-156E-4CB2-B347-CFB88FC86DF4}"/>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3238"/>
          <a:stretch/>
        </p:blipFill>
        <p:spPr bwMode="auto">
          <a:xfrm>
            <a:off x="8001000" y="2019300"/>
            <a:ext cx="3661477" cy="28194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343018"/>
      </p:ext>
    </p:extLst>
  </p:cSld>
  <p:clrMapOvr>
    <a:masterClrMapping/>
  </p:clrMapOvr>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A74DAFEE-DBB4-43A1-A6A4-D39DDA8F3D1F}"/>
              </a:ext>
            </a:extLst>
          </p:cNvPr>
          <p:cNvSpPr>
            <a:spLocks noGrp="1" noChangeArrowheads="1"/>
          </p:cNvSpPr>
          <p:nvPr>
            <p:ph type="title"/>
          </p:nvPr>
        </p:nvSpPr>
        <p:spPr>
          <a:xfrm>
            <a:off x="914400" y="228600"/>
            <a:ext cx="10363200" cy="917575"/>
          </a:xfrm>
        </p:spPr>
        <p:txBody>
          <a:bodyPr/>
          <a:lstStyle/>
          <a:p>
            <a:pPr algn="ctr"/>
            <a:r>
              <a:rPr lang="en-US" altLang="en-US" sz="3600" dirty="0">
                <a:effectLst>
                  <a:outerShdw blurRad="38100" dist="38100" dir="2700000" algn="tl">
                    <a:srgbClr val="000000">
                      <a:alpha val="43137"/>
                    </a:srgbClr>
                  </a:outerShdw>
                </a:effectLst>
              </a:rPr>
              <a:t>VI. Concluding Exhortation</a:t>
            </a:r>
            <a:br>
              <a:rPr lang="en-US" altLang="en-US" sz="3600" dirty="0">
                <a:effectLst>
                  <a:outerShdw blurRad="38100" dist="38100" dir="2700000" algn="tl">
                    <a:srgbClr val="000000">
                      <a:alpha val="43137"/>
                    </a:srgbClr>
                  </a:outerShdw>
                </a:effectLst>
              </a:rPr>
            </a:br>
            <a:r>
              <a:rPr lang="en-US" altLang="en-US" sz="2800" dirty="0">
                <a:solidFill>
                  <a:schemeClr val="tx1"/>
                </a:solidFill>
                <a:effectLst>
                  <a:outerShdw blurRad="38100" dist="38100" dir="2700000" algn="tl">
                    <a:srgbClr val="000000">
                      <a:alpha val="43137"/>
                    </a:srgbClr>
                  </a:outerShdw>
                </a:effectLst>
              </a:rPr>
              <a:t>(2:13)</a:t>
            </a:r>
            <a:endParaRPr lang="en-US" altLang="en-US" sz="3600" dirty="0">
              <a:solidFill>
                <a:schemeClr val="tx1"/>
              </a:solidFill>
              <a:effectLst>
                <a:outerShdw blurRad="38100" dist="38100" dir="2700000" algn="tl">
                  <a:srgbClr val="000000">
                    <a:alpha val="43137"/>
                  </a:srgbClr>
                </a:outerShdw>
              </a:effectLst>
            </a:endParaRPr>
          </a:p>
        </p:txBody>
      </p:sp>
      <p:sp>
        <p:nvSpPr>
          <p:cNvPr id="7171" name="Rectangle 3">
            <a:extLst>
              <a:ext uri="{FF2B5EF4-FFF2-40B4-BE49-F238E27FC236}">
                <a16:creationId xmlns:a16="http://schemas.microsoft.com/office/drawing/2014/main" id="{77F0A550-44F9-4C44-ABED-D06AF0750374}"/>
              </a:ext>
            </a:extLst>
          </p:cNvPr>
          <p:cNvSpPr>
            <a:spLocks noGrp="1" noChangeArrowheads="1"/>
          </p:cNvSpPr>
          <p:nvPr>
            <p:ph type="body" idx="1"/>
          </p:nvPr>
        </p:nvSpPr>
        <p:spPr>
          <a:xfrm>
            <a:off x="609601" y="1828800"/>
            <a:ext cx="6477000" cy="3009900"/>
          </a:xfrm>
        </p:spPr>
        <p:txBody>
          <a:bodyPr/>
          <a:lstStyle/>
          <a:p>
            <a:pPr marL="457200" indent="-457200">
              <a:spcBef>
                <a:spcPts val="0"/>
              </a:spcBef>
              <a:spcAft>
                <a:spcPts val="3600"/>
              </a:spcAft>
              <a:buClr>
                <a:srgbClr val="FF66FF"/>
              </a:buClr>
              <a:buSzPct val="100000"/>
              <a:buFont typeface="+mj-lt"/>
              <a:buAutoNum type="alphaUcPeriod"/>
            </a:pPr>
            <a:r>
              <a:rPr lang="en-US" altLang="en-US" dirty="0">
                <a:effectLst>
                  <a:outerShdw blurRad="38100" dist="38100" dir="2700000" algn="tl">
                    <a:srgbClr val="000000">
                      <a:alpha val="43137"/>
                    </a:srgbClr>
                  </a:outerShdw>
                </a:effectLst>
              </a:rPr>
              <a:t>The need for silence (13a)</a:t>
            </a:r>
          </a:p>
          <a:p>
            <a:pPr marL="457200" indent="-457200">
              <a:spcBef>
                <a:spcPts val="0"/>
              </a:spcBef>
              <a:spcAft>
                <a:spcPts val="3600"/>
              </a:spcAft>
              <a:buClr>
                <a:srgbClr val="FF66FF"/>
              </a:buClr>
              <a:buSzPct val="100000"/>
              <a:buFont typeface="+mj-lt"/>
              <a:buAutoNum type="alphaUcPeriod"/>
            </a:pPr>
            <a:r>
              <a:rPr lang="en-US" altLang="en-US" dirty="0">
                <a:effectLst>
                  <a:outerShdw blurRad="38100" dist="38100" dir="2700000" algn="tl">
                    <a:srgbClr val="000000">
                      <a:alpha val="43137"/>
                    </a:srgbClr>
                  </a:outerShdw>
                </a:effectLst>
                <a:cs typeface="Times New Roman" panose="02020603050405020304" pitchFamily="18" charset="0"/>
              </a:rPr>
              <a:t>Divine emotions (13b)</a:t>
            </a:r>
          </a:p>
          <a:p>
            <a:pPr marL="457200" indent="-457200">
              <a:spcBef>
                <a:spcPts val="0"/>
              </a:spcBef>
              <a:spcAft>
                <a:spcPts val="3600"/>
              </a:spcAft>
              <a:buClr>
                <a:srgbClr val="FF66FF"/>
              </a:buClr>
              <a:buSzPct val="100000"/>
              <a:buFont typeface="+mj-lt"/>
              <a:buAutoNum type="alphaUcPeriod"/>
            </a:pPr>
            <a:r>
              <a:rPr lang="en-US" altLang="en-US" dirty="0">
                <a:effectLst>
                  <a:outerShdw blurRad="38100" dist="38100" dir="2700000" algn="tl">
                    <a:srgbClr val="000000">
                      <a:alpha val="43137"/>
                    </a:srgbClr>
                  </a:outerShdw>
                </a:effectLst>
                <a:cs typeface="Times New Roman" panose="02020603050405020304" pitchFamily="18" charset="0"/>
              </a:rPr>
              <a:t>Heavenly action forthcoming (13c)</a:t>
            </a:r>
          </a:p>
        </p:txBody>
      </p:sp>
      <p:pic>
        <p:nvPicPr>
          <p:cNvPr id="4" name="Picture 4" descr="SY01462_">
            <a:extLst>
              <a:ext uri="{FF2B5EF4-FFF2-40B4-BE49-F238E27FC236}">
                <a16:creationId xmlns:a16="http://schemas.microsoft.com/office/drawing/2014/main" id="{8D9E175E-B6B2-4613-9EF1-1F0D14F0121C}"/>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5270704" y="4759325"/>
            <a:ext cx="1650593" cy="1828800"/>
          </a:xfrm>
          <a:prstGeom prst="rect">
            <a:avLst/>
          </a:prstGeom>
          <a:noFill/>
          <a:ln w="9525">
            <a:noFill/>
            <a:miter lim="800000"/>
            <a:headEnd/>
            <a:tailEnd/>
          </a:ln>
        </p:spPr>
      </p:pic>
      <p:pic>
        <p:nvPicPr>
          <p:cNvPr id="6" name="Picture 2" descr="Zechariah - davidould.net">
            <a:extLst>
              <a:ext uri="{FF2B5EF4-FFF2-40B4-BE49-F238E27FC236}">
                <a16:creationId xmlns:a16="http://schemas.microsoft.com/office/drawing/2014/main" id="{15CF073D-B7B7-4DF7-9D4C-6D8DEEEA476C}"/>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3238"/>
          <a:stretch/>
        </p:blipFill>
        <p:spPr bwMode="auto">
          <a:xfrm>
            <a:off x="8001000" y="2019300"/>
            <a:ext cx="3661477" cy="28194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3295674"/>
      </p:ext>
    </p:extLst>
  </p:cSld>
  <p:clrMapOvr>
    <a:masterClrMapping/>
  </p:clrMapOvr>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A74DAFEE-DBB4-43A1-A6A4-D39DDA8F3D1F}"/>
              </a:ext>
            </a:extLst>
          </p:cNvPr>
          <p:cNvSpPr>
            <a:spLocks noGrp="1" noChangeArrowheads="1"/>
          </p:cNvSpPr>
          <p:nvPr>
            <p:ph type="title"/>
          </p:nvPr>
        </p:nvSpPr>
        <p:spPr>
          <a:xfrm>
            <a:off x="914400" y="228600"/>
            <a:ext cx="10363200" cy="917575"/>
          </a:xfrm>
        </p:spPr>
        <p:txBody>
          <a:bodyPr/>
          <a:lstStyle/>
          <a:p>
            <a:pPr algn="ctr"/>
            <a:r>
              <a:rPr lang="en-US" altLang="en-US" sz="3600" dirty="0">
                <a:effectLst>
                  <a:outerShdw blurRad="38100" dist="38100" dir="2700000" algn="tl">
                    <a:srgbClr val="000000">
                      <a:alpha val="43137"/>
                    </a:srgbClr>
                  </a:outerShdw>
                </a:effectLst>
              </a:rPr>
              <a:t>VI. Concluding Exhortation</a:t>
            </a:r>
            <a:br>
              <a:rPr lang="en-US" altLang="en-US" sz="3600" dirty="0">
                <a:effectLst>
                  <a:outerShdw blurRad="38100" dist="38100" dir="2700000" algn="tl">
                    <a:srgbClr val="000000">
                      <a:alpha val="43137"/>
                    </a:srgbClr>
                  </a:outerShdw>
                </a:effectLst>
              </a:rPr>
            </a:br>
            <a:r>
              <a:rPr lang="en-US" altLang="en-US" sz="2800" dirty="0">
                <a:solidFill>
                  <a:schemeClr val="tx1"/>
                </a:solidFill>
                <a:effectLst>
                  <a:outerShdw blurRad="38100" dist="38100" dir="2700000" algn="tl">
                    <a:srgbClr val="000000">
                      <a:alpha val="43137"/>
                    </a:srgbClr>
                  </a:outerShdw>
                </a:effectLst>
              </a:rPr>
              <a:t>(2:13)</a:t>
            </a:r>
            <a:endParaRPr lang="en-US" altLang="en-US" sz="3600" dirty="0">
              <a:solidFill>
                <a:schemeClr val="tx1"/>
              </a:solidFill>
              <a:effectLst>
                <a:outerShdw blurRad="38100" dist="38100" dir="2700000" algn="tl">
                  <a:srgbClr val="000000">
                    <a:alpha val="43137"/>
                  </a:srgbClr>
                </a:outerShdw>
              </a:effectLst>
            </a:endParaRPr>
          </a:p>
        </p:txBody>
      </p:sp>
      <p:sp>
        <p:nvSpPr>
          <p:cNvPr id="7171" name="Rectangle 3">
            <a:extLst>
              <a:ext uri="{FF2B5EF4-FFF2-40B4-BE49-F238E27FC236}">
                <a16:creationId xmlns:a16="http://schemas.microsoft.com/office/drawing/2014/main" id="{77F0A550-44F9-4C44-ABED-D06AF0750374}"/>
              </a:ext>
            </a:extLst>
          </p:cNvPr>
          <p:cNvSpPr>
            <a:spLocks noGrp="1" noChangeArrowheads="1"/>
          </p:cNvSpPr>
          <p:nvPr>
            <p:ph type="body" idx="1"/>
          </p:nvPr>
        </p:nvSpPr>
        <p:spPr>
          <a:xfrm>
            <a:off x="609601" y="1828800"/>
            <a:ext cx="6477000" cy="3009900"/>
          </a:xfrm>
        </p:spPr>
        <p:txBody>
          <a:bodyPr/>
          <a:lstStyle/>
          <a:p>
            <a:pPr marL="457200" indent="-457200">
              <a:spcBef>
                <a:spcPts val="0"/>
              </a:spcBef>
              <a:spcAft>
                <a:spcPts val="3600"/>
              </a:spcAft>
              <a:buClr>
                <a:srgbClr val="FF66FF"/>
              </a:buClr>
              <a:buSzPct val="100000"/>
              <a:buFont typeface="+mj-lt"/>
              <a:buAutoNum type="alphaUcPeriod"/>
            </a:pPr>
            <a:r>
              <a:rPr lang="en-US" altLang="en-US" b="1" u="sng" dirty="0">
                <a:solidFill>
                  <a:srgbClr val="FFFFCC"/>
                </a:solidFill>
                <a:effectLst>
                  <a:outerShdw blurRad="38100" dist="38100" dir="2700000" algn="tl">
                    <a:srgbClr val="000000">
                      <a:alpha val="43137"/>
                    </a:srgbClr>
                  </a:outerShdw>
                </a:effectLst>
              </a:rPr>
              <a:t>The need for silence (13a)</a:t>
            </a:r>
          </a:p>
          <a:p>
            <a:pPr marL="457200" indent="-457200">
              <a:spcBef>
                <a:spcPts val="0"/>
              </a:spcBef>
              <a:spcAft>
                <a:spcPts val="3600"/>
              </a:spcAft>
              <a:buClr>
                <a:srgbClr val="FF66FF"/>
              </a:buClr>
              <a:buSzPct val="100000"/>
              <a:buFont typeface="+mj-lt"/>
              <a:buAutoNum type="alphaUcPeriod"/>
            </a:pPr>
            <a:r>
              <a:rPr lang="en-US" altLang="en-US" dirty="0">
                <a:effectLst>
                  <a:outerShdw blurRad="38100" dist="38100" dir="2700000" algn="tl">
                    <a:srgbClr val="000000">
                      <a:alpha val="43137"/>
                    </a:srgbClr>
                  </a:outerShdw>
                </a:effectLst>
                <a:cs typeface="Times New Roman" panose="02020603050405020304" pitchFamily="18" charset="0"/>
              </a:rPr>
              <a:t>Divine emotions (13b)</a:t>
            </a:r>
          </a:p>
          <a:p>
            <a:pPr marL="457200" indent="-457200">
              <a:spcBef>
                <a:spcPts val="0"/>
              </a:spcBef>
              <a:spcAft>
                <a:spcPts val="3600"/>
              </a:spcAft>
              <a:buClr>
                <a:srgbClr val="FF66FF"/>
              </a:buClr>
              <a:buSzPct val="100000"/>
              <a:buFont typeface="+mj-lt"/>
              <a:buAutoNum type="alphaUcPeriod"/>
            </a:pPr>
            <a:r>
              <a:rPr lang="en-US" altLang="en-US" dirty="0">
                <a:effectLst>
                  <a:outerShdw blurRad="38100" dist="38100" dir="2700000" algn="tl">
                    <a:srgbClr val="000000">
                      <a:alpha val="43137"/>
                    </a:srgbClr>
                  </a:outerShdw>
                </a:effectLst>
                <a:cs typeface="Times New Roman" panose="02020603050405020304" pitchFamily="18" charset="0"/>
              </a:rPr>
              <a:t>Heavenly action forthcoming (13c)</a:t>
            </a:r>
          </a:p>
        </p:txBody>
      </p:sp>
      <p:pic>
        <p:nvPicPr>
          <p:cNvPr id="4" name="Picture 4" descr="SY01462_">
            <a:extLst>
              <a:ext uri="{FF2B5EF4-FFF2-40B4-BE49-F238E27FC236}">
                <a16:creationId xmlns:a16="http://schemas.microsoft.com/office/drawing/2014/main" id="{8D9E175E-B6B2-4613-9EF1-1F0D14F0121C}"/>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5270704" y="4759325"/>
            <a:ext cx="1650593" cy="1828800"/>
          </a:xfrm>
          <a:prstGeom prst="rect">
            <a:avLst/>
          </a:prstGeom>
          <a:noFill/>
          <a:ln w="9525">
            <a:noFill/>
            <a:miter lim="800000"/>
            <a:headEnd/>
            <a:tailEnd/>
          </a:ln>
        </p:spPr>
      </p:pic>
      <p:pic>
        <p:nvPicPr>
          <p:cNvPr id="6" name="Picture 2" descr="Zechariah - davidould.net">
            <a:extLst>
              <a:ext uri="{FF2B5EF4-FFF2-40B4-BE49-F238E27FC236}">
                <a16:creationId xmlns:a16="http://schemas.microsoft.com/office/drawing/2014/main" id="{A2262AFA-E32A-427D-AB61-EDFA08406724}"/>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3238"/>
          <a:stretch/>
        </p:blipFill>
        <p:spPr bwMode="auto">
          <a:xfrm>
            <a:off x="8001000" y="2019300"/>
            <a:ext cx="3661477" cy="28194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0522235"/>
      </p:ext>
    </p:extLst>
  </p:cSld>
  <p:clrMapOvr>
    <a:masterClrMapping/>
  </p:clrMapOvr>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A74DAFEE-DBB4-43A1-A6A4-D39DDA8F3D1F}"/>
              </a:ext>
            </a:extLst>
          </p:cNvPr>
          <p:cNvSpPr>
            <a:spLocks noGrp="1" noChangeArrowheads="1"/>
          </p:cNvSpPr>
          <p:nvPr>
            <p:ph type="title"/>
          </p:nvPr>
        </p:nvSpPr>
        <p:spPr>
          <a:xfrm>
            <a:off x="914400" y="228600"/>
            <a:ext cx="10363200" cy="917575"/>
          </a:xfrm>
        </p:spPr>
        <p:txBody>
          <a:bodyPr/>
          <a:lstStyle/>
          <a:p>
            <a:pPr algn="ctr"/>
            <a:r>
              <a:rPr lang="en-US" altLang="en-US" sz="3600" dirty="0">
                <a:effectLst>
                  <a:outerShdw blurRad="38100" dist="38100" dir="2700000" algn="tl">
                    <a:srgbClr val="000000">
                      <a:alpha val="43137"/>
                    </a:srgbClr>
                  </a:outerShdw>
                </a:effectLst>
              </a:rPr>
              <a:t>VI. Concluding Exhortation</a:t>
            </a:r>
            <a:br>
              <a:rPr lang="en-US" altLang="en-US" sz="3600" dirty="0">
                <a:effectLst>
                  <a:outerShdw blurRad="38100" dist="38100" dir="2700000" algn="tl">
                    <a:srgbClr val="000000">
                      <a:alpha val="43137"/>
                    </a:srgbClr>
                  </a:outerShdw>
                </a:effectLst>
              </a:rPr>
            </a:br>
            <a:r>
              <a:rPr lang="en-US" altLang="en-US" sz="2800" dirty="0">
                <a:solidFill>
                  <a:schemeClr val="tx1"/>
                </a:solidFill>
                <a:effectLst>
                  <a:outerShdw blurRad="38100" dist="38100" dir="2700000" algn="tl">
                    <a:srgbClr val="000000">
                      <a:alpha val="43137"/>
                    </a:srgbClr>
                  </a:outerShdw>
                </a:effectLst>
              </a:rPr>
              <a:t>(2:13)</a:t>
            </a:r>
            <a:endParaRPr lang="en-US" altLang="en-US" sz="3600" dirty="0">
              <a:solidFill>
                <a:schemeClr val="tx1"/>
              </a:solidFill>
              <a:effectLst>
                <a:outerShdw blurRad="38100" dist="38100" dir="2700000" algn="tl">
                  <a:srgbClr val="000000">
                    <a:alpha val="43137"/>
                  </a:srgbClr>
                </a:outerShdw>
              </a:effectLst>
            </a:endParaRPr>
          </a:p>
        </p:txBody>
      </p:sp>
      <p:sp>
        <p:nvSpPr>
          <p:cNvPr id="7171" name="Rectangle 3">
            <a:extLst>
              <a:ext uri="{FF2B5EF4-FFF2-40B4-BE49-F238E27FC236}">
                <a16:creationId xmlns:a16="http://schemas.microsoft.com/office/drawing/2014/main" id="{77F0A550-44F9-4C44-ABED-D06AF0750374}"/>
              </a:ext>
            </a:extLst>
          </p:cNvPr>
          <p:cNvSpPr>
            <a:spLocks noGrp="1" noChangeArrowheads="1"/>
          </p:cNvSpPr>
          <p:nvPr>
            <p:ph type="body" idx="1"/>
          </p:nvPr>
        </p:nvSpPr>
        <p:spPr>
          <a:xfrm>
            <a:off x="609601" y="1828800"/>
            <a:ext cx="6477000" cy="3009900"/>
          </a:xfrm>
        </p:spPr>
        <p:txBody>
          <a:bodyPr/>
          <a:lstStyle/>
          <a:p>
            <a:pPr marL="457200" indent="-457200">
              <a:spcBef>
                <a:spcPts val="0"/>
              </a:spcBef>
              <a:spcAft>
                <a:spcPts val="3600"/>
              </a:spcAft>
              <a:buClr>
                <a:srgbClr val="FF66FF"/>
              </a:buClr>
              <a:buSzPct val="100000"/>
              <a:buFont typeface="+mj-lt"/>
              <a:buAutoNum type="alphaUcPeriod"/>
            </a:pPr>
            <a:r>
              <a:rPr lang="en-US" altLang="en-US" dirty="0">
                <a:effectLst>
                  <a:outerShdw blurRad="38100" dist="38100" dir="2700000" algn="tl">
                    <a:srgbClr val="000000">
                      <a:alpha val="43137"/>
                    </a:srgbClr>
                  </a:outerShdw>
                </a:effectLst>
                <a:cs typeface="Times New Roman" panose="02020603050405020304" pitchFamily="18" charset="0"/>
              </a:rPr>
              <a:t>The need for silence (13a)</a:t>
            </a:r>
          </a:p>
          <a:p>
            <a:pPr marL="457200" indent="-457200">
              <a:spcBef>
                <a:spcPts val="0"/>
              </a:spcBef>
              <a:spcAft>
                <a:spcPts val="3600"/>
              </a:spcAft>
              <a:buClr>
                <a:srgbClr val="FF66FF"/>
              </a:buClr>
              <a:buSzPct val="100000"/>
              <a:buFont typeface="+mj-lt"/>
              <a:buAutoNum type="alphaUcPeriod"/>
            </a:pPr>
            <a:r>
              <a:rPr lang="en-US" altLang="en-US" b="1" u="sng" dirty="0">
                <a:solidFill>
                  <a:srgbClr val="FFFFCC"/>
                </a:solidFill>
                <a:effectLst>
                  <a:outerShdw blurRad="38100" dist="38100" dir="2700000" algn="tl">
                    <a:srgbClr val="000000">
                      <a:alpha val="43137"/>
                    </a:srgbClr>
                  </a:outerShdw>
                </a:effectLst>
              </a:rPr>
              <a:t>Divine emotions (13b)</a:t>
            </a:r>
          </a:p>
          <a:p>
            <a:pPr marL="457200" indent="-457200">
              <a:spcBef>
                <a:spcPts val="0"/>
              </a:spcBef>
              <a:spcAft>
                <a:spcPts val="3600"/>
              </a:spcAft>
              <a:buClr>
                <a:srgbClr val="FF66FF"/>
              </a:buClr>
              <a:buSzPct val="100000"/>
              <a:buFont typeface="+mj-lt"/>
              <a:buAutoNum type="alphaUcPeriod"/>
            </a:pPr>
            <a:r>
              <a:rPr lang="en-US" altLang="en-US" dirty="0">
                <a:effectLst>
                  <a:outerShdw blurRad="38100" dist="38100" dir="2700000" algn="tl">
                    <a:srgbClr val="000000">
                      <a:alpha val="43137"/>
                    </a:srgbClr>
                  </a:outerShdw>
                </a:effectLst>
                <a:cs typeface="Times New Roman" panose="02020603050405020304" pitchFamily="18" charset="0"/>
              </a:rPr>
              <a:t>Heavenly action forthcoming (13c)</a:t>
            </a:r>
          </a:p>
        </p:txBody>
      </p:sp>
      <p:pic>
        <p:nvPicPr>
          <p:cNvPr id="4" name="Picture 4" descr="SY01462_">
            <a:extLst>
              <a:ext uri="{FF2B5EF4-FFF2-40B4-BE49-F238E27FC236}">
                <a16:creationId xmlns:a16="http://schemas.microsoft.com/office/drawing/2014/main" id="{8D9E175E-B6B2-4613-9EF1-1F0D14F0121C}"/>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5270704" y="4759325"/>
            <a:ext cx="1650593" cy="1828800"/>
          </a:xfrm>
          <a:prstGeom prst="rect">
            <a:avLst/>
          </a:prstGeom>
          <a:noFill/>
          <a:ln w="9525">
            <a:noFill/>
            <a:miter lim="800000"/>
            <a:headEnd/>
            <a:tailEnd/>
          </a:ln>
        </p:spPr>
      </p:pic>
      <p:pic>
        <p:nvPicPr>
          <p:cNvPr id="6" name="Picture 2" descr="Zechariah - davidould.net">
            <a:extLst>
              <a:ext uri="{FF2B5EF4-FFF2-40B4-BE49-F238E27FC236}">
                <a16:creationId xmlns:a16="http://schemas.microsoft.com/office/drawing/2014/main" id="{5D9E0094-F87E-4FD0-A658-9BD857493B7D}"/>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3238"/>
          <a:stretch/>
        </p:blipFill>
        <p:spPr bwMode="auto">
          <a:xfrm>
            <a:off x="8001000" y="2019300"/>
            <a:ext cx="3661477" cy="28194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5478925"/>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A74DAFEE-DBB4-43A1-A6A4-D39DDA8F3D1F}"/>
              </a:ext>
            </a:extLst>
          </p:cNvPr>
          <p:cNvSpPr>
            <a:spLocks noGrp="1" noChangeArrowheads="1"/>
          </p:cNvSpPr>
          <p:nvPr>
            <p:ph type="title"/>
          </p:nvPr>
        </p:nvSpPr>
        <p:spPr>
          <a:xfrm>
            <a:off x="914400" y="228600"/>
            <a:ext cx="10363200" cy="917575"/>
          </a:xfrm>
        </p:spPr>
        <p:txBody>
          <a:bodyPr/>
          <a:lstStyle/>
          <a:p>
            <a:pPr algn="ctr"/>
            <a:r>
              <a:rPr lang="en-US" altLang="en-US" sz="3600" dirty="0">
                <a:effectLst>
                  <a:outerShdw blurRad="38100" dist="38100" dir="2700000" algn="tl">
                    <a:srgbClr val="000000">
                      <a:alpha val="43137"/>
                    </a:srgbClr>
                  </a:outerShdw>
                </a:effectLst>
              </a:rPr>
              <a:t>2. The Four Horses &amp; Four Craftsmen </a:t>
            </a:r>
            <a:br>
              <a:rPr lang="en-US" altLang="en-US" sz="3600" dirty="0">
                <a:effectLst>
                  <a:outerShdw blurRad="38100" dist="38100" dir="2700000" algn="tl">
                    <a:srgbClr val="000000">
                      <a:alpha val="43137"/>
                    </a:srgbClr>
                  </a:outerShdw>
                </a:effectLst>
              </a:rPr>
            </a:br>
            <a:r>
              <a:rPr lang="en-US" altLang="en-US" sz="2800" dirty="0">
                <a:solidFill>
                  <a:schemeClr val="tx1"/>
                </a:solidFill>
                <a:effectLst>
                  <a:outerShdw blurRad="38100" dist="38100" dir="2700000" algn="tl">
                    <a:srgbClr val="000000">
                      <a:alpha val="43137"/>
                    </a:srgbClr>
                  </a:outerShdw>
                </a:effectLst>
              </a:rPr>
              <a:t>(1:18-21)</a:t>
            </a:r>
            <a:endParaRPr lang="en-US" altLang="en-US" sz="3600" dirty="0">
              <a:solidFill>
                <a:schemeClr val="tx1"/>
              </a:solidFill>
              <a:effectLst>
                <a:outerShdw blurRad="38100" dist="38100" dir="2700000" algn="tl">
                  <a:srgbClr val="000000">
                    <a:alpha val="43137"/>
                  </a:srgbClr>
                </a:outerShdw>
              </a:effectLst>
            </a:endParaRPr>
          </a:p>
        </p:txBody>
      </p:sp>
      <p:sp>
        <p:nvSpPr>
          <p:cNvPr id="7171" name="Rectangle 3">
            <a:extLst>
              <a:ext uri="{FF2B5EF4-FFF2-40B4-BE49-F238E27FC236}">
                <a16:creationId xmlns:a16="http://schemas.microsoft.com/office/drawing/2014/main" id="{77F0A550-44F9-4C44-ABED-D06AF0750374}"/>
              </a:ext>
            </a:extLst>
          </p:cNvPr>
          <p:cNvSpPr>
            <a:spLocks noGrp="1" noChangeArrowheads="1"/>
          </p:cNvSpPr>
          <p:nvPr>
            <p:ph type="body" idx="1"/>
          </p:nvPr>
        </p:nvSpPr>
        <p:spPr>
          <a:xfrm>
            <a:off x="1066800" y="1562100"/>
            <a:ext cx="5562600" cy="4381500"/>
          </a:xfrm>
        </p:spPr>
        <p:txBody>
          <a:bodyPr/>
          <a:lstStyle/>
          <a:p>
            <a:pPr marL="457200" indent="-457200">
              <a:spcBef>
                <a:spcPts val="0"/>
              </a:spcBef>
              <a:spcAft>
                <a:spcPts val="1800"/>
              </a:spcAft>
              <a:buSzPct val="100000"/>
              <a:buFont typeface="+mj-lt"/>
              <a:buAutoNum type="romanUcPeriod"/>
            </a:pPr>
            <a:r>
              <a:rPr lang="en-US" altLang="en-US" b="1" dirty="0">
                <a:solidFill>
                  <a:srgbClr val="FFFFCC"/>
                </a:solidFill>
                <a:effectLst>
                  <a:outerShdw blurRad="38100" dist="38100" dir="2700000" algn="tl">
                    <a:srgbClr val="000000">
                      <a:alpha val="43137"/>
                    </a:srgbClr>
                  </a:outerShdw>
                </a:effectLst>
              </a:rPr>
              <a:t>Four Horns (1:18-19)</a:t>
            </a:r>
          </a:p>
          <a:p>
            <a:pPr marL="914400" lvl="2" indent="-457200">
              <a:spcBef>
                <a:spcPts val="0"/>
              </a:spcBef>
              <a:spcAft>
                <a:spcPts val="1800"/>
              </a:spcAft>
              <a:buClr>
                <a:srgbClr val="FF66FF"/>
              </a:buClr>
              <a:buSzPct val="100000"/>
              <a:buFont typeface="+mj-lt"/>
              <a:buAutoNum type="alphaUcPeriod"/>
            </a:pPr>
            <a:r>
              <a:rPr lang="en-US" altLang="en-US" dirty="0">
                <a:effectLst>
                  <a:outerShdw blurRad="38100" dist="38100" dir="2700000" algn="tl">
                    <a:srgbClr val="000000">
                      <a:alpha val="43137"/>
                    </a:srgbClr>
                  </a:outerShdw>
                </a:effectLst>
                <a:ea typeface="+mn-ea"/>
                <a:cs typeface="Times New Roman" panose="02020603050405020304" pitchFamily="18" charset="0"/>
              </a:rPr>
              <a:t>Description (1:18)</a:t>
            </a:r>
          </a:p>
          <a:p>
            <a:pPr marL="914400" lvl="2" indent="-457200">
              <a:spcBef>
                <a:spcPts val="0"/>
              </a:spcBef>
              <a:spcAft>
                <a:spcPts val="1800"/>
              </a:spcAft>
              <a:buClr>
                <a:srgbClr val="FF66FF"/>
              </a:buClr>
              <a:buSzPct val="100000"/>
              <a:buFont typeface="+mj-lt"/>
              <a:buAutoNum type="alphaUcPeriod"/>
            </a:pPr>
            <a:r>
              <a:rPr lang="en-US" altLang="en-US" b="1" u="sng" dirty="0">
                <a:solidFill>
                  <a:srgbClr val="FFFFCC"/>
                </a:solidFill>
                <a:effectLst>
                  <a:outerShdw blurRad="38100" dist="38100" dir="2700000" algn="tl">
                    <a:srgbClr val="000000">
                      <a:alpha val="43137"/>
                    </a:srgbClr>
                  </a:outerShdw>
                </a:effectLst>
                <a:ea typeface="+mn-ea"/>
                <a:cs typeface="Times New Roman" panose="02020603050405020304" pitchFamily="18" charset="0"/>
              </a:rPr>
              <a:t>Explanation (1:19)</a:t>
            </a:r>
          </a:p>
          <a:p>
            <a:pPr marL="457200" indent="-457200">
              <a:spcBef>
                <a:spcPts val="0"/>
              </a:spcBef>
              <a:spcAft>
                <a:spcPts val="1800"/>
              </a:spcAft>
              <a:buSzPct val="100000"/>
              <a:buFont typeface="+mj-lt"/>
              <a:buAutoNum type="romanUcPeriod"/>
            </a:pPr>
            <a:r>
              <a:rPr lang="en-US" altLang="en-US" dirty="0">
                <a:effectLst>
                  <a:outerShdw blurRad="38100" dist="38100" dir="2700000" algn="tl">
                    <a:srgbClr val="000000">
                      <a:alpha val="43137"/>
                    </a:srgbClr>
                  </a:outerShdw>
                </a:effectLst>
              </a:rPr>
              <a:t>Four Craftsmen (1:20-21)</a:t>
            </a:r>
          </a:p>
          <a:p>
            <a:pPr marL="914400" lvl="2" indent="-457200">
              <a:spcBef>
                <a:spcPts val="0"/>
              </a:spcBef>
              <a:spcAft>
                <a:spcPts val="1800"/>
              </a:spcAft>
              <a:buClr>
                <a:srgbClr val="FF66FF"/>
              </a:buClr>
              <a:buSzPct val="100000"/>
              <a:buFont typeface="+mj-lt"/>
              <a:buAutoNum type="alphaUcPeriod"/>
            </a:pPr>
            <a:r>
              <a:rPr lang="en-US" altLang="en-US" dirty="0">
                <a:effectLst>
                  <a:outerShdw blurRad="38100" dist="38100" dir="2700000" algn="tl">
                    <a:srgbClr val="000000">
                      <a:alpha val="43137"/>
                    </a:srgbClr>
                  </a:outerShdw>
                </a:effectLst>
                <a:ea typeface="+mn-ea"/>
                <a:cs typeface="Times New Roman" panose="02020603050405020304" pitchFamily="18" charset="0"/>
              </a:rPr>
              <a:t>Description (1:20)</a:t>
            </a:r>
          </a:p>
          <a:p>
            <a:pPr marL="914400" lvl="2" indent="-457200">
              <a:spcBef>
                <a:spcPts val="0"/>
              </a:spcBef>
              <a:spcAft>
                <a:spcPts val="1800"/>
              </a:spcAft>
              <a:buClr>
                <a:srgbClr val="FF66FF"/>
              </a:buClr>
              <a:buSzPct val="100000"/>
              <a:buFont typeface="+mj-lt"/>
              <a:buAutoNum type="alphaUcPeriod"/>
            </a:pPr>
            <a:r>
              <a:rPr lang="en-US" altLang="en-US" dirty="0">
                <a:effectLst>
                  <a:outerShdw blurRad="38100" dist="38100" dir="2700000" algn="tl">
                    <a:srgbClr val="000000">
                      <a:alpha val="43137"/>
                    </a:srgbClr>
                  </a:outerShdw>
                </a:effectLst>
                <a:ea typeface="+mn-ea"/>
                <a:cs typeface="Times New Roman" panose="02020603050405020304" pitchFamily="18" charset="0"/>
              </a:rPr>
              <a:t>Explanation (1:21)</a:t>
            </a:r>
          </a:p>
        </p:txBody>
      </p:sp>
      <p:pic>
        <p:nvPicPr>
          <p:cNvPr id="6" name="Picture 2" descr="Zechariah - davidould.net">
            <a:extLst>
              <a:ext uri="{FF2B5EF4-FFF2-40B4-BE49-F238E27FC236}">
                <a16:creationId xmlns:a16="http://schemas.microsoft.com/office/drawing/2014/main" id="{09E868BD-156E-4CB2-B347-CFB88FC86DF4}"/>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3238"/>
          <a:stretch/>
        </p:blipFill>
        <p:spPr bwMode="auto">
          <a:xfrm>
            <a:off x="7444740" y="2019300"/>
            <a:ext cx="3661477" cy="28194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1097576"/>
      </p:ext>
    </p:extLst>
  </p:cSld>
  <p:clrMapOvr>
    <a:masterClrMapping/>
  </p:clrMapOvr>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A74DAFEE-DBB4-43A1-A6A4-D39DDA8F3D1F}"/>
              </a:ext>
            </a:extLst>
          </p:cNvPr>
          <p:cNvSpPr>
            <a:spLocks noGrp="1" noChangeArrowheads="1"/>
          </p:cNvSpPr>
          <p:nvPr>
            <p:ph type="title"/>
          </p:nvPr>
        </p:nvSpPr>
        <p:spPr>
          <a:xfrm>
            <a:off x="914400" y="228600"/>
            <a:ext cx="10363200" cy="917575"/>
          </a:xfrm>
        </p:spPr>
        <p:txBody>
          <a:bodyPr/>
          <a:lstStyle/>
          <a:p>
            <a:pPr algn="ctr"/>
            <a:r>
              <a:rPr lang="en-US" altLang="en-US" sz="3600" dirty="0">
                <a:effectLst>
                  <a:outerShdw blurRad="38100" dist="38100" dir="2700000" algn="tl">
                    <a:srgbClr val="000000">
                      <a:alpha val="43137"/>
                    </a:srgbClr>
                  </a:outerShdw>
                </a:effectLst>
              </a:rPr>
              <a:t>VI. Concluding Exhortation</a:t>
            </a:r>
            <a:br>
              <a:rPr lang="en-US" altLang="en-US" sz="3600" dirty="0">
                <a:effectLst>
                  <a:outerShdw blurRad="38100" dist="38100" dir="2700000" algn="tl">
                    <a:srgbClr val="000000">
                      <a:alpha val="43137"/>
                    </a:srgbClr>
                  </a:outerShdw>
                </a:effectLst>
              </a:rPr>
            </a:br>
            <a:r>
              <a:rPr lang="en-US" altLang="en-US" sz="2800" dirty="0">
                <a:solidFill>
                  <a:schemeClr val="tx1"/>
                </a:solidFill>
                <a:effectLst>
                  <a:outerShdw blurRad="38100" dist="38100" dir="2700000" algn="tl">
                    <a:srgbClr val="000000">
                      <a:alpha val="43137"/>
                    </a:srgbClr>
                  </a:outerShdw>
                </a:effectLst>
              </a:rPr>
              <a:t>(2:13)</a:t>
            </a:r>
            <a:endParaRPr lang="en-US" altLang="en-US" sz="3600" dirty="0">
              <a:solidFill>
                <a:schemeClr val="tx1"/>
              </a:solidFill>
              <a:effectLst>
                <a:outerShdw blurRad="38100" dist="38100" dir="2700000" algn="tl">
                  <a:srgbClr val="000000">
                    <a:alpha val="43137"/>
                  </a:srgbClr>
                </a:outerShdw>
              </a:effectLst>
            </a:endParaRPr>
          </a:p>
        </p:txBody>
      </p:sp>
      <p:sp>
        <p:nvSpPr>
          <p:cNvPr id="7171" name="Rectangle 3">
            <a:extLst>
              <a:ext uri="{FF2B5EF4-FFF2-40B4-BE49-F238E27FC236}">
                <a16:creationId xmlns:a16="http://schemas.microsoft.com/office/drawing/2014/main" id="{77F0A550-44F9-4C44-ABED-D06AF0750374}"/>
              </a:ext>
            </a:extLst>
          </p:cNvPr>
          <p:cNvSpPr>
            <a:spLocks noGrp="1" noChangeArrowheads="1"/>
          </p:cNvSpPr>
          <p:nvPr>
            <p:ph type="body" idx="1"/>
          </p:nvPr>
        </p:nvSpPr>
        <p:spPr>
          <a:xfrm>
            <a:off x="609601" y="1828800"/>
            <a:ext cx="6477000" cy="3009900"/>
          </a:xfrm>
        </p:spPr>
        <p:txBody>
          <a:bodyPr/>
          <a:lstStyle/>
          <a:p>
            <a:pPr marL="457200" indent="-457200">
              <a:spcBef>
                <a:spcPts val="0"/>
              </a:spcBef>
              <a:spcAft>
                <a:spcPts val="3600"/>
              </a:spcAft>
              <a:buClr>
                <a:srgbClr val="FF66FF"/>
              </a:buClr>
              <a:buSzPct val="100000"/>
              <a:buFont typeface="+mj-lt"/>
              <a:buAutoNum type="alphaUcPeriod"/>
            </a:pPr>
            <a:r>
              <a:rPr lang="en-US" altLang="en-US" dirty="0">
                <a:effectLst>
                  <a:outerShdw blurRad="38100" dist="38100" dir="2700000" algn="tl">
                    <a:srgbClr val="000000">
                      <a:alpha val="43137"/>
                    </a:srgbClr>
                  </a:outerShdw>
                </a:effectLst>
                <a:cs typeface="Times New Roman" panose="02020603050405020304" pitchFamily="18" charset="0"/>
              </a:rPr>
              <a:t>The need for silence (13a)</a:t>
            </a:r>
          </a:p>
          <a:p>
            <a:pPr marL="457200" indent="-457200">
              <a:spcBef>
                <a:spcPts val="0"/>
              </a:spcBef>
              <a:spcAft>
                <a:spcPts val="3600"/>
              </a:spcAft>
              <a:buClr>
                <a:srgbClr val="FF66FF"/>
              </a:buClr>
              <a:buSzPct val="100000"/>
              <a:buFont typeface="+mj-lt"/>
              <a:buAutoNum type="alphaUcPeriod"/>
            </a:pPr>
            <a:r>
              <a:rPr lang="en-US" altLang="en-US" dirty="0">
                <a:effectLst>
                  <a:outerShdw blurRad="38100" dist="38100" dir="2700000" algn="tl">
                    <a:srgbClr val="000000">
                      <a:alpha val="43137"/>
                    </a:srgbClr>
                  </a:outerShdw>
                </a:effectLst>
                <a:cs typeface="Times New Roman" panose="02020603050405020304" pitchFamily="18" charset="0"/>
              </a:rPr>
              <a:t>Divine emotions (13b)</a:t>
            </a:r>
          </a:p>
          <a:p>
            <a:pPr marL="457200" indent="-457200">
              <a:spcBef>
                <a:spcPts val="0"/>
              </a:spcBef>
              <a:spcAft>
                <a:spcPts val="3600"/>
              </a:spcAft>
              <a:buClr>
                <a:srgbClr val="FF66FF"/>
              </a:buClr>
              <a:buSzPct val="100000"/>
              <a:buFont typeface="+mj-lt"/>
              <a:buAutoNum type="alphaUcPeriod"/>
            </a:pPr>
            <a:r>
              <a:rPr lang="en-US" altLang="en-US" b="1" u="sng" dirty="0">
                <a:solidFill>
                  <a:srgbClr val="FFFFCC"/>
                </a:solidFill>
                <a:effectLst>
                  <a:outerShdw blurRad="38100" dist="38100" dir="2700000" algn="tl">
                    <a:srgbClr val="000000">
                      <a:alpha val="43137"/>
                    </a:srgbClr>
                  </a:outerShdw>
                </a:effectLst>
              </a:rPr>
              <a:t>Heavenly action forthcoming (13c)</a:t>
            </a:r>
          </a:p>
        </p:txBody>
      </p:sp>
      <p:pic>
        <p:nvPicPr>
          <p:cNvPr id="4" name="Picture 4" descr="SY01462_">
            <a:extLst>
              <a:ext uri="{FF2B5EF4-FFF2-40B4-BE49-F238E27FC236}">
                <a16:creationId xmlns:a16="http://schemas.microsoft.com/office/drawing/2014/main" id="{8D9E175E-B6B2-4613-9EF1-1F0D14F0121C}"/>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5270704" y="4759325"/>
            <a:ext cx="1650593" cy="1828800"/>
          </a:xfrm>
          <a:prstGeom prst="rect">
            <a:avLst/>
          </a:prstGeom>
          <a:noFill/>
          <a:ln w="9525">
            <a:noFill/>
            <a:miter lim="800000"/>
            <a:headEnd/>
            <a:tailEnd/>
          </a:ln>
        </p:spPr>
      </p:pic>
      <p:pic>
        <p:nvPicPr>
          <p:cNvPr id="6" name="Picture 2" descr="Zechariah - davidould.net">
            <a:extLst>
              <a:ext uri="{FF2B5EF4-FFF2-40B4-BE49-F238E27FC236}">
                <a16:creationId xmlns:a16="http://schemas.microsoft.com/office/drawing/2014/main" id="{4B365C12-4D8E-43BA-A362-581EF3CDF62D}"/>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3238"/>
          <a:stretch/>
        </p:blipFill>
        <p:spPr bwMode="auto">
          <a:xfrm>
            <a:off x="8001000" y="2019300"/>
            <a:ext cx="3661477" cy="28194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1171479"/>
      </p:ext>
    </p:extLst>
  </p:cSld>
  <p:clrMapOvr>
    <a:masterClrMapping/>
  </p:clrMapOvr>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BD02BF7-3FD0-4A49-B260-571E8418630D}"/>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0"/>
            <a:ext cx="10972800" cy="3708708"/>
          </a:xfrm>
          <a:prstGeom prst="rect">
            <a:avLst/>
          </a:prstGeom>
          <a:noFill/>
          <a:ln w="28575">
            <a:noFill/>
            <a:miter lim="800000"/>
            <a:headEnd/>
            <a:tailEnd/>
          </a:ln>
        </p:spPr>
        <p:txBody>
          <a:bodyPr wrap="square">
            <a:spAutoFit/>
          </a:bodyPr>
          <a:lstStyle/>
          <a:p>
            <a:pPr marL="342900" indent="-342900" algn="ctr" defTabSz="685800" eaLnBrk="0" hangingPunct="0">
              <a:spcAft>
                <a:spcPts val="12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Daniel 2:44</a:t>
            </a:r>
          </a:p>
          <a:p>
            <a:pPr algn="just">
              <a:spcBef>
                <a:spcPts val="0"/>
              </a:spcBef>
              <a:spcAft>
                <a:spcPts val="0"/>
              </a:spcAft>
            </a:pPr>
            <a:r>
              <a:rPr lang="en-US" altLang="en-US" sz="3600" kern="0" dirty="0">
                <a:latin typeface="Calibri" panose="020F0502020204030204" pitchFamily="34" charset="0"/>
              </a:rPr>
              <a:t>“</a:t>
            </a:r>
            <a:r>
              <a:rPr lang="en-US" sz="3600" dirty="0">
                <a:latin typeface="Calibri" panose="020F0502020204030204" pitchFamily="34" charset="0"/>
              </a:rPr>
              <a:t>In the days of those kings </a:t>
            </a:r>
            <a:r>
              <a:rPr lang="en-US" sz="3600" b="1" u="sng" dirty="0">
                <a:solidFill>
                  <a:srgbClr val="FFFFCC"/>
                </a:solidFill>
                <a:latin typeface="Calibri" panose="020F0502020204030204" pitchFamily="34" charset="0"/>
              </a:rPr>
              <a:t>the God of heaven</a:t>
            </a:r>
            <a:r>
              <a:rPr lang="en-US" sz="3600" dirty="0">
                <a:latin typeface="Calibri" panose="020F0502020204030204" pitchFamily="34" charset="0"/>
              </a:rPr>
              <a:t> will set up a kingdom which will never be destroyed, and </a:t>
            </a:r>
            <a:r>
              <a:rPr lang="en-US" sz="3600" i="1" dirty="0">
                <a:latin typeface="Calibri" panose="020F0502020204030204" pitchFamily="34" charset="0"/>
              </a:rPr>
              <a:t>that</a:t>
            </a:r>
            <a:r>
              <a:rPr lang="en-US" sz="3600" dirty="0">
                <a:latin typeface="Calibri" panose="020F0502020204030204" pitchFamily="34" charset="0"/>
              </a:rPr>
              <a:t> kingdom will not be left for another people; it will crush and put an end to all these kingdoms, but it will itself endure forever.”</a:t>
            </a:r>
            <a:endParaRPr lang="en-US" altLang="en-US" sz="3600" kern="0" dirty="0">
              <a:latin typeface="Calibri" panose="020F0502020204030204" pitchFamily="34" charset="0"/>
            </a:endParaRPr>
          </a:p>
        </p:txBody>
      </p:sp>
      <p:pic>
        <p:nvPicPr>
          <p:cNvPr id="2" name="Picture 1">
            <a:extLst>
              <a:ext uri="{FF2B5EF4-FFF2-40B4-BE49-F238E27FC236}">
                <a16:creationId xmlns:a16="http://schemas.microsoft.com/office/drawing/2014/main" id="{E69CAB01-0A39-4D6C-B48C-E296C1E43578}"/>
              </a:ext>
            </a:extLst>
          </p:cNvPr>
          <p:cNvPicPr>
            <a:picLocks noChangeAspect="1"/>
          </p:cNvPicPr>
          <p:nvPr/>
        </p:nvPicPr>
        <p:blipFill rotWithShape="1">
          <a:blip r:embed="rId3"/>
          <a:srcRect l="14339" r="17905"/>
          <a:stretch/>
        </p:blipFill>
        <p:spPr>
          <a:xfrm>
            <a:off x="5280197" y="3230880"/>
            <a:ext cx="1631607" cy="1645920"/>
          </a:xfrm>
          <a:prstGeom prst="rect">
            <a:avLst/>
          </a:prstGeom>
          <a:ln>
            <a:solidFill>
              <a:schemeClr val="tx1"/>
            </a:solidFill>
          </a:ln>
        </p:spPr>
      </p:pic>
    </p:spTree>
    <p:extLst>
      <p:ext uri="{BB962C8B-B14F-4D97-AF65-F5344CB8AC3E}">
        <p14:creationId xmlns:p14="http://schemas.microsoft.com/office/powerpoint/2010/main" val="2785130084"/>
      </p:ext>
    </p:extLst>
  </p:cSld>
  <p:clrMapOvr>
    <a:masterClrMapping/>
  </p:clrMapOvr>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9DAAF5F-8351-49F9-A17D-8F10862FCEF0}"/>
              </a:ext>
            </a:extLst>
          </p:cNvPr>
          <p:cNvPicPr>
            <a:picLocks noChangeAspect="1"/>
          </p:cNvPicPr>
          <p:nvPr/>
        </p:nvPicPr>
        <p:blipFill>
          <a:blip r:embed="rId2"/>
          <a:stretch>
            <a:fillRect/>
          </a:stretch>
        </p:blipFill>
        <p:spPr>
          <a:xfrm>
            <a:off x="0" y="0"/>
            <a:ext cx="12192000" cy="6857999"/>
          </a:xfrm>
          <a:prstGeom prst="rect">
            <a:avLst/>
          </a:prstGeom>
        </p:spPr>
      </p:pic>
      <p:sp>
        <p:nvSpPr>
          <p:cNvPr id="134147" name="Rectangle 1"/>
          <p:cNvSpPr>
            <a:spLocks noChangeArrowheads="1"/>
          </p:cNvSpPr>
          <p:nvPr/>
        </p:nvSpPr>
        <p:spPr bwMode="auto">
          <a:xfrm>
            <a:off x="609600" y="0"/>
            <a:ext cx="10972800" cy="2600712"/>
          </a:xfrm>
          <a:prstGeom prst="rect">
            <a:avLst/>
          </a:prstGeom>
          <a:noFill/>
          <a:ln w="28575">
            <a:noFill/>
            <a:miter lim="800000"/>
            <a:headEnd/>
            <a:tailEnd/>
          </a:ln>
        </p:spPr>
        <p:txBody>
          <a:bodyPr wrap="square">
            <a:spAutoFit/>
          </a:bodyPr>
          <a:lstStyle/>
          <a:p>
            <a:pPr marL="342900" indent="-342900" algn="ctr" defTabSz="685800" eaLnBrk="0" hangingPunct="0">
              <a:spcAft>
                <a:spcPts val="12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Matthew 3:1-2</a:t>
            </a:r>
          </a:p>
          <a:p>
            <a:pPr algn="just">
              <a:spcBef>
                <a:spcPts val="0"/>
              </a:spcBef>
              <a:spcAft>
                <a:spcPts val="0"/>
              </a:spcAft>
            </a:pPr>
            <a:r>
              <a:rPr lang="en-US" altLang="en-US" sz="3600" kern="0" dirty="0">
                <a:latin typeface="Calibri" panose="020F0502020204030204" pitchFamily="34" charset="0"/>
              </a:rPr>
              <a:t>“</a:t>
            </a:r>
            <a:r>
              <a:rPr lang="en-US" sz="3600" dirty="0">
                <a:latin typeface="Calibri" panose="020F0502020204030204" pitchFamily="34" charset="0"/>
              </a:rPr>
              <a:t>Now in those days John the Baptist came, preaching in the wilderness of Judea, saying, ‘</a:t>
            </a:r>
            <a:r>
              <a:rPr lang="en-US" sz="3600" b="1" u="sng" dirty="0">
                <a:solidFill>
                  <a:srgbClr val="FFFFCC"/>
                </a:solidFill>
                <a:latin typeface="Calibri" panose="020F0502020204030204" pitchFamily="34" charset="0"/>
              </a:rPr>
              <a:t>Repent, for the kingdom of heaven is at hand</a:t>
            </a:r>
            <a:r>
              <a:rPr lang="en-US" sz="3600" dirty="0">
                <a:latin typeface="Calibri" panose="020F0502020204030204" pitchFamily="34" charset="0"/>
              </a:rPr>
              <a:t>.”</a:t>
            </a:r>
          </a:p>
        </p:txBody>
      </p:sp>
      <p:pic>
        <p:nvPicPr>
          <p:cNvPr id="3" name="Picture 2">
            <a:extLst>
              <a:ext uri="{FF2B5EF4-FFF2-40B4-BE49-F238E27FC236}">
                <a16:creationId xmlns:a16="http://schemas.microsoft.com/office/drawing/2014/main" id="{FC74B769-ED35-40AC-9584-93858DD4E440}"/>
              </a:ext>
            </a:extLst>
          </p:cNvPr>
          <p:cNvPicPr>
            <a:picLocks noChangeAspect="1"/>
          </p:cNvPicPr>
          <p:nvPr/>
        </p:nvPicPr>
        <p:blipFill>
          <a:blip r:embed="rId3"/>
          <a:stretch>
            <a:fillRect/>
          </a:stretch>
        </p:blipFill>
        <p:spPr>
          <a:xfrm>
            <a:off x="5181600" y="2971800"/>
            <a:ext cx="1828800" cy="1828800"/>
          </a:xfrm>
          <a:prstGeom prst="rect">
            <a:avLst/>
          </a:prstGeom>
          <a:ln>
            <a:solidFill>
              <a:schemeClr val="tx1"/>
            </a:solidFill>
          </a:ln>
        </p:spPr>
      </p:pic>
    </p:spTree>
    <p:extLst>
      <p:ext uri="{BB962C8B-B14F-4D97-AF65-F5344CB8AC3E}">
        <p14:creationId xmlns:p14="http://schemas.microsoft.com/office/powerpoint/2010/main" val="2624994055"/>
      </p:ext>
    </p:extLst>
  </p:cSld>
  <p:clrMapOvr>
    <a:masterClrMapping/>
  </p:clrMapOvr>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ChangeArrowheads="1"/>
          </p:cNvSpPr>
          <p:nvPr>
            <p:ph type="title" idx="4294967295"/>
          </p:nvPr>
        </p:nvSpPr>
        <p:spPr>
          <a:xfrm>
            <a:off x="1828800" y="228600"/>
            <a:ext cx="8534400" cy="1143000"/>
          </a:xfrm>
        </p:spPr>
        <p:txBody>
          <a:bodyPr/>
          <a:lstStyle/>
          <a:p>
            <a:pPr algn="ctr" eaLnBrk="1" hangingPunct="1">
              <a:defRPr/>
            </a:pPr>
            <a:r>
              <a:rPr lang="en-US" altLang="en-US" sz="4000" dirty="0">
                <a:solidFill>
                  <a:srgbClr val="00FFFF"/>
                </a:solidFill>
                <a:effectLst>
                  <a:outerShdw blurRad="38100" dist="38100" dir="2700000" algn="tl">
                    <a:srgbClr val="000000">
                      <a:alpha val="43137"/>
                    </a:srgbClr>
                  </a:outerShdw>
                </a:effectLst>
              </a:rPr>
              <a:t>Messengers of the Kingdom In Matthew</a:t>
            </a:r>
          </a:p>
        </p:txBody>
      </p:sp>
      <p:sp>
        <p:nvSpPr>
          <p:cNvPr id="145411" name="Rectangle 3"/>
          <p:cNvSpPr>
            <a:spLocks noGrp="1" noChangeArrowheads="1"/>
          </p:cNvSpPr>
          <p:nvPr>
            <p:ph type="body" sz="half" idx="4294967295"/>
          </p:nvPr>
        </p:nvSpPr>
        <p:spPr>
          <a:xfrm>
            <a:off x="6181728" y="1905003"/>
            <a:ext cx="4257673" cy="3581398"/>
          </a:xfrm>
        </p:spPr>
        <p:txBody>
          <a:bodyPr/>
          <a:lstStyle/>
          <a:p>
            <a:pPr marL="461963" indent="-461963" eaLnBrk="1" hangingPunct="1">
              <a:spcBef>
                <a:spcPts val="1200"/>
              </a:spcBef>
              <a:spcAft>
                <a:spcPts val="1200"/>
              </a:spcAft>
            </a:pPr>
            <a:r>
              <a:rPr lang="en-US" altLang="en-US" sz="3000" dirty="0"/>
              <a:t>John the Baptist – 3:2</a:t>
            </a:r>
          </a:p>
          <a:p>
            <a:pPr marL="461963" indent="-461963" eaLnBrk="1" hangingPunct="1">
              <a:spcBef>
                <a:spcPts val="1200"/>
              </a:spcBef>
              <a:spcAft>
                <a:spcPts val="1200"/>
              </a:spcAft>
            </a:pPr>
            <a:r>
              <a:rPr lang="en-US" altLang="en-US" sz="3000" dirty="0"/>
              <a:t>Jesus Christ – 4:17</a:t>
            </a:r>
          </a:p>
          <a:p>
            <a:pPr marL="461963" indent="-461963" eaLnBrk="1" hangingPunct="1">
              <a:spcBef>
                <a:spcPts val="1200"/>
              </a:spcBef>
              <a:spcAft>
                <a:spcPts val="1200"/>
              </a:spcAft>
            </a:pPr>
            <a:r>
              <a:rPr lang="en-US" altLang="en-US" sz="3000" dirty="0"/>
              <a:t>12 Apostles – 10:5-7</a:t>
            </a:r>
          </a:p>
          <a:p>
            <a:pPr marL="461963" indent="-461963" eaLnBrk="1" hangingPunct="1">
              <a:spcBef>
                <a:spcPts val="1200"/>
              </a:spcBef>
              <a:spcAft>
                <a:spcPts val="1200"/>
              </a:spcAft>
            </a:pPr>
            <a:r>
              <a:rPr lang="en-US" altLang="en-US" sz="3000" dirty="0"/>
              <a:t>Seventy – Luke 10:1, 9</a:t>
            </a:r>
          </a:p>
        </p:txBody>
      </p:sp>
      <p:pic>
        <p:nvPicPr>
          <p:cNvPr id="145412" name="Picture 4" descr="j0275620"/>
          <p:cNvPicPr>
            <a:picLocks noGrp="1" noChangeAspect="1" noChangeArrowheads="1"/>
          </p:cNvPicPr>
          <p:nvPr>
            <p:ph type="clipArt" sz="half" idx="4294967295"/>
          </p:nvPr>
        </p:nvPicPr>
        <p:blipFill>
          <a:blip r:embed="rId2" cstate="print"/>
          <a:srcRect/>
          <a:stretch>
            <a:fillRect/>
          </a:stretch>
        </p:blipFill>
        <p:spPr>
          <a:xfrm>
            <a:off x="1819277" y="1905003"/>
            <a:ext cx="4048124" cy="3292475"/>
          </a:xfrm>
        </p:spPr>
      </p:pic>
      <p:sp>
        <p:nvSpPr>
          <p:cNvPr id="145413" name="TextBox 4"/>
          <p:cNvSpPr txBox="1">
            <a:spLocks noChangeArrowheads="1"/>
          </p:cNvSpPr>
          <p:nvPr/>
        </p:nvSpPr>
        <p:spPr bwMode="auto">
          <a:xfrm>
            <a:off x="3814765" y="6324601"/>
            <a:ext cx="4562473" cy="461665"/>
          </a:xfrm>
          <a:prstGeom prst="rect">
            <a:avLst/>
          </a:prstGeom>
          <a:noFill/>
          <a:ln w="9525">
            <a:noFill/>
            <a:miter lim="800000"/>
            <a:headEnd/>
            <a:tailEnd/>
          </a:ln>
        </p:spPr>
        <p:txBody>
          <a:bodyPr wrap="square">
            <a:spAutoFit/>
          </a:bodyPr>
          <a:lstStyle/>
          <a:p>
            <a:pPr algn="ctr"/>
            <a:r>
              <a:rPr lang="en-US" altLang="en-US" kern="0" dirty="0">
                <a:latin typeface="Calibri" panose="020F0502020204030204" pitchFamily="34" charset="0"/>
              </a:rPr>
              <a:t>Toussaint, </a:t>
            </a:r>
            <a:r>
              <a:rPr lang="en-US" altLang="en-US" i="1" kern="0" dirty="0">
                <a:latin typeface="Calibri" panose="020F0502020204030204" pitchFamily="34" charset="0"/>
              </a:rPr>
              <a:t>Behold the King</a:t>
            </a:r>
            <a:r>
              <a:rPr lang="en-US" altLang="en-US" kern="0" dirty="0">
                <a:latin typeface="Calibri" panose="020F0502020204030204" pitchFamily="34" charset="0"/>
              </a:rPr>
              <a:t>, 18-20</a:t>
            </a:r>
          </a:p>
        </p:txBody>
      </p:sp>
    </p:spTree>
    <p:extLst>
      <p:ext uri="{BB962C8B-B14F-4D97-AF65-F5344CB8AC3E}">
        <p14:creationId xmlns:p14="http://schemas.microsoft.com/office/powerpoint/2010/main" val="2688088646"/>
      </p:ext>
    </p:extLst>
  </p:cSld>
  <p:clrMapOvr>
    <a:masterClrMapping/>
  </p:clrMapOvr>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Title 1"/>
          <p:cNvSpPr>
            <a:spLocks noGrp="1"/>
          </p:cNvSpPr>
          <p:nvPr>
            <p:ph type="title" idx="4294967295"/>
          </p:nvPr>
        </p:nvSpPr>
        <p:spPr>
          <a:xfrm>
            <a:off x="2209800" y="2857500"/>
            <a:ext cx="7772400" cy="1143000"/>
          </a:xfrm>
        </p:spPr>
        <p:txBody>
          <a:bodyPr/>
          <a:lstStyle/>
          <a:p>
            <a:pPr algn="ctr"/>
            <a:r>
              <a:rPr lang="en-US" altLang="en-US" sz="6000" dirty="0">
                <a:effectLst>
                  <a:outerShdw blurRad="38100" dist="38100" dir="2700000" algn="tl">
                    <a:srgbClr val="000000">
                      <a:alpha val="43137"/>
                    </a:srgbClr>
                  </a:outerShdw>
                </a:effectLst>
              </a:rPr>
              <a:t>Conclusion</a:t>
            </a:r>
          </a:p>
        </p:txBody>
      </p:sp>
    </p:spTree>
    <p:extLst>
      <p:ext uri="{BB962C8B-B14F-4D97-AF65-F5344CB8AC3E}">
        <p14:creationId xmlns:p14="http://schemas.microsoft.com/office/powerpoint/2010/main" val="22768514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A74DAFEE-DBB4-43A1-A6A4-D39DDA8F3D1F}"/>
              </a:ext>
            </a:extLst>
          </p:cNvPr>
          <p:cNvSpPr>
            <a:spLocks noGrp="1" noChangeArrowheads="1"/>
          </p:cNvSpPr>
          <p:nvPr>
            <p:ph type="title"/>
          </p:nvPr>
        </p:nvSpPr>
        <p:spPr>
          <a:xfrm>
            <a:off x="914400" y="228600"/>
            <a:ext cx="10363200" cy="917575"/>
          </a:xfrm>
        </p:spPr>
        <p:txBody>
          <a:bodyPr/>
          <a:lstStyle/>
          <a:p>
            <a:pPr algn="ctr"/>
            <a:r>
              <a:rPr lang="en-US" altLang="en-US" sz="3600" dirty="0">
                <a:effectLst>
                  <a:outerShdw blurRad="38100" dist="38100" dir="2700000" algn="tl">
                    <a:srgbClr val="000000">
                      <a:alpha val="43137"/>
                    </a:srgbClr>
                  </a:outerShdw>
                </a:effectLst>
              </a:rPr>
              <a:t>3. The Man with the Measuring Line </a:t>
            </a:r>
            <a:br>
              <a:rPr lang="en-US" altLang="en-US" sz="3600" dirty="0">
                <a:effectLst>
                  <a:outerShdw blurRad="38100" dist="38100" dir="2700000" algn="tl">
                    <a:srgbClr val="000000">
                      <a:alpha val="43137"/>
                    </a:srgbClr>
                  </a:outerShdw>
                </a:effectLst>
              </a:rPr>
            </a:br>
            <a:r>
              <a:rPr lang="en-US" altLang="en-US" sz="2800" dirty="0">
                <a:solidFill>
                  <a:schemeClr val="tx1"/>
                </a:solidFill>
                <a:effectLst>
                  <a:outerShdw blurRad="38100" dist="38100" dir="2700000" algn="tl">
                    <a:srgbClr val="000000">
                      <a:alpha val="43137"/>
                    </a:srgbClr>
                  </a:outerShdw>
                </a:effectLst>
              </a:rPr>
              <a:t>(2:1-13)</a:t>
            </a:r>
            <a:endParaRPr lang="en-US" altLang="en-US" sz="3600" dirty="0">
              <a:solidFill>
                <a:schemeClr val="tx1"/>
              </a:solidFill>
              <a:effectLst>
                <a:outerShdw blurRad="38100" dist="38100" dir="2700000" algn="tl">
                  <a:srgbClr val="000000">
                    <a:alpha val="43137"/>
                  </a:srgbClr>
                </a:outerShdw>
              </a:effectLst>
            </a:endParaRPr>
          </a:p>
        </p:txBody>
      </p:sp>
      <p:sp>
        <p:nvSpPr>
          <p:cNvPr id="7171" name="Rectangle 3">
            <a:extLst>
              <a:ext uri="{FF2B5EF4-FFF2-40B4-BE49-F238E27FC236}">
                <a16:creationId xmlns:a16="http://schemas.microsoft.com/office/drawing/2014/main" id="{77F0A550-44F9-4C44-ABED-D06AF0750374}"/>
              </a:ext>
            </a:extLst>
          </p:cNvPr>
          <p:cNvSpPr>
            <a:spLocks noGrp="1" noChangeArrowheads="1"/>
          </p:cNvSpPr>
          <p:nvPr>
            <p:ph type="body" idx="1"/>
          </p:nvPr>
        </p:nvSpPr>
        <p:spPr>
          <a:xfrm>
            <a:off x="609600" y="1562100"/>
            <a:ext cx="7010400" cy="4381500"/>
          </a:xfrm>
        </p:spPr>
        <p:txBody>
          <a:bodyPr/>
          <a:lstStyle/>
          <a:p>
            <a:pPr marL="569913" indent="-569913">
              <a:spcBef>
                <a:spcPts val="0"/>
              </a:spcBef>
              <a:spcAft>
                <a:spcPts val="1800"/>
              </a:spcAft>
              <a:buSzPct val="100000"/>
              <a:buFont typeface="+mj-lt"/>
              <a:buAutoNum type="romanUcPeriod"/>
            </a:pPr>
            <a:r>
              <a:rPr lang="en-US" altLang="en-US" dirty="0">
                <a:effectLst>
                  <a:outerShdw blurRad="38100" dist="38100" dir="2700000" algn="tl">
                    <a:srgbClr val="000000">
                      <a:alpha val="43137"/>
                    </a:srgbClr>
                  </a:outerShdw>
                </a:effectLst>
              </a:rPr>
              <a:t>Vision (2:1-2)</a:t>
            </a:r>
          </a:p>
          <a:p>
            <a:pPr marL="569913" indent="-569913">
              <a:spcBef>
                <a:spcPts val="0"/>
              </a:spcBef>
              <a:spcAft>
                <a:spcPts val="1800"/>
              </a:spcAft>
              <a:buSzPct val="100000"/>
              <a:buFont typeface="+mj-lt"/>
              <a:buAutoNum type="romanUcPeriod"/>
            </a:pPr>
            <a:r>
              <a:rPr lang="en-US" altLang="en-US" dirty="0">
                <a:effectLst>
                  <a:outerShdw blurRad="38100" dist="38100" dir="2700000" algn="tl">
                    <a:srgbClr val="000000">
                      <a:alpha val="43137"/>
                    </a:srgbClr>
                  </a:outerShdw>
                </a:effectLst>
              </a:rPr>
              <a:t>Jerusalem’s restoration (2:3-5)</a:t>
            </a:r>
          </a:p>
          <a:p>
            <a:pPr marL="569913" indent="-569913">
              <a:spcBef>
                <a:spcPts val="0"/>
              </a:spcBef>
              <a:spcAft>
                <a:spcPts val="1800"/>
              </a:spcAft>
              <a:buSzPct val="100000"/>
              <a:buFont typeface="+mj-lt"/>
              <a:buAutoNum type="romanUcPeriod"/>
            </a:pPr>
            <a:r>
              <a:rPr lang="en-US" altLang="en-US" dirty="0">
                <a:effectLst>
                  <a:outerShdw blurRad="38100" dist="38100" dir="2700000" algn="tl">
                    <a:srgbClr val="000000">
                      <a:alpha val="43137"/>
                    </a:srgbClr>
                  </a:outerShdw>
                </a:effectLst>
              </a:rPr>
              <a:t>Exiles to return (2:6-7)</a:t>
            </a:r>
          </a:p>
          <a:p>
            <a:pPr marL="569913" indent="-569913">
              <a:spcBef>
                <a:spcPts val="0"/>
              </a:spcBef>
              <a:spcAft>
                <a:spcPts val="1800"/>
              </a:spcAft>
              <a:buSzPct val="100000"/>
              <a:buFont typeface="+mj-lt"/>
              <a:buAutoNum type="romanUcPeriod"/>
            </a:pPr>
            <a:r>
              <a:rPr lang="en-US" altLang="en-US" dirty="0">
                <a:effectLst>
                  <a:outerShdw blurRad="38100" dist="38100" dir="2700000" algn="tl">
                    <a:srgbClr val="000000">
                      <a:alpha val="43137"/>
                    </a:srgbClr>
                  </a:outerShdw>
                </a:effectLst>
              </a:rPr>
              <a:t>God and the nations (2:8-9)</a:t>
            </a:r>
          </a:p>
          <a:p>
            <a:pPr marL="569913" indent="-569913">
              <a:spcBef>
                <a:spcPts val="0"/>
              </a:spcBef>
              <a:spcAft>
                <a:spcPts val="1800"/>
              </a:spcAft>
              <a:buSzPct val="100000"/>
              <a:buFont typeface="+mj-lt"/>
              <a:buAutoNum type="romanUcPeriod"/>
            </a:pPr>
            <a:r>
              <a:rPr lang="en-US" altLang="en-US" dirty="0">
                <a:effectLst>
                  <a:outerShdw blurRad="38100" dist="38100" dir="2700000" algn="tl">
                    <a:srgbClr val="000000">
                      <a:alpha val="43137"/>
                    </a:srgbClr>
                  </a:outerShdw>
                </a:effectLst>
              </a:rPr>
              <a:t>God to inhabit Jerusalem (2:10-12)</a:t>
            </a:r>
          </a:p>
          <a:p>
            <a:pPr marL="569913" indent="-569913">
              <a:spcBef>
                <a:spcPts val="0"/>
              </a:spcBef>
              <a:spcAft>
                <a:spcPts val="1800"/>
              </a:spcAft>
              <a:buSzPct val="100000"/>
              <a:buFont typeface="+mj-lt"/>
              <a:buAutoNum type="romanUcPeriod"/>
            </a:pPr>
            <a:r>
              <a:rPr lang="en-US" altLang="en-US" dirty="0">
                <a:effectLst>
                  <a:outerShdw blurRad="38100" dist="38100" dir="2700000" algn="tl">
                    <a:srgbClr val="000000">
                      <a:alpha val="43137"/>
                    </a:srgbClr>
                  </a:outerShdw>
                </a:effectLst>
              </a:rPr>
              <a:t>Concluding exhortation (2:13) </a:t>
            </a:r>
          </a:p>
        </p:txBody>
      </p:sp>
      <p:pic>
        <p:nvPicPr>
          <p:cNvPr id="6" name="Picture 2" descr="Zechariah - davidould.net">
            <a:extLst>
              <a:ext uri="{FF2B5EF4-FFF2-40B4-BE49-F238E27FC236}">
                <a16:creationId xmlns:a16="http://schemas.microsoft.com/office/drawing/2014/main" id="{09E868BD-156E-4CB2-B347-CFB88FC86DF4}"/>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3238"/>
          <a:stretch/>
        </p:blipFill>
        <p:spPr bwMode="auto">
          <a:xfrm>
            <a:off x="8001000" y="2019300"/>
            <a:ext cx="3661477" cy="28194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6673758"/>
      </p:ext>
    </p:extLst>
  </p:cSld>
  <p:clrMapOvr>
    <a:masterClrMapping/>
  </p:clrMapOvr>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2050"/>
          <p:cNvSpPr>
            <a:spLocks noGrp="1" noChangeArrowheads="1"/>
          </p:cNvSpPr>
          <p:nvPr>
            <p:ph type="title"/>
          </p:nvPr>
        </p:nvSpPr>
        <p:spPr>
          <a:xfrm>
            <a:off x="2209800" y="304800"/>
            <a:ext cx="7772400" cy="914400"/>
          </a:xfrm>
        </p:spPr>
        <p:txBody>
          <a:bodyPr/>
          <a:lstStyle/>
          <a:p>
            <a:pPr algn="ctr" eaLnBrk="1" hangingPunct="1"/>
            <a:r>
              <a:rPr lang="en-US" sz="3600" dirty="0">
                <a:effectLst>
                  <a:outerShdw blurRad="38100" dist="38100" dir="2700000" algn="tl">
                    <a:srgbClr val="000000">
                      <a:alpha val="43137"/>
                    </a:srgbClr>
                  </a:outerShdw>
                </a:effectLst>
              </a:rPr>
              <a:t>II. Eight Night Visions </a:t>
            </a:r>
            <a:br>
              <a:rPr lang="en-US" sz="3600" dirty="0">
                <a:effectLst>
                  <a:outerShdw blurRad="38100" dist="38100" dir="2700000" algn="tl">
                    <a:srgbClr val="000000">
                      <a:alpha val="43137"/>
                    </a:srgbClr>
                  </a:outerShdw>
                </a:effectLst>
              </a:rPr>
            </a:br>
            <a:r>
              <a:rPr lang="en-US" sz="2800" dirty="0">
                <a:solidFill>
                  <a:schemeClr val="tx1"/>
                </a:solidFill>
                <a:effectLst>
                  <a:outerShdw blurRad="38100" dist="38100" dir="2700000" algn="tl">
                    <a:srgbClr val="000000">
                      <a:alpha val="43137"/>
                    </a:srgbClr>
                  </a:outerShdw>
                </a:effectLst>
              </a:rPr>
              <a:t>(1:7</a:t>
            </a:r>
            <a:r>
              <a:rPr lang="en-US" sz="2800" dirty="0">
                <a:solidFill>
                  <a:schemeClr val="tx1"/>
                </a:solidFill>
                <a:effectLst>
                  <a:outerShdw blurRad="38100" dist="38100" dir="2700000" algn="tl">
                    <a:srgbClr val="000000">
                      <a:alpha val="43137"/>
                    </a:srgbClr>
                  </a:outerShdw>
                </a:effectLst>
                <a:cs typeface="Calibri" panose="020F0502020204030204" pitchFamily="34" charset="0"/>
              </a:rPr>
              <a:t>‒6:15)</a:t>
            </a:r>
            <a:endParaRPr lang="en-US" sz="2800" dirty="0">
              <a:solidFill>
                <a:schemeClr val="tx1"/>
              </a:solidFill>
              <a:effectLst>
                <a:outerShdw blurRad="38100" dist="38100" dir="2700000" algn="tl">
                  <a:srgbClr val="000000">
                    <a:alpha val="43137"/>
                  </a:srgbClr>
                </a:outerShdw>
              </a:effectLst>
            </a:endParaRPr>
          </a:p>
        </p:txBody>
      </p:sp>
      <p:sp>
        <p:nvSpPr>
          <p:cNvPr id="92163" name="Rectangle 2051"/>
          <p:cNvSpPr>
            <a:spLocks noGrp="1" noChangeArrowheads="1"/>
          </p:cNvSpPr>
          <p:nvPr>
            <p:ph type="body" idx="1"/>
          </p:nvPr>
        </p:nvSpPr>
        <p:spPr>
          <a:xfrm>
            <a:off x="594360" y="1371600"/>
            <a:ext cx="8244840" cy="5181600"/>
          </a:xfrm>
        </p:spPr>
        <p:txBody>
          <a:bodyPr/>
          <a:lstStyle/>
          <a:p>
            <a:pPr marL="514350" lvl="1" indent="-514350" eaLnBrk="1" hangingPunct="1">
              <a:spcBef>
                <a:spcPts val="0"/>
              </a:spcBef>
              <a:spcAft>
                <a:spcPts val="900"/>
              </a:spcAft>
              <a:buClr>
                <a:srgbClr val="FF66FF"/>
              </a:buClr>
              <a:buSzPct val="100000"/>
              <a:buFont typeface="+mj-lt"/>
              <a:buAutoNum type="arabicPeriod"/>
              <a:defRPr/>
            </a:pPr>
            <a:r>
              <a:rPr lang="en-US" sz="3000" dirty="0">
                <a:effectLst>
                  <a:outerShdw blurRad="38100" dist="38100" dir="2700000" algn="tl">
                    <a:srgbClr val="000000">
                      <a:alpha val="43137"/>
                    </a:srgbClr>
                  </a:outerShdw>
                </a:effectLst>
                <a:cs typeface="Calibri" panose="020F0502020204030204" pitchFamily="34" charset="0"/>
              </a:rPr>
              <a:t>Riders &amp; horses among the myrtle trees (1:7-17)</a:t>
            </a:r>
          </a:p>
          <a:p>
            <a:pPr marL="514350" lvl="1" indent="-514350" eaLnBrk="1" hangingPunct="1">
              <a:spcBef>
                <a:spcPts val="0"/>
              </a:spcBef>
              <a:spcAft>
                <a:spcPts val="900"/>
              </a:spcAft>
              <a:buClr>
                <a:srgbClr val="FF66FF"/>
              </a:buClr>
              <a:buSzPct val="100000"/>
              <a:buFont typeface="+mj-lt"/>
              <a:buAutoNum type="arabicPeriod"/>
              <a:defRPr/>
            </a:pPr>
            <a:r>
              <a:rPr lang="en-US" sz="3000" dirty="0">
                <a:effectLst>
                  <a:outerShdw blurRad="38100" dist="38100" dir="2700000" algn="tl">
                    <a:srgbClr val="000000">
                      <a:alpha val="43137"/>
                    </a:srgbClr>
                  </a:outerShdw>
                </a:effectLst>
                <a:cs typeface="Calibri" panose="020F0502020204030204" pitchFamily="34" charset="0"/>
              </a:rPr>
              <a:t>Four horns &amp; four craftsmen (1:18-21)</a:t>
            </a:r>
          </a:p>
          <a:p>
            <a:pPr marL="514350" lvl="1" indent="-514350" eaLnBrk="1" hangingPunct="1">
              <a:spcBef>
                <a:spcPts val="0"/>
              </a:spcBef>
              <a:spcAft>
                <a:spcPts val="900"/>
              </a:spcAft>
              <a:buClr>
                <a:srgbClr val="FF66FF"/>
              </a:buClr>
              <a:buSzPct val="100000"/>
              <a:buFont typeface="+mj-lt"/>
              <a:buAutoNum type="arabicPeriod"/>
              <a:defRPr/>
            </a:pPr>
            <a:r>
              <a:rPr lang="en-US" sz="3000" dirty="0">
                <a:effectLst>
                  <a:outerShdw blurRad="38100" dist="38100" dir="2700000" algn="tl">
                    <a:srgbClr val="000000">
                      <a:alpha val="43137"/>
                    </a:srgbClr>
                  </a:outerShdw>
                </a:effectLst>
                <a:cs typeface="Calibri" panose="020F0502020204030204" pitchFamily="34" charset="0"/>
              </a:rPr>
              <a:t>Man with the measuring line (2)</a:t>
            </a:r>
          </a:p>
          <a:p>
            <a:pPr marL="514350" lvl="1" indent="-514350" eaLnBrk="1" hangingPunct="1">
              <a:spcBef>
                <a:spcPts val="0"/>
              </a:spcBef>
              <a:spcAft>
                <a:spcPts val="900"/>
              </a:spcAft>
              <a:buClr>
                <a:srgbClr val="FF66FF"/>
              </a:buClr>
              <a:buSzPct val="100000"/>
              <a:buFont typeface="+mj-lt"/>
              <a:buAutoNum type="arabicPeriod"/>
              <a:defRPr/>
            </a:pPr>
            <a:r>
              <a:rPr lang="en-US" sz="3000" b="1" u="sng" dirty="0">
                <a:solidFill>
                  <a:srgbClr val="FFFFCC"/>
                </a:solidFill>
                <a:effectLst>
                  <a:outerShdw blurRad="38100" dist="38100" dir="2700000" algn="tl">
                    <a:srgbClr val="000000">
                      <a:alpha val="43137"/>
                    </a:srgbClr>
                  </a:outerShdw>
                </a:effectLst>
                <a:cs typeface="Calibri" panose="020F0502020204030204" pitchFamily="34" charset="0"/>
              </a:rPr>
              <a:t>Cleansing of the High Priest Joshua (3)</a:t>
            </a:r>
          </a:p>
          <a:p>
            <a:pPr marL="514350" lvl="1" indent="-514350" eaLnBrk="1" hangingPunct="1">
              <a:spcBef>
                <a:spcPts val="0"/>
              </a:spcBef>
              <a:spcAft>
                <a:spcPts val="900"/>
              </a:spcAft>
              <a:buClr>
                <a:srgbClr val="FF66FF"/>
              </a:buClr>
              <a:buSzPct val="100000"/>
              <a:buFont typeface="+mj-lt"/>
              <a:buAutoNum type="arabicPeriod"/>
              <a:defRPr/>
            </a:pPr>
            <a:r>
              <a:rPr lang="en-US" sz="3000" dirty="0">
                <a:effectLst>
                  <a:outerShdw blurRad="38100" dist="38100" dir="2700000" algn="tl">
                    <a:srgbClr val="000000">
                      <a:alpha val="43137"/>
                    </a:srgbClr>
                  </a:outerShdw>
                </a:effectLst>
                <a:cs typeface="Calibri" panose="020F0502020204030204" pitchFamily="34" charset="0"/>
              </a:rPr>
              <a:t>Lampstand &amp; olive tree (4)</a:t>
            </a:r>
          </a:p>
          <a:p>
            <a:pPr marL="514350" lvl="1" indent="-514350" eaLnBrk="1" hangingPunct="1">
              <a:spcBef>
                <a:spcPts val="0"/>
              </a:spcBef>
              <a:spcAft>
                <a:spcPts val="900"/>
              </a:spcAft>
              <a:buClr>
                <a:srgbClr val="FF66FF"/>
              </a:buClr>
              <a:buSzPct val="100000"/>
              <a:buFont typeface="+mj-lt"/>
              <a:buAutoNum type="arabicPeriod"/>
              <a:defRPr/>
            </a:pPr>
            <a:r>
              <a:rPr lang="en-US" sz="3000" dirty="0">
                <a:effectLst>
                  <a:outerShdw blurRad="38100" dist="38100" dir="2700000" algn="tl">
                    <a:srgbClr val="000000">
                      <a:alpha val="43137"/>
                    </a:srgbClr>
                  </a:outerShdw>
                </a:effectLst>
                <a:cs typeface="Calibri" panose="020F0502020204030204" pitchFamily="34" charset="0"/>
              </a:rPr>
              <a:t>Flying scroll (5:1-4)</a:t>
            </a:r>
          </a:p>
          <a:p>
            <a:pPr marL="514350" lvl="1" indent="-514350" eaLnBrk="1" hangingPunct="1">
              <a:spcBef>
                <a:spcPts val="0"/>
              </a:spcBef>
              <a:spcAft>
                <a:spcPts val="900"/>
              </a:spcAft>
              <a:buClr>
                <a:srgbClr val="FF66FF"/>
              </a:buClr>
              <a:buSzPct val="100000"/>
              <a:buFont typeface="+mj-lt"/>
              <a:buAutoNum type="arabicPeriod"/>
              <a:defRPr/>
            </a:pPr>
            <a:r>
              <a:rPr lang="en-US" sz="3000" dirty="0">
                <a:effectLst>
                  <a:outerShdw blurRad="38100" dist="38100" dir="2700000" algn="tl">
                    <a:srgbClr val="000000">
                      <a:alpha val="43137"/>
                    </a:srgbClr>
                  </a:outerShdw>
                </a:effectLst>
                <a:cs typeface="Calibri" panose="020F0502020204030204" pitchFamily="34" charset="0"/>
              </a:rPr>
              <a:t>Woman in the basket (5:5-11)</a:t>
            </a:r>
          </a:p>
          <a:p>
            <a:pPr marL="514350" lvl="1" indent="-514350" eaLnBrk="1" hangingPunct="1">
              <a:spcBef>
                <a:spcPts val="0"/>
              </a:spcBef>
              <a:spcAft>
                <a:spcPts val="900"/>
              </a:spcAft>
              <a:buClr>
                <a:srgbClr val="FF66FF"/>
              </a:buClr>
              <a:buSzPct val="100000"/>
              <a:buFont typeface="+mj-lt"/>
              <a:buAutoNum type="arabicPeriod"/>
              <a:defRPr/>
            </a:pPr>
            <a:r>
              <a:rPr lang="en-US" sz="3000" dirty="0">
                <a:effectLst>
                  <a:outerShdw blurRad="38100" dist="38100" dir="2700000" algn="tl">
                    <a:srgbClr val="000000">
                      <a:alpha val="43137"/>
                    </a:srgbClr>
                  </a:outerShdw>
                </a:effectLst>
                <a:cs typeface="Calibri" panose="020F0502020204030204" pitchFamily="34" charset="0"/>
              </a:rPr>
              <a:t>Four chariots (6:1-8)</a:t>
            </a:r>
          </a:p>
          <a:p>
            <a:pPr marL="457200" lvl="1" indent="-457200" eaLnBrk="1" hangingPunct="1">
              <a:spcBef>
                <a:spcPts val="0"/>
              </a:spcBef>
              <a:spcAft>
                <a:spcPts val="900"/>
              </a:spcAft>
              <a:buClr>
                <a:srgbClr val="FF66FF"/>
              </a:buClr>
              <a:buSzPct val="100000"/>
              <a:buFont typeface="Arial" panose="020B0604020202020204" pitchFamily="34" charset="0"/>
              <a:buChar char="•"/>
              <a:defRPr/>
            </a:pPr>
            <a:r>
              <a:rPr lang="en-US" sz="3000" dirty="0">
                <a:solidFill>
                  <a:srgbClr val="FFFFCC"/>
                </a:solidFill>
                <a:effectLst>
                  <a:outerShdw blurRad="38100" dist="38100" dir="2700000" algn="tl">
                    <a:srgbClr val="000000">
                      <a:alpha val="43137"/>
                    </a:srgbClr>
                  </a:outerShdw>
                </a:effectLst>
                <a:cs typeface="Calibri" panose="020F0502020204030204" pitchFamily="34" charset="0"/>
              </a:rPr>
              <a:t>Conclusion:</a:t>
            </a:r>
            <a:r>
              <a:rPr lang="en-US" sz="3000" dirty="0">
                <a:effectLst>
                  <a:outerShdw blurRad="38100" dist="38100" dir="2700000" algn="tl">
                    <a:srgbClr val="000000">
                      <a:alpha val="43137"/>
                    </a:srgbClr>
                  </a:outerShdw>
                </a:effectLst>
                <a:cs typeface="Calibri" panose="020F0502020204030204" pitchFamily="34" charset="0"/>
              </a:rPr>
              <a:t> crowning of Joshua (6:9-15)</a:t>
            </a:r>
          </a:p>
        </p:txBody>
      </p:sp>
      <p:pic>
        <p:nvPicPr>
          <p:cNvPr id="5" name="Picture 2" descr="Zechariah - davidould.net">
            <a:extLst>
              <a:ext uri="{FF2B5EF4-FFF2-40B4-BE49-F238E27FC236}">
                <a16:creationId xmlns:a16="http://schemas.microsoft.com/office/drawing/2014/main" id="{EF38A2B5-3432-4BA7-9A6D-0F1EC345E8FE}"/>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3238"/>
          <a:stretch/>
        </p:blipFill>
        <p:spPr bwMode="auto">
          <a:xfrm>
            <a:off x="8630304" y="2286000"/>
            <a:ext cx="2968765" cy="2286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608850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AC45E28-E3A9-4005-8CCA-26F3C7B38C8A}"/>
              </a:ext>
            </a:extLst>
          </p:cNvPr>
          <p:cNvPicPr>
            <a:picLocks noChangeAspect="1"/>
          </p:cNvPicPr>
          <p:nvPr/>
        </p:nvPicPr>
        <p:blipFill>
          <a:blip r:embed="rId2"/>
          <a:stretch>
            <a:fillRect/>
          </a:stretch>
        </p:blipFill>
        <p:spPr>
          <a:xfrm>
            <a:off x="1731961" y="137160"/>
            <a:ext cx="8728078" cy="6583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22398393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REVIOUS_ACTIVE_SLIDE" val="7940"/>
</p:tagLst>
</file>

<file path=ppt/theme/theme1.xml><?xml version="1.0" encoding="utf-8"?>
<a:theme xmlns:a="http://schemas.openxmlformats.org/drawingml/2006/main" name="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20142</TotalTime>
  <Words>3805</Words>
  <Application>Microsoft Office PowerPoint</Application>
  <PresentationFormat>Widescreen</PresentationFormat>
  <Paragraphs>385</Paragraphs>
  <Slides>86</Slides>
  <Notes>6</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86</vt:i4>
      </vt:variant>
    </vt:vector>
  </HeadingPairs>
  <TitlesOfParts>
    <vt:vector size="91" baseType="lpstr">
      <vt:lpstr>Arial</vt:lpstr>
      <vt:lpstr>Calibri</vt:lpstr>
      <vt:lpstr>Times New Roman</vt:lpstr>
      <vt:lpstr>Wingdings</vt:lpstr>
      <vt:lpstr>Azure</vt:lpstr>
      <vt:lpstr>PowerPoint Presentation</vt:lpstr>
      <vt:lpstr>Structure</vt:lpstr>
      <vt:lpstr>II. Eight Night Visions  (1:7‒6:15)</vt:lpstr>
      <vt:lpstr>PowerPoint Presentation</vt:lpstr>
      <vt:lpstr>2. The Four Horses &amp; Four Craftsmen  (1:18-21)</vt:lpstr>
      <vt:lpstr>2. The Four Horses &amp; Four Craftsmen  (1:18-21)</vt:lpstr>
      <vt:lpstr>2. The Four Horses &amp; Four Craftsmen  (1:18-21)</vt:lpstr>
      <vt:lpstr>2. The Four Horses &amp; Four Craftsmen  (1:18-21)</vt:lpstr>
      <vt:lpstr>PowerPoint Presentation</vt:lpstr>
      <vt:lpstr>Six Parts of a Suzerain-Vassal Treaty in Deuteronomy</vt:lpstr>
      <vt:lpstr>PowerPoint Presentation</vt:lpstr>
      <vt:lpstr>PowerPoint Presentation</vt:lpstr>
      <vt:lpstr>PowerPoint Presentation</vt:lpstr>
      <vt:lpstr>2. The Four Horses &amp; Four Craftsmen  (1:18-21)</vt:lpstr>
      <vt:lpstr>2. The Four Horses &amp; Four Craftsmen  (1:18-21)</vt:lpstr>
      <vt:lpstr>2. The Four Horses &amp; Four Craftsmen  (1:18-21)</vt:lpstr>
      <vt:lpstr>PowerPoint Presentation</vt:lpstr>
      <vt:lpstr>PowerPoint Presentation</vt:lpstr>
      <vt:lpstr>Herodotus, Histories, 1:191 (450 B.C.)</vt:lpstr>
      <vt:lpstr>PowerPoint Presentation</vt:lpstr>
      <vt:lpstr>PowerPoint Presentation</vt:lpstr>
      <vt:lpstr>PowerPoint Presentation</vt:lpstr>
      <vt:lpstr>PowerPoint Presentation</vt:lpstr>
      <vt:lpstr>II. Eight Night Visions  (1:7‒6:15)</vt:lpstr>
      <vt:lpstr>PowerPoint Presentation</vt:lpstr>
      <vt:lpstr>3. The Man with the Measuring Line  (2:1-13)</vt:lpstr>
      <vt:lpstr>3. The Man with the Measuring Line  (2:1-13)</vt:lpstr>
      <vt:lpstr>I. Vision  (2:1-2)</vt:lpstr>
      <vt:lpstr>I. Vision  (2:1-2)</vt:lpstr>
      <vt:lpstr>I. Vision  (2:1-2)</vt:lpstr>
      <vt:lpstr>I. Vision  (2:1-2)</vt:lpstr>
      <vt:lpstr>3. The Man with the Measuring Line  (2:1-13)</vt:lpstr>
      <vt:lpstr>II. Jerusalem’s (2:3-5)</vt:lpstr>
      <vt:lpstr>II. Jerusalem’s (2:3-5)</vt:lpstr>
      <vt:lpstr>II. Jerusalem’s (2:3-5)</vt:lpstr>
      <vt:lpstr>3. Biography</vt:lpstr>
      <vt:lpstr>PowerPoint Presentation</vt:lpstr>
      <vt:lpstr>PowerPoint Presentation</vt:lpstr>
      <vt:lpstr>PowerPoint Presentation</vt:lpstr>
      <vt:lpstr>II. Jerusalem’s (2:3-5)</vt:lpstr>
      <vt:lpstr>3. The Man with the Measuring Line  (2:1-13)</vt:lpstr>
      <vt:lpstr>III. Jerusalem’s  (2:6-7)</vt:lpstr>
      <vt:lpstr>III. Jerusalem’s  (2:6-7)</vt:lpstr>
      <vt:lpstr>PowerPoint Presentation</vt:lpstr>
      <vt:lpstr>PowerPoint Presentation</vt:lpstr>
      <vt:lpstr>PowerPoint Presentation</vt:lpstr>
      <vt:lpstr>PowerPoint Presentation</vt:lpstr>
      <vt:lpstr>III. Jerusalem’s  (2:6-7)</vt:lpstr>
      <vt:lpstr>Cyrus Cylinder</vt:lpstr>
      <vt:lpstr>PowerPoint Presentation</vt:lpstr>
      <vt:lpstr>PowerPoint Presentation</vt:lpstr>
      <vt:lpstr>PowerPoint Presentation</vt:lpstr>
      <vt:lpstr>3. The Man with the Measuring Line  (2:1-13)</vt:lpstr>
      <vt:lpstr>IV. God and the Nations  (2:8-9)</vt:lpstr>
      <vt:lpstr>IV. God and the Nations  (2:8-9)</vt:lpstr>
      <vt:lpstr>PowerPoint Presentation</vt:lpstr>
      <vt:lpstr>PowerPoint Presentation</vt:lpstr>
      <vt:lpstr>PowerPoint Presentation</vt:lpstr>
      <vt:lpstr>PowerPoint Presentation</vt:lpstr>
      <vt:lpstr>PowerPoint Presentation</vt:lpstr>
      <vt:lpstr>IV. God and the Nations  (2:8-9)</vt:lpstr>
      <vt:lpstr>PowerPoint Presentation</vt:lpstr>
      <vt:lpstr>PowerPoint Presentation</vt:lpstr>
      <vt:lpstr>PowerPoint Presentation</vt:lpstr>
      <vt:lpstr>PowerPoint Presentation</vt:lpstr>
      <vt:lpstr>PowerPoint Presentation</vt:lpstr>
      <vt:lpstr>PowerPoint Presentation</vt:lpstr>
      <vt:lpstr>3. The Man with the Measuring Line  (2:1-13)</vt:lpstr>
      <vt:lpstr>V. God to Inhabit Jerusalem (2:10-12)</vt:lpstr>
      <vt:lpstr>V. God to Inhabit Jerusalem (2:10-12)</vt:lpstr>
      <vt:lpstr>PowerPoint Presentation</vt:lpstr>
      <vt:lpstr>V. God to Inhabit Jerusalem (2:10-12)</vt:lpstr>
      <vt:lpstr>PowerPoint Presentation</vt:lpstr>
      <vt:lpstr>V. God to Inhabit Jerusalem (2:10-12)</vt:lpstr>
      <vt:lpstr>PowerPoint Presentation</vt:lpstr>
      <vt:lpstr>3. The Man with the Measuring Line  (2:1-13)</vt:lpstr>
      <vt:lpstr>VI. Concluding Exhortation (2:13)</vt:lpstr>
      <vt:lpstr>VI. Concluding Exhortation (2:13)</vt:lpstr>
      <vt:lpstr>VI. Concluding Exhortation (2:13)</vt:lpstr>
      <vt:lpstr>VI. Concluding Exhortation (2:13)</vt:lpstr>
      <vt:lpstr>PowerPoint Presentation</vt:lpstr>
      <vt:lpstr>PowerPoint Presentation</vt:lpstr>
      <vt:lpstr>Messengers of the Kingdom In Matthew</vt:lpstr>
      <vt:lpstr>Conclusion</vt:lpstr>
      <vt:lpstr>3. The Man with the Measuring Line  (2:1-13)</vt:lpstr>
      <vt:lpstr>II. Eight Night Visions  (1:7‒6:15)</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Zechariah 006 - 1v18-2v13</dc:title>
  <dc:subject>Zechariah</dc:subject>
  <dc:creator>A. Woods</dc:creator>
  <dc:description>Modified by Jim McGowan</dc:description>
  <cp:lastModifiedBy>Jim McGowan</cp:lastModifiedBy>
  <cp:revision>2076</cp:revision>
  <cp:lastPrinted>2021-10-27T13:27:09Z</cp:lastPrinted>
  <dcterms:created xsi:type="dcterms:W3CDTF">2009-03-17T12:21:13Z</dcterms:created>
  <dcterms:modified xsi:type="dcterms:W3CDTF">2021-10-28T00:07:23Z</dcterms:modified>
</cp:coreProperties>
</file>