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0"/>
  </p:notesMasterIdLst>
  <p:handoutMasterIdLst>
    <p:handoutMasterId r:id="rId61"/>
  </p:handoutMasterIdLst>
  <p:sldIdLst>
    <p:sldId id="4643" r:id="rId2"/>
    <p:sldId id="6678" r:id="rId3"/>
    <p:sldId id="6930" r:id="rId4"/>
    <p:sldId id="7888" r:id="rId5"/>
    <p:sldId id="358" r:id="rId6"/>
    <p:sldId id="360" r:id="rId7"/>
    <p:sldId id="3816" r:id="rId8"/>
    <p:sldId id="7879" r:id="rId9"/>
    <p:sldId id="6292" r:id="rId10"/>
    <p:sldId id="6293" r:id="rId11"/>
    <p:sldId id="3531" r:id="rId12"/>
    <p:sldId id="1238" r:id="rId13"/>
    <p:sldId id="1237" r:id="rId14"/>
    <p:sldId id="1236" r:id="rId15"/>
    <p:sldId id="6313" r:id="rId16"/>
    <p:sldId id="3847" r:id="rId17"/>
    <p:sldId id="3825" r:id="rId18"/>
    <p:sldId id="7886" r:id="rId19"/>
    <p:sldId id="7889" r:id="rId20"/>
    <p:sldId id="7887" r:id="rId21"/>
    <p:sldId id="6331" r:id="rId22"/>
    <p:sldId id="7890" r:id="rId23"/>
    <p:sldId id="7850" r:id="rId24"/>
    <p:sldId id="5580" r:id="rId25"/>
    <p:sldId id="5239" r:id="rId26"/>
    <p:sldId id="7891" r:id="rId27"/>
    <p:sldId id="7792" r:id="rId28"/>
    <p:sldId id="7863" r:id="rId29"/>
    <p:sldId id="4882" r:id="rId30"/>
    <p:sldId id="1143" r:id="rId31"/>
    <p:sldId id="1200" r:id="rId32"/>
    <p:sldId id="7892" r:id="rId33"/>
    <p:sldId id="322" r:id="rId34"/>
    <p:sldId id="7125" r:id="rId35"/>
    <p:sldId id="7865" r:id="rId36"/>
    <p:sldId id="7866" r:id="rId37"/>
    <p:sldId id="384" r:id="rId38"/>
    <p:sldId id="7893" r:id="rId39"/>
    <p:sldId id="7868" r:id="rId40"/>
    <p:sldId id="7867" r:id="rId41"/>
    <p:sldId id="1126" r:id="rId42"/>
    <p:sldId id="6437" r:id="rId43"/>
    <p:sldId id="4161" r:id="rId44"/>
    <p:sldId id="4731" r:id="rId45"/>
    <p:sldId id="7894" r:id="rId46"/>
    <p:sldId id="7774" r:id="rId47"/>
    <p:sldId id="7895" r:id="rId48"/>
    <p:sldId id="7737" r:id="rId49"/>
    <p:sldId id="5156" r:id="rId50"/>
    <p:sldId id="7264" r:id="rId51"/>
    <p:sldId id="263" r:id="rId52"/>
    <p:sldId id="265" r:id="rId53"/>
    <p:sldId id="261" r:id="rId54"/>
    <p:sldId id="434" r:id="rId55"/>
    <p:sldId id="264" r:id="rId56"/>
    <p:sldId id="7869" r:id="rId57"/>
    <p:sldId id="7861" r:id="rId58"/>
    <p:sldId id="7896" r:id="rId59"/>
  </p:sldIdLst>
  <p:sldSz cx="12192000" cy="6858000"/>
  <p:notesSz cx="7315200" cy="9601200"/>
  <p:custDataLst>
    <p:tags r:id="rId62"/>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0000CC"/>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94457" autoAdjust="0"/>
  </p:normalViewPr>
  <p:slideViewPr>
    <p:cSldViewPr>
      <p:cViewPr varScale="1">
        <p:scale>
          <a:sx n="106" d="100"/>
          <a:sy n="106" d="100"/>
        </p:scale>
        <p:origin x="965" y="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90" d="100"/>
          <a:sy n="90" d="100"/>
        </p:scale>
        <p:origin x="3931"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065 - Questions and Answers - Part 3</a:t>
            </a:r>
          </a:p>
          <a:p>
            <a:pPr algn="ctr">
              <a:defRPr/>
            </a:pPr>
            <a:r>
              <a:rPr lang="en-US" sz="1300" dirty="0">
                <a:latin typeface="Calibri" panose="020F0502020204030204" pitchFamily="34" charset="0"/>
                <a:cs typeface="Calibri" panose="020F0502020204030204" pitchFamily="34" charset="0"/>
              </a:rPr>
              <a:t>10-10-2021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hapaxlegomena</a:t>
            </a:r>
            <a:endParaRPr lang="en-US" dirty="0"/>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21</a:t>
            </a:fld>
            <a:endParaRPr lang="en-US" altLang="en-US" dirty="0"/>
          </a:p>
        </p:txBody>
      </p:sp>
    </p:spTree>
    <p:extLst>
      <p:ext uri="{BB962C8B-B14F-4D97-AF65-F5344CB8AC3E}">
        <p14:creationId xmlns:p14="http://schemas.microsoft.com/office/powerpoint/2010/main" val="2609010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35</a:t>
            </a:fld>
            <a:endParaRPr lang="en-US" dirty="0"/>
          </a:p>
        </p:txBody>
      </p:sp>
    </p:spTree>
    <p:extLst>
      <p:ext uri="{BB962C8B-B14F-4D97-AF65-F5344CB8AC3E}">
        <p14:creationId xmlns:p14="http://schemas.microsoft.com/office/powerpoint/2010/main" val="2877196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46</a:t>
            </a:fld>
            <a:endParaRPr lang="en-US" dirty="0"/>
          </a:p>
        </p:txBody>
      </p:sp>
    </p:spTree>
    <p:extLst>
      <p:ext uri="{BB962C8B-B14F-4D97-AF65-F5344CB8AC3E}">
        <p14:creationId xmlns:p14="http://schemas.microsoft.com/office/powerpoint/2010/main" val="1871084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48</a:t>
            </a:fld>
            <a:endParaRPr lang="en-US" dirty="0"/>
          </a:p>
        </p:txBody>
      </p:sp>
    </p:spTree>
    <p:extLst>
      <p:ext uri="{BB962C8B-B14F-4D97-AF65-F5344CB8AC3E}">
        <p14:creationId xmlns:p14="http://schemas.microsoft.com/office/powerpoint/2010/main" val="4246117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10/10/2021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54550752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10/10/2021</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750225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2508646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470ECC8-4CBD-4ECF-A11A-25A59FCAC395}" type="slidenum">
              <a:rPr lang="en-US"/>
              <a:pPr>
                <a:defRPr/>
              </a:pPr>
              <a:t>‹#›</a:t>
            </a:fld>
            <a:endParaRPr lang="en-US"/>
          </a:p>
        </p:txBody>
      </p:sp>
    </p:spTree>
    <p:extLst>
      <p:ext uri="{BB962C8B-B14F-4D97-AF65-F5344CB8AC3E}">
        <p14:creationId xmlns:p14="http://schemas.microsoft.com/office/powerpoint/2010/main" val="3618621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dirty="0"/>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smtClean="0"/>
            </a:lvl1pPr>
          </a:lstStyle>
          <a:p>
            <a:pPr>
              <a:defRPr/>
            </a:pPr>
            <a:fld id="{22A69937-A8A9-4AD0-AD49-19A78A438BAB}" type="slidenum">
              <a:rPr lang="en-US" altLang="en-US"/>
              <a:pPr>
                <a:defRPr/>
              </a:pPr>
              <a:t>‹#›</a:t>
            </a:fld>
            <a:endParaRPr lang="en-US" altLang="en-US" dirty="0"/>
          </a:p>
        </p:txBody>
      </p:sp>
    </p:spTree>
    <p:extLst>
      <p:ext uri="{BB962C8B-B14F-4D97-AF65-F5344CB8AC3E}">
        <p14:creationId xmlns:p14="http://schemas.microsoft.com/office/powerpoint/2010/main" val="3633313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80435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3" r:id="rId12"/>
    <p:sldLayoutId id="2147492676" r:id="rId13"/>
    <p:sldLayoutId id="2147492677" r:id="rId14"/>
    <p:sldLayoutId id="2147492678" r:id="rId15"/>
    <p:sldLayoutId id="2147492679" r:id="rId16"/>
    <p:sldLayoutId id="2147492680" r:id="rId17"/>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logos.com/arno-gaebelein" TargetMode="External"/><Relationship Id="rId1" Type="http://schemas.openxmlformats.org/officeDocument/2006/relationships/slideLayout" Target="../slideLayouts/slideLayout10.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logos.com/arno-gaebelein" TargetMode="External"/><Relationship Id="rId1" Type="http://schemas.openxmlformats.org/officeDocument/2006/relationships/slideLayout" Target="../slideLayouts/slideLayout10.xml"/><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1524000" y="228601"/>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65</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3650601" y="199585"/>
            <a:ext cx="4890801" cy="685800"/>
          </a:xfrm>
        </p:spPr>
        <p:txBody>
          <a:bodyPr/>
          <a:lstStyle/>
          <a:p>
            <a:pPr algn="ct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New Mystery Truth</a:t>
            </a:r>
          </a:p>
        </p:txBody>
      </p:sp>
      <p:sp>
        <p:nvSpPr>
          <p:cNvPr id="70658" name="Content Placeholder 2"/>
          <p:cNvSpPr>
            <a:spLocks noGrp="1"/>
          </p:cNvSpPr>
          <p:nvPr>
            <p:ph idx="1"/>
          </p:nvPr>
        </p:nvSpPr>
        <p:spPr>
          <a:xfrm>
            <a:off x="621536" y="1371600"/>
            <a:ext cx="10948928" cy="3048000"/>
          </a:xfrm>
        </p:spPr>
        <p:txBody>
          <a:bodyPr/>
          <a:lstStyle/>
          <a:p>
            <a:pPr marL="0" indent="0" algn="just">
              <a:spcBef>
                <a:spcPts val="0"/>
              </a:spcBef>
              <a:spcAft>
                <a:spcPts val="1200"/>
              </a:spcAft>
              <a:buClr>
                <a:srgbClr val="00FFFF"/>
              </a:buClr>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here in John 14 the Lord gives a new and unique revelation;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speaks  of something which no prophet had promised, or even could promise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Where is it written that this Messiah would come and instead of gathering His saints into an earthly Jerusalem, would take them to the Father's house, to the very place where He is? It is something new.” </a:t>
            </a:r>
          </a:p>
        </p:txBody>
      </p:sp>
      <p:sp>
        <p:nvSpPr>
          <p:cNvPr id="70659" name="TextBox 3"/>
          <p:cNvSpPr txBox="1">
            <a:spLocks noChangeArrowheads="1"/>
          </p:cNvSpPr>
          <p:nvPr/>
        </p:nvSpPr>
        <p:spPr bwMode="auto">
          <a:xfrm>
            <a:off x="3352800" y="6412468"/>
            <a:ext cx="5486400" cy="369332"/>
          </a:xfrm>
          <a:prstGeom prst="rect">
            <a:avLst/>
          </a:prstGeom>
          <a:noFill/>
          <a:ln w="9525">
            <a:noFill/>
            <a:miter lim="800000"/>
            <a:headEnd/>
            <a:tailEnd/>
          </a:ln>
        </p:spPr>
        <p:txBody>
          <a:bodyPr>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Arno C.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Gaebelein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of John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268.</a:t>
            </a:r>
          </a:p>
        </p:txBody>
      </p:sp>
      <p:pic>
        <p:nvPicPr>
          <p:cNvPr id="70660" name="Picture 2" descr="Arno Gaebelein">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1537" y="131005"/>
            <a:ext cx="688554" cy="914400"/>
          </a:xfrm>
          <a:prstGeom prst="rect">
            <a:avLst/>
          </a:prstGeom>
          <a:noFill/>
          <a:ln w="9525">
            <a:noFill/>
            <a:miter lim="800000"/>
            <a:headEnd/>
            <a:tailEnd/>
          </a:ln>
        </p:spPr>
      </p:pic>
      <p:pic>
        <p:nvPicPr>
          <p:cNvPr id="6" name="Picture 5">
            <a:extLst>
              <a:ext uri="{FF2B5EF4-FFF2-40B4-BE49-F238E27FC236}">
                <a16:creationId xmlns:a16="http://schemas.microsoft.com/office/drawing/2014/main" id="{6C972879-0286-49AA-8853-CE2CC2BD5E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88003" y="4648200"/>
            <a:ext cx="2215994" cy="1828800"/>
          </a:xfrm>
          <a:prstGeom prst="ellipse">
            <a:avLst/>
          </a:prstGeom>
          <a:ln>
            <a:noFill/>
          </a:ln>
          <a:effectLst>
            <a:softEdge rad="112500"/>
          </a:effectLst>
        </p:spPr>
      </p:pic>
    </p:spTree>
    <p:extLst>
      <p:ext uri="{BB962C8B-B14F-4D97-AF65-F5344CB8AC3E}">
        <p14:creationId xmlns:p14="http://schemas.microsoft.com/office/powerpoint/2010/main" val="2272053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480B87-B507-4573-91AE-A80DFAC07CD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16:18</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gates of Hades will not overpower it.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DBC4F52-CDCC-495A-81E8-AADE03C2BB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8862" y="2743200"/>
            <a:ext cx="2374279" cy="2011680"/>
          </a:xfrm>
          <a:prstGeom prst="rect">
            <a:avLst/>
          </a:prstGeom>
        </p:spPr>
      </p:pic>
    </p:spTree>
    <p:extLst>
      <p:ext uri="{BB962C8B-B14F-4D97-AF65-F5344CB8AC3E}">
        <p14:creationId xmlns:p14="http://schemas.microsoft.com/office/powerpoint/2010/main" val="2028874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91326-F19F-47FE-A4B2-4BB7B9C54F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3:3-6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by revelation there was made known to me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I wrote before in brief.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referring to this, when you read you can understand my insight into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Christ,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which in other generations was not made known to the sons of men, as it has now been revealed to His holy apostles and prophets in the Spirit;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to be specific, that the Gentiles are fellow heirs and fellow members of the body, and fellow partakers of the promise in Christ Jesus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gospel”.</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8757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Colossians 1:26</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mystery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has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hidden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ages and generations,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now been manifested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saints.”</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1007"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070061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228600"/>
            <a:ext cx="4267200" cy="762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“Mystery” Defined</a:t>
            </a:r>
          </a:p>
        </p:txBody>
      </p:sp>
      <p:sp>
        <p:nvSpPr>
          <p:cNvPr id="108547" name="Content Placeholder 2"/>
          <p:cNvSpPr>
            <a:spLocks noGrp="1"/>
          </p:cNvSpPr>
          <p:nvPr>
            <p:ph idx="1"/>
          </p:nvPr>
        </p:nvSpPr>
        <p:spPr>
          <a:xfrm>
            <a:off x="609600" y="1143000"/>
            <a:ext cx="10972800" cy="2667000"/>
          </a:xfrm>
        </p:spPr>
        <p:txBody>
          <a:body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N.T, it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mystērion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denotes, not the mysterious (as with the Eng. word), but that which, being outside the range of unassisted natural apprehension, can be made known only by Divine revelation, and is made known in a manner and at a time appointed by God, and to those who are illumined by His Spirit.”</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8548" name="TextBox 3"/>
          <p:cNvSpPr txBox="1">
            <a:spLocks noChangeArrowheads="1"/>
          </p:cNvSpPr>
          <p:nvPr/>
        </p:nvSpPr>
        <p:spPr bwMode="auto">
          <a:xfrm>
            <a:off x="2324100" y="6197600"/>
            <a:ext cx="7543800" cy="584200"/>
          </a:xfrm>
          <a:prstGeom prst="rect">
            <a:avLst/>
          </a:prstGeom>
          <a:noFill/>
          <a:ln w="9525">
            <a:noFill/>
            <a:miter lim="800000"/>
            <a:headEnd/>
            <a:tailEnd/>
          </a:ln>
        </p:spPr>
        <p:txBody>
          <a:bodyPr>
            <a:spAutoFit/>
          </a:bodyPr>
          <a:lstStyle/>
          <a:p>
            <a:pPr algn="ct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424.</a:t>
            </a:r>
          </a:p>
        </p:txBody>
      </p:sp>
      <p:pic>
        <p:nvPicPr>
          <p:cNvPr id="5" name="Picture 4">
            <a:extLst>
              <a:ext uri="{FF2B5EF4-FFF2-40B4-BE49-F238E27FC236}">
                <a16:creationId xmlns:a16="http://schemas.microsoft.com/office/drawing/2014/main" id="{67EA5568-3EF1-4F18-8741-CC6BDE8F99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88005" y="4267200"/>
            <a:ext cx="2215993" cy="1828800"/>
          </a:xfrm>
          <a:prstGeom prst="ellipse">
            <a:avLst/>
          </a:prstGeom>
          <a:ln>
            <a:noFill/>
          </a:ln>
          <a:effectLst>
            <a:softEdge rad="112500"/>
          </a:effectLst>
        </p:spPr>
      </p:pic>
    </p:spTree>
    <p:extLst>
      <p:ext uri="{BB962C8B-B14F-4D97-AF65-F5344CB8AC3E}">
        <p14:creationId xmlns:p14="http://schemas.microsoft.com/office/powerpoint/2010/main" val="3633869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204671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mystērion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will not all sleep, but we will all be changed.”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1007" y="2667000"/>
            <a:ext cx="2769993" cy="2286000"/>
          </a:xfrm>
          <a:prstGeom prst="ellipse">
            <a:avLst/>
          </a:prstGeom>
          <a:ln>
            <a:noFill/>
          </a:ln>
          <a:effectLst>
            <a:softEdge rad="112500"/>
          </a:effectLst>
        </p:spPr>
      </p:pic>
    </p:spTree>
    <p:extLst>
      <p:ext uri="{BB962C8B-B14F-4D97-AF65-F5344CB8AC3E}">
        <p14:creationId xmlns:p14="http://schemas.microsoft.com/office/powerpoint/2010/main" val="3230986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Corinthians 15:20-23</a:t>
            </a:r>
          </a:p>
          <a:p>
            <a:pPr algn="just">
              <a:spcAft>
                <a:spcPts val="120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Christ has been raised from the dead, the first fruits of those who are asleep.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each in his own order (</a:t>
            </a:r>
            <a:r>
              <a:rPr lang="en-US" sz="35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tagma</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the first fruits, after that those who are Christ’s at His coming.”</a:t>
            </a:r>
          </a:p>
        </p:txBody>
      </p:sp>
    </p:spTree>
    <p:extLst>
      <p:ext uri="{BB962C8B-B14F-4D97-AF65-F5344CB8AC3E}">
        <p14:creationId xmlns:p14="http://schemas.microsoft.com/office/powerpoint/2010/main" val="634987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2AE92CD-D7C3-4811-B78A-FC7F1BC2723F}"/>
              </a:ext>
            </a:extLst>
          </p:cNvPr>
          <p:cNvSpPr>
            <a:spLocks noGrp="1" noChangeArrowheads="1"/>
          </p:cNvSpPr>
          <p:nvPr>
            <p:ph type="title" idx="4294967295"/>
          </p:nvPr>
        </p:nvSpPr>
        <p:spPr>
          <a:xfrm>
            <a:off x="2209800" y="195020"/>
            <a:ext cx="7772400" cy="762000"/>
          </a:xfrm>
        </p:spPr>
        <p:txBody>
          <a:bodyPr/>
          <a:lstStyle/>
          <a:p>
            <a:pPr algn="ctr"/>
            <a:r>
              <a:rPr lang="en-US" altLang="en-US" sz="3400" dirty="0"/>
              <a:t>God’s Resurrection Program</a:t>
            </a:r>
          </a:p>
        </p:txBody>
      </p:sp>
      <p:pic>
        <p:nvPicPr>
          <p:cNvPr id="2" name="Picture 1">
            <a:extLst>
              <a:ext uri="{FF2B5EF4-FFF2-40B4-BE49-F238E27FC236}">
                <a16:creationId xmlns:a16="http://schemas.microsoft.com/office/drawing/2014/main" id="{EF876367-5F08-4823-BAFD-729EE69F89D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95578" y="1066800"/>
            <a:ext cx="10600844" cy="5486400"/>
          </a:xfrm>
          <a:prstGeom prst="rect">
            <a:avLst/>
          </a:prstGeom>
          <a:solidFill>
            <a:schemeClr val="bg1">
              <a:lumMod val="50000"/>
            </a:schemeClr>
          </a:solidFill>
        </p:spPr>
      </p:pic>
    </p:spTree>
    <p:extLst>
      <p:ext uri="{BB962C8B-B14F-4D97-AF65-F5344CB8AC3E}">
        <p14:creationId xmlns:p14="http://schemas.microsoft.com/office/powerpoint/2010/main" val="3972080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32114285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90700" y="1371600"/>
            <a:ext cx="8610600" cy="5192150"/>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Application of Olivet Discourse to the Church</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Earth restored after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Global reset &amp; Revelation 13?</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995466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Questions &amp; Answers</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20125" y="350043"/>
            <a:ext cx="272415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CE6C0-0C29-4271-B54C-0AB1258038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185761"/>
          </a:xfrm>
          <a:prstGeom prst="rect">
            <a:avLst/>
          </a:prstGeom>
          <a:noFill/>
          <a:ln w="28575">
            <a:noFill/>
            <a:miter lim="800000"/>
            <a:headEnd/>
            <a:tailEnd/>
          </a:ln>
        </p:spPr>
        <p:txBody>
          <a:bodyPr wrap="square">
            <a:spAutoFit/>
          </a:bodyPr>
          <a:lstStyle/>
          <a:p>
            <a:pPr algn="ctr" defTabSz="685800">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the </a:t>
            </a:r>
            <a:r>
              <a:rPr lang="en-US" sz="3600" cap="small" dirty="0">
                <a:latin typeface="Calibri" panose="020F0502020204030204" pitchFamily="34" charset="0"/>
                <a:cs typeface="Calibri" panose="020F0502020204030204" pitchFamily="34" charset="0"/>
              </a:rPr>
              <a:t>abomination of desolation</a:t>
            </a:r>
            <a:r>
              <a:rPr lang="en-US" sz="3600" dirty="0">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t>
            </a:r>
            <a:r>
              <a:rPr lang="en-US" sz="3600" b="1" u="sng" dirty="0">
                <a:solidFill>
                  <a:srgbClr val="FFFFCC"/>
                </a:solidFill>
                <a:latin typeface="Calibri" panose="020F0502020204030204" pitchFamily="34" charset="0"/>
                <a:cs typeface="Calibri" panose="020F0502020204030204" pitchFamily="34" charset="0"/>
              </a:rPr>
              <a:t>a Sabbath</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00195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C61E7C-9471-45AB-9B89-80680512E1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“All Scripture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so that the man of God may be adequate, equipped for every good work.”</a:t>
            </a:r>
          </a:p>
        </p:txBody>
      </p:sp>
      <p:pic>
        <p:nvPicPr>
          <p:cNvPr id="2" name="Picture 1">
            <a:extLst>
              <a:ext uri="{FF2B5EF4-FFF2-40B4-BE49-F238E27FC236}">
                <a16:creationId xmlns:a16="http://schemas.microsoft.com/office/drawing/2014/main" id="{FE58F68A-2000-4EE6-A593-D5393ED9AA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1842" y="3048000"/>
            <a:ext cx="3248316" cy="1828800"/>
          </a:xfrm>
          <a:prstGeom prst="rect">
            <a:avLst/>
          </a:prstGeom>
        </p:spPr>
      </p:pic>
    </p:spTree>
    <p:extLst>
      <p:ext uri="{BB962C8B-B14F-4D97-AF65-F5344CB8AC3E}">
        <p14:creationId xmlns:p14="http://schemas.microsoft.com/office/powerpoint/2010/main" val="1027658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90700" y="1371600"/>
            <a:ext cx="8610600" cy="5192150"/>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This generation</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Earth restored after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Global reset &amp; Revelation 13?</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2506429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05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Psalm 90:10</a:t>
            </a:r>
          </a:p>
          <a:p>
            <a:pPr algn="just">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for the days of our life, they contain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if due to strength,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eighty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Yet their pride is but labor and sorrow; For soon it is gone and we fly away.”</a:t>
            </a:r>
          </a:p>
        </p:txBody>
      </p:sp>
      <p:pic>
        <p:nvPicPr>
          <p:cNvPr id="2" name="Picture 1">
            <a:extLst>
              <a:ext uri="{FF2B5EF4-FFF2-40B4-BE49-F238E27FC236}">
                <a16:creationId xmlns:a16="http://schemas.microsoft.com/office/drawing/2014/main" id="{EE00B807-E8AB-4A8E-ACFA-67D07056B261}"/>
              </a:ext>
            </a:extLst>
          </p:cNvPr>
          <p:cNvPicPr>
            <a:picLocks noChangeAspect="1"/>
          </p:cNvPicPr>
          <p:nvPr/>
        </p:nvPicPr>
        <p:blipFill rotWithShape="1">
          <a:blip r:embed="rId3"/>
          <a:srcRect t="28965" b="30000"/>
          <a:stretch/>
        </p:blipFill>
        <p:spPr>
          <a:xfrm>
            <a:off x="3637935" y="3505200"/>
            <a:ext cx="4916131" cy="1295400"/>
          </a:xfrm>
          <a:prstGeom prst="rect">
            <a:avLst/>
          </a:prstGeom>
        </p:spPr>
      </p:pic>
    </p:spTree>
    <p:extLst>
      <p:ext uri="{BB962C8B-B14F-4D97-AF65-F5344CB8AC3E}">
        <p14:creationId xmlns:p14="http://schemas.microsoft.com/office/powerpoint/2010/main" val="1313682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CE6C0-0C29-4271-B54C-0AB1258038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185761"/>
          </a:xfrm>
          <a:prstGeom prst="rect">
            <a:avLst/>
          </a:prstGeom>
          <a:noFill/>
          <a:ln w="28575">
            <a:noFill/>
            <a:miter lim="800000"/>
            <a:headEnd/>
            <a:tailEnd/>
          </a:ln>
        </p:spPr>
        <p:txBody>
          <a:bodyPr wrap="square">
            <a:spAutoFit/>
          </a:bodyPr>
          <a:lstStyle/>
          <a:p>
            <a:pPr algn="ctr" defTabSz="685800">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the </a:t>
            </a:r>
            <a:r>
              <a:rPr lang="en-US" sz="3600" cap="small" dirty="0">
                <a:latin typeface="Calibri" panose="020F0502020204030204" pitchFamily="34" charset="0"/>
                <a:cs typeface="Calibri" panose="020F0502020204030204" pitchFamily="34" charset="0"/>
              </a:rPr>
              <a:t>abomination of desolation</a:t>
            </a:r>
            <a:r>
              <a:rPr lang="en-US" sz="3600" dirty="0">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t>
            </a:r>
            <a:r>
              <a:rPr lang="en-US" sz="3600" b="1" u="sng" dirty="0">
                <a:solidFill>
                  <a:srgbClr val="FFFFCC"/>
                </a:solidFill>
                <a:latin typeface="Calibri" panose="020F0502020204030204" pitchFamily="34" charset="0"/>
                <a:cs typeface="Calibri" panose="020F0502020204030204" pitchFamily="34" charset="0"/>
              </a:rPr>
              <a:t>a Sabbath</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11846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5440" y="708660"/>
            <a:ext cx="8961120" cy="5440680"/>
          </a:xfrm>
          <a:prstGeom prst="rect">
            <a:avLst/>
          </a:prstGeom>
          <a:ln w="28575">
            <a:solidFill>
              <a:srgbClr val="FFFFCC"/>
            </a:solidFill>
          </a:ln>
        </p:spPr>
      </p:pic>
    </p:spTree>
    <p:extLst>
      <p:ext uri="{BB962C8B-B14F-4D97-AF65-F5344CB8AC3E}">
        <p14:creationId xmlns:p14="http://schemas.microsoft.com/office/powerpoint/2010/main" val="1996500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90700" y="1371600"/>
            <a:ext cx="8610600" cy="5192150"/>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 rapture</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Earth restored after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Global reset &amp; Revelation 13?</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2042150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99E8B-CE42-4328-935D-E27333EB37E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6790"/>
            <a:ext cx="10972800" cy="4739759"/>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14:1–4</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600" i="1" dirty="0">
                <a:effectLst>
                  <a:outerShdw blurRad="38100" dist="38100" dir="2700000" algn="tl">
                    <a:srgbClr val="000000">
                      <a:alpha val="43137"/>
                    </a:srgbClr>
                  </a:outerShdw>
                </a:effectLst>
                <a:latin typeface="Calibri" panose="020F0502020204030204" pitchFamily="34" charset="0"/>
              </a:rPr>
              <a:t>there</a:t>
            </a:r>
            <a:r>
              <a:rPr lang="en-US" sz="3600" dirty="0">
                <a:effectLst>
                  <a:outerShdw blurRad="38100" dist="38100" dir="2700000" algn="tl">
                    <a:srgbClr val="000000">
                      <a:alpha val="43137"/>
                    </a:srgbClr>
                  </a:outerShdw>
                </a:effectLst>
                <a:latin typeface="Calibri" panose="020F0502020204030204" pitchFamily="34" charset="0"/>
              </a:rPr>
              <a:t> you may be also. </a:t>
            </a:r>
            <a:r>
              <a:rPr lang="en-US" sz="3600" baseline="30000" dirty="0">
                <a:effectLst>
                  <a:outerShdw blurRad="38100" dist="38100" dir="2700000" algn="tl">
                    <a:srgbClr val="000000">
                      <a:alpha val="43137"/>
                    </a:srgbClr>
                  </a:outerShdw>
                </a:effectLst>
                <a:latin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2936294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3650601" y="199585"/>
            <a:ext cx="4890801" cy="685800"/>
          </a:xfrm>
        </p:spPr>
        <p:txBody>
          <a:bodyPr/>
          <a:lstStyle/>
          <a:p>
            <a:pPr algn="ct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New Mystery Truth</a:t>
            </a:r>
          </a:p>
        </p:txBody>
      </p:sp>
      <p:sp>
        <p:nvSpPr>
          <p:cNvPr id="70658" name="Content Placeholder 2"/>
          <p:cNvSpPr>
            <a:spLocks noGrp="1"/>
          </p:cNvSpPr>
          <p:nvPr>
            <p:ph idx="1"/>
          </p:nvPr>
        </p:nvSpPr>
        <p:spPr>
          <a:xfrm>
            <a:off x="621536" y="1371600"/>
            <a:ext cx="10948928" cy="3048000"/>
          </a:xfrm>
        </p:spPr>
        <p:txBody>
          <a:bodyPr/>
          <a:lstStyle/>
          <a:p>
            <a:pPr marL="0" indent="0" algn="just">
              <a:spcBef>
                <a:spcPts val="0"/>
              </a:spcBef>
              <a:spcAft>
                <a:spcPts val="1200"/>
              </a:spcAft>
              <a:buClr>
                <a:srgbClr val="00FFFF"/>
              </a:buClr>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here in John 14 the Lord gives a new and unique revelation;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speaks  of something which no prophet had promised, or even could promise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Where is it written that this Messiah would come and instead of gathering His saints into an earthly Jerusalem, would take them to the Father's house, to the very place where He is? It is something new.” </a:t>
            </a:r>
          </a:p>
        </p:txBody>
      </p:sp>
      <p:sp>
        <p:nvSpPr>
          <p:cNvPr id="70659" name="TextBox 3"/>
          <p:cNvSpPr txBox="1">
            <a:spLocks noChangeArrowheads="1"/>
          </p:cNvSpPr>
          <p:nvPr/>
        </p:nvSpPr>
        <p:spPr bwMode="auto">
          <a:xfrm>
            <a:off x="3352800" y="6412468"/>
            <a:ext cx="5486400" cy="369332"/>
          </a:xfrm>
          <a:prstGeom prst="rect">
            <a:avLst/>
          </a:prstGeom>
          <a:noFill/>
          <a:ln w="9525">
            <a:noFill/>
            <a:miter lim="800000"/>
            <a:headEnd/>
            <a:tailEnd/>
          </a:ln>
        </p:spPr>
        <p:txBody>
          <a:bodyPr>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Arno C.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Gaebelein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of John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268.</a:t>
            </a:r>
          </a:p>
        </p:txBody>
      </p:sp>
      <p:pic>
        <p:nvPicPr>
          <p:cNvPr id="70660" name="Picture 2" descr="Arno Gaebelein">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1537" y="131005"/>
            <a:ext cx="688554" cy="914400"/>
          </a:xfrm>
          <a:prstGeom prst="rect">
            <a:avLst/>
          </a:prstGeom>
          <a:noFill/>
          <a:ln w="9525">
            <a:noFill/>
            <a:miter lim="800000"/>
            <a:headEnd/>
            <a:tailEnd/>
          </a:ln>
        </p:spPr>
      </p:pic>
      <p:pic>
        <p:nvPicPr>
          <p:cNvPr id="6" name="Picture 5">
            <a:extLst>
              <a:ext uri="{FF2B5EF4-FFF2-40B4-BE49-F238E27FC236}">
                <a16:creationId xmlns:a16="http://schemas.microsoft.com/office/drawing/2014/main" id="{6C972879-0286-49AA-8853-CE2CC2BD5E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88003" y="4648200"/>
            <a:ext cx="2215994" cy="1828800"/>
          </a:xfrm>
          <a:prstGeom prst="ellipse">
            <a:avLst/>
          </a:prstGeom>
          <a:ln>
            <a:noFill/>
          </a:ln>
          <a:effectLst>
            <a:softEdge rad="112500"/>
          </a:effectLst>
        </p:spPr>
      </p:pic>
    </p:spTree>
    <p:extLst>
      <p:ext uri="{BB962C8B-B14F-4D97-AF65-F5344CB8AC3E}">
        <p14:creationId xmlns:p14="http://schemas.microsoft.com/office/powerpoint/2010/main" val="637209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799" cy="5105400"/>
          </a:xfrm>
        </p:spPr>
        <p:txBody>
          <a:bodyPr/>
          <a:lstStyle/>
          <a:p>
            <a:pPr marL="0" indent="0" algn="ctr">
              <a:spcBef>
                <a:spcPts val="0"/>
              </a:spcBef>
              <a:spcAft>
                <a:spcPts val="1200"/>
              </a:spcAft>
              <a:buNone/>
            </a:pPr>
            <a:r>
              <a:rPr lang="en-US" sz="4000" kern="1200" dirty="0">
                <a:solidFill>
                  <a:srgbClr val="00FFFF"/>
                </a:solidFill>
                <a:ea typeface="+mj-ea"/>
                <a:cs typeface="+mj-cs"/>
              </a:rPr>
              <a:t>1 Thessalonians 4:13-18</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have fallen asleep.</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3694627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90700" y="1371600"/>
            <a:ext cx="8610600" cy="5192150"/>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Earth restored after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Global reset &amp; Revelation 13?</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2920315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68" name="Group 48"/>
          <p:cNvGraphicFramePr>
            <a:graphicFrameLocks noGrp="1"/>
          </p:cNvGraphicFramePr>
          <p:nvPr>
            <p:ph type="tbl" idx="1"/>
            <p:extLst>
              <p:ext uri="{D42A27DB-BD31-4B8C-83A1-F6EECF244321}">
                <p14:modId xmlns:p14="http://schemas.microsoft.com/office/powerpoint/2010/main" val="1965218980"/>
              </p:ext>
            </p:extLst>
          </p:nvPr>
        </p:nvGraphicFramePr>
        <p:xfrm>
          <a:off x="609600" y="228600"/>
          <a:ext cx="10972800" cy="6156912"/>
        </p:xfrm>
        <a:graphic>
          <a:graphicData uri="http://schemas.openxmlformats.org/drawingml/2006/table">
            <a:tbl>
              <a:tblPr>
                <a:tableStyleId>{616DA210-FB5B-4158-B5E0-FEB733F419BA}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44872">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Rapture Distinct from Second Advent</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3671179"/>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RAPTURE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4:13-18; 1 Cor 15:51-58)</a:t>
                      </a:r>
                    </a:p>
                  </a:txBody>
                  <a:tcPr marT="45716" marB="45716"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SECOND COMING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19:11-16)</a:t>
                      </a:r>
                    </a:p>
                  </a:txBody>
                  <a:tcPr marT="45716" marB="45716" horzOverflow="overflow">
                    <a:solidFill>
                      <a:schemeClr val="tx1">
                        <a:lumMod val="85000"/>
                      </a:schemeClr>
                    </a:solidFill>
                  </a:tcPr>
                </a:tc>
                <a:extLst>
                  <a:ext uri="{0D108BD9-81ED-4DB2-BD59-A6C34878D82A}">
                    <a16:rowId xmlns:a16="http://schemas.microsoft.com/office/drawing/2014/main" val="10000"/>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Christ comes in the air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4:16-17)</a:t>
                      </a:r>
                    </a:p>
                  </a:txBody>
                  <a:tcPr marT="45716" marB="45716" anchor="ctr" horzOverflow="overflow">
                    <a:solidFill>
                      <a:schemeClr val="tx1">
                        <a:lumMod val="85000"/>
                      </a:schemeClr>
                    </a:solidFill>
                  </a:tcPr>
                </a:tc>
                <a:tc>
                  <a:txBody>
                    <a:bodyPr/>
                    <a:lstStyle/>
                    <a:p>
                      <a:pPr marL="112713"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Christ comes to the earth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(Zech 14:4)</a:t>
                      </a: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For His saints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4:15-17)</a:t>
                      </a:r>
                    </a:p>
                  </a:txBody>
                  <a:tcPr marT="45716" marB="45716" anchor="ctr" horzOverflow="overflow">
                    <a:solidFill>
                      <a:schemeClr val="tx1">
                        <a:lumMod val="85000"/>
                      </a:schemeClr>
                    </a:solidFill>
                  </a:tcPr>
                </a:tc>
                <a:tc>
                  <a:txBody>
                    <a:bodyPr/>
                    <a:lstStyle/>
                    <a:p>
                      <a:pPr marL="112713"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With His saints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19:14)</a:t>
                      </a: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Blessing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4:18)</a:t>
                      </a:r>
                    </a:p>
                  </a:txBody>
                  <a:tcPr marT="45716" marB="45716" anchor="ctr" horzOverflow="overflow">
                    <a:solidFill>
                      <a:schemeClr val="tx1">
                        <a:lumMod val="85000"/>
                      </a:schemeClr>
                    </a:solidFill>
                  </a:tcPr>
                </a:tc>
                <a:tc>
                  <a:txBody>
                    <a:bodyPr/>
                    <a:lstStyle/>
                    <a:p>
                      <a:pPr marL="112713"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Judgment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19:15)</a:t>
                      </a: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Effects only believers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4:16)</a:t>
                      </a:r>
                    </a:p>
                  </a:txBody>
                  <a:tcPr marT="45716" marB="45716" anchor="ctr" horzOverflow="overflow">
                    <a:solidFill>
                      <a:schemeClr val="tx1">
                        <a:lumMod val="85000"/>
                      </a:schemeClr>
                    </a:solidFill>
                  </a:tcPr>
                </a:tc>
                <a:tc>
                  <a:txBody>
                    <a:bodyPr/>
                    <a:lstStyle/>
                    <a:p>
                      <a:pPr marL="112713"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Effects both believers &amp; unbelievers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19:15)</a:t>
                      </a: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68" name="Group 48"/>
          <p:cNvGraphicFramePr>
            <a:graphicFrameLocks noGrp="1"/>
          </p:cNvGraphicFramePr>
          <p:nvPr>
            <p:ph type="tbl" idx="1"/>
            <p:extLst>
              <p:ext uri="{D42A27DB-BD31-4B8C-83A1-F6EECF244321}">
                <p14:modId xmlns:p14="http://schemas.microsoft.com/office/powerpoint/2010/main" val="4263090580"/>
              </p:ext>
            </p:extLst>
          </p:nvPr>
        </p:nvGraphicFramePr>
        <p:xfrm>
          <a:off x="609600" y="228600"/>
          <a:ext cx="10972800" cy="5730248"/>
        </p:xfrm>
        <a:graphic>
          <a:graphicData uri="http://schemas.openxmlformats.org/drawingml/2006/table">
            <a:tbl>
              <a:tblPr>
                <a:tableStyleId>{616DA210-FB5B-4158-B5E0-FEB733F419BA}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44872">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Rapture Distinct from Second Advent</a:t>
                      </a:r>
                      <a:endParaRPr 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3671179"/>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RAPTURE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4:13-18; 1 Cor 15:51-58)</a:t>
                      </a:r>
                    </a:p>
                  </a:txBody>
                  <a:tcPr marT="45716" marB="45716" horzOverflow="overflow">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SECOND COMING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19:11-16)</a:t>
                      </a:r>
                    </a:p>
                  </a:txBody>
                  <a:tcPr marT="45716" marB="45716" horzOverflow="overflow">
                    <a:solidFill>
                      <a:srgbClr val="DDDDDD"/>
                    </a:solidFill>
                  </a:tcPr>
                </a:tc>
                <a:extLst>
                  <a:ext uri="{0D108BD9-81ED-4DB2-BD59-A6C34878D82A}">
                    <a16:rowId xmlns:a16="http://schemas.microsoft.com/office/drawing/2014/main" val="10000"/>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Invisible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4:16)</a:t>
                      </a:r>
                    </a:p>
                  </a:txBody>
                  <a:tcPr marT="45723" marB="45723" anchor="ctr" horzOverflow="overflow">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Visible to all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1:7)</a:t>
                      </a:r>
                    </a:p>
                  </a:txBody>
                  <a:tcPr marT="45723" marB="45723" anchor="ctr" horzOverflow="overflow">
                    <a:solidFill>
                      <a:srgbClr val="DDDDDD"/>
                    </a:solidFill>
                  </a:tcPr>
                </a:tc>
                <a:extLst>
                  <a:ext uri="{0D108BD9-81ED-4DB2-BD59-A6C34878D82A}">
                    <a16:rowId xmlns:a16="http://schemas.microsoft.com/office/drawing/2014/main" val="10001"/>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Announced only by an archangel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4:16)</a:t>
                      </a:r>
                    </a:p>
                  </a:txBody>
                  <a:tcPr marT="45723" marB="45723" anchor="ctr" horzOverflow="overflow">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Involves myriads of angels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(Jude 14)</a:t>
                      </a:r>
                    </a:p>
                  </a:txBody>
                  <a:tcPr marT="45723" marB="45723" anchor="ctr" horzOverflow="overflow">
                    <a:solidFill>
                      <a:srgbClr val="DDDDDD"/>
                    </a:solidFill>
                  </a:tcPr>
                </a:tc>
                <a:extLst>
                  <a:ext uri="{0D108BD9-81ED-4DB2-BD59-A6C34878D82A}">
                    <a16:rowId xmlns:a16="http://schemas.microsoft.com/office/drawing/2014/main" val="10002"/>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Resurrection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Cor 15: 51)</a:t>
                      </a:r>
                    </a:p>
                  </a:txBody>
                  <a:tcPr marT="45723" marB="45723" anchor="ctr" horzOverflow="overflow">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No resurrection</a:t>
                      </a:r>
                    </a:p>
                  </a:txBody>
                  <a:tcPr marT="45723" marB="45723" anchor="ctr" horzOverflow="overflow">
                    <a:solidFill>
                      <a:srgbClr val="DDDDDD"/>
                    </a:solidFill>
                  </a:tcPr>
                </a:tc>
                <a:extLst>
                  <a:ext uri="{0D108BD9-81ED-4DB2-BD59-A6C34878D82A}">
                    <a16:rowId xmlns:a16="http://schemas.microsoft.com/office/drawing/2014/main" val="10003"/>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Rescue of the Church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1:10)</a:t>
                      </a:r>
                    </a:p>
                  </a:txBody>
                  <a:tcPr marT="45723" marB="45723" anchor="ctr" horzOverflow="overflow">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Rescue of Israel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(Matt 23:37-39)</a:t>
                      </a:r>
                    </a:p>
                  </a:txBody>
                  <a:tcPr marT="45723" marB="45723" anchor="ctr" horzOverflow="overflow">
                    <a:solidFill>
                      <a:srgbClr val="DDDDDD"/>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64150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90700" y="1371600"/>
            <a:ext cx="8610600" cy="5192150"/>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Earth restored after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Global reset &amp; Revelation 13?</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449956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1633" y="176523"/>
            <a:ext cx="9828733" cy="6504954"/>
          </a:xfrm>
          <a:prstGeom prst="rect">
            <a:avLst/>
          </a:prstGeom>
        </p:spPr>
      </p:pic>
    </p:spTree>
    <p:extLst>
      <p:ext uri="{BB962C8B-B14F-4D97-AF65-F5344CB8AC3E}">
        <p14:creationId xmlns:p14="http://schemas.microsoft.com/office/powerpoint/2010/main" val="93609940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5A06F4-5CFC-4427-BD81-E8C66D2ED101}"/>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8:22</a:t>
            </a:r>
          </a:p>
          <a:p>
            <a:pPr algn="just">
              <a:defRPr/>
            </a:pPr>
            <a:r>
              <a:rPr lang="en-US" sz="3600" dirty="0">
                <a:latin typeface="Calibri" pitchFamily="34" charset="0"/>
                <a:cs typeface="Calibri" pitchFamily="34" charset="0"/>
              </a:rPr>
              <a:t>While the earth remains, Seedtime and harvest, And cold and heat, And summer and winter, And day and night Shall not cease.</a:t>
            </a:r>
          </a:p>
        </p:txBody>
      </p:sp>
      <p:pic>
        <p:nvPicPr>
          <p:cNvPr id="5" name="Picture 4">
            <a:extLst>
              <a:ext uri="{FF2B5EF4-FFF2-40B4-BE49-F238E27FC236}">
                <a16:creationId xmlns:a16="http://schemas.microsoft.com/office/drawing/2014/main" id="{DA22F9EF-511B-4D07-8DB0-EA61C5965F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650" y="2590800"/>
            <a:ext cx="3048700" cy="2286000"/>
          </a:xfrm>
          <a:prstGeom prst="ellipse">
            <a:avLst/>
          </a:prstGeom>
        </p:spPr>
      </p:pic>
    </p:spTree>
    <p:extLst>
      <p:ext uri="{BB962C8B-B14F-4D97-AF65-F5344CB8AC3E}">
        <p14:creationId xmlns:p14="http://schemas.microsoft.com/office/powerpoint/2010/main" val="55487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554819"/>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1:6; 5:10</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has made us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kingdom,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God and Father—to Him be the glory and the dominion forever and ever. Amen…</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have made them to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they will reign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 the earth</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gē</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555F8D65-2C53-4851-B1C8-A3DF668CEA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3054" y="3505200"/>
            <a:ext cx="1845895" cy="1371600"/>
          </a:xfrm>
          <a:prstGeom prst="rect">
            <a:avLst/>
          </a:prstGeom>
        </p:spPr>
      </p:pic>
    </p:spTree>
    <p:extLst>
      <p:ext uri="{BB962C8B-B14F-4D97-AF65-F5344CB8AC3E}">
        <p14:creationId xmlns:p14="http://schemas.microsoft.com/office/powerpoint/2010/main" val="3153688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533400"/>
            <a:ext cx="8839201" cy="5791200"/>
          </a:xfrm>
          <a:prstGeom prst="rect">
            <a:avLst/>
          </a:prstGeom>
          <a:ln>
            <a:solidFill>
              <a:srgbClr val="FFFFCC"/>
            </a:solidFill>
          </a:ln>
        </p:spPr>
      </p:pic>
    </p:spTree>
    <p:extLst>
      <p:ext uri="{BB962C8B-B14F-4D97-AF65-F5344CB8AC3E}">
        <p14:creationId xmlns:p14="http://schemas.microsoft.com/office/powerpoint/2010/main" val="1573936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s://scontent-dfw1-1.xx.fbcdn.net/hphotos-xtf1/t31.0-8/11794619_10207462667233113_7088908926816719446_o.jpg">
            <a:extLst>
              <a:ext uri="{FF2B5EF4-FFF2-40B4-BE49-F238E27FC236}">
                <a16:creationId xmlns:a16="http://schemas.microsoft.com/office/drawing/2014/main" id="{5E3E0726-1B74-45CA-BA41-2E8E8867B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6015" y="228600"/>
            <a:ext cx="7959970" cy="6400800"/>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90700" y="1371600"/>
            <a:ext cx="8610600" cy="5192150"/>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Earth restored after Tribulation?</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Global reset &amp; Revelation 13?</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2066842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1633" y="176523"/>
            <a:ext cx="9828733" cy="6504954"/>
          </a:xfrm>
          <a:prstGeom prst="rect">
            <a:avLst/>
          </a:prstGeom>
        </p:spPr>
      </p:pic>
    </p:spTree>
    <p:extLst>
      <p:ext uri="{BB962C8B-B14F-4D97-AF65-F5344CB8AC3E}">
        <p14:creationId xmlns:p14="http://schemas.microsoft.com/office/powerpoint/2010/main" val="326080632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90700" y="1371600"/>
            <a:ext cx="8610600" cy="5192150"/>
          </a:xfrm>
        </p:spPr>
        <p:txBody>
          <a:bodyPr/>
          <a:lstStyle/>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Earth restored after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Global reset &amp; Revelation 13?</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3459234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3779552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181350" y="276265"/>
            <a:ext cx="5829300" cy="85725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1</a:t>
            </a:r>
            <a:r>
              <a:rPr lang="en-US" altLang="en-US" sz="4000" baseline="30000" dirty="0">
                <a:effectLst>
                  <a:outerShdw blurRad="38100" dist="38100" dir="2700000" algn="tl">
                    <a:srgbClr val="000000">
                      <a:alpha val="43137"/>
                    </a:srgbClr>
                  </a:outerShdw>
                </a:effectLst>
                <a:cs typeface="Calibri" panose="020F0502020204030204" pitchFamily="34" charset="0"/>
              </a:rPr>
              <a:t>st</a:t>
            </a:r>
            <a:r>
              <a:rPr lang="en-US" altLang="en-US" sz="40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2160368" y="1588889"/>
            <a:ext cx="7077075" cy="3680222"/>
          </a:xfrm>
        </p:spPr>
        <p:txBody>
          <a:bodyPr/>
          <a:lstStyle/>
          <a:p>
            <a:pPr marL="557213" indent="-557213" eaLnBrk="1" hangingPunct="1">
              <a:spcBef>
                <a:spcPts val="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cs typeface="Calibri" panose="020F0502020204030204" pitchFamily="34" charset="0"/>
              </a:rPr>
              <a:t>6:1-2 – Advent of antichrist</a:t>
            </a:r>
          </a:p>
          <a:p>
            <a:pPr marL="557213" indent="-557213" eaLnBrk="1" hangingPunct="1">
              <a:spcBef>
                <a:spcPts val="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cs typeface="Calibri" panose="020F0502020204030204" pitchFamily="34" charset="0"/>
              </a:rPr>
              <a:t>6:3-4 – War</a:t>
            </a:r>
          </a:p>
          <a:p>
            <a:pPr marL="557213" indent="-557213" eaLnBrk="1" hangingPunct="1">
              <a:spcBef>
                <a:spcPts val="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cs typeface="Calibri" panose="020F0502020204030204" pitchFamily="34" charset="0"/>
              </a:rPr>
              <a:t>6:5-6 – Famine</a:t>
            </a:r>
          </a:p>
          <a:p>
            <a:pPr marL="557213" indent="-557213" eaLnBrk="1" hangingPunct="1">
              <a:spcBef>
                <a:spcPts val="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cs typeface="Calibri" panose="020F0502020204030204" pitchFamily="34" charset="0"/>
              </a:rPr>
              <a:t>6:7-8 – Death</a:t>
            </a:r>
          </a:p>
          <a:p>
            <a:pPr marL="557213" indent="-557213" eaLnBrk="1" hangingPunct="1">
              <a:spcBef>
                <a:spcPts val="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cs typeface="Calibri" panose="020F0502020204030204" pitchFamily="34" charset="0"/>
              </a:rPr>
              <a:t>6:9-11 – Martyrdoms</a:t>
            </a:r>
          </a:p>
          <a:p>
            <a:pPr marL="557213" indent="-557213" eaLnBrk="1" hangingPunct="1">
              <a:spcBef>
                <a:spcPts val="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cs typeface="Calibri" panose="020F0502020204030204" pitchFamily="34" charset="0"/>
              </a:rPr>
              <a:t>6:12-17 – Cosmic disturbances</a:t>
            </a:r>
          </a:p>
        </p:txBody>
      </p:sp>
      <p:pic>
        <p:nvPicPr>
          <p:cNvPr id="4" name="Picture 5">
            <a:extLst>
              <a:ext uri="{FF2B5EF4-FFF2-40B4-BE49-F238E27FC236}">
                <a16:creationId xmlns:a16="http://schemas.microsoft.com/office/drawing/2014/main" id="{76E4E65B-0E43-4490-905E-FA3DDBDF283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53400" y="2590800"/>
            <a:ext cx="2053944" cy="234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24E3E441-9436-4D27-888C-8C07CDF78A77}"/>
              </a:ext>
            </a:extLst>
          </p:cNvPr>
          <p:cNvSpPr>
            <a:spLocks noChangeArrowheads="1"/>
          </p:cNvSpPr>
          <p:nvPr/>
        </p:nvSpPr>
        <p:spPr bwMode="auto">
          <a:xfrm>
            <a:off x="2514600" y="4648200"/>
            <a:ext cx="1828800" cy="1143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6371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345" name="Group 217">
            <a:extLst>
              <a:ext uri="{FF2B5EF4-FFF2-40B4-BE49-F238E27FC236}">
                <a16:creationId xmlns:a16="http://schemas.microsoft.com/office/drawing/2014/main" id="{58C71DB7-3A8C-4E7D-8C1D-F5D27F4BB2FC}"/>
              </a:ext>
            </a:extLst>
          </p:cNvPr>
          <p:cNvGraphicFramePr>
            <a:graphicFrameLocks noGrp="1"/>
          </p:cNvGraphicFramePr>
          <p:nvPr>
            <p:ph type="tbl" idx="1"/>
          </p:nvPr>
        </p:nvGraphicFramePr>
        <p:xfrm>
          <a:off x="1600201" y="640195"/>
          <a:ext cx="8991601" cy="5455690"/>
        </p:xfrm>
        <a:graphic>
          <a:graphicData uri="http://schemas.openxmlformats.org/drawingml/2006/table">
            <a:tbl>
              <a:tblPr>
                <a:tableStyleId>{D7AC3CCA-C797-4891-BE02-D94E43425B78}</a:tableStyleId>
              </a:tblPr>
              <a:tblGrid>
                <a:gridCol w="3016919">
                  <a:extLst>
                    <a:ext uri="{9D8B030D-6E8A-4147-A177-3AD203B41FA5}">
                      <a16:colId xmlns:a16="http://schemas.microsoft.com/office/drawing/2014/main" val="20000"/>
                    </a:ext>
                  </a:extLst>
                </a:gridCol>
                <a:gridCol w="3016919">
                  <a:extLst>
                    <a:ext uri="{9D8B030D-6E8A-4147-A177-3AD203B41FA5}">
                      <a16:colId xmlns:a16="http://schemas.microsoft.com/office/drawing/2014/main" val="20001"/>
                    </a:ext>
                  </a:extLst>
                </a:gridCol>
                <a:gridCol w="2957763">
                  <a:extLst>
                    <a:ext uri="{9D8B030D-6E8A-4147-A177-3AD203B41FA5}">
                      <a16:colId xmlns:a16="http://schemas.microsoft.com/office/drawing/2014/main" val="20003"/>
                    </a:ext>
                  </a:extLst>
                </a:gridCol>
              </a:tblGrid>
              <a:tr h="514276">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lang="en-US" altLang="en-US" sz="3200" b="1"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DESCRIPTION OF THE SEVEN CHURCHES</a:t>
                      </a:r>
                      <a:br>
                        <a:rPr lang="en-US" alt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br>
                      <a:r>
                        <a:rPr lang="en-US" altLang="en-US" sz="28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2‒3</a:t>
                      </a:r>
                      <a:endParaRPr lang="en-US" sz="32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13" marB="45713" anchor="ctr" horzOverflow="overflow">
                    <a:solidFill>
                      <a:schemeClr val="bg2"/>
                    </a:solid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26820574"/>
                  </a:ext>
                </a:extLst>
              </a:tr>
              <a:tr h="556233">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CHURCH</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3" marB="45713" anchor="ctr" horzOverflow="overflow"/>
                </a:tc>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SCRIPTURE</a:t>
                      </a:r>
                    </a:p>
                  </a:txBody>
                  <a:tcPr marT="45713" marB="45713" anchor="ctr" horzOverflow="overflow"/>
                </a:tc>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rgbClr val="A50021"/>
                          </a:solidFill>
                          <a:effectLst/>
                          <a:latin typeface="Calibri" panose="020F0502020204030204" pitchFamily="34" charset="0"/>
                          <a:ea typeface="+mn-ea"/>
                          <a:cs typeface="Calibri" panose="020F0502020204030204" pitchFamily="34" charset="0"/>
                        </a:rPr>
                        <a:t>DESCRIPTION</a:t>
                      </a:r>
                    </a:p>
                  </a:txBody>
                  <a:tcPr marT="45713" marB="45713" anchor="ctr" horzOverflow="overflow"/>
                </a:tc>
                <a:extLst>
                  <a:ext uri="{0D108BD9-81ED-4DB2-BD59-A6C34878D82A}">
                    <a16:rowId xmlns:a16="http://schemas.microsoft.com/office/drawing/2014/main" val="10000"/>
                  </a:ext>
                </a:extLst>
              </a:tr>
              <a:tr h="556233">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Ephesus</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2:1-7</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Loveless</a:t>
                      </a:r>
                    </a:p>
                  </a:txBody>
                  <a:tcPr marT="45713" marB="45713" anchor="ctr" horzOverflow="overflow"/>
                </a:tc>
                <a:extLst>
                  <a:ext uri="{0D108BD9-81ED-4DB2-BD59-A6C34878D82A}">
                    <a16:rowId xmlns:a16="http://schemas.microsoft.com/office/drawing/2014/main" val="10001"/>
                  </a:ext>
                </a:extLst>
              </a:tr>
              <a:tr h="556233">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Smyrna</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2:8-11</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Persecuted</a:t>
                      </a:r>
                    </a:p>
                  </a:txBody>
                  <a:tcPr marT="45713" marB="45713" anchor="ctr" horzOverflow="overflow"/>
                </a:tc>
                <a:extLst>
                  <a:ext uri="{0D108BD9-81ED-4DB2-BD59-A6C34878D82A}">
                    <a16:rowId xmlns:a16="http://schemas.microsoft.com/office/drawing/2014/main" val="10002"/>
                  </a:ext>
                </a:extLst>
              </a:tr>
              <a:tr h="556233">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Pergamum</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2:12-17</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Compromised</a:t>
                      </a:r>
                    </a:p>
                  </a:txBody>
                  <a:tcPr marT="45713" marB="45713" anchor="ctr" horzOverflow="overflow"/>
                </a:tc>
                <a:extLst>
                  <a:ext uri="{0D108BD9-81ED-4DB2-BD59-A6C34878D82A}">
                    <a16:rowId xmlns:a16="http://schemas.microsoft.com/office/drawing/2014/main" val="10003"/>
                  </a:ext>
                </a:extLst>
              </a:tr>
              <a:tr h="556233">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Thyatira</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2:18-29</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Corrupt</a:t>
                      </a:r>
                    </a:p>
                  </a:txBody>
                  <a:tcPr marT="45713" marB="45713" anchor="ctr" horzOverflow="overflow"/>
                </a:tc>
                <a:extLst>
                  <a:ext uri="{0D108BD9-81ED-4DB2-BD59-A6C34878D82A}">
                    <a16:rowId xmlns:a16="http://schemas.microsoft.com/office/drawing/2014/main" val="10004"/>
                  </a:ext>
                </a:extLst>
              </a:tr>
              <a:tr h="556233">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Sardis</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3:1-6</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Dead</a:t>
                      </a:r>
                    </a:p>
                  </a:txBody>
                  <a:tcPr marT="45713" marB="45713" anchor="ctr" horzOverflow="overflow"/>
                </a:tc>
                <a:extLst>
                  <a:ext uri="{0D108BD9-81ED-4DB2-BD59-A6C34878D82A}">
                    <a16:rowId xmlns:a16="http://schemas.microsoft.com/office/drawing/2014/main" val="10005"/>
                  </a:ext>
                </a:extLst>
              </a:tr>
              <a:tr h="556233">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Philadelphia</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3:7-13</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Missionary</a:t>
                      </a:r>
                    </a:p>
                  </a:txBody>
                  <a:tcPr marT="45713" marB="45713" anchor="ctr" horzOverflow="overflow"/>
                </a:tc>
                <a:extLst>
                  <a:ext uri="{0D108BD9-81ED-4DB2-BD59-A6C34878D82A}">
                    <a16:rowId xmlns:a16="http://schemas.microsoft.com/office/drawing/2014/main" val="10006"/>
                  </a:ext>
                </a:extLst>
              </a:tr>
              <a:tr h="556233">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Laodicea</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3:14-22</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Man-centered</a:t>
                      </a:r>
                    </a:p>
                  </a:txBody>
                  <a:tcPr marT="45713" marB="45713"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59809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4114800" y="228600"/>
            <a:ext cx="3962400" cy="11430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Twenty-Four Elders</a:t>
            </a:r>
            <a:br>
              <a:rPr lang="en-US" sz="3600" kern="1200" dirty="0">
                <a:effectLst>
                  <a:outerShdw blurRad="38100" dist="38100" dir="2700000" algn="tl">
                    <a:srgbClr val="000000">
                      <a:alpha val="43137"/>
                    </a:srgbClr>
                  </a:outerShdw>
                </a:effectLst>
                <a:cs typeface="Calibri" panose="020F0502020204030204" pitchFamily="34" charset="0"/>
              </a:rPr>
            </a:br>
            <a:r>
              <a:rPr lang="en-US" sz="2800" kern="1200" dirty="0">
                <a:solidFill>
                  <a:schemeClr val="tx1"/>
                </a:solidFill>
                <a:effectLst>
                  <a:outerShdw blurRad="38100" dist="38100" dir="2700000" algn="tl">
                    <a:srgbClr val="000000">
                      <a:alpha val="43137"/>
                    </a:srgbClr>
                  </a:outerShdw>
                </a:effectLst>
                <a:cs typeface="Calibri" panose="020F0502020204030204" pitchFamily="34" charset="0"/>
              </a:rPr>
              <a:t>(Rev. 4:4; 5:8-10)</a:t>
            </a: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670642" y="1143000"/>
            <a:ext cx="6406559" cy="5181600"/>
          </a:xfrm>
        </p:spPr>
        <p:txBody>
          <a:bodyPr/>
          <a:lstStyle/>
          <a:p>
            <a:pPr marL="0" indent="0" eaLnBrk="1" hangingPunct="1">
              <a:spcBef>
                <a:spcPts val="0"/>
              </a:spcBef>
              <a:spcAft>
                <a:spcPts val="1800"/>
              </a:spcAft>
              <a:buSzPct val="100000"/>
              <a:buNone/>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CHURCH</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Crowned (Rev. 2:10; 3:11)</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Resurrected (Rev. 4:4)</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Clothed in White (Rev. 3:5)</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Redeemed (Rev. 5:8-10)</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Global (Rev. 5:9; Matt. 28:19)</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Enthroned (Rev. 3:21)</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Elders (Rev. 1 Tim. 3:1-7)</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Kingdom of Priests (Rev. 1:6)</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Twenty-four (Rev. 1:6)</a:t>
            </a:r>
          </a:p>
        </p:txBody>
      </p:sp>
      <p:pic>
        <p:nvPicPr>
          <p:cNvPr id="2" name="Picture 1">
            <a:extLst>
              <a:ext uri="{FF2B5EF4-FFF2-40B4-BE49-F238E27FC236}">
                <a16:creationId xmlns:a16="http://schemas.microsoft.com/office/drawing/2014/main" id="{067A5CA2-1540-4B0D-8EAF-F6AD73AEAF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3400" y="2286000"/>
            <a:ext cx="3001171" cy="2286000"/>
          </a:xfrm>
          <a:prstGeom prst="rect">
            <a:avLst/>
          </a:prstGeom>
        </p:spPr>
      </p:pic>
    </p:spTree>
    <p:extLst>
      <p:ext uri="{BB962C8B-B14F-4D97-AF65-F5344CB8AC3E}">
        <p14:creationId xmlns:p14="http://schemas.microsoft.com/office/powerpoint/2010/main" val="356301150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90700" y="1371600"/>
            <a:ext cx="8610600" cy="5192150"/>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Earth restored after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Global reset &amp; Revelation 13?</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3542043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609600" y="799087"/>
          <a:ext cx="10972800" cy="5259826"/>
        </p:xfrm>
        <a:graphic>
          <a:graphicData uri="http://schemas.openxmlformats.org/drawingml/2006/table">
            <a:tbl>
              <a:tblPr firstRow="1" bandRow="1">
                <a:tableStyleId>{073A0DAA-6AF3-43AB-8588-CEC1D06C72B9}</a:tableStyleId>
              </a:tblPr>
              <a:tblGrid>
                <a:gridCol w="5207431">
                  <a:extLst>
                    <a:ext uri="{9D8B030D-6E8A-4147-A177-3AD203B41FA5}">
                      <a16:colId xmlns:a16="http://schemas.microsoft.com/office/drawing/2014/main" val="450372001"/>
                    </a:ext>
                  </a:extLst>
                </a:gridCol>
                <a:gridCol w="5765369">
                  <a:extLst>
                    <a:ext uri="{9D8B030D-6E8A-4147-A177-3AD203B41FA5}">
                      <a16:colId xmlns:a16="http://schemas.microsoft.com/office/drawing/2014/main" val="3560513311"/>
                    </a:ext>
                  </a:extLst>
                </a:gridCol>
              </a:tblGrid>
              <a:tr h="768745">
                <a:tc gridSpan="2">
                  <a:txBody>
                    <a:bodyPr/>
                    <a:lstStyle/>
                    <a:p>
                      <a:pPr algn="ctr"/>
                      <a:r>
                        <a:rPr kumimoji="0" lang="en-US" altLang="en-US" sz="40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40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36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36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36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36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36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36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Sealed (First Fruits)</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Slain (Martyrs)</a:t>
                      </a:r>
                    </a:p>
                  </a:txBody>
                  <a:tcPr anchor="ctr"/>
                </a:tc>
                <a:extLst>
                  <a:ext uri="{0D108BD9-81ED-4DB2-BD59-A6C34878D82A}">
                    <a16:rowId xmlns:a16="http://schemas.microsoft.com/office/drawing/2014/main" val="2431306076"/>
                  </a:ext>
                </a:extLst>
              </a:tr>
              <a:tr h="647360">
                <a:tc>
                  <a:txBody>
                    <a:bodyPr/>
                    <a:lstStyle/>
                    <a:p>
                      <a:r>
                        <a:rPr lang="en-US" sz="3200" b="1" dirty="0">
                          <a:effectLst/>
                          <a:latin typeface="Calibri" panose="020F0502020204030204" pitchFamily="34" charset="0"/>
                          <a:cs typeface="Calibri" panose="020F0502020204030204" pitchFamily="34" charset="0"/>
                        </a:rPr>
                        <a:t>Sealed </a:t>
                      </a:r>
                      <a:r>
                        <a:rPr lang="en-US" sz="3200" b="1" u="sng" dirty="0">
                          <a:solidFill>
                            <a:srgbClr val="C00000"/>
                          </a:solidFill>
                          <a:effectLst/>
                          <a:latin typeface="Calibri" panose="020F0502020204030204" pitchFamily="34" charset="0"/>
                          <a:cs typeface="Calibri" panose="020F0502020204030204" pitchFamily="34" charset="0"/>
                        </a:rPr>
                        <a:t>before</a:t>
                      </a:r>
                      <a:r>
                        <a:rPr lang="en-US" sz="32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effectLst/>
                          <a:latin typeface="Calibri" panose="020F0502020204030204" pitchFamily="34" charset="0"/>
                          <a:cs typeface="Calibri" panose="020F0502020204030204" pitchFamily="34" charset="0"/>
                        </a:rPr>
                        <a:t>Converted </a:t>
                      </a:r>
                      <a:r>
                        <a:rPr lang="en-US" sz="32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32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800" dirty="0">
                          <a:effectLst/>
                          <a:latin typeface="Calibri" panose="020F0502020204030204" pitchFamily="34" charset="0"/>
                          <a:cs typeface="Calibri" panose="020F0502020204030204" pitchFamily="34" charset="0"/>
                        </a:rPr>
                        <a:t>Hitchcock and Ice, </a:t>
                      </a:r>
                      <a:r>
                        <a:rPr lang="en-US" altLang="en-US" sz="2800" i="1" dirty="0">
                          <a:effectLst/>
                          <a:latin typeface="Calibri" panose="020F0502020204030204" pitchFamily="34" charset="0"/>
                          <a:cs typeface="Calibri" panose="020F0502020204030204" pitchFamily="34" charset="0"/>
                        </a:rPr>
                        <a:t>The Truth Behind Left Behind</a:t>
                      </a:r>
                      <a:r>
                        <a:rPr lang="en-US" altLang="en-US" sz="28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628459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90700" y="1371600"/>
            <a:ext cx="8610600" cy="5192150"/>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Earth restored after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Global reset &amp; Revelation 13?</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1770294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9327CE-D672-4D84-9CB6-86C6C143C1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A3DD6A06-C87B-4DC6-933D-ABA11D48095A}"/>
              </a:ext>
            </a:extLst>
          </p:cNvPr>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13:16-18</a:t>
            </a:r>
          </a:p>
          <a:p>
            <a:pPr algn="just">
              <a:spcBef>
                <a:spcPts val="0"/>
              </a:spcBef>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rPr>
              <a:t> And he causes all, the small and the great, and the rich and the poor, and the free men and the slaves, to be given a mark on their right hand or on their forehead, </a:t>
            </a:r>
            <a:r>
              <a:rPr lang="en-US" sz="3200" baseline="30000" dirty="0">
                <a:effectLst>
                  <a:outerShdw blurRad="38100" dist="38100" dir="2700000" algn="tl">
                    <a:srgbClr val="000000">
                      <a:alpha val="43137"/>
                    </a:srgbClr>
                  </a:outerShdw>
                </a:effectLst>
                <a:latin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rPr>
              <a:t> and </a:t>
            </a:r>
            <a:r>
              <a:rPr lang="en-US" sz="3200" i="1" dirty="0">
                <a:effectLst>
                  <a:outerShdw blurRad="38100" dist="38100" dir="2700000" algn="tl">
                    <a:srgbClr val="000000">
                      <a:alpha val="43137"/>
                    </a:srgbClr>
                  </a:outerShdw>
                </a:effectLst>
                <a:latin typeface="Calibri" panose="020F0502020204030204" pitchFamily="34" charset="0"/>
              </a:rPr>
              <a:t>he provides</a:t>
            </a:r>
            <a:r>
              <a:rPr lang="en-US" sz="32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200" i="1" dirty="0">
                <a:effectLst>
                  <a:outerShdw blurRad="38100" dist="38100" dir="2700000" algn="tl">
                    <a:srgbClr val="000000">
                      <a:alpha val="43137"/>
                    </a:srgbClr>
                  </a:outerShdw>
                </a:effectLst>
                <a:latin typeface="Calibri" panose="020F0502020204030204" pitchFamily="34" charset="0"/>
              </a:rPr>
              <a:t>either</a:t>
            </a:r>
            <a:r>
              <a:rPr lang="en-US" sz="3200" dirty="0">
                <a:effectLst>
                  <a:outerShdw blurRad="38100" dist="38100" dir="2700000" algn="tl">
                    <a:srgbClr val="000000">
                      <a:alpha val="43137"/>
                    </a:srgbClr>
                  </a:outerShdw>
                </a:effectLst>
                <a:latin typeface="Calibri" panose="020F0502020204030204" pitchFamily="34" charset="0"/>
              </a:rPr>
              <a:t> the name of the beast or the number of his name. </a:t>
            </a:r>
            <a:r>
              <a:rPr lang="en-US" sz="3200" baseline="30000" dirty="0">
                <a:effectLst>
                  <a:outerShdw blurRad="38100" dist="38100" dir="2700000" algn="tl">
                    <a:srgbClr val="000000">
                      <a:alpha val="43137"/>
                    </a:srgbClr>
                  </a:outerShdw>
                </a:effectLst>
                <a:latin typeface="Calibri" panose="020F0502020204030204" pitchFamily="34" charset="0"/>
              </a:rPr>
              <a:t>18</a:t>
            </a:r>
            <a:r>
              <a:rPr lang="en-US" sz="3200" dirty="0">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man; and his number is six hundred and sixty-six. </a:t>
            </a:r>
          </a:p>
        </p:txBody>
      </p:sp>
      <p:sp>
        <p:nvSpPr>
          <p:cNvPr id="4" name="Rectangle 37">
            <a:extLst>
              <a:ext uri="{FF2B5EF4-FFF2-40B4-BE49-F238E27FC236}">
                <a16:creationId xmlns:a16="http://schemas.microsoft.com/office/drawing/2014/main" id="{34D72C14-F369-4CAA-9FB5-686170A2FF20}"/>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48</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65162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A604F-5D9E-4B91-A3F6-CA2CF745F7B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eaLnBrk="1" hangingPunct="1">
              <a:spcBef>
                <a:spcPts val="0"/>
              </a:spcBef>
              <a:spcAft>
                <a:spcPts val="1200"/>
              </a:spcAft>
              <a:buClr>
                <a:srgbClr val="FF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rPr>
              <a:t>Daniel 7:23</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The fourth beast will be a fourth kingdom on the earth, which will be different from all the </a:t>
            </a:r>
            <a:r>
              <a:rPr lang="en-US" sz="3600" i="1" dirty="0">
                <a:latin typeface="Calibri" panose="020F0502020204030204" pitchFamily="34" charset="0"/>
                <a:cs typeface="Calibri" panose="020F0502020204030204" pitchFamily="34" charset="0"/>
              </a:rPr>
              <a:t>other</a:t>
            </a:r>
            <a:r>
              <a:rPr lang="en-US" sz="3600" dirty="0">
                <a:latin typeface="Calibri" panose="020F0502020204030204" pitchFamily="34" charset="0"/>
                <a:cs typeface="Calibri" panose="020F0502020204030204" pitchFamily="34" charset="0"/>
              </a:rPr>
              <a:t> kingdoms and will </a:t>
            </a:r>
            <a:r>
              <a:rPr lang="en-US" sz="3600" b="1" u="sng" dirty="0">
                <a:solidFill>
                  <a:srgbClr val="FFFFCC"/>
                </a:solidFill>
                <a:latin typeface="Calibri" panose="020F0502020204030204" pitchFamily="34" charset="0"/>
                <a:cs typeface="Calibri" panose="020F0502020204030204" pitchFamily="34" charset="0"/>
              </a:rPr>
              <a:t>devour the whole earth and tread it down and crush it</a:t>
            </a:r>
            <a:r>
              <a:rPr lang="en-US" sz="3600" dirty="0">
                <a:latin typeface="Calibri" panose="020F0502020204030204" pitchFamily="34" charset="0"/>
                <a:cs typeface="Calibri" panose="020F0502020204030204" pitchFamily="34" charset="0"/>
              </a:rPr>
              <a:t>.”</a:t>
            </a:r>
          </a:p>
        </p:txBody>
      </p:sp>
      <p:sp>
        <p:nvSpPr>
          <p:cNvPr id="4" name="Rectangle 37">
            <a:extLst>
              <a:ext uri="{FF2B5EF4-FFF2-40B4-BE49-F238E27FC236}">
                <a16:creationId xmlns:a16="http://schemas.microsoft.com/office/drawing/2014/main" id="{54C938CD-FFB4-4BB4-B3E3-E012B7BB7B58}"/>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49</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ophet daniel - Bible Walking">
            <a:extLst>
              <a:ext uri="{FF2B5EF4-FFF2-40B4-BE49-F238E27FC236}">
                <a16:creationId xmlns:a16="http://schemas.microsoft.com/office/drawing/2014/main" id="{680AF4BD-7983-4BF7-A8CE-871C43358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2590800"/>
            <a:ext cx="1905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968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11630" y="137160"/>
            <a:ext cx="876874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vent 201 and it's relation to the coronavirus (COVID-19 ...">
            <a:extLst>
              <a:ext uri="{FF2B5EF4-FFF2-40B4-BE49-F238E27FC236}">
                <a16:creationId xmlns:a16="http://schemas.microsoft.com/office/drawing/2014/main" id="{B7A54F83-97D0-454B-B89E-753D01F572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54" r="15705" b="4762"/>
          <a:stretch/>
        </p:blipFill>
        <p:spPr bwMode="auto">
          <a:xfrm>
            <a:off x="2054470" y="228600"/>
            <a:ext cx="808306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032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édéric Leroy on Twitter: &quot;The cover of @TIME: the #GreatReset is coming.  Swallow the pill, folks, for your own good. The #Davos aristocracy at @wef  wants the best for you &amp; is">
            <a:extLst>
              <a:ext uri="{FF2B5EF4-FFF2-40B4-BE49-F238E27FC236}">
                <a16:creationId xmlns:a16="http://schemas.microsoft.com/office/drawing/2014/main" id="{DB11CDEC-C6E5-4F41-84A1-7689256D0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120" y="137160"/>
            <a:ext cx="493776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37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ow is the time for a 'great reset' of capitalism | World Economic Forum">
            <a:extLst>
              <a:ext uri="{FF2B5EF4-FFF2-40B4-BE49-F238E27FC236}">
                <a16:creationId xmlns:a16="http://schemas.microsoft.com/office/drawing/2014/main" id="{A299E692-1DFE-43FA-9206-08CFFE6B4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361" y="137160"/>
            <a:ext cx="7193279"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615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Now is the time for a 'great reset' of capitalism | World Economic Forum">
            <a:extLst>
              <a:ext uri="{FF2B5EF4-FFF2-40B4-BE49-F238E27FC236}">
                <a16:creationId xmlns:a16="http://schemas.microsoft.com/office/drawing/2014/main" id="{46236146-CFA2-4963-B7CE-194EB6B3F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
            <a:ext cx="1097280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00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CC599E-8C17-4186-AD48-E23ACB17DA00}"/>
              </a:ext>
            </a:extLst>
          </p:cNvPr>
          <p:cNvPicPr>
            <a:picLocks noChangeAspect="1"/>
          </p:cNvPicPr>
          <p:nvPr/>
        </p:nvPicPr>
        <p:blipFill>
          <a:blip r:embed="rId2"/>
          <a:stretch>
            <a:fillRect/>
          </a:stretch>
        </p:blipFill>
        <p:spPr>
          <a:xfrm>
            <a:off x="609601" y="137160"/>
            <a:ext cx="10972800" cy="6583680"/>
          </a:xfrm>
          <a:prstGeom prst="rect">
            <a:avLst/>
          </a:prstGeom>
        </p:spPr>
      </p:pic>
    </p:spTree>
    <p:extLst>
      <p:ext uri="{BB962C8B-B14F-4D97-AF65-F5344CB8AC3E}">
        <p14:creationId xmlns:p14="http://schemas.microsoft.com/office/powerpoint/2010/main" val="3527413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hat Klaus Schwab's World Really Looks Like | Armstrong Economics">
            <a:extLst>
              <a:ext uri="{FF2B5EF4-FFF2-40B4-BE49-F238E27FC236}">
                <a16:creationId xmlns:a16="http://schemas.microsoft.com/office/drawing/2014/main" id="{6CA3CD39-8044-4A8E-8ADE-885FAF975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80849"/>
            <a:ext cx="10972800" cy="469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330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782" y="228600"/>
            <a:ext cx="10238437" cy="6400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965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2CA96-E8CA-4D41-ACB5-76F3B25956C3}"/>
              </a:ext>
            </a:extLst>
          </p:cNvPr>
          <p:cNvSpPr>
            <a:spLocks noGrp="1"/>
          </p:cNvSpPr>
          <p:nvPr>
            <p:ph type="title"/>
          </p:nvPr>
        </p:nvSpPr>
        <p:spPr>
          <a:xfrm>
            <a:off x="914400" y="2857500"/>
            <a:ext cx="10363200" cy="1143000"/>
          </a:xfrm>
        </p:spPr>
        <p:txBody>
          <a:bodyPr/>
          <a:lstStyle/>
          <a:p>
            <a:pPr algn="ctr"/>
            <a:r>
              <a:rPr lang="en-US" dirty="0"/>
              <a:t>CONCLUSION</a:t>
            </a:r>
          </a:p>
        </p:txBody>
      </p:sp>
    </p:spTree>
    <p:extLst>
      <p:ext uri="{BB962C8B-B14F-4D97-AF65-F5344CB8AC3E}">
        <p14:creationId xmlns:p14="http://schemas.microsoft.com/office/powerpoint/2010/main" val="8674264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90700" y="1371600"/>
            <a:ext cx="8610600" cy="5192150"/>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Earth restored after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Global reset &amp; Revelation 13?</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938869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EA8AAE0-FB84-4143-A394-2F3D5D21A7D1}"/>
              </a:ext>
            </a:extLst>
          </p:cNvPr>
          <p:cNvSpPr>
            <a:spLocks noGrp="1"/>
          </p:cNvSpPr>
          <p:nvPr>
            <p:ph type="title" idx="4294967295"/>
          </p:nvPr>
        </p:nvSpPr>
        <p:spPr>
          <a:xfrm>
            <a:off x="1981200" y="228600"/>
            <a:ext cx="8229600" cy="792162"/>
          </a:xfrm>
        </p:spPr>
        <p:txBody>
          <a:bodyPr/>
          <a:lstStyle/>
          <a:p>
            <a:pPr algn="ctr"/>
            <a:r>
              <a:rPr lang="en-US" altLang="en-US" sz="4000" dirty="0"/>
              <a:t>Outline of John</a:t>
            </a:r>
          </a:p>
        </p:txBody>
      </p:sp>
      <p:graphicFrame>
        <p:nvGraphicFramePr>
          <p:cNvPr id="45097" name="Group 41">
            <a:extLst>
              <a:ext uri="{FF2B5EF4-FFF2-40B4-BE49-F238E27FC236}">
                <a16:creationId xmlns:a16="http://schemas.microsoft.com/office/drawing/2014/main" id="{C3CE055A-A44D-460D-9ADF-B58DC3155A88}"/>
              </a:ext>
            </a:extLst>
          </p:cNvPr>
          <p:cNvGraphicFramePr>
            <a:graphicFrameLocks noGrp="1"/>
          </p:cNvGraphicFramePr>
          <p:nvPr>
            <p:extLst>
              <p:ext uri="{D42A27DB-BD31-4B8C-83A1-F6EECF244321}">
                <p14:modId xmlns:p14="http://schemas.microsoft.com/office/powerpoint/2010/main" val="2306743986"/>
              </p:ext>
            </p:extLst>
          </p:nvPr>
        </p:nvGraphicFramePr>
        <p:xfrm>
          <a:off x="876300" y="1139823"/>
          <a:ext cx="10439400" cy="5413377"/>
        </p:xfrm>
        <a:graphic>
          <a:graphicData uri="http://schemas.openxmlformats.org/drawingml/2006/table">
            <a:tbl>
              <a:tblPr/>
              <a:tblGrid>
                <a:gridCol w="2057400">
                  <a:extLst>
                    <a:ext uri="{9D8B030D-6E8A-4147-A177-3AD203B41FA5}">
                      <a16:colId xmlns:a16="http://schemas.microsoft.com/office/drawing/2014/main" val="20000"/>
                    </a:ext>
                  </a:extLst>
                </a:gridCol>
                <a:gridCol w="8382000">
                  <a:extLst>
                    <a:ext uri="{9D8B030D-6E8A-4147-A177-3AD203B41FA5}">
                      <a16:colId xmlns:a16="http://schemas.microsoft.com/office/drawing/2014/main" val="20001"/>
                    </a:ext>
                  </a:extLst>
                </a:gridCol>
              </a:tblGrid>
              <a:tr h="11223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dirty="0">
                          <a:ln>
                            <a:noFill/>
                          </a:ln>
                          <a:solidFill>
                            <a:schemeClr val="bg2"/>
                          </a:solidFill>
                          <a:effectLst/>
                          <a:latin typeface="Abadi MT Condensed Light"/>
                        </a:rPr>
                        <a:t>1:1-18</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dirty="0">
                          <a:ln>
                            <a:noFill/>
                          </a:ln>
                          <a:solidFill>
                            <a:schemeClr val="bg2"/>
                          </a:solidFill>
                          <a:effectLst/>
                          <a:latin typeface="Abadi MT Condensed Light"/>
                        </a:rPr>
                        <a:t>HEAVENLY GENEALOGY (Explains who Jesus is)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extLst>
                  <a:ext uri="{0D108BD9-81ED-4DB2-BD59-A6C34878D82A}">
                    <a16:rowId xmlns:a16="http://schemas.microsoft.com/office/drawing/2014/main" val="10000"/>
                  </a:ext>
                </a:extLst>
              </a:tr>
              <a:tr h="11223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a:ln>
                            <a:noFill/>
                          </a:ln>
                          <a:solidFill>
                            <a:schemeClr val="bg2"/>
                          </a:solidFill>
                          <a:effectLst/>
                          <a:latin typeface="Abadi MT Condensed Light"/>
                        </a:rPr>
                        <a:t>1:19-11:57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FB1"/>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a:ln>
                            <a:noFill/>
                          </a:ln>
                          <a:solidFill>
                            <a:schemeClr val="bg2"/>
                          </a:solidFill>
                          <a:effectLst/>
                          <a:latin typeface="Abadi MT Condensed Light"/>
                        </a:rPr>
                        <a:t>PUBLIC MINISTRY ( 7 signs &amp; discourses)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FB1"/>
                    </a:solidFill>
                  </a:tcPr>
                </a:tc>
                <a:extLst>
                  <a:ext uri="{0D108BD9-81ED-4DB2-BD59-A6C34878D82A}">
                    <a16:rowId xmlns:a16="http://schemas.microsoft.com/office/drawing/2014/main" val="10001"/>
                  </a:ext>
                </a:extLst>
              </a:tr>
              <a:tr h="11223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dirty="0">
                          <a:ln>
                            <a:noFill/>
                          </a:ln>
                          <a:solidFill>
                            <a:schemeClr val="bg2"/>
                          </a:solidFill>
                          <a:effectLst/>
                          <a:latin typeface="Abadi MT Condensed Light"/>
                        </a:rPr>
                        <a:t>12:1-50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dirty="0">
                          <a:ln>
                            <a:noFill/>
                          </a:ln>
                          <a:solidFill>
                            <a:schemeClr val="bg2"/>
                          </a:solidFill>
                          <a:effectLst/>
                          <a:latin typeface="Abadi MT Condensed Light"/>
                        </a:rPr>
                        <a:t>TRIUMPHAL ENTRY (public national rejection of Christ-12:37)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extLst>
                  <a:ext uri="{0D108BD9-81ED-4DB2-BD59-A6C34878D82A}">
                    <a16:rowId xmlns:a16="http://schemas.microsoft.com/office/drawing/2014/main" val="10002"/>
                  </a:ext>
                </a:extLst>
              </a:tr>
              <a:tr h="110013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a:ln>
                            <a:noFill/>
                          </a:ln>
                          <a:solidFill>
                            <a:schemeClr val="bg2"/>
                          </a:solidFill>
                          <a:effectLst/>
                          <a:latin typeface="Abadi MT Condensed Light"/>
                        </a:rPr>
                        <a:t>13-17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7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a:ln>
                            <a:noFill/>
                          </a:ln>
                          <a:solidFill>
                            <a:schemeClr val="bg2"/>
                          </a:solidFill>
                          <a:effectLst/>
                          <a:latin typeface="Abadi MT Condensed Light"/>
                        </a:rPr>
                        <a:t>UPPER ROOM DISCOURSE (new dispensation)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7F"/>
                    </a:solidFill>
                  </a:tcPr>
                </a:tc>
                <a:extLst>
                  <a:ext uri="{0D108BD9-81ED-4DB2-BD59-A6C34878D82A}">
                    <a16:rowId xmlns:a16="http://schemas.microsoft.com/office/drawing/2014/main" val="10003"/>
                  </a:ext>
                </a:extLst>
              </a:tr>
              <a:tr h="94615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a:ln>
                            <a:noFill/>
                          </a:ln>
                          <a:solidFill>
                            <a:schemeClr val="bg2"/>
                          </a:solidFill>
                          <a:effectLst/>
                          <a:latin typeface="Abadi MT Condensed Light"/>
                        </a:rPr>
                        <a:t>18-21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E36D"/>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dirty="0">
                          <a:ln>
                            <a:noFill/>
                          </a:ln>
                          <a:solidFill>
                            <a:schemeClr val="bg2"/>
                          </a:solidFill>
                          <a:effectLst/>
                          <a:latin typeface="Abadi MT Condensed Light"/>
                        </a:rPr>
                        <a:t>PASSION NARRATIVES  (crucifixion to resurrection)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E36D"/>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the prophet daniel - Bible Walking">
            <a:extLst>
              <a:ext uri="{FF2B5EF4-FFF2-40B4-BE49-F238E27FC236}">
                <a16:creationId xmlns:a16="http://schemas.microsoft.com/office/drawing/2014/main" id="{62FDD508-3A23-4BF0-958E-794420C33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2590800"/>
            <a:ext cx="1905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864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EA8AAE0-FB84-4143-A394-2F3D5D21A7D1}"/>
              </a:ext>
            </a:extLst>
          </p:cNvPr>
          <p:cNvSpPr>
            <a:spLocks noGrp="1"/>
          </p:cNvSpPr>
          <p:nvPr>
            <p:ph type="title" idx="4294967295"/>
          </p:nvPr>
        </p:nvSpPr>
        <p:spPr>
          <a:xfrm>
            <a:off x="1981200" y="228600"/>
            <a:ext cx="8229600" cy="792162"/>
          </a:xfrm>
        </p:spPr>
        <p:txBody>
          <a:bodyPr/>
          <a:lstStyle/>
          <a:p>
            <a:pPr algn="ctr"/>
            <a:r>
              <a:rPr lang="en-US" altLang="en-US" sz="4000" dirty="0"/>
              <a:t>Outline of John</a:t>
            </a:r>
          </a:p>
        </p:txBody>
      </p:sp>
      <p:graphicFrame>
        <p:nvGraphicFramePr>
          <p:cNvPr id="45097" name="Group 41">
            <a:extLst>
              <a:ext uri="{FF2B5EF4-FFF2-40B4-BE49-F238E27FC236}">
                <a16:creationId xmlns:a16="http://schemas.microsoft.com/office/drawing/2014/main" id="{C3CE055A-A44D-460D-9ADF-B58DC3155A88}"/>
              </a:ext>
            </a:extLst>
          </p:cNvPr>
          <p:cNvGraphicFramePr>
            <a:graphicFrameLocks noGrp="1"/>
          </p:cNvGraphicFramePr>
          <p:nvPr/>
        </p:nvGraphicFramePr>
        <p:xfrm>
          <a:off x="876300" y="1139823"/>
          <a:ext cx="10439400" cy="5413377"/>
        </p:xfrm>
        <a:graphic>
          <a:graphicData uri="http://schemas.openxmlformats.org/drawingml/2006/table">
            <a:tbl>
              <a:tblPr/>
              <a:tblGrid>
                <a:gridCol w="2057400">
                  <a:extLst>
                    <a:ext uri="{9D8B030D-6E8A-4147-A177-3AD203B41FA5}">
                      <a16:colId xmlns:a16="http://schemas.microsoft.com/office/drawing/2014/main" val="20000"/>
                    </a:ext>
                  </a:extLst>
                </a:gridCol>
                <a:gridCol w="8382000">
                  <a:extLst>
                    <a:ext uri="{9D8B030D-6E8A-4147-A177-3AD203B41FA5}">
                      <a16:colId xmlns:a16="http://schemas.microsoft.com/office/drawing/2014/main" val="20001"/>
                    </a:ext>
                  </a:extLst>
                </a:gridCol>
              </a:tblGrid>
              <a:tr h="11223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dirty="0">
                          <a:ln>
                            <a:noFill/>
                          </a:ln>
                          <a:solidFill>
                            <a:schemeClr val="bg2"/>
                          </a:solidFill>
                          <a:effectLst/>
                          <a:latin typeface="Abadi MT Condensed Light"/>
                        </a:rPr>
                        <a:t>1:1-18</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dirty="0">
                          <a:ln>
                            <a:noFill/>
                          </a:ln>
                          <a:solidFill>
                            <a:schemeClr val="bg2"/>
                          </a:solidFill>
                          <a:effectLst/>
                          <a:latin typeface="Abadi MT Condensed Light"/>
                        </a:rPr>
                        <a:t>HEAVENLY GENEALOGY (Explains who Jesus is)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extLst>
                  <a:ext uri="{0D108BD9-81ED-4DB2-BD59-A6C34878D82A}">
                    <a16:rowId xmlns:a16="http://schemas.microsoft.com/office/drawing/2014/main" val="10000"/>
                  </a:ext>
                </a:extLst>
              </a:tr>
              <a:tr h="11223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a:ln>
                            <a:noFill/>
                          </a:ln>
                          <a:solidFill>
                            <a:schemeClr val="bg2"/>
                          </a:solidFill>
                          <a:effectLst/>
                          <a:latin typeface="Abadi MT Condensed Light"/>
                        </a:rPr>
                        <a:t>1:19-11:57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FB1"/>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a:ln>
                            <a:noFill/>
                          </a:ln>
                          <a:solidFill>
                            <a:schemeClr val="bg2"/>
                          </a:solidFill>
                          <a:effectLst/>
                          <a:latin typeface="Abadi MT Condensed Light"/>
                        </a:rPr>
                        <a:t>PUBLIC MINISTRY ( 7 signs &amp; discourses)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FB1"/>
                    </a:solidFill>
                  </a:tcPr>
                </a:tc>
                <a:extLst>
                  <a:ext uri="{0D108BD9-81ED-4DB2-BD59-A6C34878D82A}">
                    <a16:rowId xmlns:a16="http://schemas.microsoft.com/office/drawing/2014/main" val="10001"/>
                  </a:ext>
                </a:extLst>
              </a:tr>
              <a:tr h="11223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dirty="0">
                          <a:ln>
                            <a:noFill/>
                          </a:ln>
                          <a:solidFill>
                            <a:schemeClr val="bg2"/>
                          </a:solidFill>
                          <a:effectLst/>
                          <a:latin typeface="Abadi MT Condensed Light"/>
                        </a:rPr>
                        <a:t>12:1-50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dirty="0">
                          <a:ln>
                            <a:noFill/>
                          </a:ln>
                          <a:solidFill>
                            <a:schemeClr val="bg2"/>
                          </a:solidFill>
                          <a:effectLst/>
                          <a:latin typeface="Abadi MT Condensed Light"/>
                        </a:rPr>
                        <a:t>TRIUMPHAL ENTRY (public national rejection of Christ-12:37)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extLst>
                  <a:ext uri="{0D108BD9-81ED-4DB2-BD59-A6C34878D82A}">
                    <a16:rowId xmlns:a16="http://schemas.microsoft.com/office/drawing/2014/main" val="10002"/>
                  </a:ext>
                </a:extLst>
              </a:tr>
              <a:tr h="110013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a:ln>
                            <a:noFill/>
                          </a:ln>
                          <a:solidFill>
                            <a:schemeClr val="bg2"/>
                          </a:solidFill>
                          <a:effectLst/>
                          <a:latin typeface="Abadi MT Condensed Light"/>
                        </a:rPr>
                        <a:t>13-17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7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a:ln>
                            <a:noFill/>
                          </a:ln>
                          <a:solidFill>
                            <a:schemeClr val="bg2"/>
                          </a:solidFill>
                          <a:effectLst/>
                          <a:latin typeface="Abadi MT Condensed Light"/>
                        </a:rPr>
                        <a:t>UPPER ROOM DISCOURSE (new dispensation)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7F"/>
                    </a:solidFill>
                  </a:tcPr>
                </a:tc>
                <a:extLst>
                  <a:ext uri="{0D108BD9-81ED-4DB2-BD59-A6C34878D82A}">
                    <a16:rowId xmlns:a16="http://schemas.microsoft.com/office/drawing/2014/main" val="10003"/>
                  </a:ext>
                </a:extLst>
              </a:tr>
              <a:tr h="94615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a:ln>
                            <a:noFill/>
                          </a:ln>
                          <a:solidFill>
                            <a:schemeClr val="bg2"/>
                          </a:solidFill>
                          <a:effectLst/>
                          <a:latin typeface="Abadi MT Condensed Light"/>
                        </a:rPr>
                        <a:t>18-21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E36D"/>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dirty="0">
                          <a:ln>
                            <a:noFill/>
                          </a:ln>
                          <a:solidFill>
                            <a:schemeClr val="bg2"/>
                          </a:solidFill>
                          <a:effectLst/>
                          <a:latin typeface="Abadi MT Condensed Light"/>
                        </a:rPr>
                        <a:t>PASSION NARRATIVES  (crucifixion to resurrection)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E36D"/>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278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99E8B-CE42-4328-935D-E27333EB37E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6790"/>
            <a:ext cx="10972800" cy="4001095"/>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14:1–4</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400" i="1" dirty="0">
                <a:effectLst>
                  <a:outerShdw blurRad="38100" dist="38100" dir="2700000" algn="tl">
                    <a:srgbClr val="000000">
                      <a:alpha val="43137"/>
                    </a:srgbClr>
                  </a:outerShdw>
                </a:effectLst>
                <a:latin typeface="Calibri" panose="020F0502020204030204" pitchFamily="34" charset="0"/>
              </a:rPr>
              <a:t>there</a:t>
            </a:r>
            <a:r>
              <a:rPr lang="en-US" sz="3400" dirty="0">
                <a:effectLst>
                  <a:outerShdw blurRad="38100" dist="38100" dir="2700000" algn="tl">
                    <a:srgbClr val="000000">
                      <a:alpha val="43137"/>
                    </a:srgbClr>
                  </a:outerShdw>
                </a:effectLst>
                <a:latin typeface="Calibri" panose="020F0502020204030204" pitchFamily="34" charset="0"/>
              </a:rPr>
              <a:t> you may be also. </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34547833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4643"/>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24075</TotalTime>
  <Words>2512</Words>
  <Application>Microsoft Office PowerPoint</Application>
  <PresentationFormat>Widescreen</PresentationFormat>
  <Paragraphs>287</Paragraphs>
  <Slides>58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Abadi MT Condensed Light</vt:lpstr>
      <vt:lpstr>Arial</vt:lpstr>
      <vt:lpstr>Calibri</vt:lpstr>
      <vt:lpstr>Times New Roman</vt:lpstr>
      <vt:lpstr>Wingdings</vt:lpstr>
      <vt:lpstr>Azure</vt:lpstr>
      <vt:lpstr>PowerPoint Presentation</vt:lpstr>
      <vt:lpstr>The Rapture Course Overview</vt:lpstr>
      <vt:lpstr>MAIL BAG</vt:lpstr>
      <vt:lpstr>MAIL BAG</vt:lpstr>
      <vt:lpstr>PowerPoint Presentation</vt:lpstr>
      <vt:lpstr>Outline of John</vt:lpstr>
      <vt:lpstr>PowerPoint Presentation</vt:lpstr>
      <vt:lpstr>Outline of John</vt:lpstr>
      <vt:lpstr>PowerPoint Presentation</vt:lpstr>
      <vt:lpstr>New Mystery Truth</vt:lpstr>
      <vt:lpstr>PowerPoint Presentation</vt:lpstr>
      <vt:lpstr>PowerPoint Presentation</vt:lpstr>
      <vt:lpstr>PowerPoint Presentation</vt:lpstr>
      <vt:lpstr>“Mystery” Defined</vt:lpstr>
      <vt:lpstr>PowerPoint Presentation</vt:lpstr>
      <vt:lpstr>PowerPoint Presentation</vt:lpstr>
      <vt:lpstr>God’s Resurrection Program</vt:lpstr>
      <vt:lpstr>PowerPoint Presentation</vt:lpstr>
      <vt:lpstr>MAIL BAG</vt:lpstr>
      <vt:lpstr>PowerPoint Presentation</vt:lpstr>
      <vt:lpstr>PowerPoint Presentation</vt:lpstr>
      <vt:lpstr>MAIL BAG</vt:lpstr>
      <vt:lpstr>PowerPoint Presentation</vt:lpstr>
      <vt:lpstr>PowerPoint Presentation</vt:lpstr>
      <vt:lpstr>PowerPoint Presentation</vt:lpstr>
      <vt:lpstr>MAIL BAG</vt:lpstr>
      <vt:lpstr>PowerPoint Presentation</vt:lpstr>
      <vt:lpstr>New Mystery Truth</vt:lpstr>
      <vt:lpstr>PowerPoint Presentation</vt:lpstr>
      <vt:lpstr>PowerPoint Presentation</vt:lpstr>
      <vt:lpstr>PowerPoint Presentation</vt:lpstr>
      <vt:lpstr>MAIL BAG</vt:lpstr>
      <vt:lpstr>PowerPoint Presentation</vt:lpstr>
      <vt:lpstr>PowerPoint Presentation</vt:lpstr>
      <vt:lpstr>PowerPoint Presentation</vt:lpstr>
      <vt:lpstr>PowerPoint Presentation</vt:lpstr>
      <vt:lpstr>PowerPoint Presentation</vt:lpstr>
      <vt:lpstr>MAIL BAG</vt:lpstr>
      <vt:lpstr>PowerPoint Presentation</vt:lpstr>
      <vt:lpstr>PowerPoint Presentation</vt:lpstr>
      <vt:lpstr>1st Six Seals (Revelation 6)</vt:lpstr>
      <vt:lpstr>PowerPoint Presentation</vt:lpstr>
      <vt:lpstr>PowerPoint Presentation</vt:lpstr>
      <vt:lpstr>Twenty-Four Elders (Rev. 4:4; 5:8-10)</vt:lpstr>
      <vt:lpstr>MAIL BAG</vt:lpstr>
      <vt:lpstr>PowerPoint Presentation</vt:lpstr>
      <vt:lpstr>MAIL BAG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MAIL BAG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065 - Questions And Answers - Part 3 - 16-X-9 - MODIFIED</dc:title>
  <dc:subject>RAPTURE</dc:subject>
  <dc:creator>A. Woods</dc:creator>
  <dc:description>Modified by Jim McGowan</dc:description>
  <cp:lastModifiedBy>Jim McGowan</cp:lastModifiedBy>
  <cp:revision>2701</cp:revision>
  <cp:lastPrinted>2021-10-10T12:59:33Z</cp:lastPrinted>
  <dcterms:created xsi:type="dcterms:W3CDTF">2009-03-17T12:21:13Z</dcterms:created>
  <dcterms:modified xsi:type="dcterms:W3CDTF">2021-10-10T12:59:41Z</dcterms:modified>
</cp:coreProperties>
</file>