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38"/>
  </p:notesMasterIdLst>
  <p:handoutMasterIdLst>
    <p:handoutMasterId r:id="rId139"/>
  </p:handoutMasterIdLst>
  <p:sldIdLst>
    <p:sldId id="4643" r:id="rId2"/>
    <p:sldId id="6678" r:id="rId3"/>
    <p:sldId id="6700" r:id="rId4"/>
    <p:sldId id="4644" r:id="rId5"/>
    <p:sldId id="6701" r:id="rId6"/>
    <p:sldId id="4647" r:id="rId7"/>
    <p:sldId id="6703" r:id="rId8"/>
    <p:sldId id="4665" r:id="rId9"/>
    <p:sldId id="6704" r:id="rId10"/>
    <p:sldId id="4910" r:id="rId11"/>
    <p:sldId id="7084" r:id="rId12"/>
    <p:sldId id="7085" r:id="rId13"/>
    <p:sldId id="4523" r:id="rId14"/>
    <p:sldId id="7120" r:id="rId15"/>
    <p:sldId id="7114" r:id="rId16"/>
    <p:sldId id="6322" r:id="rId17"/>
    <p:sldId id="6323" r:id="rId18"/>
    <p:sldId id="7124" r:id="rId19"/>
    <p:sldId id="7126" r:id="rId20"/>
    <p:sldId id="7128" r:id="rId21"/>
    <p:sldId id="3986" r:id="rId22"/>
    <p:sldId id="7135" r:id="rId23"/>
    <p:sldId id="7134" r:id="rId24"/>
    <p:sldId id="7136" r:id="rId25"/>
    <p:sldId id="7137" r:id="rId26"/>
    <p:sldId id="7139" r:id="rId27"/>
    <p:sldId id="4896" r:id="rId28"/>
    <p:sldId id="4897" r:id="rId29"/>
    <p:sldId id="4645" r:id="rId30"/>
    <p:sldId id="4898" r:id="rId31"/>
    <p:sldId id="6510" r:id="rId32"/>
    <p:sldId id="7141" r:id="rId33"/>
    <p:sldId id="7140" r:id="rId34"/>
    <p:sldId id="6705" r:id="rId35"/>
    <p:sldId id="2067" r:id="rId36"/>
    <p:sldId id="1544" r:id="rId37"/>
    <p:sldId id="2068" r:id="rId38"/>
    <p:sldId id="1546" r:id="rId39"/>
    <p:sldId id="2069" r:id="rId40"/>
    <p:sldId id="1139" r:id="rId41"/>
    <p:sldId id="7382" r:id="rId42"/>
    <p:sldId id="7383" r:id="rId43"/>
    <p:sldId id="2070" r:id="rId44"/>
    <p:sldId id="7384" r:id="rId45"/>
    <p:sldId id="6402" r:id="rId46"/>
    <p:sldId id="7386" r:id="rId47"/>
    <p:sldId id="6400" r:id="rId48"/>
    <p:sldId id="2071" r:id="rId49"/>
    <p:sldId id="2878" r:id="rId50"/>
    <p:sldId id="1592" r:id="rId51"/>
    <p:sldId id="1593" r:id="rId52"/>
    <p:sldId id="7388" r:id="rId53"/>
    <p:sldId id="4641" r:id="rId54"/>
    <p:sldId id="3867" r:id="rId55"/>
    <p:sldId id="2874" r:id="rId56"/>
    <p:sldId id="2877" r:id="rId57"/>
    <p:sldId id="2879" r:id="rId58"/>
    <p:sldId id="3851" r:id="rId59"/>
    <p:sldId id="3872" r:id="rId60"/>
    <p:sldId id="3850" r:id="rId61"/>
    <p:sldId id="4891" r:id="rId62"/>
    <p:sldId id="5366" r:id="rId63"/>
    <p:sldId id="2880" r:id="rId64"/>
    <p:sldId id="1567" r:id="rId65"/>
    <p:sldId id="2888" r:id="rId66"/>
    <p:sldId id="4440" r:id="rId67"/>
    <p:sldId id="4461" r:id="rId68"/>
    <p:sldId id="1771" r:id="rId69"/>
    <p:sldId id="2055" r:id="rId70"/>
    <p:sldId id="4907" r:id="rId71"/>
    <p:sldId id="1581" r:id="rId72"/>
    <p:sldId id="2047" r:id="rId73"/>
    <p:sldId id="2889" r:id="rId74"/>
    <p:sldId id="7374" r:id="rId75"/>
    <p:sldId id="5359" r:id="rId76"/>
    <p:sldId id="2661" r:id="rId77"/>
    <p:sldId id="2890" r:id="rId78"/>
    <p:sldId id="475" r:id="rId79"/>
    <p:sldId id="357" r:id="rId80"/>
    <p:sldId id="7387" r:id="rId81"/>
    <p:sldId id="299" r:id="rId82"/>
    <p:sldId id="984" r:id="rId83"/>
    <p:sldId id="521" r:id="rId84"/>
    <p:sldId id="982" r:id="rId85"/>
    <p:sldId id="1110" r:id="rId86"/>
    <p:sldId id="2881" r:id="rId87"/>
    <p:sldId id="2660" r:id="rId88"/>
    <p:sldId id="1595" r:id="rId89"/>
    <p:sldId id="1232" r:id="rId90"/>
    <p:sldId id="1134" r:id="rId91"/>
    <p:sldId id="1585" r:id="rId92"/>
    <p:sldId id="5358" r:id="rId93"/>
    <p:sldId id="7267" r:id="rId94"/>
    <p:sldId id="1571" r:id="rId95"/>
    <p:sldId id="2882" r:id="rId96"/>
    <p:sldId id="1583" r:id="rId97"/>
    <p:sldId id="7385" r:id="rId98"/>
    <p:sldId id="1582" r:id="rId99"/>
    <p:sldId id="1262" r:id="rId100"/>
    <p:sldId id="1596" r:id="rId101"/>
    <p:sldId id="2883" r:id="rId102"/>
    <p:sldId id="7376" r:id="rId103"/>
    <p:sldId id="7377" r:id="rId104"/>
    <p:sldId id="1584" r:id="rId105"/>
    <p:sldId id="2884" r:id="rId106"/>
    <p:sldId id="6491" r:id="rId107"/>
    <p:sldId id="1586" r:id="rId108"/>
    <p:sldId id="7378" r:id="rId109"/>
    <p:sldId id="2885" r:id="rId110"/>
    <p:sldId id="1589" r:id="rId111"/>
    <p:sldId id="1588" r:id="rId112"/>
    <p:sldId id="2886" r:id="rId113"/>
    <p:sldId id="1590" r:id="rId114"/>
    <p:sldId id="1100" r:id="rId115"/>
    <p:sldId id="1575" r:id="rId116"/>
    <p:sldId id="663" r:id="rId117"/>
    <p:sldId id="4886" r:id="rId118"/>
    <p:sldId id="1577" r:id="rId119"/>
    <p:sldId id="6926" r:id="rId120"/>
    <p:sldId id="1579" r:id="rId121"/>
    <p:sldId id="6511" r:id="rId122"/>
    <p:sldId id="6512" r:id="rId123"/>
    <p:sldId id="7379" r:id="rId124"/>
    <p:sldId id="5365" r:id="rId125"/>
    <p:sldId id="5360" r:id="rId126"/>
    <p:sldId id="1561" r:id="rId127"/>
    <p:sldId id="1355" r:id="rId128"/>
    <p:sldId id="1591" r:id="rId129"/>
    <p:sldId id="5361" r:id="rId130"/>
    <p:sldId id="1336" r:id="rId131"/>
    <p:sldId id="5362" r:id="rId132"/>
    <p:sldId id="5363" r:id="rId133"/>
    <p:sldId id="5364" r:id="rId134"/>
    <p:sldId id="4890" r:id="rId135"/>
    <p:sldId id="7380" r:id="rId136"/>
    <p:sldId id="7381" r:id="rId137"/>
  </p:sldIdLst>
  <p:sldSz cx="12192000" cy="6858000"/>
  <p:notesSz cx="7315200" cy="9601200"/>
  <p:custDataLst>
    <p:tags r:id="rId140"/>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FFCC"/>
    <a:srgbClr val="66CCFF"/>
    <a:srgbClr val="00FF99"/>
    <a:srgbClr val="000099"/>
    <a:srgbClr val="FF99FF"/>
    <a:srgbClr val="FFFF99"/>
    <a:srgbClr val="00CC00"/>
    <a:srgbClr val="663300"/>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6A426C-63DB-41E4-B3D4-14B7B3D0AFA1}" v="15" dt="2021-07-11T15:03:35.925"/>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01" autoAdjust="0"/>
    <p:restoredTop sz="96318" autoAdjust="0"/>
  </p:normalViewPr>
  <p:slideViewPr>
    <p:cSldViewPr>
      <p:cViewPr>
        <p:scale>
          <a:sx n="110" d="100"/>
          <a:sy n="110" d="100"/>
        </p:scale>
        <p:origin x="806" y="15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p:scale>
          <a:sx n="90" d="100"/>
          <a:sy n="90" d="100"/>
        </p:scale>
        <p:origin x="3931" y="53"/>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handoutMaster" Target="handoutMasters/handout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ags" Target="tags/tag1.xml"/><Relationship Id="rId14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presProps" Target="presProps.xml"/><Relationship Id="rId146"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7C6A426C-63DB-41E4-B3D4-14B7B3D0AFA1}"/>
    <pc:docChg chg="undo redo custSel addSld delSld modSld sldOrd">
      <pc:chgData name="Jim McGowan" userId="e2c7446dd3aca506" providerId="LiveId" clId="{7C6A426C-63DB-41E4-B3D4-14B7B3D0AFA1}" dt="2021-07-11T15:44:51.319" v="171" actId="12789"/>
      <pc:docMkLst>
        <pc:docMk/>
      </pc:docMkLst>
      <pc:sldChg chg="modSp mod">
        <pc:chgData name="Jim McGowan" userId="e2c7446dd3aca506" providerId="LiveId" clId="{7C6A426C-63DB-41E4-B3D4-14B7B3D0AFA1}" dt="2021-07-11T15:38:50.521" v="153" actId="255"/>
        <pc:sldMkLst>
          <pc:docMk/>
          <pc:sldMk cId="3224994093" sldId="3986"/>
        </pc:sldMkLst>
        <pc:graphicFrameChg chg="modGraphic">
          <ac:chgData name="Jim McGowan" userId="e2c7446dd3aca506" providerId="LiveId" clId="{7C6A426C-63DB-41E4-B3D4-14B7B3D0AFA1}" dt="2021-07-11T15:38:50.521" v="153" actId="255"/>
          <ac:graphicFrameMkLst>
            <pc:docMk/>
            <pc:sldMk cId="3224994093" sldId="3986"/>
            <ac:graphicFrameMk id="7270" creationId="{00000000-0000-0000-0000-000000000000}"/>
          </ac:graphicFrameMkLst>
        </pc:graphicFrameChg>
      </pc:sldChg>
      <pc:sldChg chg="modSp mod">
        <pc:chgData name="Jim McGowan" userId="e2c7446dd3aca506" providerId="LiveId" clId="{7C6A426C-63DB-41E4-B3D4-14B7B3D0AFA1}" dt="2021-07-11T14:52:10.409" v="7" actId="1035"/>
        <pc:sldMkLst>
          <pc:docMk/>
          <pc:sldMk cId="907472683" sldId="6322"/>
        </pc:sldMkLst>
        <pc:spChg chg="mod">
          <ac:chgData name="Jim McGowan" userId="e2c7446dd3aca506" providerId="LiveId" clId="{7C6A426C-63DB-41E4-B3D4-14B7B3D0AFA1}" dt="2021-07-11T14:51:38.777" v="5" actId="1035"/>
          <ac:spMkLst>
            <pc:docMk/>
            <pc:sldMk cId="907472683" sldId="6322"/>
            <ac:spMk id="2" creationId="{D44FF9F5-D427-42FF-92AC-F42F5B328C0D}"/>
          </ac:spMkLst>
        </pc:spChg>
        <pc:spChg chg="mod">
          <ac:chgData name="Jim McGowan" userId="e2c7446dd3aca506" providerId="LiveId" clId="{7C6A426C-63DB-41E4-B3D4-14B7B3D0AFA1}" dt="2021-07-11T14:52:10.409" v="7" actId="1035"/>
          <ac:spMkLst>
            <pc:docMk/>
            <pc:sldMk cId="907472683" sldId="6322"/>
            <ac:spMk id="21507" creationId="{00000000-0000-0000-0000-000000000000}"/>
          </ac:spMkLst>
        </pc:spChg>
      </pc:sldChg>
      <pc:sldChg chg="modSp mod">
        <pc:chgData name="Jim McGowan" userId="e2c7446dd3aca506" providerId="LiveId" clId="{7C6A426C-63DB-41E4-B3D4-14B7B3D0AFA1}" dt="2021-07-11T14:52:58.190" v="15" actId="1035"/>
        <pc:sldMkLst>
          <pc:docMk/>
          <pc:sldMk cId="2791445287" sldId="6323"/>
        </pc:sldMkLst>
        <pc:spChg chg="mod">
          <ac:chgData name="Jim McGowan" userId="e2c7446dd3aca506" providerId="LiveId" clId="{7C6A426C-63DB-41E4-B3D4-14B7B3D0AFA1}" dt="2021-07-11T14:52:58.190" v="15" actId="1035"/>
          <ac:spMkLst>
            <pc:docMk/>
            <pc:sldMk cId="2791445287" sldId="6323"/>
            <ac:spMk id="5" creationId="{7C255AD7-D3CC-4F2A-88BD-396629E8BB5E}"/>
          </ac:spMkLst>
        </pc:spChg>
        <pc:spChg chg="mod">
          <ac:chgData name="Jim McGowan" userId="e2c7446dd3aca506" providerId="LiveId" clId="{7C6A426C-63DB-41E4-B3D4-14B7B3D0AFA1}" dt="2021-07-11T14:52:23.370" v="9" actId="1035"/>
          <ac:spMkLst>
            <pc:docMk/>
            <pc:sldMk cId="2791445287" sldId="6323"/>
            <ac:spMk id="21507" creationId="{00000000-0000-0000-0000-000000000000}"/>
          </ac:spMkLst>
        </pc:spChg>
      </pc:sldChg>
      <pc:sldChg chg="modSp mod">
        <pc:chgData name="Jim McGowan" userId="e2c7446dd3aca506" providerId="LiveId" clId="{7C6A426C-63DB-41E4-B3D4-14B7B3D0AFA1}" dt="2021-07-11T15:11:16.095" v="145" actId="115"/>
        <pc:sldMkLst>
          <pc:docMk/>
          <pc:sldMk cId="1666921547" sldId="6324"/>
        </pc:sldMkLst>
        <pc:spChg chg="mod">
          <ac:chgData name="Jim McGowan" userId="e2c7446dd3aca506" providerId="LiveId" clId="{7C6A426C-63DB-41E4-B3D4-14B7B3D0AFA1}" dt="2021-07-11T15:11:16.095" v="145" actId="115"/>
          <ac:spMkLst>
            <pc:docMk/>
            <pc:sldMk cId="1666921547" sldId="6324"/>
            <ac:spMk id="134147" creationId="{00000000-0000-0000-0000-000000000000}"/>
          </ac:spMkLst>
        </pc:spChg>
      </pc:sldChg>
      <pc:sldChg chg="modSp mod">
        <pc:chgData name="Jim McGowan" userId="e2c7446dd3aca506" providerId="LiveId" clId="{7C6A426C-63DB-41E4-B3D4-14B7B3D0AFA1}" dt="2021-07-11T15:27:24.257" v="146" actId="108"/>
        <pc:sldMkLst>
          <pc:docMk/>
          <pc:sldMk cId="525967058" sldId="6412"/>
        </pc:sldMkLst>
        <pc:spChg chg="mod">
          <ac:chgData name="Jim McGowan" userId="e2c7446dd3aca506" providerId="LiveId" clId="{7C6A426C-63DB-41E4-B3D4-14B7B3D0AFA1}" dt="2021-07-11T15:27:24.257" v="146" actId="108"/>
          <ac:spMkLst>
            <pc:docMk/>
            <pc:sldMk cId="525967058" sldId="6412"/>
            <ac:spMk id="3" creationId="{ADF7484B-CBDF-49B7-A1F4-D59553B09D0F}"/>
          </ac:spMkLst>
        </pc:spChg>
      </pc:sldChg>
      <pc:sldChg chg="addSp delSp modSp mod">
        <pc:chgData name="Jim McGowan" userId="e2c7446dd3aca506" providerId="LiveId" clId="{7C6A426C-63DB-41E4-B3D4-14B7B3D0AFA1}" dt="2021-07-11T14:53:38.412" v="19"/>
        <pc:sldMkLst>
          <pc:docMk/>
          <pc:sldMk cId="2109105945" sldId="7104"/>
        </pc:sldMkLst>
        <pc:spChg chg="del">
          <ac:chgData name="Jim McGowan" userId="e2c7446dd3aca506" providerId="LiveId" clId="{7C6A426C-63DB-41E4-B3D4-14B7B3D0AFA1}" dt="2021-07-11T14:53:36.752" v="18" actId="478"/>
          <ac:spMkLst>
            <pc:docMk/>
            <pc:sldMk cId="2109105945" sldId="7104"/>
            <ac:spMk id="2" creationId="{D44FF9F5-D427-42FF-92AC-F42F5B328C0D}"/>
          </ac:spMkLst>
        </pc:spChg>
        <pc:spChg chg="add mod">
          <ac:chgData name="Jim McGowan" userId="e2c7446dd3aca506" providerId="LiveId" clId="{7C6A426C-63DB-41E4-B3D4-14B7B3D0AFA1}" dt="2021-07-11T14:53:38.412" v="19"/>
          <ac:spMkLst>
            <pc:docMk/>
            <pc:sldMk cId="2109105945" sldId="7104"/>
            <ac:spMk id="5" creationId="{AE86FE8F-8A60-4D48-B23F-81EDE5D8A9BB}"/>
          </ac:spMkLst>
        </pc:spChg>
        <pc:spChg chg="mod">
          <ac:chgData name="Jim McGowan" userId="e2c7446dd3aca506" providerId="LiveId" clId="{7C6A426C-63DB-41E4-B3D4-14B7B3D0AFA1}" dt="2021-07-11T14:53:17.372" v="17" actId="1035"/>
          <ac:spMkLst>
            <pc:docMk/>
            <pc:sldMk cId="2109105945" sldId="7104"/>
            <ac:spMk id="21507" creationId="{00000000-0000-0000-0000-000000000000}"/>
          </ac:spMkLst>
        </pc:spChg>
      </pc:sldChg>
      <pc:sldChg chg="addSp delSp modSp mod">
        <pc:chgData name="Jim McGowan" userId="e2c7446dd3aca506" providerId="LiveId" clId="{7C6A426C-63DB-41E4-B3D4-14B7B3D0AFA1}" dt="2021-07-11T14:54:13.112" v="23"/>
        <pc:sldMkLst>
          <pc:docMk/>
          <pc:sldMk cId="1542130764" sldId="7105"/>
        </pc:sldMkLst>
        <pc:spChg chg="del">
          <ac:chgData name="Jim McGowan" userId="e2c7446dd3aca506" providerId="LiveId" clId="{7C6A426C-63DB-41E4-B3D4-14B7B3D0AFA1}" dt="2021-07-11T14:54:09.472" v="22" actId="478"/>
          <ac:spMkLst>
            <pc:docMk/>
            <pc:sldMk cId="1542130764" sldId="7105"/>
            <ac:spMk id="2" creationId="{D44FF9F5-D427-42FF-92AC-F42F5B328C0D}"/>
          </ac:spMkLst>
        </pc:spChg>
        <pc:spChg chg="add mod">
          <ac:chgData name="Jim McGowan" userId="e2c7446dd3aca506" providerId="LiveId" clId="{7C6A426C-63DB-41E4-B3D4-14B7B3D0AFA1}" dt="2021-07-11T14:54:13.112" v="23"/>
          <ac:spMkLst>
            <pc:docMk/>
            <pc:sldMk cId="1542130764" sldId="7105"/>
            <ac:spMk id="5" creationId="{A72EDC62-3DEF-4AFF-BD7A-387132E9C3E7}"/>
          </ac:spMkLst>
        </pc:spChg>
        <pc:spChg chg="mod">
          <ac:chgData name="Jim McGowan" userId="e2c7446dd3aca506" providerId="LiveId" clId="{7C6A426C-63DB-41E4-B3D4-14B7B3D0AFA1}" dt="2021-07-11T14:53:59.991" v="21" actId="1035"/>
          <ac:spMkLst>
            <pc:docMk/>
            <pc:sldMk cId="1542130764" sldId="7105"/>
            <ac:spMk id="21507" creationId="{00000000-0000-0000-0000-000000000000}"/>
          </ac:spMkLst>
        </pc:spChg>
      </pc:sldChg>
      <pc:sldChg chg="addSp delSp modSp mod">
        <pc:chgData name="Jim McGowan" userId="e2c7446dd3aca506" providerId="LiveId" clId="{7C6A426C-63DB-41E4-B3D4-14B7B3D0AFA1}" dt="2021-07-11T14:54:36.346" v="27"/>
        <pc:sldMkLst>
          <pc:docMk/>
          <pc:sldMk cId="2873394899" sldId="7106"/>
        </pc:sldMkLst>
        <pc:spChg chg="del">
          <ac:chgData name="Jim McGowan" userId="e2c7446dd3aca506" providerId="LiveId" clId="{7C6A426C-63DB-41E4-B3D4-14B7B3D0AFA1}" dt="2021-07-11T14:54:33.922" v="26" actId="478"/>
          <ac:spMkLst>
            <pc:docMk/>
            <pc:sldMk cId="2873394899" sldId="7106"/>
            <ac:spMk id="2" creationId="{D44FF9F5-D427-42FF-92AC-F42F5B328C0D}"/>
          </ac:spMkLst>
        </pc:spChg>
        <pc:spChg chg="add mod">
          <ac:chgData name="Jim McGowan" userId="e2c7446dd3aca506" providerId="LiveId" clId="{7C6A426C-63DB-41E4-B3D4-14B7B3D0AFA1}" dt="2021-07-11T14:54:36.346" v="27"/>
          <ac:spMkLst>
            <pc:docMk/>
            <pc:sldMk cId="2873394899" sldId="7106"/>
            <ac:spMk id="5" creationId="{C2AEBCED-7939-46C6-BA48-13D50C3FD38B}"/>
          </ac:spMkLst>
        </pc:spChg>
        <pc:spChg chg="mod">
          <ac:chgData name="Jim McGowan" userId="e2c7446dd3aca506" providerId="LiveId" clId="{7C6A426C-63DB-41E4-B3D4-14B7B3D0AFA1}" dt="2021-07-11T14:54:28.410" v="25" actId="1035"/>
          <ac:spMkLst>
            <pc:docMk/>
            <pc:sldMk cId="2873394899" sldId="7106"/>
            <ac:spMk id="21507" creationId="{00000000-0000-0000-0000-000000000000}"/>
          </ac:spMkLst>
        </pc:spChg>
      </pc:sldChg>
      <pc:sldChg chg="addSp delSp modSp mod">
        <pc:chgData name="Jim McGowan" userId="e2c7446dd3aca506" providerId="LiveId" clId="{7C6A426C-63DB-41E4-B3D4-14B7B3D0AFA1}" dt="2021-07-11T14:55:12.416" v="31"/>
        <pc:sldMkLst>
          <pc:docMk/>
          <pc:sldMk cId="1808753736" sldId="7107"/>
        </pc:sldMkLst>
        <pc:spChg chg="del">
          <ac:chgData name="Jim McGowan" userId="e2c7446dd3aca506" providerId="LiveId" clId="{7C6A426C-63DB-41E4-B3D4-14B7B3D0AFA1}" dt="2021-07-11T14:55:10.622" v="30" actId="478"/>
          <ac:spMkLst>
            <pc:docMk/>
            <pc:sldMk cId="1808753736" sldId="7107"/>
            <ac:spMk id="2" creationId="{D44FF9F5-D427-42FF-92AC-F42F5B328C0D}"/>
          </ac:spMkLst>
        </pc:spChg>
        <pc:spChg chg="add mod">
          <ac:chgData name="Jim McGowan" userId="e2c7446dd3aca506" providerId="LiveId" clId="{7C6A426C-63DB-41E4-B3D4-14B7B3D0AFA1}" dt="2021-07-11T14:55:12.416" v="31"/>
          <ac:spMkLst>
            <pc:docMk/>
            <pc:sldMk cId="1808753736" sldId="7107"/>
            <ac:spMk id="5" creationId="{111AA431-D333-45D6-B49A-9B96C0A64AC2}"/>
          </ac:spMkLst>
        </pc:spChg>
        <pc:spChg chg="mod">
          <ac:chgData name="Jim McGowan" userId="e2c7446dd3aca506" providerId="LiveId" clId="{7C6A426C-63DB-41E4-B3D4-14B7B3D0AFA1}" dt="2021-07-11T14:55:05.197" v="29" actId="1035"/>
          <ac:spMkLst>
            <pc:docMk/>
            <pc:sldMk cId="1808753736" sldId="7107"/>
            <ac:spMk id="21507" creationId="{00000000-0000-0000-0000-000000000000}"/>
          </ac:spMkLst>
        </pc:spChg>
      </pc:sldChg>
      <pc:sldChg chg="addSp delSp modSp mod">
        <pc:chgData name="Jim McGowan" userId="e2c7446dd3aca506" providerId="LiveId" clId="{7C6A426C-63DB-41E4-B3D4-14B7B3D0AFA1}" dt="2021-07-11T14:55:32.035" v="36"/>
        <pc:sldMkLst>
          <pc:docMk/>
          <pc:sldMk cId="1513285006" sldId="7108"/>
        </pc:sldMkLst>
        <pc:spChg chg="del mod">
          <ac:chgData name="Jim McGowan" userId="e2c7446dd3aca506" providerId="LiveId" clId="{7C6A426C-63DB-41E4-B3D4-14B7B3D0AFA1}" dt="2021-07-11T14:55:30.342" v="35" actId="478"/>
          <ac:spMkLst>
            <pc:docMk/>
            <pc:sldMk cId="1513285006" sldId="7108"/>
            <ac:spMk id="2" creationId="{D44FF9F5-D427-42FF-92AC-F42F5B328C0D}"/>
          </ac:spMkLst>
        </pc:spChg>
        <pc:spChg chg="add mod">
          <ac:chgData name="Jim McGowan" userId="e2c7446dd3aca506" providerId="LiveId" clId="{7C6A426C-63DB-41E4-B3D4-14B7B3D0AFA1}" dt="2021-07-11T14:55:32.035" v="36"/>
          <ac:spMkLst>
            <pc:docMk/>
            <pc:sldMk cId="1513285006" sldId="7108"/>
            <ac:spMk id="5" creationId="{E6D7075A-9F73-4208-97E6-56DA1668DC89}"/>
          </ac:spMkLst>
        </pc:spChg>
        <pc:spChg chg="mod">
          <ac:chgData name="Jim McGowan" userId="e2c7446dd3aca506" providerId="LiveId" clId="{7C6A426C-63DB-41E4-B3D4-14B7B3D0AFA1}" dt="2021-07-11T14:55:24.922" v="33" actId="1035"/>
          <ac:spMkLst>
            <pc:docMk/>
            <pc:sldMk cId="1513285006" sldId="7108"/>
            <ac:spMk id="21507" creationId="{00000000-0000-0000-0000-000000000000}"/>
          </ac:spMkLst>
        </pc:spChg>
      </pc:sldChg>
      <pc:sldChg chg="addSp delSp modSp mod ord">
        <pc:chgData name="Jim McGowan" userId="e2c7446dd3aca506" providerId="LiveId" clId="{7C6A426C-63DB-41E4-B3D4-14B7B3D0AFA1}" dt="2021-07-11T15:04:55.135" v="133"/>
        <pc:sldMkLst>
          <pc:docMk/>
          <pc:sldMk cId="2218978607" sldId="7109"/>
        </pc:sldMkLst>
        <pc:spChg chg="del">
          <ac:chgData name="Jim McGowan" userId="e2c7446dd3aca506" providerId="LiveId" clId="{7C6A426C-63DB-41E4-B3D4-14B7B3D0AFA1}" dt="2021-07-11T14:55:52.442" v="39" actId="478"/>
          <ac:spMkLst>
            <pc:docMk/>
            <pc:sldMk cId="2218978607" sldId="7109"/>
            <ac:spMk id="2" creationId="{D44FF9F5-D427-42FF-92AC-F42F5B328C0D}"/>
          </ac:spMkLst>
        </pc:spChg>
        <pc:spChg chg="add mod">
          <ac:chgData name="Jim McGowan" userId="e2c7446dd3aca506" providerId="LiveId" clId="{7C6A426C-63DB-41E4-B3D4-14B7B3D0AFA1}" dt="2021-07-11T14:55:53.918" v="40"/>
          <ac:spMkLst>
            <pc:docMk/>
            <pc:sldMk cId="2218978607" sldId="7109"/>
            <ac:spMk id="5" creationId="{00C9316B-E54D-4E9D-A07D-231F38EADABD}"/>
          </ac:spMkLst>
        </pc:spChg>
        <pc:spChg chg="mod">
          <ac:chgData name="Jim McGowan" userId="e2c7446dd3aca506" providerId="LiveId" clId="{7C6A426C-63DB-41E4-B3D4-14B7B3D0AFA1}" dt="2021-07-11T14:55:45.432" v="38" actId="1035"/>
          <ac:spMkLst>
            <pc:docMk/>
            <pc:sldMk cId="2218978607" sldId="7109"/>
            <ac:spMk id="21507" creationId="{00000000-0000-0000-0000-000000000000}"/>
          </ac:spMkLst>
        </pc:spChg>
      </pc:sldChg>
      <pc:sldChg chg="addSp delSp modSp mod ord">
        <pc:chgData name="Jim McGowan" userId="e2c7446dd3aca506" providerId="LiveId" clId="{7C6A426C-63DB-41E4-B3D4-14B7B3D0AFA1}" dt="2021-07-11T15:05:26.736" v="137"/>
        <pc:sldMkLst>
          <pc:docMk/>
          <pc:sldMk cId="97735302" sldId="7110"/>
        </pc:sldMkLst>
        <pc:spChg chg="del">
          <ac:chgData name="Jim McGowan" userId="e2c7446dd3aca506" providerId="LiveId" clId="{7C6A426C-63DB-41E4-B3D4-14B7B3D0AFA1}" dt="2021-07-11T14:56:10.423" v="43" actId="478"/>
          <ac:spMkLst>
            <pc:docMk/>
            <pc:sldMk cId="97735302" sldId="7110"/>
            <ac:spMk id="5" creationId="{7C255AD7-D3CC-4F2A-88BD-396629E8BB5E}"/>
          </ac:spMkLst>
        </pc:spChg>
        <pc:spChg chg="add mod">
          <ac:chgData name="Jim McGowan" userId="e2c7446dd3aca506" providerId="LiveId" clId="{7C6A426C-63DB-41E4-B3D4-14B7B3D0AFA1}" dt="2021-07-11T14:56:12.205" v="44"/>
          <ac:spMkLst>
            <pc:docMk/>
            <pc:sldMk cId="97735302" sldId="7110"/>
            <ac:spMk id="6" creationId="{2A4F035A-414E-4153-8C39-24152BB93397}"/>
          </ac:spMkLst>
        </pc:spChg>
        <pc:spChg chg="mod">
          <ac:chgData name="Jim McGowan" userId="e2c7446dd3aca506" providerId="LiveId" clId="{7C6A426C-63DB-41E4-B3D4-14B7B3D0AFA1}" dt="2021-07-11T14:56:04.956" v="42" actId="1035"/>
          <ac:spMkLst>
            <pc:docMk/>
            <pc:sldMk cId="97735302" sldId="7110"/>
            <ac:spMk id="21507" creationId="{00000000-0000-0000-0000-000000000000}"/>
          </ac:spMkLst>
        </pc:spChg>
      </pc:sldChg>
      <pc:sldChg chg="addSp delSp modSp mod">
        <pc:chgData name="Jim McGowan" userId="e2c7446dd3aca506" providerId="LiveId" clId="{7C6A426C-63DB-41E4-B3D4-14B7B3D0AFA1}" dt="2021-07-11T14:56:32.037" v="48"/>
        <pc:sldMkLst>
          <pc:docMk/>
          <pc:sldMk cId="2468192910" sldId="7111"/>
        </pc:sldMkLst>
        <pc:spChg chg="del">
          <ac:chgData name="Jim McGowan" userId="e2c7446dd3aca506" providerId="LiveId" clId="{7C6A426C-63DB-41E4-B3D4-14B7B3D0AFA1}" dt="2021-07-11T14:56:30.513" v="47" actId="478"/>
          <ac:spMkLst>
            <pc:docMk/>
            <pc:sldMk cId="2468192910" sldId="7111"/>
            <ac:spMk id="5" creationId="{7C255AD7-D3CC-4F2A-88BD-396629E8BB5E}"/>
          </ac:spMkLst>
        </pc:spChg>
        <pc:spChg chg="add mod">
          <ac:chgData name="Jim McGowan" userId="e2c7446dd3aca506" providerId="LiveId" clId="{7C6A426C-63DB-41E4-B3D4-14B7B3D0AFA1}" dt="2021-07-11T14:56:32.037" v="48"/>
          <ac:spMkLst>
            <pc:docMk/>
            <pc:sldMk cId="2468192910" sldId="7111"/>
            <ac:spMk id="6" creationId="{507C3007-EA30-4D10-A95B-9B2E3319829C}"/>
          </ac:spMkLst>
        </pc:spChg>
        <pc:spChg chg="mod">
          <ac:chgData name="Jim McGowan" userId="e2c7446dd3aca506" providerId="LiveId" clId="{7C6A426C-63DB-41E4-B3D4-14B7B3D0AFA1}" dt="2021-07-11T14:56:24.944" v="46" actId="1035"/>
          <ac:spMkLst>
            <pc:docMk/>
            <pc:sldMk cId="2468192910" sldId="7111"/>
            <ac:spMk id="21507" creationId="{00000000-0000-0000-0000-000000000000}"/>
          </ac:spMkLst>
        </pc:spChg>
      </pc:sldChg>
      <pc:sldChg chg="addSp delSp modSp mod">
        <pc:chgData name="Jim McGowan" userId="e2c7446dd3aca506" providerId="LiveId" clId="{7C6A426C-63DB-41E4-B3D4-14B7B3D0AFA1}" dt="2021-07-11T14:56:50.917" v="52"/>
        <pc:sldMkLst>
          <pc:docMk/>
          <pc:sldMk cId="376178173" sldId="7112"/>
        </pc:sldMkLst>
        <pc:spChg chg="del">
          <ac:chgData name="Jim McGowan" userId="e2c7446dd3aca506" providerId="LiveId" clId="{7C6A426C-63DB-41E4-B3D4-14B7B3D0AFA1}" dt="2021-07-11T14:56:49.284" v="51" actId="478"/>
          <ac:spMkLst>
            <pc:docMk/>
            <pc:sldMk cId="376178173" sldId="7112"/>
            <ac:spMk id="5" creationId="{7C255AD7-D3CC-4F2A-88BD-396629E8BB5E}"/>
          </ac:spMkLst>
        </pc:spChg>
        <pc:spChg chg="add mod">
          <ac:chgData name="Jim McGowan" userId="e2c7446dd3aca506" providerId="LiveId" clId="{7C6A426C-63DB-41E4-B3D4-14B7B3D0AFA1}" dt="2021-07-11T14:56:50.917" v="52"/>
          <ac:spMkLst>
            <pc:docMk/>
            <pc:sldMk cId="376178173" sldId="7112"/>
            <ac:spMk id="6" creationId="{AED4D567-4088-4D0D-BDC4-E2ACDF0C5437}"/>
          </ac:spMkLst>
        </pc:spChg>
        <pc:spChg chg="mod">
          <ac:chgData name="Jim McGowan" userId="e2c7446dd3aca506" providerId="LiveId" clId="{7C6A426C-63DB-41E4-B3D4-14B7B3D0AFA1}" dt="2021-07-11T14:56:44.990" v="50" actId="1035"/>
          <ac:spMkLst>
            <pc:docMk/>
            <pc:sldMk cId="376178173" sldId="7112"/>
            <ac:spMk id="21507" creationId="{00000000-0000-0000-0000-000000000000}"/>
          </ac:spMkLst>
        </pc:spChg>
      </pc:sldChg>
      <pc:sldChg chg="addSp delSp modSp mod">
        <pc:chgData name="Jim McGowan" userId="e2c7446dd3aca506" providerId="LiveId" clId="{7C6A426C-63DB-41E4-B3D4-14B7B3D0AFA1}" dt="2021-07-11T14:57:09.187" v="56"/>
        <pc:sldMkLst>
          <pc:docMk/>
          <pc:sldMk cId="857542051" sldId="7113"/>
        </pc:sldMkLst>
        <pc:spChg chg="del">
          <ac:chgData name="Jim McGowan" userId="e2c7446dd3aca506" providerId="LiveId" clId="{7C6A426C-63DB-41E4-B3D4-14B7B3D0AFA1}" dt="2021-07-11T14:57:07.511" v="55" actId="478"/>
          <ac:spMkLst>
            <pc:docMk/>
            <pc:sldMk cId="857542051" sldId="7113"/>
            <ac:spMk id="5" creationId="{7C255AD7-D3CC-4F2A-88BD-396629E8BB5E}"/>
          </ac:spMkLst>
        </pc:spChg>
        <pc:spChg chg="add mod">
          <ac:chgData name="Jim McGowan" userId="e2c7446dd3aca506" providerId="LiveId" clId="{7C6A426C-63DB-41E4-B3D4-14B7B3D0AFA1}" dt="2021-07-11T14:57:09.187" v="56"/>
          <ac:spMkLst>
            <pc:docMk/>
            <pc:sldMk cId="857542051" sldId="7113"/>
            <ac:spMk id="6" creationId="{8AC42282-519E-43B3-93CF-A75135681084}"/>
          </ac:spMkLst>
        </pc:spChg>
        <pc:spChg chg="mod">
          <ac:chgData name="Jim McGowan" userId="e2c7446dd3aca506" providerId="LiveId" clId="{7C6A426C-63DB-41E4-B3D4-14B7B3D0AFA1}" dt="2021-07-11T14:57:03.513" v="54" actId="1035"/>
          <ac:spMkLst>
            <pc:docMk/>
            <pc:sldMk cId="857542051" sldId="7113"/>
            <ac:spMk id="21507" creationId="{00000000-0000-0000-0000-000000000000}"/>
          </ac:spMkLst>
        </pc:spChg>
      </pc:sldChg>
      <pc:sldChg chg="modSp mod">
        <pc:chgData name="Jim McGowan" userId="e2c7446dd3aca506" providerId="LiveId" clId="{7C6A426C-63DB-41E4-B3D4-14B7B3D0AFA1}" dt="2021-07-11T15:04:09.212" v="130" actId="948"/>
        <pc:sldMkLst>
          <pc:docMk/>
          <pc:sldMk cId="2389802627" sldId="7114"/>
        </pc:sldMkLst>
        <pc:spChg chg="mod">
          <ac:chgData name="Jim McGowan" userId="e2c7446dd3aca506" providerId="LiveId" clId="{7C6A426C-63DB-41E4-B3D4-14B7B3D0AFA1}" dt="2021-07-11T15:04:09.212" v="130" actId="948"/>
          <ac:spMkLst>
            <pc:docMk/>
            <pc:sldMk cId="2389802627" sldId="7114"/>
            <ac:spMk id="6" creationId="{74627A71-7DE4-42B1-A143-07F1C0CABEE4}"/>
          </ac:spMkLst>
        </pc:spChg>
      </pc:sldChg>
      <pc:sldChg chg="addSp delSp modSp mod">
        <pc:chgData name="Jim McGowan" userId="e2c7446dd3aca506" providerId="LiveId" clId="{7C6A426C-63DB-41E4-B3D4-14B7B3D0AFA1}" dt="2021-07-11T14:57:50.209" v="60"/>
        <pc:sldMkLst>
          <pc:docMk/>
          <pc:sldMk cId="33812452" sldId="7115"/>
        </pc:sldMkLst>
        <pc:spChg chg="del">
          <ac:chgData name="Jim McGowan" userId="e2c7446dd3aca506" providerId="LiveId" clId="{7C6A426C-63DB-41E4-B3D4-14B7B3D0AFA1}" dt="2021-07-11T14:57:48.713" v="59" actId="478"/>
          <ac:spMkLst>
            <pc:docMk/>
            <pc:sldMk cId="33812452" sldId="7115"/>
            <ac:spMk id="2" creationId="{D44FF9F5-D427-42FF-92AC-F42F5B328C0D}"/>
          </ac:spMkLst>
        </pc:spChg>
        <pc:spChg chg="add mod">
          <ac:chgData name="Jim McGowan" userId="e2c7446dd3aca506" providerId="LiveId" clId="{7C6A426C-63DB-41E4-B3D4-14B7B3D0AFA1}" dt="2021-07-11T14:57:50.209" v="60"/>
          <ac:spMkLst>
            <pc:docMk/>
            <pc:sldMk cId="33812452" sldId="7115"/>
            <ac:spMk id="5" creationId="{0D5CA9A8-6958-47FA-B4D3-14D434ED0C8F}"/>
          </ac:spMkLst>
        </pc:spChg>
        <pc:spChg chg="mod">
          <ac:chgData name="Jim McGowan" userId="e2c7446dd3aca506" providerId="LiveId" clId="{7C6A426C-63DB-41E4-B3D4-14B7B3D0AFA1}" dt="2021-07-11T14:57:44.504" v="58" actId="1035"/>
          <ac:spMkLst>
            <pc:docMk/>
            <pc:sldMk cId="33812452" sldId="7115"/>
            <ac:spMk id="21507" creationId="{00000000-0000-0000-0000-000000000000}"/>
          </ac:spMkLst>
        </pc:spChg>
      </pc:sldChg>
      <pc:sldChg chg="addSp delSp modSp mod">
        <pc:chgData name="Jim McGowan" userId="e2c7446dd3aca506" providerId="LiveId" clId="{7C6A426C-63DB-41E4-B3D4-14B7B3D0AFA1}" dt="2021-07-11T14:58:09.028" v="64"/>
        <pc:sldMkLst>
          <pc:docMk/>
          <pc:sldMk cId="2517750688" sldId="7116"/>
        </pc:sldMkLst>
        <pc:spChg chg="del">
          <ac:chgData name="Jim McGowan" userId="e2c7446dd3aca506" providerId="LiveId" clId="{7C6A426C-63DB-41E4-B3D4-14B7B3D0AFA1}" dt="2021-07-11T14:58:07.284" v="63" actId="478"/>
          <ac:spMkLst>
            <pc:docMk/>
            <pc:sldMk cId="2517750688" sldId="7116"/>
            <ac:spMk id="5" creationId="{7C255AD7-D3CC-4F2A-88BD-396629E8BB5E}"/>
          </ac:spMkLst>
        </pc:spChg>
        <pc:spChg chg="add mod">
          <ac:chgData name="Jim McGowan" userId="e2c7446dd3aca506" providerId="LiveId" clId="{7C6A426C-63DB-41E4-B3D4-14B7B3D0AFA1}" dt="2021-07-11T14:58:09.028" v="64"/>
          <ac:spMkLst>
            <pc:docMk/>
            <pc:sldMk cId="2517750688" sldId="7116"/>
            <ac:spMk id="6" creationId="{D7EE2993-7151-4D4E-A888-32B0E70129BD}"/>
          </ac:spMkLst>
        </pc:spChg>
        <pc:spChg chg="mod">
          <ac:chgData name="Jim McGowan" userId="e2c7446dd3aca506" providerId="LiveId" clId="{7C6A426C-63DB-41E4-B3D4-14B7B3D0AFA1}" dt="2021-07-11T14:58:02.437" v="62" actId="1035"/>
          <ac:spMkLst>
            <pc:docMk/>
            <pc:sldMk cId="2517750688" sldId="7116"/>
            <ac:spMk id="21507" creationId="{00000000-0000-0000-0000-000000000000}"/>
          </ac:spMkLst>
        </pc:spChg>
      </pc:sldChg>
      <pc:sldChg chg="del">
        <pc:chgData name="Jim McGowan" userId="e2c7446dd3aca506" providerId="LiveId" clId="{7C6A426C-63DB-41E4-B3D4-14B7B3D0AFA1}" dt="2021-07-11T15:06:20.094" v="142" actId="47"/>
        <pc:sldMkLst>
          <pc:docMk/>
          <pc:sldMk cId="3999432290" sldId="7118"/>
        </pc:sldMkLst>
      </pc:sldChg>
      <pc:sldChg chg="modSp mod">
        <pc:chgData name="Jim McGowan" userId="e2c7446dd3aca506" providerId="LiveId" clId="{7C6A426C-63DB-41E4-B3D4-14B7B3D0AFA1}" dt="2021-07-11T14:50:02.372" v="1" actId="1076"/>
        <pc:sldMkLst>
          <pc:docMk/>
          <pc:sldMk cId="3729731795" sldId="7119"/>
        </pc:sldMkLst>
        <pc:picChg chg="mod">
          <ac:chgData name="Jim McGowan" userId="e2c7446dd3aca506" providerId="LiveId" clId="{7C6A426C-63DB-41E4-B3D4-14B7B3D0AFA1}" dt="2021-07-11T14:50:02.372" v="1" actId="1076"/>
          <ac:picMkLst>
            <pc:docMk/>
            <pc:sldMk cId="3729731795" sldId="7119"/>
            <ac:picMk id="5" creationId="{6355633D-6926-4078-A23D-ADF3A3C09375}"/>
          </ac:picMkLst>
        </pc:picChg>
      </pc:sldChg>
      <pc:sldChg chg="del">
        <pc:chgData name="Jim McGowan" userId="e2c7446dd3aca506" providerId="LiveId" clId="{7C6A426C-63DB-41E4-B3D4-14B7B3D0AFA1}" dt="2021-07-11T15:05:08.952" v="134" actId="47"/>
        <pc:sldMkLst>
          <pc:docMk/>
          <pc:sldMk cId="109005570" sldId="7122"/>
        </pc:sldMkLst>
      </pc:sldChg>
      <pc:sldChg chg="del">
        <pc:chgData name="Jim McGowan" userId="e2c7446dd3aca506" providerId="LiveId" clId="{7C6A426C-63DB-41E4-B3D4-14B7B3D0AFA1}" dt="2021-07-11T15:05:32.182" v="138" actId="47"/>
        <pc:sldMkLst>
          <pc:docMk/>
          <pc:sldMk cId="2648354303" sldId="7123"/>
        </pc:sldMkLst>
      </pc:sldChg>
      <pc:sldChg chg="add">
        <pc:chgData name="Jim McGowan" userId="e2c7446dd3aca506" providerId="LiveId" clId="{7C6A426C-63DB-41E4-B3D4-14B7B3D0AFA1}" dt="2021-07-11T15:04:51.455" v="131" actId="2890"/>
        <pc:sldMkLst>
          <pc:docMk/>
          <pc:sldMk cId="209297897" sldId="7142"/>
        </pc:sldMkLst>
      </pc:sldChg>
      <pc:sldChg chg="modSp add del mod">
        <pc:chgData name="Jim McGowan" userId="e2c7446dd3aca506" providerId="LiveId" clId="{7C6A426C-63DB-41E4-B3D4-14B7B3D0AFA1}" dt="2021-07-11T15:01:54.118" v="100" actId="47"/>
        <pc:sldMkLst>
          <pc:docMk/>
          <pc:sldMk cId="2570924892" sldId="7142"/>
        </pc:sldMkLst>
        <pc:spChg chg="mod">
          <ac:chgData name="Jim McGowan" userId="e2c7446dd3aca506" providerId="LiveId" clId="{7C6A426C-63DB-41E4-B3D4-14B7B3D0AFA1}" dt="2021-07-11T15:01:15.945" v="95" actId="948"/>
          <ac:spMkLst>
            <pc:docMk/>
            <pc:sldMk cId="2570924892" sldId="7142"/>
            <ac:spMk id="6" creationId="{74627A71-7DE4-42B1-A143-07F1C0CABEE4}"/>
          </ac:spMkLst>
        </pc:spChg>
      </pc:sldChg>
      <pc:sldChg chg="add">
        <pc:chgData name="Jim McGowan" userId="e2c7446dd3aca506" providerId="LiveId" clId="{7C6A426C-63DB-41E4-B3D4-14B7B3D0AFA1}" dt="2021-07-11T15:05:23.665" v="135" actId="2890"/>
        <pc:sldMkLst>
          <pc:docMk/>
          <pc:sldMk cId="3540629229" sldId="7143"/>
        </pc:sldMkLst>
      </pc:sldChg>
      <pc:sldChg chg="add ord">
        <pc:chgData name="Jim McGowan" userId="e2c7446dd3aca506" providerId="LiveId" clId="{7C6A426C-63DB-41E4-B3D4-14B7B3D0AFA1}" dt="2021-07-11T15:06:14.754" v="141"/>
        <pc:sldMkLst>
          <pc:docMk/>
          <pc:sldMk cId="1468867967" sldId="7144"/>
        </pc:sldMkLst>
      </pc:sldChg>
      <pc:sldChg chg="delSp modSp new mod">
        <pc:chgData name="Jim McGowan" userId="e2c7446dd3aca506" providerId="LiveId" clId="{7C6A426C-63DB-41E4-B3D4-14B7B3D0AFA1}" dt="2021-07-11T15:44:51.319" v="171" actId="12789"/>
        <pc:sldMkLst>
          <pc:docMk/>
          <pc:sldMk cId="4105746929" sldId="7145"/>
        </pc:sldMkLst>
        <pc:spChg chg="mod">
          <ac:chgData name="Jim McGowan" userId="e2c7446dd3aca506" providerId="LiveId" clId="{7C6A426C-63DB-41E4-B3D4-14B7B3D0AFA1}" dt="2021-07-11T15:44:51.319" v="171" actId="12789"/>
          <ac:spMkLst>
            <pc:docMk/>
            <pc:sldMk cId="4105746929" sldId="7145"/>
            <ac:spMk id="2" creationId="{00FA112D-459F-4063-A572-3FB41E9CD0A1}"/>
          </ac:spMkLst>
        </pc:spChg>
        <pc:spChg chg="del">
          <ac:chgData name="Jim McGowan" userId="e2c7446dd3aca506" providerId="LiveId" clId="{7C6A426C-63DB-41E4-B3D4-14B7B3D0AFA1}" dt="2021-07-11T15:44:29.988" v="155" actId="478"/>
          <ac:spMkLst>
            <pc:docMk/>
            <pc:sldMk cId="4105746929" sldId="7145"/>
            <ac:spMk id="3" creationId="{43A31AA0-3985-480C-A0F0-3E536621943A}"/>
          </ac:spMkLst>
        </pc:spChg>
        <pc:spChg chg="del">
          <ac:chgData name="Jim McGowan" userId="e2c7446dd3aca506" providerId="LiveId" clId="{7C6A426C-63DB-41E4-B3D4-14B7B3D0AFA1}" dt="2021-07-11T15:44:32.946" v="156" actId="478"/>
          <ac:spMkLst>
            <pc:docMk/>
            <pc:sldMk cId="4105746929" sldId="7145"/>
            <ac:spMk id="4" creationId="{590DB3EE-C386-4F13-A32F-1C094687C6F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Times New Roman" pitchFamily="18" charset="0"/>
                <a:cs typeface="Arial" charset="0"/>
              </a:defRPr>
            </a:lvl1pPr>
          </a:lstStyle>
          <a:p>
            <a:pPr>
              <a:defRPr/>
            </a:pPr>
            <a:fld id="{17409DFC-8574-46F2-8150-19402387B16D}" type="slidenum">
              <a:rPr lang="en-US">
                <a:latin typeface="Calibri" panose="020F0502020204030204" pitchFamily="34" charset="0"/>
                <a:cs typeface="Calibri" panose="020F0502020204030204" pitchFamily="34" charset="0"/>
              </a:rPr>
              <a:pPr>
                <a:defRPr/>
              </a:pPr>
              <a:t>‹#›</a:t>
            </a:fld>
            <a:endParaRPr lang="en-US" dirty="0">
              <a:latin typeface="Calibri" panose="020F0502020204030204" pitchFamily="34" charset="0"/>
              <a:cs typeface="Calibri" panose="020F0502020204030204" pitchFamily="34" charset="0"/>
            </a:endParaRPr>
          </a:p>
        </p:txBody>
      </p:sp>
      <p:sp>
        <p:nvSpPr>
          <p:cNvPr id="8" name="Header Placeholder 1">
            <a:extLst>
              <a:ext uri="{FF2B5EF4-FFF2-40B4-BE49-F238E27FC236}">
                <a16:creationId xmlns:a16="http://schemas.microsoft.com/office/drawing/2014/main" id="{97F09B0D-D3B9-434D-A637-282ACEFDB8EF}"/>
              </a:ext>
            </a:extLst>
          </p:cNvPr>
          <p:cNvSpPr>
            <a:spLocks noGrp="1"/>
          </p:cNvSpPr>
          <p:nvPr/>
        </p:nvSpPr>
        <p:spPr>
          <a:xfrm>
            <a:off x="1524001" y="152400"/>
            <a:ext cx="3824288" cy="685800"/>
          </a:xfrm>
          <a:prstGeom prst="rect">
            <a:avLst/>
          </a:prstGeom>
        </p:spPr>
        <p:txBody>
          <a:bodyPr vert="horz" lIns="102166" tIns="51083" rIns="102166" bIns="51083" rtlCol="0"/>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ctr">
              <a:defRPr/>
            </a:pPr>
            <a:r>
              <a:rPr lang="en-US" sz="1300" dirty="0">
                <a:latin typeface="Calibri" panose="020F0502020204030204" pitchFamily="34" charset="0"/>
                <a:cs typeface="Calibri" panose="020F0502020204030204" pitchFamily="34" charset="0"/>
              </a:rPr>
              <a:t>Dr. Andy Woods</a:t>
            </a:r>
          </a:p>
          <a:p>
            <a:pPr algn="ctr">
              <a:defRPr/>
            </a:pPr>
            <a:r>
              <a:rPr lang="en-US" sz="1300" dirty="0">
                <a:latin typeface="Calibri" panose="020F0502020204030204" pitchFamily="34" charset="0"/>
                <a:cs typeface="Calibri" panose="020F0502020204030204" pitchFamily="34" charset="0"/>
              </a:rPr>
              <a:t>THE RAPTURE 056 – Partial Rapture – Part 8</a:t>
            </a:r>
          </a:p>
          <a:p>
            <a:pPr algn="ctr">
              <a:defRPr/>
            </a:pPr>
            <a:r>
              <a:rPr lang="en-US" sz="1300" dirty="0">
                <a:latin typeface="Calibri" panose="020F0502020204030204" pitchFamily="34" charset="0"/>
                <a:cs typeface="Calibri" panose="020F0502020204030204" pitchFamily="34" charset="0"/>
              </a:rPr>
              <a:t>07-25-2021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a:defRPr sz="1300">
                <a:latin typeface="Calibri" panose="020F0502020204030204" pitchFamily="34" charset="0"/>
                <a:cs typeface="Calibri" panose="020F0502020204030204" pitchFamily="34" charset="0"/>
              </a:defRPr>
            </a:lvl1pPr>
          </a:lstStyle>
          <a:p>
            <a:pPr>
              <a:defRPr/>
            </a:pPr>
            <a:r>
              <a:rPr lang="en-US" dirty="0"/>
              <a:t>Dr. Andy Woods - The Coming Kingdom</a:t>
            </a:r>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r>
              <a:rPr lang="en-US"/>
              <a:t>9/06/2017</a:t>
            </a:r>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Calibri" panose="020F0502020204030204" pitchFamily="34" charset="0"/>
                <a:cs typeface="Arial" charset="0"/>
              </a:defRPr>
            </a:lvl1pPr>
          </a:lstStyle>
          <a:p>
            <a:pPr>
              <a:defRPr/>
            </a:pPr>
            <a:r>
              <a:rPr lang="en-US" dirty="0">
                <a:cs typeface="Calibri" panose="020F0502020204030204" pitchFamily="34" charset="0"/>
              </a:rPr>
              <a:t>Sugar Land </a:t>
            </a:r>
            <a:r>
              <a:rPr lang="en-US" dirty="0" err="1">
                <a:cs typeface="Calibri" panose="020F0502020204030204" pitchFamily="34" charset="0"/>
              </a:rPr>
              <a:t>BIble</a:t>
            </a:r>
            <a:r>
              <a:rPr lang="en-US" dirty="0">
                <a:cs typeface="Calibri" panose="020F0502020204030204" pitchFamily="34" charset="0"/>
              </a:rPr>
              <a:t> Church</a:t>
            </a:r>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fld id="{B1F4E4D5-D111-482F-97CA-316C84D86ECF}" type="slidenum">
              <a:rPr lang="en-US" smtClean="0"/>
              <a:pPr>
                <a:defRPr/>
              </a:pPr>
              <a:t>‹#›</a:t>
            </a:fld>
            <a:endParaRPr 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1049893">
              <a:defRPr/>
            </a:pPr>
            <a:fld id="{888B744C-CCA7-42F0-B026-54AA483E0A4D}" type="slidenum">
              <a:rPr lang="en-US" altLang="en-US">
                <a:solidFill>
                  <a:srgbClr val="000000"/>
                </a:solidFill>
                <a:latin typeface="Calibri" panose="020F0502020204030204" pitchFamily="34" charset="0"/>
                <a:cs typeface="+mn-cs"/>
              </a:rPr>
              <a:pPr defTabSz="1049893">
                <a:defRPr/>
              </a:pPr>
              <a:t>1</a:t>
            </a:fld>
            <a:endParaRPr lang="en-US" altLang="en-US" dirty="0">
              <a:solidFill>
                <a:srgbClr val="000000"/>
              </a:solidFill>
              <a:latin typeface="Calibri" panose="020F0502020204030204" pitchFamily="34" charset="0"/>
              <a:cs typeface="+mn-cs"/>
            </a:endParaRPr>
          </a:p>
        </p:txBody>
      </p:sp>
    </p:spTree>
    <p:extLst>
      <p:ext uri="{BB962C8B-B14F-4D97-AF65-F5344CB8AC3E}">
        <p14:creationId xmlns:p14="http://schemas.microsoft.com/office/powerpoint/2010/main" val="158660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46</a:t>
            </a:fld>
            <a:endParaRPr lang="en-US" altLang="en-US" dirty="0"/>
          </a:p>
        </p:txBody>
      </p:sp>
    </p:spTree>
    <p:extLst>
      <p:ext uri="{BB962C8B-B14F-4D97-AF65-F5344CB8AC3E}">
        <p14:creationId xmlns:p14="http://schemas.microsoft.com/office/powerpoint/2010/main" val="4175610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47</a:t>
            </a:fld>
            <a:endParaRPr lang="en-US" altLang="en-US" dirty="0"/>
          </a:p>
        </p:txBody>
      </p:sp>
    </p:spTree>
    <p:extLst>
      <p:ext uri="{BB962C8B-B14F-4D97-AF65-F5344CB8AC3E}">
        <p14:creationId xmlns:p14="http://schemas.microsoft.com/office/powerpoint/2010/main" val="2701850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33519BC1-B281-4A15-B06D-83A57A1F2AE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791FBE2-C716-4B6E-8688-39C69791537F}" type="datetimeFigureOut">
              <a:rPr lang="en-US"/>
              <a:pPr>
                <a:defRPr/>
              </a:pPr>
              <a:t>7/23/2021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8A64DC-FAB6-449B-97D0-DE092BD3C765}" type="slidenum">
              <a:rPr lang="en-US"/>
              <a:pPr>
                <a:defRPr/>
              </a:pPr>
              <a:t>‹#›</a:t>
            </a:fld>
            <a:endParaRPr lang="en-US"/>
          </a:p>
        </p:txBody>
      </p:sp>
    </p:spTree>
    <p:extLst>
      <p:ext uri="{BB962C8B-B14F-4D97-AF65-F5344CB8AC3E}">
        <p14:creationId xmlns:p14="http://schemas.microsoft.com/office/powerpoint/2010/main" val="1382040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Rectangle 35">
            <a:extLst>
              <a:ext uri="{FF2B5EF4-FFF2-40B4-BE49-F238E27FC236}">
                <a16:creationId xmlns:a16="http://schemas.microsoft.com/office/drawing/2014/main" id="{DDFD4D20-063D-4685-940B-7FCB800C6E86}"/>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CCB727FC-6DEC-449F-B092-0E9D65564F1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60B3998E-672F-4324-9ED3-326D1025BAD7}"/>
              </a:ext>
            </a:extLst>
          </p:cNvPr>
          <p:cNvSpPr>
            <a:spLocks noGrp="1" noChangeArrowheads="1"/>
          </p:cNvSpPr>
          <p:nvPr>
            <p:ph type="sldNum" sz="quarter" idx="12"/>
          </p:nvPr>
        </p:nvSpPr>
        <p:spPr/>
        <p:txBody>
          <a:bodyPr/>
          <a:lstStyle>
            <a:lvl1pPr>
              <a:defRPr smtClean="0"/>
            </a:lvl1pPr>
          </a:lstStyle>
          <a:p>
            <a:pPr>
              <a:defRPr/>
            </a:pPr>
            <a:fld id="{A0DC7DEC-99C4-4832-90B7-0B712EE84C5F}" type="slidenum">
              <a:rPr lang="en-US" altLang="en-US"/>
              <a:pPr>
                <a:defRPr/>
              </a:pPr>
              <a:t>‹#›</a:t>
            </a:fld>
            <a:endParaRPr lang="en-US" altLang="en-US"/>
          </a:p>
        </p:txBody>
      </p:sp>
    </p:spTree>
    <p:extLst>
      <p:ext uri="{BB962C8B-B14F-4D97-AF65-F5344CB8AC3E}">
        <p14:creationId xmlns:p14="http://schemas.microsoft.com/office/powerpoint/2010/main" val="2885514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dirty="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dirty="0"/>
          </a:p>
        </p:txBody>
      </p:sp>
    </p:spTree>
    <p:extLst>
      <p:ext uri="{BB962C8B-B14F-4D97-AF65-F5344CB8AC3E}">
        <p14:creationId xmlns:p14="http://schemas.microsoft.com/office/powerpoint/2010/main" val="991725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154550752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2973895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72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a:extLst>
              <a:ext uri="{FF2B5EF4-FFF2-40B4-BE49-F238E27FC236}">
                <a16:creationId xmlns:a16="http://schemas.microsoft.com/office/drawing/2014/main" id="{DBDCB8BE-5B3F-440A-9569-8D8DF6F9651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CF113993-BF59-45AE-991F-820066FBB64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8">
            <a:extLst>
              <a:ext uri="{FF2B5EF4-FFF2-40B4-BE49-F238E27FC236}">
                <a16:creationId xmlns:a16="http://schemas.microsoft.com/office/drawing/2014/main" id="{8F78E552-B260-4929-9ED6-A3DA2E2A56BE}"/>
              </a:ext>
            </a:extLst>
          </p:cNvPr>
          <p:cNvSpPr>
            <a:spLocks noGrp="1" noChangeArrowheads="1"/>
          </p:cNvSpPr>
          <p:nvPr>
            <p:ph type="sldNum" sz="quarter" idx="12"/>
          </p:nvPr>
        </p:nvSpPr>
        <p:spPr/>
        <p:txBody>
          <a:bodyPr/>
          <a:lstStyle>
            <a:lvl1pPr>
              <a:defRPr/>
            </a:lvl1pPr>
          </a:lstStyle>
          <a:p>
            <a:fld id="{43199A41-4403-4A21-A81D-34D8EA14E4E5}" type="slidenum">
              <a:rPr lang="en-US" altLang="en-US"/>
              <a:pPr/>
              <a:t>‹#›</a:t>
            </a:fld>
            <a:endParaRPr lang="en-US" altLang="en-US"/>
          </a:p>
        </p:txBody>
      </p:sp>
    </p:spTree>
    <p:extLst>
      <p:ext uri="{BB962C8B-B14F-4D97-AF65-F5344CB8AC3E}">
        <p14:creationId xmlns:p14="http://schemas.microsoft.com/office/powerpoint/2010/main" val="3035856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3"/>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3081"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grpSp>
      <p:sp>
        <p:nvSpPr>
          <p:cNvPr id="3075"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29C1E47E-A244-4BEC-A489-9879E1058E1B}" type="slidenum">
              <a:rPr lang="en-US" smtClean="0"/>
              <a:pPr>
                <a:defRPr/>
              </a:pPr>
              <a:t>‹#›</a:t>
            </a:fld>
            <a:endParaRPr 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2635" r:id="rId1"/>
    <p:sldLayoutId id="2147492636" r:id="rId2"/>
    <p:sldLayoutId id="2147492637" r:id="rId3"/>
    <p:sldLayoutId id="2147492638" r:id="rId4"/>
    <p:sldLayoutId id="2147492639" r:id="rId5"/>
    <p:sldLayoutId id="2147492640" r:id="rId6"/>
    <p:sldLayoutId id="2147492641" r:id="rId7"/>
    <p:sldLayoutId id="2147492642" r:id="rId8"/>
    <p:sldLayoutId id="2147492643" r:id="rId9"/>
    <p:sldLayoutId id="2147492644" r:id="rId10"/>
    <p:sldLayoutId id="2147492668" r:id="rId11"/>
    <p:sldLayoutId id="2147492670" r:id="rId12"/>
    <p:sldLayoutId id="2147492672" r:id="rId13"/>
    <p:sldLayoutId id="2147492673" r:id="rId14"/>
    <p:sldLayoutId id="2147492674" r:id="rId15"/>
    <p:sldLayoutId id="2147492675" r:id="rId16"/>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1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hyperlink" Target="http://www.newadvent.org/cathen/01559a.htm" TargetMode="External"/><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F43D649-8361-4C4A-B28C-00395921C611}"/>
              </a:ext>
            </a:extLst>
          </p:cNvPr>
          <p:cNvSpPr txBox="1"/>
          <p:nvPr/>
        </p:nvSpPr>
        <p:spPr>
          <a:xfrm>
            <a:off x="1524000" y="228601"/>
            <a:ext cx="9144000" cy="1323439"/>
          </a:xfrm>
          <a:prstGeom prst="rect">
            <a:avLst/>
          </a:prstGeom>
          <a:noFill/>
        </p:spPr>
        <p:txBody>
          <a:bodyPr wrap="square" rtlCol="0">
            <a:spAutoFit/>
          </a:bodyPr>
          <a:lstStyle/>
          <a:p>
            <a:pPr algn="ctr"/>
            <a:r>
              <a:rPr lang="en-US" sz="44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RAPTURE</a:t>
            </a:r>
          </a:p>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and When? – Part 56</a:t>
            </a:r>
          </a:p>
        </p:txBody>
      </p:sp>
      <p:pic>
        <p:nvPicPr>
          <p:cNvPr id="10" name="Picture 9">
            <a:extLst>
              <a:ext uri="{FF2B5EF4-FFF2-40B4-BE49-F238E27FC236}">
                <a16:creationId xmlns:a16="http://schemas.microsoft.com/office/drawing/2014/main" id="{41C08501-9EF7-45D6-B47B-36B8A964BC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7601" y="1600200"/>
            <a:ext cx="4876801" cy="3657600"/>
          </a:xfrm>
          <a:prstGeom prst="rect">
            <a:avLst/>
          </a:prstGeom>
        </p:spPr>
      </p:pic>
      <p:sp>
        <p:nvSpPr>
          <p:cNvPr id="6" name="Rectangle 7">
            <a:extLst>
              <a:ext uri="{FF2B5EF4-FFF2-40B4-BE49-F238E27FC236}">
                <a16:creationId xmlns:a16="http://schemas.microsoft.com/office/drawing/2014/main" id="{D65195AB-2281-49E9-B37C-074446855AB8}"/>
              </a:ext>
            </a:extLst>
          </p:cNvPr>
          <p:cNvSpPr txBox="1">
            <a:spLocks noChangeArrowheads="1"/>
          </p:cNvSpPr>
          <p:nvPr/>
        </p:nvSpPr>
        <p:spPr bwMode="auto">
          <a:xfrm>
            <a:off x="3352800" y="5715000"/>
            <a:ext cx="5486400" cy="8572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Andrew Marshall Woods, Th.M., JD., PhD.</a:t>
            </a:r>
          </a:p>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Sr. Pastor, Sugar Land Bible Church</a:t>
            </a:r>
          </a:p>
        </p:txBody>
      </p:sp>
      <p:pic>
        <p:nvPicPr>
          <p:cNvPr id="11" name="Picture 1">
            <a:extLst>
              <a:ext uri="{FF2B5EF4-FFF2-40B4-BE49-F238E27FC236}">
                <a16:creationId xmlns:a16="http://schemas.microsoft.com/office/drawing/2014/main" id="{F5D3EB02-A17E-484E-97FB-B34B32CA077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75062" y="5820314"/>
            <a:ext cx="885286" cy="88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0126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304800"/>
            <a:ext cx="7772400" cy="11430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When Will the Rapture Take Place Relative to the Tribulation Period?</a:t>
            </a:r>
          </a:p>
        </p:txBody>
      </p:sp>
      <p:sp>
        <p:nvSpPr>
          <p:cNvPr id="19459" name="Rectangle 3"/>
          <p:cNvSpPr>
            <a:spLocks noGrp="1" noChangeArrowheads="1"/>
          </p:cNvSpPr>
          <p:nvPr>
            <p:ph idx="1"/>
          </p:nvPr>
        </p:nvSpPr>
        <p:spPr>
          <a:xfrm>
            <a:off x="3064332" y="1600200"/>
            <a:ext cx="6063343" cy="32004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Pre-tribulation rapture theory</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Mid-tribulation rapture theory</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Post-tribulation rapture theory</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Pre-wrath rapture theory</a:t>
            </a:r>
          </a:p>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rapture theory</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977710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3048000" y="228600"/>
            <a:ext cx="6096000" cy="1143000"/>
          </a:xfrm>
        </p:spPr>
        <p:txBody>
          <a:bodyPr/>
          <a:lstStyle/>
          <a:p>
            <a:pPr algn="ctr" eaLnBrk="1" hangingPunct="1"/>
            <a:r>
              <a:rPr lang="en-US" sz="4000" dirty="0">
                <a:effectLst>
                  <a:outerShdw blurRad="38100" dist="38100" dir="2700000" algn="tl">
                    <a:srgbClr val="000000">
                      <a:alpha val="43137"/>
                    </a:srgbClr>
                  </a:outerShdw>
                </a:effectLst>
              </a:rPr>
              <a:t>John Lennon</a:t>
            </a:r>
            <a:br>
              <a:rPr lang="en-US" dirty="0"/>
            </a:br>
            <a:r>
              <a:rPr lang="en-US" sz="2400" kern="1200" dirty="0">
                <a:solidFill>
                  <a:schemeClr val="tx1"/>
                </a:solidFill>
                <a:effectLst>
                  <a:outerShdw blurRad="38100" dist="38100" dir="2700000" algn="tl">
                    <a:srgbClr val="000000">
                      <a:alpha val="43137"/>
                    </a:srgbClr>
                  </a:outerShdw>
                </a:effectLst>
                <a:ea typeface="+mn-ea"/>
                <a:cs typeface="Calibri" panose="020F0502020204030204" pitchFamily="34" charset="0"/>
              </a:rPr>
              <a:t>Song “Imagine”</a:t>
            </a:r>
          </a:p>
        </p:txBody>
      </p:sp>
      <p:sp>
        <p:nvSpPr>
          <p:cNvPr id="19460" name="Rectangle 3"/>
          <p:cNvSpPr>
            <a:spLocks noGrp="1" noChangeArrowheads="1"/>
          </p:cNvSpPr>
          <p:nvPr>
            <p:ph type="body" idx="1"/>
          </p:nvPr>
        </p:nvSpPr>
        <p:spPr>
          <a:xfrm>
            <a:off x="1066800" y="1371600"/>
            <a:ext cx="10058400" cy="1619250"/>
          </a:xfrm>
        </p:spPr>
        <p:txBody>
          <a:bodyPr/>
          <a:lstStyle/>
          <a:p>
            <a:pPr marL="0" indent="0" algn="just" eaLnBrk="1" hangingPunct="1">
              <a:buNone/>
            </a:pPr>
            <a:r>
              <a:rPr lang="en-US" dirty="0"/>
              <a:t>… imagine a time when there will be “</a:t>
            </a:r>
            <a:r>
              <a:rPr lang="en-US" b="1" u="sng" dirty="0">
                <a:solidFill>
                  <a:srgbClr val="FFFFCC"/>
                </a:solidFill>
              </a:rPr>
              <a:t>no countries</a:t>
            </a:r>
            <a:r>
              <a:rPr lang="en-US" dirty="0"/>
              <a:t>,” “no religion,” “no heaven,” “no hell,” “no possessions,” everyone “living for today,” and the world “</a:t>
            </a:r>
            <a:r>
              <a:rPr lang="en-US" b="1" u="sng" dirty="0">
                <a:solidFill>
                  <a:srgbClr val="FFFFCC"/>
                </a:solidFill>
              </a:rPr>
              <a:t>as one</a:t>
            </a:r>
            <a:r>
              <a:rPr lang="en-US" dirty="0"/>
              <a:t>.”</a:t>
            </a:r>
          </a:p>
        </p:txBody>
      </p:sp>
      <p:pic>
        <p:nvPicPr>
          <p:cNvPr id="3" name="Picture 2">
            <a:extLst>
              <a:ext uri="{FF2B5EF4-FFF2-40B4-BE49-F238E27FC236}">
                <a16:creationId xmlns:a16="http://schemas.microsoft.com/office/drawing/2014/main" id="{156EFEBD-97CE-448D-9437-CB56BBF0F2E0}"/>
              </a:ext>
            </a:extLst>
          </p:cNvPr>
          <p:cNvPicPr>
            <a:picLocks noChangeAspect="1"/>
          </p:cNvPicPr>
          <p:nvPr/>
        </p:nvPicPr>
        <p:blipFill>
          <a:blip r:embed="rId2"/>
          <a:stretch>
            <a:fillRect/>
          </a:stretch>
        </p:blipFill>
        <p:spPr>
          <a:xfrm>
            <a:off x="3139184" y="2971483"/>
            <a:ext cx="5913633" cy="3657917"/>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rPr>
              <a:t>2. For the Unbeliever</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742950" indent="-742950">
              <a:spcBef>
                <a:spcPts val="0"/>
              </a:spcBef>
              <a:spcAft>
                <a:spcPts val="1800"/>
              </a:spcAft>
              <a:buSzPct val="100000"/>
              <a:buAutoNum type="alphaLcPeriod"/>
              <a:defRPr/>
            </a:pPr>
            <a:r>
              <a:rPr lang="en-US" dirty="0">
                <a:cs typeface="Calibri" pitchFamily="34" charset="0"/>
              </a:rPr>
              <a:t>A perverted explanation to be offered</a:t>
            </a:r>
          </a:p>
          <a:p>
            <a:pPr marL="742950" indent="-742950">
              <a:spcBef>
                <a:spcPts val="0"/>
              </a:spcBef>
              <a:spcAft>
                <a:spcPts val="1800"/>
              </a:spcAft>
              <a:buSzPct val="100000"/>
              <a:buAutoNum type="alphaLcPeriod"/>
              <a:defRPr/>
            </a:pPr>
            <a:r>
              <a:rPr lang="en-US" dirty="0">
                <a:cs typeface="Calibri" pitchFamily="34" charset="0"/>
              </a:rPr>
              <a:t>Change in God’s program</a:t>
            </a:r>
          </a:p>
          <a:p>
            <a:pPr marL="742950" indent="-742950">
              <a:spcBef>
                <a:spcPts val="0"/>
              </a:spcBef>
              <a:spcAft>
                <a:spcPts val="1800"/>
              </a:spcAft>
              <a:buSzPct val="100000"/>
              <a:buAutoNum type="alphaLcPeriod"/>
              <a:defRPr/>
            </a:pPr>
            <a:r>
              <a:rPr lang="en-US" dirty="0">
                <a:cs typeface="Calibri" pitchFamily="34" charset="0"/>
              </a:rPr>
              <a:t>Identification of the Antichrist</a:t>
            </a:r>
          </a:p>
          <a:p>
            <a:pPr marL="742950" indent="-742950">
              <a:spcBef>
                <a:spcPts val="0"/>
              </a:spcBef>
              <a:spcAft>
                <a:spcPts val="1800"/>
              </a:spcAft>
              <a:buSzPct val="100000"/>
              <a:buAutoNum type="alphaLcPeriod"/>
              <a:defRPr/>
            </a:pPr>
            <a:r>
              <a:rPr lang="en-US" dirty="0">
                <a:cs typeface="Calibri" pitchFamily="34" charset="0"/>
              </a:rPr>
              <a:t>Global governance</a:t>
            </a:r>
          </a:p>
          <a:p>
            <a:pPr marL="742950" indent="-742950">
              <a:spcBef>
                <a:spcPts val="0"/>
              </a:spcBef>
              <a:spcAft>
                <a:spcPts val="1800"/>
              </a:spcAft>
              <a:buSzPct val="100000"/>
              <a:buAutoNum type="alphaLcPeriod"/>
              <a:defRPr/>
            </a:pPr>
            <a:r>
              <a:rPr lang="en-US" b="1" u="sng" dirty="0">
                <a:solidFill>
                  <a:srgbClr val="FFFFCC"/>
                </a:solidFill>
                <a:cs typeface="Calibri" pitchFamily="34" charset="0"/>
              </a:rPr>
              <a:t>One-world religion</a:t>
            </a:r>
          </a:p>
          <a:p>
            <a:pPr marL="742950" indent="-742950">
              <a:spcBef>
                <a:spcPts val="0"/>
              </a:spcBef>
              <a:spcAft>
                <a:spcPts val="1800"/>
              </a:spcAft>
              <a:buSzPct val="100000"/>
              <a:buAutoNum type="alphaLcPeriod"/>
              <a:defRPr/>
            </a:pPr>
            <a:r>
              <a:rPr lang="en-US" dirty="0">
                <a:latin typeface="Calibri" pitchFamily="34" charset="0"/>
                <a:cs typeface="Calibri" pitchFamily="34" charset="0"/>
              </a:rPr>
              <a:t>Signs &amp; wonders movement</a:t>
            </a:r>
          </a:p>
          <a:p>
            <a:pPr marL="742950" indent="-742950">
              <a:spcBef>
                <a:spcPts val="0"/>
              </a:spcBef>
              <a:spcAft>
                <a:spcPts val="1800"/>
              </a:spcAft>
              <a:buSzPct val="100000"/>
              <a:buAutoNum type="alphaLcPeriod"/>
              <a:defRPr/>
            </a:pPr>
            <a:r>
              <a:rPr lang="en-US" dirty="0">
                <a:latin typeface="Calibri" pitchFamily="34" charset="0"/>
                <a:cs typeface="Calibri" pitchFamily="34" charset="0"/>
              </a:rPr>
              <a:t>The demise of America</a:t>
            </a:r>
          </a:p>
          <a:p>
            <a:pPr marL="742950" indent="-742950">
              <a:spcBef>
                <a:spcPts val="0"/>
              </a:spcBef>
              <a:spcAft>
                <a:spcPts val="1800"/>
              </a:spcAft>
              <a:buSzPct val="100000"/>
              <a:buAutoNum type="alphaLcPeriod"/>
              <a:defRPr/>
            </a:pPr>
            <a:r>
              <a:rPr lang="en-US" dirty="0">
                <a:latin typeface="Calibri" pitchFamily="34" charset="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no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28126481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7380B6-73B0-4E4A-BCCB-6163E6954C6F}"/>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21507" name="Rectangle 3"/>
          <p:cNvSpPr>
            <a:spLocks noGrp="1" noChangeArrowheads="1"/>
          </p:cNvSpPr>
          <p:nvPr>
            <p:ph type="body" idx="1"/>
          </p:nvPr>
        </p:nvSpPr>
        <p:spPr>
          <a:xfrm>
            <a:off x="609600" y="0"/>
            <a:ext cx="10972800" cy="3048000"/>
          </a:xfrm>
        </p:spPr>
        <p:txBody>
          <a:bodyPr/>
          <a:lstStyle/>
          <a:p>
            <a:pPr marL="0" indent="0" algn="ctr" eaLnBrk="1" hangingPunct="1">
              <a:spcBef>
                <a:spcPts val="0"/>
              </a:spcBef>
              <a:spcAft>
                <a:spcPts val="1200"/>
              </a:spcAft>
              <a:buClr>
                <a:srgbClr val="FFFFFF"/>
              </a:buClr>
              <a:buNone/>
              <a:defRPr/>
            </a:pPr>
            <a:r>
              <a:rPr lang="en-US" sz="4000" kern="1200" dirty="0">
                <a:solidFill>
                  <a:srgbClr val="00FFFF"/>
                </a:solidFill>
                <a:effectLst>
                  <a:outerShdw blurRad="38100" dist="38100" dir="2700000" algn="tl">
                    <a:srgbClr val="000000"/>
                  </a:outerShdw>
                </a:effectLst>
                <a:cs typeface="Arial" panose="020B0604020202020204" pitchFamily="34" charset="0"/>
              </a:rPr>
              <a:t>2 Thessalonians 2:3, 7 </a:t>
            </a:r>
          </a:p>
          <a:p>
            <a:pPr marL="0" indent="0" algn="just" eaLnBrk="1" hangingPunct="1">
              <a:spcBef>
                <a:spcPts val="0"/>
              </a:spcBef>
              <a:buNone/>
            </a:pPr>
            <a:r>
              <a:rPr lang="en-US" sz="3600" dirty="0">
                <a:effectLst>
                  <a:outerShdw blurRad="38100" dist="38100" dir="2700000" algn="tl">
                    <a:srgbClr val="000000">
                      <a:alpha val="43137"/>
                    </a:srgbClr>
                  </a:outerShdw>
                </a:effectLst>
              </a:rPr>
              <a:t>“…</a:t>
            </a:r>
            <a:r>
              <a:rPr lang="en-US" sz="3600" b="1" u="sng" dirty="0">
                <a:solidFill>
                  <a:srgbClr val="FFFFCC"/>
                </a:solidFill>
                <a:effectLst>
                  <a:outerShdw blurRad="38100" dist="38100" dir="2700000" algn="tl">
                    <a:srgbClr val="000000">
                      <a:alpha val="43137"/>
                    </a:srgbClr>
                  </a:outerShdw>
                </a:effectLst>
              </a:rPr>
              <a:t>the man of lawlessness is revealed</a:t>
            </a:r>
            <a:r>
              <a:rPr lang="en-US" sz="3600" dirty="0">
                <a:effectLst>
                  <a:outerShdw blurRad="38100" dist="38100" dir="2700000" algn="tl">
                    <a:srgbClr val="000000">
                      <a:alpha val="43137"/>
                    </a:srgbClr>
                  </a:outerShdw>
                </a:effectLst>
              </a:rPr>
              <a:t>, the son of destruction…For </a:t>
            </a:r>
            <a:r>
              <a:rPr lang="en-US" sz="3600" b="1" u="sng" dirty="0">
                <a:solidFill>
                  <a:srgbClr val="FFFFCC"/>
                </a:solidFill>
                <a:effectLst>
                  <a:outerShdw blurRad="38100" dist="38100" dir="2700000" algn="tl">
                    <a:srgbClr val="000000">
                      <a:alpha val="43137"/>
                    </a:srgbClr>
                  </a:outerShdw>
                </a:effectLst>
              </a:rPr>
              <a:t>the mystery of lawlessness is already at work</a:t>
            </a:r>
            <a:r>
              <a:rPr lang="en-US" sz="3600" dirty="0">
                <a:effectLst>
                  <a:outerShdw blurRad="38100" dist="38100" dir="2700000" algn="tl">
                    <a:srgbClr val="000000">
                      <a:alpha val="43137"/>
                    </a:srgbClr>
                  </a:outerShdw>
                </a:effectLst>
              </a:rPr>
              <a:t>; only he who now restrains </a:t>
            </a:r>
            <a:r>
              <a:rPr lang="en-US" sz="3600" i="1" dirty="0">
                <a:effectLst>
                  <a:outerShdw blurRad="38100" dist="38100" dir="2700000" algn="tl">
                    <a:srgbClr val="000000">
                      <a:alpha val="43137"/>
                    </a:srgbClr>
                  </a:outerShdw>
                </a:effectLst>
              </a:rPr>
              <a:t>will do so</a:t>
            </a:r>
            <a:r>
              <a:rPr lang="en-US" sz="3600" dirty="0">
                <a:effectLst>
                  <a:outerShdw blurRad="38100" dist="38100" dir="2700000" algn="tl">
                    <a:srgbClr val="000000">
                      <a:alpha val="43137"/>
                    </a:srgbClr>
                  </a:outerShdw>
                </a:effectLst>
              </a:rPr>
              <a:t> until he is taken out of the way.”</a:t>
            </a:r>
          </a:p>
        </p:txBody>
      </p:sp>
      <p:pic>
        <p:nvPicPr>
          <p:cNvPr id="5" name="Picture 8">
            <a:extLst>
              <a:ext uri="{FF2B5EF4-FFF2-40B4-BE49-F238E27FC236}">
                <a16:creationId xmlns:a16="http://schemas.microsoft.com/office/drawing/2014/main" id="{76CF6D4D-0954-40AC-A011-FA7B796B308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8200" y="3397250"/>
            <a:ext cx="2895600" cy="1479550"/>
          </a:xfrm>
          <a:prstGeom prst="rect">
            <a:avLst/>
          </a:prstGeom>
          <a:noFill/>
          <a:ln w="9525">
            <a:noFill/>
            <a:miter lim="800000"/>
            <a:headEnd/>
            <a:tailEnd/>
          </a:ln>
        </p:spPr>
      </p:pic>
    </p:spTree>
    <p:extLst>
      <p:ext uri="{BB962C8B-B14F-4D97-AF65-F5344CB8AC3E}">
        <p14:creationId xmlns:p14="http://schemas.microsoft.com/office/powerpoint/2010/main" val="28641920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EBB729-F8BC-42AF-AC9A-4B2AC647341F}"/>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pic>
        <p:nvPicPr>
          <p:cNvPr id="6" name="Picture 8">
            <a:extLst>
              <a:ext uri="{FF2B5EF4-FFF2-40B4-BE49-F238E27FC236}">
                <a16:creationId xmlns:a16="http://schemas.microsoft.com/office/drawing/2014/main" id="{95DD8DB8-12CD-4684-8E5F-35BB1CFB511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8200" y="3397250"/>
            <a:ext cx="2895600" cy="1479550"/>
          </a:xfrm>
          <a:prstGeom prst="rect">
            <a:avLst/>
          </a:prstGeom>
          <a:noFill/>
          <a:ln w="9525">
            <a:noFill/>
            <a:miter lim="800000"/>
            <a:headEnd/>
            <a:tailEnd/>
          </a:ln>
        </p:spPr>
      </p:pic>
      <p:sp>
        <p:nvSpPr>
          <p:cNvPr id="21507" name="Rectangle 3"/>
          <p:cNvSpPr>
            <a:spLocks noGrp="1" noChangeArrowheads="1"/>
          </p:cNvSpPr>
          <p:nvPr>
            <p:ph type="body" idx="1"/>
          </p:nvPr>
        </p:nvSpPr>
        <p:spPr>
          <a:xfrm>
            <a:off x="609600" y="0"/>
            <a:ext cx="10972800" cy="3048000"/>
          </a:xfrm>
        </p:spPr>
        <p:txBody>
          <a:bodyPr/>
          <a:lstStyle/>
          <a:p>
            <a:pPr marL="0" indent="0" algn="ctr" defTabSz="685800" eaLnBrk="1" hangingPunct="1">
              <a:spcBef>
                <a:spcPts val="0"/>
              </a:spcBef>
              <a:spcAft>
                <a:spcPts val="1200"/>
              </a:spcAft>
              <a:buClr>
                <a:srgbClr val="FFFFFF"/>
              </a:buClr>
              <a:buNone/>
              <a:defRPr/>
            </a:pPr>
            <a:r>
              <a:rPr lang="en-US" sz="4000" kern="1200" dirty="0">
                <a:solidFill>
                  <a:srgbClr val="00FFFF"/>
                </a:solidFill>
                <a:cs typeface="Arial" panose="020B0604020202020204" pitchFamily="34" charset="0"/>
              </a:rPr>
              <a:t>1 John 4:3 </a:t>
            </a:r>
          </a:p>
          <a:p>
            <a:pPr marL="0" indent="0" algn="just" eaLnBrk="1" hangingPunct="1">
              <a:spcBef>
                <a:spcPts val="0"/>
              </a:spcBef>
              <a:buNone/>
            </a:pPr>
            <a:r>
              <a:rPr lang="en-US" sz="3600" dirty="0">
                <a:effectLst>
                  <a:outerShdw blurRad="38100" dist="38100" dir="2700000" algn="tl">
                    <a:srgbClr val="000000">
                      <a:alpha val="43137"/>
                    </a:srgbClr>
                  </a:outerShdw>
                </a:effectLst>
              </a:rPr>
              <a:t>“and every spirit that does not confess Jesus is not from God; this is </a:t>
            </a:r>
            <a:r>
              <a:rPr lang="en-US" sz="3600" b="1" u="sng" dirty="0">
                <a:solidFill>
                  <a:srgbClr val="FFFFCC"/>
                </a:solidFill>
                <a:effectLst>
                  <a:outerShdw blurRad="38100" dist="38100" dir="2700000" algn="tl">
                    <a:srgbClr val="000000">
                      <a:alpha val="43137"/>
                    </a:srgbClr>
                  </a:outerShdw>
                </a:effectLst>
              </a:rPr>
              <a:t>the </a:t>
            </a:r>
            <a:r>
              <a:rPr lang="en-US" sz="3600" b="1" i="1" u="sng" dirty="0">
                <a:solidFill>
                  <a:srgbClr val="FFFFCC"/>
                </a:solidFill>
                <a:effectLst>
                  <a:outerShdw blurRad="38100" dist="38100" dir="2700000" algn="tl">
                    <a:srgbClr val="000000">
                      <a:alpha val="43137"/>
                    </a:srgbClr>
                  </a:outerShdw>
                </a:effectLst>
              </a:rPr>
              <a:t>spirit</a:t>
            </a:r>
            <a:r>
              <a:rPr lang="en-US" sz="3600" b="1" u="sng" dirty="0">
                <a:solidFill>
                  <a:srgbClr val="FFFFCC"/>
                </a:solidFill>
                <a:effectLst>
                  <a:outerShdw blurRad="38100" dist="38100" dir="2700000" algn="tl">
                    <a:srgbClr val="000000">
                      <a:alpha val="43137"/>
                    </a:srgbClr>
                  </a:outerShdw>
                </a:effectLst>
              </a:rPr>
              <a:t> of the antichrist</a:t>
            </a:r>
            <a:r>
              <a:rPr lang="en-US" sz="3600" dirty="0">
                <a:effectLst>
                  <a:outerShdw blurRad="38100" dist="38100" dir="2700000" algn="tl">
                    <a:srgbClr val="000000">
                      <a:alpha val="43137"/>
                    </a:srgbClr>
                  </a:outerShdw>
                </a:effectLst>
              </a:rPr>
              <a:t>, of which you have heard that it is coming, </a:t>
            </a:r>
            <a:r>
              <a:rPr lang="en-US" sz="3600" b="1" u="sng" dirty="0">
                <a:solidFill>
                  <a:srgbClr val="FFFFCC"/>
                </a:solidFill>
                <a:effectLst>
                  <a:outerShdw blurRad="38100" dist="38100" dir="2700000" algn="tl">
                    <a:srgbClr val="000000">
                      <a:alpha val="43137"/>
                    </a:srgbClr>
                  </a:outerShdw>
                </a:effectLst>
              </a:rPr>
              <a:t>and now it is already in the world</a:t>
            </a:r>
            <a:r>
              <a:rPr lang="en-US" sz="36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88330833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4"/>
          <p:cNvSpPr>
            <a:spLocks noGrp="1"/>
          </p:cNvSpPr>
          <p:nvPr>
            <p:ph type="title" idx="4294967295"/>
          </p:nvPr>
        </p:nvSpPr>
        <p:spPr>
          <a:xfrm>
            <a:off x="3048000" y="228599"/>
            <a:ext cx="6096000" cy="921327"/>
          </a:xfrm>
        </p:spPr>
        <p:txBody>
          <a:bodyPr/>
          <a:lstStyle/>
          <a:p>
            <a:pPr algn="ctr"/>
            <a:r>
              <a:rPr lang="en-US" sz="4000" dirty="0"/>
              <a:t>Chrislam?</a:t>
            </a:r>
          </a:p>
        </p:txBody>
      </p:sp>
      <p:pic>
        <p:nvPicPr>
          <p:cNvPr id="2" name="Picture 1">
            <a:extLst>
              <a:ext uri="{FF2B5EF4-FFF2-40B4-BE49-F238E27FC236}">
                <a16:creationId xmlns:a16="http://schemas.microsoft.com/office/drawing/2014/main" id="{E7A52BDD-F50F-4323-8D12-60F86D0D3C20}"/>
              </a:ext>
            </a:extLst>
          </p:cNvPr>
          <p:cNvPicPr>
            <a:picLocks noChangeAspect="1"/>
          </p:cNvPicPr>
          <p:nvPr/>
        </p:nvPicPr>
        <p:blipFill>
          <a:blip r:embed="rId2"/>
          <a:stretch>
            <a:fillRect/>
          </a:stretch>
        </p:blipFill>
        <p:spPr>
          <a:xfrm>
            <a:off x="2187296" y="1066800"/>
            <a:ext cx="7817409" cy="5486400"/>
          </a:xfrm>
          <a:prstGeom prst="rect">
            <a:avLst/>
          </a:prstGeom>
          <a:ln>
            <a:solidFill>
              <a:schemeClr val="tx1"/>
            </a:solid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rPr>
              <a:t>2. For the Unbeliever</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742950" indent="-742950">
              <a:spcBef>
                <a:spcPts val="0"/>
              </a:spcBef>
              <a:spcAft>
                <a:spcPts val="1800"/>
              </a:spcAft>
              <a:buSzPct val="100000"/>
              <a:buAutoNum type="alphaLcPeriod"/>
              <a:defRPr/>
            </a:pPr>
            <a:r>
              <a:rPr lang="en-US" dirty="0">
                <a:cs typeface="Calibri" pitchFamily="34" charset="0"/>
              </a:rPr>
              <a:t>A perverted explanation to be offered</a:t>
            </a:r>
          </a:p>
          <a:p>
            <a:pPr marL="742950" indent="-742950">
              <a:spcBef>
                <a:spcPts val="0"/>
              </a:spcBef>
              <a:spcAft>
                <a:spcPts val="1800"/>
              </a:spcAft>
              <a:buSzPct val="100000"/>
              <a:buAutoNum type="alphaLcPeriod"/>
              <a:defRPr/>
            </a:pPr>
            <a:r>
              <a:rPr lang="en-US" dirty="0">
                <a:cs typeface="Calibri" pitchFamily="34" charset="0"/>
              </a:rPr>
              <a:t>Change in God’s program</a:t>
            </a:r>
          </a:p>
          <a:p>
            <a:pPr marL="742950" indent="-742950">
              <a:spcBef>
                <a:spcPts val="0"/>
              </a:spcBef>
              <a:spcAft>
                <a:spcPts val="1800"/>
              </a:spcAft>
              <a:buSzPct val="100000"/>
              <a:buAutoNum type="alphaLcPeriod"/>
              <a:defRPr/>
            </a:pPr>
            <a:r>
              <a:rPr lang="en-US" dirty="0">
                <a:cs typeface="Calibri" pitchFamily="34" charset="0"/>
              </a:rPr>
              <a:t>Identification of the Antichrist</a:t>
            </a:r>
          </a:p>
          <a:p>
            <a:pPr marL="742950" indent="-742950">
              <a:spcBef>
                <a:spcPts val="0"/>
              </a:spcBef>
              <a:spcAft>
                <a:spcPts val="1800"/>
              </a:spcAft>
              <a:buSzPct val="100000"/>
              <a:buAutoNum type="alphaLcPeriod"/>
              <a:defRPr/>
            </a:pPr>
            <a:r>
              <a:rPr lang="en-US" dirty="0">
                <a:cs typeface="Calibri" pitchFamily="34" charset="0"/>
              </a:rPr>
              <a:t>Global governance</a:t>
            </a:r>
          </a:p>
          <a:p>
            <a:pPr marL="742950" indent="-742950">
              <a:spcBef>
                <a:spcPts val="0"/>
              </a:spcBef>
              <a:spcAft>
                <a:spcPts val="1800"/>
              </a:spcAft>
              <a:buSzPct val="100000"/>
              <a:buAutoNum type="alphaLcPeriod"/>
              <a:defRPr/>
            </a:pPr>
            <a:r>
              <a:rPr lang="en-US" dirty="0">
                <a:cs typeface="Calibri" pitchFamily="34" charset="0"/>
              </a:rPr>
              <a:t>One-world religion</a:t>
            </a:r>
          </a:p>
          <a:p>
            <a:pPr marL="742950" indent="-742950">
              <a:spcBef>
                <a:spcPts val="0"/>
              </a:spcBef>
              <a:spcAft>
                <a:spcPts val="1800"/>
              </a:spcAft>
              <a:buSzPct val="100000"/>
              <a:buAutoNum type="alphaLcPeriod"/>
              <a:defRPr/>
            </a:pPr>
            <a:r>
              <a:rPr lang="en-US" b="1" u="sng" dirty="0">
                <a:solidFill>
                  <a:srgbClr val="FFFFCC"/>
                </a:solidFill>
                <a:cs typeface="Calibri" pitchFamily="34" charset="0"/>
              </a:rPr>
              <a:t>Signs &amp; wonders movement</a:t>
            </a:r>
          </a:p>
          <a:p>
            <a:pPr marL="742950" indent="-742950">
              <a:spcBef>
                <a:spcPts val="0"/>
              </a:spcBef>
              <a:spcAft>
                <a:spcPts val="1800"/>
              </a:spcAft>
              <a:buSzPct val="100000"/>
              <a:buAutoNum type="alphaLcPeriod"/>
              <a:defRPr/>
            </a:pPr>
            <a:r>
              <a:rPr lang="en-US" dirty="0">
                <a:latin typeface="Calibri" pitchFamily="34" charset="0"/>
                <a:cs typeface="Calibri" pitchFamily="34" charset="0"/>
              </a:rPr>
              <a:t>The demise of America</a:t>
            </a:r>
          </a:p>
          <a:p>
            <a:pPr marL="742950" indent="-742950">
              <a:spcBef>
                <a:spcPts val="0"/>
              </a:spcBef>
              <a:spcAft>
                <a:spcPts val="1800"/>
              </a:spcAft>
              <a:buSzPct val="100000"/>
              <a:buAutoNum type="alphaLcPeriod"/>
              <a:defRPr/>
            </a:pPr>
            <a:r>
              <a:rPr lang="en-US" dirty="0">
                <a:latin typeface="Calibri" pitchFamily="34" charset="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no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304796284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0AE346-3F8A-4486-999E-77ABD7DE97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1507" name="Rectangle 3"/>
          <p:cNvSpPr>
            <a:spLocks noGrp="1" noChangeArrowheads="1"/>
          </p:cNvSpPr>
          <p:nvPr>
            <p:ph idx="1"/>
          </p:nvPr>
        </p:nvSpPr>
        <p:spPr>
          <a:xfrm>
            <a:off x="1333500" y="0"/>
            <a:ext cx="9525000" cy="3048000"/>
          </a:xfrm>
        </p:spPr>
        <p:txBody>
          <a:bodyPr/>
          <a:lstStyle/>
          <a:p>
            <a:pPr marL="0" indent="0" algn="ctr">
              <a:spcBef>
                <a:spcPct val="0"/>
              </a:spcBef>
              <a:spcAft>
                <a:spcPts val="1200"/>
              </a:spcAft>
              <a:buClr>
                <a:schemeClr val="tx1"/>
              </a:buClr>
              <a:buNone/>
              <a:defRPr/>
            </a:pPr>
            <a:r>
              <a:rPr lang="en-US" sz="4000" kern="1200" dirty="0">
                <a:solidFill>
                  <a:schemeClr val="tx2"/>
                </a:solidFill>
                <a:ea typeface="+mj-ea"/>
                <a:cs typeface="Calibri" panose="020F0502020204030204" pitchFamily="34" charset="0"/>
              </a:rPr>
              <a:t>2 Thessalonians 2:9</a:t>
            </a:r>
          </a:p>
          <a:p>
            <a:pPr marL="0" indent="0" algn="just" eaLnBrk="1" hangingPunct="1">
              <a:spcBef>
                <a:spcPts val="0"/>
              </a:spcBef>
              <a:buNone/>
            </a:pPr>
            <a:r>
              <a:rPr lang="en-US" sz="3600" dirty="0">
                <a:cs typeface="Calibri" panose="020F0502020204030204" pitchFamily="34" charset="0"/>
              </a:rPr>
              <a:t>“that is, the one whose coming is in accord with the activity of Satan, with all </a:t>
            </a:r>
            <a:r>
              <a:rPr lang="en-US" sz="3600" b="1" u="sng" dirty="0">
                <a:solidFill>
                  <a:srgbClr val="FFFFCC"/>
                </a:solidFill>
                <a:cs typeface="Calibri" panose="020F0502020204030204" pitchFamily="34" charset="0"/>
              </a:rPr>
              <a:t>power</a:t>
            </a:r>
            <a:r>
              <a:rPr lang="en-US" sz="3600" dirty="0">
                <a:cs typeface="Calibri" panose="020F0502020204030204" pitchFamily="34" charset="0"/>
              </a:rPr>
              <a:t> and </a:t>
            </a:r>
            <a:r>
              <a:rPr lang="en-US" sz="3600" b="1" u="sng" dirty="0">
                <a:solidFill>
                  <a:srgbClr val="FFFFCC"/>
                </a:solidFill>
                <a:cs typeface="Calibri" panose="020F0502020204030204" pitchFamily="34" charset="0"/>
              </a:rPr>
              <a:t>signs</a:t>
            </a:r>
            <a:r>
              <a:rPr lang="en-US" sz="3600" dirty="0">
                <a:cs typeface="Calibri" panose="020F0502020204030204" pitchFamily="34" charset="0"/>
              </a:rPr>
              <a:t> and false </a:t>
            </a:r>
            <a:r>
              <a:rPr lang="en-US" sz="3600" b="1" u="sng" dirty="0">
                <a:solidFill>
                  <a:srgbClr val="FFFFCC"/>
                </a:solidFill>
                <a:cs typeface="Calibri" panose="020F0502020204030204" pitchFamily="34" charset="0"/>
              </a:rPr>
              <a:t>wonders</a:t>
            </a:r>
            <a:r>
              <a:rPr lang="en-US" sz="3600" dirty="0">
                <a:cs typeface="Calibri" panose="020F0502020204030204" pitchFamily="34" charset="0"/>
              </a:rPr>
              <a:t>.”</a:t>
            </a:r>
          </a:p>
        </p:txBody>
      </p:sp>
      <p:pic>
        <p:nvPicPr>
          <p:cNvPr id="7" name="Picture 8">
            <a:extLst>
              <a:ext uri="{FF2B5EF4-FFF2-40B4-BE49-F238E27FC236}">
                <a16:creationId xmlns:a16="http://schemas.microsoft.com/office/drawing/2014/main" id="{5B3882CD-D3A8-4766-9E69-18D046EAD20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7940" y="2788920"/>
            <a:ext cx="2836120"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5653621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1066800" y="724394"/>
          <a:ext cx="10058400" cy="5409212"/>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4648200">
                  <a:extLst>
                    <a:ext uri="{9D8B030D-6E8A-4147-A177-3AD203B41FA5}">
                      <a16:colId xmlns:a16="http://schemas.microsoft.com/office/drawing/2014/main" val="20002"/>
                    </a:ext>
                  </a:extLst>
                </a:gridCol>
              </a:tblGrid>
              <a:tr h="1371600">
                <a:tc gridSpan="3">
                  <a:txBody>
                    <a:bodyPr/>
                    <a:lstStyle/>
                    <a:p>
                      <a:pPr algn="ctr"/>
                      <a:r>
                        <a:rPr kumimoji="0" lang="en-US" sz="40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Antichrist’s Satanic Miracles</a:t>
                      </a:r>
                    </a:p>
                    <a:p>
                      <a:pPr algn="ctr"/>
                      <a:r>
                        <a:rPr kumimoji="0" lang="en-US" sz="32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(2 Thessalonians 2:9)</a:t>
                      </a:r>
                      <a:endParaRPr lang="en-US" sz="3200" u="sng" dirty="0">
                        <a:latin typeface="Calibri" panose="020F0502020204030204" pitchFamily="34" charset="0"/>
                      </a:endParaRPr>
                    </a:p>
                  </a:txBody>
                  <a:tcPr anchor="ctr">
                    <a:solidFill>
                      <a:schemeClr val="bg2"/>
                    </a:solidFill>
                  </a:tcPr>
                </a:tc>
                <a:tc hMerge="1">
                  <a:txBody>
                    <a:bodyPr/>
                    <a:lstStyle/>
                    <a:p>
                      <a:endParaRPr lang="en-US" sz="3200" u="sng" dirty="0">
                        <a:latin typeface="Calibri" panose="020F0502020204030204" pitchFamily="34" charset="0"/>
                      </a:endParaRPr>
                    </a:p>
                  </a:txBody>
                  <a:tcPr/>
                </a:tc>
                <a:tc hMerge="1">
                  <a:txBody>
                    <a:bodyPr/>
                    <a:lstStyle/>
                    <a:p>
                      <a:endParaRPr lang="en-US" sz="3200" u="sng" dirty="0">
                        <a:latin typeface="Calibri" panose="020F0502020204030204" pitchFamily="34" charset="0"/>
                      </a:endParaRPr>
                    </a:p>
                  </a:txBody>
                  <a:tcPr/>
                </a:tc>
                <a:extLst>
                  <a:ext uri="{0D108BD9-81ED-4DB2-BD59-A6C34878D82A}">
                    <a16:rowId xmlns:a16="http://schemas.microsoft.com/office/drawing/2014/main" val="73751821"/>
                  </a:ext>
                </a:extLst>
              </a:tr>
              <a:tr h="1009403">
                <a:tc>
                  <a:txBody>
                    <a:bodyPr/>
                    <a:lstStyle/>
                    <a:p>
                      <a:pPr algn="ctr"/>
                      <a:r>
                        <a:rPr lang="en-US" sz="3200" b="1" u="none" dirty="0">
                          <a:solidFill>
                            <a:srgbClr val="C00000"/>
                          </a:solidFill>
                          <a:latin typeface="Calibri" panose="020F0502020204030204" pitchFamily="34" charset="0"/>
                        </a:rPr>
                        <a:t>MIRACLE</a:t>
                      </a:r>
                    </a:p>
                  </a:txBody>
                  <a:tcPr anchor="ctr"/>
                </a:tc>
                <a:tc>
                  <a:txBody>
                    <a:bodyPr/>
                    <a:lstStyle/>
                    <a:p>
                      <a:pPr algn="ctr"/>
                      <a:r>
                        <a:rPr lang="en-US" sz="3200" b="1" u="none" dirty="0">
                          <a:solidFill>
                            <a:srgbClr val="0000CC"/>
                          </a:solidFill>
                          <a:latin typeface="Calibri" panose="020F0502020204030204" pitchFamily="34" charset="0"/>
                        </a:rPr>
                        <a:t>GREEK</a:t>
                      </a:r>
                    </a:p>
                  </a:txBody>
                  <a:tcPr anchor="ctr"/>
                </a:tc>
                <a:tc>
                  <a:txBody>
                    <a:bodyPr/>
                    <a:lstStyle/>
                    <a:p>
                      <a:pPr algn="ctr"/>
                      <a:r>
                        <a:rPr lang="en-US" sz="3200" b="1" u="none" dirty="0">
                          <a:solidFill>
                            <a:srgbClr val="006600"/>
                          </a:solidFill>
                          <a:latin typeface="Calibri" panose="020F0502020204030204" pitchFamily="34" charset="0"/>
                        </a:rPr>
                        <a:t>CHRIST’S MINISTRY</a:t>
                      </a:r>
                    </a:p>
                  </a:txBody>
                  <a:tcPr anchor="ctr"/>
                </a:tc>
                <a:extLst>
                  <a:ext uri="{0D108BD9-81ED-4DB2-BD59-A6C34878D82A}">
                    <a16:rowId xmlns:a16="http://schemas.microsoft.com/office/drawing/2014/main" val="10000"/>
                  </a:ext>
                </a:extLst>
              </a:tr>
              <a:tr h="1009403">
                <a:tc>
                  <a:txBody>
                    <a:bodyPr/>
                    <a:lstStyle/>
                    <a:p>
                      <a:pPr algn="ctr"/>
                      <a:r>
                        <a:rPr lang="en-US" sz="3200" b="1" dirty="0">
                          <a:solidFill>
                            <a:srgbClr val="C00000"/>
                          </a:solidFill>
                          <a:latin typeface="Calibri" panose="020F0502020204030204" pitchFamily="34" charset="0"/>
                        </a:rPr>
                        <a:t>Powers</a:t>
                      </a:r>
                      <a:endParaRPr lang="en-US" sz="3200" b="1" dirty="0">
                        <a:solidFill>
                          <a:srgbClr val="C00000"/>
                        </a:solidFill>
                      </a:endParaRPr>
                    </a:p>
                  </a:txBody>
                  <a:tcPr anchor="ctr"/>
                </a:tc>
                <a:tc>
                  <a:txBody>
                    <a:bodyPr/>
                    <a:lstStyle/>
                    <a:p>
                      <a:pPr algn="ctr"/>
                      <a:r>
                        <a:rPr lang="en-US" sz="3200" b="1" i="1" dirty="0">
                          <a:solidFill>
                            <a:srgbClr val="0000CC"/>
                          </a:solidFill>
                          <a:latin typeface="Calibri" panose="020F0502020204030204" pitchFamily="34" charset="0"/>
                        </a:rPr>
                        <a:t>Dynamis</a:t>
                      </a:r>
                    </a:p>
                  </a:txBody>
                  <a:tcPr anchor="ctr"/>
                </a:tc>
                <a:tc>
                  <a:txBody>
                    <a:bodyPr/>
                    <a:lstStyle/>
                    <a:p>
                      <a:pPr algn="ctr"/>
                      <a:r>
                        <a:rPr lang="en-US" sz="3200" b="1" dirty="0">
                          <a:solidFill>
                            <a:srgbClr val="006600"/>
                          </a:solidFill>
                          <a:latin typeface="Calibri" panose="020F0502020204030204" pitchFamily="34" charset="0"/>
                        </a:rPr>
                        <a:t>Matt. 11:20</a:t>
                      </a:r>
                    </a:p>
                  </a:txBody>
                  <a:tcPr anchor="ctr"/>
                </a:tc>
                <a:extLst>
                  <a:ext uri="{0D108BD9-81ED-4DB2-BD59-A6C34878D82A}">
                    <a16:rowId xmlns:a16="http://schemas.microsoft.com/office/drawing/2014/main" val="10001"/>
                  </a:ext>
                </a:extLst>
              </a:tr>
              <a:tr h="1009403">
                <a:tc>
                  <a:txBody>
                    <a:bodyPr/>
                    <a:lstStyle/>
                    <a:p>
                      <a:pPr algn="ctr"/>
                      <a:r>
                        <a:rPr lang="en-US" sz="3200" b="1" dirty="0">
                          <a:solidFill>
                            <a:srgbClr val="C00000"/>
                          </a:solidFill>
                          <a:latin typeface="Calibri" panose="020F0502020204030204" pitchFamily="34" charset="0"/>
                        </a:rPr>
                        <a:t>Signs</a:t>
                      </a:r>
                    </a:p>
                  </a:txBody>
                  <a:tcPr anchor="ctr"/>
                </a:tc>
                <a:tc>
                  <a:txBody>
                    <a:bodyPr/>
                    <a:lstStyle/>
                    <a:p>
                      <a:pPr algn="ctr"/>
                      <a:r>
                        <a:rPr lang="en-US" sz="3200" b="1" i="1" dirty="0">
                          <a:solidFill>
                            <a:srgbClr val="0000CC"/>
                          </a:solidFill>
                          <a:latin typeface="Calibri" panose="020F0502020204030204" pitchFamily="34" charset="0"/>
                        </a:rPr>
                        <a:t>Semēion</a:t>
                      </a:r>
                    </a:p>
                  </a:txBody>
                  <a:tcPr anchor="ctr"/>
                </a:tc>
                <a:tc>
                  <a:txBody>
                    <a:bodyPr/>
                    <a:lstStyle/>
                    <a:p>
                      <a:pPr algn="ctr"/>
                      <a:r>
                        <a:rPr lang="en-US" sz="3200" b="1" dirty="0">
                          <a:solidFill>
                            <a:srgbClr val="006600"/>
                          </a:solidFill>
                          <a:latin typeface="Calibri" panose="020F0502020204030204" pitchFamily="34" charset="0"/>
                        </a:rPr>
                        <a:t>John 20:30</a:t>
                      </a:r>
                    </a:p>
                  </a:txBody>
                  <a:tcPr anchor="ctr"/>
                </a:tc>
                <a:extLst>
                  <a:ext uri="{0D108BD9-81ED-4DB2-BD59-A6C34878D82A}">
                    <a16:rowId xmlns:a16="http://schemas.microsoft.com/office/drawing/2014/main" val="10002"/>
                  </a:ext>
                </a:extLst>
              </a:tr>
              <a:tr h="1009403">
                <a:tc>
                  <a:txBody>
                    <a:bodyPr/>
                    <a:lstStyle/>
                    <a:p>
                      <a:pPr algn="ctr"/>
                      <a:r>
                        <a:rPr lang="en-US" sz="3200" b="1" dirty="0">
                          <a:solidFill>
                            <a:srgbClr val="C00000"/>
                          </a:solidFill>
                          <a:latin typeface="Calibri" panose="020F0502020204030204" pitchFamily="34" charset="0"/>
                        </a:rPr>
                        <a:t>Wonders</a:t>
                      </a:r>
                    </a:p>
                  </a:txBody>
                  <a:tcPr anchor="ctr"/>
                </a:tc>
                <a:tc>
                  <a:txBody>
                    <a:bodyPr/>
                    <a:lstStyle/>
                    <a:p>
                      <a:pPr algn="ctr"/>
                      <a:r>
                        <a:rPr lang="en-US" sz="3200" b="1" i="1" dirty="0">
                          <a:solidFill>
                            <a:srgbClr val="0000CC"/>
                          </a:solidFill>
                          <a:latin typeface="Calibri" panose="020F0502020204030204" pitchFamily="34" charset="0"/>
                        </a:rPr>
                        <a:t>Teras</a:t>
                      </a:r>
                    </a:p>
                  </a:txBody>
                  <a:tcPr anchor="ctr"/>
                </a:tc>
                <a:tc>
                  <a:txBody>
                    <a:bodyPr/>
                    <a:lstStyle/>
                    <a:p>
                      <a:pPr algn="ctr"/>
                      <a:r>
                        <a:rPr lang="en-US" sz="3200" b="1" dirty="0">
                          <a:solidFill>
                            <a:srgbClr val="006600"/>
                          </a:solidFill>
                          <a:latin typeface="Calibri" panose="020F0502020204030204" pitchFamily="34" charset="0"/>
                        </a:rPr>
                        <a:t>Acts 2:22</a:t>
                      </a:r>
                    </a:p>
                  </a:txBody>
                  <a:tcPr anchor="ctr"/>
                </a:tc>
                <a:extLst>
                  <a:ext uri="{0D108BD9-81ED-4DB2-BD59-A6C34878D82A}">
                    <a16:rowId xmlns:a16="http://schemas.microsoft.com/office/drawing/2014/main" val="10003"/>
                  </a:ext>
                </a:extLst>
              </a:tr>
            </a:tbl>
          </a:graphicData>
        </a:graphic>
      </p:graphicFrame>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Satanic/Demonic Miracles</a:t>
            </a:r>
          </a:p>
        </p:txBody>
      </p:sp>
      <p:sp>
        <p:nvSpPr>
          <p:cNvPr id="12291" name="Rectangle 3"/>
          <p:cNvSpPr>
            <a:spLocks noGrp="1" noChangeArrowheads="1"/>
          </p:cNvSpPr>
          <p:nvPr>
            <p:ph type="body" idx="1"/>
          </p:nvPr>
        </p:nvSpPr>
        <p:spPr>
          <a:xfrm>
            <a:off x="2057400" y="1143000"/>
            <a:ext cx="4953000" cy="5410200"/>
          </a:xfrm>
        </p:spPr>
        <p:txBody>
          <a:bodyPr/>
          <a:lstStyle/>
          <a:p>
            <a:pPr marL="514350" indent="-514350" eaLnBrk="1" hangingPunct="1">
              <a:spcBef>
                <a:spcPts val="0"/>
              </a:spcBef>
              <a:spcAft>
                <a:spcPts val="1400"/>
              </a:spcAft>
              <a:buSzPct val="100000"/>
              <a:buFont typeface="+mj-lt"/>
              <a:buAutoNum type="arabicPeriod"/>
              <a:defRPr/>
            </a:pPr>
            <a:r>
              <a:rPr lang="en-US" sz="3000" dirty="0">
                <a:effectLst>
                  <a:outerShdw blurRad="38100" dist="38100" dir="2700000" algn="tl">
                    <a:srgbClr val="000000">
                      <a:alpha val="43137"/>
                    </a:srgbClr>
                  </a:outerShdw>
                </a:effectLst>
              </a:rPr>
              <a:t>Exod. 7</a:t>
            </a:r>
            <a:r>
              <a:rPr lang="en-US" sz="3000" dirty="0">
                <a:effectLst>
                  <a:outerShdw blurRad="38100" dist="38100" dir="2700000" algn="tl">
                    <a:srgbClr val="000000">
                      <a:alpha val="43137"/>
                    </a:srgbClr>
                  </a:outerShdw>
                </a:effectLst>
                <a:cs typeface="Calibri" panose="020F0502020204030204" pitchFamily="34" charset="0"/>
              </a:rPr>
              <a:t>–8</a:t>
            </a:r>
          </a:p>
          <a:p>
            <a:pPr marL="514350" indent="-514350" eaLnBrk="1" hangingPunct="1">
              <a:spcBef>
                <a:spcPts val="0"/>
              </a:spcBef>
              <a:spcAft>
                <a:spcPts val="14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Deut. 13:1-3</a:t>
            </a:r>
          </a:p>
          <a:p>
            <a:pPr marL="514350" indent="-514350" eaLnBrk="1" hangingPunct="1">
              <a:spcBef>
                <a:spcPts val="0"/>
              </a:spcBef>
              <a:spcAft>
                <a:spcPts val="14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Job 1:12-19; 2:7-8</a:t>
            </a:r>
          </a:p>
          <a:p>
            <a:pPr marL="514350" indent="-514350" eaLnBrk="1" hangingPunct="1">
              <a:spcBef>
                <a:spcPts val="0"/>
              </a:spcBef>
              <a:spcAft>
                <a:spcPts val="14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1 Sam. 28?</a:t>
            </a:r>
          </a:p>
          <a:p>
            <a:pPr marL="514350" indent="-514350" eaLnBrk="1" hangingPunct="1">
              <a:spcBef>
                <a:spcPts val="0"/>
              </a:spcBef>
              <a:spcAft>
                <a:spcPts val="14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Matt. 7:21-23; 24:24</a:t>
            </a:r>
          </a:p>
          <a:p>
            <a:pPr marL="514350" indent="-514350" eaLnBrk="1" hangingPunct="1">
              <a:spcBef>
                <a:spcPts val="0"/>
              </a:spcBef>
              <a:spcAft>
                <a:spcPts val="14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Acts 8:9; 16:16</a:t>
            </a:r>
          </a:p>
          <a:p>
            <a:pPr marL="514350" indent="-514350" eaLnBrk="1" hangingPunct="1">
              <a:spcBef>
                <a:spcPts val="0"/>
              </a:spcBef>
              <a:spcAft>
                <a:spcPts val="14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Gal. 1:6-9</a:t>
            </a:r>
          </a:p>
          <a:p>
            <a:pPr marL="514350" indent="-514350" eaLnBrk="1" hangingPunct="1">
              <a:spcBef>
                <a:spcPts val="0"/>
              </a:spcBef>
              <a:spcAft>
                <a:spcPts val="14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2 Thess. 2:9</a:t>
            </a:r>
          </a:p>
          <a:p>
            <a:pPr marL="514350" indent="-514350" eaLnBrk="1" hangingPunct="1">
              <a:spcBef>
                <a:spcPts val="0"/>
              </a:spcBef>
              <a:spcAft>
                <a:spcPts val="14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Rev. 13:3, 13, 15; 16:13-14</a:t>
            </a:r>
            <a:endParaRPr lang="en-US" sz="3000"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CA7D62E1-5145-4CBF-8402-3C71610763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48600" y="1582561"/>
            <a:ext cx="3733800" cy="4308358"/>
          </a:xfrm>
          <a:prstGeom prst="rect">
            <a:avLst/>
          </a:prstGeom>
          <a:ln w="28575">
            <a:solidFill>
              <a:srgbClr val="FF0000"/>
            </a:solid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rPr>
              <a:t>2. For the Unbeliever</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742950" indent="-742950">
              <a:spcBef>
                <a:spcPts val="0"/>
              </a:spcBef>
              <a:spcAft>
                <a:spcPts val="1800"/>
              </a:spcAft>
              <a:buSzPct val="100000"/>
              <a:buAutoNum type="alphaLcPeriod"/>
              <a:defRPr/>
            </a:pPr>
            <a:r>
              <a:rPr lang="en-US" dirty="0">
                <a:cs typeface="Calibri" pitchFamily="34" charset="0"/>
              </a:rPr>
              <a:t>A perverted explanation to be offered</a:t>
            </a:r>
          </a:p>
          <a:p>
            <a:pPr marL="742950" indent="-742950">
              <a:spcBef>
                <a:spcPts val="0"/>
              </a:spcBef>
              <a:spcAft>
                <a:spcPts val="1800"/>
              </a:spcAft>
              <a:buSzPct val="100000"/>
              <a:buAutoNum type="alphaLcPeriod"/>
              <a:defRPr/>
            </a:pPr>
            <a:r>
              <a:rPr lang="en-US" dirty="0">
                <a:cs typeface="Calibri" pitchFamily="34" charset="0"/>
              </a:rPr>
              <a:t>Change in God’s program</a:t>
            </a:r>
          </a:p>
          <a:p>
            <a:pPr marL="742950" indent="-742950">
              <a:spcBef>
                <a:spcPts val="0"/>
              </a:spcBef>
              <a:spcAft>
                <a:spcPts val="1800"/>
              </a:spcAft>
              <a:buSzPct val="100000"/>
              <a:buAutoNum type="alphaLcPeriod"/>
              <a:defRPr/>
            </a:pPr>
            <a:r>
              <a:rPr lang="en-US" dirty="0">
                <a:cs typeface="Calibri" pitchFamily="34" charset="0"/>
              </a:rPr>
              <a:t>Identification of the Antichrist</a:t>
            </a:r>
          </a:p>
          <a:p>
            <a:pPr marL="742950" indent="-742950">
              <a:spcBef>
                <a:spcPts val="0"/>
              </a:spcBef>
              <a:spcAft>
                <a:spcPts val="1800"/>
              </a:spcAft>
              <a:buSzPct val="100000"/>
              <a:buAutoNum type="alphaLcPeriod"/>
              <a:defRPr/>
            </a:pPr>
            <a:r>
              <a:rPr lang="en-US" dirty="0">
                <a:cs typeface="Calibri" pitchFamily="34" charset="0"/>
              </a:rPr>
              <a:t>Global governance</a:t>
            </a:r>
          </a:p>
          <a:p>
            <a:pPr marL="742950" indent="-742950">
              <a:spcBef>
                <a:spcPts val="0"/>
              </a:spcBef>
              <a:spcAft>
                <a:spcPts val="1800"/>
              </a:spcAft>
              <a:buSzPct val="100000"/>
              <a:buAutoNum type="alphaLcPeriod"/>
              <a:defRPr/>
            </a:pPr>
            <a:r>
              <a:rPr lang="en-US" dirty="0">
                <a:cs typeface="Calibri" pitchFamily="34" charset="0"/>
              </a:rPr>
              <a:t>One-world religion</a:t>
            </a:r>
          </a:p>
          <a:p>
            <a:pPr marL="742950" indent="-742950">
              <a:spcBef>
                <a:spcPts val="0"/>
              </a:spcBef>
              <a:spcAft>
                <a:spcPts val="1800"/>
              </a:spcAft>
              <a:buSzPct val="100000"/>
              <a:buAutoNum type="alphaLcPeriod"/>
              <a:defRPr/>
            </a:pPr>
            <a:r>
              <a:rPr lang="en-US" dirty="0">
                <a:cs typeface="Calibri" pitchFamily="34" charset="0"/>
              </a:rPr>
              <a:t>Signs &amp; wonders movement</a:t>
            </a:r>
          </a:p>
          <a:p>
            <a:pPr marL="742950" indent="-742950">
              <a:spcBef>
                <a:spcPts val="0"/>
              </a:spcBef>
              <a:spcAft>
                <a:spcPts val="1800"/>
              </a:spcAft>
              <a:buSzPct val="100000"/>
              <a:buAutoNum type="alphaLcPeriod"/>
              <a:defRPr/>
            </a:pPr>
            <a:r>
              <a:rPr lang="en-US" b="1" u="sng" dirty="0">
                <a:solidFill>
                  <a:srgbClr val="FFFFCC"/>
                </a:solidFill>
                <a:cs typeface="Calibri" pitchFamily="34" charset="0"/>
              </a:rPr>
              <a:t>The demise of America</a:t>
            </a:r>
          </a:p>
          <a:p>
            <a:pPr marL="742950" indent="-742950">
              <a:spcBef>
                <a:spcPts val="0"/>
              </a:spcBef>
              <a:spcAft>
                <a:spcPts val="1800"/>
              </a:spcAft>
              <a:buSzPct val="100000"/>
              <a:buAutoNum type="alphaLcPeriod"/>
              <a:defRPr/>
            </a:pPr>
            <a:r>
              <a:rPr lang="en-US" dirty="0">
                <a:latin typeface="Calibri" pitchFamily="34" charset="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no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2494165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324100" y="285750"/>
            <a:ext cx="7543800" cy="70485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Problems with Partial Rapturism?</a:t>
            </a:r>
          </a:p>
        </p:txBody>
      </p:sp>
      <p:sp>
        <p:nvSpPr>
          <p:cNvPr id="21507" name="Rectangle 3"/>
          <p:cNvSpPr>
            <a:spLocks noGrp="1" noChangeArrowheads="1"/>
          </p:cNvSpPr>
          <p:nvPr>
            <p:ph idx="1"/>
          </p:nvPr>
        </p:nvSpPr>
        <p:spPr>
          <a:xfrm>
            <a:off x="1066800" y="990600"/>
            <a:ext cx="10058400" cy="5638800"/>
          </a:xfrm>
        </p:spPr>
        <p:txBody>
          <a:bodyPr/>
          <a:lstStyle/>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Every divine blessing is given on the basis of His grace and not human effort (Eph. 2:8-9; Rom. 12:6)</a:t>
            </a:r>
          </a:p>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Symbolic parallels mandate that carnal as well as sanctified Christians will be taken up in the rapture (Gen. 19:22)</a:t>
            </a:r>
          </a:p>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The promise of the rapture is mentioned in Paul's letter to the carnal Corinthian church (1 Cor. 15:51)</a:t>
            </a:r>
          </a:p>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A partial rapture would sever Christ's body (1 Cor 12:12-14)</a:t>
            </a:r>
          </a:p>
          <a:p>
            <a:pPr marL="457200" indent="-457200" algn="just" eaLnBrk="1" hangingPunct="1">
              <a:spcBef>
                <a:spcPts val="0"/>
              </a:spcBef>
              <a:spcAft>
                <a:spcPts val="18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The partial rapture view subjects believers to God's wrath (Thess 1:10)</a:t>
            </a:r>
          </a:p>
        </p:txBody>
      </p:sp>
    </p:spTree>
    <p:extLst>
      <p:ext uri="{BB962C8B-B14F-4D97-AF65-F5344CB8AC3E}">
        <p14:creationId xmlns:p14="http://schemas.microsoft.com/office/powerpoint/2010/main" val="177613981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905000" y="228600"/>
            <a:ext cx="8534400" cy="914400"/>
          </a:xfrm>
        </p:spPr>
        <p:txBody>
          <a:bodyPr/>
          <a:lstStyle/>
          <a:p>
            <a:pPr algn="ctr" eaLnBrk="1" hangingPunct="1"/>
            <a:r>
              <a:rPr lang="en-US" sz="4000" dirty="0">
                <a:latin typeface="Calibri" pitchFamily="34" charset="0"/>
                <a:ea typeface="Calibri" pitchFamily="34" charset="0"/>
                <a:cs typeface="Calibri" pitchFamily="34" charset="0"/>
              </a:rPr>
              <a:t>America is a “Christian Nation”</a:t>
            </a:r>
          </a:p>
        </p:txBody>
      </p:sp>
      <p:sp>
        <p:nvSpPr>
          <p:cNvPr id="18435" name="Content Placeholder 2"/>
          <p:cNvSpPr>
            <a:spLocks noGrp="1"/>
          </p:cNvSpPr>
          <p:nvPr>
            <p:ph idx="1"/>
          </p:nvPr>
        </p:nvSpPr>
        <p:spPr>
          <a:xfrm>
            <a:off x="609600" y="1295400"/>
            <a:ext cx="7924800" cy="5105400"/>
          </a:xfrm>
          <a:blipFill dpi="0" rotWithShape="1">
            <a:blip r:embed="rId2" cstate="print"/>
            <a:srcRect/>
            <a:tile tx="0" ty="0" sx="100000" sy="100000" flip="none" algn="tl"/>
          </a:blipFill>
        </p:spPr>
        <p:txBody>
          <a:bodyPr/>
          <a:lstStyle/>
          <a:p>
            <a:pPr marL="0" indent="0" algn="just" eaLnBrk="1" hangingPunct="1">
              <a:spcBef>
                <a:spcPts val="1800"/>
              </a:spcBef>
              <a:buNone/>
            </a:pPr>
            <a:r>
              <a:rPr lang="en-US" sz="3000" dirty="0">
                <a:solidFill>
                  <a:schemeClr val="bg2"/>
                </a:solidFill>
                <a:effectLst/>
                <a:latin typeface="Calibri" pitchFamily="34" charset="0"/>
                <a:ea typeface="Calibri" pitchFamily="34" charset="0"/>
                <a:cs typeface="Calibri" pitchFamily="34" charset="0"/>
              </a:rPr>
              <a:t>“</a:t>
            </a:r>
            <a:r>
              <a:rPr lang="en-US" sz="3000" b="1" dirty="0">
                <a:solidFill>
                  <a:schemeClr val="bg2"/>
                </a:solidFill>
                <a:effectLst/>
                <a:latin typeface="Calibri" pitchFamily="34" charset="0"/>
                <a:ea typeface="Calibri" pitchFamily="34" charset="0"/>
                <a:cs typeface="Calibri" pitchFamily="34" charset="0"/>
              </a:rPr>
              <a:t>This is historically true</a:t>
            </a:r>
            <a:r>
              <a:rPr lang="en-US" sz="3000" dirty="0">
                <a:solidFill>
                  <a:schemeClr val="bg2"/>
                </a:solidFill>
                <a:effectLst/>
                <a:latin typeface="Calibri" pitchFamily="34" charset="0"/>
                <a:ea typeface="Calibri" pitchFamily="34" charset="0"/>
                <a:cs typeface="Calibri" pitchFamily="34" charset="0"/>
              </a:rPr>
              <a:t>. From the discovery of this continent to the present hour, there is a single voice making this affirmation… These are not the sayings, declarations of private persons: they are organic utterances; they speak the voice of the entire people…These and many other matters which might be noticed, add a volume of unofficial declarations to the mass of organic utterances that </a:t>
            </a:r>
            <a:r>
              <a:rPr lang="en-US" sz="3000" b="1" u="sng" dirty="0">
                <a:solidFill>
                  <a:schemeClr val="bg2"/>
                </a:solidFill>
                <a:effectLst/>
                <a:latin typeface="Calibri" pitchFamily="34" charset="0"/>
                <a:ea typeface="Calibri" pitchFamily="34" charset="0"/>
                <a:cs typeface="Calibri" pitchFamily="34" charset="0"/>
              </a:rPr>
              <a:t>this is a Christian nation</a:t>
            </a:r>
            <a:r>
              <a:rPr lang="en-US" sz="3000" b="1" dirty="0">
                <a:solidFill>
                  <a:schemeClr val="bg2"/>
                </a:solidFill>
                <a:effectLst/>
                <a:latin typeface="Calibri" pitchFamily="34" charset="0"/>
                <a:ea typeface="Calibri" pitchFamily="34" charset="0"/>
                <a:cs typeface="Calibri" pitchFamily="34" charset="0"/>
              </a:rPr>
              <a:t>.”  </a:t>
            </a:r>
          </a:p>
          <a:p>
            <a:pPr marL="0" indent="0" algn="ctr" eaLnBrk="1" hangingPunct="1">
              <a:spcBef>
                <a:spcPts val="1800"/>
              </a:spcBef>
              <a:buNone/>
            </a:pPr>
            <a:r>
              <a:rPr lang="en-US" sz="1600" b="1" i="1" dirty="0">
                <a:solidFill>
                  <a:schemeClr val="bg2"/>
                </a:solidFill>
                <a:effectLst/>
                <a:latin typeface="Calibri" pitchFamily="34" charset="0"/>
                <a:ea typeface="Calibri" pitchFamily="34" charset="0"/>
                <a:cs typeface="Calibri" pitchFamily="34" charset="0"/>
              </a:rPr>
              <a:t>Church of the Holy Trinity v. U.S</a:t>
            </a:r>
            <a:r>
              <a:rPr lang="en-US" sz="1600" b="1" dirty="0">
                <a:solidFill>
                  <a:schemeClr val="bg2"/>
                </a:solidFill>
                <a:effectLst/>
                <a:latin typeface="Calibri" pitchFamily="34" charset="0"/>
                <a:ea typeface="Calibri" pitchFamily="34" charset="0"/>
                <a:cs typeface="Calibri" pitchFamily="34" charset="0"/>
              </a:rPr>
              <a:t>., 143 U.S. 457, 465, 470-71 (1892)</a:t>
            </a:r>
          </a:p>
        </p:txBody>
      </p:sp>
      <p:pic>
        <p:nvPicPr>
          <p:cNvPr id="18438" name="Picture 6"/>
          <p:cNvPicPr>
            <a:picLocks noChangeAspect="1" noChangeArrowheads="1"/>
          </p:cNvPicPr>
          <p:nvPr/>
        </p:nvPicPr>
        <p:blipFill>
          <a:blip r:embed="rId3" cstate="print"/>
          <a:srcRect/>
          <a:stretch>
            <a:fillRect/>
          </a:stretch>
        </p:blipFill>
        <p:spPr bwMode="auto">
          <a:xfrm>
            <a:off x="8839200" y="1371602"/>
            <a:ext cx="2743200" cy="3708401"/>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HP Desktop\Pictures\Gog-Magog-Map-Final.png"/>
          <p:cNvPicPr>
            <a:picLocks noChangeAspect="1" noChangeArrowheads="1"/>
          </p:cNvPicPr>
          <p:nvPr/>
        </p:nvPicPr>
        <p:blipFill>
          <a:blip r:embed="rId2" cstate="print"/>
          <a:srcRect/>
          <a:stretch>
            <a:fillRect/>
          </a:stretch>
        </p:blipFill>
        <p:spPr bwMode="auto">
          <a:xfrm>
            <a:off x="1681546" y="228600"/>
            <a:ext cx="882890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rPr>
              <a:t>2. For the Unbeliever</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742950" indent="-742950">
              <a:spcBef>
                <a:spcPts val="0"/>
              </a:spcBef>
              <a:spcAft>
                <a:spcPts val="1800"/>
              </a:spcAft>
              <a:buSzPct val="100000"/>
              <a:buAutoNum type="alphaLcPeriod"/>
              <a:defRPr/>
            </a:pPr>
            <a:r>
              <a:rPr lang="en-US" dirty="0">
                <a:cs typeface="Calibri" pitchFamily="34" charset="0"/>
              </a:rPr>
              <a:t>A perverted explanation to be offered</a:t>
            </a:r>
          </a:p>
          <a:p>
            <a:pPr marL="742950" indent="-742950">
              <a:spcBef>
                <a:spcPts val="0"/>
              </a:spcBef>
              <a:spcAft>
                <a:spcPts val="1800"/>
              </a:spcAft>
              <a:buSzPct val="100000"/>
              <a:buAutoNum type="alphaLcPeriod"/>
              <a:defRPr/>
            </a:pPr>
            <a:r>
              <a:rPr lang="en-US" dirty="0">
                <a:cs typeface="Calibri" pitchFamily="34" charset="0"/>
              </a:rPr>
              <a:t>Change in God’s program</a:t>
            </a:r>
          </a:p>
          <a:p>
            <a:pPr marL="742950" indent="-742950">
              <a:spcBef>
                <a:spcPts val="0"/>
              </a:spcBef>
              <a:spcAft>
                <a:spcPts val="1800"/>
              </a:spcAft>
              <a:buSzPct val="100000"/>
              <a:buAutoNum type="alphaLcPeriod"/>
              <a:defRPr/>
            </a:pPr>
            <a:r>
              <a:rPr lang="en-US" dirty="0">
                <a:cs typeface="Calibri" pitchFamily="34" charset="0"/>
              </a:rPr>
              <a:t>Identification of the Antichrist</a:t>
            </a:r>
          </a:p>
          <a:p>
            <a:pPr marL="742950" indent="-742950">
              <a:spcBef>
                <a:spcPts val="0"/>
              </a:spcBef>
              <a:spcAft>
                <a:spcPts val="1800"/>
              </a:spcAft>
              <a:buSzPct val="100000"/>
              <a:buAutoNum type="alphaLcPeriod"/>
              <a:defRPr/>
            </a:pPr>
            <a:r>
              <a:rPr lang="en-US" dirty="0">
                <a:cs typeface="Calibri" pitchFamily="34" charset="0"/>
              </a:rPr>
              <a:t>Global governance</a:t>
            </a:r>
          </a:p>
          <a:p>
            <a:pPr marL="742950" indent="-742950">
              <a:spcBef>
                <a:spcPts val="0"/>
              </a:spcBef>
              <a:spcAft>
                <a:spcPts val="1800"/>
              </a:spcAft>
              <a:buSzPct val="100000"/>
              <a:buAutoNum type="alphaLcPeriod"/>
              <a:defRPr/>
            </a:pPr>
            <a:r>
              <a:rPr lang="en-US" dirty="0">
                <a:cs typeface="Calibri" pitchFamily="34" charset="0"/>
              </a:rPr>
              <a:t>One-world religion</a:t>
            </a:r>
          </a:p>
          <a:p>
            <a:pPr marL="742950" indent="-742950">
              <a:spcBef>
                <a:spcPts val="0"/>
              </a:spcBef>
              <a:spcAft>
                <a:spcPts val="1800"/>
              </a:spcAft>
              <a:buSzPct val="100000"/>
              <a:buAutoNum type="alphaLcPeriod"/>
              <a:defRPr/>
            </a:pPr>
            <a:r>
              <a:rPr lang="en-US" dirty="0">
                <a:cs typeface="Calibri" pitchFamily="34" charset="0"/>
              </a:rPr>
              <a:t>Signs &amp; wonders movement</a:t>
            </a:r>
          </a:p>
          <a:p>
            <a:pPr marL="742950" indent="-742950">
              <a:spcBef>
                <a:spcPts val="0"/>
              </a:spcBef>
              <a:spcAft>
                <a:spcPts val="1800"/>
              </a:spcAft>
              <a:buSzPct val="100000"/>
              <a:buAutoNum type="alphaLcPeriod"/>
              <a:defRPr/>
            </a:pPr>
            <a:r>
              <a:rPr lang="en-US" dirty="0">
                <a:cs typeface="Calibri" pitchFamily="34" charset="0"/>
              </a:rPr>
              <a:t>The demise of America</a:t>
            </a:r>
          </a:p>
          <a:p>
            <a:pPr marL="742950" indent="-742950">
              <a:spcBef>
                <a:spcPts val="0"/>
              </a:spcBef>
              <a:spcAft>
                <a:spcPts val="1800"/>
              </a:spcAft>
              <a:buSzPct val="100000"/>
              <a:buAutoNum type="alphaLcPeriod"/>
              <a:defRPr/>
            </a:pPr>
            <a:r>
              <a:rPr lang="en-US" b="1" u="sng" dirty="0">
                <a:solidFill>
                  <a:srgbClr val="FFFFCC"/>
                </a:solidFill>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no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365947399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914400" y="228600"/>
            <a:ext cx="10363200" cy="914400"/>
          </a:xfrm>
        </p:spPr>
        <p:txBody>
          <a:bodyPr/>
          <a:lstStyle/>
          <a:p>
            <a:pPr algn="ctr"/>
            <a:r>
              <a:rPr lang="en-US" sz="4000" dirty="0" err="1">
                <a:effectLst>
                  <a:outerShdw blurRad="38100" dist="38100" dir="2700000" algn="tl">
                    <a:srgbClr val="000000">
                      <a:alpha val="43137"/>
                    </a:srgbClr>
                  </a:outerShdw>
                </a:effectLst>
              </a:rPr>
              <a:t>Pretribulationism</a:t>
            </a:r>
            <a:r>
              <a:rPr lang="en-US" sz="4000" dirty="0">
                <a:effectLst>
                  <a:outerShdw blurRad="38100" dist="38100" dir="2700000" algn="tl">
                    <a:srgbClr val="000000">
                      <a:alpha val="43137"/>
                    </a:srgbClr>
                  </a:outerShdw>
                </a:effectLst>
              </a:rPr>
              <a:t> is not Escapism</a:t>
            </a:r>
          </a:p>
        </p:txBody>
      </p:sp>
      <p:sp>
        <p:nvSpPr>
          <p:cNvPr id="24579" name="Rectangle 3"/>
          <p:cNvSpPr>
            <a:spLocks noGrp="1" noChangeArrowheads="1"/>
          </p:cNvSpPr>
          <p:nvPr>
            <p:ph type="body" idx="1"/>
          </p:nvPr>
        </p:nvSpPr>
        <p:spPr>
          <a:xfrm>
            <a:off x="2847446" y="1600200"/>
            <a:ext cx="6497108" cy="4460875"/>
          </a:xfrm>
        </p:spPr>
        <p:txBody>
          <a:bodyPr/>
          <a:lstStyle/>
          <a:p>
            <a:pPr marL="457200" indent="-457200" eaLnBrk="1" hangingPunct="1">
              <a:spcBef>
                <a:spcPts val="0"/>
              </a:spcBef>
              <a:spcAft>
                <a:spcPts val="3600"/>
              </a:spcAft>
              <a:defRPr/>
            </a:pPr>
            <a:r>
              <a:rPr lang="en-US" sz="3600" dirty="0"/>
              <a:t>Trials (John 16:33)</a:t>
            </a:r>
          </a:p>
          <a:p>
            <a:pPr marL="457200" indent="-457200" eaLnBrk="1" hangingPunct="1">
              <a:spcBef>
                <a:spcPts val="0"/>
              </a:spcBef>
              <a:spcAft>
                <a:spcPts val="3600"/>
              </a:spcAft>
              <a:defRPr/>
            </a:pPr>
            <a:r>
              <a:rPr lang="en-US" sz="3600" dirty="0"/>
              <a:t>Man’s wrath (2 Tim 3:12)</a:t>
            </a:r>
          </a:p>
          <a:p>
            <a:pPr marL="457200" indent="-457200" eaLnBrk="1" hangingPunct="1">
              <a:spcBef>
                <a:spcPts val="0"/>
              </a:spcBef>
              <a:spcAft>
                <a:spcPts val="3600"/>
              </a:spcAft>
              <a:defRPr/>
            </a:pPr>
            <a:r>
              <a:rPr lang="en-US" sz="3600" dirty="0"/>
              <a:t>Satan’s wrath (Eph 6:11-12)</a:t>
            </a:r>
          </a:p>
          <a:p>
            <a:pPr marL="457200" indent="-457200" eaLnBrk="1" hangingPunct="1">
              <a:spcBef>
                <a:spcPts val="0"/>
              </a:spcBef>
              <a:spcAft>
                <a:spcPts val="3600"/>
              </a:spcAft>
              <a:defRPr/>
            </a:pPr>
            <a:r>
              <a:rPr lang="en-US" sz="3600" dirty="0"/>
              <a:t>World’s wrath (John 15:18-19)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714500" y="228600"/>
            <a:ext cx="8763000" cy="914400"/>
          </a:xfrm>
        </p:spPr>
        <p:txBody>
          <a:bodyPr/>
          <a:lstStyle/>
          <a:p>
            <a:pPr algn="ctr" eaLnBrk="1" hangingPunct="1"/>
            <a:r>
              <a:rPr lang="en-US" alt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Promised Exemption from Divine Wrath</a:t>
            </a:r>
          </a:p>
        </p:txBody>
      </p:sp>
      <p:sp>
        <p:nvSpPr>
          <p:cNvPr id="23555" name="Rectangle 3"/>
          <p:cNvSpPr>
            <a:spLocks noGrp="1" noChangeArrowheads="1"/>
          </p:cNvSpPr>
          <p:nvPr>
            <p:ph idx="1"/>
          </p:nvPr>
        </p:nvSpPr>
        <p:spPr>
          <a:xfrm>
            <a:off x="914400" y="1600200"/>
            <a:ext cx="10896600" cy="2778125"/>
          </a:xfrm>
        </p:spPr>
        <p:txBody>
          <a:bodyPr/>
          <a:lstStyle/>
          <a:p>
            <a:pPr marL="457200" indent="-457200" eaLnBrk="1" hangingPunct="1">
              <a:spcBef>
                <a:spcPts val="0"/>
              </a:spcBef>
              <a:spcAft>
                <a:spcPts val="3600"/>
              </a:spcAf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promise (1 Thess 1:10; 5:9; Rom 5:9; 8:1; Rev 3:10)</a:t>
            </a:r>
          </a:p>
          <a:p>
            <a:pPr marL="457200" indent="-457200" eaLnBrk="1" hangingPunct="1">
              <a:spcBef>
                <a:spcPts val="0"/>
              </a:spcBef>
              <a:spcAft>
                <a:spcPts val="3600"/>
              </a:spcAf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Tribulation = divine wrath (Rev 6:16-17; 11:18; 15:1, 7; 16:1, 19)</a:t>
            </a:r>
          </a:p>
        </p:txBody>
      </p:sp>
      <p:pic>
        <p:nvPicPr>
          <p:cNvPr id="4" name="Picture 3">
            <a:extLst>
              <a:ext uri="{FF2B5EF4-FFF2-40B4-BE49-F238E27FC236}">
                <a16:creationId xmlns:a16="http://schemas.microsoft.com/office/drawing/2014/main" id="{ED767283-BEF4-4FC8-9A04-B81D579E93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37914" y="3949982"/>
            <a:ext cx="5316173" cy="2603218"/>
          </a:xfrm>
          <a:prstGeom prst="rect">
            <a:avLst/>
          </a:prstGeom>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idx="4294967295"/>
          </p:nvPr>
        </p:nvSpPr>
        <p:spPr>
          <a:xfrm>
            <a:off x="914400" y="228600"/>
            <a:ext cx="10363200" cy="914400"/>
          </a:xfrm>
        </p:spPr>
        <p:txBody>
          <a:bodyPr/>
          <a:lstStyle/>
          <a:p>
            <a:pPr algn="ctr"/>
            <a:r>
              <a:rPr lang="en-US" sz="4000" dirty="0"/>
              <a:t>God’s Role in Redemption (Rev 5)</a:t>
            </a:r>
          </a:p>
        </p:txBody>
      </p:sp>
      <p:sp>
        <p:nvSpPr>
          <p:cNvPr id="56323" name="Rectangle 3"/>
          <p:cNvSpPr>
            <a:spLocks noGrp="1" noChangeArrowheads="1"/>
          </p:cNvSpPr>
          <p:nvPr>
            <p:ph type="body" idx="4294967295"/>
          </p:nvPr>
        </p:nvSpPr>
        <p:spPr>
          <a:xfrm>
            <a:off x="1066800" y="1600200"/>
            <a:ext cx="7848600" cy="4460875"/>
          </a:xfrm>
        </p:spPr>
        <p:txBody>
          <a:bodyPr/>
          <a:lstStyle/>
          <a:p>
            <a:pPr marL="457200" indent="-457200" eaLnBrk="1" hangingPunct="1">
              <a:lnSpc>
                <a:spcPct val="90000"/>
              </a:lnSpc>
              <a:spcBef>
                <a:spcPts val="0"/>
              </a:spcBef>
              <a:spcAft>
                <a:spcPts val="3600"/>
              </a:spcAft>
              <a:defRPr/>
            </a:pPr>
            <a:r>
              <a:rPr lang="en-US" dirty="0"/>
              <a:t>Seven sealed scroll (5:1)</a:t>
            </a:r>
          </a:p>
          <a:p>
            <a:pPr marL="457200" indent="-457200" eaLnBrk="1" hangingPunct="1">
              <a:lnSpc>
                <a:spcPct val="90000"/>
              </a:lnSpc>
              <a:spcBef>
                <a:spcPts val="0"/>
              </a:spcBef>
              <a:spcAft>
                <a:spcPts val="3600"/>
              </a:spcAft>
              <a:defRPr/>
            </a:pPr>
            <a:r>
              <a:rPr lang="en-US" dirty="0"/>
              <a:t>John weeps (5:2-4)</a:t>
            </a:r>
          </a:p>
          <a:p>
            <a:pPr marL="457200" indent="-457200" eaLnBrk="1" hangingPunct="1">
              <a:lnSpc>
                <a:spcPct val="90000"/>
              </a:lnSpc>
              <a:spcBef>
                <a:spcPts val="0"/>
              </a:spcBef>
              <a:spcAft>
                <a:spcPts val="3600"/>
              </a:spcAft>
              <a:defRPr/>
            </a:pPr>
            <a:r>
              <a:rPr lang="en-US" dirty="0"/>
              <a:t>Christ is qualified to open the scroll (5:5-6)</a:t>
            </a:r>
          </a:p>
          <a:p>
            <a:pPr marL="457200" indent="-457200" eaLnBrk="1" hangingPunct="1">
              <a:lnSpc>
                <a:spcPct val="90000"/>
              </a:lnSpc>
              <a:spcBef>
                <a:spcPts val="0"/>
              </a:spcBef>
              <a:spcAft>
                <a:spcPts val="3600"/>
              </a:spcAft>
              <a:defRPr/>
            </a:pPr>
            <a:r>
              <a:rPr lang="en-US" dirty="0"/>
              <a:t>Christ takes the scroll (5:7)</a:t>
            </a:r>
          </a:p>
          <a:p>
            <a:pPr marL="457200" indent="-457200" eaLnBrk="1" hangingPunct="1">
              <a:lnSpc>
                <a:spcPct val="90000"/>
              </a:lnSpc>
              <a:spcBef>
                <a:spcPts val="0"/>
              </a:spcBef>
              <a:spcAft>
                <a:spcPts val="3600"/>
              </a:spcAft>
              <a:defRPr/>
            </a:pPr>
            <a:r>
              <a:rPr lang="en-US" dirty="0"/>
              <a:t>Christ praised by various entities (5:8-14)</a:t>
            </a:r>
          </a:p>
        </p:txBody>
      </p:sp>
      <p:pic>
        <p:nvPicPr>
          <p:cNvPr id="110596"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72575" y="1600200"/>
            <a:ext cx="1933575" cy="22098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C0F23B93-C82B-465B-9FA4-28464250B0ED}"/>
              </a:ext>
            </a:extLst>
          </p:cNvPr>
          <p:cNvSpPr>
            <a:spLocks noGrp="1" noChangeArrowheads="1"/>
          </p:cNvSpPr>
          <p:nvPr>
            <p:ph type="title"/>
          </p:nvPr>
        </p:nvSpPr>
        <p:spPr>
          <a:xfrm>
            <a:off x="2209800" y="228600"/>
            <a:ext cx="7772400" cy="914400"/>
          </a:xfrm>
        </p:spPr>
        <p:txBody>
          <a:bodyPr/>
          <a:lstStyle/>
          <a:p>
            <a:pPr algn="ctr" eaLnBrk="1" hangingPunct="1"/>
            <a:r>
              <a:rPr lang="en-US" altLang="en-US" sz="4000" dirty="0">
                <a:effectLst>
                  <a:outerShdw blurRad="38100" dist="38100" dir="2700000" algn="tl">
                    <a:srgbClr val="000000">
                      <a:alpha val="43137"/>
                    </a:srgbClr>
                  </a:outerShdw>
                </a:effectLst>
              </a:rPr>
              <a:t>Telescoping</a:t>
            </a:r>
          </a:p>
        </p:txBody>
      </p:sp>
      <p:sp>
        <p:nvSpPr>
          <p:cNvPr id="5123" name="Rectangle 3">
            <a:extLst>
              <a:ext uri="{FF2B5EF4-FFF2-40B4-BE49-F238E27FC236}">
                <a16:creationId xmlns:a16="http://schemas.microsoft.com/office/drawing/2014/main" id="{C977EBDF-18A7-4225-9116-0F3D90BFA17D}"/>
              </a:ext>
            </a:extLst>
          </p:cNvPr>
          <p:cNvSpPr>
            <a:spLocks noGrp="1" noChangeArrowheads="1"/>
          </p:cNvSpPr>
          <p:nvPr>
            <p:ph type="body" idx="1"/>
          </p:nvPr>
        </p:nvSpPr>
        <p:spPr>
          <a:xfrm>
            <a:off x="2209800" y="1600201"/>
            <a:ext cx="7772400" cy="4460875"/>
          </a:xfrm>
        </p:spPr>
        <p:txBody>
          <a:bodyPr/>
          <a:lstStyle/>
          <a:p>
            <a:pPr marL="0" indent="0" algn="ctr" eaLnBrk="1" hangingPunct="1">
              <a:buNone/>
              <a:defRPr/>
            </a:pPr>
            <a:r>
              <a:rPr lang="en-US" sz="3600" dirty="0">
                <a:solidFill>
                  <a:srgbClr val="FFFFCC"/>
                </a:solidFill>
                <a:effectLst>
                  <a:outerShdw blurRad="38100" dist="38100" dir="2700000" algn="tl">
                    <a:srgbClr val="000000">
                      <a:alpha val="43137"/>
                    </a:srgbClr>
                  </a:outerShdw>
                </a:effectLst>
                <a:cs typeface="Times New Roman" pitchFamily="18" charset="0"/>
              </a:rPr>
              <a:t>7</a:t>
            </a:r>
            <a:r>
              <a:rPr lang="en-US" sz="3600" baseline="30000" dirty="0">
                <a:solidFill>
                  <a:srgbClr val="FFFFCC"/>
                </a:solidFill>
                <a:effectLst>
                  <a:outerShdw blurRad="38100" dist="38100" dir="2700000" algn="tl">
                    <a:srgbClr val="000000">
                      <a:alpha val="43137"/>
                    </a:srgbClr>
                  </a:outerShdw>
                </a:effectLst>
                <a:cs typeface="Times New Roman" pitchFamily="18" charset="0"/>
              </a:rPr>
              <a:t>th</a:t>
            </a:r>
            <a:r>
              <a:rPr lang="en-US" sz="3600" dirty="0">
                <a:solidFill>
                  <a:srgbClr val="FFFFCC"/>
                </a:solidFill>
                <a:effectLst>
                  <a:outerShdw blurRad="38100" dist="38100" dir="2700000" algn="tl">
                    <a:srgbClr val="000000">
                      <a:alpha val="43137"/>
                    </a:srgbClr>
                  </a:outerShdw>
                </a:effectLst>
                <a:cs typeface="Times New Roman" pitchFamily="18" charset="0"/>
              </a:rPr>
              <a:t> judgment releases 1</a:t>
            </a:r>
            <a:r>
              <a:rPr lang="en-US" sz="3600" baseline="30000" dirty="0">
                <a:solidFill>
                  <a:srgbClr val="FFFFCC"/>
                </a:solidFill>
                <a:effectLst>
                  <a:outerShdw blurRad="38100" dist="38100" dir="2700000" algn="tl">
                    <a:srgbClr val="000000">
                      <a:alpha val="43137"/>
                    </a:srgbClr>
                  </a:outerShdw>
                </a:effectLst>
                <a:cs typeface="Times New Roman" pitchFamily="18" charset="0"/>
              </a:rPr>
              <a:t>st</a:t>
            </a:r>
            <a:r>
              <a:rPr lang="en-US" sz="3600" dirty="0">
                <a:solidFill>
                  <a:srgbClr val="FFFFCC"/>
                </a:solidFill>
                <a:effectLst>
                  <a:outerShdw blurRad="38100" dist="38100" dir="2700000" algn="tl">
                    <a:srgbClr val="000000">
                      <a:alpha val="43137"/>
                    </a:srgbClr>
                  </a:outerShdw>
                </a:effectLst>
                <a:cs typeface="Times New Roman" pitchFamily="18" charset="0"/>
              </a:rPr>
              <a:t> in next series</a:t>
            </a:r>
          </a:p>
          <a:p>
            <a:pPr algn="ctr" eaLnBrk="1" hangingPunct="1">
              <a:buFont typeface="Wingdings" pitchFamily="2" charset="2"/>
              <a:buNone/>
              <a:defRPr/>
            </a:pPr>
            <a:endParaRPr lang="en-US" dirty="0">
              <a:solidFill>
                <a:srgbClr val="FFFF00"/>
              </a:solidFill>
              <a:effectLst>
                <a:outerShdw blurRad="38100" dist="38100" dir="2700000" algn="tl">
                  <a:srgbClr val="000000">
                    <a:alpha val="43137"/>
                  </a:srgbClr>
                </a:outerShdw>
              </a:effectLst>
              <a:cs typeface="Times New Roman" pitchFamily="18" charset="0"/>
            </a:endParaRPr>
          </a:p>
          <a:p>
            <a:pPr eaLnBrk="1" hangingPunct="1">
              <a:buFont typeface="Wingdings" pitchFamily="2" charset="2"/>
              <a:buNone/>
              <a:defRPr/>
            </a:pPr>
            <a:r>
              <a:rPr lang="en-US" dirty="0">
                <a:effectLst>
                  <a:outerShdw blurRad="38100" dist="38100" dir="2700000" algn="tl">
                    <a:srgbClr val="000000">
                      <a:alpha val="43137"/>
                    </a:srgbClr>
                  </a:outerShdw>
                </a:effectLst>
                <a:cs typeface="Times New Roman" pitchFamily="18" charset="0"/>
              </a:rPr>
              <a:t>Seals: 1 2 3 4 5 6 </a:t>
            </a:r>
            <a:r>
              <a:rPr lang="en-US" b="1" dirty="0">
                <a:solidFill>
                  <a:srgbClr val="FFFF00"/>
                </a:solidFill>
                <a:effectLst>
                  <a:outerShdw blurRad="38100" dist="38100" dir="2700000" algn="tl">
                    <a:srgbClr val="000000">
                      <a:alpha val="43137"/>
                    </a:srgbClr>
                  </a:outerShdw>
                </a:effectLst>
                <a:cs typeface="Times New Roman" pitchFamily="18" charset="0"/>
              </a:rPr>
              <a:t>7 </a:t>
            </a:r>
            <a:endParaRPr lang="en-US" b="1" u="sng" dirty="0">
              <a:solidFill>
                <a:srgbClr val="FFFF00"/>
              </a:solidFill>
              <a:effectLst>
                <a:outerShdw blurRad="38100" dist="38100" dir="2700000" algn="tl">
                  <a:srgbClr val="000000">
                    <a:alpha val="43137"/>
                  </a:srgbClr>
                </a:outerShdw>
              </a:effectLst>
              <a:cs typeface="Times New Roman" pitchFamily="18" charset="0"/>
            </a:endParaRPr>
          </a:p>
          <a:p>
            <a:pPr eaLnBrk="1" hangingPunct="1">
              <a:buFont typeface="Wingdings" pitchFamily="2" charset="2"/>
              <a:buNone/>
              <a:defRPr/>
            </a:pPr>
            <a:r>
              <a:rPr lang="en-US" dirty="0">
                <a:effectLst>
                  <a:outerShdw blurRad="38100" dist="38100" dir="2700000" algn="tl">
                    <a:srgbClr val="000000">
                      <a:alpha val="43137"/>
                    </a:srgbClr>
                  </a:outerShdw>
                </a:effectLst>
                <a:cs typeface="Times New Roman" pitchFamily="18" charset="0"/>
              </a:rPr>
              <a:t>           Trumpets: </a:t>
            </a:r>
            <a:r>
              <a:rPr lang="en-US" b="1" dirty="0">
                <a:solidFill>
                  <a:srgbClr val="FFFF00"/>
                </a:solidFill>
                <a:effectLst>
                  <a:outerShdw blurRad="38100" dist="38100" dir="2700000" algn="tl">
                    <a:srgbClr val="000000">
                      <a:alpha val="43137"/>
                    </a:srgbClr>
                  </a:outerShdw>
                </a:effectLst>
                <a:cs typeface="Times New Roman" pitchFamily="18" charset="0"/>
              </a:rPr>
              <a:t>1</a:t>
            </a:r>
            <a:r>
              <a:rPr lang="en-US" b="1" dirty="0">
                <a:effectLst>
                  <a:outerShdw blurRad="38100" dist="38100" dir="2700000" algn="tl">
                    <a:srgbClr val="000000">
                      <a:alpha val="43137"/>
                    </a:srgbClr>
                  </a:outerShdw>
                </a:effectLst>
                <a:cs typeface="Times New Roman" pitchFamily="18" charset="0"/>
              </a:rPr>
              <a:t> </a:t>
            </a:r>
            <a:r>
              <a:rPr lang="en-US" dirty="0">
                <a:effectLst>
                  <a:outerShdw blurRad="38100" dist="38100" dir="2700000" algn="tl">
                    <a:srgbClr val="000000">
                      <a:alpha val="43137"/>
                    </a:srgbClr>
                  </a:outerShdw>
                </a:effectLst>
                <a:cs typeface="Times New Roman" pitchFamily="18" charset="0"/>
              </a:rPr>
              <a:t>2 3 4 5 6 </a:t>
            </a:r>
            <a:r>
              <a:rPr lang="en-US" b="1" dirty="0">
                <a:solidFill>
                  <a:srgbClr val="FFFF00"/>
                </a:solidFill>
                <a:effectLst>
                  <a:outerShdw blurRad="38100" dist="38100" dir="2700000" algn="tl">
                    <a:srgbClr val="000000">
                      <a:alpha val="43137"/>
                    </a:srgbClr>
                  </a:outerShdw>
                </a:effectLst>
                <a:cs typeface="Times New Roman" pitchFamily="18" charset="0"/>
              </a:rPr>
              <a:t>7</a:t>
            </a:r>
            <a:endParaRPr lang="en-US" b="1" u="sng" dirty="0">
              <a:solidFill>
                <a:srgbClr val="FFFF00"/>
              </a:solidFill>
              <a:effectLst>
                <a:outerShdw blurRad="38100" dist="38100" dir="2700000" algn="tl">
                  <a:srgbClr val="000000">
                    <a:alpha val="43137"/>
                  </a:srgbClr>
                </a:outerShdw>
              </a:effectLst>
              <a:cs typeface="Times New Roman" pitchFamily="18" charset="0"/>
            </a:endParaRPr>
          </a:p>
          <a:p>
            <a:pPr eaLnBrk="1" hangingPunct="1">
              <a:buFont typeface="Wingdings" pitchFamily="2" charset="2"/>
              <a:buNone/>
              <a:defRPr/>
            </a:pPr>
            <a:r>
              <a:rPr lang="en-US" b="1" dirty="0">
                <a:effectLst>
                  <a:outerShdw blurRad="38100" dist="38100" dir="2700000" algn="tl">
                    <a:srgbClr val="000000">
                      <a:alpha val="43137"/>
                    </a:srgbClr>
                  </a:outerShdw>
                </a:effectLst>
                <a:cs typeface="Times New Roman" pitchFamily="18" charset="0"/>
              </a:rPr>
              <a:t>                                     </a:t>
            </a:r>
            <a:r>
              <a:rPr lang="en-US" dirty="0">
                <a:effectLst>
                  <a:outerShdw blurRad="38100" dist="38100" dir="2700000" algn="tl">
                    <a:srgbClr val="000000">
                      <a:alpha val="43137"/>
                    </a:srgbClr>
                  </a:outerShdw>
                </a:effectLst>
                <a:cs typeface="Times New Roman" pitchFamily="18" charset="0"/>
              </a:rPr>
              <a:t>Bowls: </a:t>
            </a:r>
            <a:r>
              <a:rPr lang="en-US" b="1" dirty="0">
                <a:solidFill>
                  <a:srgbClr val="FFFF00"/>
                </a:solidFill>
                <a:effectLst>
                  <a:outerShdw blurRad="38100" dist="38100" dir="2700000" algn="tl">
                    <a:srgbClr val="000000">
                      <a:alpha val="43137"/>
                    </a:srgbClr>
                  </a:outerShdw>
                </a:effectLst>
                <a:cs typeface="Times New Roman" pitchFamily="18" charset="0"/>
              </a:rPr>
              <a:t>1</a:t>
            </a:r>
            <a:r>
              <a:rPr lang="en-US" dirty="0">
                <a:effectLst>
                  <a:outerShdw blurRad="38100" dist="38100" dir="2700000" algn="tl">
                    <a:srgbClr val="000000">
                      <a:alpha val="43137"/>
                    </a:srgbClr>
                  </a:outerShdw>
                </a:effectLst>
                <a:cs typeface="Times New Roman" pitchFamily="18" charset="0"/>
              </a:rPr>
              <a:t> 2 3 4 5 6 7</a:t>
            </a:r>
            <a:r>
              <a:rPr lang="en-US" dirty="0">
                <a:effectLst>
                  <a:outerShdw blurRad="38100" dist="38100" dir="2700000" algn="tl">
                    <a:srgbClr val="000000">
                      <a:alpha val="43137"/>
                    </a:srgbClr>
                  </a:outerShdw>
                </a:effectLst>
              </a:rPr>
              <a:t> </a:t>
            </a:r>
          </a:p>
        </p:txBody>
      </p:sp>
      <p:pic>
        <p:nvPicPr>
          <p:cNvPr id="2" name="Picture 1">
            <a:extLst>
              <a:ext uri="{FF2B5EF4-FFF2-40B4-BE49-F238E27FC236}">
                <a16:creationId xmlns:a16="http://schemas.microsoft.com/office/drawing/2014/main" id="{7D32B1D0-FE3F-4748-A3CE-794E4CE857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94315" y="4724400"/>
            <a:ext cx="2203373" cy="1828800"/>
          </a:xfrm>
          <a:prstGeom prst="roundRect">
            <a:avLst/>
          </a:prstGeom>
          <a:scene3d>
            <a:camera prst="orthographicFront"/>
            <a:lightRig rig="threePt" dir="t"/>
          </a:scene3d>
          <a:sp3d>
            <a:bevelT w="114300" prst="artDeco"/>
          </a:sp3d>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42BA7C-B684-4F10-8C4C-1A48B8342A63}"/>
              </a:ext>
            </a:extLst>
          </p:cNvPr>
          <p:cNvPicPr>
            <a:picLocks noChangeAspect="1"/>
          </p:cNvPicPr>
          <p:nvPr/>
        </p:nvPicPr>
        <p:blipFill>
          <a:blip r:embed="rId2"/>
          <a:stretch>
            <a:fillRect/>
          </a:stretch>
        </p:blipFill>
        <p:spPr>
          <a:xfrm>
            <a:off x="1641432" y="137160"/>
            <a:ext cx="8909136" cy="6583680"/>
          </a:xfrm>
          <a:prstGeom prst="rect">
            <a:avLst/>
          </a:prstGeom>
        </p:spPr>
      </p:pic>
    </p:spTree>
    <p:extLst>
      <p:ext uri="{BB962C8B-B14F-4D97-AF65-F5344CB8AC3E}">
        <p14:creationId xmlns:p14="http://schemas.microsoft.com/office/powerpoint/2010/main" val="152346458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914400" y="228600"/>
            <a:ext cx="10363200" cy="914400"/>
          </a:xfrm>
        </p:spPr>
        <p:txBody>
          <a:bodyPr/>
          <a:lstStyle/>
          <a:p>
            <a:pPr algn="ctr"/>
            <a:r>
              <a:rPr lang="en-US" sz="4000" dirty="0">
                <a:effectLst>
                  <a:outerShdw blurRad="38100" dist="38100" dir="2700000" algn="tl">
                    <a:srgbClr val="000000">
                      <a:alpha val="43137"/>
                    </a:srgbClr>
                  </a:outerShdw>
                </a:effectLst>
              </a:rPr>
              <a:t>1</a:t>
            </a:r>
            <a:r>
              <a:rPr lang="en-US" sz="4000" baseline="30000" dirty="0">
                <a:effectLst>
                  <a:outerShdw blurRad="38100" dist="38100" dir="2700000" algn="tl">
                    <a:srgbClr val="000000">
                      <a:alpha val="43137"/>
                    </a:srgbClr>
                  </a:outerShdw>
                </a:effectLst>
              </a:rPr>
              <a:t>st</a:t>
            </a:r>
            <a:r>
              <a:rPr lang="en-US" sz="4000" dirty="0">
                <a:effectLst>
                  <a:outerShdw blurRad="38100" dist="38100" dir="2700000" algn="tl">
                    <a:srgbClr val="000000">
                      <a:alpha val="43137"/>
                    </a:srgbClr>
                  </a:outerShdw>
                </a:effectLst>
              </a:rPr>
              <a:t> Six Seals (Rev 6)</a:t>
            </a:r>
          </a:p>
        </p:txBody>
      </p:sp>
      <p:sp>
        <p:nvSpPr>
          <p:cNvPr id="59395" name="Rectangle 3"/>
          <p:cNvSpPr>
            <a:spLocks noGrp="1" noChangeArrowheads="1"/>
          </p:cNvSpPr>
          <p:nvPr>
            <p:ph type="body" idx="1"/>
          </p:nvPr>
        </p:nvSpPr>
        <p:spPr>
          <a:xfrm>
            <a:off x="1559984" y="1371600"/>
            <a:ext cx="5755216" cy="5181600"/>
          </a:xfrm>
        </p:spPr>
        <p:txBody>
          <a:bodyPr/>
          <a:lstStyle/>
          <a:p>
            <a:pPr marL="457200" indent="-457200" eaLnBrk="1" hangingPunct="1">
              <a:lnSpc>
                <a:spcPct val="90000"/>
              </a:lnSpc>
              <a:spcBef>
                <a:spcPts val="0"/>
              </a:spcBef>
              <a:spcAft>
                <a:spcPts val="3600"/>
              </a:spcAft>
              <a:defRPr/>
            </a:pPr>
            <a:r>
              <a:rPr lang="en-US" dirty="0">
                <a:effectLst>
                  <a:outerShdw blurRad="38100" dist="38100" dir="2700000" algn="tl">
                    <a:srgbClr val="000000">
                      <a:alpha val="43137"/>
                    </a:srgbClr>
                  </a:outerShdw>
                </a:effectLst>
              </a:rPr>
              <a:t>6:1-2 – Advent of antichrist</a:t>
            </a:r>
          </a:p>
          <a:p>
            <a:pPr marL="457200" indent="-457200" eaLnBrk="1" hangingPunct="1">
              <a:lnSpc>
                <a:spcPct val="90000"/>
              </a:lnSpc>
              <a:spcBef>
                <a:spcPts val="0"/>
              </a:spcBef>
              <a:spcAft>
                <a:spcPts val="3600"/>
              </a:spcAft>
              <a:defRPr/>
            </a:pPr>
            <a:r>
              <a:rPr lang="en-US" dirty="0">
                <a:effectLst>
                  <a:outerShdw blurRad="38100" dist="38100" dir="2700000" algn="tl">
                    <a:srgbClr val="000000">
                      <a:alpha val="43137"/>
                    </a:srgbClr>
                  </a:outerShdw>
                </a:effectLst>
              </a:rPr>
              <a:t>6:3-4 – War</a:t>
            </a:r>
          </a:p>
          <a:p>
            <a:pPr marL="457200" indent="-457200" eaLnBrk="1" hangingPunct="1">
              <a:lnSpc>
                <a:spcPct val="90000"/>
              </a:lnSpc>
              <a:spcBef>
                <a:spcPts val="0"/>
              </a:spcBef>
              <a:spcAft>
                <a:spcPts val="3600"/>
              </a:spcAft>
              <a:defRPr/>
            </a:pPr>
            <a:r>
              <a:rPr lang="en-US" dirty="0">
                <a:effectLst>
                  <a:outerShdw blurRad="38100" dist="38100" dir="2700000" algn="tl">
                    <a:srgbClr val="000000">
                      <a:alpha val="43137"/>
                    </a:srgbClr>
                  </a:outerShdw>
                </a:effectLst>
              </a:rPr>
              <a:t>6:5-6 – Famine</a:t>
            </a:r>
          </a:p>
          <a:p>
            <a:pPr marL="457200" indent="-457200" eaLnBrk="1" hangingPunct="1">
              <a:lnSpc>
                <a:spcPct val="90000"/>
              </a:lnSpc>
              <a:spcBef>
                <a:spcPts val="0"/>
              </a:spcBef>
              <a:spcAft>
                <a:spcPts val="3600"/>
              </a:spcAft>
              <a:defRPr/>
            </a:pPr>
            <a:r>
              <a:rPr lang="en-US" dirty="0">
                <a:effectLst>
                  <a:outerShdw blurRad="38100" dist="38100" dir="2700000" algn="tl">
                    <a:srgbClr val="000000">
                      <a:alpha val="43137"/>
                    </a:srgbClr>
                  </a:outerShdw>
                </a:effectLst>
              </a:rPr>
              <a:t>6:7-8 – Death</a:t>
            </a:r>
          </a:p>
          <a:p>
            <a:pPr marL="457200" indent="-457200" eaLnBrk="1" hangingPunct="1">
              <a:lnSpc>
                <a:spcPct val="90000"/>
              </a:lnSpc>
              <a:spcBef>
                <a:spcPts val="0"/>
              </a:spcBef>
              <a:spcAft>
                <a:spcPts val="3600"/>
              </a:spcAft>
              <a:defRPr/>
            </a:pPr>
            <a:r>
              <a:rPr lang="en-US" dirty="0">
                <a:effectLst>
                  <a:outerShdw blurRad="38100" dist="38100" dir="2700000" algn="tl">
                    <a:srgbClr val="000000">
                      <a:alpha val="43137"/>
                    </a:srgbClr>
                  </a:outerShdw>
                </a:effectLst>
              </a:rPr>
              <a:t>6:9-11 – Martyrdoms</a:t>
            </a:r>
          </a:p>
          <a:p>
            <a:pPr marL="457200" indent="-457200" eaLnBrk="1" hangingPunct="1">
              <a:lnSpc>
                <a:spcPct val="90000"/>
              </a:lnSpc>
              <a:spcBef>
                <a:spcPts val="0"/>
              </a:spcBef>
              <a:spcAft>
                <a:spcPts val="3600"/>
              </a:spcAft>
              <a:defRPr/>
            </a:pPr>
            <a:r>
              <a:rPr lang="en-US" dirty="0">
                <a:effectLst>
                  <a:outerShdw blurRad="38100" dist="38100" dir="2700000" algn="tl">
                    <a:srgbClr val="000000">
                      <a:alpha val="43137"/>
                    </a:srgbClr>
                  </a:outerShdw>
                </a:effectLst>
              </a:rPr>
              <a:t>6:12-17 – Cosmic disturbances</a:t>
            </a:r>
          </a:p>
        </p:txBody>
      </p:sp>
      <p:pic>
        <p:nvPicPr>
          <p:cNvPr id="112644"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467600" y="2286001"/>
            <a:ext cx="2971800" cy="2132013"/>
          </a:xfrm>
          <a:prstGeom prst="rect">
            <a:avLst/>
          </a:prstGeom>
          <a:noFill/>
          <a:ln w="9525">
            <a:noFill/>
            <a:miter lim="800000"/>
            <a:headEnd/>
            <a:tailEnd/>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228600" y="0"/>
            <a:ext cx="11734799" cy="3276600"/>
          </a:xfrm>
        </p:spPr>
        <p:txBody>
          <a:bodyPr/>
          <a:lstStyle/>
          <a:p>
            <a:pPr marL="0" indent="0" algn="ctr" defTabSz="514350" eaLnBrk="1" fontAlgn="auto" hangingPunct="1">
              <a:spcBef>
                <a:spcPts val="0"/>
              </a:spcBef>
              <a:spcAft>
                <a:spcPts val="1200"/>
              </a:spcAft>
              <a:buNone/>
              <a:defRPr/>
            </a:pPr>
            <a:r>
              <a:rPr lang="en-US" sz="4000" kern="1200" dirty="0">
                <a:solidFill>
                  <a:schemeClr val="tx2"/>
                </a:solidFill>
                <a:ea typeface="+mj-ea"/>
                <a:cs typeface="Calibri" panose="020F0502020204030204" pitchFamily="34" charset="0"/>
              </a:rPr>
              <a:t>Revelation 6:16-17</a:t>
            </a:r>
          </a:p>
          <a:p>
            <a:pPr marL="0" indent="0" algn="just">
              <a:spcBef>
                <a:spcPts val="0"/>
              </a:spcBef>
              <a:buNone/>
            </a:pPr>
            <a:r>
              <a:rPr lang="en-US" sz="3600" baseline="30000" dirty="0">
                <a:effectLst>
                  <a:outerShdw blurRad="38100" dist="38100" dir="2700000" algn="tl">
                    <a:srgbClr val="000000">
                      <a:alpha val="43137"/>
                    </a:srgbClr>
                  </a:outerShdw>
                </a:effectLst>
                <a:cs typeface="Calibri" panose="020F0502020204030204" pitchFamily="34" charset="0"/>
              </a:rPr>
              <a:t>“16</a:t>
            </a:r>
            <a:r>
              <a:rPr lang="en-US" sz="3600" dirty="0">
                <a:effectLst>
                  <a:outerShdw blurRad="38100" dist="38100" dir="2700000" algn="tl">
                    <a:srgbClr val="000000">
                      <a:alpha val="43137"/>
                    </a:srgbClr>
                  </a:outerShdw>
                </a:effectLst>
                <a:cs typeface="Calibri" panose="020F0502020204030204" pitchFamily="34" charset="0"/>
              </a:rPr>
              <a:t> and they said to the mountains and the rocks, ‘Fall on us and hide us from the sight of Him who sits on the throne, and from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600" u="sng" dirty="0">
                <a:effectLst>
                  <a:outerShdw blurRad="38100" dist="38100" dir="2700000" algn="tl">
                    <a:srgbClr val="000000">
                      <a:alpha val="43137"/>
                    </a:srgbClr>
                  </a:outerShdw>
                </a:effectLst>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orgḗ</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of the Lamb; </a:t>
            </a:r>
            <a:r>
              <a:rPr lang="en-US" sz="3600" baseline="30000" dirty="0">
                <a:effectLst>
                  <a:outerShdw blurRad="38100" dist="38100" dir="2700000" algn="tl">
                    <a:srgbClr val="000000">
                      <a:alpha val="43137"/>
                    </a:srgbClr>
                  </a:outerShdw>
                </a:effectLst>
                <a:cs typeface="Calibri" panose="020F0502020204030204" pitchFamily="34" charset="0"/>
              </a:rPr>
              <a:t>17</a:t>
            </a:r>
            <a:r>
              <a:rPr lang="en-US" sz="3600" dirty="0">
                <a:effectLst>
                  <a:outerShdw blurRad="38100" dist="38100" dir="2700000" algn="tl">
                    <a:srgbClr val="000000">
                      <a:alpha val="43137"/>
                    </a:srgbClr>
                  </a:outerShdw>
                </a:effectLst>
                <a:cs typeface="Calibri" panose="020F0502020204030204" pitchFamily="34" charset="0"/>
              </a:rPr>
              <a:t> for the great day of Their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600" u="sng" dirty="0">
                <a:effectLst>
                  <a:outerShdw blurRad="38100" dist="38100" dir="2700000" algn="tl">
                    <a:srgbClr val="000000">
                      <a:alpha val="43137"/>
                    </a:srgbClr>
                  </a:outerShdw>
                </a:effectLst>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orgḗ</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has come, and who is able to stand?’”</a:t>
            </a:r>
          </a:p>
        </p:txBody>
      </p:sp>
      <p:pic>
        <p:nvPicPr>
          <p:cNvPr id="6" name="Picture 5">
            <a:extLst>
              <a:ext uri="{FF2B5EF4-FFF2-40B4-BE49-F238E27FC236}">
                <a16:creationId xmlns:a16="http://schemas.microsoft.com/office/drawing/2014/main" id="{1C212462-3D02-4139-B7F0-B0625A0950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41920" y="3048000"/>
            <a:ext cx="4108160" cy="2011680"/>
          </a:xfrm>
          <a:prstGeom prst="rect">
            <a:avLst/>
          </a:prstGeom>
        </p:spPr>
      </p:pic>
    </p:spTree>
    <p:extLst>
      <p:ext uri="{BB962C8B-B14F-4D97-AF65-F5344CB8AC3E}">
        <p14:creationId xmlns:p14="http://schemas.microsoft.com/office/powerpoint/2010/main" val="1952629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2E0BC0FE-4875-4AE0-89A1-8632B961BFBD}"/>
              </a:ext>
            </a:extLst>
          </p:cNvPr>
          <p:cNvSpPr>
            <a:spLocks noGrp="1" noChangeArrowheads="1"/>
          </p:cNvSpPr>
          <p:nvPr>
            <p:ph type="title"/>
          </p:nvPr>
        </p:nvSpPr>
        <p:spPr>
          <a:xfrm>
            <a:off x="2324100" y="285750"/>
            <a:ext cx="7543800" cy="70485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Problems with Partial Rapturism?</a:t>
            </a:r>
          </a:p>
        </p:txBody>
      </p:sp>
      <p:sp>
        <p:nvSpPr>
          <p:cNvPr id="21507" name="Rectangle 3"/>
          <p:cNvSpPr>
            <a:spLocks noGrp="1" noChangeArrowheads="1"/>
          </p:cNvSpPr>
          <p:nvPr>
            <p:ph idx="1"/>
          </p:nvPr>
        </p:nvSpPr>
        <p:spPr>
          <a:xfrm>
            <a:off x="1066800" y="990600"/>
            <a:ext cx="10058400" cy="5181600"/>
          </a:xfrm>
        </p:spPr>
        <p:txBody>
          <a:bodyPr/>
          <a:lstStyle/>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cs typeface="Calibri" panose="020F0502020204030204" pitchFamily="34" charset="0"/>
              </a:rPr>
              <a:t>Partial rapturism makes the Bema Seat Judgment unnecessary (1 Cor. 3:10-15)</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cs typeface="Calibri" panose="020F0502020204030204" pitchFamily="34" charset="0"/>
              </a:rPr>
              <a:t>Partial rapturists never objectively quantify the exact degree of faithfulness or spiritual maturity that is necessary to participate in the rapture</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cs typeface="Calibri" panose="020F0502020204030204" pitchFamily="34" charset="0"/>
              </a:rPr>
              <a:t>Partial rapturists appear individually biased</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cs typeface="Calibri" panose="020F0502020204030204" pitchFamily="34" charset="0"/>
              </a:rPr>
              <a:t>Partial rapturists dispensationally misapply Bible passages (Matt. 25:1-13)</a:t>
            </a:r>
          </a:p>
          <a:p>
            <a:pPr marL="457200" indent="-457200" algn="just" eaLnBrk="1" hangingPunct="1">
              <a:spcBef>
                <a:spcPts val="0"/>
              </a:spcBef>
              <a:spcAft>
                <a:spcPts val="1600"/>
              </a:spcAft>
              <a:buSzPct val="100000"/>
              <a:buFont typeface="+mj-lt"/>
              <a:buAutoNum type="arabicPeriod" startAt="6"/>
              <a:defRPr/>
            </a:pPr>
            <a:r>
              <a:rPr lang="en-US" sz="2800" dirty="0">
                <a:effectLst>
                  <a:outerShdw blurRad="38100" dist="38100" dir="2700000" algn="tl">
                    <a:srgbClr val="000000">
                      <a:alpha val="43137"/>
                    </a:srgbClr>
                  </a:outerShdw>
                </a:effectLst>
                <a:cs typeface="Calibri" panose="020F0502020204030204" pitchFamily="34" charset="0"/>
              </a:rPr>
              <a:t>Partial rapturists misapply passages promising a reward to faithful believers (Rev. 3:11)</a:t>
            </a:r>
          </a:p>
        </p:txBody>
      </p:sp>
    </p:spTree>
    <p:extLst>
      <p:ext uri="{BB962C8B-B14F-4D97-AF65-F5344CB8AC3E}">
        <p14:creationId xmlns:p14="http://schemas.microsoft.com/office/powerpoint/2010/main" val="243282007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p:cNvSpPr>
          <p:nvPr>
            <p:ph type="title" idx="4294967295"/>
          </p:nvPr>
        </p:nvSpPr>
        <p:spPr>
          <a:xfrm>
            <a:off x="2209800" y="228600"/>
            <a:ext cx="7772400" cy="1143000"/>
          </a:xfrm>
        </p:spPr>
        <p:txBody>
          <a:bodyPr/>
          <a:lstStyle/>
          <a:p>
            <a:pPr algn="ctr"/>
            <a:r>
              <a:rPr lang="en-US" sz="3600" dirty="0">
                <a:effectLst>
                  <a:outerShdw blurRad="38100" dist="38100" dir="2700000" algn="tl">
                    <a:srgbClr val="000000">
                      <a:alpha val="43137"/>
                    </a:srgbClr>
                  </a:outerShdw>
                </a:effectLst>
              </a:rPr>
              <a:t>Robert L. Thomas</a:t>
            </a:r>
            <a:br>
              <a:rPr lang="en-US" sz="40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Rev. 6:16-17</a:t>
            </a:r>
          </a:p>
        </p:txBody>
      </p:sp>
      <p:sp>
        <p:nvSpPr>
          <p:cNvPr id="35843" name="Rectangle 3"/>
          <p:cNvSpPr>
            <a:spLocks noGrp="1"/>
          </p:cNvSpPr>
          <p:nvPr>
            <p:ph type="body" idx="4294967295"/>
          </p:nvPr>
        </p:nvSpPr>
        <p:spPr>
          <a:xfrm>
            <a:off x="609600" y="1371600"/>
            <a:ext cx="10972800" cy="3992564"/>
          </a:xfrm>
        </p:spPr>
        <p:txBody>
          <a:bodyPr/>
          <a:lstStyle/>
          <a:p>
            <a:pPr marL="0" indent="0" algn="just">
              <a:buNone/>
              <a:defRPr/>
            </a:pPr>
            <a:r>
              <a:rPr lang="en-US" sz="3000" dirty="0">
                <a:effectLst>
                  <a:outerShdw blurRad="38100" dist="38100" dir="2700000" algn="tl">
                    <a:srgbClr val="000000">
                      <a:alpha val="43137"/>
                    </a:srgbClr>
                  </a:outerShdw>
                </a:effectLst>
              </a:rPr>
              <a:t>"The verb </a:t>
            </a:r>
            <a:r>
              <a:rPr lang="en-US" sz="3000" i="1" dirty="0" err="1">
                <a:effectLst>
                  <a:outerShdw blurRad="38100" dist="38100" dir="2700000" algn="tl">
                    <a:srgbClr val="000000">
                      <a:alpha val="43137"/>
                    </a:srgbClr>
                  </a:outerShdw>
                </a:effectLst>
              </a:rPr>
              <a:t>ēlethen</a:t>
            </a:r>
            <a:r>
              <a:rPr lang="en-US" sz="3000" dirty="0">
                <a:effectLst>
                  <a:outerShdw blurRad="38100" dist="38100" dir="2700000" algn="tl">
                    <a:srgbClr val="000000">
                      <a:alpha val="43137"/>
                    </a:srgbClr>
                  </a:outerShdw>
                </a:effectLst>
              </a:rPr>
              <a:t> ("has come") is aorist indicative, referring to a previous arrival of wrath, not something that is about to take place. Men see the arrival of this day at least as early as the cosmic upheavals that characterize the sixth seal (6:12-14), but upon reflection they probably recognize that it was already in effect with the death of one-fourth of the population (6:7-8), the worldwide famine (6:5-6), and the global warfare (6:3-4). The rapid sequence of all of these events could not escape notice, but the light of their true explanation does not dawn upon human consciousness until the severe phenomena of the sixth seal arrive." </a:t>
            </a:r>
          </a:p>
        </p:txBody>
      </p:sp>
      <p:sp>
        <p:nvSpPr>
          <p:cNvPr id="31748" name="Text Box 4"/>
          <p:cNvSpPr txBox="1">
            <a:spLocks noChangeArrowheads="1"/>
          </p:cNvSpPr>
          <p:nvPr/>
        </p:nvSpPr>
        <p:spPr bwMode="auto">
          <a:xfrm>
            <a:off x="2362200" y="6477000"/>
            <a:ext cx="7467600" cy="276999"/>
          </a:xfrm>
          <a:prstGeom prst="rect">
            <a:avLst/>
          </a:prstGeom>
          <a:noFill/>
          <a:ln w="9525">
            <a:noFill/>
            <a:miter lim="800000"/>
            <a:headEnd/>
            <a:tailEnd/>
          </a:ln>
        </p:spPr>
        <p:txBody>
          <a:bodyPr wrap="square">
            <a:spAutoFit/>
          </a:bodyPr>
          <a:lstStyle/>
          <a:p>
            <a:pPr algn="ctr">
              <a:spcBef>
                <a:spcPct val="50000"/>
              </a:spcBef>
            </a:pPr>
            <a:r>
              <a:rPr lang="en-US"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Robert L. Thomas, </a:t>
            </a:r>
            <a:r>
              <a:rPr lang="en-US" sz="1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Revelation 1–7: An Exegetical Commentary</a:t>
            </a:r>
            <a:r>
              <a:rPr lang="en-US"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ed. Kenneth Barker (Chicago: Moody, 1992), 457-58. </a:t>
            </a:r>
          </a:p>
        </p:txBody>
      </p:sp>
      <p:pic>
        <p:nvPicPr>
          <p:cNvPr id="31749" name="Picture 2" descr="https://encrypted-tbn3.gstatic.com/images?q=tbn:ANd9GcRR4VQVxzrvddGZwdcX10jRK8c4rNR7mJ6YoXpiuHi-m_8PZjB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8650" y="76200"/>
            <a:ext cx="819150" cy="1144588"/>
          </a:xfrm>
          <a:prstGeom prst="rect">
            <a:avLst/>
          </a:prstGeom>
          <a:noFill/>
          <a:ln w="9525">
            <a:solidFill>
              <a:schemeClr val="tx1"/>
            </a:solidFill>
            <a:miter lim="800000"/>
            <a:headEnd/>
            <a:tailEnd/>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72875-B5BB-4042-BAEF-C990792B03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304800" y="0"/>
            <a:ext cx="11658599" cy="5486400"/>
          </a:xfrm>
        </p:spPr>
        <p:txBody>
          <a:bodyPr/>
          <a:lstStyle/>
          <a:p>
            <a:pPr marL="0" indent="0" algn="ctr" defTabSz="514350" eaLnBrk="1" fontAlgn="auto" hangingPunct="1">
              <a:spcBef>
                <a:spcPts val="0"/>
              </a:spcBef>
              <a:spcAft>
                <a:spcPts val="1200"/>
              </a:spcAft>
              <a:buNone/>
              <a:defRPr/>
            </a:pPr>
            <a:r>
              <a:rPr lang="en-US" sz="4000" kern="1200" dirty="0">
                <a:solidFill>
                  <a:schemeClr val="tx2"/>
                </a:solidFill>
                <a:ea typeface="+mj-ea"/>
                <a:cs typeface="Calibri" panose="020F0502020204030204" pitchFamily="34" charset="0"/>
              </a:rPr>
              <a:t>2 Peter 2:7-9</a:t>
            </a:r>
          </a:p>
          <a:p>
            <a:pPr marL="0" indent="0" algn="just">
              <a:spcBef>
                <a:spcPts val="0"/>
              </a:spcBef>
              <a:buNone/>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if He rescued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righteous Lot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oppressed by the sensual conduct of unprincipled men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by what he saw and heard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righteous man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while living among them, felt his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righteous soul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tormented day after day by their lawless deeds),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the Lord knows how to rescue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godly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temptation, and to keep the unrighteous under punishment for the day of judgment.”</a:t>
            </a:r>
          </a:p>
        </p:txBody>
      </p:sp>
    </p:spTree>
    <p:extLst>
      <p:ext uri="{BB962C8B-B14F-4D97-AF65-F5344CB8AC3E}">
        <p14:creationId xmlns:p14="http://schemas.microsoft.com/office/powerpoint/2010/main" val="245372373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72875-B5BB-4042-BAEF-C990792B03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344400" cy="6858000"/>
          </a:xfrm>
          <a:prstGeom prst="rect">
            <a:avLst/>
          </a:prstGeom>
        </p:spPr>
      </p:pic>
      <p:sp>
        <p:nvSpPr>
          <p:cNvPr id="3" name="Content Placeholder 2"/>
          <p:cNvSpPr>
            <a:spLocks noGrp="1"/>
          </p:cNvSpPr>
          <p:nvPr>
            <p:ph idx="1"/>
          </p:nvPr>
        </p:nvSpPr>
        <p:spPr>
          <a:xfrm>
            <a:off x="381000" y="0"/>
            <a:ext cx="11658600" cy="2590800"/>
          </a:xfrm>
        </p:spPr>
        <p:txBody>
          <a:bodyPr/>
          <a:lstStyle/>
          <a:p>
            <a:pPr marL="0" indent="0" algn="ctr" defTabSz="514350" eaLnBrk="1" hangingPunct="1">
              <a:spcBef>
                <a:spcPts val="0"/>
              </a:spcBef>
              <a:spcAft>
                <a:spcPts val="1200"/>
              </a:spcAft>
              <a:buNone/>
              <a:defRPr/>
            </a:pPr>
            <a:r>
              <a:rPr lang="en-US" sz="4000" kern="1200" dirty="0">
                <a:solidFill>
                  <a:srgbClr val="00FFFF"/>
                </a:solidFill>
                <a:ea typeface="+mj-ea"/>
                <a:cs typeface="Calibri" panose="020F0502020204030204" pitchFamily="34" charset="0"/>
              </a:rPr>
              <a:t>Genesis 19:22</a:t>
            </a:r>
          </a:p>
          <a:p>
            <a:pPr marL="0" indent="0" algn="just">
              <a:spcBef>
                <a:spcPts val="0"/>
              </a:spcBef>
              <a:buNone/>
            </a:pPr>
            <a:r>
              <a:rPr lang="en-US" sz="3600" dirty="0">
                <a:effectLst>
                  <a:outerShdw blurRad="38100" dist="38100" dir="2700000" algn="tl">
                    <a:srgbClr val="000000">
                      <a:alpha val="43137"/>
                    </a:srgbClr>
                  </a:outerShdw>
                </a:effectLst>
                <a:cs typeface="Calibri" panose="020F0502020204030204" pitchFamily="34" charset="0"/>
              </a:rPr>
              <a:t>“Hurry, escape there, for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I cannot do anything</a:t>
            </a:r>
            <a:r>
              <a:rPr lang="en-US" sz="3600" dirty="0">
                <a:effectLst>
                  <a:outerShdw blurRad="38100" dist="38100" dir="2700000" algn="tl">
                    <a:srgbClr val="000000">
                      <a:alpha val="43137"/>
                    </a:srgbClr>
                  </a:outerShdw>
                </a:effectLst>
                <a:cs typeface="Calibri" panose="020F0502020204030204" pitchFamily="34" charset="0"/>
              </a:rPr>
              <a:t> until you arrive there.” Therefore the name of the town was called </a:t>
            </a:r>
            <a:r>
              <a:rPr lang="en-US" sz="3600" dirty="0" err="1">
                <a:effectLst>
                  <a:outerShdw blurRad="38100" dist="38100" dir="2700000" algn="tl">
                    <a:srgbClr val="000000">
                      <a:alpha val="43137"/>
                    </a:srgbClr>
                  </a:outerShdw>
                </a:effectLst>
                <a:cs typeface="Calibri" panose="020F0502020204030204" pitchFamily="34" charset="0"/>
              </a:rPr>
              <a:t>Zoar</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4" name="Picture 3">
            <a:extLst>
              <a:ext uri="{FF2B5EF4-FFF2-40B4-BE49-F238E27FC236}">
                <a16:creationId xmlns:a16="http://schemas.microsoft.com/office/drawing/2014/main" id="{30B054E0-B41A-4FFE-AAE7-717AF61551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91000" y="2514600"/>
            <a:ext cx="3810000" cy="2286000"/>
          </a:xfrm>
          <a:prstGeom prst="rect">
            <a:avLst/>
          </a:prstGeom>
        </p:spPr>
      </p:pic>
    </p:spTree>
    <p:extLst>
      <p:ext uri="{BB962C8B-B14F-4D97-AF65-F5344CB8AC3E}">
        <p14:creationId xmlns:p14="http://schemas.microsoft.com/office/powerpoint/2010/main" val="171276838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rPr>
              <a:t>2. For the Unbeliever</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742950" indent="-742950">
              <a:spcBef>
                <a:spcPts val="0"/>
              </a:spcBef>
              <a:spcAft>
                <a:spcPts val="1800"/>
              </a:spcAft>
              <a:buSzPct val="100000"/>
              <a:buAutoNum type="alphaLcPeriod"/>
              <a:defRPr/>
            </a:pPr>
            <a:r>
              <a:rPr lang="en-US" dirty="0">
                <a:latin typeface="Calibri" pitchFamily="34" charset="0"/>
                <a:cs typeface="Calibri" pitchFamily="34" charset="0"/>
              </a:rPr>
              <a:t>A perverted explanation to be offered</a:t>
            </a:r>
          </a:p>
          <a:p>
            <a:pPr marL="742950" indent="-742950">
              <a:spcBef>
                <a:spcPts val="0"/>
              </a:spcBef>
              <a:spcAft>
                <a:spcPts val="1800"/>
              </a:spcAft>
              <a:buSzPct val="100000"/>
              <a:buAutoNum type="alphaLcPeriod"/>
              <a:defRPr/>
            </a:pPr>
            <a:r>
              <a:rPr lang="en-US" dirty="0">
                <a:latin typeface="Calibri" pitchFamily="34" charset="0"/>
                <a:cs typeface="Calibri" pitchFamily="34" charset="0"/>
              </a:rPr>
              <a:t>Change in God’s program</a:t>
            </a:r>
          </a:p>
          <a:p>
            <a:pPr marL="742950" indent="-742950">
              <a:spcBef>
                <a:spcPts val="0"/>
              </a:spcBef>
              <a:spcAft>
                <a:spcPts val="1800"/>
              </a:spcAft>
              <a:buSzPct val="100000"/>
              <a:buAutoNum type="alphaLcPeriod"/>
              <a:defRPr/>
            </a:pPr>
            <a:r>
              <a:rPr lang="en-US" dirty="0">
                <a:latin typeface="Calibri" pitchFamily="34" charset="0"/>
                <a:cs typeface="Calibri" pitchFamily="34" charset="0"/>
              </a:rPr>
              <a:t>Identification of the Antichrist</a:t>
            </a:r>
          </a:p>
          <a:p>
            <a:pPr marL="742950" indent="-742950">
              <a:spcBef>
                <a:spcPts val="0"/>
              </a:spcBef>
              <a:spcAft>
                <a:spcPts val="1800"/>
              </a:spcAft>
              <a:buSzPct val="100000"/>
              <a:buAutoNum type="alphaLcPeriod"/>
              <a:defRPr/>
            </a:pPr>
            <a:r>
              <a:rPr lang="en-US" dirty="0">
                <a:latin typeface="Calibri" pitchFamily="34" charset="0"/>
                <a:cs typeface="Calibri" pitchFamily="34" charset="0"/>
              </a:rPr>
              <a:t>Global governance</a:t>
            </a:r>
          </a:p>
          <a:p>
            <a:pPr marL="742950" indent="-742950">
              <a:spcBef>
                <a:spcPts val="0"/>
              </a:spcBef>
              <a:spcAft>
                <a:spcPts val="1800"/>
              </a:spcAft>
              <a:buSzPct val="100000"/>
              <a:buAutoNum type="alphaLcPeriod"/>
              <a:defRPr/>
            </a:pPr>
            <a:r>
              <a:rPr lang="en-US" dirty="0">
                <a:latin typeface="Calibri" pitchFamily="34" charset="0"/>
                <a:cs typeface="Calibri" pitchFamily="34" charset="0"/>
              </a:rPr>
              <a:t>One-world religion</a:t>
            </a:r>
          </a:p>
          <a:p>
            <a:pPr marL="742950" indent="-742950">
              <a:spcBef>
                <a:spcPts val="0"/>
              </a:spcBef>
              <a:spcAft>
                <a:spcPts val="1800"/>
              </a:spcAft>
              <a:buSzPct val="100000"/>
              <a:buAutoNum type="alphaLcPeriod"/>
              <a:defRPr/>
            </a:pPr>
            <a:r>
              <a:rPr lang="en-US" dirty="0">
                <a:latin typeface="Calibri" pitchFamily="34" charset="0"/>
                <a:cs typeface="Calibri" pitchFamily="34" charset="0"/>
              </a:rPr>
              <a:t>Signs &amp; wonders movement</a:t>
            </a:r>
          </a:p>
          <a:p>
            <a:pPr marL="742950" indent="-742950">
              <a:spcBef>
                <a:spcPts val="0"/>
              </a:spcBef>
              <a:spcAft>
                <a:spcPts val="1800"/>
              </a:spcAft>
              <a:buSzPct val="100000"/>
              <a:buAutoNum type="alphaLcPeriod"/>
              <a:defRPr/>
            </a:pPr>
            <a:r>
              <a:rPr lang="en-US" dirty="0">
                <a:latin typeface="Calibri" pitchFamily="34" charset="0"/>
                <a:cs typeface="Calibri" pitchFamily="34" charset="0"/>
              </a:rPr>
              <a:t>The demise of America</a:t>
            </a:r>
          </a:p>
          <a:p>
            <a:pPr marL="742950" indent="-742950">
              <a:spcBef>
                <a:spcPts val="0"/>
              </a:spcBef>
              <a:spcAft>
                <a:spcPts val="1800"/>
              </a:spcAft>
              <a:buSzPct val="100000"/>
              <a:buAutoNum type="alphaLcPeriod"/>
              <a:defRPr/>
            </a:pPr>
            <a:r>
              <a:rPr lang="en-US" dirty="0">
                <a:latin typeface="Calibri" pitchFamily="34" charset="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no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86088220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rPr>
              <a:t>One Second After the Rapture</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066800" y="1600200"/>
            <a:ext cx="5943600" cy="3124200"/>
          </a:xfrm>
        </p:spPr>
        <p:txBody>
          <a:bodyPr/>
          <a:lstStyle/>
          <a:p>
            <a:pPr marL="576263" indent="-576263">
              <a:spcBef>
                <a:spcPts val="1800"/>
              </a:spcBef>
              <a:spcAft>
                <a:spcPts val="1800"/>
              </a:spcAft>
              <a:buSzPct val="100000"/>
              <a:buFont typeface="+mj-lt"/>
              <a:buAutoNum type="arabicPeriod"/>
              <a:defRPr/>
            </a:pPr>
            <a:r>
              <a:rPr lang="en-US" sz="3600" dirty="0">
                <a:effectLst>
                  <a:outerShdw blurRad="38100" dist="38100" dir="2700000" algn="tl">
                    <a:srgbClr val="000000">
                      <a:alpha val="43137"/>
                    </a:srgbClr>
                  </a:outerShdw>
                </a:effectLst>
                <a:latin typeface="Calibri" pitchFamily="34" charset="0"/>
                <a:cs typeface="Calibri" pitchFamily="34" charset="0"/>
              </a:rPr>
              <a:t>For the believer</a:t>
            </a:r>
          </a:p>
          <a:p>
            <a:pPr marL="576263" indent="-576263">
              <a:spcBef>
                <a:spcPts val="1800"/>
              </a:spcBef>
              <a:spcAft>
                <a:spcPts val="1800"/>
              </a:spcAft>
              <a:buSzPct val="100000"/>
              <a:buFont typeface="+mj-lt"/>
              <a:buAutoNum type="arabicPeriod"/>
              <a:defRPr/>
            </a:pPr>
            <a:r>
              <a:rPr lang="en-US" sz="3600" dirty="0">
                <a:effectLst>
                  <a:outerShdw blurRad="38100" dist="38100" dir="2700000" algn="tl">
                    <a:srgbClr val="000000">
                      <a:alpha val="43137"/>
                    </a:srgbClr>
                  </a:outerShdw>
                </a:effectLst>
                <a:latin typeface="Calibri" pitchFamily="34" charset="0"/>
                <a:cs typeface="Calibri" pitchFamily="34" charset="0"/>
              </a:rPr>
              <a:t>For the unbeliever</a:t>
            </a:r>
          </a:p>
          <a:p>
            <a:pPr marL="576263" indent="-576263">
              <a:spcBef>
                <a:spcPts val="1800"/>
              </a:spcBef>
              <a:spcAft>
                <a:spcPts val="1800"/>
              </a:spcAft>
              <a:buSzPct val="100000"/>
              <a:buFont typeface="+mj-lt"/>
              <a:buAutoNum type="arabicPeriod"/>
              <a:defRPr/>
            </a:pPr>
            <a:r>
              <a:rPr lang="en-US" sz="36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So what?</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001000" y="1752600"/>
            <a:ext cx="3124200" cy="3882877"/>
          </a:xfrm>
          <a:prstGeom prst="rect">
            <a:avLst/>
          </a:prstGeom>
          <a:noFill/>
          <a:ln w="9525">
            <a:noFill/>
            <a:miter lim="800000"/>
            <a:headEnd/>
            <a:tailEnd/>
          </a:ln>
        </p:spPr>
      </p:pic>
    </p:spTree>
    <p:extLst>
      <p:ext uri="{BB962C8B-B14F-4D97-AF65-F5344CB8AC3E}">
        <p14:creationId xmlns:p14="http://schemas.microsoft.com/office/powerpoint/2010/main" val="281139494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rPr>
              <a:t>3. So What?</a:t>
            </a:r>
          </a:p>
        </p:txBody>
      </p:sp>
      <p:sp>
        <p:nvSpPr>
          <p:cNvPr id="3" name="Content Placeholder 2"/>
          <p:cNvSpPr>
            <a:spLocks noGrp="1"/>
          </p:cNvSpPr>
          <p:nvPr>
            <p:ph idx="1"/>
          </p:nvPr>
        </p:nvSpPr>
        <p:spPr>
          <a:xfrm>
            <a:off x="3657600" y="1600200"/>
            <a:ext cx="4876800" cy="3429000"/>
          </a:xfrm>
        </p:spPr>
        <p:txBody>
          <a:bodyPr/>
          <a:lstStyle/>
          <a:p>
            <a:pPr marL="742950" indent="-742950">
              <a:spcBef>
                <a:spcPts val="0"/>
              </a:spcBef>
              <a:spcAft>
                <a:spcPts val="3600"/>
              </a:spcAft>
              <a:buSzPct val="100000"/>
              <a:buAutoNum type="alphaLcPeriod"/>
              <a:defRPr/>
            </a:pPr>
            <a:r>
              <a:rPr lang="en-US" sz="3600" dirty="0">
                <a:latin typeface="Calibri" pitchFamily="34" charset="0"/>
                <a:cs typeface="Calibri" pitchFamily="34" charset="0"/>
              </a:rPr>
              <a:t>Uniformitarianism?</a:t>
            </a:r>
          </a:p>
          <a:p>
            <a:pPr marL="742950" indent="-742950">
              <a:spcBef>
                <a:spcPts val="0"/>
              </a:spcBef>
              <a:spcAft>
                <a:spcPts val="3600"/>
              </a:spcAft>
              <a:buSzPct val="100000"/>
              <a:buAutoNum type="alphaLcPeriod"/>
              <a:defRPr/>
            </a:pPr>
            <a:r>
              <a:rPr lang="en-US" sz="3600" dirty="0">
                <a:cs typeface="Calibri" pitchFamily="34" charset="0"/>
              </a:rPr>
              <a:t>Live for Christ</a:t>
            </a:r>
            <a:endParaRPr lang="en-US" sz="3600" dirty="0">
              <a:latin typeface="Calibri" pitchFamily="34" charset="0"/>
              <a:cs typeface="Calibri" pitchFamily="34" charset="0"/>
            </a:endParaRPr>
          </a:p>
          <a:p>
            <a:pPr marL="742950" indent="-742950">
              <a:spcBef>
                <a:spcPts val="0"/>
              </a:spcBef>
              <a:spcAft>
                <a:spcPts val="3600"/>
              </a:spcAft>
              <a:buSzPct val="100000"/>
              <a:buAutoNum type="alphaLcPeriod"/>
              <a:defRPr/>
            </a:pPr>
            <a:r>
              <a:rPr lang="en-US" sz="3600" dirty="0">
                <a:latin typeface="Calibri" pitchFamily="34" charset="0"/>
                <a:cs typeface="Calibri" pitchFamily="34" charset="0"/>
              </a:rPr>
              <a:t>Reach the lost</a:t>
            </a:r>
          </a:p>
          <a:p>
            <a:pPr marL="742950" indent="-742950">
              <a:spcBef>
                <a:spcPts val="0"/>
              </a:spcBef>
              <a:spcAft>
                <a:spcPts val="3600"/>
              </a:spcAft>
              <a:buSzPct val="100000"/>
              <a:buAutoNum type="alphaLcPeriod"/>
              <a:defRPr/>
            </a:pPr>
            <a:r>
              <a:rPr lang="en-US" sz="3600" dirty="0">
                <a:latin typeface="Calibri" pitchFamily="34" charset="0"/>
                <a:cs typeface="Calibri" pitchFamily="34" charset="0"/>
              </a:rPr>
              <a:t>Believe the Gospel</a:t>
            </a:r>
          </a:p>
        </p:txBody>
      </p:sp>
      <p:pic>
        <p:nvPicPr>
          <p:cNvPr id="7" name="Picture 4">
            <a:extLst>
              <a:ext uri="{FF2B5EF4-FFF2-40B4-BE49-F238E27FC236}">
                <a16:creationId xmlns:a16="http://schemas.microsoft.com/office/drawing/2014/main" id="{2F67EF49-7C82-4BFB-8858-F39198A0CCD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4343400"/>
            <a:ext cx="1839337" cy="2286000"/>
          </a:xfrm>
          <a:prstGeom prst="rect">
            <a:avLst/>
          </a:prstGeom>
          <a:noFill/>
          <a:ln w="9525">
            <a:noFill/>
            <a:miter lim="800000"/>
            <a:headEnd/>
            <a:tailEnd/>
          </a:ln>
        </p:spPr>
      </p:pic>
      <p:pic>
        <p:nvPicPr>
          <p:cNvPr id="8" name="Picture 7">
            <a:extLst>
              <a:ext uri="{FF2B5EF4-FFF2-40B4-BE49-F238E27FC236}">
                <a16:creationId xmlns:a16="http://schemas.microsoft.com/office/drawing/2014/main" id="{DF17F918-3621-40E9-8289-DD8726B79F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4343400"/>
            <a:ext cx="1839336" cy="2286000"/>
          </a:xfrm>
          <a:prstGeom prst="rect">
            <a:avLst/>
          </a:prstGeom>
          <a:noFill/>
          <a:ln w="9525">
            <a:noFill/>
            <a:miter lim="800000"/>
            <a:headEnd/>
            <a:tailEnd/>
          </a:ln>
          <a:effectLst/>
        </p:spPr>
      </p:pic>
    </p:spTree>
    <p:extLst>
      <p:ext uri="{BB962C8B-B14F-4D97-AF65-F5344CB8AC3E}">
        <p14:creationId xmlns:p14="http://schemas.microsoft.com/office/powerpoint/2010/main" val="319318916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rPr>
              <a:t>3. So What?</a:t>
            </a:r>
          </a:p>
        </p:txBody>
      </p:sp>
      <p:sp>
        <p:nvSpPr>
          <p:cNvPr id="3" name="Content Placeholder 2"/>
          <p:cNvSpPr>
            <a:spLocks noGrp="1"/>
          </p:cNvSpPr>
          <p:nvPr>
            <p:ph idx="1"/>
          </p:nvPr>
        </p:nvSpPr>
        <p:spPr>
          <a:xfrm>
            <a:off x="3657600" y="1600200"/>
            <a:ext cx="4876800" cy="3429000"/>
          </a:xfrm>
        </p:spPr>
        <p:txBody>
          <a:bodyPr/>
          <a:lstStyle/>
          <a:p>
            <a:pPr marL="742950" indent="-742950">
              <a:spcBef>
                <a:spcPts val="0"/>
              </a:spcBef>
              <a:spcAft>
                <a:spcPts val="3600"/>
              </a:spcAft>
              <a:buSzPct val="100000"/>
              <a:buFont typeface="Wingdings" panose="05000000000000000000" pitchFamily="2" charset="2"/>
              <a:buAutoNum type="alphaLcPeriod"/>
              <a:defRPr/>
            </a:pPr>
            <a:r>
              <a:rPr lang="en-US" sz="3600" b="1" u="sng" dirty="0">
                <a:solidFill>
                  <a:srgbClr val="FFFFCC"/>
                </a:solidFill>
                <a:cs typeface="Calibri" pitchFamily="34" charset="0"/>
              </a:rPr>
              <a:t>Uniformitarianism?</a:t>
            </a:r>
          </a:p>
          <a:p>
            <a:pPr marL="742950" indent="-742950">
              <a:spcBef>
                <a:spcPts val="0"/>
              </a:spcBef>
              <a:spcAft>
                <a:spcPts val="3600"/>
              </a:spcAft>
              <a:buSzPct val="100000"/>
              <a:buAutoNum type="alphaLcPeriod"/>
              <a:defRPr/>
            </a:pPr>
            <a:r>
              <a:rPr lang="en-US" sz="3600" dirty="0">
                <a:cs typeface="Calibri" pitchFamily="34" charset="0"/>
              </a:rPr>
              <a:t>Live for Christ</a:t>
            </a:r>
            <a:endParaRPr lang="en-US" sz="3600" dirty="0">
              <a:latin typeface="Calibri" pitchFamily="34" charset="0"/>
              <a:cs typeface="Calibri" pitchFamily="34" charset="0"/>
            </a:endParaRPr>
          </a:p>
          <a:p>
            <a:pPr marL="742950" indent="-742950">
              <a:spcBef>
                <a:spcPts val="0"/>
              </a:spcBef>
              <a:spcAft>
                <a:spcPts val="3600"/>
              </a:spcAft>
              <a:buSzPct val="100000"/>
              <a:buAutoNum type="alphaLcPeriod"/>
              <a:defRPr/>
            </a:pPr>
            <a:r>
              <a:rPr lang="en-US" sz="3600" dirty="0">
                <a:latin typeface="Calibri" pitchFamily="34" charset="0"/>
                <a:cs typeface="Calibri" pitchFamily="34" charset="0"/>
              </a:rPr>
              <a:t>Reach the lost</a:t>
            </a:r>
          </a:p>
          <a:p>
            <a:pPr marL="742950" indent="-742950">
              <a:spcBef>
                <a:spcPts val="0"/>
              </a:spcBef>
              <a:spcAft>
                <a:spcPts val="3600"/>
              </a:spcAft>
              <a:buSzPct val="100000"/>
              <a:buAutoNum type="alphaLcPeriod"/>
              <a:defRPr/>
            </a:pPr>
            <a:r>
              <a:rPr lang="en-US" sz="3600" dirty="0">
                <a:latin typeface="Calibri" pitchFamily="34" charset="0"/>
                <a:cs typeface="Calibri" pitchFamily="34" charset="0"/>
              </a:rPr>
              <a:t>Believe the Gospel</a:t>
            </a:r>
          </a:p>
        </p:txBody>
      </p:sp>
      <p:pic>
        <p:nvPicPr>
          <p:cNvPr id="7" name="Picture 4">
            <a:extLst>
              <a:ext uri="{FF2B5EF4-FFF2-40B4-BE49-F238E27FC236}">
                <a16:creationId xmlns:a16="http://schemas.microsoft.com/office/drawing/2014/main" id="{2F67EF49-7C82-4BFB-8858-F39198A0CCD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4343400"/>
            <a:ext cx="1839337" cy="2286000"/>
          </a:xfrm>
          <a:prstGeom prst="rect">
            <a:avLst/>
          </a:prstGeom>
          <a:noFill/>
          <a:ln w="9525">
            <a:noFill/>
            <a:miter lim="800000"/>
            <a:headEnd/>
            <a:tailEnd/>
          </a:ln>
        </p:spPr>
      </p:pic>
      <p:pic>
        <p:nvPicPr>
          <p:cNvPr id="8" name="Picture 7">
            <a:extLst>
              <a:ext uri="{FF2B5EF4-FFF2-40B4-BE49-F238E27FC236}">
                <a16:creationId xmlns:a16="http://schemas.microsoft.com/office/drawing/2014/main" id="{DF17F918-3621-40E9-8289-DD8726B79F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4343400"/>
            <a:ext cx="1839336" cy="2286000"/>
          </a:xfrm>
          <a:prstGeom prst="rect">
            <a:avLst/>
          </a:prstGeom>
          <a:noFill/>
          <a:ln w="9525">
            <a:noFill/>
            <a:miter lim="800000"/>
            <a:headEnd/>
            <a:tailEnd/>
          </a:ln>
          <a:effec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8178B6-3CDC-42FB-B6C3-EF17AFDEA57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64514" name="Rectangle 1"/>
          <p:cNvSpPr>
            <a:spLocks noChangeArrowheads="1"/>
          </p:cNvSpPr>
          <p:nvPr/>
        </p:nvSpPr>
        <p:spPr bwMode="auto">
          <a:xfrm>
            <a:off x="609600" y="0"/>
            <a:ext cx="10972800"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1" hangingPunct="1">
              <a:spcBef>
                <a:spcPts val="0"/>
              </a:spcBef>
              <a:spcAft>
                <a:spcPts val="12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3:3-6</a:t>
            </a:r>
          </a:p>
          <a:p>
            <a:pPr algn="just"/>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rPr>
              <a:t>3 </a:t>
            </a:r>
            <a:r>
              <a:rPr lang="en-US" sz="3200" dirty="0">
                <a:effectLst>
                  <a:outerShdw blurRad="38100" dist="38100" dir="2700000" algn="tl">
                    <a:srgbClr val="000000">
                      <a:alpha val="43137"/>
                    </a:srgbClr>
                  </a:outerShdw>
                </a:effectLst>
                <a:latin typeface="Calibri" panose="020F0502020204030204" pitchFamily="34" charset="0"/>
              </a:rPr>
              <a:t>Know this first of all, that in the last days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mockers</a:t>
            </a:r>
            <a:r>
              <a:rPr lang="en-US" sz="3200" dirty="0">
                <a:effectLst>
                  <a:outerShdw blurRad="38100" dist="38100" dir="2700000" algn="tl">
                    <a:srgbClr val="000000">
                      <a:alpha val="43137"/>
                    </a:srgbClr>
                  </a:outerShdw>
                </a:effectLst>
                <a:latin typeface="Calibri" panose="020F0502020204030204" pitchFamily="34" charset="0"/>
              </a:rPr>
              <a:t> will come with </a:t>
            </a:r>
            <a:r>
              <a:rPr lang="en-US" sz="3200" i="1" dirty="0">
                <a:effectLst>
                  <a:outerShdw blurRad="38100" dist="38100" dir="2700000" algn="tl">
                    <a:srgbClr val="000000">
                      <a:alpha val="43137"/>
                    </a:srgbClr>
                  </a:outerShdw>
                </a:effectLst>
                <a:latin typeface="Calibri" panose="020F0502020204030204" pitchFamily="34" charset="0"/>
              </a:rPr>
              <a:t>their</a:t>
            </a:r>
            <a:r>
              <a:rPr lang="en-US" sz="3200" dirty="0">
                <a:effectLst>
                  <a:outerShdw blurRad="38100" dist="38100" dir="2700000" algn="tl">
                    <a:srgbClr val="000000">
                      <a:alpha val="43137"/>
                    </a:srgbClr>
                  </a:outerShdw>
                </a:effectLst>
                <a:latin typeface="Calibri" panose="020F0502020204030204" pitchFamily="34" charset="0"/>
              </a:rPr>
              <a:t> mocking, following after their own lusts, </a:t>
            </a:r>
            <a:r>
              <a:rPr lang="en-US" sz="3200" baseline="30000" dirty="0">
                <a:effectLst>
                  <a:outerShdw blurRad="38100" dist="38100" dir="2700000" algn="tl">
                    <a:srgbClr val="000000">
                      <a:alpha val="43137"/>
                    </a:srgbClr>
                  </a:outerShdw>
                </a:effectLst>
                <a:latin typeface="Calibri" panose="020F0502020204030204" pitchFamily="34" charset="0"/>
              </a:rPr>
              <a:t>4 </a:t>
            </a:r>
            <a:r>
              <a:rPr lang="en-US" sz="3200" dirty="0">
                <a:effectLst>
                  <a:outerShdw blurRad="38100" dist="38100" dir="2700000" algn="tl">
                    <a:srgbClr val="000000">
                      <a:alpha val="43137"/>
                    </a:srgbClr>
                  </a:outerShdw>
                </a:effectLst>
                <a:latin typeface="Calibri" panose="020F0502020204030204" pitchFamily="34" charset="0"/>
              </a:rPr>
              <a:t>and saying, ‘Where is the promise of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His coming</a:t>
            </a:r>
            <a:r>
              <a:rPr lang="en-US" sz="3200" dirty="0">
                <a:effectLst>
                  <a:outerShdw blurRad="38100" dist="38100" dir="2700000" algn="tl">
                    <a:srgbClr val="000000">
                      <a:alpha val="43137"/>
                    </a:srgbClr>
                  </a:outerShdw>
                </a:effectLst>
                <a:latin typeface="Calibri" panose="020F0502020204030204" pitchFamily="34" charset="0"/>
              </a:rPr>
              <a:t>? For </a:t>
            </a:r>
            <a:r>
              <a:rPr lang="en-US" sz="3200" i="1" dirty="0">
                <a:effectLst>
                  <a:outerShdw blurRad="38100" dist="38100" dir="2700000" algn="tl">
                    <a:srgbClr val="000000">
                      <a:alpha val="43137"/>
                    </a:srgbClr>
                  </a:outerShdw>
                </a:effectLst>
                <a:latin typeface="Calibri" panose="020F0502020204030204" pitchFamily="34" charset="0"/>
              </a:rPr>
              <a:t>ever</a:t>
            </a:r>
            <a:r>
              <a:rPr lang="en-US" sz="3200" dirty="0">
                <a:effectLst>
                  <a:outerShdw blurRad="38100" dist="38100" dir="2700000" algn="tl">
                    <a:srgbClr val="000000">
                      <a:alpha val="43137"/>
                    </a:srgbClr>
                  </a:outerShdw>
                </a:effectLst>
                <a:latin typeface="Calibri" panose="020F0502020204030204" pitchFamily="34" charset="0"/>
              </a:rPr>
              <a:t> since the fathers fell asleep, all continues just as it was from the beginning of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creation</a:t>
            </a:r>
            <a:r>
              <a:rPr lang="en-US" sz="3200" dirty="0">
                <a:effectLst>
                  <a:outerShdw blurRad="38100" dist="38100" dir="2700000" algn="tl">
                    <a:srgbClr val="000000">
                      <a:alpha val="43137"/>
                    </a:srgbClr>
                  </a:outerShdw>
                </a:effectLst>
                <a:latin typeface="Calibri" panose="020F0502020204030204" pitchFamily="34" charset="0"/>
              </a:rPr>
              <a:t>.’</a:t>
            </a:r>
            <a:r>
              <a:rPr lang="en-US" sz="3200" b="1" i="0" baseline="30000" dirty="0">
                <a:solidFill>
                  <a:srgbClr val="000000"/>
                </a:solidFill>
                <a:effectLst/>
                <a:latin typeface="system-ui"/>
              </a:rPr>
              <a:t> </a:t>
            </a:r>
            <a:r>
              <a:rPr lang="en-US" sz="3200" baseline="30000" dirty="0">
                <a:effectLst>
                  <a:outerShdw blurRad="38100" dist="38100" dir="2700000" algn="tl">
                    <a:srgbClr val="000000">
                      <a:alpha val="43137"/>
                    </a:srgbClr>
                  </a:outerShdw>
                </a:effectLst>
                <a:latin typeface="Calibri" panose="020F0502020204030204" pitchFamily="34" charset="0"/>
              </a:rPr>
              <a:t>5</a:t>
            </a:r>
            <a:r>
              <a:rPr lang="en-US" sz="3200" dirty="0">
                <a:effectLst>
                  <a:outerShdw blurRad="38100" dist="38100" dir="2700000" algn="tl">
                    <a:srgbClr val="000000">
                      <a:alpha val="43137"/>
                    </a:srgbClr>
                  </a:outerShdw>
                </a:effectLst>
                <a:latin typeface="Calibri" panose="020F0502020204030204" pitchFamily="34" charset="0"/>
              </a:rPr>
              <a:t> For when they maintain this, it escapes their notice that by the word of God the heavens existed long ago and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earth was formed</a:t>
            </a:r>
            <a:r>
              <a:rPr lang="en-US" sz="3200" dirty="0">
                <a:effectLst>
                  <a:outerShdw blurRad="38100" dist="38100" dir="2700000" algn="tl">
                    <a:srgbClr val="000000">
                      <a:alpha val="43137"/>
                    </a:srgbClr>
                  </a:outerShdw>
                </a:effectLst>
                <a:latin typeface="Calibri" panose="020F0502020204030204" pitchFamily="34" charset="0"/>
              </a:rPr>
              <a:t> out of water and by water. </a:t>
            </a:r>
            <a:r>
              <a:rPr lang="en-US" sz="3200" baseline="30000" dirty="0">
                <a:effectLst>
                  <a:outerShdw blurRad="38100" dist="38100" dir="2700000" algn="tl">
                    <a:srgbClr val="000000">
                      <a:alpha val="43137"/>
                    </a:srgbClr>
                  </a:outerShdw>
                </a:effectLst>
                <a:latin typeface="Calibri" panose="020F0502020204030204" pitchFamily="34" charset="0"/>
              </a:rPr>
              <a:t>6</a:t>
            </a:r>
            <a:r>
              <a:rPr lang="en-US" sz="3200" dirty="0">
                <a:effectLst>
                  <a:outerShdw blurRad="38100" dist="38100" dir="2700000" algn="tl">
                    <a:srgbClr val="000000">
                      <a:alpha val="43137"/>
                    </a:srgbClr>
                  </a:outerShdw>
                </a:effectLst>
                <a:latin typeface="Calibri" panose="020F0502020204030204" pitchFamily="34" charset="0"/>
              </a:rPr>
              <a:t> through which the world at that time was destroyed by being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flooded</a:t>
            </a:r>
            <a:r>
              <a:rPr lang="en-US" sz="3200" dirty="0">
                <a:effectLst>
                  <a:outerShdw blurRad="38100" dist="38100" dir="2700000" algn="tl">
                    <a:srgbClr val="000000">
                      <a:alpha val="43137"/>
                    </a:srgbClr>
                  </a:outerShdw>
                </a:effectLst>
                <a:latin typeface="Calibri" panose="020F0502020204030204" pitchFamily="34" charset="0"/>
              </a:rPr>
              <a:t> with water.”</a:t>
            </a:r>
          </a:p>
          <a:p>
            <a:pPr algn="just"/>
            <a:endPar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2551508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914400" y="228600"/>
            <a:ext cx="10363200" cy="1371600"/>
          </a:xfrm>
        </p:spPr>
        <p:txBody>
          <a:bodyPr/>
          <a:lstStyle/>
          <a:p>
            <a:pPr algn="ctr"/>
            <a:r>
              <a:rPr lang="en-US" sz="4000" dirty="0">
                <a:effectLst>
                  <a:outerShdw blurRad="38100" dist="38100" dir="2700000" algn="tl">
                    <a:srgbClr val="000000">
                      <a:alpha val="43137"/>
                    </a:srgbClr>
                  </a:outerShdw>
                </a:effectLst>
              </a:rPr>
              <a:t>HISTORY</a:t>
            </a:r>
            <a:br>
              <a:rPr lang="en-US" sz="4000" dirty="0">
                <a:effectLst>
                  <a:outerShdw blurRad="38100" dist="38100" dir="2700000" algn="tl">
                    <a:srgbClr val="000000">
                      <a:alpha val="43137"/>
                    </a:srgbClr>
                  </a:outerShdw>
                </a:effectLst>
              </a:rPr>
            </a:br>
            <a:r>
              <a:rPr lang="en-US" sz="3200" dirty="0">
                <a:solidFill>
                  <a:schemeClr val="tx1"/>
                </a:solidFill>
                <a:effectLst>
                  <a:outerShdw blurRad="38100" dist="38100" dir="2700000" algn="tl">
                    <a:srgbClr val="000000">
                      <a:alpha val="43137"/>
                    </a:srgbClr>
                  </a:outerShdw>
                </a:effectLst>
                <a:ea typeface="+mn-ea"/>
                <a:cs typeface="+mn-cs"/>
              </a:rPr>
              <a:t>2 Pet. 3:5-7</a:t>
            </a:r>
            <a:endParaRPr lang="en-US" sz="3600" dirty="0">
              <a:solidFill>
                <a:schemeClr val="tx1"/>
              </a:solidFill>
              <a:effectLst>
                <a:outerShdw blurRad="38100" dist="38100" dir="2700000" algn="tl">
                  <a:srgbClr val="000000">
                    <a:alpha val="43137"/>
                  </a:srgbClr>
                </a:outerShdw>
              </a:effectLst>
              <a:ea typeface="+mn-ea"/>
              <a:cs typeface="+mn-cs"/>
            </a:endParaRPr>
          </a:p>
        </p:txBody>
      </p:sp>
      <p:sp>
        <p:nvSpPr>
          <p:cNvPr id="41987" name="Rectangle 3"/>
          <p:cNvSpPr>
            <a:spLocks noGrp="1" noChangeArrowheads="1"/>
          </p:cNvSpPr>
          <p:nvPr>
            <p:ph type="body" sz="half" idx="4294967295"/>
          </p:nvPr>
        </p:nvSpPr>
        <p:spPr>
          <a:xfrm>
            <a:off x="609600" y="2098675"/>
            <a:ext cx="6705600" cy="2854325"/>
          </a:xfrm>
          <a:noFill/>
        </p:spPr>
        <p:txBody>
          <a:bodyPr/>
          <a:lstStyle/>
          <a:p>
            <a:pPr marL="457200" indent="-457200" eaLnBrk="1" hangingPunct="1">
              <a:spcBef>
                <a:spcPts val="0"/>
              </a:spcBef>
              <a:spcAft>
                <a:spcPts val="3600"/>
              </a:spcAft>
              <a:defRPr/>
            </a:pPr>
            <a:r>
              <a:rPr lang="en-US" sz="3600" dirty="0">
                <a:effectLst>
                  <a:outerShdw blurRad="38100" dist="38100" dir="2700000" algn="tl">
                    <a:srgbClr val="000000">
                      <a:alpha val="43137"/>
                    </a:srgbClr>
                  </a:outerShdw>
                </a:effectLst>
              </a:rPr>
              <a:t>Creation (5)</a:t>
            </a:r>
          </a:p>
          <a:p>
            <a:pPr marL="457200" indent="-457200" eaLnBrk="1" hangingPunct="1">
              <a:spcBef>
                <a:spcPts val="0"/>
              </a:spcBef>
              <a:spcAft>
                <a:spcPts val="3600"/>
              </a:spcAft>
              <a:defRPr/>
            </a:pPr>
            <a:r>
              <a:rPr lang="en-US" sz="3600" dirty="0">
                <a:effectLst>
                  <a:outerShdw blurRad="38100" dist="38100" dir="2700000" algn="tl">
                    <a:srgbClr val="000000">
                      <a:alpha val="43137"/>
                    </a:srgbClr>
                  </a:outerShdw>
                </a:effectLst>
              </a:rPr>
              <a:t>Flood (6-7)</a:t>
            </a:r>
          </a:p>
          <a:p>
            <a:pPr marL="914400" lvl="1" indent="-457200">
              <a:spcBef>
                <a:spcPts val="0"/>
              </a:spcBef>
              <a:spcAft>
                <a:spcPts val="3600"/>
              </a:spcAft>
            </a:pPr>
            <a:r>
              <a:rPr lang="en-US" sz="3600" dirty="0">
                <a:effectLst/>
              </a:rPr>
              <a:t>God will judge again via fire</a:t>
            </a:r>
          </a:p>
        </p:txBody>
      </p:sp>
      <p:pic>
        <p:nvPicPr>
          <p:cNvPr id="2" name="Picture 1">
            <a:extLst>
              <a:ext uri="{FF2B5EF4-FFF2-40B4-BE49-F238E27FC236}">
                <a16:creationId xmlns:a16="http://schemas.microsoft.com/office/drawing/2014/main" id="{2E823BF2-2DE2-4D27-9CCD-7A47CAAE99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12290" y="1981200"/>
            <a:ext cx="3670110" cy="4115157"/>
          </a:xfrm>
          <a:prstGeom prst="rect">
            <a:avLst/>
          </a:prstGeom>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rPr>
              <a:t>3. So What?</a:t>
            </a:r>
          </a:p>
        </p:txBody>
      </p:sp>
      <p:sp>
        <p:nvSpPr>
          <p:cNvPr id="3" name="Content Placeholder 2"/>
          <p:cNvSpPr>
            <a:spLocks noGrp="1"/>
          </p:cNvSpPr>
          <p:nvPr>
            <p:ph idx="1"/>
          </p:nvPr>
        </p:nvSpPr>
        <p:spPr>
          <a:xfrm>
            <a:off x="3657600" y="1600200"/>
            <a:ext cx="4876800" cy="3429000"/>
          </a:xfrm>
        </p:spPr>
        <p:txBody>
          <a:bodyPr/>
          <a:lstStyle/>
          <a:p>
            <a:pPr marL="742950" indent="-742950">
              <a:spcBef>
                <a:spcPts val="0"/>
              </a:spcBef>
              <a:spcAft>
                <a:spcPts val="3600"/>
              </a:spcAft>
              <a:buSzPct val="100000"/>
              <a:buAutoNum type="alphaLcPeriod"/>
              <a:defRPr/>
            </a:pPr>
            <a:r>
              <a:rPr lang="en-US" sz="3600" dirty="0">
                <a:latin typeface="Calibri" pitchFamily="34" charset="0"/>
                <a:cs typeface="Calibri" pitchFamily="34" charset="0"/>
              </a:rPr>
              <a:t>Uniformitarianism?</a:t>
            </a:r>
          </a:p>
          <a:p>
            <a:pPr marL="742950" indent="-742950">
              <a:spcBef>
                <a:spcPts val="0"/>
              </a:spcBef>
              <a:spcAft>
                <a:spcPts val="3600"/>
              </a:spcAft>
              <a:buSzPct val="100000"/>
              <a:buFont typeface="Wingdings" panose="05000000000000000000" pitchFamily="2" charset="2"/>
              <a:buAutoNum type="alphaLcPeriod"/>
              <a:defRPr/>
            </a:pPr>
            <a:r>
              <a:rPr lang="en-US" sz="3600" b="1" u="sng" dirty="0">
                <a:solidFill>
                  <a:srgbClr val="FFFFCC"/>
                </a:solidFill>
                <a:cs typeface="Calibri" pitchFamily="34" charset="0"/>
              </a:rPr>
              <a:t>Live for Christ</a:t>
            </a:r>
          </a:p>
          <a:p>
            <a:pPr marL="742950" indent="-742950">
              <a:spcBef>
                <a:spcPts val="0"/>
              </a:spcBef>
              <a:spcAft>
                <a:spcPts val="3600"/>
              </a:spcAft>
              <a:buSzPct val="100000"/>
              <a:buAutoNum type="alphaLcPeriod"/>
              <a:defRPr/>
            </a:pPr>
            <a:r>
              <a:rPr lang="en-US" sz="3600" dirty="0">
                <a:latin typeface="Calibri" pitchFamily="34" charset="0"/>
                <a:cs typeface="Calibri" pitchFamily="34" charset="0"/>
              </a:rPr>
              <a:t>Reach the lost</a:t>
            </a:r>
          </a:p>
          <a:p>
            <a:pPr marL="742950" indent="-742950">
              <a:spcBef>
                <a:spcPts val="0"/>
              </a:spcBef>
              <a:spcAft>
                <a:spcPts val="3600"/>
              </a:spcAft>
              <a:buSzPct val="100000"/>
              <a:buAutoNum type="alphaLcPeriod"/>
              <a:defRPr/>
            </a:pPr>
            <a:r>
              <a:rPr lang="en-US" sz="3600" dirty="0">
                <a:latin typeface="Calibri" pitchFamily="34" charset="0"/>
                <a:cs typeface="Calibri" pitchFamily="34" charset="0"/>
              </a:rPr>
              <a:t>Believe the Gospel</a:t>
            </a:r>
          </a:p>
        </p:txBody>
      </p:sp>
      <p:pic>
        <p:nvPicPr>
          <p:cNvPr id="7" name="Picture 4">
            <a:extLst>
              <a:ext uri="{FF2B5EF4-FFF2-40B4-BE49-F238E27FC236}">
                <a16:creationId xmlns:a16="http://schemas.microsoft.com/office/drawing/2014/main" id="{2F67EF49-7C82-4BFB-8858-F39198A0CCD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4343400"/>
            <a:ext cx="1839337" cy="2286000"/>
          </a:xfrm>
          <a:prstGeom prst="rect">
            <a:avLst/>
          </a:prstGeom>
          <a:noFill/>
          <a:ln w="9525">
            <a:noFill/>
            <a:miter lim="800000"/>
            <a:headEnd/>
            <a:tailEnd/>
          </a:ln>
        </p:spPr>
      </p:pic>
      <p:pic>
        <p:nvPicPr>
          <p:cNvPr id="8" name="Picture 7">
            <a:extLst>
              <a:ext uri="{FF2B5EF4-FFF2-40B4-BE49-F238E27FC236}">
                <a16:creationId xmlns:a16="http://schemas.microsoft.com/office/drawing/2014/main" id="{DF17F918-3621-40E9-8289-DD8726B79F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4343400"/>
            <a:ext cx="1839336" cy="2286000"/>
          </a:xfrm>
          <a:prstGeom prst="rect">
            <a:avLst/>
          </a:prstGeom>
          <a:noFill/>
          <a:ln w="9525">
            <a:noFill/>
            <a:miter lim="800000"/>
            <a:headEnd/>
            <a:tailEnd/>
          </a:ln>
          <a:effectLst/>
        </p:spPr>
      </p:pic>
    </p:spTree>
    <p:extLst>
      <p:ext uri="{BB962C8B-B14F-4D97-AF65-F5344CB8AC3E}">
        <p14:creationId xmlns:p14="http://schemas.microsoft.com/office/powerpoint/2010/main" val="1270753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345" name="Group 217">
            <a:extLst>
              <a:ext uri="{FF2B5EF4-FFF2-40B4-BE49-F238E27FC236}">
                <a16:creationId xmlns:a16="http://schemas.microsoft.com/office/drawing/2014/main" id="{58C71DB7-3A8C-4E7D-8C1D-F5D27F4BB2FC}"/>
              </a:ext>
            </a:extLst>
          </p:cNvPr>
          <p:cNvGraphicFramePr>
            <a:graphicFrameLocks noGrp="1"/>
          </p:cNvGraphicFramePr>
          <p:nvPr>
            <p:ph type="tbl" idx="1"/>
            <p:extLst>
              <p:ext uri="{D42A27DB-BD31-4B8C-83A1-F6EECF244321}">
                <p14:modId xmlns:p14="http://schemas.microsoft.com/office/powerpoint/2010/main" val="748716660"/>
              </p:ext>
            </p:extLst>
          </p:nvPr>
        </p:nvGraphicFramePr>
        <p:xfrm>
          <a:off x="609601" y="152400"/>
          <a:ext cx="10972799" cy="6553198"/>
        </p:xfrm>
        <a:graphic>
          <a:graphicData uri="http://schemas.openxmlformats.org/drawingml/2006/table">
            <a:tbl>
              <a:tblPr>
                <a:tableStyleId>{D7AC3CCA-C797-4891-BE02-D94E43425B78}</a:tableStyleId>
              </a:tblPr>
              <a:tblGrid>
                <a:gridCol w="3681663">
                  <a:extLst>
                    <a:ext uri="{9D8B030D-6E8A-4147-A177-3AD203B41FA5}">
                      <a16:colId xmlns:a16="http://schemas.microsoft.com/office/drawing/2014/main" val="20000"/>
                    </a:ext>
                  </a:extLst>
                </a:gridCol>
                <a:gridCol w="3681663">
                  <a:extLst>
                    <a:ext uri="{9D8B030D-6E8A-4147-A177-3AD203B41FA5}">
                      <a16:colId xmlns:a16="http://schemas.microsoft.com/office/drawing/2014/main" val="20001"/>
                    </a:ext>
                  </a:extLst>
                </a:gridCol>
                <a:gridCol w="3609473">
                  <a:extLst>
                    <a:ext uri="{9D8B030D-6E8A-4147-A177-3AD203B41FA5}">
                      <a16:colId xmlns:a16="http://schemas.microsoft.com/office/drawing/2014/main" val="20003"/>
                    </a:ext>
                  </a:extLst>
                </a:gridCol>
              </a:tblGrid>
              <a:tr h="1208166">
                <a:tc gridSpan="3">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lang="en-US" altLang="en-US" sz="320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DESCRIPTION OF THE SEVEN CHURCHES</a:t>
                      </a:r>
                      <a:br>
                        <a:rPr lang="en-US" altLang="en-US" sz="360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br>
                      <a:r>
                        <a:rPr lang="en-US" altLang="en-US" sz="2800" b="0" kern="120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2‒3</a:t>
                      </a:r>
                      <a:endParaRPr lang="en-US" sz="3200" b="0" kern="120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13" marB="45713" anchor="ctr" horzOverflow="overflow">
                    <a:solidFill>
                      <a:schemeClr val="bg2"/>
                    </a:solidFill>
                  </a:tcPr>
                </a:tc>
                <a:tc hMerge="1">
                  <a:txBody>
                    <a:body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tx1"/>
                        </a:solidFill>
                        <a:effectLst>
                          <a:outerShdw blurRad="38100" dist="38100" dir="2700000" algn="tl">
                            <a:srgbClr val="000000"/>
                          </a:outerShdw>
                        </a:effectLst>
                        <a:latin typeface="Times New Roman"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Times New Roman"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26820574"/>
                  </a:ext>
                </a:extLst>
              </a:tr>
              <a:tr h="668129">
                <a:tc>
                  <a:txBody>
                    <a:bodyPr/>
                    <a:lstStyle/>
                    <a:p>
                      <a:pPr marL="112713"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CHURCH</a:t>
                      </a:r>
                      <a:endParaRPr kumimoji="0" lang="en-US" sz="28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3" marB="45713" anchor="ctr" horzOverflow="overflow"/>
                </a:tc>
                <a:tc>
                  <a:txBody>
                    <a:bodyPr/>
                    <a:lstStyle/>
                    <a:p>
                      <a:pPr marL="112713"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SCRIPTURE</a:t>
                      </a:r>
                    </a:p>
                  </a:txBody>
                  <a:tcPr marT="45713" marB="45713" anchor="ctr" horzOverflow="overflow"/>
                </a:tc>
                <a:tc>
                  <a:txBody>
                    <a:bodyPr/>
                    <a:lstStyle/>
                    <a:p>
                      <a:pPr marL="112713"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rgbClr val="A50021"/>
                          </a:solidFill>
                          <a:effectLst/>
                          <a:latin typeface="Calibri" panose="020F0502020204030204" pitchFamily="34" charset="0"/>
                          <a:ea typeface="+mn-ea"/>
                          <a:cs typeface="Calibri" panose="020F0502020204030204" pitchFamily="34" charset="0"/>
                        </a:rPr>
                        <a:t>DESCRIPTION</a:t>
                      </a:r>
                    </a:p>
                  </a:txBody>
                  <a:tcPr marT="45713" marB="45713" anchor="ctr" horzOverflow="overflow"/>
                </a:tc>
                <a:extLst>
                  <a:ext uri="{0D108BD9-81ED-4DB2-BD59-A6C34878D82A}">
                    <a16:rowId xmlns:a16="http://schemas.microsoft.com/office/drawing/2014/main" val="10000"/>
                  </a:ext>
                </a:extLst>
              </a:tr>
              <a:tr h="668129">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Ephesus</a:t>
                      </a:r>
                    </a:p>
                  </a:txBody>
                  <a:tcPr marT="45713" marB="4571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2:1-7</a:t>
                      </a:r>
                    </a:p>
                  </a:txBody>
                  <a:tcPr marT="45713" marB="45713" anchor="ctr" horzOverflow="overflow"/>
                </a:tc>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Loveless</a:t>
                      </a:r>
                    </a:p>
                  </a:txBody>
                  <a:tcPr marT="45713" marB="45713" anchor="ctr" horzOverflow="overflow"/>
                </a:tc>
                <a:extLst>
                  <a:ext uri="{0D108BD9-81ED-4DB2-BD59-A6C34878D82A}">
                    <a16:rowId xmlns:a16="http://schemas.microsoft.com/office/drawing/2014/main" val="10001"/>
                  </a:ext>
                </a:extLst>
              </a:tr>
              <a:tr h="668129">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Smyrna</a:t>
                      </a:r>
                    </a:p>
                  </a:txBody>
                  <a:tcPr marT="45713" marB="4571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2:8-11</a:t>
                      </a:r>
                    </a:p>
                  </a:txBody>
                  <a:tcPr marT="45713" marB="45713" anchor="ctr" horzOverflow="overflow"/>
                </a:tc>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Persecuted</a:t>
                      </a:r>
                    </a:p>
                  </a:txBody>
                  <a:tcPr marT="45713" marB="45713" anchor="ctr" horzOverflow="overflow"/>
                </a:tc>
                <a:extLst>
                  <a:ext uri="{0D108BD9-81ED-4DB2-BD59-A6C34878D82A}">
                    <a16:rowId xmlns:a16="http://schemas.microsoft.com/office/drawing/2014/main" val="10002"/>
                  </a:ext>
                </a:extLst>
              </a:tr>
              <a:tr h="668129">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Pergamum</a:t>
                      </a:r>
                    </a:p>
                  </a:txBody>
                  <a:tcPr marT="45713" marB="4571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2:12-17</a:t>
                      </a:r>
                    </a:p>
                  </a:txBody>
                  <a:tcPr marT="45713" marB="45713" anchor="ctr" horzOverflow="overflow"/>
                </a:tc>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Compromised</a:t>
                      </a:r>
                    </a:p>
                  </a:txBody>
                  <a:tcPr marT="45713" marB="45713" anchor="ctr" horzOverflow="overflow"/>
                </a:tc>
                <a:extLst>
                  <a:ext uri="{0D108BD9-81ED-4DB2-BD59-A6C34878D82A}">
                    <a16:rowId xmlns:a16="http://schemas.microsoft.com/office/drawing/2014/main" val="10003"/>
                  </a:ext>
                </a:extLst>
              </a:tr>
              <a:tr h="668129">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Thyatira</a:t>
                      </a:r>
                    </a:p>
                  </a:txBody>
                  <a:tcPr marT="45713" marB="4571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2:18-29</a:t>
                      </a:r>
                    </a:p>
                  </a:txBody>
                  <a:tcPr marT="45713" marB="45713" anchor="ctr" horzOverflow="overflow"/>
                </a:tc>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Corrupt</a:t>
                      </a:r>
                    </a:p>
                  </a:txBody>
                  <a:tcPr marT="45713" marB="45713" anchor="ctr" horzOverflow="overflow"/>
                </a:tc>
                <a:extLst>
                  <a:ext uri="{0D108BD9-81ED-4DB2-BD59-A6C34878D82A}">
                    <a16:rowId xmlns:a16="http://schemas.microsoft.com/office/drawing/2014/main" val="10004"/>
                  </a:ext>
                </a:extLst>
              </a:tr>
              <a:tr h="668129">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Sardis</a:t>
                      </a:r>
                    </a:p>
                  </a:txBody>
                  <a:tcPr marT="45713" marB="4571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3:1-6</a:t>
                      </a:r>
                    </a:p>
                  </a:txBody>
                  <a:tcPr marT="45713" marB="45713" anchor="ctr" horzOverflow="overflow"/>
                </a:tc>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Dead</a:t>
                      </a:r>
                    </a:p>
                  </a:txBody>
                  <a:tcPr marT="45713" marB="45713" anchor="ctr" horzOverflow="overflow"/>
                </a:tc>
                <a:extLst>
                  <a:ext uri="{0D108BD9-81ED-4DB2-BD59-A6C34878D82A}">
                    <a16:rowId xmlns:a16="http://schemas.microsoft.com/office/drawing/2014/main" val="10005"/>
                  </a:ext>
                </a:extLst>
              </a:tr>
              <a:tr h="668129">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sng"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Philadelphia</a:t>
                      </a:r>
                    </a:p>
                  </a:txBody>
                  <a:tcPr marT="45713" marB="45713" anchor="ctr" horzOverflow="overflow">
                    <a:solidFill>
                      <a:srgbClr val="FFFFCC"/>
                    </a:solidFill>
                  </a:tcPr>
                </a:tc>
                <a:tc>
                  <a:txBody>
                    <a:bodyPr/>
                    <a:lstStyle/>
                    <a:p>
                      <a:pPr marL="112713"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800" b="1" u="sng"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3:7-13</a:t>
                      </a:r>
                    </a:p>
                  </a:txBody>
                  <a:tcPr marT="45713" marB="45713" anchor="ctr" horzOverflow="overflow">
                    <a:solidFill>
                      <a:srgbClr val="FFFFCC"/>
                    </a:solidFill>
                  </a:tcPr>
                </a:tc>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sng"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Missionary</a:t>
                      </a:r>
                    </a:p>
                  </a:txBody>
                  <a:tcPr marT="45713" marB="45713" anchor="ctr" horzOverflow="overflow">
                    <a:solidFill>
                      <a:srgbClr val="FFFFCC"/>
                    </a:solidFill>
                  </a:tcPr>
                </a:tc>
                <a:extLst>
                  <a:ext uri="{0D108BD9-81ED-4DB2-BD59-A6C34878D82A}">
                    <a16:rowId xmlns:a16="http://schemas.microsoft.com/office/drawing/2014/main" val="10006"/>
                  </a:ext>
                </a:extLst>
              </a:tr>
              <a:tr h="668129">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Laodicea</a:t>
                      </a:r>
                    </a:p>
                  </a:txBody>
                  <a:tcPr marT="45713" marB="4571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3:14-22</a:t>
                      </a:r>
                    </a:p>
                  </a:txBody>
                  <a:tcPr marT="45713" marB="45713" anchor="ctr" horzOverflow="overflow"/>
                </a:tc>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Man-centered</a:t>
                      </a:r>
                    </a:p>
                  </a:txBody>
                  <a:tcPr marT="45713" marB="45713" anchor="ctr" horzOverflow="overflow"/>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99105106"/>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BEB72C-A130-4000-B91F-038614AFB3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98659" name="Rectangle 1"/>
          <p:cNvSpPr>
            <a:spLocks noChangeArrowheads="1"/>
          </p:cNvSpPr>
          <p:nvPr/>
        </p:nvSpPr>
        <p:spPr bwMode="auto">
          <a:xfrm>
            <a:off x="609599" y="0"/>
            <a:ext cx="10972801" cy="3708708"/>
          </a:xfrm>
          <a:prstGeom prst="rect">
            <a:avLst/>
          </a:prstGeom>
          <a:noFill/>
          <a:ln w="28575">
            <a:noFill/>
            <a:miter lim="800000"/>
            <a:headEnd/>
            <a:tailEnd/>
          </a:ln>
        </p:spPr>
        <p:txBody>
          <a:bodyPr wrap="square">
            <a:spAutoFit/>
          </a:bodyPr>
          <a:lstStyle/>
          <a:p>
            <a:pPr algn="ctr" defTabSz="68580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Romans 13:11-12</a:t>
            </a:r>
          </a:p>
          <a:p>
            <a:pPr algn="just">
              <a:spcBef>
                <a:spcPts val="600"/>
              </a:spcBef>
              <a:spcAft>
                <a:spcPts val="60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this, knowing the time, that it is already the hour for you to awaken from sleep;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now salvation is nearer to us than when we believed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night is almost gone, and the day is near. Therefore let us lay aside the deeds of darkness and put on the armor of light.”</a:t>
            </a:r>
          </a:p>
        </p:txBody>
      </p:sp>
    </p:spTree>
    <p:extLst>
      <p:ext uri="{BB962C8B-B14F-4D97-AF65-F5344CB8AC3E}">
        <p14:creationId xmlns:p14="http://schemas.microsoft.com/office/powerpoint/2010/main" val="138916609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rPr>
              <a:t>3. So What?</a:t>
            </a:r>
          </a:p>
        </p:txBody>
      </p:sp>
      <p:sp>
        <p:nvSpPr>
          <p:cNvPr id="3" name="Content Placeholder 2"/>
          <p:cNvSpPr>
            <a:spLocks noGrp="1"/>
          </p:cNvSpPr>
          <p:nvPr>
            <p:ph idx="1"/>
          </p:nvPr>
        </p:nvSpPr>
        <p:spPr>
          <a:xfrm>
            <a:off x="3657600" y="1600200"/>
            <a:ext cx="4876800" cy="3429000"/>
          </a:xfrm>
        </p:spPr>
        <p:txBody>
          <a:bodyPr/>
          <a:lstStyle/>
          <a:p>
            <a:pPr marL="742950" indent="-742950">
              <a:spcBef>
                <a:spcPts val="0"/>
              </a:spcBef>
              <a:spcAft>
                <a:spcPts val="3600"/>
              </a:spcAft>
              <a:buSzPct val="100000"/>
              <a:buAutoNum type="alphaLcPeriod"/>
              <a:defRPr/>
            </a:pPr>
            <a:r>
              <a:rPr lang="en-US" sz="3600" dirty="0">
                <a:latin typeface="Calibri" pitchFamily="34" charset="0"/>
                <a:cs typeface="Calibri" pitchFamily="34" charset="0"/>
              </a:rPr>
              <a:t>Uniformitarianism?</a:t>
            </a:r>
          </a:p>
          <a:p>
            <a:pPr marL="742950" indent="-742950">
              <a:spcBef>
                <a:spcPts val="0"/>
              </a:spcBef>
              <a:spcAft>
                <a:spcPts val="3600"/>
              </a:spcAft>
              <a:buSzPct val="100000"/>
              <a:buAutoNum type="alphaLcPeriod"/>
              <a:defRPr/>
            </a:pPr>
            <a:r>
              <a:rPr lang="en-US" sz="3600" dirty="0">
                <a:cs typeface="Calibri" pitchFamily="34" charset="0"/>
              </a:rPr>
              <a:t>Live for Christ</a:t>
            </a:r>
            <a:endParaRPr lang="en-US" sz="3600" dirty="0">
              <a:latin typeface="Calibri" pitchFamily="34" charset="0"/>
              <a:cs typeface="Calibri" pitchFamily="34" charset="0"/>
            </a:endParaRPr>
          </a:p>
          <a:p>
            <a:pPr marL="742950" indent="-742950">
              <a:spcBef>
                <a:spcPts val="0"/>
              </a:spcBef>
              <a:spcAft>
                <a:spcPts val="3600"/>
              </a:spcAft>
              <a:buSzPct val="100000"/>
              <a:buFont typeface="Wingdings" panose="05000000000000000000" pitchFamily="2" charset="2"/>
              <a:buAutoNum type="alphaLcPeriod"/>
              <a:defRPr/>
            </a:pPr>
            <a:r>
              <a:rPr lang="en-US" sz="3600" b="1" u="sng" dirty="0">
                <a:solidFill>
                  <a:srgbClr val="FFFFCC"/>
                </a:solidFill>
                <a:cs typeface="Calibri" pitchFamily="34" charset="0"/>
              </a:rPr>
              <a:t>Reach the lost</a:t>
            </a:r>
          </a:p>
          <a:p>
            <a:pPr marL="742950" indent="-742950">
              <a:spcBef>
                <a:spcPts val="0"/>
              </a:spcBef>
              <a:spcAft>
                <a:spcPts val="3600"/>
              </a:spcAft>
              <a:buSzPct val="100000"/>
              <a:buAutoNum type="alphaLcPeriod"/>
              <a:defRPr/>
            </a:pPr>
            <a:r>
              <a:rPr lang="en-US" sz="3600" dirty="0">
                <a:latin typeface="Calibri" pitchFamily="34" charset="0"/>
                <a:cs typeface="Calibri" pitchFamily="34" charset="0"/>
              </a:rPr>
              <a:t>Believe the Gospel</a:t>
            </a:r>
          </a:p>
        </p:txBody>
      </p:sp>
      <p:pic>
        <p:nvPicPr>
          <p:cNvPr id="7" name="Picture 4">
            <a:extLst>
              <a:ext uri="{FF2B5EF4-FFF2-40B4-BE49-F238E27FC236}">
                <a16:creationId xmlns:a16="http://schemas.microsoft.com/office/drawing/2014/main" id="{2F67EF49-7C82-4BFB-8858-F39198A0CCD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4343400"/>
            <a:ext cx="1839337" cy="2286000"/>
          </a:xfrm>
          <a:prstGeom prst="rect">
            <a:avLst/>
          </a:prstGeom>
          <a:noFill/>
          <a:ln w="9525">
            <a:noFill/>
            <a:miter lim="800000"/>
            <a:headEnd/>
            <a:tailEnd/>
          </a:ln>
        </p:spPr>
      </p:pic>
      <p:pic>
        <p:nvPicPr>
          <p:cNvPr id="8" name="Picture 7">
            <a:extLst>
              <a:ext uri="{FF2B5EF4-FFF2-40B4-BE49-F238E27FC236}">
                <a16:creationId xmlns:a16="http://schemas.microsoft.com/office/drawing/2014/main" id="{DF17F918-3621-40E9-8289-DD8726B79F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4343400"/>
            <a:ext cx="1839336" cy="2286000"/>
          </a:xfrm>
          <a:prstGeom prst="rect">
            <a:avLst/>
          </a:prstGeom>
          <a:noFill/>
          <a:ln w="9525">
            <a:noFill/>
            <a:miter lim="800000"/>
            <a:headEnd/>
            <a:tailEnd/>
          </a:ln>
          <a:effectLst/>
        </p:spPr>
      </p:pic>
    </p:spTree>
    <p:extLst>
      <p:ext uri="{BB962C8B-B14F-4D97-AF65-F5344CB8AC3E}">
        <p14:creationId xmlns:p14="http://schemas.microsoft.com/office/powerpoint/2010/main" val="75633907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rPr>
              <a:t>3. So What?</a:t>
            </a:r>
          </a:p>
        </p:txBody>
      </p:sp>
      <p:sp>
        <p:nvSpPr>
          <p:cNvPr id="3" name="Content Placeholder 2"/>
          <p:cNvSpPr>
            <a:spLocks noGrp="1"/>
          </p:cNvSpPr>
          <p:nvPr>
            <p:ph idx="1"/>
          </p:nvPr>
        </p:nvSpPr>
        <p:spPr>
          <a:xfrm>
            <a:off x="3657600" y="1600200"/>
            <a:ext cx="4876800" cy="3429000"/>
          </a:xfrm>
        </p:spPr>
        <p:txBody>
          <a:bodyPr/>
          <a:lstStyle/>
          <a:p>
            <a:pPr marL="742950" indent="-742950">
              <a:spcBef>
                <a:spcPts val="0"/>
              </a:spcBef>
              <a:spcAft>
                <a:spcPts val="3600"/>
              </a:spcAft>
              <a:buSzPct val="100000"/>
              <a:buAutoNum type="alphaLcPeriod"/>
              <a:defRPr/>
            </a:pPr>
            <a:r>
              <a:rPr lang="en-US" sz="3600" dirty="0">
                <a:latin typeface="Calibri" pitchFamily="34" charset="0"/>
                <a:cs typeface="Calibri" pitchFamily="34" charset="0"/>
              </a:rPr>
              <a:t>Uniformitarianism?</a:t>
            </a:r>
          </a:p>
          <a:p>
            <a:pPr marL="742950" indent="-742950">
              <a:spcBef>
                <a:spcPts val="0"/>
              </a:spcBef>
              <a:spcAft>
                <a:spcPts val="3600"/>
              </a:spcAft>
              <a:buSzPct val="100000"/>
              <a:buAutoNum type="alphaLcPeriod"/>
              <a:defRPr/>
            </a:pPr>
            <a:r>
              <a:rPr lang="en-US" sz="3600" dirty="0">
                <a:cs typeface="Calibri" pitchFamily="34" charset="0"/>
              </a:rPr>
              <a:t>Live for Christ</a:t>
            </a:r>
            <a:endParaRPr lang="en-US" sz="3600" dirty="0">
              <a:latin typeface="Calibri" pitchFamily="34" charset="0"/>
              <a:cs typeface="Calibri" pitchFamily="34" charset="0"/>
            </a:endParaRPr>
          </a:p>
          <a:p>
            <a:pPr marL="742950" indent="-742950">
              <a:spcBef>
                <a:spcPts val="0"/>
              </a:spcBef>
              <a:spcAft>
                <a:spcPts val="3600"/>
              </a:spcAft>
              <a:buSzPct val="100000"/>
              <a:buAutoNum type="alphaLcPeriod"/>
              <a:defRPr/>
            </a:pPr>
            <a:r>
              <a:rPr lang="en-US" sz="3600" dirty="0">
                <a:latin typeface="Calibri" pitchFamily="34" charset="0"/>
                <a:cs typeface="Calibri" pitchFamily="34" charset="0"/>
              </a:rPr>
              <a:t>Reach the lost</a:t>
            </a:r>
          </a:p>
          <a:p>
            <a:pPr marL="742950" indent="-742950">
              <a:spcBef>
                <a:spcPts val="0"/>
              </a:spcBef>
              <a:spcAft>
                <a:spcPts val="3600"/>
              </a:spcAft>
              <a:buSzPct val="100000"/>
              <a:buFont typeface="Wingdings" panose="05000000000000000000" pitchFamily="2" charset="2"/>
              <a:buAutoNum type="alphaLcPeriod"/>
              <a:defRPr/>
            </a:pPr>
            <a:r>
              <a:rPr lang="en-US" sz="3600" b="1" u="sng" dirty="0">
                <a:solidFill>
                  <a:srgbClr val="FFFFCC"/>
                </a:solidFill>
                <a:cs typeface="Calibri" pitchFamily="34" charset="0"/>
              </a:rPr>
              <a:t>Believe the Gospel</a:t>
            </a:r>
          </a:p>
        </p:txBody>
      </p:sp>
      <p:pic>
        <p:nvPicPr>
          <p:cNvPr id="7" name="Picture 4">
            <a:extLst>
              <a:ext uri="{FF2B5EF4-FFF2-40B4-BE49-F238E27FC236}">
                <a16:creationId xmlns:a16="http://schemas.microsoft.com/office/drawing/2014/main" id="{2F67EF49-7C82-4BFB-8858-F39198A0CCD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4343400"/>
            <a:ext cx="1839337" cy="2286000"/>
          </a:xfrm>
          <a:prstGeom prst="rect">
            <a:avLst/>
          </a:prstGeom>
          <a:noFill/>
          <a:ln w="9525">
            <a:noFill/>
            <a:miter lim="800000"/>
            <a:headEnd/>
            <a:tailEnd/>
          </a:ln>
        </p:spPr>
      </p:pic>
      <p:pic>
        <p:nvPicPr>
          <p:cNvPr id="8" name="Picture 7">
            <a:extLst>
              <a:ext uri="{FF2B5EF4-FFF2-40B4-BE49-F238E27FC236}">
                <a16:creationId xmlns:a16="http://schemas.microsoft.com/office/drawing/2014/main" id="{DF17F918-3621-40E9-8289-DD8726B79F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4343400"/>
            <a:ext cx="1839336" cy="2286000"/>
          </a:xfrm>
          <a:prstGeom prst="rect">
            <a:avLst/>
          </a:prstGeom>
          <a:noFill/>
          <a:ln w="9525">
            <a:noFill/>
            <a:miter lim="800000"/>
            <a:headEnd/>
            <a:tailEnd/>
          </a:ln>
          <a:effectLst/>
        </p:spPr>
      </p:pic>
    </p:spTree>
    <p:extLst>
      <p:ext uri="{BB962C8B-B14F-4D97-AF65-F5344CB8AC3E}">
        <p14:creationId xmlns:p14="http://schemas.microsoft.com/office/powerpoint/2010/main" val="199511290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3154710"/>
          </a:xfrm>
          <a:prstGeom prst="rect">
            <a:avLst/>
          </a:prstGeom>
          <a:noFill/>
          <a:ln w="28575">
            <a:noFill/>
            <a:miter lim="800000"/>
            <a:headEnd/>
            <a:tailEnd/>
          </a:ln>
        </p:spPr>
        <p:txBody>
          <a:bodyPr wrap="square">
            <a:spAutoFit/>
          </a:bodyPr>
          <a:lstStyle/>
          <a:p>
            <a:pPr algn="ctr" defTabSz="68580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John 5:24</a:t>
            </a:r>
          </a:p>
          <a:p>
            <a:pPr algn="just">
              <a:spcBef>
                <a:spcPts val="600"/>
              </a:spcBef>
              <a:spcAft>
                <a:spcPts val="600"/>
              </a:spcAft>
            </a:pPr>
            <a:r>
              <a:rPr lang="en-US" altLang="en-US" sz="3600" dirty="0">
                <a:latin typeface="Calibri" panose="020F0502020204030204" pitchFamily="34" charset="0"/>
                <a:cs typeface="Calibri" panose="020F0502020204030204" pitchFamily="34" charset="0"/>
              </a:rPr>
              <a:t>“Truly, truly, I say to you, he who hears My word, and </a:t>
            </a:r>
            <a:r>
              <a:rPr lang="en-US" altLang="en-US" sz="3600" b="1" u="sng" dirty="0">
                <a:solidFill>
                  <a:srgbClr val="FFFFCC"/>
                </a:solidFill>
                <a:latin typeface="Calibri" panose="020F0502020204030204" pitchFamily="34" charset="0"/>
                <a:cs typeface="Calibri" panose="020F0502020204030204" pitchFamily="34" charset="0"/>
              </a:rPr>
              <a:t>believes Him</a:t>
            </a:r>
            <a:r>
              <a:rPr lang="en-US" altLang="en-US" sz="3600" b="1" dirty="0">
                <a:latin typeface="Calibri" panose="020F0502020204030204" pitchFamily="34" charset="0"/>
                <a:cs typeface="Calibri" panose="020F0502020204030204" pitchFamily="34" charset="0"/>
              </a:rPr>
              <a:t> </a:t>
            </a:r>
            <a:r>
              <a:rPr lang="en-US" altLang="en-US" sz="3600" dirty="0">
                <a:latin typeface="Calibri" panose="020F0502020204030204" pitchFamily="34" charset="0"/>
                <a:cs typeface="Calibri" panose="020F0502020204030204" pitchFamily="34" charset="0"/>
              </a:rPr>
              <a:t>who sent Me, </a:t>
            </a:r>
            <a:r>
              <a:rPr lang="en-US" altLang="en-US" sz="3600" b="1" u="sng" dirty="0">
                <a:solidFill>
                  <a:srgbClr val="FFFFCC"/>
                </a:solidFill>
                <a:latin typeface="Calibri" panose="020F0502020204030204" pitchFamily="34" charset="0"/>
                <a:cs typeface="Calibri" panose="020F0502020204030204" pitchFamily="34" charset="0"/>
              </a:rPr>
              <a:t>has eternal life</a:t>
            </a:r>
            <a:r>
              <a:rPr lang="en-US" altLang="en-US" sz="3600" dirty="0">
                <a:latin typeface="Calibri" panose="020F0502020204030204" pitchFamily="34" charset="0"/>
                <a:cs typeface="Calibri" panose="020F0502020204030204" pitchFamily="34" charset="0"/>
              </a:rPr>
              <a:t>, and does not come into judgment, but </a:t>
            </a:r>
            <a:r>
              <a:rPr lang="en-US" altLang="en-US" sz="3600" b="1" u="sng" dirty="0">
                <a:solidFill>
                  <a:srgbClr val="FFFFCC"/>
                </a:solidFill>
                <a:latin typeface="Calibri" panose="020F0502020204030204" pitchFamily="34" charset="0"/>
                <a:cs typeface="Calibri" panose="020F0502020204030204" pitchFamily="34" charset="0"/>
              </a:rPr>
              <a:t>has passed out</a:t>
            </a:r>
            <a:r>
              <a:rPr lang="en-US" altLang="en-US" sz="3600" b="1" dirty="0">
                <a:solidFill>
                  <a:srgbClr val="FFFFCC"/>
                </a:solidFill>
                <a:latin typeface="Calibri" panose="020F0502020204030204" pitchFamily="34" charset="0"/>
                <a:cs typeface="Calibri" panose="020F0502020204030204" pitchFamily="34" charset="0"/>
              </a:rPr>
              <a:t> </a:t>
            </a:r>
            <a:r>
              <a:rPr lang="en-US" altLang="en-US" sz="3600" dirty="0">
                <a:latin typeface="Calibri" panose="020F0502020204030204" pitchFamily="34" charset="0"/>
                <a:cs typeface="Calibri" panose="020F0502020204030204" pitchFamily="34" charset="0"/>
              </a:rPr>
              <a:t>of death into life.”</a:t>
            </a:r>
          </a:p>
        </p:txBody>
      </p:sp>
      <p:pic>
        <p:nvPicPr>
          <p:cNvPr id="2" name="Picture 1">
            <a:extLst>
              <a:ext uri="{FF2B5EF4-FFF2-40B4-BE49-F238E27FC236}">
                <a16:creationId xmlns:a16="http://schemas.microsoft.com/office/drawing/2014/main" id="{E3D56084-D715-4117-9F7A-07BA3BD5EF86}"/>
              </a:ext>
            </a:extLst>
          </p:cNvPr>
          <p:cNvPicPr>
            <a:picLocks noChangeAspect="1"/>
          </p:cNvPicPr>
          <p:nvPr/>
        </p:nvPicPr>
        <p:blipFill>
          <a:blip r:embed="rId3"/>
          <a:stretch>
            <a:fillRect/>
          </a:stretch>
        </p:blipFill>
        <p:spPr>
          <a:xfrm>
            <a:off x="4470400" y="3048000"/>
            <a:ext cx="3251200" cy="1828800"/>
          </a:xfrm>
          <a:prstGeom prst="rect">
            <a:avLst/>
          </a:prstGeom>
          <a:ln>
            <a:solidFill>
              <a:schemeClr val="tx1"/>
            </a:solidFill>
          </a:ln>
        </p:spPr>
      </p:pic>
    </p:spTree>
    <p:extLst>
      <p:ext uri="{BB962C8B-B14F-4D97-AF65-F5344CB8AC3E}">
        <p14:creationId xmlns:p14="http://schemas.microsoft.com/office/powerpoint/2010/main" val="22437331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rPr>
              <a:t>Review: One Second After the Rapture</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066800" y="1600200"/>
            <a:ext cx="5943600" cy="3124200"/>
          </a:xfrm>
        </p:spPr>
        <p:txBody>
          <a:bodyPr/>
          <a:lstStyle/>
          <a:p>
            <a:pPr marL="576263" indent="-576263">
              <a:spcBef>
                <a:spcPts val="1800"/>
              </a:spcBef>
              <a:spcAft>
                <a:spcPts val="1800"/>
              </a:spcAft>
              <a:buSzPct val="100000"/>
              <a:buFont typeface="+mj-lt"/>
              <a:buAutoNum type="arabicPeriod"/>
              <a:defRPr/>
            </a:pPr>
            <a:r>
              <a:rPr lang="en-US" sz="3600" dirty="0">
                <a:effectLst>
                  <a:outerShdw blurRad="38100" dist="38100" dir="2700000" algn="tl">
                    <a:srgbClr val="000000">
                      <a:alpha val="43137"/>
                    </a:srgbClr>
                  </a:outerShdw>
                </a:effectLst>
                <a:latin typeface="Calibri" pitchFamily="34" charset="0"/>
                <a:cs typeface="Calibri" pitchFamily="34" charset="0"/>
              </a:rPr>
              <a:t>For the believer</a:t>
            </a:r>
          </a:p>
          <a:p>
            <a:pPr marL="576263" indent="-576263">
              <a:spcBef>
                <a:spcPts val="1800"/>
              </a:spcBef>
              <a:spcAft>
                <a:spcPts val="1800"/>
              </a:spcAft>
              <a:buSzPct val="100000"/>
              <a:buFont typeface="+mj-lt"/>
              <a:buAutoNum type="arabicPeriod"/>
              <a:defRPr/>
            </a:pPr>
            <a:r>
              <a:rPr lang="en-US" sz="3600" dirty="0">
                <a:effectLst>
                  <a:outerShdw blurRad="38100" dist="38100" dir="2700000" algn="tl">
                    <a:srgbClr val="000000">
                      <a:alpha val="43137"/>
                    </a:srgbClr>
                  </a:outerShdw>
                </a:effectLst>
                <a:latin typeface="Calibri" pitchFamily="34" charset="0"/>
                <a:cs typeface="Calibri" pitchFamily="34" charset="0"/>
              </a:rPr>
              <a:t>For the unbeliever</a:t>
            </a:r>
          </a:p>
          <a:p>
            <a:pPr marL="576263" indent="-576263">
              <a:spcBef>
                <a:spcPts val="1800"/>
              </a:spcBef>
              <a:spcAft>
                <a:spcPts val="1800"/>
              </a:spcAft>
              <a:buSzPct val="100000"/>
              <a:buFont typeface="+mj-lt"/>
              <a:buAutoNum type="arabicPeriod"/>
              <a:defRPr/>
            </a:pPr>
            <a:r>
              <a:rPr lang="en-US" sz="3600" dirty="0">
                <a:effectLst>
                  <a:outerShdw blurRad="38100" dist="38100" dir="2700000" algn="tl">
                    <a:srgbClr val="000000">
                      <a:alpha val="43137"/>
                    </a:srgbClr>
                  </a:outerShdw>
                </a:effectLst>
                <a:latin typeface="Calibri" pitchFamily="34" charset="0"/>
                <a:cs typeface="Calibri" pitchFamily="34" charset="0"/>
              </a:rPr>
              <a:t>So what?</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001000" y="1752600"/>
            <a:ext cx="3124200" cy="3882877"/>
          </a:xfrm>
          <a:prstGeom prst="rect">
            <a:avLst/>
          </a:prstGeom>
          <a:noFill/>
          <a:ln w="9525">
            <a:noFill/>
            <a:miter lim="800000"/>
            <a:headEnd/>
            <a:tailEnd/>
          </a:ln>
        </p:spPr>
      </p:pic>
    </p:spTree>
    <p:extLst>
      <p:ext uri="{BB962C8B-B14F-4D97-AF65-F5344CB8AC3E}">
        <p14:creationId xmlns:p14="http://schemas.microsoft.com/office/powerpoint/2010/main" val="200628547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241F40D1-3B70-4C0F-85C8-774A9E08EBC5}"/>
              </a:ext>
            </a:extLst>
          </p:cNvPr>
          <p:cNvSpPr>
            <a:spLocks noGrp="1" noChangeArrowheads="1"/>
          </p:cNvSpPr>
          <p:nvPr>
            <p:ph type="title"/>
          </p:nvPr>
        </p:nvSpPr>
        <p:spPr>
          <a:xfrm>
            <a:off x="2209800" y="2857500"/>
            <a:ext cx="7772400" cy="1143000"/>
          </a:xfrm>
        </p:spPr>
        <p:txBody>
          <a:bodyPr/>
          <a:lstStyle/>
          <a:p>
            <a:pPr algn="ctr"/>
            <a:r>
              <a:rPr lang="en-US" altLang="en-US"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281327968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6" y="1600200"/>
            <a:ext cx="7611834"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8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55633D-6926-4078-A23D-ADF3A3C0937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pic>
        <p:nvPicPr>
          <p:cNvPr id="6" name="Picture 2" descr="Image result for church of philadelphia">
            <a:extLst>
              <a:ext uri="{FF2B5EF4-FFF2-40B4-BE49-F238E27FC236}">
                <a16:creationId xmlns:a16="http://schemas.microsoft.com/office/drawing/2014/main" id="{ED227EAC-A83A-4366-B056-D1592D123AE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70400" y="3048000"/>
            <a:ext cx="3251200"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B9F462C-165B-474F-B823-4B72AD95B05D}"/>
              </a:ext>
            </a:extLst>
          </p:cNvPr>
          <p:cNvSpPr txBox="1"/>
          <p:nvPr/>
        </p:nvSpPr>
        <p:spPr>
          <a:xfrm>
            <a:off x="609600" y="1"/>
            <a:ext cx="10972800" cy="3077766"/>
          </a:xfrm>
          <a:prstGeom prst="rect">
            <a:avLst/>
          </a:prstGeom>
          <a:noFill/>
        </p:spPr>
        <p:txBody>
          <a:bodyPr wrap="square">
            <a:spAutoFit/>
          </a:bodyPr>
          <a:lstStyle/>
          <a:p>
            <a:pPr algn="ctr" defTabSz="685800">
              <a:spcBef>
                <a:spcPts val="0"/>
              </a:spcBef>
              <a:spcAft>
                <a:spcPts val="12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Revelation 3:10</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rPr>
              <a:t>‘Because you have kept the word of My perseverance, I also will keep you from the hour of testing, that hour which is about to come upon the whole world, to test those who dwell on the earth. </a:t>
            </a:r>
          </a:p>
        </p:txBody>
      </p:sp>
    </p:spTree>
    <p:extLst>
      <p:ext uri="{BB962C8B-B14F-4D97-AF65-F5344CB8AC3E}">
        <p14:creationId xmlns:p14="http://schemas.microsoft.com/office/powerpoint/2010/main" val="2948547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734529-6B13-4235-9FDA-465BA5770DA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 name="TextBox 5">
            <a:extLst>
              <a:ext uri="{FF2B5EF4-FFF2-40B4-BE49-F238E27FC236}">
                <a16:creationId xmlns:a16="http://schemas.microsoft.com/office/drawing/2014/main" id="{74627A71-7DE4-42B1-A143-07F1C0CABEE4}"/>
              </a:ext>
            </a:extLst>
          </p:cNvPr>
          <p:cNvSpPr txBox="1"/>
          <p:nvPr/>
        </p:nvSpPr>
        <p:spPr>
          <a:xfrm>
            <a:off x="609600" y="0"/>
            <a:ext cx="10972800" cy="5139869"/>
          </a:xfrm>
          <a:prstGeom prst="rect">
            <a:avLst/>
          </a:prstGeom>
          <a:noFill/>
        </p:spPr>
        <p:txBody>
          <a:bodyPr wrap="square">
            <a:spAutoFit/>
          </a:bodyPr>
          <a:lstStyle/>
          <a:p>
            <a:pPr algn="ctr">
              <a:spcAft>
                <a:spcPts val="600"/>
              </a:spcAft>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Revelation 3:9-10</a:t>
            </a:r>
          </a:p>
          <a:p>
            <a:pPr algn="ctr">
              <a:spcAft>
                <a:spcPts val="0"/>
              </a:spcAft>
            </a:pPr>
            <a:r>
              <a:rPr lang="en-US" sz="4000" b="1"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better reading</a:t>
            </a:r>
          </a:p>
          <a:p>
            <a:pPr algn="just">
              <a:spcBef>
                <a:spcPts val="0"/>
              </a:spcBef>
              <a:spcAft>
                <a:spcPts val="0"/>
              </a:spcAft>
            </a:pPr>
            <a:r>
              <a:rPr lang="en-US" sz="3400" baseline="30000" dirty="0">
                <a:effectLst>
                  <a:outerShdw blurRad="38100" dist="38100" dir="2700000" algn="tl">
                    <a:srgbClr val="000000">
                      <a:alpha val="43137"/>
                    </a:srgbClr>
                  </a:outerShdw>
                </a:effectLst>
                <a:latin typeface="Calibri" panose="020F0502020204030204" pitchFamily="34" charset="0"/>
              </a:rPr>
              <a:t>9</a:t>
            </a:r>
            <a:r>
              <a:rPr lang="en-US" sz="3400" dirty="0">
                <a:effectLst>
                  <a:outerShdw blurRad="38100" dist="38100" dir="2700000" algn="tl">
                    <a:srgbClr val="000000">
                      <a:alpha val="43137"/>
                    </a:srgbClr>
                  </a:outerShdw>
                </a:effectLst>
                <a:latin typeface="Calibri" panose="020F0502020204030204" pitchFamily="34" charset="0"/>
              </a:rPr>
              <a:t> ‘Behold, I will cause </a:t>
            </a:r>
            <a:r>
              <a:rPr lang="en-US" sz="3400" i="1" dirty="0">
                <a:effectLst>
                  <a:outerShdw blurRad="38100" dist="38100" dir="2700000" algn="tl">
                    <a:srgbClr val="000000">
                      <a:alpha val="43137"/>
                    </a:srgbClr>
                  </a:outerShdw>
                </a:effectLst>
                <a:latin typeface="Calibri" panose="020F0502020204030204" pitchFamily="34" charset="0"/>
              </a:rPr>
              <a:t>those</a:t>
            </a:r>
            <a:r>
              <a:rPr lang="en-US" sz="3400" dirty="0">
                <a:effectLst>
                  <a:outerShdw blurRad="38100" dist="38100" dir="2700000" algn="tl">
                    <a:srgbClr val="000000">
                      <a:alpha val="43137"/>
                    </a:srgbClr>
                  </a:outerShdw>
                </a:effectLst>
                <a:latin typeface="Calibri" panose="020F0502020204030204" pitchFamily="34" charset="0"/>
              </a:rPr>
              <a:t> of the synagogue of Satan, who say that they are Jews and are not, but lie—I will make them come and bow down at your feet, and </a:t>
            </a:r>
            <a:r>
              <a:rPr lang="en-US" sz="3400" i="1" dirty="0">
                <a:effectLst>
                  <a:outerShdw blurRad="38100" dist="38100" dir="2700000" algn="tl">
                    <a:srgbClr val="000000">
                      <a:alpha val="43137"/>
                    </a:srgbClr>
                  </a:outerShdw>
                </a:effectLst>
                <a:latin typeface="Calibri" panose="020F0502020204030204" pitchFamily="34" charset="0"/>
              </a:rPr>
              <a:t>make them</a:t>
            </a:r>
            <a:r>
              <a:rPr lang="en-US" sz="3400" dirty="0">
                <a:effectLst>
                  <a:outerShdw blurRad="38100" dist="38100" dir="2700000" algn="tl">
                    <a:srgbClr val="000000">
                      <a:alpha val="43137"/>
                    </a:srgbClr>
                  </a:outerShdw>
                </a:effectLst>
                <a:latin typeface="Calibri" panose="020F0502020204030204" pitchFamily="34" charset="0"/>
              </a:rPr>
              <a:t> know that I have loved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you </a:t>
            </a:r>
            <a:r>
              <a:rPr lang="en-US" sz="3400" b="1" u="sng" baseline="30000" dirty="0">
                <a:solidFill>
                  <a:srgbClr val="FFFFCC"/>
                </a:solidFill>
                <a:effectLst>
                  <a:outerShdw blurRad="38100" dist="38100" dir="2700000" algn="tl">
                    <a:srgbClr val="000000">
                      <a:alpha val="43137"/>
                    </a:srgbClr>
                  </a:outerShdw>
                </a:effectLst>
                <a:latin typeface="Calibri" panose="020F0502020204030204" pitchFamily="34" charset="0"/>
              </a:rPr>
              <a:t>10</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 ‘because you have kept the word of My perseverance</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rPr>
              <a:t> I also will keep you from the hour of testing, that </a:t>
            </a:r>
            <a:r>
              <a:rPr lang="en-US" sz="3400" i="1" dirty="0">
                <a:effectLst>
                  <a:outerShdw blurRad="38100" dist="38100" dir="2700000" algn="tl">
                    <a:srgbClr val="000000">
                      <a:alpha val="43137"/>
                    </a:srgbClr>
                  </a:outerShdw>
                </a:effectLst>
                <a:latin typeface="Calibri" panose="020F0502020204030204" pitchFamily="34" charset="0"/>
              </a:rPr>
              <a:t>hour</a:t>
            </a:r>
            <a:r>
              <a:rPr lang="en-US" sz="3400" dirty="0">
                <a:effectLst>
                  <a:outerShdw blurRad="38100" dist="38100" dir="2700000" algn="tl">
                    <a:srgbClr val="000000">
                      <a:alpha val="43137"/>
                    </a:srgbClr>
                  </a:outerShdw>
                </a:effectLst>
                <a:latin typeface="Calibri" panose="020F0502020204030204" pitchFamily="34" charset="0"/>
              </a:rPr>
              <a:t> which is about to come upon the whole world, to test those who dwell on the earth. </a:t>
            </a:r>
          </a:p>
        </p:txBody>
      </p:sp>
    </p:spTree>
    <p:extLst>
      <p:ext uri="{BB962C8B-B14F-4D97-AF65-F5344CB8AC3E}">
        <p14:creationId xmlns:p14="http://schemas.microsoft.com/office/powerpoint/2010/main" val="2389802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781300" y="209550"/>
            <a:ext cx="6629400" cy="857250"/>
          </a:xfrm>
        </p:spPr>
        <p:txBody>
          <a:bodyPr/>
          <a:lstStyle/>
          <a:p>
            <a:pPr algn="ctr" eaLnBrk="1" hangingPunct="1"/>
            <a:r>
              <a:rPr lang="en-US" altLang="en-US" sz="3200" dirty="0">
                <a:effectLst>
                  <a:outerShdw blurRad="38100" dist="38100" dir="2700000" algn="tl">
                    <a:srgbClr val="000000">
                      <a:alpha val="43137"/>
                    </a:srgbClr>
                  </a:outerShdw>
                </a:effectLst>
                <a:cs typeface="Calibri" panose="020F0502020204030204" pitchFamily="34" charset="0"/>
              </a:rPr>
              <a:t>Problems with Beginning the Sentence in Rev. 3:10 with “Because” </a:t>
            </a:r>
          </a:p>
        </p:txBody>
      </p:sp>
      <p:sp>
        <p:nvSpPr>
          <p:cNvPr id="21507" name="Rectangle 3"/>
          <p:cNvSpPr>
            <a:spLocks noGrp="1" noChangeArrowheads="1"/>
          </p:cNvSpPr>
          <p:nvPr>
            <p:ph type="body" idx="1"/>
          </p:nvPr>
        </p:nvSpPr>
        <p:spPr>
          <a:xfrm>
            <a:off x="609600" y="1143000"/>
            <a:ext cx="10972800" cy="4572000"/>
          </a:xfrm>
        </p:spPr>
        <p:txBody>
          <a:bodyPr/>
          <a:lstStyle/>
          <a:p>
            <a:pPr marL="457200" indent="-457200" algn="just" eaLnBrk="1" hangingPunct="1">
              <a:spcBef>
                <a:spcPts val="0"/>
              </a:spcBef>
              <a:spcAft>
                <a:spcPts val="1200"/>
              </a:spcAft>
              <a:buSzPct val="100000"/>
              <a:buFont typeface="+mj-lt"/>
              <a:buAutoNum type="arabicPeriod"/>
              <a:defRPr/>
            </a:pPr>
            <a:r>
              <a:rPr lang="en-US" sz="2800" dirty="0">
                <a:effectLst>
                  <a:outerShdw blurRad="38100" dist="38100" dir="2700000" algn="tl">
                    <a:srgbClr val="000000">
                      <a:alpha val="43137"/>
                    </a:srgbClr>
                  </a:outerShdw>
                </a:effectLst>
              </a:rPr>
              <a:t>Not part of the original manuscripts: chapter &amp; verse divisions &amp; punctuation marks (periods, commas, or exclamation points).</a:t>
            </a:r>
          </a:p>
          <a:p>
            <a:pPr marL="457200" indent="-457200" algn="just" eaLnBrk="1" hangingPunct="1">
              <a:spcBef>
                <a:spcPts val="0"/>
              </a:spcBef>
              <a:spcAft>
                <a:spcPts val="1200"/>
              </a:spcAft>
              <a:buSzPct val="100000"/>
              <a:buFont typeface="+mj-lt"/>
              <a:buAutoNum type="arabicPeriod"/>
              <a:defRPr/>
            </a:pPr>
            <a:r>
              <a:rPr lang="en-US" sz="2800" dirty="0">
                <a:effectLst>
                  <a:outerShdw blurRad="38100" dist="38100" dir="2700000" algn="tl">
                    <a:srgbClr val="000000">
                      <a:alpha val="43137"/>
                    </a:srgbClr>
                  </a:outerShdw>
                </a:effectLst>
              </a:rPr>
              <a:t>These things were all added by later copyists.</a:t>
            </a:r>
          </a:p>
          <a:p>
            <a:pPr marL="457200" indent="-457200" algn="just" eaLnBrk="1" hangingPunct="1">
              <a:spcBef>
                <a:spcPts val="0"/>
              </a:spcBef>
              <a:spcAft>
                <a:spcPts val="1200"/>
              </a:spcAft>
              <a:buSzPct val="100000"/>
              <a:buFont typeface="+mj-lt"/>
              <a:buAutoNum type="arabicPeriod"/>
              <a:defRPr/>
            </a:pPr>
            <a:r>
              <a:rPr lang="en-US" sz="2800" dirty="0">
                <a:effectLst>
                  <a:outerShdw blurRad="38100" dist="38100" dir="2700000" algn="tl">
                    <a:srgbClr val="000000">
                      <a:alpha val="43137"/>
                    </a:srgbClr>
                  </a:outerShdw>
                </a:effectLst>
              </a:rPr>
              <a:t>Most English translations separate the two verses with a period.</a:t>
            </a:r>
          </a:p>
          <a:p>
            <a:pPr marL="457200" indent="-457200" algn="just" eaLnBrk="1" hangingPunct="1">
              <a:spcBef>
                <a:spcPts val="0"/>
              </a:spcBef>
              <a:spcAft>
                <a:spcPts val="1200"/>
              </a:spcAft>
              <a:buSzPct val="100000"/>
              <a:buFont typeface="+mj-lt"/>
              <a:buAutoNum type="arabicPeriod"/>
              <a:defRPr/>
            </a:pPr>
            <a:r>
              <a:rPr lang="en-US" sz="2800" dirty="0">
                <a:effectLst>
                  <a:outerShdw blurRad="38100" dist="38100" dir="2700000" algn="tl">
                    <a:srgbClr val="000000">
                      <a:alpha val="43137"/>
                    </a:srgbClr>
                  </a:outerShdw>
                </a:effectLst>
              </a:rPr>
              <a:t>Thus, it becomes cause for participating in the Rapture and not a cause for their enemies to worship before their feet.</a:t>
            </a:r>
          </a:p>
          <a:p>
            <a:pPr marL="457200" indent="-457200" algn="just" eaLnBrk="1" hangingPunct="1">
              <a:spcBef>
                <a:spcPts val="0"/>
              </a:spcBef>
              <a:spcAft>
                <a:spcPts val="1200"/>
              </a:spcAft>
              <a:buSzPct val="100000"/>
              <a:buFont typeface="+mj-lt"/>
              <a:buAutoNum type="arabicPeriod"/>
              <a:defRPr/>
            </a:pPr>
            <a:r>
              <a:rPr lang="en-US" sz="2800" dirty="0">
                <a:effectLst>
                  <a:outerShdw blurRad="38100" dist="38100" dir="2700000" algn="tl">
                    <a:srgbClr val="000000">
                      <a:alpha val="43137"/>
                    </a:srgbClr>
                  </a:outerShdw>
                </a:effectLst>
              </a:rPr>
              <a:t>However, the period should be placed in the middle of verse 10.</a:t>
            </a:r>
          </a:p>
          <a:p>
            <a:pPr marL="457200" indent="-457200" algn="just" eaLnBrk="1" hangingPunct="1">
              <a:spcBef>
                <a:spcPts val="0"/>
              </a:spcBef>
              <a:spcAft>
                <a:spcPts val="1200"/>
              </a:spcAft>
              <a:buSzPct val="100000"/>
              <a:buFont typeface="+mj-lt"/>
              <a:buAutoNum type="arabicPeriod"/>
              <a:defRPr/>
            </a:pPr>
            <a:r>
              <a:rPr lang="en-US" sz="2800" dirty="0">
                <a:effectLst>
                  <a:outerShdw blurRad="38100" dist="38100" dir="2700000" algn="tl">
                    <a:srgbClr val="000000">
                      <a:alpha val="43137"/>
                    </a:srgbClr>
                  </a:outerShdw>
                </a:effectLst>
              </a:rPr>
              <a:t>Thus, it becomes not a cause for participating the Rapture and a cause for their enemies to worship before their feet.</a:t>
            </a:r>
          </a:p>
        </p:txBody>
      </p:sp>
      <p:sp>
        <p:nvSpPr>
          <p:cNvPr id="2" name="TextBox 1">
            <a:extLst>
              <a:ext uri="{FF2B5EF4-FFF2-40B4-BE49-F238E27FC236}">
                <a16:creationId xmlns:a16="http://schemas.microsoft.com/office/drawing/2014/main" id="{D44FF9F5-D427-42FF-92AC-F42F5B328C0D}"/>
              </a:ext>
            </a:extLst>
          </p:cNvPr>
          <p:cNvSpPr txBox="1"/>
          <p:nvPr/>
        </p:nvSpPr>
        <p:spPr>
          <a:xfrm>
            <a:off x="2324100" y="6248400"/>
            <a:ext cx="7543800" cy="523220"/>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John Niemela, </a:t>
            </a:r>
            <a:r>
              <a:rPr lang="en-US" sz="1400" i="1" dirty="0">
                <a:latin typeface="Calibri" panose="020F0502020204030204" pitchFamily="34" charset="0"/>
                <a:cs typeface="Calibri" panose="020F0502020204030204" pitchFamily="34" charset="0"/>
              </a:rPr>
              <a:t>The Interpretation of Revelation 3:10: You Have Kept My Word</a:t>
            </a:r>
            <a:r>
              <a:rPr lang="en-US" sz="1400" dirty="0">
                <a:latin typeface="Calibri" panose="020F0502020204030204" pitchFamily="34" charset="0"/>
                <a:cs typeface="Calibri" panose="020F0502020204030204" pitchFamily="34" charset="0"/>
              </a:rPr>
              <a:t>, CTS Journal; As summarized by Dennis </a:t>
            </a:r>
            <a:r>
              <a:rPr lang="en-US" sz="1400" dirty="0" err="1">
                <a:latin typeface="Calibri" panose="020F0502020204030204" pitchFamily="34" charset="0"/>
                <a:cs typeface="Calibri" panose="020F0502020204030204" pitchFamily="34" charset="0"/>
              </a:rPr>
              <a:t>Rokser</a:t>
            </a:r>
            <a:r>
              <a:rPr lang="en-US" sz="1400" dirty="0">
                <a:latin typeface="Calibri" panose="020F0502020204030204" pitchFamily="34" charset="0"/>
                <a:cs typeface="Calibri" panose="020F0502020204030204" pitchFamily="34" charset="0"/>
              </a:rPr>
              <a:t>, </a:t>
            </a:r>
            <a:r>
              <a:rPr lang="en-US" sz="1400" i="1" dirty="0">
                <a:latin typeface="Calibri" panose="020F0502020204030204" pitchFamily="34" charset="0"/>
                <a:cs typeface="Calibri" panose="020F0502020204030204" pitchFamily="34" charset="0"/>
              </a:rPr>
              <a:t>A Golden Nugget in Revelation 3:10</a:t>
            </a:r>
            <a:r>
              <a:rPr lang="en-US" sz="1400" dirty="0">
                <a:latin typeface="Calibri" panose="020F0502020204030204" pitchFamily="34" charset="0"/>
                <a:cs typeface="Calibri" panose="020F0502020204030204" pitchFamily="34" charset="0"/>
              </a:rPr>
              <a:t>, Grace for the Race, no. 29.</a:t>
            </a:r>
          </a:p>
        </p:txBody>
      </p:sp>
    </p:spTree>
    <p:extLst>
      <p:ext uri="{BB962C8B-B14F-4D97-AF65-F5344CB8AC3E}">
        <p14:creationId xmlns:p14="http://schemas.microsoft.com/office/powerpoint/2010/main" val="90747268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609600" y="1143000"/>
            <a:ext cx="10972800" cy="5029200"/>
          </a:xfrm>
        </p:spPr>
        <p:txBody>
          <a:bodyPr/>
          <a:lstStyle/>
          <a:p>
            <a:pPr marL="457200" indent="-457200" algn="just" eaLnBrk="1" hangingPunct="1">
              <a:spcBef>
                <a:spcPts val="0"/>
              </a:spcBef>
              <a:spcAft>
                <a:spcPts val="900"/>
              </a:spcAft>
              <a:buSzPct val="100000"/>
              <a:buFont typeface="+mj-lt"/>
              <a:buAutoNum type="arabicPeriod" startAt="7"/>
              <a:defRPr/>
            </a:pPr>
            <a:r>
              <a:rPr lang="en-US" sz="2800" dirty="0">
                <a:effectLst>
                  <a:outerShdw blurRad="38100" dist="38100" dir="2700000" algn="tl">
                    <a:srgbClr val="000000">
                      <a:alpha val="43137"/>
                    </a:srgbClr>
                  </a:outerShdw>
                </a:effectLst>
              </a:rPr>
              <a:t>Rev. 3:10b becomes an additional unconditional promise of Rapture participation beyond the promises of Rev. 2:9b.</a:t>
            </a:r>
          </a:p>
          <a:p>
            <a:pPr marL="457200" indent="-457200" algn="just" eaLnBrk="1" hangingPunct="1">
              <a:spcBef>
                <a:spcPts val="0"/>
              </a:spcBef>
              <a:spcAft>
                <a:spcPts val="900"/>
              </a:spcAft>
              <a:buSzPct val="100000"/>
              <a:buFont typeface="+mj-lt"/>
              <a:buAutoNum type="arabicPeriod" startAt="7"/>
              <a:defRPr/>
            </a:pPr>
            <a:r>
              <a:rPr lang="en-US" sz="2800" dirty="0">
                <a:effectLst>
                  <a:outerShdw blurRad="38100" dist="38100" dir="2700000" algn="tl">
                    <a:srgbClr val="000000">
                      <a:alpha val="43137"/>
                    </a:srgbClr>
                  </a:outerShdw>
                </a:effectLst>
              </a:rPr>
              <a:t>It is rare to begin a sentence with “because” (</a:t>
            </a:r>
            <a:r>
              <a:rPr lang="en-US" sz="2800" i="1" dirty="0" err="1">
                <a:effectLst>
                  <a:outerShdw blurRad="38100" dist="38100" dir="2700000" algn="tl">
                    <a:srgbClr val="000000">
                      <a:alpha val="43137"/>
                    </a:srgbClr>
                  </a:outerShdw>
                </a:effectLst>
              </a:rPr>
              <a:t>hoti</a:t>
            </a:r>
            <a:r>
              <a:rPr lang="en-US" sz="2800" dirty="0">
                <a:effectLst>
                  <a:outerShdw blurRad="38100" dist="38100" dir="2700000" algn="tl">
                    <a:srgbClr val="000000">
                      <a:alpha val="43137"/>
                    </a:srgbClr>
                  </a:outerShdw>
                </a:effectLst>
              </a:rPr>
              <a:t>) in a causative sense.</a:t>
            </a:r>
          </a:p>
          <a:p>
            <a:pPr marL="457200" indent="-457200" algn="just" eaLnBrk="1" hangingPunct="1">
              <a:spcBef>
                <a:spcPts val="0"/>
              </a:spcBef>
              <a:spcAft>
                <a:spcPts val="900"/>
              </a:spcAft>
              <a:buSzPct val="100000"/>
              <a:buFont typeface="+mj-lt"/>
              <a:buAutoNum type="arabicPeriod" startAt="7"/>
              <a:defRPr/>
            </a:pPr>
            <a:r>
              <a:rPr lang="en-US" sz="2800" dirty="0">
                <a:effectLst>
                  <a:outerShdw blurRad="38100" dist="38100" dir="2700000" algn="tl">
                    <a:srgbClr val="000000">
                      <a:alpha val="43137"/>
                    </a:srgbClr>
                  </a:outerShdw>
                </a:effectLst>
              </a:rPr>
              <a:t>Instead, </a:t>
            </a:r>
            <a:r>
              <a:rPr lang="en-US" sz="2800" i="1" dirty="0" err="1">
                <a:effectLst>
                  <a:outerShdw blurRad="38100" dist="38100" dir="2700000" algn="tl">
                    <a:srgbClr val="000000">
                      <a:alpha val="43137"/>
                    </a:srgbClr>
                  </a:outerShdw>
                </a:effectLst>
              </a:rPr>
              <a:t>hoti</a:t>
            </a:r>
            <a:r>
              <a:rPr lang="en-US" sz="2800" dirty="0">
                <a:effectLst>
                  <a:outerShdw blurRad="38100" dist="38100" dir="2700000" algn="tl">
                    <a:srgbClr val="000000">
                      <a:alpha val="43137"/>
                    </a:srgbClr>
                  </a:outerShdw>
                </a:effectLst>
              </a:rPr>
              <a:t> (“because”), when casual in function, usually follows a statement or promise in providing a reason for what preceded it in the sentence.</a:t>
            </a:r>
          </a:p>
          <a:p>
            <a:pPr marL="457200" indent="-457200" algn="just" eaLnBrk="1" hangingPunct="1">
              <a:spcBef>
                <a:spcPts val="0"/>
              </a:spcBef>
              <a:spcAft>
                <a:spcPts val="900"/>
              </a:spcAft>
              <a:buSzPct val="100000"/>
              <a:buFont typeface="+mj-lt"/>
              <a:buAutoNum type="arabicPeriod" startAt="7"/>
              <a:defRPr/>
            </a:pPr>
            <a:r>
              <a:rPr lang="en-US" sz="2800" dirty="0">
                <a:effectLst>
                  <a:outerShdw blurRad="38100" dist="38100" dir="2700000" algn="tl">
                    <a:srgbClr val="000000">
                      <a:alpha val="43137"/>
                    </a:srgbClr>
                  </a:outerShdw>
                </a:effectLst>
              </a:rPr>
              <a:t>Thus, Greek sentences rarely begin a sentence with the phrase “Because you have” when explaining the cause or reason for something, as Greek and English texts of Revelation 3:10 unfortunately do today. Instead, the “because” phraseology consistently follows later in the sentence.</a:t>
            </a:r>
          </a:p>
        </p:txBody>
      </p:sp>
      <p:sp>
        <p:nvSpPr>
          <p:cNvPr id="7" name="Rectangle 2">
            <a:extLst>
              <a:ext uri="{FF2B5EF4-FFF2-40B4-BE49-F238E27FC236}">
                <a16:creationId xmlns:a16="http://schemas.microsoft.com/office/drawing/2014/main" id="{FF435CC1-F6DD-46A6-914C-849D6D891167}"/>
              </a:ext>
            </a:extLst>
          </p:cNvPr>
          <p:cNvSpPr>
            <a:spLocks noGrp="1" noChangeArrowheads="1"/>
          </p:cNvSpPr>
          <p:nvPr>
            <p:ph type="title"/>
          </p:nvPr>
        </p:nvSpPr>
        <p:spPr>
          <a:xfrm>
            <a:off x="2781300" y="209550"/>
            <a:ext cx="6629400" cy="857250"/>
          </a:xfrm>
        </p:spPr>
        <p:txBody>
          <a:bodyPr/>
          <a:lstStyle/>
          <a:p>
            <a:pPr algn="ctr" eaLnBrk="1" hangingPunct="1"/>
            <a:r>
              <a:rPr lang="en-US" altLang="en-US" sz="3200" dirty="0">
                <a:effectLst>
                  <a:outerShdw blurRad="38100" dist="38100" dir="2700000" algn="tl">
                    <a:srgbClr val="000000">
                      <a:alpha val="43137"/>
                    </a:srgbClr>
                  </a:outerShdw>
                </a:effectLst>
                <a:cs typeface="Calibri" panose="020F0502020204030204" pitchFamily="34" charset="0"/>
              </a:rPr>
              <a:t>Problems with Beginning the Sentence in Rev. 3:10 with “Because” (cont’d)</a:t>
            </a:r>
          </a:p>
        </p:txBody>
      </p:sp>
      <p:sp>
        <p:nvSpPr>
          <p:cNvPr id="5" name="TextBox 4">
            <a:extLst>
              <a:ext uri="{FF2B5EF4-FFF2-40B4-BE49-F238E27FC236}">
                <a16:creationId xmlns:a16="http://schemas.microsoft.com/office/drawing/2014/main" id="{7C255AD7-D3CC-4F2A-88BD-396629E8BB5E}"/>
              </a:ext>
            </a:extLst>
          </p:cNvPr>
          <p:cNvSpPr txBox="1"/>
          <p:nvPr/>
        </p:nvSpPr>
        <p:spPr>
          <a:xfrm>
            <a:off x="2514600" y="6248400"/>
            <a:ext cx="7162800" cy="523220"/>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John Niemela, </a:t>
            </a:r>
            <a:r>
              <a:rPr lang="en-US" sz="1400" i="1" dirty="0">
                <a:latin typeface="Calibri" panose="020F0502020204030204" pitchFamily="34" charset="0"/>
                <a:cs typeface="Calibri" panose="020F0502020204030204" pitchFamily="34" charset="0"/>
              </a:rPr>
              <a:t>The Interpretation of Revelation 3:10: You Have Kept My Word</a:t>
            </a:r>
            <a:r>
              <a:rPr lang="en-US" sz="1400" dirty="0">
                <a:latin typeface="Calibri" panose="020F0502020204030204" pitchFamily="34" charset="0"/>
                <a:cs typeface="Calibri" panose="020F0502020204030204" pitchFamily="34" charset="0"/>
              </a:rPr>
              <a:t>, CTS Journal; As summarized by Dennis </a:t>
            </a:r>
            <a:r>
              <a:rPr lang="en-US" sz="1400" dirty="0" err="1">
                <a:latin typeface="Calibri" panose="020F0502020204030204" pitchFamily="34" charset="0"/>
                <a:cs typeface="Calibri" panose="020F0502020204030204" pitchFamily="34" charset="0"/>
              </a:rPr>
              <a:t>Rokser</a:t>
            </a:r>
            <a:r>
              <a:rPr lang="en-US" sz="1400" dirty="0">
                <a:latin typeface="Calibri" panose="020F0502020204030204" pitchFamily="34" charset="0"/>
                <a:cs typeface="Calibri" panose="020F0502020204030204" pitchFamily="34" charset="0"/>
              </a:rPr>
              <a:t>, </a:t>
            </a:r>
            <a:r>
              <a:rPr lang="en-US" sz="1400" i="1" dirty="0">
                <a:latin typeface="Calibri" panose="020F0502020204030204" pitchFamily="34" charset="0"/>
                <a:cs typeface="Calibri" panose="020F0502020204030204" pitchFamily="34" charset="0"/>
              </a:rPr>
              <a:t>A Golden Nugget in Revelation 3:10</a:t>
            </a:r>
            <a:r>
              <a:rPr lang="en-US" sz="1400" dirty="0">
                <a:latin typeface="Calibri" panose="020F0502020204030204" pitchFamily="34" charset="0"/>
                <a:cs typeface="Calibri" panose="020F0502020204030204" pitchFamily="34" charset="0"/>
              </a:rPr>
              <a:t>, Grace for the Race, no. 29.</a:t>
            </a:r>
          </a:p>
        </p:txBody>
      </p:sp>
    </p:spTree>
    <p:extLst>
      <p:ext uri="{BB962C8B-B14F-4D97-AF65-F5344CB8AC3E}">
        <p14:creationId xmlns:p14="http://schemas.microsoft.com/office/powerpoint/2010/main" val="279144528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345" name="Group 217">
            <a:extLst>
              <a:ext uri="{FF2B5EF4-FFF2-40B4-BE49-F238E27FC236}">
                <a16:creationId xmlns:a16="http://schemas.microsoft.com/office/drawing/2014/main" id="{58C71DB7-3A8C-4E7D-8C1D-F5D27F4BB2FC}"/>
              </a:ext>
            </a:extLst>
          </p:cNvPr>
          <p:cNvGraphicFramePr>
            <a:graphicFrameLocks noGrp="1"/>
          </p:cNvGraphicFramePr>
          <p:nvPr>
            <p:ph type="tbl" idx="1"/>
            <p:extLst>
              <p:ext uri="{D42A27DB-BD31-4B8C-83A1-F6EECF244321}">
                <p14:modId xmlns:p14="http://schemas.microsoft.com/office/powerpoint/2010/main" val="1704505464"/>
              </p:ext>
            </p:extLst>
          </p:nvPr>
        </p:nvGraphicFramePr>
        <p:xfrm>
          <a:off x="609601" y="152400"/>
          <a:ext cx="10972799" cy="6553198"/>
        </p:xfrm>
        <a:graphic>
          <a:graphicData uri="http://schemas.openxmlformats.org/drawingml/2006/table">
            <a:tbl>
              <a:tblPr>
                <a:tableStyleId>{D7AC3CCA-C797-4891-BE02-D94E43425B78}</a:tableStyleId>
              </a:tblPr>
              <a:tblGrid>
                <a:gridCol w="3681663">
                  <a:extLst>
                    <a:ext uri="{9D8B030D-6E8A-4147-A177-3AD203B41FA5}">
                      <a16:colId xmlns:a16="http://schemas.microsoft.com/office/drawing/2014/main" val="20000"/>
                    </a:ext>
                  </a:extLst>
                </a:gridCol>
                <a:gridCol w="3681663">
                  <a:extLst>
                    <a:ext uri="{9D8B030D-6E8A-4147-A177-3AD203B41FA5}">
                      <a16:colId xmlns:a16="http://schemas.microsoft.com/office/drawing/2014/main" val="20001"/>
                    </a:ext>
                  </a:extLst>
                </a:gridCol>
                <a:gridCol w="3609473">
                  <a:extLst>
                    <a:ext uri="{9D8B030D-6E8A-4147-A177-3AD203B41FA5}">
                      <a16:colId xmlns:a16="http://schemas.microsoft.com/office/drawing/2014/main" val="20003"/>
                    </a:ext>
                  </a:extLst>
                </a:gridCol>
              </a:tblGrid>
              <a:tr h="1208166">
                <a:tc gridSpan="3">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lang="en-US" altLang="en-US" sz="320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DESCRIPTION OF THE SEVEN CHURCHES</a:t>
                      </a:r>
                      <a:br>
                        <a:rPr lang="en-US" altLang="en-US" sz="360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br>
                      <a:r>
                        <a:rPr lang="en-US" altLang="en-US" sz="2800" b="0" kern="120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2‒3</a:t>
                      </a:r>
                      <a:endParaRPr lang="en-US" sz="3200" b="0" kern="120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13" marB="45713" anchor="ctr" horzOverflow="overflow">
                    <a:solidFill>
                      <a:schemeClr val="bg2"/>
                    </a:solidFill>
                  </a:tcPr>
                </a:tc>
                <a:tc hMerge="1">
                  <a:txBody>
                    <a:body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tx1"/>
                        </a:solidFill>
                        <a:effectLst>
                          <a:outerShdw blurRad="38100" dist="38100" dir="2700000" algn="tl">
                            <a:srgbClr val="000000"/>
                          </a:outerShdw>
                        </a:effectLst>
                        <a:latin typeface="Times New Roman"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Times New Roman"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26820574"/>
                  </a:ext>
                </a:extLst>
              </a:tr>
              <a:tr h="668129">
                <a:tc>
                  <a:txBody>
                    <a:bodyPr/>
                    <a:lstStyle/>
                    <a:p>
                      <a:pPr marL="112713"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CHURCH</a:t>
                      </a:r>
                      <a:endParaRPr kumimoji="0" lang="en-US" sz="28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3" marB="45713" anchor="ctr" horzOverflow="overflow"/>
                </a:tc>
                <a:tc>
                  <a:txBody>
                    <a:bodyPr/>
                    <a:lstStyle/>
                    <a:p>
                      <a:pPr marL="112713"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SCRIPTURE</a:t>
                      </a:r>
                    </a:p>
                  </a:txBody>
                  <a:tcPr marT="45713" marB="45713" anchor="ctr" horzOverflow="overflow"/>
                </a:tc>
                <a:tc>
                  <a:txBody>
                    <a:bodyPr/>
                    <a:lstStyle/>
                    <a:p>
                      <a:pPr marL="112713"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rgbClr val="A50021"/>
                          </a:solidFill>
                          <a:effectLst/>
                          <a:latin typeface="Calibri" panose="020F0502020204030204" pitchFamily="34" charset="0"/>
                          <a:ea typeface="+mn-ea"/>
                          <a:cs typeface="Calibri" panose="020F0502020204030204" pitchFamily="34" charset="0"/>
                        </a:rPr>
                        <a:t>DESCRIPTION</a:t>
                      </a:r>
                    </a:p>
                  </a:txBody>
                  <a:tcPr marT="45713" marB="45713" anchor="ctr" horzOverflow="overflow"/>
                </a:tc>
                <a:extLst>
                  <a:ext uri="{0D108BD9-81ED-4DB2-BD59-A6C34878D82A}">
                    <a16:rowId xmlns:a16="http://schemas.microsoft.com/office/drawing/2014/main" val="10000"/>
                  </a:ext>
                </a:extLst>
              </a:tr>
              <a:tr h="668129">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Ephesus</a:t>
                      </a:r>
                    </a:p>
                  </a:txBody>
                  <a:tcPr marT="45713" marB="4571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2:1-7</a:t>
                      </a:r>
                    </a:p>
                  </a:txBody>
                  <a:tcPr marT="45713" marB="45713" anchor="ctr" horzOverflow="overflow"/>
                </a:tc>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Loveless</a:t>
                      </a:r>
                    </a:p>
                  </a:txBody>
                  <a:tcPr marT="45713" marB="45713" anchor="ctr" horzOverflow="overflow"/>
                </a:tc>
                <a:extLst>
                  <a:ext uri="{0D108BD9-81ED-4DB2-BD59-A6C34878D82A}">
                    <a16:rowId xmlns:a16="http://schemas.microsoft.com/office/drawing/2014/main" val="10001"/>
                  </a:ext>
                </a:extLst>
              </a:tr>
              <a:tr h="668129">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Smyrna</a:t>
                      </a:r>
                    </a:p>
                  </a:txBody>
                  <a:tcPr marT="45713" marB="4571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2:8-11</a:t>
                      </a:r>
                    </a:p>
                  </a:txBody>
                  <a:tcPr marT="45713" marB="45713" anchor="ctr" horzOverflow="overflow"/>
                </a:tc>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Persecuted</a:t>
                      </a:r>
                    </a:p>
                  </a:txBody>
                  <a:tcPr marT="45713" marB="45713" anchor="ctr" horzOverflow="overflow"/>
                </a:tc>
                <a:extLst>
                  <a:ext uri="{0D108BD9-81ED-4DB2-BD59-A6C34878D82A}">
                    <a16:rowId xmlns:a16="http://schemas.microsoft.com/office/drawing/2014/main" val="10002"/>
                  </a:ext>
                </a:extLst>
              </a:tr>
              <a:tr h="668129">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Pergamum</a:t>
                      </a:r>
                    </a:p>
                  </a:txBody>
                  <a:tcPr marT="45713" marB="4571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2:12-17</a:t>
                      </a:r>
                    </a:p>
                  </a:txBody>
                  <a:tcPr marT="45713" marB="45713" anchor="ctr" horzOverflow="overflow"/>
                </a:tc>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Compromised</a:t>
                      </a:r>
                    </a:p>
                  </a:txBody>
                  <a:tcPr marT="45713" marB="45713" anchor="ctr" horzOverflow="overflow"/>
                </a:tc>
                <a:extLst>
                  <a:ext uri="{0D108BD9-81ED-4DB2-BD59-A6C34878D82A}">
                    <a16:rowId xmlns:a16="http://schemas.microsoft.com/office/drawing/2014/main" val="10003"/>
                  </a:ext>
                </a:extLst>
              </a:tr>
              <a:tr h="668129">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sng"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Thyatira</a:t>
                      </a:r>
                    </a:p>
                  </a:txBody>
                  <a:tcPr marT="45713" marB="45713" anchor="ctr" horzOverflow="overflow">
                    <a:solidFill>
                      <a:srgbClr val="FFFFCC"/>
                    </a:solidFill>
                  </a:tcPr>
                </a:tc>
                <a:tc>
                  <a:txBody>
                    <a:bodyPr/>
                    <a:lstStyle/>
                    <a:p>
                      <a:pPr marL="112713"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800" b="1" u="sng"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2:18-29</a:t>
                      </a:r>
                    </a:p>
                  </a:txBody>
                  <a:tcPr marT="45713" marB="45713" anchor="ctr" horzOverflow="overflow">
                    <a:solidFill>
                      <a:srgbClr val="FFFFCC"/>
                    </a:solidFill>
                  </a:tcPr>
                </a:tc>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sng"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Corrupt</a:t>
                      </a:r>
                    </a:p>
                  </a:txBody>
                  <a:tcPr marT="45713" marB="45713" anchor="ctr" horzOverflow="overflow">
                    <a:solidFill>
                      <a:srgbClr val="FFFFCC"/>
                    </a:solidFill>
                  </a:tcPr>
                </a:tc>
                <a:extLst>
                  <a:ext uri="{0D108BD9-81ED-4DB2-BD59-A6C34878D82A}">
                    <a16:rowId xmlns:a16="http://schemas.microsoft.com/office/drawing/2014/main" val="10004"/>
                  </a:ext>
                </a:extLst>
              </a:tr>
              <a:tr h="668129">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Sardis</a:t>
                      </a:r>
                    </a:p>
                  </a:txBody>
                  <a:tcPr marT="45713" marB="4571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3:1-6</a:t>
                      </a:r>
                    </a:p>
                  </a:txBody>
                  <a:tcPr marT="45713" marB="45713" anchor="ctr" horzOverflow="overflow"/>
                </a:tc>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Dead</a:t>
                      </a:r>
                    </a:p>
                  </a:txBody>
                  <a:tcPr marT="45713" marB="45713" anchor="ctr" horzOverflow="overflow"/>
                </a:tc>
                <a:extLst>
                  <a:ext uri="{0D108BD9-81ED-4DB2-BD59-A6C34878D82A}">
                    <a16:rowId xmlns:a16="http://schemas.microsoft.com/office/drawing/2014/main" val="10005"/>
                  </a:ext>
                </a:extLst>
              </a:tr>
              <a:tr h="668129">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Philadelphia</a:t>
                      </a:r>
                    </a:p>
                  </a:txBody>
                  <a:tcPr marT="45713" marB="45713" anchor="ctr" horzOverflow="overflow">
                    <a:solidFill>
                      <a:schemeClr val="accent4"/>
                    </a:solidFill>
                  </a:tcPr>
                </a:tc>
                <a:tc>
                  <a:txBody>
                    <a:bodyPr/>
                    <a:lstStyle/>
                    <a:p>
                      <a:pPr marL="112713"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3:7-13</a:t>
                      </a:r>
                    </a:p>
                  </a:txBody>
                  <a:tcPr marT="45713" marB="45713" anchor="ctr" horzOverflow="overflow">
                    <a:solidFill>
                      <a:schemeClr val="accent4"/>
                    </a:solidFill>
                  </a:tcPr>
                </a:tc>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Missionary</a:t>
                      </a:r>
                    </a:p>
                  </a:txBody>
                  <a:tcPr marT="45713" marB="45713" anchor="ctr" horzOverflow="overflow">
                    <a:solidFill>
                      <a:schemeClr val="accent4"/>
                    </a:solidFill>
                  </a:tcPr>
                </a:tc>
                <a:extLst>
                  <a:ext uri="{0D108BD9-81ED-4DB2-BD59-A6C34878D82A}">
                    <a16:rowId xmlns:a16="http://schemas.microsoft.com/office/drawing/2014/main" val="10006"/>
                  </a:ext>
                </a:extLst>
              </a:tr>
              <a:tr h="668129">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Laodicea</a:t>
                      </a:r>
                    </a:p>
                  </a:txBody>
                  <a:tcPr marT="45713" marB="4571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3:14-22</a:t>
                      </a:r>
                    </a:p>
                  </a:txBody>
                  <a:tcPr marT="45713" marB="45713" anchor="ctr" horzOverflow="overflow"/>
                </a:tc>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Man-centered</a:t>
                      </a:r>
                    </a:p>
                  </a:txBody>
                  <a:tcPr marT="45713" marB="45713" anchor="ctr" horzOverflow="overflow"/>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96434970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AD38EA-8219-41DD-9C2E-8CF81FE884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7" name="TextBox 6">
            <a:extLst>
              <a:ext uri="{FF2B5EF4-FFF2-40B4-BE49-F238E27FC236}">
                <a16:creationId xmlns:a16="http://schemas.microsoft.com/office/drawing/2014/main" id="{CB9F462C-165B-474F-B823-4B72AD95B05D}"/>
              </a:ext>
            </a:extLst>
          </p:cNvPr>
          <p:cNvSpPr txBox="1"/>
          <p:nvPr/>
        </p:nvSpPr>
        <p:spPr>
          <a:xfrm>
            <a:off x="609600" y="1"/>
            <a:ext cx="10972800" cy="2523768"/>
          </a:xfrm>
          <a:prstGeom prst="rect">
            <a:avLst/>
          </a:prstGeom>
          <a:noFill/>
        </p:spPr>
        <p:txBody>
          <a:bodyPr wrap="square">
            <a:spAutoFit/>
          </a:bodyPr>
          <a:lstStyle/>
          <a:p>
            <a:pPr algn="ctr" defTabSz="685800">
              <a:spcBef>
                <a:spcPts val="0"/>
              </a:spcBef>
              <a:spcAft>
                <a:spcPts val="12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Revelation 2:22</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rPr>
              <a:t>“Behold, I will throw her on a bed of sickness, and those who commit adultery with her into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great tribulation, unless they repent of her deeds</a:t>
            </a:r>
            <a:r>
              <a:rPr lang="en-US" sz="3600" dirty="0">
                <a:effectLst>
                  <a:outerShdw blurRad="38100" dist="38100" dir="2700000" algn="tl">
                    <a:srgbClr val="000000">
                      <a:alpha val="43137"/>
                    </a:srgbClr>
                  </a:outerShdw>
                </a:effectLst>
                <a:latin typeface="Calibri" panose="020F0502020204030204" pitchFamily="34" charset="0"/>
              </a:rPr>
              <a:t>.” </a:t>
            </a:r>
          </a:p>
        </p:txBody>
      </p:sp>
      <p:pic>
        <p:nvPicPr>
          <p:cNvPr id="8" name="Picture 2" descr="Image result for thyatira">
            <a:extLst>
              <a:ext uri="{FF2B5EF4-FFF2-40B4-BE49-F238E27FC236}">
                <a16:creationId xmlns:a16="http://schemas.microsoft.com/office/drawing/2014/main" id="{A2EF8575-CC44-432D-A0A8-E1C08E28D47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63143" y="2743200"/>
            <a:ext cx="3265714"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73947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7" y="1600200"/>
            <a:ext cx="7451269" cy="37338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9494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AD38EA-8219-41DD-9C2E-8CF81FE884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7" name="TextBox 6">
            <a:extLst>
              <a:ext uri="{FF2B5EF4-FFF2-40B4-BE49-F238E27FC236}">
                <a16:creationId xmlns:a16="http://schemas.microsoft.com/office/drawing/2014/main" id="{CB9F462C-165B-474F-B823-4B72AD95B05D}"/>
              </a:ext>
            </a:extLst>
          </p:cNvPr>
          <p:cNvSpPr txBox="1"/>
          <p:nvPr/>
        </p:nvSpPr>
        <p:spPr>
          <a:xfrm>
            <a:off x="609600" y="1"/>
            <a:ext cx="10972800" cy="4739759"/>
          </a:xfrm>
          <a:prstGeom prst="rect">
            <a:avLst/>
          </a:prstGeom>
          <a:noFill/>
        </p:spPr>
        <p:txBody>
          <a:bodyPr wrap="square">
            <a:spAutoFit/>
          </a:bodyPr>
          <a:lstStyle/>
          <a:p>
            <a:pPr algn="ctr" defTabSz="685800">
              <a:spcBef>
                <a:spcPts val="0"/>
              </a:spcBef>
              <a:spcAft>
                <a:spcPts val="12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Revelation 7:13-14</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rPr>
              <a:t>13</a:t>
            </a:r>
            <a:r>
              <a:rPr lang="en-US" sz="3600" dirty="0">
                <a:effectLst>
                  <a:outerShdw blurRad="38100" dist="38100" dir="2700000" algn="tl">
                    <a:srgbClr val="000000">
                      <a:alpha val="43137"/>
                    </a:srgbClr>
                  </a:outerShdw>
                </a:effectLst>
                <a:latin typeface="Calibri" panose="020F0502020204030204" pitchFamily="34" charset="0"/>
              </a:rPr>
              <a:t> Then one of the elders responded, saying to me, ‘These who are clothed in the white robes, who are they, and where have they come from?’ </a:t>
            </a:r>
            <a:r>
              <a:rPr lang="en-US" sz="3600" baseline="30000" dirty="0">
                <a:effectLst>
                  <a:outerShdw blurRad="38100" dist="38100" dir="2700000" algn="tl">
                    <a:srgbClr val="000000">
                      <a:alpha val="43137"/>
                    </a:srgbClr>
                  </a:outerShdw>
                </a:effectLst>
                <a:latin typeface="Calibri" panose="020F0502020204030204" pitchFamily="34" charset="0"/>
              </a:rPr>
              <a:t>14</a:t>
            </a:r>
            <a:r>
              <a:rPr lang="en-US" sz="3600" dirty="0">
                <a:effectLst>
                  <a:outerShdw blurRad="38100" dist="38100" dir="2700000" algn="tl">
                    <a:srgbClr val="000000">
                      <a:alpha val="43137"/>
                    </a:srgbClr>
                  </a:outerShdw>
                </a:effectLst>
                <a:latin typeface="Calibri" panose="020F0502020204030204" pitchFamily="34" charset="0"/>
              </a:rPr>
              <a:t> I said to him, ‘My lord, you know.’ And he said to me, ‘These are the ones who come out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great tribulation</a:t>
            </a:r>
            <a:r>
              <a:rPr lang="en-US" sz="3600" dirty="0">
                <a:effectLst>
                  <a:outerShdw blurRad="38100" dist="38100" dir="2700000" algn="tl">
                    <a:srgbClr val="000000">
                      <a:alpha val="43137"/>
                    </a:srgbClr>
                  </a:outerShdw>
                </a:effectLst>
                <a:latin typeface="Calibri" panose="020F0502020204030204" pitchFamily="34" charset="0"/>
              </a:rPr>
              <a:t>, and they have washed their robes and made them white in the blood of the Lamb.’” </a:t>
            </a:r>
          </a:p>
        </p:txBody>
      </p:sp>
    </p:spTree>
    <p:extLst>
      <p:ext uri="{BB962C8B-B14F-4D97-AF65-F5344CB8AC3E}">
        <p14:creationId xmlns:p14="http://schemas.microsoft.com/office/powerpoint/2010/main" val="33994203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70" name="Group 102"/>
          <p:cNvGraphicFramePr>
            <a:graphicFrameLocks noGrp="1"/>
          </p:cNvGraphicFramePr>
          <p:nvPr>
            <p:ph type="tbl" idx="1"/>
            <p:extLst>
              <p:ext uri="{D42A27DB-BD31-4B8C-83A1-F6EECF244321}">
                <p14:modId xmlns:p14="http://schemas.microsoft.com/office/powerpoint/2010/main" val="4184254107"/>
              </p:ext>
            </p:extLst>
          </p:nvPr>
        </p:nvGraphicFramePr>
        <p:xfrm>
          <a:off x="609600" y="150736"/>
          <a:ext cx="10972800" cy="6556528"/>
        </p:xfrm>
        <a:graphic>
          <a:graphicData uri="http://schemas.openxmlformats.org/drawingml/2006/table">
            <a:tbl>
              <a:tblPr>
                <a:tableStyleId>{8A107856-5554-42FB-B03E-39F5DBC370BA}</a:tableStyleId>
              </a:tblPr>
              <a:tblGrid>
                <a:gridCol w="3657600">
                  <a:extLst>
                    <a:ext uri="{9D8B030D-6E8A-4147-A177-3AD203B41FA5}">
                      <a16:colId xmlns:a16="http://schemas.microsoft.com/office/drawing/2014/main" val="836798824"/>
                    </a:ext>
                  </a:extLst>
                </a:gridCol>
                <a:gridCol w="3962400">
                  <a:extLst>
                    <a:ext uri="{9D8B030D-6E8A-4147-A177-3AD203B41FA5}">
                      <a16:colId xmlns:a16="http://schemas.microsoft.com/office/drawing/2014/main" val="20000"/>
                    </a:ext>
                  </a:extLst>
                </a:gridCol>
                <a:gridCol w="3352800">
                  <a:extLst>
                    <a:ext uri="{9D8B030D-6E8A-4147-A177-3AD203B41FA5}">
                      <a16:colId xmlns:a16="http://schemas.microsoft.com/office/drawing/2014/main" val="20001"/>
                    </a:ext>
                  </a:extLst>
                </a:gridCol>
              </a:tblGrid>
              <a:tr h="731520">
                <a:tc gridSpan="3">
                  <a:txBody>
                    <a:bodyPr/>
                    <a:lstStyle/>
                    <a:p>
                      <a:pPr marL="0" marR="0" lvl="0" indent="0" algn="ctr" defTabSz="914400" rtl="0" eaLnBrk="0" fontAlgn="base" latinLnBrk="0" hangingPunct="0">
                        <a:lnSpc>
                          <a:spcPct val="100000"/>
                        </a:lnSpc>
                        <a:spcBef>
                          <a:spcPct val="20000"/>
                        </a:spcBef>
                        <a:spcAft>
                          <a:spcPct val="0"/>
                        </a:spcAft>
                        <a:buClr>
                          <a:schemeClr val="tx1"/>
                        </a:buClr>
                        <a:buSzTx/>
                        <a:buFontTx/>
                        <a:buNone/>
                        <a:tabLst/>
                      </a:pPr>
                      <a:r>
                        <a:rPr lang="en-US" sz="3600" b="1" kern="1200" dirty="0">
                          <a:solidFill>
                            <a:schemeClr val="bg2"/>
                          </a:solidFill>
                          <a:effectLst/>
                          <a:latin typeface="Calibri" panose="020F0502020204030204" pitchFamily="34" charset="0"/>
                          <a:ea typeface="+mj-ea"/>
                          <a:cs typeface="+mj-cs"/>
                        </a:rPr>
                        <a:t>Great Tribulation?</a:t>
                      </a:r>
                    </a:p>
                  </a:txBody>
                  <a:tcPr marT="45714" marB="45714" anchor="ctr" horzOverflow="overflow">
                    <a:solidFill>
                      <a:schemeClr val="tx1"/>
                    </a:solidFill>
                  </a:tcPr>
                </a:tc>
                <a:tc hMerge="1">
                  <a:txBody>
                    <a:bodyPr/>
                    <a:lstStyle/>
                    <a:p>
                      <a:endParaRPr lang="en-US" dirty="0"/>
                    </a:p>
                  </a:txBody>
                  <a:tcPr horzOverflow="overflow">
                    <a:solidFill>
                      <a:srgbClr val="66FFFF"/>
                    </a:solidFill>
                  </a:tcPr>
                </a:tc>
                <a:tc hMerge="1">
                  <a:txBody>
                    <a:bodyPr/>
                    <a:lstStyle/>
                    <a:p>
                      <a:endParaRPr lang="en-US" dirty="0"/>
                    </a:p>
                  </a:txBody>
                  <a:tcPr horzOverflow="overflow">
                    <a:solidFill>
                      <a:srgbClr val="66FFFF"/>
                    </a:solidFill>
                  </a:tcPr>
                </a:tc>
                <a:extLst>
                  <a:ext uri="{0D108BD9-81ED-4DB2-BD59-A6C34878D82A}">
                    <a16:rowId xmlns:a16="http://schemas.microsoft.com/office/drawing/2014/main" val="1524377864"/>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0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Scripture</a:t>
                      </a:r>
                    </a:p>
                  </a:txBody>
                  <a:tcPr anchor="ctr" horzOverflow="overflow"/>
                </a:tc>
                <a:tc>
                  <a:txBody>
                    <a:bodyPr/>
                    <a:lstStyle/>
                    <a:p>
                      <a:pPr marL="0" marR="0" lvl="0" indent="0" algn="ctr" defTabSz="914400" rtl="0" eaLnBrk="0" fontAlgn="base" latinLnBrk="0" hangingPunct="0">
                        <a:lnSpc>
                          <a:spcPct val="100000"/>
                        </a:lnSpc>
                        <a:spcBef>
                          <a:spcPts val="0"/>
                        </a:spcBef>
                        <a:spcAft>
                          <a:spcPct val="0"/>
                        </a:spcAft>
                        <a:buClr>
                          <a:schemeClr val="tx2"/>
                        </a:buClr>
                        <a:buSzTx/>
                        <a:buFontTx/>
                        <a:buNone/>
                        <a:tabLst/>
                        <a:defRPr/>
                      </a:pPr>
                      <a:r>
                        <a:rPr lang="en-US" sz="3000" b="1" kern="1200" dirty="0">
                          <a:solidFill>
                            <a:srgbClr val="C00000"/>
                          </a:solidFill>
                          <a:effectLst/>
                          <a:latin typeface="Calibri" panose="020F0502020204030204" pitchFamily="34" charset="0"/>
                          <a:ea typeface="+mj-ea"/>
                          <a:cs typeface="+mj-cs"/>
                        </a:rPr>
                        <a:t>Rev 2:22</a:t>
                      </a:r>
                    </a:p>
                  </a:txBody>
                  <a:tcPr anchor="ctr" horzOverflow="overflow"/>
                </a:tc>
                <a:tc>
                  <a:txBody>
                    <a:bodyPr/>
                    <a:lstStyle/>
                    <a:p>
                      <a:pPr marL="0" marR="0" lvl="0" indent="0" algn="ctr" defTabSz="914400" rtl="0" eaLnBrk="0" fontAlgn="base" latinLnBrk="0" hangingPunct="0">
                        <a:lnSpc>
                          <a:spcPct val="100000"/>
                        </a:lnSpc>
                        <a:spcBef>
                          <a:spcPts val="0"/>
                        </a:spcBef>
                        <a:spcAft>
                          <a:spcPct val="0"/>
                        </a:spcAft>
                        <a:buClr>
                          <a:schemeClr val="tx2"/>
                        </a:buClr>
                        <a:buSzTx/>
                        <a:buFontTx/>
                        <a:buNone/>
                        <a:tabLst/>
                        <a:defRPr/>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Rev 7:13-14</a:t>
                      </a:r>
                    </a:p>
                  </a:txBody>
                  <a:tcPr anchor="ctr" horzOverflow="overflow"/>
                </a:tc>
                <a:extLst>
                  <a:ext uri="{0D108BD9-81ED-4DB2-BD59-A6C34878D82A}">
                    <a16:rowId xmlns:a16="http://schemas.microsoft.com/office/drawing/2014/main" val="3920265982"/>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0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Circumstance</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lang="en-US" sz="3000" b="1" kern="1200" dirty="0">
                          <a:solidFill>
                            <a:srgbClr val="C00000"/>
                          </a:solidFill>
                          <a:effectLst/>
                          <a:latin typeface="Calibri" panose="020F0502020204030204" pitchFamily="34" charset="0"/>
                          <a:ea typeface="+mj-ea"/>
                          <a:cs typeface="+mj-cs"/>
                        </a:rPr>
                        <a:t>Letter to the Church</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Tribulation Period</a:t>
                      </a:r>
                    </a:p>
                  </a:txBody>
                  <a:tcPr anchor="ctr" horzOverflow="overflow"/>
                </a:tc>
                <a:extLst>
                  <a:ext uri="{0D108BD9-81ED-4DB2-BD59-A6C34878D82A}">
                    <a16:rowId xmlns:a16="http://schemas.microsoft.com/office/drawing/2014/main" val="10000"/>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0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Situation</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lang="en-US" sz="3000" b="1" kern="1200" dirty="0">
                          <a:solidFill>
                            <a:srgbClr val="C00000"/>
                          </a:solidFill>
                          <a:effectLst/>
                          <a:latin typeface="Calibri" panose="020F0502020204030204" pitchFamily="34" charset="0"/>
                          <a:ea typeface="+mj-ea"/>
                          <a:cs typeface="+mj-cs"/>
                        </a:rPr>
                        <a:t>Max. Divine Discipline</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Divine Wrath</a:t>
                      </a:r>
                    </a:p>
                  </a:txBody>
                  <a:tcPr anchor="ctr" horzOverflow="overflow"/>
                </a:tc>
                <a:extLst>
                  <a:ext uri="{0D108BD9-81ED-4DB2-BD59-A6C34878D82A}">
                    <a16:rowId xmlns:a16="http://schemas.microsoft.com/office/drawing/2014/main" val="10001"/>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0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Opening Scroll</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lang="en-US" sz="3000" b="1" kern="1200" dirty="0">
                          <a:solidFill>
                            <a:srgbClr val="C00000"/>
                          </a:solidFill>
                          <a:effectLst/>
                          <a:latin typeface="Calibri" panose="020F0502020204030204" pitchFamily="34" charset="0"/>
                          <a:ea typeface="+mj-ea"/>
                          <a:cs typeface="+mj-cs"/>
                        </a:rPr>
                        <a:t>Before</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After</a:t>
                      </a:r>
                    </a:p>
                  </a:txBody>
                  <a:tcPr anchor="ctr" horzOverflow="overflow"/>
                </a:tc>
                <a:extLst>
                  <a:ext uri="{0D108BD9-81ED-4DB2-BD59-A6C34878D82A}">
                    <a16:rowId xmlns:a16="http://schemas.microsoft.com/office/drawing/2014/main" val="10002"/>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0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Daniel’s 70</a:t>
                      </a:r>
                      <a:r>
                        <a:rPr kumimoji="0" lang="en-US" sz="3000" b="1" u="none" strike="noStrike" kern="1200" cap="none" normalizeH="0" baseline="30000" dirty="0">
                          <a:ln>
                            <a:noFill/>
                          </a:ln>
                          <a:solidFill>
                            <a:schemeClr val="bg2"/>
                          </a:solidFill>
                          <a:effectLst/>
                          <a:latin typeface="Calibri" panose="020F0502020204030204" pitchFamily="34" charset="0"/>
                          <a:ea typeface="+mn-ea"/>
                          <a:cs typeface="Calibri" panose="020F0502020204030204" pitchFamily="34" charset="0"/>
                        </a:rPr>
                        <a:t>th</a:t>
                      </a:r>
                      <a:r>
                        <a:rPr kumimoji="0" lang="en-US" sz="30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 Week</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lang="en-US" sz="3000" b="1" kern="1200" dirty="0">
                          <a:solidFill>
                            <a:srgbClr val="C00000"/>
                          </a:solidFill>
                          <a:effectLst/>
                          <a:latin typeface="Calibri" panose="020F0502020204030204" pitchFamily="34" charset="0"/>
                          <a:ea typeface="+mj-ea"/>
                          <a:cs typeface="+mj-cs"/>
                        </a:rPr>
                        <a:t>Before</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After</a:t>
                      </a:r>
                    </a:p>
                  </a:txBody>
                  <a:tcPr anchor="ctr" horzOverflow="overflow"/>
                </a:tc>
                <a:extLst>
                  <a:ext uri="{0D108BD9-81ED-4DB2-BD59-A6C34878D82A}">
                    <a16:rowId xmlns:a16="http://schemas.microsoft.com/office/drawing/2014/main" val="10003"/>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0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Audience</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lang="en-US" sz="3000" b="1" kern="1200" dirty="0">
                          <a:solidFill>
                            <a:srgbClr val="C00000"/>
                          </a:solidFill>
                          <a:effectLst/>
                          <a:latin typeface="Calibri" panose="020F0502020204030204" pitchFamily="34" charset="0"/>
                          <a:ea typeface="+mj-ea"/>
                          <a:cs typeface="+mj-cs"/>
                        </a:rPr>
                        <a:t>Church-Age Saint</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Tribulation Saint</a:t>
                      </a:r>
                    </a:p>
                  </a:txBody>
                  <a:tcPr anchor="ctr" horzOverflow="overflow"/>
                </a:tc>
                <a:extLst>
                  <a:ext uri="{0D108BD9-81ED-4DB2-BD59-A6C34878D82A}">
                    <a16:rowId xmlns:a16="http://schemas.microsoft.com/office/drawing/2014/main" val="10004"/>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0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Church Presence?</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lang="en-US" sz="3000" b="1" kern="1200" dirty="0">
                          <a:solidFill>
                            <a:srgbClr val="C00000"/>
                          </a:solidFill>
                          <a:effectLst/>
                          <a:latin typeface="Calibri" panose="020F0502020204030204" pitchFamily="34" charset="0"/>
                          <a:ea typeface="+mj-ea"/>
                          <a:cs typeface="+mj-cs"/>
                        </a:rPr>
                        <a:t>Yes</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No</a:t>
                      </a:r>
                    </a:p>
                  </a:txBody>
                  <a:tcPr anchor="ctr" horzOverflow="overflow"/>
                </a:tc>
                <a:extLst>
                  <a:ext uri="{0D108BD9-81ED-4DB2-BD59-A6C34878D82A}">
                    <a16:rowId xmlns:a16="http://schemas.microsoft.com/office/drawing/2014/main" val="10005"/>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0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Hebrew Context?</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lang="en-US" sz="3000" b="1" kern="1200" dirty="0">
                          <a:solidFill>
                            <a:srgbClr val="C00000"/>
                          </a:solidFill>
                          <a:effectLst/>
                          <a:latin typeface="Calibri" panose="020F0502020204030204" pitchFamily="34" charset="0"/>
                          <a:ea typeface="+mj-ea"/>
                          <a:cs typeface="+mj-cs"/>
                        </a:rPr>
                        <a:t>No</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Yes</a:t>
                      </a:r>
                    </a:p>
                  </a:txBody>
                  <a:tcPr anchor="ctr" horzOverflow="overflow"/>
                </a:tc>
                <a:extLst>
                  <a:ext uri="{0D108BD9-81ED-4DB2-BD59-A6C34878D82A}">
                    <a16:rowId xmlns:a16="http://schemas.microsoft.com/office/drawing/2014/main" val="2593101886"/>
                  </a:ext>
                </a:extLst>
              </a:tr>
            </a:tbl>
          </a:graphicData>
        </a:graphic>
      </p:graphicFrame>
      <p:sp>
        <p:nvSpPr>
          <p:cNvPr id="3" name="Slide Number Placeholder 1">
            <a:extLst>
              <a:ext uri="{FF2B5EF4-FFF2-40B4-BE49-F238E27FC236}">
                <a16:creationId xmlns:a16="http://schemas.microsoft.com/office/drawing/2014/main" id="{37608364-BE8B-4F9F-9E18-C906FA6738CC}"/>
              </a:ext>
            </a:extLst>
          </p:cNvPr>
          <p:cNvSpPr txBox="1">
            <a:spLocks/>
          </p:cNvSpPr>
          <p:nvPr/>
        </p:nvSpPr>
        <p:spPr>
          <a:xfrm>
            <a:off x="10896600" y="6324600"/>
            <a:ext cx="685800" cy="457200"/>
          </a:xfrm>
          <a:prstGeom prst="rect">
            <a:avLst/>
          </a:prstGeom>
        </p:spPr>
        <p:txBody>
          <a:bodyPr anchor="ct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r">
              <a:defRPr/>
            </a:pPr>
            <a:fld id="{B3C3A6CF-E9D9-4FB9-8425-0D4364AA3ACE}" type="slidenum">
              <a:rPr lang="en-US" altLang="en-US" sz="1400">
                <a:latin typeface="Calibri" panose="020F0502020204030204" pitchFamily="34" charset="0"/>
                <a:cs typeface="Calibri" panose="020F0502020204030204" pitchFamily="34" charset="0"/>
              </a:rPr>
              <a:pPr algn="r">
                <a:defRPr/>
              </a:pPr>
              <a:t>21</a:t>
            </a:fld>
            <a:endParaRPr lang="en-US" alt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249940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345" name="Group 217">
            <a:extLst>
              <a:ext uri="{FF2B5EF4-FFF2-40B4-BE49-F238E27FC236}">
                <a16:creationId xmlns:a16="http://schemas.microsoft.com/office/drawing/2014/main" id="{58C71DB7-3A8C-4E7D-8C1D-F5D27F4BB2FC}"/>
              </a:ext>
            </a:extLst>
          </p:cNvPr>
          <p:cNvGraphicFramePr>
            <a:graphicFrameLocks noGrp="1"/>
          </p:cNvGraphicFramePr>
          <p:nvPr>
            <p:ph type="tbl" idx="1"/>
            <p:extLst>
              <p:ext uri="{D42A27DB-BD31-4B8C-83A1-F6EECF244321}">
                <p14:modId xmlns:p14="http://schemas.microsoft.com/office/powerpoint/2010/main" val="3965471044"/>
              </p:ext>
            </p:extLst>
          </p:nvPr>
        </p:nvGraphicFramePr>
        <p:xfrm>
          <a:off x="609601" y="152400"/>
          <a:ext cx="10972799" cy="6553198"/>
        </p:xfrm>
        <a:graphic>
          <a:graphicData uri="http://schemas.openxmlformats.org/drawingml/2006/table">
            <a:tbl>
              <a:tblPr>
                <a:tableStyleId>{D7AC3CCA-C797-4891-BE02-D94E43425B78}</a:tableStyleId>
              </a:tblPr>
              <a:tblGrid>
                <a:gridCol w="3681663">
                  <a:extLst>
                    <a:ext uri="{9D8B030D-6E8A-4147-A177-3AD203B41FA5}">
                      <a16:colId xmlns:a16="http://schemas.microsoft.com/office/drawing/2014/main" val="20000"/>
                    </a:ext>
                  </a:extLst>
                </a:gridCol>
                <a:gridCol w="3681663">
                  <a:extLst>
                    <a:ext uri="{9D8B030D-6E8A-4147-A177-3AD203B41FA5}">
                      <a16:colId xmlns:a16="http://schemas.microsoft.com/office/drawing/2014/main" val="20001"/>
                    </a:ext>
                  </a:extLst>
                </a:gridCol>
                <a:gridCol w="3609473">
                  <a:extLst>
                    <a:ext uri="{9D8B030D-6E8A-4147-A177-3AD203B41FA5}">
                      <a16:colId xmlns:a16="http://schemas.microsoft.com/office/drawing/2014/main" val="20003"/>
                    </a:ext>
                  </a:extLst>
                </a:gridCol>
              </a:tblGrid>
              <a:tr h="1208166">
                <a:tc gridSpan="3">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lang="en-US" altLang="en-US" sz="360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DESCRIPTION OF THE SEVEN CHURCHES</a:t>
                      </a:r>
                      <a:br>
                        <a:rPr lang="en-US" altLang="en-US" sz="360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br>
                      <a:r>
                        <a:rPr lang="en-US" altLang="en-US" sz="2800" b="0" kern="120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2‒3</a:t>
                      </a:r>
                      <a:endParaRPr lang="en-US" sz="3200" b="0" kern="120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13" marB="45713" anchor="ctr" horzOverflow="overflow">
                    <a:solidFill>
                      <a:schemeClr val="bg2"/>
                    </a:solidFill>
                  </a:tcPr>
                </a:tc>
                <a:tc hMerge="1">
                  <a:txBody>
                    <a:body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endParaRPr kumimoji="0" lang="en-US" sz="2400" b="1" i="0" u="none" strike="noStrike" cap="none" normalizeH="0" baseline="0" dirty="0">
                        <a:ln>
                          <a:noFill/>
                        </a:ln>
                        <a:solidFill>
                          <a:schemeClr val="tx1"/>
                        </a:solidFill>
                        <a:effectLst>
                          <a:outerShdw blurRad="38100" dist="38100" dir="2700000" algn="tl">
                            <a:srgbClr val="000000"/>
                          </a:outerShdw>
                        </a:effectLst>
                        <a:latin typeface="Times New Roman"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Times New Roman"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26820574"/>
                  </a:ext>
                </a:extLst>
              </a:tr>
              <a:tr h="668129">
                <a:tc>
                  <a:txBody>
                    <a:bodyPr/>
                    <a:lstStyle/>
                    <a:p>
                      <a:pPr marL="112713"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CHURCH</a:t>
                      </a:r>
                      <a:endParaRPr kumimoji="0" lang="en-US" sz="28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3" marB="45713" anchor="ctr" horzOverflow="overflow"/>
                </a:tc>
                <a:tc>
                  <a:txBody>
                    <a:bodyPr/>
                    <a:lstStyle/>
                    <a:p>
                      <a:pPr marL="112713"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SCRIPTURE</a:t>
                      </a:r>
                    </a:p>
                  </a:txBody>
                  <a:tcPr marT="45713" marB="45713" anchor="ctr" horzOverflow="overflow"/>
                </a:tc>
                <a:tc>
                  <a:txBody>
                    <a:bodyPr/>
                    <a:lstStyle/>
                    <a:p>
                      <a:pPr marL="112713"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rgbClr val="A50021"/>
                          </a:solidFill>
                          <a:effectLst/>
                          <a:latin typeface="Calibri" panose="020F0502020204030204" pitchFamily="34" charset="0"/>
                          <a:ea typeface="+mn-ea"/>
                          <a:cs typeface="Calibri" panose="020F0502020204030204" pitchFamily="34" charset="0"/>
                        </a:rPr>
                        <a:t>DESCRIPTION</a:t>
                      </a:r>
                    </a:p>
                  </a:txBody>
                  <a:tcPr marT="45713" marB="45713" anchor="ctr" horzOverflow="overflow"/>
                </a:tc>
                <a:extLst>
                  <a:ext uri="{0D108BD9-81ED-4DB2-BD59-A6C34878D82A}">
                    <a16:rowId xmlns:a16="http://schemas.microsoft.com/office/drawing/2014/main" val="10000"/>
                  </a:ext>
                </a:extLst>
              </a:tr>
              <a:tr h="668129">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Ephesus</a:t>
                      </a:r>
                    </a:p>
                  </a:txBody>
                  <a:tcPr marT="45713" marB="4571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2:1-7</a:t>
                      </a:r>
                    </a:p>
                  </a:txBody>
                  <a:tcPr marT="45713" marB="45713" anchor="ctr" horzOverflow="overflow"/>
                </a:tc>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Loveless</a:t>
                      </a:r>
                    </a:p>
                  </a:txBody>
                  <a:tcPr marT="45713" marB="45713" anchor="ctr" horzOverflow="overflow"/>
                </a:tc>
                <a:extLst>
                  <a:ext uri="{0D108BD9-81ED-4DB2-BD59-A6C34878D82A}">
                    <a16:rowId xmlns:a16="http://schemas.microsoft.com/office/drawing/2014/main" val="10001"/>
                  </a:ext>
                </a:extLst>
              </a:tr>
              <a:tr h="668129">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Smyrna</a:t>
                      </a:r>
                    </a:p>
                  </a:txBody>
                  <a:tcPr marT="45713" marB="4571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2:8-11</a:t>
                      </a:r>
                    </a:p>
                  </a:txBody>
                  <a:tcPr marT="45713" marB="45713" anchor="ctr" horzOverflow="overflow"/>
                </a:tc>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Persecuted</a:t>
                      </a:r>
                    </a:p>
                  </a:txBody>
                  <a:tcPr marT="45713" marB="45713" anchor="ctr" horzOverflow="overflow"/>
                </a:tc>
                <a:extLst>
                  <a:ext uri="{0D108BD9-81ED-4DB2-BD59-A6C34878D82A}">
                    <a16:rowId xmlns:a16="http://schemas.microsoft.com/office/drawing/2014/main" val="10002"/>
                  </a:ext>
                </a:extLst>
              </a:tr>
              <a:tr h="668129">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Pergamum</a:t>
                      </a:r>
                    </a:p>
                  </a:txBody>
                  <a:tcPr marT="45713" marB="4571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2:12-17</a:t>
                      </a:r>
                    </a:p>
                  </a:txBody>
                  <a:tcPr marT="45713" marB="45713" anchor="ctr" horzOverflow="overflow"/>
                </a:tc>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Compromised</a:t>
                      </a:r>
                    </a:p>
                  </a:txBody>
                  <a:tcPr marT="45713" marB="45713" anchor="ctr" horzOverflow="overflow"/>
                </a:tc>
                <a:extLst>
                  <a:ext uri="{0D108BD9-81ED-4DB2-BD59-A6C34878D82A}">
                    <a16:rowId xmlns:a16="http://schemas.microsoft.com/office/drawing/2014/main" val="10003"/>
                  </a:ext>
                </a:extLst>
              </a:tr>
              <a:tr h="668129">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Thyatira</a:t>
                      </a:r>
                    </a:p>
                  </a:txBody>
                  <a:tcPr marT="45713" marB="45713" anchor="ctr" horzOverflow="overflow">
                    <a:solidFill>
                      <a:schemeClr val="accent4"/>
                    </a:solidFill>
                  </a:tcPr>
                </a:tc>
                <a:tc>
                  <a:txBody>
                    <a:bodyPr/>
                    <a:lstStyle/>
                    <a:p>
                      <a:pPr marL="112713"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2:18-29</a:t>
                      </a:r>
                    </a:p>
                  </a:txBody>
                  <a:tcPr marT="45713" marB="45713" anchor="ctr" horzOverflow="overflow">
                    <a:solidFill>
                      <a:schemeClr val="accent4"/>
                    </a:solidFill>
                  </a:tcPr>
                </a:tc>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Corrupt</a:t>
                      </a:r>
                    </a:p>
                  </a:txBody>
                  <a:tcPr marT="45713" marB="45713" anchor="ctr" horzOverflow="overflow">
                    <a:solidFill>
                      <a:schemeClr val="accent4"/>
                    </a:solidFill>
                  </a:tcPr>
                </a:tc>
                <a:extLst>
                  <a:ext uri="{0D108BD9-81ED-4DB2-BD59-A6C34878D82A}">
                    <a16:rowId xmlns:a16="http://schemas.microsoft.com/office/drawing/2014/main" val="10004"/>
                  </a:ext>
                </a:extLst>
              </a:tr>
              <a:tr h="668129">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sng"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Sardis</a:t>
                      </a:r>
                    </a:p>
                  </a:txBody>
                  <a:tcPr marT="45713" marB="45713" anchor="ctr" horzOverflow="overflow">
                    <a:solidFill>
                      <a:srgbClr val="FFFFCC"/>
                    </a:solidFill>
                  </a:tcPr>
                </a:tc>
                <a:tc>
                  <a:txBody>
                    <a:bodyPr/>
                    <a:lstStyle/>
                    <a:p>
                      <a:pPr marL="112713"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800" b="1" u="sng"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3:1-6</a:t>
                      </a:r>
                    </a:p>
                  </a:txBody>
                  <a:tcPr marT="45713" marB="45713" anchor="ctr" horzOverflow="overflow">
                    <a:solidFill>
                      <a:srgbClr val="FFFFCC"/>
                    </a:solidFill>
                  </a:tcPr>
                </a:tc>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sng"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Dead</a:t>
                      </a:r>
                    </a:p>
                  </a:txBody>
                  <a:tcPr marT="45713" marB="45713" anchor="ctr" horzOverflow="overflow">
                    <a:solidFill>
                      <a:srgbClr val="FFFFCC"/>
                    </a:solidFill>
                  </a:tcPr>
                </a:tc>
                <a:extLst>
                  <a:ext uri="{0D108BD9-81ED-4DB2-BD59-A6C34878D82A}">
                    <a16:rowId xmlns:a16="http://schemas.microsoft.com/office/drawing/2014/main" val="10005"/>
                  </a:ext>
                </a:extLst>
              </a:tr>
              <a:tr h="668129">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Philadelphia</a:t>
                      </a:r>
                    </a:p>
                  </a:txBody>
                  <a:tcPr marT="45713" marB="45713" anchor="ctr" horzOverflow="overflow">
                    <a:solidFill>
                      <a:schemeClr val="accent4"/>
                    </a:solidFill>
                  </a:tcPr>
                </a:tc>
                <a:tc>
                  <a:txBody>
                    <a:bodyPr/>
                    <a:lstStyle/>
                    <a:p>
                      <a:pPr marL="112713"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3:7-13</a:t>
                      </a:r>
                    </a:p>
                  </a:txBody>
                  <a:tcPr marT="45713" marB="45713" anchor="ctr" horzOverflow="overflow">
                    <a:solidFill>
                      <a:schemeClr val="accent4"/>
                    </a:solidFill>
                  </a:tcPr>
                </a:tc>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Missionary</a:t>
                      </a:r>
                    </a:p>
                  </a:txBody>
                  <a:tcPr marT="45713" marB="45713" anchor="ctr" horzOverflow="overflow">
                    <a:solidFill>
                      <a:schemeClr val="accent4"/>
                    </a:solidFill>
                  </a:tcPr>
                </a:tc>
                <a:extLst>
                  <a:ext uri="{0D108BD9-81ED-4DB2-BD59-A6C34878D82A}">
                    <a16:rowId xmlns:a16="http://schemas.microsoft.com/office/drawing/2014/main" val="10006"/>
                  </a:ext>
                </a:extLst>
              </a:tr>
              <a:tr h="668129">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Laodicea</a:t>
                      </a:r>
                    </a:p>
                  </a:txBody>
                  <a:tcPr marT="45713" marB="4571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3:14-22</a:t>
                      </a:r>
                    </a:p>
                  </a:txBody>
                  <a:tcPr marT="45713" marB="45713" anchor="ctr" horzOverflow="overflow"/>
                </a:tc>
                <a:tc>
                  <a:txBody>
                    <a:bodyPr/>
                    <a:lstStyle/>
                    <a:p>
                      <a:pPr marL="112713"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2800" b="1"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Man-centered</a:t>
                      </a:r>
                    </a:p>
                  </a:txBody>
                  <a:tcPr marT="45713" marB="45713" anchor="ctr" horzOverflow="overflow"/>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18875157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7">
            <a:extLst>
              <a:ext uri="{FF2B5EF4-FFF2-40B4-BE49-F238E27FC236}">
                <a16:creationId xmlns:a16="http://schemas.microsoft.com/office/drawing/2014/main" id="{A760FBDA-D8F2-4AA4-BDD9-F0FD9525F555}"/>
              </a:ext>
            </a:extLst>
          </p:cNvPr>
          <p:cNvSpPr>
            <a:spLocks noChangeArrowheads="1"/>
          </p:cNvSpPr>
          <p:nvPr/>
        </p:nvSpPr>
        <p:spPr bwMode="auto">
          <a:xfrm>
            <a:off x="5410200" y="3429000"/>
            <a:ext cx="838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36741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AD38EA-8219-41DD-9C2E-8CF81FE884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7" name="TextBox 6">
            <a:extLst>
              <a:ext uri="{FF2B5EF4-FFF2-40B4-BE49-F238E27FC236}">
                <a16:creationId xmlns:a16="http://schemas.microsoft.com/office/drawing/2014/main" id="{CB9F462C-165B-474F-B823-4B72AD95B05D}"/>
              </a:ext>
            </a:extLst>
          </p:cNvPr>
          <p:cNvSpPr txBox="1"/>
          <p:nvPr/>
        </p:nvSpPr>
        <p:spPr>
          <a:xfrm>
            <a:off x="609600" y="1"/>
            <a:ext cx="10972800" cy="3816429"/>
          </a:xfrm>
          <a:prstGeom prst="rect">
            <a:avLst/>
          </a:prstGeom>
          <a:noFill/>
        </p:spPr>
        <p:txBody>
          <a:bodyPr wrap="square">
            <a:spAutoFit/>
          </a:bodyPr>
          <a:lstStyle/>
          <a:p>
            <a:pPr algn="ctr">
              <a:spcAft>
                <a:spcPts val="1200"/>
              </a:spcAft>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Revelation 3:2-3</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rPr>
              <a:t>2</a:t>
            </a:r>
            <a:r>
              <a:rPr lang="en-US" sz="3200" dirty="0">
                <a:effectLst>
                  <a:outerShdw blurRad="38100" dist="38100" dir="2700000" algn="tl">
                    <a:srgbClr val="000000">
                      <a:alpha val="43137"/>
                    </a:srgbClr>
                  </a:outerShdw>
                </a:effectLst>
                <a:latin typeface="Calibri" panose="020F0502020204030204" pitchFamily="34" charset="0"/>
              </a:rPr>
              <a:t> Wake up, and strengthen the things that remain, which were about to die; for I have not found your deeds completed in the sight of My God. </a:t>
            </a:r>
            <a:r>
              <a:rPr lang="en-US" sz="3200" baseline="30000" dirty="0">
                <a:effectLst>
                  <a:outerShdw blurRad="38100" dist="38100" dir="2700000" algn="tl">
                    <a:srgbClr val="000000">
                      <a:alpha val="43137"/>
                    </a:srgbClr>
                  </a:outerShdw>
                </a:effectLst>
                <a:latin typeface="Calibri" panose="020F0502020204030204" pitchFamily="34" charset="0"/>
              </a:rPr>
              <a:t>3</a:t>
            </a:r>
            <a:r>
              <a:rPr lang="en-US" sz="3200" dirty="0">
                <a:effectLst>
                  <a:outerShdw blurRad="38100" dist="38100" dir="2700000" algn="tl">
                    <a:srgbClr val="000000">
                      <a:alpha val="43137"/>
                    </a:srgbClr>
                  </a:outerShdw>
                </a:effectLst>
                <a:latin typeface="Calibri" panose="020F0502020204030204" pitchFamily="34" charset="0"/>
              </a:rPr>
              <a:t> So remember what you have received and heard; and keep it, and repent. Therefore if you do not wake up, I will come like a thief, and you will not know at what hour I will come to you.” </a:t>
            </a:r>
          </a:p>
        </p:txBody>
      </p:sp>
      <p:pic>
        <p:nvPicPr>
          <p:cNvPr id="6" name="Picture 5">
            <a:extLst>
              <a:ext uri="{FF2B5EF4-FFF2-40B4-BE49-F238E27FC236}">
                <a16:creationId xmlns:a16="http://schemas.microsoft.com/office/drawing/2014/main" id="{967A5E77-7DB3-4E82-9446-0D4954B4A1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58080" y="3581400"/>
            <a:ext cx="2275840" cy="1280160"/>
          </a:xfrm>
          <a:prstGeom prst="rect">
            <a:avLst/>
          </a:prstGeom>
        </p:spPr>
      </p:pic>
    </p:spTree>
    <p:extLst>
      <p:ext uri="{BB962C8B-B14F-4D97-AF65-F5344CB8AC3E}">
        <p14:creationId xmlns:p14="http://schemas.microsoft.com/office/powerpoint/2010/main" val="25249937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AD38EA-8219-41DD-9C2E-8CF81FE884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7" name="TextBox 6">
            <a:extLst>
              <a:ext uri="{FF2B5EF4-FFF2-40B4-BE49-F238E27FC236}">
                <a16:creationId xmlns:a16="http://schemas.microsoft.com/office/drawing/2014/main" id="{CB9F462C-165B-474F-B823-4B72AD95B05D}"/>
              </a:ext>
            </a:extLst>
          </p:cNvPr>
          <p:cNvSpPr txBox="1"/>
          <p:nvPr/>
        </p:nvSpPr>
        <p:spPr>
          <a:xfrm>
            <a:off x="609600" y="1"/>
            <a:ext cx="10972800" cy="3816429"/>
          </a:xfrm>
          <a:prstGeom prst="rect">
            <a:avLst/>
          </a:prstGeom>
          <a:noFill/>
        </p:spPr>
        <p:txBody>
          <a:bodyPr wrap="square">
            <a:spAutoFit/>
          </a:bodyPr>
          <a:lstStyle/>
          <a:p>
            <a:pPr algn="ctr">
              <a:spcAft>
                <a:spcPts val="1200"/>
              </a:spcAft>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Revelation 3:2-3</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rPr>
              <a:t>2</a:t>
            </a:r>
            <a:r>
              <a:rPr lang="en-US" sz="3200" dirty="0">
                <a:effectLst>
                  <a:outerShdw blurRad="38100" dist="38100" dir="2700000" algn="tl">
                    <a:srgbClr val="000000">
                      <a:alpha val="43137"/>
                    </a:srgbClr>
                  </a:outerShdw>
                </a:effectLst>
                <a:latin typeface="Calibri" panose="020F0502020204030204" pitchFamily="34" charset="0"/>
              </a:rPr>
              <a:t> Wake up, and strengthen the things that remain, which were about to die; for I have not found your deeds completed in the sight of My God. </a:t>
            </a:r>
            <a:r>
              <a:rPr lang="en-US" sz="3200" baseline="30000" dirty="0">
                <a:effectLst>
                  <a:outerShdw blurRad="38100" dist="38100" dir="2700000" algn="tl">
                    <a:srgbClr val="000000">
                      <a:alpha val="43137"/>
                    </a:srgbClr>
                  </a:outerShdw>
                </a:effectLst>
                <a:latin typeface="Calibri" panose="020F0502020204030204" pitchFamily="34" charset="0"/>
              </a:rPr>
              <a:t>3</a:t>
            </a:r>
            <a:r>
              <a:rPr lang="en-US" sz="3200" dirty="0">
                <a:effectLst>
                  <a:outerShdw blurRad="38100" dist="38100" dir="2700000" algn="tl">
                    <a:srgbClr val="000000">
                      <a:alpha val="43137"/>
                    </a:srgbClr>
                  </a:outerShdw>
                </a:effectLst>
                <a:latin typeface="Calibri" panose="020F0502020204030204" pitchFamily="34" charset="0"/>
              </a:rPr>
              <a:t> So remember what you have received and heard; and keep it, and repent. Therefore if you do not wake up, I will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come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rPr>
              <a:t>hēkō</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rPr>
              <a:t> like a thief, and you will not know at what hour I will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come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rPr>
              <a:t>hēkō</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rPr>
              <a:t> to you.” </a:t>
            </a:r>
          </a:p>
        </p:txBody>
      </p:sp>
      <p:pic>
        <p:nvPicPr>
          <p:cNvPr id="8" name="Picture 7">
            <a:extLst>
              <a:ext uri="{FF2B5EF4-FFF2-40B4-BE49-F238E27FC236}">
                <a16:creationId xmlns:a16="http://schemas.microsoft.com/office/drawing/2014/main" id="{5B1F4948-1A94-4ECA-A1E9-CC468BCD9E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58080" y="3581400"/>
            <a:ext cx="2275840" cy="1280160"/>
          </a:xfrm>
          <a:prstGeom prst="rect">
            <a:avLst/>
          </a:prstGeom>
        </p:spPr>
      </p:pic>
    </p:spTree>
    <p:extLst>
      <p:ext uri="{BB962C8B-B14F-4D97-AF65-F5344CB8AC3E}">
        <p14:creationId xmlns:p14="http://schemas.microsoft.com/office/powerpoint/2010/main" val="15364283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AD38EA-8219-41DD-9C2E-8CF81FE884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7" name="TextBox 6">
            <a:extLst>
              <a:ext uri="{FF2B5EF4-FFF2-40B4-BE49-F238E27FC236}">
                <a16:creationId xmlns:a16="http://schemas.microsoft.com/office/drawing/2014/main" id="{CB9F462C-165B-474F-B823-4B72AD95B05D}"/>
              </a:ext>
            </a:extLst>
          </p:cNvPr>
          <p:cNvSpPr txBox="1"/>
          <p:nvPr/>
        </p:nvSpPr>
        <p:spPr>
          <a:xfrm>
            <a:off x="609600" y="1"/>
            <a:ext cx="10972800" cy="3816429"/>
          </a:xfrm>
          <a:prstGeom prst="rect">
            <a:avLst/>
          </a:prstGeom>
          <a:noFill/>
        </p:spPr>
        <p:txBody>
          <a:bodyPr wrap="square">
            <a:spAutoFit/>
          </a:bodyPr>
          <a:lstStyle/>
          <a:p>
            <a:pPr algn="ctr">
              <a:spcAft>
                <a:spcPts val="1200"/>
              </a:spcAft>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Revelation 3:2-3</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rPr>
              <a:t>2</a:t>
            </a:r>
            <a:r>
              <a:rPr lang="en-US" sz="3200" dirty="0">
                <a:effectLst>
                  <a:outerShdw blurRad="38100" dist="38100" dir="2700000" algn="tl">
                    <a:srgbClr val="000000">
                      <a:alpha val="43137"/>
                    </a:srgbClr>
                  </a:outerShdw>
                </a:effectLst>
                <a:latin typeface="Calibri" panose="020F0502020204030204" pitchFamily="34" charset="0"/>
              </a:rPr>
              <a:t> Wake up, and strengthen the things that remain, which were about to die; for I have not found your deeds completed in the sight of My God. </a:t>
            </a:r>
            <a:r>
              <a:rPr lang="en-US" sz="3200" baseline="30000" dirty="0">
                <a:effectLst>
                  <a:outerShdw blurRad="38100" dist="38100" dir="2700000" algn="tl">
                    <a:srgbClr val="000000">
                      <a:alpha val="43137"/>
                    </a:srgbClr>
                  </a:outerShdw>
                </a:effectLst>
                <a:latin typeface="Calibri" panose="020F0502020204030204" pitchFamily="34" charset="0"/>
              </a:rPr>
              <a:t>3</a:t>
            </a:r>
            <a:r>
              <a:rPr lang="en-US" sz="3200" dirty="0">
                <a:effectLst>
                  <a:outerShdw blurRad="38100" dist="38100" dir="2700000" algn="tl">
                    <a:srgbClr val="000000">
                      <a:alpha val="43137"/>
                    </a:srgbClr>
                  </a:outerShdw>
                </a:effectLst>
                <a:latin typeface="Calibri" panose="020F0502020204030204" pitchFamily="34" charset="0"/>
              </a:rPr>
              <a:t> So remember what you have received and heard; and keep it, and repent. Therefore if you do not wake up, I will come like a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thief (</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rPr>
              <a:t>kleptēs</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rPr>
              <a:t>, and you will not know at what hour I will come to you.” </a:t>
            </a:r>
          </a:p>
        </p:txBody>
      </p:sp>
      <p:pic>
        <p:nvPicPr>
          <p:cNvPr id="8" name="Picture 7">
            <a:extLst>
              <a:ext uri="{FF2B5EF4-FFF2-40B4-BE49-F238E27FC236}">
                <a16:creationId xmlns:a16="http://schemas.microsoft.com/office/drawing/2014/main" id="{2568F579-BF5A-4C85-B113-00CC0A0376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58080" y="3581400"/>
            <a:ext cx="2275840" cy="1280160"/>
          </a:xfrm>
          <a:prstGeom prst="rect">
            <a:avLst/>
          </a:prstGeom>
        </p:spPr>
      </p:pic>
    </p:spTree>
    <p:extLst>
      <p:ext uri="{BB962C8B-B14F-4D97-AF65-F5344CB8AC3E}">
        <p14:creationId xmlns:p14="http://schemas.microsoft.com/office/powerpoint/2010/main" val="25244264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524000" y="228600"/>
            <a:ext cx="9144000" cy="11430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When is the Rapture? </a:t>
            </a:r>
            <a:br>
              <a:rPr lang="en-US" altLang="en-US" sz="3600" dirty="0">
                <a:effectLst>
                  <a:outerShdw blurRad="38100" dist="38100" dir="2700000" algn="tl">
                    <a:srgbClr val="000000">
                      <a:alpha val="43137"/>
                    </a:srgbClr>
                  </a:outerShdw>
                </a:effectLst>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rPr>
              <a:t>7 Arguments Favoring the Pre-Tribulation View</a:t>
            </a:r>
          </a:p>
        </p:txBody>
      </p:sp>
      <p:sp>
        <p:nvSpPr>
          <p:cNvPr id="21507" name="Rectangle 3"/>
          <p:cNvSpPr>
            <a:spLocks noGrp="1" noChangeArrowheads="1"/>
          </p:cNvSpPr>
          <p:nvPr>
            <p:ph idx="1"/>
          </p:nvPr>
        </p:nvSpPr>
        <p:spPr>
          <a:xfrm>
            <a:off x="1524000" y="1447800"/>
            <a:ext cx="9144000" cy="5334000"/>
          </a:xfrm>
        </p:spPr>
        <p:txBody>
          <a:bodyPr/>
          <a:lstStyle/>
          <a:p>
            <a:pPr marL="514350" indent="-514350" eaLnBrk="1" hangingPunct="1">
              <a:spcBef>
                <a:spcPts val="0"/>
              </a:spcBef>
              <a:spcAft>
                <a:spcPts val="12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Tribulation's purpose concerns Israel (Jer 30:7; Dan 9:24)</a:t>
            </a:r>
          </a:p>
          <a:p>
            <a:pPr marL="514350" indent="-514350" eaLnBrk="1" hangingPunct="1">
              <a:spcBef>
                <a:spcPts val="0"/>
              </a:spcBef>
              <a:spcAft>
                <a:spcPts val="12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No biblical reference to the church on earth during the Tribulation period (Rev 4-22)</a:t>
            </a:r>
          </a:p>
          <a:p>
            <a:pPr marL="514350" indent="-514350" eaLnBrk="1" hangingPunct="1">
              <a:spcBef>
                <a:spcPts val="0"/>
              </a:spcBef>
              <a:spcAft>
                <a:spcPts val="12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Church is promised an exemption from divine wrath (1 Thess 1:10; 5:9; Rom 5:9; Rev 3:10; 6:17)</a:t>
            </a:r>
          </a:p>
          <a:p>
            <a:pPr marL="514350" indent="-514350" eaLnBrk="1" hangingPunct="1">
              <a:spcBef>
                <a:spcPts val="0"/>
              </a:spcBef>
              <a:spcAft>
                <a:spcPts val="12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Rapture is imminent (1 Cor 15:51; 1 Thess 4:15)</a:t>
            </a:r>
          </a:p>
          <a:p>
            <a:pPr marL="514350" indent="-514350" eaLnBrk="1" hangingPunct="1">
              <a:spcBef>
                <a:spcPts val="0"/>
              </a:spcBef>
              <a:spcAft>
                <a:spcPts val="1200"/>
              </a:spcAft>
              <a:buSzPct val="100000"/>
              <a:buFont typeface="+mj-lt"/>
              <a:buAutoNum type="arabi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Rapture is a comfort (1 Thess 4:18)</a:t>
            </a:r>
          </a:p>
          <a:p>
            <a:pPr marL="514350" indent="-514350" eaLnBrk="1" hangingPunct="1">
              <a:spcBef>
                <a:spcPts val="0"/>
              </a:spcBef>
              <a:spcAft>
                <a:spcPts val="12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Antichrist cannot come to power until the restrainer is removed (2 Thess 2:6-7)</a:t>
            </a:r>
          </a:p>
          <a:p>
            <a:pPr marL="514350" indent="-514350" eaLnBrk="1" hangingPunct="1">
              <a:spcBef>
                <a:spcPts val="0"/>
              </a:spcBef>
              <a:spcAft>
                <a:spcPts val="12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Symbolic parallels (2 Peter 2:5-9)</a:t>
            </a:r>
          </a:p>
        </p:txBody>
      </p:sp>
    </p:spTree>
    <p:extLst>
      <p:ext uri="{BB962C8B-B14F-4D97-AF65-F5344CB8AC3E}">
        <p14:creationId xmlns:p14="http://schemas.microsoft.com/office/powerpoint/2010/main" val="2551263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B816A4-72A6-438C-BEE8-E282B7643ED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609600" y="1"/>
            <a:ext cx="10972800" cy="4714111"/>
          </a:xfrm>
          <a:prstGeom prst="rect">
            <a:avLst/>
          </a:prstGeom>
        </p:spPr>
        <p:txBody>
          <a:bodyPr wrap="square">
            <a:spAutoFit/>
          </a:bodyPr>
          <a:lstStyle/>
          <a:p>
            <a:pPr algn="ctr">
              <a:spcAft>
                <a:spcPts val="1200"/>
              </a:spcAft>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John 14:1–4</a:t>
            </a:r>
          </a:p>
          <a:p>
            <a:pPr algn="just">
              <a:spcBef>
                <a:spcPts val="0"/>
              </a:spcBef>
              <a:spcAft>
                <a:spcPts val="0"/>
              </a:spcAft>
            </a:pPr>
            <a:r>
              <a:rPr lang="en-US" sz="3600" baseline="30000" dirty="0">
                <a:effectLst>
                  <a:outerShdw blurRad="38100" dist="38100" dir="2700000" algn="tl">
                    <a:srgbClr val="000000">
                      <a:alpha val="43137"/>
                    </a:srgbClr>
                  </a:outerShdw>
                </a:effectLst>
                <a:latin typeface="Calibri" panose="020F0502020204030204" pitchFamily="34" charset="0"/>
              </a:rPr>
              <a:t>1</a:t>
            </a:r>
            <a:r>
              <a:rPr lang="en-US" sz="3600" dirty="0">
                <a:effectLst>
                  <a:outerShdw blurRad="38100" dist="38100" dir="2700000" algn="tl">
                    <a:srgbClr val="000000">
                      <a:alpha val="43137"/>
                    </a:srgbClr>
                  </a:outerShdw>
                </a:effectLst>
                <a:latin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Do not let your heart be troubled</a:t>
            </a:r>
            <a:r>
              <a:rPr lang="en-US" sz="3600" dirty="0">
                <a:effectLst>
                  <a:outerShdw blurRad="38100" dist="38100" dir="2700000" algn="tl">
                    <a:srgbClr val="000000">
                      <a:alpha val="43137"/>
                    </a:srgbClr>
                  </a:outerShdw>
                </a:effectLst>
                <a:latin typeface="Calibri" panose="020F0502020204030204" pitchFamily="34" charset="0"/>
              </a:rPr>
              <a:t>; believe in God, believe also in Me. </a:t>
            </a:r>
            <a:r>
              <a:rPr lang="en-US" sz="3600" baseline="30000" dirty="0">
                <a:effectLst>
                  <a:outerShdw blurRad="38100" dist="38100" dir="2700000" algn="tl">
                    <a:srgbClr val="000000">
                      <a:alpha val="43137"/>
                    </a:srgbClr>
                  </a:outerShdw>
                </a:effectLst>
                <a:latin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rPr>
              <a:t> “In My Father’s house are many dwelling places; if it were not so, I would have told you; for I go to prepare a place for you. </a:t>
            </a:r>
            <a:r>
              <a:rPr lang="en-US" sz="3600" baseline="30000" dirty="0">
                <a:effectLst>
                  <a:outerShdw blurRad="38100" dist="38100" dir="2700000" algn="tl">
                    <a:srgbClr val="000000">
                      <a:alpha val="43137"/>
                    </a:srgbClr>
                  </a:outerShdw>
                </a:effectLst>
                <a:latin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rPr>
              <a:t> “If I go and prepare a place for you, I will come again and receive you to Myself, that where I am, </a:t>
            </a:r>
            <a:r>
              <a:rPr lang="en-US" sz="3600" i="1" dirty="0">
                <a:effectLst>
                  <a:outerShdw blurRad="38100" dist="38100" dir="2700000" algn="tl">
                    <a:srgbClr val="000000">
                      <a:alpha val="43137"/>
                    </a:srgbClr>
                  </a:outerShdw>
                </a:effectLst>
                <a:latin typeface="Calibri" panose="020F0502020204030204" pitchFamily="34" charset="0"/>
              </a:rPr>
              <a:t>there</a:t>
            </a:r>
            <a:r>
              <a:rPr lang="en-US" sz="3600" dirty="0">
                <a:effectLst>
                  <a:outerShdw blurRad="38100" dist="38100" dir="2700000" algn="tl">
                    <a:srgbClr val="000000">
                      <a:alpha val="43137"/>
                    </a:srgbClr>
                  </a:outerShdw>
                </a:effectLst>
                <a:latin typeface="Calibri" panose="020F0502020204030204" pitchFamily="34" charset="0"/>
              </a:rPr>
              <a:t> you may be also. </a:t>
            </a:r>
            <a:r>
              <a:rPr lang="en-US" sz="3600" baseline="30000" dirty="0">
                <a:effectLst>
                  <a:outerShdw blurRad="38100" dist="38100" dir="2700000" algn="tl">
                    <a:srgbClr val="000000">
                      <a:alpha val="43137"/>
                    </a:srgbClr>
                  </a:outerShdw>
                </a:effectLst>
                <a:latin typeface="Calibri" panose="020F0502020204030204" pitchFamily="34" charset="0"/>
              </a:rPr>
              <a:t>4</a:t>
            </a:r>
            <a:r>
              <a:rPr lang="en-US" sz="3600" dirty="0">
                <a:effectLst>
                  <a:outerShdw blurRad="38100" dist="38100" dir="2700000" algn="tl">
                    <a:srgbClr val="000000">
                      <a:alpha val="43137"/>
                    </a:srgbClr>
                  </a:outerShdw>
                </a:effectLst>
                <a:latin typeface="Calibri" panose="020F0502020204030204" pitchFamily="34" charset="0"/>
              </a:rPr>
              <a:t> “And you know the way where I am going.” </a:t>
            </a:r>
          </a:p>
        </p:txBody>
      </p:sp>
    </p:spTree>
    <p:extLst>
      <p:ext uri="{BB962C8B-B14F-4D97-AF65-F5344CB8AC3E}">
        <p14:creationId xmlns:p14="http://schemas.microsoft.com/office/powerpoint/2010/main" val="931470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599" y="0"/>
            <a:ext cx="10972801" cy="5105400"/>
          </a:xfrm>
        </p:spPr>
        <p:txBody>
          <a:bodyPr/>
          <a:lstStyle/>
          <a:p>
            <a:pPr marL="0" indent="0" algn="ctr">
              <a:spcBef>
                <a:spcPct val="0"/>
              </a:spcBef>
              <a:spcAft>
                <a:spcPts val="1200"/>
              </a:spcAft>
              <a:buNone/>
            </a:pPr>
            <a:r>
              <a:rPr lang="en-US" sz="4000" kern="1200" dirty="0">
                <a:solidFill>
                  <a:srgbClr val="00FFFF"/>
                </a:solidFill>
                <a:cs typeface="Calibri" panose="020F0502020204030204" pitchFamily="34" charset="0"/>
              </a:rPr>
              <a:t>1 Thessalonians 4:13-18</a:t>
            </a:r>
          </a:p>
          <a:p>
            <a:pPr marL="0" indent="0" algn="just">
              <a:spcBef>
                <a:spcPts val="0"/>
              </a:spcBef>
              <a:buNone/>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uninformed, brethren, about those who are asleep, so that you will not grieve as do the rest who have no hope.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we believe that Jesus died and rose again, even so God will bring with Him those who have fallen asleep in Jesus.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 that we who are alive and remain until the coming of the Lord, will not . . . </a:t>
            </a:r>
          </a:p>
        </p:txBody>
      </p:sp>
    </p:spTree>
    <p:extLst>
      <p:ext uri="{BB962C8B-B14F-4D97-AF65-F5344CB8AC3E}">
        <p14:creationId xmlns:p14="http://schemas.microsoft.com/office/powerpoint/2010/main" val="2474473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7" y="1600200"/>
            <a:ext cx="7451269"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9975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601" y="0"/>
            <a:ext cx="10972800" cy="5105400"/>
          </a:xfrm>
        </p:spPr>
        <p:txBody>
          <a:bodyPr/>
          <a:lstStyle/>
          <a:p>
            <a:pPr marL="0" indent="0" algn="ctr">
              <a:spcBef>
                <a:spcPts val="0"/>
              </a:spcBef>
              <a:spcAft>
                <a:spcPts val="1000"/>
              </a:spcAft>
              <a:buNone/>
            </a:pPr>
            <a:r>
              <a:rPr lang="en-US" sz="4000" kern="1200" dirty="0">
                <a:solidFill>
                  <a:srgbClr val="00FFFF"/>
                </a:solidFill>
                <a:effectLst>
                  <a:outerShdw blurRad="38100" dist="38100" dir="2700000" algn="tl">
                    <a:srgbClr val="000000">
                      <a:alpha val="43137"/>
                    </a:srgbClr>
                  </a:outerShdw>
                </a:effectLst>
                <a:ea typeface="+mj-ea"/>
                <a:cs typeface="Calibri" panose="020F0502020204030204" pitchFamily="34" charset="0"/>
              </a:rPr>
              <a:t>1 Thessalonians 4:13-18</a:t>
            </a:r>
          </a:p>
          <a:p>
            <a:pPr marL="0" indent="0" algn="just">
              <a:spcBef>
                <a:spcPts val="0"/>
              </a:spcBef>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..precede those who have fallen asleep.</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descend from heaven with a shout, with the voice of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the dead in Christ will rise first.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caught up together with them in the clouds to meet the Lord in the air, and so we shall always be with the Lord.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6946270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178FFA-2753-4636-AC1B-B435CD8B3C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533400" y="0"/>
            <a:ext cx="11201400" cy="1969770"/>
          </a:xfrm>
          <a:prstGeom prst="rect">
            <a:avLst/>
          </a:prstGeom>
          <a:noFill/>
          <a:ln w="28575">
            <a:noFill/>
            <a:miter lim="800000"/>
            <a:headEnd/>
            <a:tailEnd/>
          </a:ln>
        </p:spPr>
        <p:txBody>
          <a:bodyPr wrap="square">
            <a:spAutoFit/>
          </a:bodyPr>
          <a:lstStyle/>
          <a:p>
            <a:pPr algn="ctr">
              <a:spcAft>
                <a:spcPts val="1200"/>
              </a:spcAft>
              <a:buClr>
                <a:schemeClr val="tx1"/>
              </a:buClr>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Titus 2:13</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ooking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blessed hope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appearing of the glory of our great God and Savior, Christ Jesus.”</a:t>
            </a:r>
          </a:p>
        </p:txBody>
      </p:sp>
      <p:pic>
        <p:nvPicPr>
          <p:cNvPr id="3" name="Picture 2">
            <a:extLst>
              <a:ext uri="{FF2B5EF4-FFF2-40B4-BE49-F238E27FC236}">
                <a16:creationId xmlns:a16="http://schemas.microsoft.com/office/drawing/2014/main" id="{557DEFB2-31B3-41D8-A38A-324497FFB9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95814" y="2590800"/>
            <a:ext cx="3000375" cy="2286000"/>
          </a:xfrm>
          <a:prstGeom prst="rect">
            <a:avLst/>
          </a:prstGeom>
        </p:spPr>
      </p:pic>
      <p:pic>
        <p:nvPicPr>
          <p:cNvPr id="1026" name="Picture 2" descr="Serve Wenatchee Valley">
            <a:extLst>
              <a:ext uri="{FF2B5EF4-FFF2-40B4-BE49-F238E27FC236}">
                <a16:creationId xmlns:a16="http://schemas.microsoft.com/office/drawing/2014/main" id="{EB457AEA-4FF7-4FD2-91CF-24AD613B574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0323337">
            <a:off x="1998305" y="2929918"/>
            <a:ext cx="2040755" cy="914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erve Wenatchee Valley">
            <a:extLst>
              <a:ext uri="{FF2B5EF4-FFF2-40B4-BE49-F238E27FC236}">
                <a16:creationId xmlns:a16="http://schemas.microsoft.com/office/drawing/2014/main" id="{07E7A1B4-2A41-4E8C-A0D2-9678A217601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424449">
            <a:off x="8082188" y="3810001"/>
            <a:ext cx="2027307" cy="914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erve Wenatchee Valley">
            <a:extLst>
              <a:ext uri="{FF2B5EF4-FFF2-40B4-BE49-F238E27FC236}">
                <a16:creationId xmlns:a16="http://schemas.microsoft.com/office/drawing/2014/main" id="{0DB7B82C-1DDF-4F01-96CA-3D3CC15FEC4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0323337">
            <a:off x="2163694" y="3810000"/>
            <a:ext cx="2027307" cy="91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erve Wenatchee Valley">
            <a:extLst>
              <a:ext uri="{FF2B5EF4-FFF2-40B4-BE49-F238E27FC236}">
                <a16:creationId xmlns:a16="http://schemas.microsoft.com/office/drawing/2014/main" id="{7D98FA37-0999-4D7E-AB8F-4DEF2AFD878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424449">
            <a:off x="8251079" y="2925396"/>
            <a:ext cx="2041773"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9751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7">
            <a:extLst>
              <a:ext uri="{FF2B5EF4-FFF2-40B4-BE49-F238E27FC236}">
                <a16:creationId xmlns:a16="http://schemas.microsoft.com/office/drawing/2014/main" id="{A760FBDA-D8F2-4AA4-BDD9-F0FD9525F555}"/>
              </a:ext>
            </a:extLst>
          </p:cNvPr>
          <p:cNvSpPr>
            <a:spLocks noChangeArrowheads="1"/>
          </p:cNvSpPr>
          <p:nvPr/>
        </p:nvSpPr>
        <p:spPr bwMode="auto">
          <a:xfrm>
            <a:off x="4648200" y="4038600"/>
            <a:ext cx="990600" cy="8382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584894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AD38EA-8219-41DD-9C2E-8CF81FE884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7" name="TextBox 6">
            <a:extLst>
              <a:ext uri="{FF2B5EF4-FFF2-40B4-BE49-F238E27FC236}">
                <a16:creationId xmlns:a16="http://schemas.microsoft.com/office/drawing/2014/main" id="{CB9F462C-165B-474F-B823-4B72AD95B05D}"/>
              </a:ext>
            </a:extLst>
          </p:cNvPr>
          <p:cNvSpPr txBox="1"/>
          <p:nvPr/>
        </p:nvSpPr>
        <p:spPr>
          <a:xfrm>
            <a:off x="609600" y="1"/>
            <a:ext cx="10972800" cy="3631763"/>
          </a:xfrm>
          <a:prstGeom prst="rect">
            <a:avLst/>
          </a:prstGeom>
          <a:noFill/>
        </p:spPr>
        <p:txBody>
          <a:bodyPr wrap="square">
            <a:spAutoFit/>
          </a:bodyPr>
          <a:lstStyle/>
          <a:p>
            <a:pPr algn="ctr">
              <a:spcAft>
                <a:spcPts val="1200"/>
              </a:spcAft>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Revelation 2:4-5</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rPr>
              <a:t>4</a:t>
            </a:r>
            <a:r>
              <a:rPr lang="en-US" sz="3600" dirty="0">
                <a:effectLst>
                  <a:outerShdw blurRad="38100" dist="38100" dir="2700000" algn="tl">
                    <a:srgbClr val="000000">
                      <a:alpha val="43137"/>
                    </a:srgbClr>
                  </a:outerShdw>
                </a:effectLst>
                <a:latin typeface="Calibri" panose="020F0502020204030204" pitchFamily="34" charset="0"/>
              </a:rPr>
              <a:t> But I have this against you, that you have left your first love. </a:t>
            </a:r>
            <a:r>
              <a:rPr lang="en-US" sz="3600" baseline="30000" dirty="0">
                <a:effectLst>
                  <a:outerShdw blurRad="38100" dist="38100" dir="2700000" algn="tl">
                    <a:srgbClr val="000000">
                      <a:alpha val="43137"/>
                    </a:srgbClr>
                  </a:outerShdw>
                </a:effectLst>
                <a:latin typeface="Calibri" panose="020F0502020204030204" pitchFamily="34" charset="0"/>
              </a:rPr>
              <a:t>5</a:t>
            </a:r>
            <a:r>
              <a:rPr lang="en-US" sz="3600" dirty="0">
                <a:effectLst>
                  <a:outerShdw blurRad="38100" dist="38100" dir="2700000" algn="tl">
                    <a:srgbClr val="000000">
                      <a:alpha val="43137"/>
                    </a:srgbClr>
                  </a:outerShdw>
                </a:effectLst>
                <a:latin typeface="Calibri" panose="020F0502020204030204" pitchFamily="34" charset="0"/>
              </a:rPr>
              <a:t> Therefore remember from where you have fallen, and repent and do the deeds you did at first; or else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I am coming to you and will remove your lampstand out of its place</a:t>
            </a:r>
            <a:r>
              <a:rPr lang="en-US" sz="3600" dirty="0">
                <a:effectLst>
                  <a:outerShdw blurRad="38100" dist="38100" dir="2700000" algn="tl">
                    <a:srgbClr val="000000">
                      <a:alpha val="43137"/>
                    </a:srgbClr>
                  </a:outerShdw>
                </a:effectLst>
                <a:latin typeface="Calibri" panose="020F0502020204030204" pitchFamily="34" charset="0"/>
              </a:rPr>
              <a:t>—unless you repent.” </a:t>
            </a:r>
          </a:p>
        </p:txBody>
      </p:sp>
      <p:pic>
        <p:nvPicPr>
          <p:cNvPr id="8" name="Picture 7">
            <a:extLst>
              <a:ext uri="{FF2B5EF4-FFF2-40B4-BE49-F238E27FC236}">
                <a16:creationId xmlns:a16="http://schemas.microsoft.com/office/drawing/2014/main" id="{668A44F9-E645-4328-A02A-0A1D0F2DD8E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518" t="4762" r="2854" b="4762"/>
          <a:stretch/>
        </p:blipFill>
        <p:spPr>
          <a:xfrm>
            <a:off x="5356058" y="3505200"/>
            <a:ext cx="1479884" cy="1371600"/>
          </a:xfrm>
          <a:prstGeom prst="rect">
            <a:avLst/>
          </a:prstGeom>
        </p:spPr>
      </p:pic>
    </p:spTree>
    <p:extLst>
      <p:ext uri="{BB962C8B-B14F-4D97-AF65-F5344CB8AC3E}">
        <p14:creationId xmlns:p14="http://schemas.microsoft.com/office/powerpoint/2010/main" val="40062742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6" y="1600200"/>
            <a:ext cx="7611834"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64090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CDD187-4665-4441-9CE9-61C16AFDD123}"/>
              </a:ext>
            </a:extLst>
          </p:cNvPr>
          <p:cNvSpPr txBox="1">
            <a:spLocks/>
          </p:cNvSpPr>
          <p:nvPr/>
        </p:nvSpPr>
        <p:spPr bwMode="auto">
          <a:xfrm>
            <a:off x="2362200" y="5257800"/>
            <a:ext cx="7467600" cy="1524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Dr. Andy Woods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Senior Pastor – Sugar Land Bible Church</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President – Chafer Theological Seminary</a:t>
            </a:r>
          </a:p>
        </p:txBody>
      </p:sp>
      <p:sp>
        <p:nvSpPr>
          <p:cNvPr id="6" name="Title 1">
            <a:extLst>
              <a:ext uri="{FF2B5EF4-FFF2-40B4-BE49-F238E27FC236}">
                <a16:creationId xmlns:a16="http://schemas.microsoft.com/office/drawing/2014/main" id="{9D95BC06-BEED-4207-BC6C-3375BD25426E}"/>
              </a:ext>
            </a:extLst>
          </p:cNvPr>
          <p:cNvSpPr>
            <a:spLocks noGrp="1"/>
          </p:cNvSpPr>
          <p:nvPr>
            <p:ph type="ctrTitle"/>
          </p:nvPr>
        </p:nvSpPr>
        <p:spPr>
          <a:xfrm>
            <a:off x="2324100" y="228600"/>
            <a:ext cx="7543800" cy="1820466"/>
          </a:xfrm>
        </p:spPr>
        <p:txBody>
          <a:bodyPr/>
          <a:lstStyle/>
          <a:p>
            <a:pPr algn="ctr" eaLnBrk="1" hangingPunct="1"/>
            <a:r>
              <a:rPr lang="en-US" dirty="0"/>
              <a:t>One Second After the Rapture</a:t>
            </a:r>
            <a:br>
              <a:rPr lang="en-US" dirty="0">
                <a:solidFill>
                  <a:srgbClr val="00FFFF"/>
                </a:solidFill>
              </a:rPr>
            </a:br>
            <a:r>
              <a:rPr lang="en-US" sz="3600" dirty="0">
                <a:solidFill>
                  <a:srgbClr val="FFC000"/>
                </a:solidFill>
                <a:effectLst>
                  <a:outerShdw blurRad="38100" dist="38100" dir="2700000" algn="tl">
                    <a:srgbClr val="000000"/>
                  </a:outerShdw>
                </a:effectLst>
                <a:cs typeface="Calibri" panose="020F0502020204030204" pitchFamily="34" charset="0"/>
              </a:rPr>
              <a:t>Sugar Land Bible Church 2021</a:t>
            </a:r>
            <a:endParaRPr lang="en-US" sz="3600" dirty="0">
              <a:solidFill>
                <a:srgbClr val="FFC000"/>
              </a:solidFill>
            </a:endParaRPr>
          </a:p>
        </p:txBody>
      </p:sp>
      <p:pic>
        <p:nvPicPr>
          <p:cNvPr id="3" name="Picture 2" descr="A flock of seagulls flying in the sky&#10;&#10;Description automatically generated">
            <a:extLst>
              <a:ext uri="{FF2B5EF4-FFF2-40B4-BE49-F238E27FC236}">
                <a16:creationId xmlns:a16="http://schemas.microsoft.com/office/drawing/2014/main" id="{3E94783F-FDAA-4394-B5E4-177F1DFFCA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67200" y="2057400"/>
            <a:ext cx="3657600" cy="2743200"/>
          </a:xfrm>
          <a:prstGeom prst="rect">
            <a:avLst/>
          </a:prstGeom>
        </p:spPr>
      </p:pic>
      <p:pic>
        <p:nvPicPr>
          <p:cNvPr id="7" name="Picture 6">
            <a:extLst>
              <a:ext uri="{FF2B5EF4-FFF2-40B4-BE49-F238E27FC236}">
                <a16:creationId xmlns:a16="http://schemas.microsoft.com/office/drawing/2014/main" id="{1F1C9DD5-DAD3-475F-944B-639177036F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5209309"/>
            <a:ext cx="913733" cy="13716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rPr>
              <a:t>One Second After the Rapture</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066800" y="1600200"/>
            <a:ext cx="5943600" cy="3124200"/>
          </a:xfrm>
        </p:spPr>
        <p:txBody>
          <a:bodyPr/>
          <a:lstStyle/>
          <a:p>
            <a:pPr marL="576263" indent="-576263">
              <a:spcBef>
                <a:spcPts val="1800"/>
              </a:spcBef>
              <a:spcAft>
                <a:spcPts val="1800"/>
              </a:spcAft>
              <a:buSzPct val="100000"/>
              <a:buFont typeface="+mj-lt"/>
              <a:buAutoNum type="arabicPeriod"/>
              <a:defRPr/>
            </a:pPr>
            <a:r>
              <a:rPr lang="en-US" sz="3600" dirty="0">
                <a:effectLst>
                  <a:outerShdw blurRad="38100" dist="38100" dir="2700000" algn="tl">
                    <a:srgbClr val="000000">
                      <a:alpha val="43137"/>
                    </a:srgbClr>
                  </a:outerShdw>
                </a:effectLst>
                <a:latin typeface="Calibri" pitchFamily="34" charset="0"/>
                <a:cs typeface="Calibri" pitchFamily="34" charset="0"/>
              </a:rPr>
              <a:t>For the believer</a:t>
            </a:r>
          </a:p>
          <a:p>
            <a:pPr marL="576263" indent="-576263">
              <a:spcBef>
                <a:spcPts val="1800"/>
              </a:spcBef>
              <a:spcAft>
                <a:spcPts val="1800"/>
              </a:spcAft>
              <a:buSzPct val="100000"/>
              <a:buFont typeface="+mj-lt"/>
              <a:buAutoNum type="arabicPeriod"/>
              <a:defRPr/>
            </a:pPr>
            <a:r>
              <a:rPr lang="en-US" sz="3600" dirty="0">
                <a:effectLst>
                  <a:outerShdw blurRad="38100" dist="38100" dir="2700000" algn="tl">
                    <a:srgbClr val="000000">
                      <a:alpha val="43137"/>
                    </a:srgbClr>
                  </a:outerShdw>
                </a:effectLst>
                <a:latin typeface="Calibri" pitchFamily="34" charset="0"/>
                <a:cs typeface="Calibri" pitchFamily="34" charset="0"/>
              </a:rPr>
              <a:t>For the unbeliever</a:t>
            </a:r>
          </a:p>
          <a:p>
            <a:pPr marL="576263" indent="-576263">
              <a:spcBef>
                <a:spcPts val="1800"/>
              </a:spcBef>
              <a:spcAft>
                <a:spcPts val="1800"/>
              </a:spcAft>
              <a:buSzPct val="100000"/>
              <a:buFont typeface="+mj-lt"/>
              <a:buAutoNum type="arabicPeriod"/>
              <a:defRPr/>
            </a:pPr>
            <a:r>
              <a:rPr lang="en-US" sz="3600" dirty="0">
                <a:effectLst>
                  <a:outerShdw blurRad="38100" dist="38100" dir="2700000" algn="tl">
                    <a:srgbClr val="000000">
                      <a:alpha val="43137"/>
                    </a:srgbClr>
                  </a:outerShdw>
                </a:effectLst>
                <a:latin typeface="Calibri" pitchFamily="34" charset="0"/>
                <a:cs typeface="Calibri" pitchFamily="34" charset="0"/>
              </a:rPr>
              <a:t>So what?</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001000" y="1752600"/>
            <a:ext cx="3124200" cy="3882877"/>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rPr>
              <a:t>One Second After the Rapture</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066800" y="1600200"/>
            <a:ext cx="5943600" cy="3124200"/>
          </a:xfrm>
        </p:spPr>
        <p:txBody>
          <a:bodyPr/>
          <a:lstStyle/>
          <a:p>
            <a:pPr marL="576263" indent="-576263">
              <a:spcBef>
                <a:spcPts val="1800"/>
              </a:spcBef>
              <a:spcAft>
                <a:spcPts val="1800"/>
              </a:spcAft>
              <a:buSzPct val="100000"/>
              <a:buFont typeface="+mj-lt"/>
              <a:buAutoNum type="arabicPeriod"/>
              <a:defRPr/>
            </a:pPr>
            <a:r>
              <a:rPr lang="en-US" sz="36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For the believer</a:t>
            </a:r>
          </a:p>
          <a:p>
            <a:pPr marL="576263" indent="-576263">
              <a:spcBef>
                <a:spcPts val="1800"/>
              </a:spcBef>
              <a:spcAft>
                <a:spcPts val="1800"/>
              </a:spcAft>
              <a:buSzPct val="100000"/>
              <a:buFont typeface="+mj-lt"/>
              <a:buAutoNum type="arabicPeriod"/>
              <a:defRPr/>
            </a:pPr>
            <a:r>
              <a:rPr lang="en-US" sz="3600" dirty="0">
                <a:effectLst>
                  <a:outerShdw blurRad="38100" dist="38100" dir="2700000" algn="tl">
                    <a:srgbClr val="000000">
                      <a:alpha val="43137"/>
                    </a:srgbClr>
                  </a:outerShdw>
                </a:effectLst>
                <a:latin typeface="Calibri" pitchFamily="34" charset="0"/>
                <a:cs typeface="Calibri" pitchFamily="34" charset="0"/>
              </a:rPr>
              <a:t>For the unbeliever</a:t>
            </a:r>
          </a:p>
          <a:p>
            <a:pPr marL="576263" indent="-576263">
              <a:spcBef>
                <a:spcPts val="1800"/>
              </a:spcBef>
              <a:spcAft>
                <a:spcPts val="1800"/>
              </a:spcAft>
              <a:buSzPct val="100000"/>
              <a:buFont typeface="+mj-lt"/>
              <a:buAutoNum type="arabicPeriod"/>
              <a:defRPr/>
            </a:pPr>
            <a:r>
              <a:rPr lang="en-US" sz="3600" dirty="0">
                <a:effectLst>
                  <a:outerShdw blurRad="38100" dist="38100" dir="2700000" algn="tl">
                    <a:srgbClr val="000000">
                      <a:alpha val="43137"/>
                    </a:srgbClr>
                  </a:outerShdw>
                </a:effectLst>
                <a:latin typeface="Calibri" pitchFamily="34" charset="0"/>
                <a:cs typeface="Calibri" pitchFamily="34" charset="0"/>
              </a:rPr>
              <a:t>So what?</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001000" y="1752600"/>
            <a:ext cx="3124200" cy="3882877"/>
          </a:xfrm>
          <a:prstGeom prst="rect">
            <a:avLst/>
          </a:prstGeom>
          <a:noFill/>
          <a:ln w="9525">
            <a:noFill/>
            <a:miter lim="800000"/>
            <a:headEnd/>
            <a:tailEnd/>
          </a:ln>
        </p:spPr>
      </p:pic>
    </p:spTree>
    <p:extLst>
      <p:ext uri="{BB962C8B-B14F-4D97-AF65-F5344CB8AC3E}">
        <p14:creationId xmlns:p14="http://schemas.microsoft.com/office/powerpoint/2010/main" val="3284060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rPr>
              <a:t>1. For the Believer</a:t>
            </a:r>
          </a:p>
        </p:txBody>
      </p:sp>
      <p:sp>
        <p:nvSpPr>
          <p:cNvPr id="3" name="Content Placeholder 2"/>
          <p:cNvSpPr>
            <a:spLocks noGrp="1"/>
          </p:cNvSpPr>
          <p:nvPr>
            <p:ph idx="1"/>
          </p:nvPr>
        </p:nvSpPr>
        <p:spPr>
          <a:xfrm>
            <a:off x="2438400" y="1600200"/>
            <a:ext cx="7315200" cy="3352800"/>
          </a:xfrm>
        </p:spPr>
        <p:txBody>
          <a:bodyPr/>
          <a:lstStyle/>
          <a:p>
            <a:pPr marL="457200" indent="-457200">
              <a:spcBef>
                <a:spcPts val="1800"/>
              </a:spcBef>
              <a:spcAft>
                <a:spcPts val="1800"/>
              </a:spcAft>
              <a:buSzPct val="100000"/>
              <a:buAutoNum type="alphaLcPeriod"/>
              <a:defRPr/>
            </a:pPr>
            <a:r>
              <a:rPr lang="en-US" sz="3600" dirty="0">
                <a:latin typeface="Calibri" pitchFamily="34" charset="0"/>
                <a:cs typeface="Calibri" pitchFamily="34" charset="0"/>
              </a:rPr>
              <a:t>Reunion (1 Thess. 4:13-18)</a:t>
            </a:r>
          </a:p>
          <a:p>
            <a:pPr marL="457200" indent="-457200">
              <a:spcBef>
                <a:spcPts val="1800"/>
              </a:spcBef>
              <a:spcAft>
                <a:spcPts val="1800"/>
              </a:spcAft>
              <a:buSzPct val="100000"/>
              <a:buAutoNum type="alphaLcPeriod"/>
              <a:defRPr/>
            </a:pPr>
            <a:r>
              <a:rPr lang="en-US" sz="3600" dirty="0">
                <a:latin typeface="Calibri" pitchFamily="34" charset="0"/>
                <a:cs typeface="Calibri" pitchFamily="34" charset="0"/>
              </a:rPr>
              <a:t>Resurrection (1 Cor. 15:51, 53-55)</a:t>
            </a:r>
          </a:p>
          <a:p>
            <a:pPr marL="457200" indent="-457200">
              <a:spcBef>
                <a:spcPts val="1800"/>
              </a:spcBef>
              <a:spcAft>
                <a:spcPts val="1800"/>
              </a:spcAft>
              <a:buSzPct val="100000"/>
              <a:buAutoNum type="alphaLcPeriod"/>
              <a:defRPr/>
            </a:pPr>
            <a:r>
              <a:rPr lang="en-US" sz="3600" dirty="0">
                <a:cs typeface="Calibri" pitchFamily="34" charset="0"/>
              </a:rPr>
              <a:t>Reward</a:t>
            </a:r>
            <a:r>
              <a:rPr lang="en-US" sz="3600" dirty="0">
                <a:latin typeface="Calibri" pitchFamily="34" charset="0"/>
                <a:cs typeface="Calibri" pitchFamily="34" charset="0"/>
              </a:rPr>
              <a:t> (2 Cor. 5:10)</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4343400"/>
            <a:ext cx="1839337" cy="2286000"/>
          </a:xfrm>
          <a:prstGeom prst="rect">
            <a:avLst/>
          </a:prstGeom>
          <a:noFill/>
          <a:ln w="9525">
            <a:no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4343400"/>
            <a:ext cx="1839336" cy="2286000"/>
          </a:xfrm>
          <a:prstGeom prst="rect">
            <a:avLst/>
          </a:prstGeom>
          <a:noFill/>
          <a:ln w="9525">
            <a:noFill/>
            <a:miter lim="800000"/>
            <a:headEnd/>
            <a:tailEnd/>
          </a:ln>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rPr>
              <a:t>1. For the Believer</a:t>
            </a:r>
          </a:p>
        </p:txBody>
      </p:sp>
      <p:sp>
        <p:nvSpPr>
          <p:cNvPr id="3" name="Content Placeholder 2"/>
          <p:cNvSpPr>
            <a:spLocks noGrp="1"/>
          </p:cNvSpPr>
          <p:nvPr>
            <p:ph idx="1"/>
          </p:nvPr>
        </p:nvSpPr>
        <p:spPr>
          <a:xfrm>
            <a:off x="2438400" y="1600200"/>
            <a:ext cx="7315200" cy="3352800"/>
          </a:xfrm>
        </p:spPr>
        <p:txBody>
          <a:bodyPr/>
          <a:lstStyle/>
          <a:p>
            <a:pPr marL="457200" indent="-457200">
              <a:spcBef>
                <a:spcPts val="1800"/>
              </a:spcBef>
              <a:spcAft>
                <a:spcPts val="1800"/>
              </a:spcAft>
              <a:buSzPct val="100000"/>
              <a:buAutoNum type="alphaLcPeriod"/>
              <a:defRPr/>
            </a:pPr>
            <a:r>
              <a:rPr lang="en-US" sz="3600" b="1" u="sng" dirty="0">
                <a:solidFill>
                  <a:srgbClr val="FFFFCC"/>
                </a:solidFill>
                <a:effectLst>
                  <a:outerShdw blurRad="38100" dist="38100" dir="2700000" algn="tl">
                    <a:srgbClr val="000000">
                      <a:alpha val="43137"/>
                    </a:srgbClr>
                  </a:outerShdw>
                </a:effectLst>
                <a:cs typeface="Calibri" pitchFamily="34" charset="0"/>
              </a:rPr>
              <a:t>Reunion (1 Thess. 4:13-18)</a:t>
            </a:r>
          </a:p>
          <a:p>
            <a:pPr marL="457200" indent="-457200">
              <a:spcBef>
                <a:spcPts val="1800"/>
              </a:spcBef>
              <a:spcAft>
                <a:spcPts val="1800"/>
              </a:spcAft>
              <a:buSzPct val="100000"/>
              <a:buAutoNum type="alphaLcPeriod"/>
              <a:defRPr/>
            </a:pPr>
            <a:r>
              <a:rPr lang="en-US" sz="3600" dirty="0">
                <a:latin typeface="Calibri" pitchFamily="34" charset="0"/>
                <a:cs typeface="Calibri" pitchFamily="34" charset="0"/>
              </a:rPr>
              <a:t>Resurrection (1 Cor. 15:51, 53-55)</a:t>
            </a:r>
          </a:p>
          <a:p>
            <a:pPr marL="457200" indent="-457200">
              <a:spcBef>
                <a:spcPts val="1800"/>
              </a:spcBef>
              <a:spcAft>
                <a:spcPts val="1800"/>
              </a:spcAft>
              <a:buSzPct val="100000"/>
              <a:buAutoNum type="alphaLcPeriod"/>
              <a:defRPr/>
            </a:pPr>
            <a:r>
              <a:rPr lang="en-US" sz="3600" dirty="0">
                <a:cs typeface="Calibri" pitchFamily="34" charset="0"/>
              </a:rPr>
              <a:t>Reward</a:t>
            </a:r>
            <a:r>
              <a:rPr lang="en-US" sz="3600" dirty="0">
                <a:latin typeface="Calibri" pitchFamily="34" charset="0"/>
                <a:cs typeface="Calibri" pitchFamily="34" charset="0"/>
              </a:rPr>
              <a:t> (2 Cor. 5:10)</a:t>
            </a:r>
          </a:p>
        </p:txBody>
      </p:sp>
      <p:pic>
        <p:nvPicPr>
          <p:cNvPr id="7" name="Picture 4">
            <a:extLst>
              <a:ext uri="{FF2B5EF4-FFF2-40B4-BE49-F238E27FC236}">
                <a16:creationId xmlns:a16="http://schemas.microsoft.com/office/drawing/2014/main" id="{60A9AB1E-0D71-4182-8899-F85B1243373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4343400"/>
            <a:ext cx="1839337" cy="2286000"/>
          </a:xfrm>
          <a:prstGeom prst="rect">
            <a:avLst/>
          </a:prstGeom>
          <a:noFill/>
          <a:ln w="9525">
            <a:noFill/>
            <a:miter lim="800000"/>
            <a:headEnd/>
            <a:tailEnd/>
          </a:ln>
        </p:spPr>
      </p:pic>
      <p:pic>
        <p:nvPicPr>
          <p:cNvPr id="8" name="Picture 7">
            <a:extLst>
              <a:ext uri="{FF2B5EF4-FFF2-40B4-BE49-F238E27FC236}">
                <a16:creationId xmlns:a16="http://schemas.microsoft.com/office/drawing/2014/main" id="{AC1FA224-344E-433D-AEAF-7B7BC62CEA9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4343400"/>
            <a:ext cx="1839336" cy="2286000"/>
          </a:xfrm>
          <a:prstGeom prst="rect">
            <a:avLst/>
          </a:prstGeom>
          <a:noFill/>
          <a:ln w="9525">
            <a:noFill/>
            <a:miter lim="800000"/>
            <a:headEnd/>
            <a:tailEnd/>
          </a:ln>
          <a:effectLst/>
        </p:spPr>
      </p:pic>
    </p:spTree>
    <p:extLst>
      <p:ext uri="{BB962C8B-B14F-4D97-AF65-F5344CB8AC3E}">
        <p14:creationId xmlns:p14="http://schemas.microsoft.com/office/powerpoint/2010/main" val="2826486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209800" y="228600"/>
            <a:ext cx="7772400" cy="762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What is the Rapture?</a:t>
            </a:r>
          </a:p>
        </p:txBody>
      </p:sp>
      <p:sp>
        <p:nvSpPr>
          <p:cNvPr id="32771" name="Rectangle 3"/>
          <p:cNvSpPr>
            <a:spLocks noGrp="1" noChangeArrowheads="1"/>
          </p:cNvSpPr>
          <p:nvPr>
            <p:ph idx="1"/>
          </p:nvPr>
        </p:nvSpPr>
        <p:spPr>
          <a:xfrm>
            <a:off x="1752600" y="990600"/>
            <a:ext cx="8686800" cy="5715000"/>
          </a:xfrm>
        </p:spPr>
        <p:txBody>
          <a:bodyPr/>
          <a:lstStyle/>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An important doctrine</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Distinct from the Second Advent</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Catching away of all living believers (1 Thess 4:17)</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Reunion (1 Thess 4:14-16)</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Resurrection (1 Cor 15:50-54)</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Exemption from death (1 Cor 15:51, 54-56) </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Instantaneous (1 Cor 15:52)</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Mystery (1 Cor 15:51)</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Imminent (1 Cor 15:51; 1 Thess 4:15)</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Traditional doctrine now being recovered</a:t>
            </a:r>
          </a:p>
        </p:txBody>
      </p:sp>
      <p:pic>
        <p:nvPicPr>
          <p:cNvPr id="4" name="Picture 2">
            <a:extLst>
              <a:ext uri="{FF2B5EF4-FFF2-40B4-BE49-F238E27FC236}">
                <a16:creationId xmlns:a16="http://schemas.microsoft.com/office/drawing/2014/main" id="{DDEC3774-7228-4A36-A551-261335795F4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394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98770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209800" y="228600"/>
            <a:ext cx="7772400" cy="7620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What is the Rapture?</a:t>
            </a:r>
          </a:p>
        </p:txBody>
      </p:sp>
      <p:sp>
        <p:nvSpPr>
          <p:cNvPr id="32771" name="Rectangle 3"/>
          <p:cNvSpPr>
            <a:spLocks noGrp="1" noChangeArrowheads="1"/>
          </p:cNvSpPr>
          <p:nvPr>
            <p:ph idx="1"/>
          </p:nvPr>
        </p:nvSpPr>
        <p:spPr>
          <a:xfrm>
            <a:off x="1752600" y="990600"/>
            <a:ext cx="8686800" cy="5715000"/>
          </a:xfrm>
        </p:spPr>
        <p:txBody>
          <a:bodyPr/>
          <a:lstStyle/>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An important doctrine</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Distinct from the Second Advent</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Catching away of all living believers (1 Thess 4:17)</a:t>
            </a:r>
          </a:p>
          <a:p>
            <a:pPr marL="514350" indent="-514350" eaLnBrk="1" hangingPunct="1">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Reunion (1 Thess 4:14-16)</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Resurrection (1 Cor 15:50-54)</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Exemption from death (1 Cor 15:51, 54-56) </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Instantaneous (1 Cor 15:52)</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Mystery (1 Cor 15:51)</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Imminent (1 Cor 15:51; 1 Thess 4:15)</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Traditional doctrine now being recovered</a:t>
            </a:r>
          </a:p>
        </p:txBody>
      </p:sp>
      <p:pic>
        <p:nvPicPr>
          <p:cNvPr id="4" name="Picture 2">
            <a:extLst>
              <a:ext uri="{FF2B5EF4-FFF2-40B4-BE49-F238E27FC236}">
                <a16:creationId xmlns:a16="http://schemas.microsoft.com/office/drawing/2014/main" id="{DDEC3774-7228-4A36-A551-261335795F4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372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599" y="0"/>
            <a:ext cx="10972801" cy="5105400"/>
          </a:xfrm>
        </p:spPr>
        <p:txBody>
          <a:bodyPr/>
          <a:lstStyle/>
          <a:p>
            <a:pPr marL="0" indent="0" algn="ctr">
              <a:spcBef>
                <a:spcPct val="0"/>
              </a:spcBef>
              <a:spcAft>
                <a:spcPts val="1200"/>
              </a:spcAft>
              <a:buNone/>
            </a:pPr>
            <a:r>
              <a:rPr lang="en-US" sz="4000" kern="1200" dirty="0">
                <a:solidFill>
                  <a:srgbClr val="00FFFF"/>
                </a:solidFill>
                <a:cs typeface="Calibri" panose="020F0502020204030204" pitchFamily="34" charset="0"/>
              </a:rPr>
              <a:t>1 Thessalonians 4:13-18</a:t>
            </a:r>
          </a:p>
          <a:p>
            <a:pPr marL="0" indent="0" algn="just">
              <a:spcBef>
                <a:spcPts val="0"/>
              </a:spcBef>
              <a:buNone/>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uninformed, brethren, about those who are asleep, so that you will not grieve as do the rest who have no hope.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we believe that Jesus died and rose again, even so God will bring with Him those who have fallen asleep in Jesus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 that we who are alive and remain until the coming of the Lord, will not . . . </a:t>
            </a:r>
          </a:p>
        </p:txBody>
      </p:sp>
    </p:spTree>
    <p:extLst>
      <p:ext uri="{BB962C8B-B14F-4D97-AF65-F5344CB8AC3E}">
        <p14:creationId xmlns:p14="http://schemas.microsoft.com/office/powerpoint/2010/main" val="13459264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601" y="0"/>
            <a:ext cx="10972800" cy="5105400"/>
          </a:xfrm>
        </p:spPr>
        <p:txBody>
          <a:bodyPr/>
          <a:lstStyle/>
          <a:p>
            <a:pPr marL="0" indent="0" algn="ctr">
              <a:spcBef>
                <a:spcPts val="0"/>
              </a:spcBef>
              <a:spcAft>
                <a:spcPts val="1000"/>
              </a:spcAft>
              <a:buNone/>
            </a:pPr>
            <a:r>
              <a:rPr lang="en-US" sz="4000" kern="1200" dirty="0">
                <a:solidFill>
                  <a:srgbClr val="00FFFF"/>
                </a:solidFill>
                <a:effectLst>
                  <a:outerShdw blurRad="38100" dist="38100" dir="2700000" algn="tl">
                    <a:srgbClr val="000000">
                      <a:alpha val="43137"/>
                    </a:srgbClr>
                  </a:outerShdw>
                </a:effectLst>
                <a:ea typeface="+mj-ea"/>
                <a:cs typeface="Calibri" panose="020F0502020204030204" pitchFamily="34" charset="0"/>
              </a:rPr>
              <a:t>1 Thessalonians 4:13-18</a:t>
            </a:r>
          </a:p>
          <a:p>
            <a:pPr marL="0" indent="0" algn="just">
              <a:spcBef>
                <a:spcPts val="0"/>
              </a:spcBef>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..precede those who have fallen asleep.</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descend from heaven with a shout, with the voice of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the dead in Christ will rise first.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Then we who are alive and remain will be caught up together with them in the clouds to meet the Lord in the air, and so we shall always be with the 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600" dirty="0">
                <a:effectLst>
                  <a:outerShdw blurRad="38100" dist="38100" dir="2700000" algn="tl">
                    <a:srgbClr val="000000">
                      <a:alpha val="43137"/>
                    </a:srgbClr>
                  </a:outerShdw>
                </a:effectLst>
                <a:cs typeface="Calibri" panose="020F0502020204030204" pitchFamily="34" charset="0"/>
              </a:rPr>
              <a:t>Therefore comfort one another with these words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7418039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rPr>
              <a:t>1. For the Believer</a:t>
            </a:r>
          </a:p>
        </p:txBody>
      </p:sp>
      <p:sp>
        <p:nvSpPr>
          <p:cNvPr id="3" name="Content Placeholder 2"/>
          <p:cNvSpPr>
            <a:spLocks noGrp="1"/>
          </p:cNvSpPr>
          <p:nvPr>
            <p:ph idx="1"/>
          </p:nvPr>
        </p:nvSpPr>
        <p:spPr>
          <a:xfrm>
            <a:off x="2438400" y="1600200"/>
            <a:ext cx="7315200" cy="3352800"/>
          </a:xfrm>
        </p:spPr>
        <p:txBody>
          <a:bodyPr/>
          <a:lstStyle/>
          <a:p>
            <a:pPr marL="457200" indent="-457200">
              <a:spcBef>
                <a:spcPts val="1800"/>
              </a:spcBef>
              <a:spcAft>
                <a:spcPts val="1800"/>
              </a:spcAft>
              <a:buSzPct val="100000"/>
              <a:buAutoNum type="alphaLcPeriod"/>
              <a:defRPr/>
            </a:pPr>
            <a:r>
              <a:rPr lang="en-US" sz="3600" dirty="0">
                <a:cs typeface="Calibri" pitchFamily="34" charset="0"/>
              </a:rPr>
              <a:t>Reunion (1 Thess. 4:13-18)</a:t>
            </a:r>
          </a:p>
          <a:p>
            <a:pPr marL="457200" indent="-457200">
              <a:spcBef>
                <a:spcPts val="1800"/>
              </a:spcBef>
              <a:spcAft>
                <a:spcPts val="1800"/>
              </a:spcAft>
              <a:buSzPct val="100000"/>
              <a:buAutoNum type="alphaLcPeriod"/>
              <a:defRPr/>
            </a:pPr>
            <a:r>
              <a:rPr lang="en-US" sz="3600" b="1" u="sng" dirty="0">
                <a:solidFill>
                  <a:srgbClr val="FFFFCC"/>
                </a:solidFill>
                <a:effectLst>
                  <a:outerShdw blurRad="38100" dist="38100" dir="2700000" algn="tl">
                    <a:srgbClr val="000000">
                      <a:alpha val="43137"/>
                    </a:srgbClr>
                  </a:outerShdw>
                </a:effectLst>
                <a:cs typeface="Calibri" pitchFamily="34" charset="0"/>
              </a:rPr>
              <a:t>Resurrection (1 Cor. 15:51, 53-55)</a:t>
            </a:r>
          </a:p>
          <a:p>
            <a:pPr marL="457200" indent="-457200">
              <a:spcBef>
                <a:spcPts val="1800"/>
              </a:spcBef>
              <a:spcAft>
                <a:spcPts val="1800"/>
              </a:spcAft>
              <a:buSzPct val="100000"/>
              <a:buAutoNum type="alphaLcPeriod"/>
              <a:defRPr/>
            </a:pPr>
            <a:r>
              <a:rPr lang="en-US" sz="3600" dirty="0">
                <a:cs typeface="Calibri" pitchFamily="34" charset="0"/>
              </a:rPr>
              <a:t>Reward</a:t>
            </a:r>
            <a:r>
              <a:rPr lang="en-US" sz="3600" dirty="0">
                <a:latin typeface="Calibri" pitchFamily="34" charset="0"/>
                <a:cs typeface="Calibri" pitchFamily="34" charset="0"/>
              </a:rPr>
              <a:t> (2 Cor. 5:10)</a:t>
            </a:r>
          </a:p>
        </p:txBody>
      </p:sp>
      <p:pic>
        <p:nvPicPr>
          <p:cNvPr id="7" name="Picture 4">
            <a:extLst>
              <a:ext uri="{FF2B5EF4-FFF2-40B4-BE49-F238E27FC236}">
                <a16:creationId xmlns:a16="http://schemas.microsoft.com/office/drawing/2014/main" id="{60A9AB1E-0D71-4182-8899-F85B1243373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4343400"/>
            <a:ext cx="1839337" cy="2286000"/>
          </a:xfrm>
          <a:prstGeom prst="rect">
            <a:avLst/>
          </a:prstGeom>
          <a:noFill/>
          <a:ln w="9525">
            <a:noFill/>
            <a:miter lim="800000"/>
            <a:headEnd/>
            <a:tailEnd/>
          </a:ln>
        </p:spPr>
      </p:pic>
      <p:pic>
        <p:nvPicPr>
          <p:cNvPr id="8" name="Picture 7">
            <a:extLst>
              <a:ext uri="{FF2B5EF4-FFF2-40B4-BE49-F238E27FC236}">
                <a16:creationId xmlns:a16="http://schemas.microsoft.com/office/drawing/2014/main" id="{AC1FA224-344E-433D-AEAF-7B7BC62CEA9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4343400"/>
            <a:ext cx="1839336" cy="2286000"/>
          </a:xfrm>
          <a:prstGeom prst="rect">
            <a:avLst/>
          </a:prstGeom>
          <a:noFill/>
          <a:ln w="9525">
            <a:noFill/>
            <a:miter lim="800000"/>
            <a:headEnd/>
            <a:tailEnd/>
          </a:ln>
          <a:effectLst/>
        </p:spPr>
      </p:pic>
    </p:spTree>
    <p:extLst>
      <p:ext uri="{BB962C8B-B14F-4D97-AF65-F5344CB8AC3E}">
        <p14:creationId xmlns:p14="http://schemas.microsoft.com/office/powerpoint/2010/main" val="11117071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209800" y="228600"/>
            <a:ext cx="7772400" cy="7620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What is the Rapture?</a:t>
            </a:r>
          </a:p>
        </p:txBody>
      </p:sp>
      <p:sp>
        <p:nvSpPr>
          <p:cNvPr id="32771" name="Rectangle 3"/>
          <p:cNvSpPr>
            <a:spLocks noGrp="1" noChangeArrowheads="1"/>
          </p:cNvSpPr>
          <p:nvPr>
            <p:ph idx="1"/>
          </p:nvPr>
        </p:nvSpPr>
        <p:spPr>
          <a:xfrm>
            <a:off x="1752600" y="990600"/>
            <a:ext cx="8686800" cy="5715000"/>
          </a:xfrm>
        </p:spPr>
        <p:txBody>
          <a:bodyPr/>
          <a:lstStyle/>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An important doctrine</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Distinct from the Second Advent</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Catching away of all living believers (1 Thess 4:17)</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Reunion (1 Thess 4:14-16)</a:t>
            </a:r>
          </a:p>
          <a:p>
            <a:pPr marL="514350" indent="-514350" eaLnBrk="1" hangingPunct="1">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Resurrection (1 Cor 15:50-54)</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Exemption from death (1 Cor 15:51, 54-56) </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Instantaneous (1 Cor 15:52)</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Mystery (1 Cor 15:51)</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Imminent (1 Cor 15:51; 1 Thess 4:15)</a:t>
            </a:r>
          </a:p>
          <a:p>
            <a:pPr marL="514350" indent="-514350" eaLnBrk="1" hangingPunct="1">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Traditional doctrine now being recovered</a:t>
            </a:r>
          </a:p>
        </p:txBody>
      </p:sp>
      <p:pic>
        <p:nvPicPr>
          <p:cNvPr id="4" name="Picture 2">
            <a:extLst>
              <a:ext uri="{FF2B5EF4-FFF2-40B4-BE49-F238E27FC236}">
                <a16:creationId xmlns:a16="http://schemas.microsoft.com/office/drawing/2014/main" id="{DDEC3774-7228-4A36-A551-261335795F4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372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81976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34147" name="Rectangle 1"/>
          <p:cNvSpPr>
            <a:spLocks noChangeArrowheads="1"/>
          </p:cNvSpPr>
          <p:nvPr/>
        </p:nvSpPr>
        <p:spPr bwMode="auto">
          <a:xfrm>
            <a:off x="381000" y="1"/>
            <a:ext cx="11582400" cy="3077766"/>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15:50-51</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50 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say this, brethren, that flesh and blood cannot inherit the kingdom of God; nor does the perishable inherit the imperishable. </a:t>
            </a:r>
            <a:r>
              <a:rPr lang="en-US" sz="3600" baseline="30000" dirty="0">
                <a:latin typeface="Calibri" panose="020F0502020204030204" pitchFamily="34" charset="0"/>
                <a:cs typeface="Calibri" panose="020F0502020204030204" pitchFamily="34" charset="0"/>
              </a:rPr>
              <a:t>51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Behold, I tell you a mystery; we will not all sleep, but we will all be changed.”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4">
            <a:extLst>
              <a:ext uri="{FF2B5EF4-FFF2-40B4-BE49-F238E27FC236}">
                <a16:creationId xmlns:a16="http://schemas.microsoft.com/office/drawing/2014/main" id="{98196EB8-7720-455D-A67C-199962A9692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60265" y="3048000"/>
            <a:ext cx="1471470" cy="1828800"/>
          </a:xfrm>
          <a:prstGeom prst="rect">
            <a:avLst/>
          </a:prstGeom>
          <a:noFill/>
          <a:ln w="9525">
            <a:noFill/>
            <a:miter lim="800000"/>
            <a:headEnd/>
            <a:tailEnd/>
          </a:ln>
        </p:spPr>
      </p:pic>
    </p:spTree>
    <p:extLst>
      <p:ext uri="{BB962C8B-B14F-4D97-AF65-F5344CB8AC3E}">
        <p14:creationId xmlns:p14="http://schemas.microsoft.com/office/powerpoint/2010/main" val="28054625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1D8E55-48E6-4CE6-9396-E0ECF490C4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4739759"/>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8:19-23</a:t>
            </a:r>
          </a:p>
          <a:p>
            <a:pPr algn="just">
              <a:defRPr/>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anxious longing of the creation waits eagerly for the revealing of the sons of God.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creation was subjected to futility, not willingly, but because of Him who subjected it, in hope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the creation itself also will be set free from its slavery to corruption into the freedom of the glory of the children of God.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we know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the whole creation groans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suffers the . . .</a:t>
            </a:r>
          </a:p>
        </p:txBody>
      </p:sp>
    </p:spTree>
    <p:extLst>
      <p:ext uri="{BB962C8B-B14F-4D97-AF65-F5344CB8AC3E}">
        <p14:creationId xmlns:p14="http://schemas.microsoft.com/office/powerpoint/2010/main" val="2442434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1D8E55-48E6-4CE6-9396-E0ECF490C4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3631763"/>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8:19-23</a:t>
            </a:r>
          </a:p>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pains of childbirth together until now.</a:t>
            </a:r>
            <a:r>
              <a:rPr lang="en-US" sz="3600" b="1" baseline="30000" dirty="0">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a:t>
            </a:r>
            <a:r>
              <a:rPr lang="en-US" sz="3600" b="1" baseline="30000" dirty="0">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not only this, but also we ourselves, having the first fruits of the Spirit, even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ourselves groan within ourselves, waiting eagerly for our adoption as sons, the redemption of our body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1705382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rPr>
              <a:t>1. For the Believer</a:t>
            </a:r>
          </a:p>
        </p:txBody>
      </p:sp>
      <p:sp>
        <p:nvSpPr>
          <p:cNvPr id="3" name="Content Placeholder 2"/>
          <p:cNvSpPr>
            <a:spLocks noGrp="1"/>
          </p:cNvSpPr>
          <p:nvPr>
            <p:ph idx="1"/>
          </p:nvPr>
        </p:nvSpPr>
        <p:spPr>
          <a:xfrm>
            <a:off x="2438400" y="1600200"/>
            <a:ext cx="7315200" cy="3352800"/>
          </a:xfrm>
        </p:spPr>
        <p:txBody>
          <a:bodyPr/>
          <a:lstStyle/>
          <a:p>
            <a:pPr marL="457200" indent="-457200">
              <a:spcBef>
                <a:spcPts val="1800"/>
              </a:spcBef>
              <a:spcAft>
                <a:spcPts val="1800"/>
              </a:spcAft>
              <a:buSzPct val="100000"/>
              <a:buAutoNum type="alphaLcPeriod"/>
              <a:defRPr/>
            </a:pPr>
            <a:r>
              <a:rPr lang="en-US" sz="3600" dirty="0">
                <a:cs typeface="Calibri" pitchFamily="34" charset="0"/>
              </a:rPr>
              <a:t>Reunion (1 Thess. 4:13-18)</a:t>
            </a:r>
          </a:p>
          <a:p>
            <a:pPr marL="457200" indent="-457200">
              <a:spcBef>
                <a:spcPts val="1800"/>
              </a:spcBef>
              <a:spcAft>
                <a:spcPts val="1800"/>
              </a:spcAft>
              <a:buSzPct val="100000"/>
              <a:buAutoNum type="alphaLcPeriod"/>
              <a:defRPr/>
            </a:pPr>
            <a:r>
              <a:rPr lang="en-US" sz="3600" dirty="0">
                <a:cs typeface="Calibri" pitchFamily="34" charset="0"/>
              </a:rPr>
              <a:t>Resurrection (1 Cor. 15:51, 53-55)</a:t>
            </a:r>
          </a:p>
          <a:p>
            <a:pPr marL="457200" indent="-457200">
              <a:spcBef>
                <a:spcPts val="1800"/>
              </a:spcBef>
              <a:spcAft>
                <a:spcPts val="1800"/>
              </a:spcAft>
              <a:buSzPct val="100000"/>
              <a:buAutoNum type="alphaLcPeriod"/>
              <a:defRPr/>
            </a:pPr>
            <a:r>
              <a:rPr lang="en-US" sz="3600" b="1" u="sng" dirty="0">
                <a:solidFill>
                  <a:srgbClr val="FFFFCC"/>
                </a:solidFill>
                <a:effectLst>
                  <a:outerShdw blurRad="38100" dist="38100" dir="2700000" algn="tl">
                    <a:srgbClr val="000000">
                      <a:alpha val="43137"/>
                    </a:srgbClr>
                  </a:outerShdw>
                </a:effectLst>
                <a:cs typeface="Calibri" pitchFamily="34" charset="0"/>
              </a:rPr>
              <a:t>Reward (2 Cor. 5:10)</a:t>
            </a:r>
          </a:p>
        </p:txBody>
      </p:sp>
      <p:pic>
        <p:nvPicPr>
          <p:cNvPr id="7" name="Picture 4">
            <a:extLst>
              <a:ext uri="{FF2B5EF4-FFF2-40B4-BE49-F238E27FC236}">
                <a16:creationId xmlns:a16="http://schemas.microsoft.com/office/drawing/2014/main" id="{60A9AB1E-0D71-4182-8899-F85B1243373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4343400"/>
            <a:ext cx="1839337" cy="2286000"/>
          </a:xfrm>
          <a:prstGeom prst="rect">
            <a:avLst/>
          </a:prstGeom>
          <a:noFill/>
          <a:ln w="9525">
            <a:noFill/>
            <a:miter lim="800000"/>
            <a:headEnd/>
            <a:tailEnd/>
          </a:ln>
        </p:spPr>
      </p:pic>
      <p:pic>
        <p:nvPicPr>
          <p:cNvPr id="8" name="Picture 7">
            <a:extLst>
              <a:ext uri="{FF2B5EF4-FFF2-40B4-BE49-F238E27FC236}">
                <a16:creationId xmlns:a16="http://schemas.microsoft.com/office/drawing/2014/main" id="{AC1FA224-344E-433D-AEAF-7B7BC62CEA9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4343400"/>
            <a:ext cx="1839336" cy="2286000"/>
          </a:xfrm>
          <a:prstGeom prst="rect">
            <a:avLst/>
          </a:prstGeom>
          <a:noFill/>
          <a:ln w="9525">
            <a:noFill/>
            <a:miter lim="800000"/>
            <a:headEnd/>
            <a:tailEnd/>
          </a:ln>
          <a:effectLst/>
        </p:spPr>
      </p:pic>
    </p:spTree>
    <p:extLst>
      <p:ext uri="{BB962C8B-B14F-4D97-AF65-F5344CB8AC3E}">
        <p14:creationId xmlns:p14="http://schemas.microsoft.com/office/powerpoint/2010/main" val="27006624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65AE40-F7A5-4937-BD4B-180F01FD54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154710"/>
          </a:xfrm>
          <a:prstGeom prst="rect">
            <a:avLst/>
          </a:prstGeom>
          <a:noFill/>
          <a:ln w="28575">
            <a:noFill/>
            <a:miter lim="800000"/>
            <a:headEnd/>
            <a:tailEnd/>
          </a:ln>
        </p:spPr>
        <p:txBody>
          <a:bodyPr wrap="square">
            <a:spAutoFit/>
          </a:bodyPr>
          <a:lstStyle/>
          <a:p>
            <a:pPr algn="ctr" eaLnBrk="1" fontAlgn="auto" hangingPunct="1">
              <a:spcBef>
                <a:spcPts val="0"/>
              </a:spcBef>
              <a:spcAft>
                <a:spcPts val="1200"/>
              </a:spcAft>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2 Corinthians 5:10</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mn-cs"/>
              </a:rPr>
              <a:t>“</a:t>
            </a:r>
            <a:r>
              <a:rPr lang="en-US" sz="3600" dirty="0">
                <a:effectLst>
                  <a:outerShdw blurRad="38100" dist="38100" dir="2700000" algn="tl">
                    <a:srgbClr val="000000">
                      <a:alpha val="43137"/>
                    </a:srgbClr>
                  </a:outerShdw>
                </a:effectLst>
                <a:latin typeface="Calibri" panose="020F0502020204030204" pitchFamily="34" charset="0"/>
              </a:rPr>
              <a:t>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we must all</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mn-cs"/>
              </a:rPr>
              <a:t> </a:t>
            </a:r>
            <a:r>
              <a:rPr lang="en-US" sz="3600" dirty="0">
                <a:effectLst>
                  <a:outerShdw blurRad="38100" dist="38100" dir="2700000" algn="tl">
                    <a:srgbClr val="000000">
                      <a:alpha val="43137"/>
                    </a:srgbClr>
                  </a:outerShdw>
                </a:effectLst>
                <a:latin typeface="Calibri" panose="020F0502020204030204" pitchFamily="34" charset="0"/>
              </a:rPr>
              <a:t>appear before the judgment seat of Christ, so that each one may be recompensed for his deeds in the body, according to what he has done, whether good or bad.”</a:t>
            </a:r>
          </a:p>
        </p:txBody>
      </p:sp>
      <p:pic>
        <p:nvPicPr>
          <p:cNvPr id="5" name="Picture 4">
            <a:extLst>
              <a:ext uri="{FF2B5EF4-FFF2-40B4-BE49-F238E27FC236}">
                <a16:creationId xmlns:a16="http://schemas.microsoft.com/office/drawing/2014/main" id="{D4CD2775-35E4-4D56-87E5-076BC898BA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74127" y="3048000"/>
            <a:ext cx="2043746" cy="18288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7" y="1600200"/>
            <a:ext cx="7451269"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9585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4294967295"/>
          </p:nvPr>
        </p:nvSpPr>
        <p:spPr>
          <a:xfrm>
            <a:off x="1524000" y="228600"/>
            <a:ext cx="9144000" cy="914400"/>
          </a:xfrm>
        </p:spPr>
        <p:txBody>
          <a:bodyPr vert="horz" wrap="square" lIns="92075" tIns="46038" rIns="92075" bIns="46038" numCol="1" anchor="ctr" anchorCtr="0" compatLnSpc="1">
            <a:prstTxWarp prst="textNoShape">
              <a:avLst/>
            </a:prstTxWarp>
          </a:bodyPr>
          <a:lstStyle/>
          <a:p>
            <a:pPr marL="0" indent="0" algn="ctr" eaLnBrk="1" hangingPunct="1">
              <a:buNone/>
              <a:defRPr/>
            </a:pPr>
            <a:r>
              <a:rPr lang="en-US" sz="4400" dirty="0">
                <a:solidFill>
                  <a:schemeClr val="tx2"/>
                </a:solidFill>
                <a:latin typeface="Calibri" pitchFamily="34" charset="0"/>
                <a:cs typeface="Calibri" pitchFamily="34" charset="0"/>
              </a:rPr>
              <a:t>Our Performance Appraisals</a:t>
            </a:r>
            <a:endParaRPr lang="en-US" sz="4400" i="1" dirty="0">
              <a:solidFill>
                <a:schemeClr val="tx2"/>
              </a:solidFill>
              <a:latin typeface="Calibri" pitchFamily="34" charset="0"/>
              <a:cs typeface="Calibri" pitchFamily="34" charset="0"/>
            </a:endParaRPr>
          </a:p>
        </p:txBody>
      </p:sp>
      <p:pic>
        <p:nvPicPr>
          <p:cNvPr id="15364" name="Picture 6" descr="https://ddclaywriter.files.wordpress.com/2013/03/judgment-seat-of-christ.jpg"/>
          <p:cNvPicPr>
            <a:picLocks noChangeAspect="1" noChangeArrowheads="1"/>
          </p:cNvPicPr>
          <p:nvPr/>
        </p:nvPicPr>
        <p:blipFill>
          <a:blip r:embed="rId2" cstate="print"/>
          <a:srcRect/>
          <a:stretch>
            <a:fillRect/>
          </a:stretch>
        </p:blipFill>
        <p:spPr bwMode="auto">
          <a:xfrm>
            <a:off x="3055708" y="1371600"/>
            <a:ext cx="6080585" cy="4572000"/>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914400" y="228600"/>
            <a:ext cx="10363200" cy="914400"/>
          </a:xfrm>
        </p:spPr>
        <p:txBody>
          <a:bodyPr/>
          <a:lstStyle/>
          <a:p>
            <a:pPr algn="ctr" eaLnBrk="1" fontAlgn="auto" hangingPunct="1">
              <a:spcAft>
                <a:spcPts val="0"/>
              </a:spcAft>
              <a:defRPr/>
            </a:pPr>
            <a:r>
              <a:rPr lang="en-US" sz="4000" dirty="0">
                <a:solidFill>
                  <a:schemeClr val="tx2">
                    <a:satMod val="200000"/>
                  </a:schemeClr>
                </a:solidFill>
                <a:effectLst>
                  <a:outerShdw blurRad="38100" dist="38100" dir="2700000" algn="tl">
                    <a:srgbClr val="000000">
                      <a:alpha val="43137"/>
                    </a:srgbClr>
                  </a:outerShdw>
                </a:effectLst>
              </a:rPr>
              <a:t>Why?</a:t>
            </a:r>
          </a:p>
        </p:txBody>
      </p:sp>
      <p:sp>
        <p:nvSpPr>
          <p:cNvPr id="124931" name="Content Placeholder 2"/>
          <p:cNvSpPr>
            <a:spLocks noGrp="1"/>
          </p:cNvSpPr>
          <p:nvPr>
            <p:ph idx="1"/>
          </p:nvPr>
        </p:nvSpPr>
        <p:spPr>
          <a:xfrm>
            <a:off x="2057400" y="1143000"/>
            <a:ext cx="8077200" cy="3048001"/>
          </a:xfrm>
        </p:spPr>
        <p:txBody>
          <a:bodyPr/>
          <a:lstStyle/>
          <a:p>
            <a:pPr marL="576263" indent="-576263" eaLnBrk="1" hangingPunct="1">
              <a:spcBef>
                <a:spcPts val="0"/>
              </a:spcBef>
              <a:spcAft>
                <a:spcPts val="3600"/>
              </a:spcAft>
              <a:defRPr/>
            </a:pPr>
            <a:r>
              <a:rPr lang="en-US" sz="3600" b="1" u="sng" dirty="0">
                <a:solidFill>
                  <a:srgbClr val="FFFFCC"/>
                </a:solidFill>
                <a:effectLst>
                  <a:outerShdw blurRad="38100" dist="38100" dir="2700000" algn="tl">
                    <a:srgbClr val="000000">
                      <a:alpha val="43137"/>
                    </a:srgbClr>
                  </a:outerShdw>
                </a:effectLst>
              </a:rPr>
              <a:t>Not</a:t>
            </a:r>
            <a:r>
              <a:rPr lang="en-US" sz="3600" dirty="0">
                <a:effectLst>
                  <a:outerShdw blurRad="38100" dist="38100" dir="2700000" algn="tl">
                    <a:srgbClr val="000000">
                      <a:alpha val="43137"/>
                    </a:srgbClr>
                  </a:outerShdw>
                </a:effectLst>
              </a:rPr>
              <a:t> to judge sin (John 19:30)</a:t>
            </a:r>
          </a:p>
          <a:p>
            <a:pPr marL="576263" indent="-576263" eaLnBrk="1" hangingPunct="1">
              <a:spcBef>
                <a:spcPts val="0"/>
              </a:spcBef>
              <a:spcAft>
                <a:spcPts val="3600"/>
              </a:spcAft>
              <a:defRPr/>
            </a:pPr>
            <a:r>
              <a:rPr lang="en-US" sz="3600" b="1" u="sng" dirty="0">
                <a:solidFill>
                  <a:srgbClr val="FFFFCC"/>
                </a:solidFill>
                <a:effectLst>
                  <a:outerShdw blurRad="38100" dist="38100" dir="2700000" algn="tl">
                    <a:srgbClr val="000000">
                      <a:alpha val="43137"/>
                    </a:srgbClr>
                  </a:outerShdw>
                </a:effectLst>
              </a:rPr>
              <a:t>Not</a:t>
            </a:r>
            <a:r>
              <a:rPr lang="en-US" sz="3600" dirty="0">
                <a:effectLst>
                  <a:outerShdw blurRad="38100" dist="38100" dir="2700000" algn="tl">
                    <a:srgbClr val="000000">
                      <a:alpha val="43137"/>
                    </a:srgbClr>
                  </a:outerShdw>
                </a:effectLst>
              </a:rPr>
              <a:t> to determine salvation (John 5:24)</a:t>
            </a:r>
          </a:p>
          <a:p>
            <a:pPr marL="576263" indent="-576263" eaLnBrk="1" hangingPunct="1">
              <a:spcBef>
                <a:spcPts val="0"/>
              </a:spcBef>
              <a:spcAft>
                <a:spcPts val="3600"/>
              </a:spcAft>
              <a:defRPr/>
            </a:pPr>
            <a:r>
              <a:rPr lang="en-US" sz="3600" b="1" u="sng" dirty="0">
                <a:solidFill>
                  <a:srgbClr val="FFFFCC"/>
                </a:solidFill>
                <a:effectLst>
                  <a:outerShdw blurRad="38100" dist="38100" dir="2700000" algn="tl">
                    <a:srgbClr val="000000">
                      <a:alpha val="43137"/>
                    </a:srgbClr>
                  </a:outerShdw>
                </a:effectLst>
              </a:rPr>
              <a:t>But</a:t>
            </a:r>
            <a:r>
              <a:rPr lang="en-US" sz="3600" dirty="0">
                <a:effectLst>
                  <a:outerShdw blurRad="38100" dist="38100" dir="2700000" algn="tl">
                    <a:srgbClr val="000000">
                      <a:alpha val="43137"/>
                    </a:srgbClr>
                  </a:outerShdw>
                </a:effectLst>
              </a:rPr>
              <a:t> rather to give or not give rewards </a:t>
            </a:r>
            <a:endParaRPr lang="en-US" dirty="0">
              <a:effectLst>
                <a:outerShdw blurRad="38100" dist="38100" dir="2700000" algn="tl">
                  <a:srgbClr val="000000">
                    <a:alpha val="43137"/>
                  </a:srgbClr>
                </a:outerShdw>
              </a:effectLst>
            </a:endParaRPr>
          </a:p>
        </p:txBody>
      </p:sp>
      <p:pic>
        <p:nvPicPr>
          <p:cNvPr id="3174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16694" y="4038600"/>
            <a:ext cx="2558612" cy="2286000"/>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3154710"/>
          </a:xfrm>
          <a:prstGeom prst="rect">
            <a:avLst/>
          </a:prstGeom>
          <a:noFill/>
          <a:ln w="28575">
            <a:noFill/>
            <a:miter lim="800000"/>
            <a:headEnd/>
            <a:tailEnd/>
          </a:ln>
        </p:spPr>
        <p:txBody>
          <a:bodyPr wrap="square">
            <a:spAutoFit/>
          </a:bodyPr>
          <a:lstStyle/>
          <a:p>
            <a:pPr algn="ctr" defTabSz="68580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John 5:24</a:t>
            </a:r>
          </a:p>
          <a:p>
            <a:pPr algn="just">
              <a:spcBef>
                <a:spcPts val="600"/>
              </a:spcBef>
              <a:spcAft>
                <a:spcPts val="600"/>
              </a:spcAft>
            </a:pPr>
            <a:r>
              <a:rPr lang="en-US" altLang="en-US" sz="3600" dirty="0">
                <a:latin typeface="Calibri" panose="020F0502020204030204" pitchFamily="34" charset="0"/>
                <a:cs typeface="Calibri" panose="020F0502020204030204" pitchFamily="34" charset="0"/>
              </a:rPr>
              <a:t>“Truly, truly, I say to you, he who hears My word, and </a:t>
            </a:r>
            <a:r>
              <a:rPr lang="en-US" altLang="en-US" sz="3600" b="1" u="sng" dirty="0">
                <a:solidFill>
                  <a:srgbClr val="FFFFCC"/>
                </a:solidFill>
                <a:latin typeface="Calibri" panose="020F0502020204030204" pitchFamily="34" charset="0"/>
                <a:cs typeface="Calibri" panose="020F0502020204030204" pitchFamily="34" charset="0"/>
              </a:rPr>
              <a:t>believes Him</a:t>
            </a:r>
            <a:r>
              <a:rPr lang="en-US" altLang="en-US" sz="3600" b="1" dirty="0">
                <a:latin typeface="Calibri" panose="020F0502020204030204" pitchFamily="34" charset="0"/>
                <a:cs typeface="Calibri" panose="020F0502020204030204" pitchFamily="34" charset="0"/>
              </a:rPr>
              <a:t> </a:t>
            </a:r>
            <a:r>
              <a:rPr lang="en-US" altLang="en-US" sz="3600" dirty="0">
                <a:latin typeface="Calibri" panose="020F0502020204030204" pitchFamily="34" charset="0"/>
                <a:cs typeface="Calibri" panose="020F0502020204030204" pitchFamily="34" charset="0"/>
              </a:rPr>
              <a:t>who sent Me, </a:t>
            </a:r>
            <a:r>
              <a:rPr lang="en-US" altLang="en-US" sz="3600" b="1" u="sng" dirty="0">
                <a:solidFill>
                  <a:srgbClr val="FFFFCC"/>
                </a:solidFill>
                <a:latin typeface="Calibri" panose="020F0502020204030204" pitchFamily="34" charset="0"/>
                <a:cs typeface="Calibri" panose="020F0502020204030204" pitchFamily="34" charset="0"/>
              </a:rPr>
              <a:t>has eternal life</a:t>
            </a:r>
            <a:r>
              <a:rPr lang="en-US" altLang="en-US" sz="3600" dirty="0">
                <a:latin typeface="Calibri" panose="020F0502020204030204" pitchFamily="34" charset="0"/>
                <a:cs typeface="Calibri" panose="020F0502020204030204" pitchFamily="34" charset="0"/>
              </a:rPr>
              <a:t>, and does not come into judgment, but </a:t>
            </a:r>
            <a:r>
              <a:rPr lang="en-US" altLang="en-US" sz="3600" b="1" u="sng" dirty="0">
                <a:solidFill>
                  <a:srgbClr val="FFFFCC"/>
                </a:solidFill>
                <a:latin typeface="Calibri" panose="020F0502020204030204" pitchFamily="34" charset="0"/>
                <a:cs typeface="Calibri" panose="020F0502020204030204" pitchFamily="34" charset="0"/>
              </a:rPr>
              <a:t>has passed out</a:t>
            </a:r>
            <a:r>
              <a:rPr lang="en-US" altLang="en-US" sz="3600" b="1" dirty="0">
                <a:solidFill>
                  <a:srgbClr val="FFFFCC"/>
                </a:solidFill>
                <a:latin typeface="Calibri" panose="020F0502020204030204" pitchFamily="34" charset="0"/>
                <a:cs typeface="Calibri" panose="020F0502020204030204" pitchFamily="34" charset="0"/>
              </a:rPr>
              <a:t> </a:t>
            </a:r>
            <a:r>
              <a:rPr lang="en-US" altLang="en-US" sz="3600" dirty="0">
                <a:latin typeface="Calibri" panose="020F0502020204030204" pitchFamily="34" charset="0"/>
                <a:cs typeface="Calibri" panose="020F0502020204030204" pitchFamily="34" charset="0"/>
              </a:rPr>
              <a:t>of death into life.”</a:t>
            </a:r>
          </a:p>
        </p:txBody>
      </p:sp>
      <p:pic>
        <p:nvPicPr>
          <p:cNvPr id="2" name="Picture 1">
            <a:extLst>
              <a:ext uri="{FF2B5EF4-FFF2-40B4-BE49-F238E27FC236}">
                <a16:creationId xmlns:a16="http://schemas.microsoft.com/office/drawing/2014/main" id="{E3D56084-D715-4117-9F7A-07BA3BD5EF86}"/>
              </a:ext>
            </a:extLst>
          </p:cNvPr>
          <p:cNvPicPr>
            <a:picLocks noChangeAspect="1"/>
          </p:cNvPicPr>
          <p:nvPr/>
        </p:nvPicPr>
        <p:blipFill>
          <a:blip r:embed="rId3"/>
          <a:stretch>
            <a:fillRect/>
          </a:stretch>
        </p:blipFill>
        <p:spPr>
          <a:xfrm>
            <a:off x="4470400" y="3048000"/>
            <a:ext cx="3251200" cy="1828800"/>
          </a:xfrm>
          <a:prstGeom prst="rect">
            <a:avLst/>
          </a:prstGeom>
          <a:ln>
            <a:solidFill>
              <a:schemeClr val="tx1"/>
            </a:solidFill>
          </a:ln>
        </p:spPr>
      </p:pic>
    </p:spTree>
    <p:extLst>
      <p:ext uri="{BB962C8B-B14F-4D97-AF65-F5344CB8AC3E}">
        <p14:creationId xmlns:p14="http://schemas.microsoft.com/office/powerpoint/2010/main" val="40909331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41" name="Group 33"/>
          <p:cNvGraphicFramePr>
            <a:graphicFrameLocks noGrp="1"/>
          </p:cNvGraphicFramePr>
          <p:nvPr/>
        </p:nvGraphicFramePr>
        <p:xfrm>
          <a:off x="1680722" y="128024"/>
          <a:ext cx="8830559" cy="6601952"/>
        </p:xfrm>
        <a:graphic>
          <a:graphicData uri="http://schemas.openxmlformats.org/drawingml/2006/table">
            <a:tbl>
              <a:tblPr>
                <a:tableStyleId>{5940675A-B579-460E-94D1-54222C63F5DA}</a:tableStyleId>
              </a:tblPr>
              <a:tblGrid>
                <a:gridCol w="2586479">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3500880">
                  <a:extLst>
                    <a:ext uri="{9D8B030D-6E8A-4147-A177-3AD203B41FA5}">
                      <a16:colId xmlns:a16="http://schemas.microsoft.com/office/drawing/2014/main" val="20002"/>
                    </a:ext>
                  </a:extLst>
                </a:gridCol>
              </a:tblGrid>
              <a:tr h="685731">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3600" kern="1200" dirty="0">
                          <a:solidFill>
                            <a:srgbClr val="00FFFF"/>
                          </a:solidFill>
                          <a:effectLst/>
                          <a:latin typeface="Calibri" panose="020F0502020204030204" pitchFamily="34" charset="0"/>
                          <a:ea typeface="+mj-ea"/>
                          <a:cs typeface="Calibri" panose="020F0502020204030204" pitchFamily="34" charset="0"/>
                        </a:rPr>
                        <a:t>Scripture’s Five Crowns </a:t>
                      </a:r>
                      <a:br>
                        <a:rPr lang="en-US" altLang="en-US" sz="3600" kern="1200" dirty="0">
                          <a:solidFill>
                            <a:srgbClr val="00FFFF"/>
                          </a:solidFill>
                          <a:effectLst/>
                          <a:latin typeface="Calibri" panose="020F0502020204030204" pitchFamily="34" charset="0"/>
                          <a:ea typeface="+mj-ea"/>
                          <a:cs typeface="Calibri" panose="020F0502020204030204" pitchFamily="34" charset="0"/>
                        </a:rPr>
                      </a:br>
                      <a:r>
                        <a:rPr lang="en-US" altLang="en-US" sz="2800" kern="1200" dirty="0">
                          <a:solidFill>
                            <a:schemeClr val="tx1"/>
                          </a:solidFill>
                          <a:effectLst/>
                          <a:latin typeface="Calibri" panose="020F0502020204030204" pitchFamily="34" charset="0"/>
                          <a:ea typeface="+mj-ea"/>
                          <a:cs typeface="Calibri" panose="020F0502020204030204" pitchFamily="34" charset="0"/>
                        </a:rPr>
                        <a:t>(Rev 4:10: 3:11; 2 John 8)</a:t>
                      </a:r>
                      <a:endParaRPr lang="en-US" sz="2800" kern="1200" dirty="0">
                        <a:solidFill>
                          <a:schemeClr val="tx1"/>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4048066298"/>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2"/>
                          </a:solidFill>
                          <a:effectLst/>
                          <a:latin typeface="Calibri" panose="020F0502020204030204" pitchFamily="34" charset="0"/>
                          <a:cs typeface="Calibri" panose="020F0502020204030204" pitchFamily="34" charset="0"/>
                        </a:rPr>
                        <a:t>SCRIPTURE</a:t>
                      </a:r>
                      <a:endParaRPr lang="en-US" sz="3200" b="1" u="none" kern="1200" dirty="0">
                        <a:solidFill>
                          <a:schemeClr val="bg2"/>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rgbClr val="C00000"/>
                          </a:solidFill>
                          <a:effectLst/>
                          <a:latin typeface="Calibri" panose="020F0502020204030204" pitchFamily="34" charset="0"/>
                          <a:cs typeface="Calibri" panose="020F0502020204030204" pitchFamily="34" charset="0"/>
                        </a:rPr>
                        <a:t>CROWN</a:t>
                      </a:r>
                      <a:endParaRPr lang="en-US" sz="3200" b="1" u="none" kern="1200" dirty="0">
                        <a:solidFill>
                          <a:srgbClr val="C00000"/>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1">
                              <a:lumMod val="50000"/>
                            </a:schemeClr>
                          </a:solidFill>
                          <a:effectLst/>
                          <a:latin typeface="Calibri" panose="020F0502020204030204" pitchFamily="34" charset="0"/>
                          <a:cs typeface="Calibri" panose="020F0502020204030204" pitchFamily="34" charset="0"/>
                        </a:rPr>
                        <a:t>PURPOSE</a:t>
                      </a:r>
                      <a:endParaRPr lang="en-US" sz="3200" b="1" u="none" kern="1200" dirty="0">
                        <a:solidFill>
                          <a:schemeClr val="bg1">
                            <a:lumMod val="50000"/>
                          </a:schemeClr>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0"/>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9:24-27</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Incorruptible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Gaining mastery over the flesh</a:t>
                      </a:r>
                      <a:endParaRPr kumimoji="0" lang="en-US" sz="2600" b="0" i="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1"/>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Thess. 2:19-20</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Rejoicing</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Soul winning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2"/>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Jas. 1:12; </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Rev. 2:10</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Life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Enduring trials</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3"/>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Pet. 5:2-4</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Glory</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Shepherding God’s people</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4"/>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2 Tim. 4:8</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kern="1200" cap="none" normalizeH="0" baseline="0" dirty="0">
                          <a:ln>
                            <a:noFill/>
                          </a:ln>
                          <a:solidFill>
                            <a:srgbClr val="C00000"/>
                          </a:solidFill>
                          <a:effectLst/>
                          <a:latin typeface="Calibri" panose="020F0502020204030204" pitchFamily="34" charset="0"/>
                          <a:cs typeface="Calibri" panose="020F0502020204030204" pitchFamily="34" charset="0"/>
                        </a:rPr>
                        <a:t>Righteousness</a:t>
                      </a:r>
                      <a:endPar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Longing for His appearing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9883295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E60B59-A97D-4322-BE9C-037B5CEFEF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304800" y="0"/>
            <a:ext cx="11582400" cy="2585323"/>
          </a:xfrm>
          <a:prstGeom prst="rect">
            <a:avLst/>
          </a:prstGeom>
          <a:noFill/>
          <a:ln w="28575">
            <a:noFill/>
            <a:miter lim="800000"/>
            <a:headEnd/>
            <a:tailEnd/>
          </a:ln>
        </p:spPr>
        <p:txBody>
          <a:bodyPr wrap="square">
            <a:spAutoFit/>
          </a:bodyPr>
          <a:lstStyle/>
          <a:p>
            <a:pPr algn="ctr">
              <a:spcAft>
                <a:spcPts val="2400"/>
              </a:spcAft>
              <a:defRPr/>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3:14-15</a:t>
            </a:r>
          </a:p>
          <a:p>
            <a:pPr algn="just" eaLnBrk="1" hangingPunct="1">
              <a:defRPr/>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any man’s work which he has built on it remains, he will receive a reward. </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any man’s work is burned up, he will suffer loss; but he himself will be saved, yet so as through fire.”</a:t>
            </a:r>
          </a:p>
        </p:txBody>
      </p:sp>
      <p:pic>
        <p:nvPicPr>
          <p:cNvPr id="3" name="Picture 2">
            <a:extLst>
              <a:ext uri="{FF2B5EF4-FFF2-40B4-BE49-F238E27FC236}">
                <a16:creationId xmlns:a16="http://schemas.microsoft.com/office/drawing/2014/main" id="{E84C497A-5CD2-498C-8745-D774F2F769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74127" y="3048000"/>
            <a:ext cx="2043746" cy="1828800"/>
          </a:xfrm>
          <a:prstGeom prst="rect">
            <a:avLst/>
          </a:prstGeom>
        </p:spPr>
      </p:pic>
    </p:spTree>
    <p:extLst>
      <p:ext uri="{BB962C8B-B14F-4D97-AF65-F5344CB8AC3E}">
        <p14:creationId xmlns:p14="http://schemas.microsoft.com/office/powerpoint/2010/main" val="37585417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rPr>
              <a:t>One Second After the Rapture</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066800" y="1600200"/>
            <a:ext cx="5943600" cy="3124200"/>
          </a:xfrm>
        </p:spPr>
        <p:txBody>
          <a:bodyPr/>
          <a:lstStyle/>
          <a:p>
            <a:pPr marL="576263" indent="-576263">
              <a:spcBef>
                <a:spcPts val="1800"/>
              </a:spcBef>
              <a:spcAft>
                <a:spcPts val="1800"/>
              </a:spcAft>
              <a:buSzPct val="100000"/>
              <a:buFont typeface="+mj-lt"/>
              <a:buAutoNum type="arabicPeriod"/>
              <a:defRPr/>
            </a:pPr>
            <a:r>
              <a:rPr lang="en-US" sz="3600" dirty="0">
                <a:effectLst>
                  <a:outerShdw blurRad="38100" dist="38100" dir="2700000" algn="tl">
                    <a:srgbClr val="000000">
                      <a:alpha val="43137"/>
                    </a:srgbClr>
                  </a:outerShdw>
                </a:effectLst>
                <a:cs typeface="Calibri" pitchFamily="34" charset="0"/>
              </a:rPr>
              <a:t>For the believer</a:t>
            </a:r>
          </a:p>
          <a:p>
            <a:pPr marL="576263" indent="-576263">
              <a:spcBef>
                <a:spcPts val="1800"/>
              </a:spcBef>
              <a:spcAft>
                <a:spcPts val="1800"/>
              </a:spcAft>
              <a:buSzPct val="100000"/>
              <a:buFont typeface="+mj-lt"/>
              <a:buAutoNum type="arabicPeriod"/>
              <a:defRPr/>
            </a:pPr>
            <a:r>
              <a:rPr lang="en-US" sz="3600" b="1" u="sng" dirty="0">
                <a:solidFill>
                  <a:srgbClr val="FFFFCC"/>
                </a:solidFill>
                <a:effectLst>
                  <a:outerShdw blurRad="38100" dist="38100" dir="2700000" algn="tl">
                    <a:srgbClr val="000000">
                      <a:alpha val="43137"/>
                    </a:srgbClr>
                  </a:outerShdw>
                </a:effectLst>
                <a:cs typeface="Calibri" pitchFamily="34" charset="0"/>
              </a:rPr>
              <a:t>For the unbeliever</a:t>
            </a:r>
          </a:p>
          <a:p>
            <a:pPr marL="576263" indent="-576263">
              <a:spcBef>
                <a:spcPts val="1800"/>
              </a:spcBef>
              <a:spcAft>
                <a:spcPts val="1800"/>
              </a:spcAft>
              <a:buSzPct val="100000"/>
              <a:buFont typeface="+mj-lt"/>
              <a:buAutoNum type="arabicPeriod"/>
              <a:defRPr/>
            </a:pPr>
            <a:r>
              <a:rPr lang="en-US" sz="3600" dirty="0">
                <a:effectLst>
                  <a:outerShdw blurRad="38100" dist="38100" dir="2700000" algn="tl">
                    <a:srgbClr val="000000">
                      <a:alpha val="43137"/>
                    </a:srgbClr>
                  </a:outerShdw>
                </a:effectLst>
                <a:latin typeface="Calibri" pitchFamily="34" charset="0"/>
                <a:cs typeface="Calibri" pitchFamily="34" charset="0"/>
              </a:rPr>
              <a:t>So what?</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001000" y="1752600"/>
            <a:ext cx="3124200" cy="3882877"/>
          </a:xfrm>
          <a:prstGeom prst="rect">
            <a:avLst/>
          </a:prstGeom>
          <a:noFill/>
          <a:ln w="9525">
            <a:noFill/>
            <a:miter lim="800000"/>
            <a:headEnd/>
            <a:tailEnd/>
          </a:ln>
        </p:spPr>
      </p:pic>
    </p:spTree>
    <p:extLst>
      <p:ext uri="{BB962C8B-B14F-4D97-AF65-F5344CB8AC3E}">
        <p14:creationId xmlns:p14="http://schemas.microsoft.com/office/powerpoint/2010/main" val="30196859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rPr>
              <a:t>2. For the Unbeliever</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742950" indent="-742950">
              <a:spcBef>
                <a:spcPts val="0"/>
              </a:spcBef>
              <a:spcAft>
                <a:spcPts val="1800"/>
              </a:spcAft>
              <a:buSzPct val="100000"/>
              <a:buAutoNum type="alphaLcPeriod"/>
              <a:defRPr/>
            </a:pPr>
            <a:r>
              <a:rPr lang="en-US" dirty="0">
                <a:latin typeface="Calibri" pitchFamily="34" charset="0"/>
                <a:cs typeface="Calibri" pitchFamily="34" charset="0"/>
              </a:rPr>
              <a:t>A perverted explanation to be offered</a:t>
            </a:r>
          </a:p>
          <a:p>
            <a:pPr marL="742950" indent="-742950">
              <a:spcBef>
                <a:spcPts val="0"/>
              </a:spcBef>
              <a:spcAft>
                <a:spcPts val="1800"/>
              </a:spcAft>
              <a:buSzPct val="100000"/>
              <a:buAutoNum type="alphaLcPeriod"/>
              <a:defRPr/>
            </a:pPr>
            <a:r>
              <a:rPr lang="en-US" dirty="0">
                <a:latin typeface="Calibri" pitchFamily="34" charset="0"/>
                <a:cs typeface="Calibri" pitchFamily="34" charset="0"/>
              </a:rPr>
              <a:t>Change in God’s program</a:t>
            </a:r>
          </a:p>
          <a:p>
            <a:pPr marL="742950" indent="-742950">
              <a:spcBef>
                <a:spcPts val="0"/>
              </a:spcBef>
              <a:spcAft>
                <a:spcPts val="1800"/>
              </a:spcAft>
              <a:buSzPct val="100000"/>
              <a:buAutoNum type="alphaLcPeriod"/>
              <a:defRPr/>
            </a:pPr>
            <a:r>
              <a:rPr lang="en-US" dirty="0">
                <a:latin typeface="Calibri" pitchFamily="34" charset="0"/>
                <a:cs typeface="Calibri" pitchFamily="34" charset="0"/>
              </a:rPr>
              <a:t>Identification of the Antichrist</a:t>
            </a:r>
          </a:p>
          <a:p>
            <a:pPr marL="742950" indent="-742950">
              <a:spcBef>
                <a:spcPts val="0"/>
              </a:spcBef>
              <a:spcAft>
                <a:spcPts val="1800"/>
              </a:spcAft>
              <a:buSzPct val="100000"/>
              <a:buAutoNum type="alphaLcPeriod"/>
              <a:defRPr/>
            </a:pPr>
            <a:r>
              <a:rPr lang="en-US" dirty="0">
                <a:latin typeface="Calibri" pitchFamily="34" charset="0"/>
                <a:cs typeface="Calibri" pitchFamily="34" charset="0"/>
              </a:rPr>
              <a:t>Global governance</a:t>
            </a:r>
          </a:p>
          <a:p>
            <a:pPr marL="742950" indent="-742950">
              <a:spcBef>
                <a:spcPts val="0"/>
              </a:spcBef>
              <a:spcAft>
                <a:spcPts val="1800"/>
              </a:spcAft>
              <a:buSzPct val="100000"/>
              <a:buAutoNum type="alphaLcPeriod"/>
              <a:defRPr/>
            </a:pPr>
            <a:r>
              <a:rPr lang="en-US" dirty="0">
                <a:latin typeface="Calibri" pitchFamily="34" charset="0"/>
                <a:cs typeface="Calibri" pitchFamily="34" charset="0"/>
              </a:rPr>
              <a:t>One-world religion</a:t>
            </a:r>
          </a:p>
          <a:p>
            <a:pPr marL="742950" indent="-742950">
              <a:spcBef>
                <a:spcPts val="0"/>
              </a:spcBef>
              <a:spcAft>
                <a:spcPts val="1800"/>
              </a:spcAft>
              <a:buSzPct val="100000"/>
              <a:buAutoNum type="alphaLcPeriod"/>
              <a:defRPr/>
            </a:pPr>
            <a:r>
              <a:rPr lang="en-US" dirty="0">
                <a:latin typeface="Calibri" pitchFamily="34" charset="0"/>
                <a:cs typeface="Calibri" pitchFamily="34" charset="0"/>
              </a:rPr>
              <a:t>Signs &amp; wonders movement</a:t>
            </a:r>
          </a:p>
          <a:p>
            <a:pPr marL="742950" indent="-742950">
              <a:spcBef>
                <a:spcPts val="0"/>
              </a:spcBef>
              <a:spcAft>
                <a:spcPts val="1800"/>
              </a:spcAft>
              <a:buSzPct val="100000"/>
              <a:buAutoNum type="alphaLcPeriod"/>
              <a:defRPr/>
            </a:pPr>
            <a:r>
              <a:rPr lang="en-US" dirty="0">
                <a:latin typeface="Calibri" pitchFamily="34" charset="0"/>
                <a:cs typeface="Calibri" pitchFamily="34" charset="0"/>
              </a:rPr>
              <a:t>The demise of America</a:t>
            </a:r>
          </a:p>
          <a:p>
            <a:pPr marL="742950" indent="-742950">
              <a:spcBef>
                <a:spcPts val="0"/>
              </a:spcBef>
              <a:spcAft>
                <a:spcPts val="1800"/>
              </a:spcAft>
              <a:buSzPct val="100000"/>
              <a:buAutoNum type="alphaLcPeriod"/>
              <a:defRPr/>
            </a:pPr>
            <a:r>
              <a:rPr lang="en-US" dirty="0">
                <a:latin typeface="Calibri" pitchFamily="34" charset="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no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32430443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rPr>
              <a:t>2. For the Unbeliever</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742950" indent="-742950">
              <a:spcBef>
                <a:spcPts val="0"/>
              </a:spcBef>
              <a:spcAft>
                <a:spcPts val="1800"/>
              </a:spcAft>
              <a:buSzPct val="100000"/>
              <a:buAutoNum type="alphaLcPeriod"/>
              <a:defRPr/>
            </a:pPr>
            <a:r>
              <a:rPr lang="en-US" b="1" u="sng" dirty="0">
                <a:solidFill>
                  <a:srgbClr val="FFFFCC"/>
                </a:solidFill>
                <a:cs typeface="Calibri" pitchFamily="34" charset="0"/>
              </a:rPr>
              <a:t>A perverted explanation to be offered</a:t>
            </a:r>
          </a:p>
          <a:p>
            <a:pPr marL="742950" indent="-742950">
              <a:spcBef>
                <a:spcPts val="0"/>
              </a:spcBef>
              <a:spcAft>
                <a:spcPts val="1800"/>
              </a:spcAft>
              <a:buSzPct val="100000"/>
              <a:buAutoNum type="alphaLcPeriod"/>
              <a:defRPr/>
            </a:pPr>
            <a:r>
              <a:rPr lang="en-US" dirty="0">
                <a:latin typeface="Calibri" pitchFamily="34" charset="0"/>
                <a:cs typeface="Calibri" pitchFamily="34" charset="0"/>
              </a:rPr>
              <a:t>Change in God’s program</a:t>
            </a:r>
          </a:p>
          <a:p>
            <a:pPr marL="742950" indent="-742950">
              <a:spcBef>
                <a:spcPts val="0"/>
              </a:spcBef>
              <a:spcAft>
                <a:spcPts val="1800"/>
              </a:spcAft>
              <a:buSzPct val="100000"/>
              <a:buAutoNum type="alphaLcPeriod"/>
              <a:defRPr/>
            </a:pPr>
            <a:r>
              <a:rPr lang="en-US" dirty="0">
                <a:latin typeface="Calibri" pitchFamily="34" charset="0"/>
                <a:cs typeface="Calibri" pitchFamily="34" charset="0"/>
              </a:rPr>
              <a:t>Identification of the Antichrist</a:t>
            </a:r>
          </a:p>
          <a:p>
            <a:pPr marL="742950" indent="-742950">
              <a:spcBef>
                <a:spcPts val="0"/>
              </a:spcBef>
              <a:spcAft>
                <a:spcPts val="1800"/>
              </a:spcAft>
              <a:buSzPct val="100000"/>
              <a:buAutoNum type="alphaLcPeriod"/>
              <a:defRPr/>
            </a:pPr>
            <a:r>
              <a:rPr lang="en-US" dirty="0">
                <a:latin typeface="Calibri" pitchFamily="34" charset="0"/>
                <a:cs typeface="Calibri" pitchFamily="34" charset="0"/>
              </a:rPr>
              <a:t>Global governance</a:t>
            </a:r>
          </a:p>
          <a:p>
            <a:pPr marL="742950" indent="-742950">
              <a:spcBef>
                <a:spcPts val="0"/>
              </a:spcBef>
              <a:spcAft>
                <a:spcPts val="1800"/>
              </a:spcAft>
              <a:buSzPct val="100000"/>
              <a:buAutoNum type="alphaLcPeriod"/>
              <a:defRPr/>
            </a:pPr>
            <a:r>
              <a:rPr lang="en-US" dirty="0">
                <a:latin typeface="Calibri" pitchFamily="34" charset="0"/>
                <a:cs typeface="Calibri" pitchFamily="34" charset="0"/>
              </a:rPr>
              <a:t>One-world religion</a:t>
            </a:r>
          </a:p>
          <a:p>
            <a:pPr marL="742950" indent="-742950">
              <a:spcBef>
                <a:spcPts val="0"/>
              </a:spcBef>
              <a:spcAft>
                <a:spcPts val="1800"/>
              </a:spcAft>
              <a:buSzPct val="100000"/>
              <a:buAutoNum type="alphaLcPeriod"/>
              <a:defRPr/>
            </a:pPr>
            <a:r>
              <a:rPr lang="en-US" dirty="0">
                <a:latin typeface="Calibri" pitchFamily="34" charset="0"/>
                <a:cs typeface="Calibri" pitchFamily="34" charset="0"/>
              </a:rPr>
              <a:t>Signs &amp; wonders movement</a:t>
            </a:r>
          </a:p>
          <a:p>
            <a:pPr marL="742950" indent="-742950">
              <a:spcBef>
                <a:spcPts val="0"/>
              </a:spcBef>
              <a:spcAft>
                <a:spcPts val="1800"/>
              </a:spcAft>
              <a:buSzPct val="100000"/>
              <a:buAutoNum type="alphaLcPeriod"/>
              <a:defRPr/>
            </a:pPr>
            <a:r>
              <a:rPr lang="en-US" dirty="0">
                <a:latin typeface="Calibri" pitchFamily="34" charset="0"/>
                <a:cs typeface="Calibri" pitchFamily="34" charset="0"/>
              </a:rPr>
              <a:t>The demise of America</a:t>
            </a:r>
          </a:p>
          <a:p>
            <a:pPr marL="742950" indent="-742950">
              <a:spcBef>
                <a:spcPts val="0"/>
              </a:spcBef>
              <a:spcAft>
                <a:spcPts val="1800"/>
              </a:spcAft>
              <a:buSzPct val="100000"/>
              <a:buAutoNum type="alphaLcPeriod"/>
              <a:defRPr/>
            </a:pPr>
            <a:r>
              <a:rPr lang="en-US" dirty="0">
                <a:latin typeface="Calibri" pitchFamily="34" charset="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no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11281168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1"/>
          </p:nvPr>
        </p:nvSpPr>
        <p:spPr>
          <a:xfrm>
            <a:off x="609600" y="1145931"/>
            <a:ext cx="10972800" cy="5178669"/>
          </a:xfrm>
        </p:spPr>
        <p:txBody>
          <a:bodyPr/>
          <a:lstStyle/>
          <a:p>
            <a:pPr marL="0" indent="0" algn="just">
              <a:buNone/>
            </a:pPr>
            <a:r>
              <a:rPr lang="en-US" sz="3200" dirty="0">
                <a:effectLst>
                  <a:outerShdw blurRad="38100" dist="38100" dir="2700000" algn="tl">
                    <a:srgbClr val="000000">
                      <a:alpha val="43137"/>
                    </a:srgbClr>
                  </a:outerShdw>
                </a:effectLst>
                <a:cs typeface="Calibri" panose="020F0502020204030204" pitchFamily="34" charset="0"/>
              </a:rPr>
              <a:t>“</a:t>
            </a:r>
            <a:r>
              <a:rPr lang="en-US" sz="3200" dirty="0"/>
              <a:t>Your unfinished species is ready to evolve. The time has come on Earth for this quantum change to occur in many of you." Her "Christ" further informed her "I cannot 'return' until enough of you are attracted and linked." Hubbard's "Christ" explained, "I did not intend for you to deify me, but to deify yourselves as being at the same stage of evolution as I am." "Suffice it to say, that if you do not choose to evolve into a wholesome, co-creative human, then you shall not." "...the fundamental regression is self-centeredness, or the illusion that you are separate from God. I 'make war' on self-centeredness.“…</a:t>
            </a:r>
            <a:endParaRPr lang="en-US" sz="2600" dirty="0">
              <a:effectLst>
                <a:outerShdw blurRad="38100" dist="38100" dir="2700000" algn="tl">
                  <a:srgbClr val="000000">
                    <a:alpha val="43137"/>
                  </a:srgbClr>
                </a:outerShdw>
              </a:effectLst>
              <a:cs typeface="Calibri" panose="020F0502020204030204" pitchFamily="34" charset="0"/>
            </a:endParaRPr>
          </a:p>
        </p:txBody>
      </p:sp>
      <p:sp>
        <p:nvSpPr>
          <p:cNvPr id="80900" name="Text Box 4"/>
          <p:cNvSpPr txBox="1">
            <a:spLocks noChangeArrowheads="1"/>
          </p:cNvSpPr>
          <p:nvPr/>
        </p:nvSpPr>
        <p:spPr bwMode="auto">
          <a:xfrm>
            <a:off x="1371600" y="6477000"/>
            <a:ext cx="9448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r>
              <a:rPr lang="en-US" sz="1200" dirty="0">
                <a:latin typeface="Calibri" panose="020F0502020204030204" pitchFamily="34" charset="0"/>
                <a:cs typeface="Calibri" panose="020F0502020204030204" pitchFamily="34" charset="0"/>
              </a:rPr>
              <a:t>Barbara Marx Hubbard, </a:t>
            </a:r>
            <a:r>
              <a:rPr lang="en-US" sz="1200" i="1" dirty="0">
                <a:latin typeface="Calibri" panose="020F0502020204030204" pitchFamily="34" charset="0"/>
                <a:cs typeface="Calibri" panose="020F0502020204030204" pitchFamily="34" charset="0"/>
              </a:rPr>
              <a:t>The Revelation: A Message of Hope for the New Millennium</a:t>
            </a:r>
            <a:r>
              <a:rPr lang="en-US" sz="1200" dirty="0">
                <a:latin typeface="Calibri" panose="020F0502020204030204" pitchFamily="34" charset="0"/>
                <a:cs typeface="Calibri" panose="020F0502020204030204" pitchFamily="34" charset="0"/>
              </a:rPr>
              <a:t>, 2nd ed. (Novato, CA: </a:t>
            </a:r>
            <a:r>
              <a:rPr lang="en-US" sz="1200" dirty="0" err="1">
                <a:latin typeface="Calibri" panose="020F0502020204030204" pitchFamily="34" charset="0"/>
                <a:cs typeface="Calibri" panose="020F0502020204030204" pitchFamily="34" charset="0"/>
              </a:rPr>
              <a:t>Nataraj</a:t>
            </a:r>
            <a:r>
              <a:rPr lang="en-US" sz="1200" dirty="0">
                <a:latin typeface="Calibri" panose="020F0502020204030204" pitchFamily="34" charset="0"/>
                <a:cs typeface="Calibri" panose="020F0502020204030204" pitchFamily="34" charset="0"/>
              </a:rPr>
              <a:t>, 1995), 65, 66, 195, 233, 240, 255. </a:t>
            </a:r>
          </a:p>
        </p:txBody>
      </p:sp>
      <p:sp>
        <p:nvSpPr>
          <p:cNvPr id="6" name="Rectangle 2">
            <a:extLst>
              <a:ext uri="{FF2B5EF4-FFF2-40B4-BE49-F238E27FC236}">
                <a16:creationId xmlns:a16="http://schemas.microsoft.com/office/drawing/2014/main" id="{CAAA40EE-C3C9-4EF3-8EDF-E5B612951F6B}"/>
              </a:ext>
            </a:extLst>
          </p:cNvPr>
          <p:cNvSpPr txBox="1">
            <a:spLocks noChangeArrowheads="1"/>
          </p:cNvSpPr>
          <p:nvPr/>
        </p:nvSpPr>
        <p:spPr bwMode="auto">
          <a:xfrm>
            <a:off x="3200400" y="228600"/>
            <a:ext cx="5791200" cy="6858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Explanation of the missing </a:t>
            </a:r>
          </a:p>
        </p:txBody>
      </p:sp>
      <p:pic>
        <p:nvPicPr>
          <p:cNvPr id="1026" name="Picture 2" descr="Image result for barbara marx hubbard revelation">
            <a:extLst>
              <a:ext uri="{FF2B5EF4-FFF2-40B4-BE49-F238E27FC236}">
                <a16:creationId xmlns:a16="http://schemas.microsoft.com/office/drawing/2014/main" id="{25CB6FBD-27EF-4EEA-9D4C-282A84DC80A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28662" y="76200"/>
            <a:ext cx="691094" cy="914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3246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1"/>
          </p:nvPr>
        </p:nvSpPr>
        <p:spPr>
          <a:xfrm>
            <a:off x="609600" y="1145931"/>
            <a:ext cx="10972800" cy="5178669"/>
          </a:xfrm>
        </p:spPr>
        <p:txBody>
          <a:bodyPr/>
          <a:lstStyle/>
          <a:p>
            <a:pPr marL="0" indent="0" algn="just">
              <a:buNone/>
            </a:pPr>
            <a:r>
              <a:rPr lang="en-US" sz="3200" dirty="0">
                <a:effectLst>
                  <a:outerShdw blurRad="38100" dist="38100" dir="2700000" algn="tl">
                    <a:srgbClr val="000000">
                      <a:alpha val="43137"/>
                    </a:srgbClr>
                  </a:outerShdw>
                </a:effectLst>
                <a:cs typeface="Calibri" panose="020F0502020204030204" pitchFamily="34" charset="0"/>
              </a:rPr>
              <a:t>…</a:t>
            </a:r>
            <a:r>
              <a:rPr lang="en-US" sz="3200" dirty="0"/>
              <a:t>Furthermore, "At the co-creative stage of evolution, </a:t>
            </a:r>
            <a:r>
              <a:rPr lang="en-US" sz="3200" b="1" u="sng" dirty="0">
                <a:solidFill>
                  <a:srgbClr val="FFFFCC"/>
                </a:solidFill>
              </a:rPr>
              <a:t>one self-centered soul is like a lethal cancer cell in a body; deadly to itself and to the whole." Thus, "The surgeon dare leave no cancer in the body when he closes up the wound after a delicate operation</a:t>
            </a:r>
            <a:r>
              <a:rPr lang="en-US" sz="3200" dirty="0"/>
              <a:t>. We dare leave no self-centered person on Earth after the selection process.” </a:t>
            </a:r>
          </a:p>
          <a:p>
            <a:pPr marL="0" indent="0" algn="just">
              <a:buNone/>
            </a:pPr>
            <a:endParaRPr lang="en-US" sz="2600" dirty="0">
              <a:effectLst>
                <a:outerShdw blurRad="38100" dist="38100" dir="2700000" algn="tl">
                  <a:srgbClr val="000000">
                    <a:alpha val="43137"/>
                  </a:srgbClr>
                </a:outerShdw>
              </a:effectLst>
              <a:cs typeface="Calibri" panose="020F0502020204030204" pitchFamily="34" charset="0"/>
            </a:endParaRPr>
          </a:p>
        </p:txBody>
      </p:sp>
      <p:sp>
        <p:nvSpPr>
          <p:cNvPr id="80900" name="Text Box 4"/>
          <p:cNvSpPr txBox="1">
            <a:spLocks noChangeArrowheads="1"/>
          </p:cNvSpPr>
          <p:nvPr/>
        </p:nvSpPr>
        <p:spPr bwMode="auto">
          <a:xfrm>
            <a:off x="1371600" y="6477000"/>
            <a:ext cx="9448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r>
              <a:rPr lang="en-US" sz="1200" dirty="0">
                <a:latin typeface="Calibri" panose="020F0502020204030204" pitchFamily="34" charset="0"/>
                <a:cs typeface="Calibri" panose="020F0502020204030204" pitchFamily="34" charset="0"/>
              </a:rPr>
              <a:t>Barbara Marx Hubbard, </a:t>
            </a:r>
            <a:r>
              <a:rPr lang="en-US" sz="1200" i="1" dirty="0">
                <a:latin typeface="Calibri" panose="020F0502020204030204" pitchFamily="34" charset="0"/>
                <a:cs typeface="Calibri" panose="020F0502020204030204" pitchFamily="34" charset="0"/>
              </a:rPr>
              <a:t>The Revelation: A Message of Hope for the New Millennium</a:t>
            </a:r>
            <a:r>
              <a:rPr lang="en-US" sz="1200" dirty="0">
                <a:latin typeface="Calibri" panose="020F0502020204030204" pitchFamily="34" charset="0"/>
                <a:cs typeface="Calibri" panose="020F0502020204030204" pitchFamily="34" charset="0"/>
              </a:rPr>
              <a:t>, 2nd ed. (Novato, CA: </a:t>
            </a:r>
            <a:r>
              <a:rPr lang="en-US" sz="1200" dirty="0" err="1">
                <a:latin typeface="Calibri" panose="020F0502020204030204" pitchFamily="34" charset="0"/>
                <a:cs typeface="Calibri" panose="020F0502020204030204" pitchFamily="34" charset="0"/>
              </a:rPr>
              <a:t>Nataraj</a:t>
            </a:r>
            <a:r>
              <a:rPr lang="en-US" sz="1200" dirty="0">
                <a:latin typeface="Calibri" panose="020F0502020204030204" pitchFamily="34" charset="0"/>
                <a:cs typeface="Calibri" panose="020F0502020204030204" pitchFamily="34" charset="0"/>
              </a:rPr>
              <a:t>, 1995), 65, 66, 195, 233, 240, 255. </a:t>
            </a:r>
          </a:p>
        </p:txBody>
      </p:sp>
      <p:sp>
        <p:nvSpPr>
          <p:cNvPr id="6" name="Rectangle 2">
            <a:extLst>
              <a:ext uri="{FF2B5EF4-FFF2-40B4-BE49-F238E27FC236}">
                <a16:creationId xmlns:a16="http://schemas.microsoft.com/office/drawing/2014/main" id="{CAAA40EE-C3C9-4EF3-8EDF-E5B612951F6B}"/>
              </a:ext>
            </a:extLst>
          </p:cNvPr>
          <p:cNvSpPr txBox="1">
            <a:spLocks noChangeArrowheads="1"/>
          </p:cNvSpPr>
          <p:nvPr/>
        </p:nvSpPr>
        <p:spPr bwMode="auto">
          <a:xfrm>
            <a:off x="2781300" y="228600"/>
            <a:ext cx="6629400" cy="6858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Explanation of the missing (cont’d) </a:t>
            </a:r>
          </a:p>
        </p:txBody>
      </p:sp>
      <p:pic>
        <p:nvPicPr>
          <p:cNvPr id="1026" name="Picture 2" descr="Image result for barbara marx hubbard revelation">
            <a:extLst>
              <a:ext uri="{FF2B5EF4-FFF2-40B4-BE49-F238E27FC236}">
                <a16:creationId xmlns:a16="http://schemas.microsoft.com/office/drawing/2014/main" id="{25CB6FBD-27EF-4EEA-9D4C-282A84DC80A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28662" y="76200"/>
            <a:ext cx="691094" cy="914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633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7" name="Rectangle 3"/>
          <p:cNvSpPr>
            <a:spLocks noGrp="1" noChangeArrowheads="1"/>
          </p:cNvSpPr>
          <p:nvPr>
            <p:ph idx="1"/>
          </p:nvPr>
        </p:nvSpPr>
        <p:spPr>
          <a:xfrm>
            <a:off x="1638300" y="1600200"/>
            <a:ext cx="8915400" cy="5105400"/>
          </a:xfrm>
        </p:spPr>
        <p:txBody>
          <a:bodyPr/>
          <a:lstStyle/>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Tribulation's purpose concerns Israel (Jer 30:7; Dan 9:24)</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No biblical reference to the church on earth during the Tribulation period (Rev 4-22)</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Church is promised an exemption from divine wrath (1 Thess 1:10; 5:9; Rom 5:9; Rev 3:10; 6:17)</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Rapture is imminent (1 Cor 15:51; 1 Thess 4:15)</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Rapture is a comfort (1 Thess 4:18)</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Antichrist cannot come to power until the restrainer is removed (2 Thess 2:6-7)</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Symbolic parallels (2 Peter 2:5-9)</a:t>
            </a:r>
            <a:endParaRPr lang="en-US" sz="3000" dirty="0">
              <a:effectLst>
                <a:outerShdw blurRad="38100" dist="38100" dir="2700000" algn="tl">
                  <a:srgbClr val="000000">
                    <a:alpha val="43137"/>
                  </a:srgbClr>
                </a:outerShdw>
              </a:effectLst>
              <a:cs typeface="Calibri" panose="020F0502020204030204" pitchFamily="34" charset="0"/>
            </a:endParaRPr>
          </a:p>
        </p:txBody>
      </p:sp>
      <p:sp>
        <p:nvSpPr>
          <p:cNvPr id="2" name="Rectangle 1">
            <a:extLst>
              <a:ext uri="{FF2B5EF4-FFF2-40B4-BE49-F238E27FC236}">
                <a16:creationId xmlns:a16="http://schemas.microsoft.com/office/drawing/2014/main" id="{2636A59E-F606-4720-AC0C-C62BB4647C7D}"/>
              </a:ext>
            </a:extLst>
          </p:cNvPr>
          <p:cNvSpPr/>
          <p:nvPr/>
        </p:nvSpPr>
        <p:spPr>
          <a:xfrm>
            <a:off x="1524000" y="218182"/>
            <a:ext cx="914400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When is the Rapture?</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Arguments Favoring the Pre-Tribulation View</a:t>
            </a:r>
          </a:p>
        </p:txBody>
      </p:sp>
    </p:spTree>
    <p:extLst>
      <p:ext uri="{BB962C8B-B14F-4D97-AF65-F5344CB8AC3E}">
        <p14:creationId xmlns:p14="http://schemas.microsoft.com/office/powerpoint/2010/main" val="32104493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1"/>
          </p:nvPr>
        </p:nvSpPr>
        <p:spPr>
          <a:xfrm>
            <a:off x="609600" y="990600"/>
            <a:ext cx="10972800" cy="5178669"/>
          </a:xfrm>
        </p:spPr>
        <p:txBody>
          <a:bodyPr/>
          <a:lstStyle/>
          <a:p>
            <a:pPr marL="0" indent="0" algn="just">
              <a:buNone/>
            </a:pPr>
            <a:r>
              <a:rPr lang="en-US" sz="3000" dirty="0">
                <a:effectLst>
                  <a:outerShdw blurRad="38100" dist="38100" dir="2700000" algn="tl">
                    <a:srgbClr val="000000">
                      <a:alpha val="43137"/>
                    </a:srgbClr>
                  </a:outerShdw>
                </a:effectLst>
                <a:cs typeface="Calibri" panose="020F0502020204030204" pitchFamily="34" charset="0"/>
              </a:rPr>
              <a:t>“The coming of the Aquarian age also stimulates in man a spirit of universality and a tendency towards fusion. This can be seen working out in the present trend towards </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synthesis in business, in religion and in politics</a:t>
            </a:r>
            <a:r>
              <a:rPr lang="en-US" sz="3000" dirty="0">
                <a:effectLst>
                  <a:outerShdw blurRad="38100" dist="38100" dir="2700000" algn="tl">
                    <a:srgbClr val="000000">
                      <a:alpha val="43137"/>
                    </a:srgbClr>
                  </a:outerShdw>
                </a:effectLst>
                <a:cs typeface="Calibri" panose="020F0502020204030204" pitchFamily="34" charset="0"/>
              </a:rPr>
              <a:t>. It produces an urge towards union, and among other unions, towards religious understanding and tolerance...False and true standards will emerge in man’s consciousness, and those choices will be made which will lay the foundation of the new order, which will inaugurate the new race, with its </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new laws</a:t>
            </a:r>
            <a:r>
              <a:rPr lang="en-US" sz="3000" dirty="0">
                <a:effectLst>
                  <a:outerShdw blurRad="38100" dist="38100" dir="2700000" algn="tl">
                    <a:srgbClr val="000000">
                      <a:alpha val="43137"/>
                    </a:srgbClr>
                  </a:outerShdw>
                </a:effectLst>
                <a:cs typeface="Calibri" panose="020F0502020204030204" pitchFamily="34" charset="0"/>
              </a:rPr>
              <a:t> and novel approaches, and so usher in the new religion of love and brotherhood, and that period wherein the group and the </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group-good will be the dominant</a:t>
            </a:r>
            <a:r>
              <a:rPr lang="en-US" sz="3000" dirty="0">
                <a:effectLst>
                  <a:outerShdw blurRad="38100" dist="38100" dir="2700000" algn="tl">
                    <a:srgbClr val="000000">
                      <a:alpha val="43137"/>
                    </a:srgbClr>
                  </a:outerShdw>
                </a:effectLst>
                <a:cs typeface="Calibri" panose="020F0502020204030204" pitchFamily="34" charset="0"/>
              </a:rPr>
              <a:t> note. Then </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separateness and hatreds will fade out</a:t>
            </a:r>
            <a:r>
              <a:rPr lang="en-US" sz="3000" dirty="0">
                <a:effectLst>
                  <a:outerShdw blurRad="38100" dist="38100" dir="2700000" algn="tl">
                    <a:srgbClr val="000000">
                      <a:alpha val="43137"/>
                    </a:srgbClr>
                  </a:outerShdw>
                </a:effectLst>
                <a:cs typeface="Calibri" panose="020F0502020204030204" pitchFamily="34" charset="0"/>
              </a:rPr>
              <a:t> and men will be merged in a true unity."</a:t>
            </a:r>
          </a:p>
        </p:txBody>
      </p:sp>
      <p:sp>
        <p:nvSpPr>
          <p:cNvPr id="80900" name="Text Box 4"/>
          <p:cNvSpPr txBox="1">
            <a:spLocks noChangeArrowheads="1"/>
          </p:cNvSpPr>
          <p:nvPr/>
        </p:nvSpPr>
        <p:spPr bwMode="auto">
          <a:xfrm>
            <a:off x="2895600" y="6504801"/>
            <a:ext cx="7315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r>
              <a:rPr lang="en-US"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Alice A. </a:t>
            </a:r>
            <a:r>
              <a:rPr lang="en-US" sz="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Bailiey</a:t>
            </a:r>
            <a:r>
              <a:rPr lang="en-US"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Dijwhal</a:t>
            </a:r>
            <a:r>
              <a:rPr lang="en-US"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Khul</a:t>
            </a:r>
            <a:r>
              <a:rPr lang="en-US"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Seventh Ray: Revealer of the New Age (NY: Lucius Press, 1995), 198-99.</a:t>
            </a:r>
          </a:p>
        </p:txBody>
      </p:sp>
      <p:sp>
        <p:nvSpPr>
          <p:cNvPr id="6" name="Rectangle 2">
            <a:extLst>
              <a:ext uri="{FF2B5EF4-FFF2-40B4-BE49-F238E27FC236}">
                <a16:creationId xmlns:a16="http://schemas.microsoft.com/office/drawing/2014/main" id="{CAAA40EE-C3C9-4EF3-8EDF-E5B612951F6B}"/>
              </a:ext>
            </a:extLst>
          </p:cNvPr>
          <p:cNvSpPr txBox="1">
            <a:spLocks noChangeArrowheads="1"/>
          </p:cNvSpPr>
          <p:nvPr/>
        </p:nvSpPr>
        <p:spPr bwMode="auto">
          <a:xfrm>
            <a:off x="3200400" y="228600"/>
            <a:ext cx="5791200" cy="6858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cs typeface="Calibri" panose="020F0502020204030204" pitchFamily="34" charset="0"/>
              </a:rPr>
              <a:t>The Coming Synthesis </a:t>
            </a:r>
          </a:p>
        </p:txBody>
      </p:sp>
      <p:pic>
        <p:nvPicPr>
          <p:cNvPr id="2" name="Picture 1">
            <a:extLst>
              <a:ext uri="{FF2B5EF4-FFF2-40B4-BE49-F238E27FC236}">
                <a16:creationId xmlns:a16="http://schemas.microsoft.com/office/drawing/2014/main" id="{208E14DA-0276-40E2-8E8F-9DFB96F6AC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1" y="50966"/>
            <a:ext cx="1200370" cy="914400"/>
          </a:xfrm>
          <a:prstGeom prst="rect">
            <a:avLst/>
          </a:prstGeom>
        </p:spPr>
      </p:pic>
    </p:spTree>
    <p:extLst>
      <p:ext uri="{BB962C8B-B14F-4D97-AF65-F5344CB8AC3E}">
        <p14:creationId xmlns:p14="http://schemas.microsoft.com/office/powerpoint/2010/main" val="2903978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1"/>
          </p:nvPr>
        </p:nvSpPr>
        <p:spPr>
          <a:xfrm>
            <a:off x="609600" y="990600"/>
            <a:ext cx="10972800" cy="5178669"/>
          </a:xfrm>
        </p:spPr>
        <p:txBody>
          <a:bodyPr/>
          <a:lstStyle/>
          <a:p>
            <a:pPr marL="0" indent="0" algn="just">
              <a:buNone/>
            </a:pPr>
            <a:r>
              <a:rPr lang="en-US" dirty="0">
                <a:effectLst/>
              </a:rPr>
              <a:t>New Age writer Randolph Price says that his spirit guide, an "awakened one" called "Asher," has informed him that "Nature will soon enter her cleansing cycle" during which those of "lower vibratory rates" will purified off the planet. Perhaps one of the factors which will bring the antichrist to power will be his ability to restore order from chaos by offering an acceptable explanation for all of the missing Christians.</a:t>
            </a:r>
            <a:r>
              <a:rPr lang="en-US" dirty="0"/>
              <a:t> </a:t>
            </a:r>
            <a:endParaRPr lang="en-US" sz="2400" dirty="0">
              <a:effectLst>
                <a:outerShdw blurRad="38100" dist="38100" dir="2700000" algn="tl">
                  <a:srgbClr val="000000">
                    <a:alpha val="43137"/>
                  </a:srgbClr>
                </a:outerShdw>
              </a:effectLst>
              <a:cs typeface="Calibri" panose="020F0502020204030204" pitchFamily="34" charset="0"/>
            </a:endParaRPr>
          </a:p>
        </p:txBody>
      </p:sp>
      <p:sp>
        <p:nvSpPr>
          <p:cNvPr id="80900" name="Text Box 4"/>
          <p:cNvSpPr txBox="1">
            <a:spLocks noChangeArrowheads="1"/>
          </p:cNvSpPr>
          <p:nvPr/>
        </p:nvSpPr>
        <p:spPr bwMode="auto">
          <a:xfrm>
            <a:off x="1371600" y="6490900"/>
            <a:ext cx="9448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r>
              <a:rPr lang="en-US" sz="1200" dirty="0">
                <a:latin typeface="Calibri" panose="020F0502020204030204" pitchFamily="34" charset="0"/>
                <a:cs typeface="Calibri" panose="020F0502020204030204" pitchFamily="34" charset="0"/>
              </a:rPr>
              <a:t>Randall Baer, </a:t>
            </a:r>
            <a:r>
              <a:rPr lang="en-US" sz="1200" i="1" dirty="0">
                <a:latin typeface="Calibri" panose="020F0502020204030204" pitchFamily="34" charset="0"/>
                <a:cs typeface="Calibri" panose="020F0502020204030204" pitchFamily="34" charset="0"/>
              </a:rPr>
              <a:t>Inside the New Age Nightmare</a:t>
            </a:r>
            <a:r>
              <a:rPr lang="en-US" sz="1200" dirty="0">
                <a:latin typeface="Calibri" panose="020F0502020204030204" pitchFamily="34" charset="0"/>
                <a:cs typeface="Calibri" panose="020F0502020204030204" pitchFamily="34" charset="0"/>
              </a:rPr>
              <a:t> (Lafayette, LA: Huntington House, 1989), 169.</a:t>
            </a:r>
          </a:p>
        </p:txBody>
      </p:sp>
      <p:sp>
        <p:nvSpPr>
          <p:cNvPr id="6" name="Rectangle 2">
            <a:extLst>
              <a:ext uri="{FF2B5EF4-FFF2-40B4-BE49-F238E27FC236}">
                <a16:creationId xmlns:a16="http://schemas.microsoft.com/office/drawing/2014/main" id="{CAAA40EE-C3C9-4EF3-8EDF-E5B612951F6B}"/>
              </a:ext>
            </a:extLst>
          </p:cNvPr>
          <p:cNvSpPr txBox="1">
            <a:spLocks noChangeArrowheads="1"/>
          </p:cNvSpPr>
          <p:nvPr/>
        </p:nvSpPr>
        <p:spPr bwMode="auto">
          <a:xfrm>
            <a:off x="2781300" y="228600"/>
            <a:ext cx="6629400" cy="6858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Explanation of the missing </a:t>
            </a:r>
          </a:p>
        </p:txBody>
      </p:sp>
    </p:spTree>
    <p:extLst>
      <p:ext uri="{BB962C8B-B14F-4D97-AF65-F5344CB8AC3E}">
        <p14:creationId xmlns:p14="http://schemas.microsoft.com/office/powerpoint/2010/main" val="25640548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1"/>
          </p:nvPr>
        </p:nvSpPr>
        <p:spPr>
          <a:xfrm>
            <a:off x="609600" y="1143001"/>
            <a:ext cx="10972800" cy="2895600"/>
          </a:xfrm>
        </p:spPr>
        <p:txBody>
          <a:bodyPr/>
          <a:lstStyle/>
          <a:p>
            <a:pPr marL="0" indent="0" algn="just">
              <a:buNone/>
            </a:pPr>
            <a:r>
              <a:rPr lang="en-US" dirty="0"/>
              <a:t>“The people who leave the planet during the time of Earth changes do not fit in here any longer, and they are stopping the harmony of Earth. When the time comes that perhaps 20 million people leave the planet at one time there will be a tremendous shift in consciousness for those who are remaining.”</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80900" name="Text Box 4"/>
          <p:cNvSpPr txBox="1">
            <a:spLocks noChangeArrowheads="1"/>
          </p:cNvSpPr>
          <p:nvPr/>
        </p:nvSpPr>
        <p:spPr bwMode="auto">
          <a:xfrm>
            <a:off x="609600" y="5867400"/>
            <a:ext cx="109728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Barbara Marciniak,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Bringers of the Dawn: Teachings from the </a:t>
            </a:r>
            <a:r>
              <a:rPr lang="en-US" sz="1800"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Pleiadians</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(Rochester, VT: Bear and Co., 1992), cited in “Rapture: The New Age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Version,” &lt;www.redmoonrising.com/newage.htm&gt;, 29 January</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2010. See Gary Bates,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Alien Intrusion: </a:t>
            </a:r>
            <a:r>
              <a:rPr lang="en-US" sz="1800"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UfOs</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the Evolution Connection</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(Powder Springs, GA: Creation Book Publishers, 2004), 367-68.</a:t>
            </a:r>
          </a:p>
        </p:txBody>
      </p:sp>
      <p:sp>
        <p:nvSpPr>
          <p:cNvPr id="6" name="Rectangle 2">
            <a:extLst>
              <a:ext uri="{FF2B5EF4-FFF2-40B4-BE49-F238E27FC236}">
                <a16:creationId xmlns:a16="http://schemas.microsoft.com/office/drawing/2014/main" id="{CAAA40EE-C3C9-4EF3-8EDF-E5B612951F6B}"/>
              </a:ext>
            </a:extLst>
          </p:cNvPr>
          <p:cNvSpPr txBox="1">
            <a:spLocks noChangeArrowheads="1"/>
          </p:cNvSpPr>
          <p:nvPr/>
        </p:nvSpPr>
        <p:spPr bwMode="auto">
          <a:xfrm>
            <a:off x="3200400" y="228600"/>
            <a:ext cx="5791200" cy="6858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Explanation of the missing </a:t>
            </a:r>
          </a:p>
        </p:txBody>
      </p:sp>
      <p:pic>
        <p:nvPicPr>
          <p:cNvPr id="2" name="Picture 2" descr="Alien Intrusion - Gary Bates - eBook - FreeAudioAndEbook.com">
            <a:extLst>
              <a:ext uri="{FF2B5EF4-FFF2-40B4-BE49-F238E27FC236}">
                <a16:creationId xmlns:a16="http://schemas.microsoft.com/office/drawing/2014/main" id="{B580A7BD-495A-4068-86B0-5E1E04A0981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70160"/>
            <a:ext cx="623658" cy="10026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2390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rPr>
              <a:t>2. For the Unbeliever</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742950" indent="-742950">
              <a:spcBef>
                <a:spcPts val="0"/>
              </a:spcBef>
              <a:spcAft>
                <a:spcPts val="1800"/>
              </a:spcAft>
              <a:buSzPct val="100000"/>
              <a:buAutoNum type="alphaLcPeriod"/>
              <a:defRPr/>
            </a:pPr>
            <a:r>
              <a:rPr lang="en-US" dirty="0">
                <a:cs typeface="Calibri" pitchFamily="34" charset="0"/>
              </a:rPr>
              <a:t>A perverted explanation to be offered</a:t>
            </a:r>
          </a:p>
          <a:p>
            <a:pPr marL="742950" indent="-742950">
              <a:spcBef>
                <a:spcPts val="0"/>
              </a:spcBef>
              <a:spcAft>
                <a:spcPts val="1800"/>
              </a:spcAft>
              <a:buSzPct val="100000"/>
              <a:buAutoNum type="alphaLcPeriod"/>
              <a:defRPr/>
            </a:pPr>
            <a:r>
              <a:rPr lang="en-US" b="1" u="sng" dirty="0">
                <a:solidFill>
                  <a:srgbClr val="FFFFCC"/>
                </a:solidFill>
                <a:cs typeface="Calibri" pitchFamily="34" charset="0"/>
              </a:rPr>
              <a:t>Change in God’s program</a:t>
            </a:r>
          </a:p>
          <a:p>
            <a:pPr marL="742950" indent="-742950">
              <a:spcBef>
                <a:spcPts val="0"/>
              </a:spcBef>
              <a:spcAft>
                <a:spcPts val="1800"/>
              </a:spcAft>
              <a:buSzPct val="100000"/>
              <a:buAutoNum type="alphaLcPeriod"/>
              <a:defRPr/>
            </a:pPr>
            <a:r>
              <a:rPr lang="en-US" dirty="0">
                <a:latin typeface="Calibri" pitchFamily="34" charset="0"/>
                <a:cs typeface="Calibri" pitchFamily="34" charset="0"/>
              </a:rPr>
              <a:t>Identification of the Antichrist</a:t>
            </a:r>
          </a:p>
          <a:p>
            <a:pPr marL="742950" indent="-742950">
              <a:spcBef>
                <a:spcPts val="0"/>
              </a:spcBef>
              <a:spcAft>
                <a:spcPts val="1800"/>
              </a:spcAft>
              <a:buSzPct val="100000"/>
              <a:buAutoNum type="alphaLcPeriod"/>
              <a:defRPr/>
            </a:pPr>
            <a:r>
              <a:rPr lang="en-US" dirty="0">
                <a:latin typeface="Calibri" pitchFamily="34" charset="0"/>
                <a:cs typeface="Calibri" pitchFamily="34" charset="0"/>
              </a:rPr>
              <a:t>Global governance</a:t>
            </a:r>
          </a:p>
          <a:p>
            <a:pPr marL="742950" indent="-742950">
              <a:spcBef>
                <a:spcPts val="0"/>
              </a:spcBef>
              <a:spcAft>
                <a:spcPts val="1800"/>
              </a:spcAft>
              <a:buSzPct val="100000"/>
              <a:buAutoNum type="alphaLcPeriod"/>
              <a:defRPr/>
            </a:pPr>
            <a:r>
              <a:rPr lang="en-US" dirty="0">
                <a:latin typeface="Calibri" pitchFamily="34" charset="0"/>
                <a:cs typeface="Calibri" pitchFamily="34" charset="0"/>
              </a:rPr>
              <a:t>One-world religion</a:t>
            </a:r>
          </a:p>
          <a:p>
            <a:pPr marL="742950" indent="-742950">
              <a:spcBef>
                <a:spcPts val="0"/>
              </a:spcBef>
              <a:spcAft>
                <a:spcPts val="1800"/>
              </a:spcAft>
              <a:buSzPct val="100000"/>
              <a:buAutoNum type="alphaLcPeriod"/>
              <a:defRPr/>
            </a:pPr>
            <a:r>
              <a:rPr lang="en-US" dirty="0">
                <a:latin typeface="Calibri" pitchFamily="34" charset="0"/>
                <a:cs typeface="Calibri" pitchFamily="34" charset="0"/>
              </a:rPr>
              <a:t>Signs &amp; wonders movement</a:t>
            </a:r>
          </a:p>
          <a:p>
            <a:pPr marL="742950" indent="-742950">
              <a:spcBef>
                <a:spcPts val="0"/>
              </a:spcBef>
              <a:spcAft>
                <a:spcPts val="1800"/>
              </a:spcAft>
              <a:buSzPct val="100000"/>
              <a:buAutoNum type="alphaLcPeriod"/>
              <a:defRPr/>
            </a:pPr>
            <a:r>
              <a:rPr lang="en-US" dirty="0">
                <a:latin typeface="Calibri" pitchFamily="34" charset="0"/>
                <a:cs typeface="Calibri" pitchFamily="34" charset="0"/>
              </a:rPr>
              <a:t>The demise of America</a:t>
            </a:r>
          </a:p>
          <a:p>
            <a:pPr marL="742950" indent="-742950">
              <a:spcBef>
                <a:spcPts val="0"/>
              </a:spcBef>
              <a:spcAft>
                <a:spcPts val="1800"/>
              </a:spcAft>
              <a:buSzPct val="100000"/>
              <a:buAutoNum type="alphaLcPeriod"/>
              <a:defRPr/>
            </a:pPr>
            <a:r>
              <a:rPr lang="en-US" dirty="0">
                <a:latin typeface="Calibri" pitchFamily="34" charset="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no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39020977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rPr>
              <a:t>b. Change in God’s Program</a:t>
            </a:r>
          </a:p>
        </p:txBody>
      </p:sp>
      <p:sp>
        <p:nvSpPr>
          <p:cNvPr id="3" name="Content Placeholder 2"/>
          <p:cNvSpPr>
            <a:spLocks noGrp="1"/>
          </p:cNvSpPr>
          <p:nvPr>
            <p:ph idx="1"/>
          </p:nvPr>
        </p:nvSpPr>
        <p:spPr>
          <a:xfrm>
            <a:off x="2933700" y="1600200"/>
            <a:ext cx="6324600" cy="1600200"/>
          </a:xfrm>
        </p:spPr>
        <p:txBody>
          <a:bodyPr/>
          <a:lstStyle/>
          <a:p>
            <a:pPr marL="576263" indent="-576263">
              <a:spcBef>
                <a:spcPts val="1800"/>
              </a:spcBef>
              <a:spcAft>
                <a:spcPts val="1800"/>
              </a:spcAft>
              <a:buSzPct val="100000"/>
              <a:buFont typeface="+mj-lt"/>
              <a:buAutoNum type="arabicPeriod"/>
              <a:defRPr/>
            </a:pPr>
            <a:r>
              <a:rPr lang="en-US" sz="3600" dirty="0">
                <a:effectLst>
                  <a:outerShdw blurRad="38100" dist="38100" dir="2700000" algn="tl">
                    <a:srgbClr val="000000">
                      <a:alpha val="43137"/>
                    </a:srgbClr>
                  </a:outerShdw>
                </a:effectLst>
                <a:cs typeface="Calibri" pitchFamily="34" charset="0"/>
              </a:rPr>
              <a:t>From the Church to Israel</a:t>
            </a:r>
          </a:p>
          <a:p>
            <a:pPr marL="576263" indent="-576263">
              <a:spcBef>
                <a:spcPts val="1800"/>
              </a:spcBef>
              <a:spcAft>
                <a:spcPts val="1800"/>
              </a:spcAft>
              <a:buSzPct val="100000"/>
              <a:buFont typeface="+mj-lt"/>
              <a:buAutoNum type="arabicPeriod"/>
              <a:defRPr/>
            </a:pPr>
            <a:r>
              <a:rPr lang="en-US" sz="3600" dirty="0">
                <a:effectLst>
                  <a:outerShdw blurRad="38100" dist="38100" dir="2700000" algn="tl">
                    <a:srgbClr val="000000">
                      <a:alpha val="43137"/>
                    </a:srgbClr>
                  </a:outerShdw>
                </a:effectLst>
                <a:cs typeface="Calibri" pitchFamily="34" charset="0"/>
              </a:rPr>
              <a:t>In the Holy Spirit’s operation</a:t>
            </a:r>
          </a:p>
        </p:txBody>
      </p:sp>
      <p:pic>
        <p:nvPicPr>
          <p:cNvPr id="7" name="Picture 4">
            <a:extLst>
              <a:ext uri="{FF2B5EF4-FFF2-40B4-BE49-F238E27FC236}">
                <a16:creationId xmlns:a16="http://schemas.microsoft.com/office/drawing/2014/main" id="{61E627D0-79C4-4221-B760-E3D6DC04131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4343400"/>
            <a:ext cx="1839337" cy="2286000"/>
          </a:xfrm>
          <a:prstGeom prst="rect">
            <a:avLst/>
          </a:prstGeom>
          <a:noFill/>
          <a:ln w="9525">
            <a:noFill/>
            <a:miter lim="800000"/>
            <a:headEnd/>
            <a:tailEnd/>
          </a:ln>
        </p:spPr>
      </p:pic>
      <p:pic>
        <p:nvPicPr>
          <p:cNvPr id="8" name="Picture 7">
            <a:extLst>
              <a:ext uri="{FF2B5EF4-FFF2-40B4-BE49-F238E27FC236}">
                <a16:creationId xmlns:a16="http://schemas.microsoft.com/office/drawing/2014/main" id="{10C38524-B8F8-4707-96AE-4DF6A7E8497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4343400"/>
            <a:ext cx="1839336" cy="2286000"/>
          </a:xfrm>
          <a:prstGeom prst="rect">
            <a:avLst/>
          </a:prstGeom>
          <a:noFill/>
          <a:ln w="9525">
            <a:noFill/>
            <a:miter lim="800000"/>
            <a:headEnd/>
            <a:tailEnd/>
          </a:ln>
          <a:effec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rPr>
              <a:t>b. Change in God’s Program</a:t>
            </a:r>
          </a:p>
        </p:txBody>
      </p:sp>
      <p:sp>
        <p:nvSpPr>
          <p:cNvPr id="3" name="Content Placeholder 2"/>
          <p:cNvSpPr>
            <a:spLocks noGrp="1"/>
          </p:cNvSpPr>
          <p:nvPr>
            <p:ph idx="1"/>
          </p:nvPr>
        </p:nvSpPr>
        <p:spPr>
          <a:xfrm>
            <a:off x="2933700" y="1600200"/>
            <a:ext cx="6324600" cy="1600200"/>
          </a:xfrm>
        </p:spPr>
        <p:txBody>
          <a:bodyPr/>
          <a:lstStyle/>
          <a:p>
            <a:pPr marL="576263" indent="-576263">
              <a:spcBef>
                <a:spcPts val="1800"/>
              </a:spcBef>
              <a:spcAft>
                <a:spcPts val="1800"/>
              </a:spcAft>
              <a:buSzPct val="100000"/>
              <a:buFont typeface="+mj-lt"/>
              <a:buAutoNum type="arabicPeriod"/>
              <a:defRPr/>
            </a:pPr>
            <a:r>
              <a:rPr lang="en-US" sz="3600" b="1" u="sng" dirty="0">
                <a:solidFill>
                  <a:srgbClr val="FFFFCC"/>
                </a:solidFill>
                <a:effectLst>
                  <a:outerShdw blurRad="38100" dist="38100" dir="2700000" algn="tl">
                    <a:srgbClr val="000000">
                      <a:alpha val="43137"/>
                    </a:srgbClr>
                  </a:outerShdw>
                </a:effectLst>
                <a:cs typeface="Calibri" pitchFamily="34" charset="0"/>
              </a:rPr>
              <a:t>From the Church to Israel</a:t>
            </a:r>
          </a:p>
          <a:p>
            <a:pPr marL="576263" indent="-576263">
              <a:spcBef>
                <a:spcPts val="1800"/>
              </a:spcBef>
              <a:spcAft>
                <a:spcPts val="1800"/>
              </a:spcAft>
              <a:buSzPct val="100000"/>
              <a:buFont typeface="+mj-lt"/>
              <a:buAutoNum type="arabicPeriod"/>
              <a:defRPr/>
            </a:pPr>
            <a:r>
              <a:rPr lang="en-US" sz="3600" dirty="0">
                <a:effectLst>
                  <a:outerShdw blurRad="38100" dist="38100" dir="2700000" algn="tl">
                    <a:srgbClr val="000000">
                      <a:alpha val="43137"/>
                    </a:srgbClr>
                  </a:outerShdw>
                </a:effectLst>
                <a:cs typeface="Calibri" pitchFamily="34" charset="0"/>
              </a:rPr>
              <a:t>In the Holy Spirit’s operation</a:t>
            </a:r>
          </a:p>
        </p:txBody>
      </p:sp>
      <p:pic>
        <p:nvPicPr>
          <p:cNvPr id="7" name="Picture 4">
            <a:extLst>
              <a:ext uri="{FF2B5EF4-FFF2-40B4-BE49-F238E27FC236}">
                <a16:creationId xmlns:a16="http://schemas.microsoft.com/office/drawing/2014/main" id="{61E627D0-79C4-4221-B760-E3D6DC04131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4343400"/>
            <a:ext cx="1839337" cy="2286000"/>
          </a:xfrm>
          <a:prstGeom prst="rect">
            <a:avLst/>
          </a:prstGeom>
          <a:noFill/>
          <a:ln w="9525">
            <a:noFill/>
            <a:miter lim="800000"/>
            <a:headEnd/>
            <a:tailEnd/>
          </a:ln>
        </p:spPr>
      </p:pic>
      <p:pic>
        <p:nvPicPr>
          <p:cNvPr id="8" name="Picture 7">
            <a:extLst>
              <a:ext uri="{FF2B5EF4-FFF2-40B4-BE49-F238E27FC236}">
                <a16:creationId xmlns:a16="http://schemas.microsoft.com/office/drawing/2014/main" id="{10C38524-B8F8-4707-96AE-4DF6A7E8497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4343400"/>
            <a:ext cx="1839336" cy="2286000"/>
          </a:xfrm>
          <a:prstGeom prst="rect">
            <a:avLst/>
          </a:prstGeom>
          <a:noFill/>
          <a:ln w="9525">
            <a:noFill/>
            <a:miter lim="800000"/>
            <a:headEnd/>
            <a:tailEnd/>
          </a:ln>
          <a:effectLst/>
        </p:spPr>
      </p:pic>
    </p:spTree>
    <p:extLst>
      <p:ext uri="{BB962C8B-B14F-4D97-AF65-F5344CB8AC3E}">
        <p14:creationId xmlns:p14="http://schemas.microsoft.com/office/powerpoint/2010/main" val="41144312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AABE978-9364-4083-BE98-51A384FF3B91}"/>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799" cy="4739759"/>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rPr>
              <a:t>Romans 11:25-26</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rPr>
              <a:t>25</a:t>
            </a:r>
            <a:r>
              <a:rPr lang="en-US" b="1" baseline="30000" dirty="0">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do not want you, brethren, to be uninformed of this mystery—so that you will not be wise in your own estimation—that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hardening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 happened to Israel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fullness of the Gentiles has come in;</a:t>
            </a:r>
            <a:r>
              <a:rPr lang="en-US" dirty="0">
                <a:latin typeface="Calibri" panose="020F0502020204030204" pitchFamily="34" charset="0"/>
              </a:rPr>
              <a:t> </a:t>
            </a:r>
            <a:r>
              <a:rPr lang="en-US" sz="3600" baseline="30000" dirty="0">
                <a:latin typeface="Calibri" panose="020F0502020204030204" pitchFamily="34" charset="0"/>
              </a:rPr>
              <a:t>26</a:t>
            </a:r>
            <a:r>
              <a:rPr lang="en-US" b="1" baseline="30000" dirty="0">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 Israel will be saved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just as it is written, ‘The Deliverer will come from Zion, He will remove ungodliness from Jacob.’”</a:t>
            </a:r>
          </a:p>
        </p:txBody>
      </p:sp>
    </p:spTree>
    <p:extLst>
      <p:ext uri="{BB962C8B-B14F-4D97-AF65-F5344CB8AC3E}">
        <p14:creationId xmlns:p14="http://schemas.microsoft.com/office/powerpoint/2010/main" val="11113766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E72193E-23CF-4AE1-95C5-E58FFAF242D0}"/>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799" cy="5216813"/>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rPr>
              <a:t>Jeremiah 31:35-37</a:t>
            </a:r>
          </a:p>
          <a:p>
            <a:pPr algn="just"/>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Thus says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gives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sun for light by day And the fixed order of the moon and the stars for light by night</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stirs up the sea so that its waves roar;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is His name:</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36 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this fixed order departs From before Me,” declares the Lord</a:t>
            </a:r>
            <a:r>
              <a:rPr lang="en-US" sz="31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1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the offspring of Israel also will cease From being a nation before Me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37 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Thus says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“If the heavens above can be measured And the foundations of the earth searched out below, Then I will also cast off all the offspring of Israel For all that they have done,” declares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0357220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38168" y="167358"/>
            <a:ext cx="8315665" cy="6523285"/>
          </a:xfrm>
          <a:prstGeom prst="rect">
            <a:avLst/>
          </a:prstGeom>
        </p:spPr>
      </p:pic>
    </p:spTree>
    <p:extLst>
      <p:ext uri="{BB962C8B-B14F-4D97-AF65-F5344CB8AC3E}">
        <p14:creationId xmlns:p14="http://schemas.microsoft.com/office/powerpoint/2010/main" val="3507919915"/>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838857" y="343285"/>
            <a:ext cx="8514286" cy="6171429"/>
          </a:xfrm>
          <a:prstGeom prst="rect">
            <a:avLst/>
          </a:prstGeom>
        </p:spPr>
      </p:pic>
    </p:spTree>
    <p:extLst>
      <p:ext uri="{BB962C8B-B14F-4D97-AF65-F5344CB8AC3E}">
        <p14:creationId xmlns:p14="http://schemas.microsoft.com/office/powerpoint/2010/main" val="1106824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6" y="1600200"/>
            <a:ext cx="7611834"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33228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9A3D71C-AB1B-47C7-9777-3D1F362BD523}"/>
              </a:ext>
            </a:extLst>
          </p:cNvPr>
          <p:cNvGraphicFramePr>
            <a:graphicFrameLocks noGrp="1"/>
          </p:cNvGraphicFramePr>
          <p:nvPr>
            <p:extLst>
              <p:ext uri="{D42A27DB-BD31-4B8C-83A1-F6EECF244321}">
                <p14:modId xmlns:p14="http://schemas.microsoft.com/office/powerpoint/2010/main" val="3559961964"/>
              </p:ext>
            </p:extLst>
          </p:nvPr>
        </p:nvGraphicFramePr>
        <p:xfrm>
          <a:off x="609600" y="799087"/>
          <a:ext cx="10972800" cy="5259826"/>
        </p:xfrm>
        <a:graphic>
          <a:graphicData uri="http://schemas.openxmlformats.org/drawingml/2006/table">
            <a:tbl>
              <a:tblPr firstRow="1" bandRow="1">
                <a:tableStyleId>{073A0DAA-6AF3-43AB-8588-CEC1D06C72B9}</a:tableStyleId>
              </a:tblPr>
              <a:tblGrid>
                <a:gridCol w="5207431">
                  <a:extLst>
                    <a:ext uri="{9D8B030D-6E8A-4147-A177-3AD203B41FA5}">
                      <a16:colId xmlns:a16="http://schemas.microsoft.com/office/drawing/2014/main" val="450372001"/>
                    </a:ext>
                  </a:extLst>
                </a:gridCol>
                <a:gridCol w="5765369">
                  <a:extLst>
                    <a:ext uri="{9D8B030D-6E8A-4147-A177-3AD203B41FA5}">
                      <a16:colId xmlns:a16="http://schemas.microsoft.com/office/drawing/2014/main" val="3560513311"/>
                    </a:ext>
                  </a:extLst>
                </a:gridCol>
              </a:tblGrid>
              <a:tr h="768745">
                <a:tc gridSpan="2">
                  <a:txBody>
                    <a:bodyPr/>
                    <a:lstStyle/>
                    <a:p>
                      <a:pPr algn="ctr"/>
                      <a:r>
                        <a:rPr kumimoji="0" lang="en-US" altLang="en-US" sz="40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Distinctions Between 144,000 &amp; Multitude</a:t>
                      </a:r>
                      <a:endParaRPr lang="en-US" sz="4000" dirty="0">
                        <a:latin typeface="Calibri" panose="020F0502020204030204" pitchFamily="34" charset="0"/>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1673481748"/>
                  </a:ext>
                </a:extLst>
              </a:tr>
              <a:tr h="687827">
                <a:tc>
                  <a:txBody>
                    <a:bodyPr/>
                    <a:lstStyle/>
                    <a:p>
                      <a:pPr marL="461963" indent="-461963" algn="ctr" eaLnBrk="1" hangingPunct="1">
                        <a:defRPr/>
                      </a:pPr>
                      <a:r>
                        <a:rPr lang="en-US" altLang="en-US" sz="3600" b="1" u="none" kern="1200" noProof="0" dirty="0">
                          <a:solidFill>
                            <a:srgbClr val="C00000"/>
                          </a:solidFill>
                          <a:effectLst/>
                          <a:latin typeface="Calibri" panose="020F0502020204030204" pitchFamily="34" charset="0"/>
                          <a:ea typeface="+mn-ea"/>
                          <a:cs typeface="Calibri" panose="020F0502020204030204" pitchFamily="34" charset="0"/>
                        </a:rPr>
                        <a:t>144,000</a:t>
                      </a:r>
                      <a:endParaRPr lang="en-US" sz="3600" b="1" u="none" kern="1200" dirty="0">
                        <a:solidFill>
                          <a:srgbClr val="C00000"/>
                        </a:solidFill>
                        <a:effectLst/>
                        <a:latin typeface="Calibri" panose="020F0502020204030204" pitchFamily="34" charset="0"/>
                        <a:ea typeface="+mn-ea"/>
                        <a:cs typeface="Calibri" panose="020F0502020204030204" pitchFamily="34" charset="0"/>
                      </a:endParaRPr>
                    </a:p>
                  </a:txBody>
                  <a:tcPr anchor="ctr"/>
                </a:tc>
                <a:tc>
                  <a:txBody>
                    <a:bodyPr/>
                    <a:lstStyle/>
                    <a:p>
                      <a:pPr marL="461963" indent="-461963" algn="ctr" eaLnBrk="1" hangingPunct="1">
                        <a:defRPr/>
                      </a:pPr>
                      <a:r>
                        <a:rPr lang="en-US" altLang="en-US" sz="3600" b="1" u="none" kern="1200" noProof="0" dirty="0">
                          <a:solidFill>
                            <a:schemeClr val="bg1">
                              <a:lumMod val="50000"/>
                            </a:schemeClr>
                          </a:solidFill>
                          <a:effectLst/>
                          <a:latin typeface="Calibri" panose="020F0502020204030204" pitchFamily="34" charset="0"/>
                          <a:ea typeface="+mn-ea"/>
                          <a:cs typeface="Calibri" panose="020F0502020204030204" pitchFamily="34" charset="0"/>
                        </a:rPr>
                        <a:t>MULTITUDE</a:t>
                      </a:r>
                      <a:endParaRPr lang="en-US" sz="3600" b="1" u="none" kern="1200" dirty="0">
                        <a:solidFill>
                          <a:schemeClr val="bg1">
                            <a:lumMod val="50000"/>
                          </a:schemeClr>
                        </a:solidFill>
                        <a:effectLst/>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2348412215"/>
                  </a:ext>
                </a:extLst>
              </a:tr>
              <a:tr h="687827">
                <a:tc>
                  <a:txBody>
                    <a:bodyPr/>
                    <a:lstStyle/>
                    <a:p>
                      <a:pPr marL="461963" indent="-461963" algn="l" eaLnBrk="1" hangingPunct="1">
                        <a:defRPr/>
                      </a:pPr>
                      <a:r>
                        <a:rPr lang="en-US" sz="3600" b="1" u="none" dirty="0">
                          <a:solidFill>
                            <a:schemeClr val="bg2"/>
                          </a:solidFill>
                          <a:effectLst/>
                          <a:latin typeface="Calibri" panose="020F0502020204030204" pitchFamily="34" charset="0"/>
                          <a:cs typeface="Calibri" panose="020F0502020204030204" pitchFamily="34" charset="0"/>
                        </a:rPr>
                        <a:t>Revelation 7:1-8</a:t>
                      </a:r>
                    </a:p>
                  </a:txBody>
                  <a:tcPr anchor="ctr"/>
                </a:tc>
                <a:tc>
                  <a:txBody>
                    <a:bodyPr/>
                    <a:lstStyle/>
                    <a:p>
                      <a:pPr marL="461963" indent="-461963" algn="l" eaLnBrk="1" hangingPunct="1">
                        <a:defRPr/>
                      </a:pPr>
                      <a:r>
                        <a:rPr lang="en-US" sz="3600" b="1" u="none" dirty="0">
                          <a:solidFill>
                            <a:schemeClr val="bg2"/>
                          </a:solidFill>
                          <a:effectLst/>
                          <a:latin typeface="Calibri" panose="020F0502020204030204" pitchFamily="34" charset="0"/>
                          <a:cs typeface="Calibri" panose="020F0502020204030204" pitchFamily="34" charset="0"/>
                        </a:rPr>
                        <a:t>Revelation 7:9-17</a:t>
                      </a:r>
                    </a:p>
                  </a:txBody>
                  <a:tcPr anchor="ctr"/>
                </a:tc>
                <a:extLst>
                  <a:ext uri="{0D108BD9-81ED-4DB2-BD59-A6C34878D82A}">
                    <a16:rowId xmlns:a16="http://schemas.microsoft.com/office/drawing/2014/main" val="2039530397"/>
                  </a:ext>
                </a:extLst>
              </a:tr>
              <a:tr h="647360">
                <a:tc>
                  <a:txBody>
                    <a:bodyPr/>
                    <a:lstStyle/>
                    <a:p>
                      <a:pPr marL="461963" indent="-461963" eaLnBrk="1" hangingPunct="1">
                        <a:defRPr/>
                      </a:pPr>
                      <a:r>
                        <a:rPr lang="en-US" sz="3200" b="1" dirty="0">
                          <a:effectLst/>
                          <a:latin typeface="Calibri" panose="020F0502020204030204" pitchFamily="34" charset="0"/>
                          <a:cs typeface="Calibri" panose="020F0502020204030204" pitchFamily="34" charset="0"/>
                        </a:rPr>
                        <a:t>Numbered</a:t>
                      </a:r>
                    </a:p>
                  </a:txBody>
                  <a:tcPr anchor="ctr"/>
                </a:tc>
                <a:tc>
                  <a:txBody>
                    <a:bodyPr/>
                    <a:lstStyle/>
                    <a:p>
                      <a:pPr marL="461963" indent="-461963" eaLnBrk="1" hangingPunct="1">
                        <a:defRPr/>
                      </a:pPr>
                      <a:r>
                        <a:rPr lang="en-US" sz="3200" b="1" dirty="0">
                          <a:effectLst/>
                          <a:latin typeface="Calibri" panose="020F0502020204030204" pitchFamily="34" charset="0"/>
                          <a:cs typeface="Calibri" panose="020F0502020204030204" pitchFamily="34" charset="0"/>
                        </a:rPr>
                        <a:t>Innumerable</a:t>
                      </a:r>
                    </a:p>
                  </a:txBody>
                  <a:tcPr anchor="ctr"/>
                </a:tc>
                <a:extLst>
                  <a:ext uri="{0D108BD9-81ED-4DB2-BD59-A6C34878D82A}">
                    <a16:rowId xmlns:a16="http://schemas.microsoft.com/office/drawing/2014/main" val="1030757281"/>
                  </a:ext>
                </a:extLst>
              </a:tr>
              <a:tr h="647360">
                <a:tc>
                  <a:txBody>
                    <a:bodyPr/>
                    <a:lstStyle/>
                    <a:p>
                      <a:pPr marL="461963" indent="-461963" eaLnBrk="1" hangingPunct="1">
                        <a:defRPr/>
                      </a:pPr>
                      <a:r>
                        <a:rPr lang="en-US" sz="3200" b="1" dirty="0">
                          <a:effectLst/>
                          <a:latin typeface="Calibri" panose="020F0502020204030204" pitchFamily="34" charset="0"/>
                          <a:cs typeface="Calibri" panose="020F0502020204030204" pitchFamily="34" charset="0"/>
                        </a:rPr>
                        <a:t>Jews</a:t>
                      </a:r>
                    </a:p>
                  </a:txBody>
                  <a:tcPr anchor="ctr"/>
                </a:tc>
                <a:tc>
                  <a:txBody>
                    <a:bodyPr/>
                    <a:lstStyle/>
                    <a:p>
                      <a:pPr marL="461963" indent="-461963" eaLnBrk="1" hangingPunct="1">
                        <a:defRPr/>
                      </a:pPr>
                      <a:r>
                        <a:rPr lang="en-US" sz="3200" b="1" dirty="0">
                          <a:effectLst/>
                          <a:latin typeface="Calibri" panose="020F0502020204030204" pitchFamily="34" charset="0"/>
                          <a:cs typeface="Calibri" panose="020F0502020204030204" pitchFamily="34" charset="0"/>
                        </a:rPr>
                        <a:t>All nations</a:t>
                      </a:r>
                    </a:p>
                  </a:txBody>
                  <a:tcPr anchor="ctr"/>
                </a:tc>
                <a:extLst>
                  <a:ext uri="{0D108BD9-81ED-4DB2-BD59-A6C34878D82A}">
                    <a16:rowId xmlns:a16="http://schemas.microsoft.com/office/drawing/2014/main" val="2861922657"/>
                  </a:ext>
                </a:extLst>
              </a:tr>
              <a:tr h="647360">
                <a:tc>
                  <a:txBody>
                    <a:bodyPr/>
                    <a:lstStyle/>
                    <a:p>
                      <a:pPr marL="461963" indent="-461963" eaLnBrk="1" hangingPunct="1">
                        <a:defRPr/>
                      </a:pPr>
                      <a:r>
                        <a:rPr lang="en-US" sz="3200" b="1" dirty="0">
                          <a:effectLst/>
                          <a:latin typeface="Calibri" panose="020F0502020204030204" pitchFamily="34" charset="0"/>
                          <a:cs typeface="Calibri" panose="020F0502020204030204" pitchFamily="34" charset="0"/>
                        </a:rPr>
                        <a:t>Sealed</a:t>
                      </a:r>
                    </a:p>
                  </a:txBody>
                  <a:tcPr anchor="ctr"/>
                </a:tc>
                <a:tc>
                  <a:txBody>
                    <a:bodyPr/>
                    <a:lstStyle/>
                    <a:p>
                      <a:pPr marL="461963" indent="-461963" eaLnBrk="1" hangingPunct="1">
                        <a:defRPr/>
                      </a:pPr>
                      <a:r>
                        <a:rPr lang="en-US" sz="3200" b="1" dirty="0">
                          <a:effectLst/>
                          <a:latin typeface="Calibri" panose="020F0502020204030204" pitchFamily="34" charset="0"/>
                          <a:cs typeface="Calibri" panose="020F0502020204030204" pitchFamily="34" charset="0"/>
                        </a:rPr>
                        <a:t>Slain</a:t>
                      </a:r>
                    </a:p>
                  </a:txBody>
                  <a:tcPr anchor="ctr"/>
                </a:tc>
                <a:extLst>
                  <a:ext uri="{0D108BD9-81ED-4DB2-BD59-A6C34878D82A}">
                    <a16:rowId xmlns:a16="http://schemas.microsoft.com/office/drawing/2014/main" val="2431306076"/>
                  </a:ext>
                </a:extLst>
              </a:tr>
              <a:tr h="647360">
                <a:tc>
                  <a:txBody>
                    <a:bodyPr/>
                    <a:lstStyle/>
                    <a:p>
                      <a:r>
                        <a:rPr lang="en-US" sz="3200" b="1" dirty="0">
                          <a:effectLst/>
                          <a:latin typeface="Calibri" panose="020F0502020204030204" pitchFamily="34" charset="0"/>
                          <a:cs typeface="Calibri" panose="020F0502020204030204" pitchFamily="34" charset="0"/>
                        </a:rPr>
                        <a:t>Sealed </a:t>
                      </a:r>
                      <a:r>
                        <a:rPr lang="en-US" sz="3200" b="1" u="sng" dirty="0">
                          <a:solidFill>
                            <a:srgbClr val="C00000"/>
                          </a:solidFill>
                          <a:effectLst/>
                          <a:latin typeface="Calibri" panose="020F0502020204030204" pitchFamily="34" charset="0"/>
                          <a:cs typeface="Calibri" panose="020F0502020204030204" pitchFamily="34" charset="0"/>
                        </a:rPr>
                        <a:t>before</a:t>
                      </a:r>
                      <a:r>
                        <a:rPr lang="en-US" sz="3200" b="1" dirty="0">
                          <a:effectLst/>
                          <a:latin typeface="Calibri" panose="020F0502020204030204" pitchFamily="34" charset="0"/>
                          <a:cs typeface="Calibri" panose="020F0502020204030204" pitchFamily="34" charset="0"/>
                        </a:rPr>
                        <a:t> the Tribulation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effectLst/>
                          <a:latin typeface="Calibri" panose="020F0502020204030204" pitchFamily="34" charset="0"/>
                          <a:cs typeface="Calibri" panose="020F0502020204030204" pitchFamily="34" charset="0"/>
                        </a:rPr>
                        <a:t>Converted </a:t>
                      </a:r>
                      <a:r>
                        <a:rPr lang="en-US" sz="3200" b="1" u="sng" kern="1200" dirty="0">
                          <a:solidFill>
                            <a:schemeClr val="bg1">
                              <a:lumMod val="50000"/>
                            </a:schemeClr>
                          </a:solidFill>
                          <a:effectLst/>
                          <a:latin typeface="Calibri" panose="020F0502020204030204" pitchFamily="34" charset="0"/>
                          <a:ea typeface="+mn-ea"/>
                          <a:cs typeface="Calibri" panose="020F0502020204030204" pitchFamily="34" charset="0"/>
                        </a:rPr>
                        <a:t>out of</a:t>
                      </a:r>
                      <a:r>
                        <a:rPr lang="en-US" sz="3200" b="1" dirty="0">
                          <a:effectLst/>
                          <a:latin typeface="Calibri" panose="020F0502020204030204" pitchFamily="34" charset="0"/>
                          <a:cs typeface="Calibri" panose="020F0502020204030204" pitchFamily="34" charset="0"/>
                        </a:rPr>
                        <a:t> the Tribulation</a:t>
                      </a:r>
                    </a:p>
                  </a:txBody>
                  <a:tcPr anchor="ctr"/>
                </a:tc>
                <a:extLst>
                  <a:ext uri="{0D108BD9-81ED-4DB2-BD59-A6C34878D82A}">
                    <a16:rowId xmlns:a16="http://schemas.microsoft.com/office/drawing/2014/main" val="256274081"/>
                  </a:ext>
                </a:extLst>
              </a:tr>
              <a:tr h="52598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800" dirty="0">
                          <a:effectLst/>
                          <a:latin typeface="Calibri" panose="020F0502020204030204" pitchFamily="34" charset="0"/>
                          <a:cs typeface="Calibri" panose="020F0502020204030204" pitchFamily="34" charset="0"/>
                        </a:rPr>
                        <a:t>Hitchcock and Ice, </a:t>
                      </a:r>
                      <a:r>
                        <a:rPr lang="en-US" altLang="en-US" sz="2800" i="1" dirty="0">
                          <a:effectLst/>
                          <a:latin typeface="Calibri" panose="020F0502020204030204" pitchFamily="34" charset="0"/>
                          <a:cs typeface="Calibri" panose="020F0502020204030204" pitchFamily="34" charset="0"/>
                        </a:rPr>
                        <a:t>The Truth Behind Left Behind</a:t>
                      </a:r>
                      <a:r>
                        <a:rPr lang="en-US" altLang="en-US" sz="2800" dirty="0">
                          <a:effectLst/>
                          <a:latin typeface="Calibri" panose="020F0502020204030204" pitchFamily="34" charset="0"/>
                          <a:cs typeface="Calibri" panose="020F0502020204030204" pitchFamily="34" charset="0"/>
                        </a:rPr>
                        <a:t>, 77</a:t>
                      </a:r>
                    </a:p>
                  </a:txBody>
                  <a:tcPr anchor="ctr"/>
                </a:tc>
                <a:tc hMerge="1">
                  <a:txBody>
                    <a:bodyPr/>
                    <a:lstStyle/>
                    <a:p>
                      <a:endParaRPr lang="en-US" dirty="0"/>
                    </a:p>
                  </a:txBody>
                  <a:tcPr/>
                </a:tc>
                <a:extLst>
                  <a:ext uri="{0D108BD9-81ED-4DB2-BD59-A6C34878D82A}">
                    <a16:rowId xmlns:a16="http://schemas.microsoft.com/office/drawing/2014/main" val="2472296049"/>
                  </a:ext>
                </a:extLst>
              </a:tr>
            </a:tbl>
          </a:graphicData>
        </a:graphic>
      </p:graphicFrame>
    </p:spTree>
    <p:extLst>
      <p:ext uri="{BB962C8B-B14F-4D97-AF65-F5344CB8AC3E}">
        <p14:creationId xmlns:p14="http://schemas.microsoft.com/office/powerpoint/2010/main" val="35050655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3"/>
          <p:cNvSpPr>
            <a:spLocks noGrp="1" noChangeArrowheads="1"/>
          </p:cNvSpPr>
          <p:nvPr>
            <p:ph type="body" idx="1"/>
          </p:nvPr>
        </p:nvSpPr>
        <p:spPr>
          <a:xfrm>
            <a:off x="1047750" y="1905000"/>
            <a:ext cx="6572250" cy="3048000"/>
          </a:xfrm>
        </p:spPr>
        <p:txBody>
          <a:bodyPr/>
          <a:lstStyle/>
          <a:p>
            <a:pPr marL="457200" indent="-457200">
              <a:spcBef>
                <a:spcPts val="0"/>
              </a:spcBef>
              <a:spcAft>
                <a:spcPts val="3600"/>
              </a:spcAft>
              <a:defRPr/>
            </a:pPr>
            <a:r>
              <a:rPr lang="en-US" sz="3600" dirty="0"/>
              <a:t>Rev 7-144,000 Jews</a:t>
            </a:r>
          </a:p>
          <a:p>
            <a:pPr marL="457200" indent="-457200">
              <a:spcBef>
                <a:spcPts val="0"/>
              </a:spcBef>
              <a:spcAft>
                <a:spcPts val="3600"/>
              </a:spcAft>
              <a:defRPr/>
            </a:pPr>
            <a:r>
              <a:rPr lang="en-US" sz="3600" dirty="0"/>
              <a:t>Rev 11-Two Jewish witnesses</a:t>
            </a:r>
          </a:p>
          <a:p>
            <a:pPr marL="457200" indent="-457200">
              <a:spcBef>
                <a:spcPts val="0"/>
              </a:spcBef>
              <a:spcAft>
                <a:spcPts val="3600"/>
              </a:spcAft>
              <a:defRPr/>
            </a:pPr>
            <a:r>
              <a:rPr lang="en-US" sz="3600" dirty="0"/>
              <a:t>Rev 12-Israel flees</a:t>
            </a:r>
          </a:p>
        </p:txBody>
      </p:sp>
      <p:pic>
        <p:nvPicPr>
          <p:cNvPr id="4" name="Picture 5" descr="1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9524" y="2057400"/>
            <a:ext cx="3591715" cy="2743200"/>
          </a:xfrm>
          <a:prstGeom prst="rect">
            <a:avLst/>
          </a:prstGeom>
          <a:noFill/>
          <a:ln w="9525">
            <a:noFill/>
            <a:miter lim="800000"/>
            <a:headEnd/>
            <a:tailEnd/>
          </a:ln>
          <a:effectLst/>
        </p:spPr>
      </p:pic>
      <p:sp>
        <p:nvSpPr>
          <p:cNvPr id="5" name="Title 1">
            <a:extLst>
              <a:ext uri="{FF2B5EF4-FFF2-40B4-BE49-F238E27FC236}">
                <a16:creationId xmlns:a16="http://schemas.microsoft.com/office/drawing/2014/main" id="{94A5DD17-E909-40E7-8FFF-6FE8319C6E9D}"/>
              </a:ext>
            </a:extLst>
          </p:cNvPr>
          <p:cNvSpPr txBox="1">
            <a:spLocks/>
          </p:cNvSpPr>
          <p:nvPr/>
        </p:nvSpPr>
        <p:spPr bwMode="auto">
          <a:xfrm>
            <a:off x="1828800" y="228600"/>
            <a:ext cx="853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4000" kern="0" dirty="0">
                <a:effectLst>
                  <a:outerShdw blurRad="38100" dist="38100" dir="2700000" algn="tl">
                    <a:srgbClr val="000000">
                      <a:alpha val="43137"/>
                    </a:srgbClr>
                  </a:outerShdw>
                </a:effectLst>
              </a:rPr>
              <a:t>God’s Work Through Israel</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DCCDE6-A321-472D-AB46-5DB0E62DC5A3}"/>
              </a:ext>
            </a:extLst>
          </p:cNvPr>
          <p:cNvPicPr>
            <a:picLocks noChangeAspect="1"/>
          </p:cNvPicPr>
          <p:nvPr/>
        </p:nvPicPr>
        <p:blipFill>
          <a:blip r:embed="rId2"/>
          <a:stretch>
            <a:fillRect/>
          </a:stretch>
        </p:blipFill>
        <p:spPr>
          <a:xfrm>
            <a:off x="0" y="0"/>
            <a:ext cx="12192000" cy="6857999"/>
          </a:xfrm>
          <a:prstGeom prst="rect">
            <a:avLst/>
          </a:prstGeom>
        </p:spPr>
      </p:pic>
      <p:sp>
        <p:nvSpPr>
          <p:cNvPr id="4" name="Rectangle 3">
            <a:extLst>
              <a:ext uri="{FF2B5EF4-FFF2-40B4-BE49-F238E27FC236}">
                <a16:creationId xmlns:a16="http://schemas.microsoft.com/office/drawing/2014/main" id="{D12EC744-2FED-476A-A29E-CC43E4A9DC53}"/>
              </a:ext>
            </a:extLst>
          </p:cNvPr>
          <p:cNvSpPr txBox="1">
            <a:spLocks/>
          </p:cNvSpPr>
          <p:nvPr/>
        </p:nvSpPr>
        <p:spPr bwMode="auto">
          <a:xfrm>
            <a:off x="609600" y="0"/>
            <a:ext cx="10972800" cy="2590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a:lnSpc>
                <a:spcPct val="90000"/>
              </a:lnSpc>
              <a:spcBef>
                <a:spcPct val="0"/>
              </a:spcBef>
              <a:spcAft>
                <a:spcPts val="1200"/>
              </a:spcAft>
              <a:buFont typeface="Wingdings" panose="05000000000000000000" pitchFamily="2" charset="2"/>
              <a:buNone/>
              <a:defRPr/>
            </a:pPr>
            <a:r>
              <a:rPr lang="en-US" altLang="en-US" sz="4000" dirty="0">
                <a:solidFill>
                  <a:schemeClr val="tx2"/>
                </a:solidFill>
                <a:ea typeface="+mj-ea"/>
                <a:cs typeface="Calibri" panose="020F0502020204030204" pitchFamily="34" charset="0"/>
              </a:rPr>
              <a:t>Jeremiah 30:7</a:t>
            </a:r>
            <a:endParaRPr lang="en-US" sz="4000" dirty="0">
              <a:solidFill>
                <a:schemeClr val="tx2"/>
              </a:solidFill>
              <a:ea typeface="+mj-ea"/>
              <a:cs typeface="Calibri" panose="020F0502020204030204" pitchFamily="34" charset="0"/>
            </a:endParaRPr>
          </a:p>
          <a:p>
            <a:pPr marL="0" indent="0" algn="just">
              <a:spcBef>
                <a:spcPts val="0"/>
              </a:spcBef>
              <a:buFont typeface="Wingdings" panose="05000000000000000000" pitchFamily="2" charset="2"/>
              <a:buNone/>
              <a:defRPr/>
            </a:pPr>
            <a:r>
              <a:rPr lang="en-US" sz="3600" kern="0" dirty="0">
                <a:effectLst>
                  <a:outerShdw blurRad="38100" dist="38100" dir="2700000" algn="tl">
                    <a:srgbClr val="000000">
                      <a:alpha val="43137"/>
                    </a:srgbClr>
                  </a:outerShdw>
                </a:effectLst>
                <a:cs typeface="Calibri" panose="020F0502020204030204" pitchFamily="34" charset="0"/>
              </a:rPr>
              <a:t>“Alas! for that day is great, There is </a:t>
            </a:r>
            <a:r>
              <a:rPr lang="en-US" sz="3600" b="1" u="sng" kern="0" dirty="0">
                <a:solidFill>
                  <a:srgbClr val="FFFFCC"/>
                </a:solidFill>
                <a:effectLst>
                  <a:outerShdw blurRad="38100" dist="38100" dir="2700000" algn="tl">
                    <a:srgbClr val="000000">
                      <a:alpha val="43137"/>
                    </a:srgbClr>
                  </a:outerShdw>
                </a:effectLst>
                <a:cs typeface="Calibri" panose="020F0502020204030204" pitchFamily="34" charset="0"/>
              </a:rPr>
              <a:t>none like it</a:t>
            </a:r>
            <a:r>
              <a:rPr lang="en-US" sz="3600" kern="0" dirty="0">
                <a:effectLst>
                  <a:outerShdw blurRad="38100" dist="38100" dir="2700000" algn="tl">
                    <a:srgbClr val="000000">
                      <a:alpha val="43137"/>
                    </a:srgbClr>
                  </a:outerShdw>
                </a:effectLst>
                <a:cs typeface="Calibri" panose="020F0502020204030204" pitchFamily="34" charset="0"/>
              </a:rPr>
              <a:t>; And it is the time of </a:t>
            </a:r>
            <a:r>
              <a:rPr lang="en-US" sz="3600" b="1" u="sng" kern="0" dirty="0">
                <a:solidFill>
                  <a:srgbClr val="FFFFCC"/>
                </a:solidFill>
                <a:effectLst>
                  <a:outerShdw blurRad="38100" dist="38100" dir="2700000" algn="tl">
                    <a:srgbClr val="000000">
                      <a:alpha val="43137"/>
                    </a:srgbClr>
                  </a:outerShdw>
                </a:effectLst>
                <a:cs typeface="Calibri" panose="020F0502020204030204" pitchFamily="34" charset="0"/>
              </a:rPr>
              <a:t>Jacob’s distress </a:t>
            </a:r>
            <a:r>
              <a:rPr lang="en-US" sz="3600" kern="0" dirty="0">
                <a:effectLst>
                  <a:outerShdw blurRad="38100" dist="38100" dir="2700000" algn="tl">
                    <a:srgbClr val="000000">
                      <a:alpha val="43137"/>
                    </a:srgbClr>
                  </a:outerShdw>
                </a:effectLst>
                <a:cs typeface="Calibri" panose="020F0502020204030204" pitchFamily="34" charset="0"/>
              </a:rPr>
              <a:t>(Gen. 32:8; 35:10), But he will be </a:t>
            </a:r>
            <a:r>
              <a:rPr lang="en-US" sz="3600" b="1" u="sng" kern="0" dirty="0">
                <a:solidFill>
                  <a:srgbClr val="FFFFCC"/>
                </a:solidFill>
                <a:effectLst>
                  <a:outerShdw blurRad="38100" dist="38100" dir="2700000" algn="tl">
                    <a:srgbClr val="000000">
                      <a:alpha val="43137"/>
                    </a:srgbClr>
                  </a:outerShdw>
                </a:effectLst>
                <a:cs typeface="Calibri" panose="020F0502020204030204" pitchFamily="34" charset="0"/>
              </a:rPr>
              <a:t>saved</a:t>
            </a:r>
            <a:r>
              <a:rPr lang="en-US" sz="3600" kern="0" dirty="0">
                <a:effectLst>
                  <a:outerShdw blurRad="38100" dist="38100" dir="2700000" algn="tl">
                    <a:srgbClr val="000000">
                      <a:alpha val="43137"/>
                    </a:srgbClr>
                  </a:outerShdw>
                </a:effectLst>
                <a:cs typeface="Calibri" panose="020F0502020204030204" pitchFamily="34" charset="0"/>
              </a:rPr>
              <a:t> from</a:t>
            </a:r>
            <a:r>
              <a:rPr lang="en-US" sz="3600" b="1" kern="0"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kern="0" dirty="0">
                <a:effectLst>
                  <a:outerShdw blurRad="38100" dist="38100" dir="2700000" algn="tl">
                    <a:srgbClr val="000000">
                      <a:alpha val="43137"/>
                    </a:srgbClr>
                  </a:outerShdw>
                </a:effectLst>
                <a:cs typeface="Calibri" panose="020F0502020204030204" pitchFamily="34" charset="0"/>
              </a:rPr>
              <a:t>it.”</a:t>
            </a:r>
          </a:p>
        </p:txBody>
      </p:sp>
      <p:pic>
        <p:nvPicPr>
          <p:cNvPr id="5" name="Picture 2" descr="http://www.iconograms.org/images/igimages/I0219000501S0037AA_jeremiah_prophet.jpg">
            <a:extLst>
              <a:ext uri="{FF2B5EF4-FFF2-40B4-BE49-F238E27FC236}">
                <a16:creationId xmlns:a16="http://schemas.microsoft.com/office/drawing/2014/main" id="{3527F064-EDD1-42E9-8D4F-122EE5C99A5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05425" y="2667000"/>
            <a:ext cx="15811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81202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rPr>
              <a:t>b. Change in God’s Program</a:t>
            </a:r>
          </a:p>
        </p:txBody>
      </p:sp>
      <p:sp>
        <p:nvSpPr>
          <p:cNvPr id="3" name="Content Placeholder 2"/>
          <p:cNvSpPr>
            <a:spLocks noGrp="1"/>
          </p:cNvSpPr>
          <p:nvPr>
            <p:ph idx="1"/>
          </p:nvPr>
        </p:nvSpPr>
        <p:spPr>
          <a:xfrm>
            <a:off x="2933700" y="1600200"/>
            <a:ext cx="6324600" cy="1600200"/>
          </a:xfrm>
        </p:spPr>
        <p:txBody>
          <a:bodyPr/>
          <a:lstStyle/>
          <a:p>
            <a:pPr marL="576263" indent="-576263">
              <a:spcBef>
                <a:spcPts val="1800"/>
              </a:spcBef>
              <a:spcAft>
                <a:spcPts val="1800"/>
              </a:spcAft>
              <a:buSzPct val="100000"/>
              <a:buFont typeface="+mj-lt"/>
              <a:buAutoNum type="arabicPeriod"/>
              <a:defRPr/>
            </a:pPr>
            <a:r>
              <a:rPr lang="en-US" sz="3600" dirty="0">
                <a:effectLst>
                  <a:outerShdw blurRad="38100" dist="38100" dir="2700000" algn="tl">
                    <a:srgbClr val="000000">
                      <a:alpha val="43137"/>
                    </a:srgbClr>
                  </a:outerShdw>
                </a:effectLst>
                <a:cs typeface="Calibri" pitchFamily="34" charset="0"/>
              </a:rPr>
              <a:t>From the Church to Israel</a:t>
            </a:r>
          </a:p>
          <a:p>
            <a:pPr marL="576263" indent="-576263">
              <a:spcBef>
                <a:spcPts val="1800"/>
              </a:spcBef>
              <a:spcAft>
                <a:spcPts val="1800"/>
              </a:spcAft>
              <a:buSzPct val="100000"/>
              <a:buFont typeface="+mj-lt"/>
              <a:buAutoNum type="arabicPeriod"/>
              <a:defRPr/>
            </a:pPr>
            <a:r>
              <a:rPr lang="en-US" sz="3600" b="1" u="sng" dirty="0">
                <a:solidFill>
                  <a:srgbClr val="FFFFCC"/>
                </a:solidFill>
                <a:effectLst>
                  <a:outerShdw blurRad="38100" dist="38100" dir="2700000" algn="tl">
                    <a:srgbClr val="000000">
                      <a:alpha val="43137"/>
                    </a:srgbClr>
                  </a:outerShdw>
                </a:effectLst>
                <a:cs typeface="Calibri" pitchFamily="34" charset="0"/>
              </a:rPr>
              <a:t>In the Holy Spirit’s operation</a:t>
            </a:r>
          </a:p>
        </p:txBody>
      </p:sp>
      <p:pic>
        <p:nvPicPr>
          <p:cNvPr id="7" name="Picture 4">
            <a:extLst>
              <a:ext uri="{FF2B5EF4-FFF2-40B4-BE49-F238E27FC236}">
                <a16:creationId xmlns:a16="http://schemas.microsoft.com/office/drawing/2014/main" id="{61E627D0-79C4-4221-B760-E3D6DC04131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4343400"/>
            <a:ext cx="1839337" cy="2286000"/>
          </a:xfrm>
          <a:prstGeom prst="rect">
            <a:avLst/>
          </a:prstGeom>
          <a:noFill/>
          <a:ln w="9525">
            <a:noFill/>
            <a:miter lim="800000"/>
            <a:headEnd/>
            <a:tailEnd/>
          </a:ln>
        </p:spPr>
      </p:pic>
      <p:pic>
        <p:nvPicPr>
          <p:cNvPr id="8" name="Picture 7">
            <a:extLst>
              <a:ext uri="{FF2B5EF4-FFF2-40B4-BE49-F238E27FC236}">
                <a16:creationId xmlns:a16="http://schemas.microsoft.com/office/drawing/2014/main" id="{10C38524-B8F8-4707-96AE-4DF6A7E8497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5864" y="4343400"/>
            <a:ext cx="1839336" cy="2286000"/>
          </a:xfrm>
          <a:prstGeom prst="rect">
            <a:avLst/>
          </a:prstGeom>
          <a:noFill/>
          <a:ln w="9525">
            <a:noFill/>
            <a:miter lim="800000"/>
            <a:headEnd/>
            <a:tailEnd/>
          </a:ln>
          <a:effectLst/>
        </p:spPr>
      </p:pic>
    </p:spTree>
    <p:extLst>
      <p:ext uri="{BB962C8B-B14F-4D97-AF65-F5344CB8AC3E}">
        <p14:creationId xmlns:p14="http://schemas.microsoft.com/office/powerpoint/2010/main" val="36089619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41516" y="137160"/>
            <a:ext cx="9308968" cy="6583680"/>
          </a:xfrm>
          <a:prstGeom prst="rect">
            <a:avLst/>
          </a:prstGeom>
        </p:spPr>
      </p:pic>
    </p:spTree>
    <p:extLst>
      <p:ext uri="{BB962C8B-B14F-4D97-AF65-F5344CB8AC3E}">
        <p14:creationId xmlns:p14="http://schemas.microsoft.com/office/powerpoint/2010/main" val="2986138465"/>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329064-0A11-4186-A2B5-6AD0823CA4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8914" name="Rectangle 3"/>
          <p:cNvSpPr>
            <a:spLocks noChangeArrowheads="1"/>
          </p:cNvSpPr>
          <p:nvPr/>
        </p:nvSpPr>
        <p:spPr bwMode="auto">
          <a:xfrm>
            <a:off x="609600" y="0"/>
            <a:ext cx="10972798" cy="412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lnSpc>
                <a:spcPct val="90000"/>
              </a:lnSpc>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Samuel 16:13-14</a:t>
            </a:r>
          </a:p>
          <a:p>
            <a:pPr algn="just"/>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Samuel took the horn of oil and anointed him in the midst of his brothers;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 of the 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came mightily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upon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David from that day forward. And Samuel arose and went to Ramah.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the Spirit of the Lord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departed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Saul, and an evil spirit from the Lord terrorized him. </a:t>
            </a:r>
          </a:p>
        </p:txBody>
      </p:sp>
      <p:pic>
        <p:nvPicPr>
          <p:cNvPr id="3" name="Picture 2">
            <a:extLst>
              <a:ext uri="{FF2B5EF4-FFF2-40B4-BE49-F238E27FC236}">
                <a16:creationId xmlns:a16="http://schemas.microsoft.com/office/drawing/2014/main" id="{13F26DF9-C4BA-41C3-8A68-A8645E4E27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65037" y="3733800"/>
            <a:ext cx="1261927" cy="1188720"/>
          </a:xfrm>
          <a:prstGeom prst="rect">
            <a:avLst/>
          </a:prstGeom>
        </p:spPr>
      </p:pic>
    </p:spTree>
    <p:extLst>
      <p:ext uri="{BB962C8B-B14F-4D97-AF65-F5344CB8AC3E}">
        <p14:creationId xmlns:p14="http://schemas.microsoft.com/office/powerpoint/2010/main" val="32067103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329064-0A11-4186-A2B5-6AD0823CA4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8914" name="Rectangle 3"/>
          <p:cNvSpPr>
            <a:spLocks noChangeArrowheads="1"/>
          </p:cNvSpPr>
          <p:nvPr/>
        </p:nvSpPr>
        <p:spPr bwMode="auto">
          <a:xfrm>
            <a:off x="609600" y="0"/>
            <a:ext cx="10972798" cy="362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lnSpc>
                <a:spcPct val="90000"/>
              </a:lnSpc>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14:16-17</a:t>
            </a:r>
          </a:p>
          <a:p>
            <a:pPr algn="just">
              <a:spcAft>
                <a:spcPts val="100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ask the Father, and He will give you another Helper, that He may be with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is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truth, whom the world cannot receive, because it does not see Him or know Him,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know 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He abides with you and will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you</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3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77E5962-EB9E-40BC-A5D8-EB4A986B32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65037" y="3733800"/>
            <a:ext cx="1261927" cy="1188720"/>
          </a:xfrm>
          <a:prstGeom prst="rect">
            <a:avLst/>
          </a:prstGeom>
        </p:spPr>
      </p:pic>
    </p:spTree>
    <p:extLst>
      <p:ext uri="{BB962C8B-B14F-4D97-AF65-F5344CB8AC3E}">
        <p14:creationId xmlns:p14="http://schemas.microsoft.com/office/powerpoint/2010/main" val="5733365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376116D-0650-4EE2-9908-68B4366A6E17}"/>
              </a:ext>
            </a:extLst>
          </p:cNvPr>
          <p:cNvGraphicFramePr>
            <a:graphicFrameLocks noGrp="1"/>
          </p:cNvGraphicFramePr>
          <p:nvPr/>
        </p:nvGraphicFramePr>
        <p:xfrm>
          <a:off x="609600" y="189223"/>
          <a:ext cx="10972800" cy="6479554"/>
        </p:xfrm>
        <a:graphic>
          <a:graphicData uri="http://schemas.openxmlformats.org/drawingml/2006/table">
            <a:tbl>
              <a:tblPr firstRow="1" bandRow="1">
                <a:tableStyleId>{073A0DAA-6AF3-43AB-8588-CEC1D06C72B9}</a:tableStyleId>
              </a:tblPr>
              <a:tblGrid>
                <a:gridCol w="3657600">
                  <a:extLst>
                    <a:ext uri="{9D8B030D-6E8A-4147-A177-3AD203B41FA5}">
                      <a16:colId xmlns:a16="http://schemas.microsoft.com/office/drawing/2014/main" val="1149162532"/>
                    </a:ext>
                  </a:extLst>
                </a:gridCol>
                <a:gridCol w="3657600">
                  <a:extLst>
                    <a:ext uri="{9D8B030D-6E8A-4147-A177-3AD203B41FA5}">
                      <a16:colId xmlns:a16="http://schemas.microsoft.com/office/drawing/2014/main" val="2962285687"/>
                    </a:ext>
                  </a:extLst>
                </a:gridCol>
                <a:gridCol w="3657600">
                  <a:extLst>
                    <a:ext uri="{9D8B030D-6E8A-4147-A177-3AD203B41FA5}">
                      <a16:colId xmlns:a16="http://schemas.microsoft.com/office/drawing/2014/main" val="376398144"/>
                    </a:ext>
                  </a:extLst>
                </a:gridCol>
              </a:tblGrid>
              <a:tr h="731520">
                <a:tc gridSpan="3">
                  <a:txBody>
                    <a:bodyPr/>
                    <a:lstStyle/>
                    <a:p>
                      <a:pPr algn="ctr">
                        <a:spcBef>
                          <a:spcPts val="600"/>
                        </a:spcBef>
                        <a:spcAft>
                          <a:spcPts val="600"/>
                        </a:spcAft>
                      </a:pPr>
                      <a:r>
                        <a:rPr lang="en-US" sz="4000" b="0" noProof="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WORK OF THE SPIRIT IN THE OT</a:t>
                      </a:r>
                    </a:p>
                  </a:txBody>
                  <a:tcPr anchor="ctr"/>
                </a:tc>
                <a:tc hMerge="1">
                  <a:txBody>
                    <a:bodyPr/>
                    <a:lstStyle/>
                    <a:p>
                      <a:endParaRPr lang="en-US" dirty="0"/>
                    </a:p>
                  </a:txBody>
                  <a:tcPr/>
                </a:tc>
                <a:tc hMerge="1">
                  <a:txBody>
                    <a:bodyPr/>
                    <a:lstStyle/>
                    <a:p>
                      <a:pPr algn="ctr">
                        <a:spcBef>
                          <a:spcPts val="600"/>
                        </a:spcBef>
                        <a:spcAft>
                          <a:spcPts val="600"/>
                        </a:spcAft>
                      </a:pPr>
                      <a:endParaRPr lang="en-US" sz="3600" b="0" dirty="0">
                        <a:solidFill>
                          <a:srgbClr val="00FFFF"/>
                        </a:solidFill>
                        <a:effectLst/>
                        <a:latin typeface="Calibri" panose="020F0502020204030204" pitchFamily="34" charset="0"/>
                        <a:ea typeface="+mj-ea"/>
                        <a:cs typeface="+mj-cs"/>
                      </a:endParaRPr>
                    </a:p>
                  </a:txBody>
                  <a:tcPr anchor="ctr"/>
                </a:tc>
                <a:extLst>
                  <a:ext uri="{0D108BD9-81ED-4DB2-BD59-A6C34878D82A}">
                    <a16:rowId xmlns:a16="http://schemas.microsoft.com/office/drawing/2014/main" val="3529848444"/>
                  </a:ext>
                </a:extLst>
              </a:tr>
              <a:tr h="68797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OT/GOSPELS</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6600"/>
                          </a:solidFill>
                          <a:effectLst/>
                          <a:latin typeface="Calibri" panose="020F0502020204030204" pitchFamily="34" charset="0"/>
                          <a:cs typeface="Calibri" panose="020F0502020204030204" pitchFamily="34" charset="0"/>
                        </a:rPr>
                        <a:t>TODAY</a:t>
                      </a:r>
                      <a:endParaRPr kumimoji="0" lang="en-US" sz="2800" b="1" i="0" u="none"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4199846802"/>
                  </a:ext>
                </a:extLst>
              </a:tr>
              <a:tr h="891729">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External vs. Internal</a:t>
                      </a: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Upon (1 Sam. 16:13)</a:t>
                      </a: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006600"/>
                          </a:solidFill>
                          <a:effectLst/>
                          <a:latin typeface="Calibri" panose="020F0502020204030204" pitchFamily="34" charset="0"/>
                          <a:cs typeface="Calibri" panose="020F0502020204030204" pitchFamily="34" charset="0"/>
                        </a:rPr>
                        <a:t>Within (John 14:17)</a:t>
                      </a:r>
                    </a:p>
                  </a:txBody>
                  <a:tcPr marT="45723" marB="45723" anchor="ctr" horzOverflow="overflow"/>
                </a:tc>
                <a:extLst>
                  <a:ext uri="{0D108BD9-81ED-4DB2-BD59-A6C34878D82A}">
                    <a16:rowId xmlns:a16="http://schemas.microsoft.com/office/drawing/2014/main" val="2415364954"/>
                  </a:ext>
                </a:extLst>
              </a:tr>
              <a:tr h="1769501">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Reception of all of the Spirit at the moment of salvation?</a:t>
                      </a: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Subsequent to salvation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a:t>
                      </a:r>
                      <a:r>
                        <a:rPr kumimoji="0" lang="en-US" sz="28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Exod</a:t>
                      </a: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31:3)</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6600"/>
                          </a:solidFill>
                          <a:effectLst/>
                          <a:latin typeface="Calibri" panose="020F0502020204030204" pitchFamily="34" charset="0"/>
                          <a:cs typeface="Calibri" panose="020F0502020204030204" pitchFamily="34" charset="0"/>
                        </a:rPr>
                        <a:t>At moment of salvation (Rom 8:9)</a:t>
                      </a:r>
                      <a:endParaRPr kumimoji="0" lang="en-US" sz="2800" b="1" i="0" u="none"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1062385765"/>
                  </a:ext>
                </a:extLst>
              </a:tr>
              <a:tr h="114758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How long is the indwelling?</a:t>
                      </a: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Temporary indwelling (1 Sam 16:14; Ps 51:11)</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6600"/>
                          </a:solidFill>
                          <a:effectLst/>
                          <a:latin typeface="Calibri" panose="020F0502020204030204" pitchFamily="34" charset="0"/>
                          <a:cs typeface="Calibri" panose="020F0502020204030204" pitchFamily="34" charset="0"/>
                        </a:rPr>
                        <a:t>Permanent indwelling (John 14:16)</a:t>
                      </a:r>
                      <a:endParaRPr kumimoji="0" lang="en-US" sz="2800" b="1" i="0" u="none"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571592761"/>
                  </a:ext>
                </a:extLst>
              </a:tr>
              <a:tr h="125124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Who is indwelt?</a:t>
                      </a: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Selective indwelling (Joel 2:28)</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6600"/>
                          </a:solidFill>
                          <a:effectLst/>
                          <a:latin typeface="Calibri" panose="020F0502020204030204" pitchFamily="34" charset="0"/>
                          <a:cs typeface="Calibri" panose="020F0502020204030204" pitchFamily="34" charset="0"/>
                        </a:rPr>
                        <a:t>Universal indwelling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6600"/>
                          </a:solidFill>
                          <a:effectLst/>
                          <a:latin typeface="Calibri" panose="020F0502020204030204" pitchFamily="34" charset="0"/>
                          <a:cs typeface="Calibri" panose="020F0502020204030204" pitchFamily="34" charset="0"/>
                        </a:rPr>
                        <a:t>(1 Cor 12:13)</a:t>
                      </a:r>
                      <a:endParaRPr kumimoji="0" lang="en-US" sz="2800" b="1" i="0" u="none" strike="noStrike" cap="none" normalizeH="0" baseline="0" dirty="0">
                        <a:ln>
                          <a:noFill/>
                        </a:ln>
                        <a:solidFill>
                          <a:srgbClr val="006600"/>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1898418030"/>
                  </a:ext>
                </a:extLst>
              </a:tr>
            </a:tbl>
          </a:graphicData>
        </a:graphic>
      </p:graphicFrame>
    </p:spTree>
    <p:extLst>
      <p:ext uri="{BB962C8B-B14F-4D97-AF65-F5344CB8AC3E}">
        <p14:creationId xmlns:p14="http://schemas.microsoft.com/office/powerpoint/2010/main" val="4839663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D0FFBC-67BF-4722-9737-0A558ABD3802}"/>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85800" y="0"/>
            <a:ext cx="10972800" cy="357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lnSpc>
                <a:spcPct val="90000"/>
              </a:lnSpc>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9:24</a:t>
            </a:r>
          </a:p>
          <a:p>
            <a:pPr algn="just">
              <a:spcAft>
                <a:spcPts val="1000"/>
              </a:spcAft>
            </a:pP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Seventy weeks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have been decreed for your people and your holy city, to finish the transgression, to make an end of sin, to make atonement for iniquity, to bring in everlasting righteousness, to seal up vision and prophecy and to anoint the most holy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4678656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2" descr="http://www.softwareag.com/blog/reality_check/wp-content/uploads/2013/06/Stopwatch_02.png">
            <a:extLst>
              <a:ext uri="{FF2B5EF4-FFF2-40B4-BE49-F238E27FC236}">
                <a16:creationId xmlns:a16="http://schemas.microsoft.com/office/drawing/2014/main" id="{BC604DA6-BB3D-41ED-BA30-9962A2900EC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86200" y="152401"/>
            <a:ext cx="470535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9144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Strengthening the Pre-Tribulation Case</a:t>
            </a:r>
          </a:p>
        </p:txBody>
      </p:sp>
      <p:sp>
        <p:nvSpPr>
          <p:cNvPr id="19459" name="Rectangle 3"/>
          <p:cNvSpPr>
            <a:spLocks noGrp="1" noChangeArrowheads="1"/>
          </p:cNvSpPr>
          <p:nvPr>
            <p:ph idx="1"/>
          </p:nvPr>
        </p:nvSpPr>
        <p:spPr>
          <a:xfrm>
            <a:off x="2159001" y="1600200"/>
            <a:ext cx="6968674" cy="3810000"/>
          </a:xfrm>
        </p:spPr>
        <p:txBody>
          <a:bodyPr/>
          <a:lstStyle/>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John 14:1-4</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Revelation 3:10</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First Thessalonians 4‒5</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Second Thessalonians 2:3a</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Matthew 24‒25</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959275" y="2362200"/>
            <a:ext cx="2336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77723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D0FFBC-67BF-4722-9737-0A558ABD3802}"/>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85800" y="0"/>
            <a:ext cx="10972800" cy="357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lnSpc>
                <a:spcPct val="90000"/>
              </a:lnSpc>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9:24</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Seventy weeks have been decreed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your people and your holy city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finish the transgression, to make an end of sin, to make atonement for iniquity, to bring in everlasting righteousness, to seal up vision and prophecy and to anoint the most holy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0946706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2">
            <a:extLst>
              <a:ext uri="{FF2B5EF4-FFF2-40B4-BE49-F238E27FC236}">
                <a16:creationId xmlns:a16="http://schemas.microsoft.com/office/drawing/2014/main" id="{F46A9E9B-3BFD-403D-B550-2B576217A31C}"/>
              </a:ext>
            </a:extLst>
          </p:cNvPr>
          <p:cNvSpPr>
            <a:spLocks noGrp="1" noChangeArrowheads="1"/>
          </p:cNvSpPr>
          <p:nvPr>
            <p:ph type="ctrTitle" idx="4294967295"/>
          </p:nvPr>
        </p:nvSpPr>
        <p:spPr>
          <a:xfrm>
            <a:off x="3798570" y="228600"/>
            <a:ext cx="4594860" cy="1143000"/>
          </a:xfrm>
        </p:spPr>
        <p:txBody>
          <a:bodyPr/>
          <a:lstStyle/>
          <a:p>
            <a:pPr algn="ctr" eaLnBrk="1" hangingPunct="1">
              <a:spcAft>
                <a:spcPts val="1200"/>
              </a:spcAft>
            </a:pP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Robert Culver</a:t>
            </a:r>
            <a:br>
              <a:rPr lang="en-US" altLang="en-US" sz="2000" dirty="0">
                <a:solidFill>
                  <a:srgbClr val="FFFFFF"/>
                </a:solidFill>
                <a:effectLst>
                  <a:outerShdw blurRad="38100" dist="38100" dir="2700000" algn="tl">
                    <a:srgbClr val="000000">
                      <a:alpha val="43137"/>
                    </a:srgbClr>
                  </a:outerShdw>
                </a:effectLst>
                <a:cs typeface="Calibri" panose="020F0502020204030204" pitchFamily="34" charset="0"/>
              </a:rPr>
            </a:br>
            <a:r>
              <a:rPr lang="en-US" altLang="en-US" sz="2000" i="1" dirty="0">
                <a:solidFill>
                  <a:srgbClr val="FFFFFF"/>
                </a:solidFill>
                <a:effectLst>
                  <a:outerShdw blurRad="38100" dist="38100" dir="2700000" algn="tl">
                    <a:srgbClr val="000000">
                      <a:alpha val="43137"/>
                    </a:srgbClr>
                  </a:outerShdw>
                </a:effectLst>
                <a:cs typeface="Calibri" panose="020F0502020204030204" pitchFamily="34" charset="0"/>
              </a:rPr>
              <a:t>Daniel and the Latter Days </a:t>
            </a:r>
            <a:br>
              <a:rPr lang="en-US" altLang="en-US" sz="2000" i="1" dirty="0">
                <a:solidFill>
                  <a:srgbClr val="FFFFFF"/>
                </a:solidFill>
                <a:effectLst>
                  <a:outerShdw blurRad="38100" dist="38100" dir="2700000" algn="tl">
                    <a:srgbClr val="000000">
                      <a:alpha val="43137"/>
                    </a:srgbClr>
                  </a:outerShdw>
                </a:effectLst>
                <a:cs typeface="Calibri" panose="020F0502020204030204" pitchFamily="34" charset="0"/>
              </a:rPr>
            </a:br>
            <a:r>
              <a:rPr lang="en-US" altLang="en-US" sz="2000" dirty="0">
                <a:solidFill>
                  <a:srgbClr val="FFFFFF"/>
                </a:solidFill>
                <a:effectLst>
                  <a:outerShdw blurRad="38100" dist="38100" dir="2700000" algn="tl">
                    <a:srgbClr val="000000">
                      <a:alpha val="43137"/>
                    </a:srgbClr>
                  </a:outerShdw>
                </a:effectLst>
                <a:cs typeface="Calibri" panose="020F0502020204030204" pitchFamily="34" charset="0"/>
              </a:rPr>
              <a:t>(Chicago, IL: Moody Press, 1977), p.  149</a:t>
            </a:r>
          </a:p>
        </p:txBody>
      </p:sp>
      <p:sp>
        <p:nvSpPr>
          <p:cNvPr id="6150" name="Rectangle 3">
            <a:extLst>
              <a:ext uri="{FF2B5EF4-FFF2-40B4-BE49-F238E27FC236}">
                <a16:creationId xmlns:a16="http://schemas.microsoft.com/office/drawing/2014/main" id="{50617A12-3C98-424E-9F84-9F4A4215FA3D}"/>
              </a:ext>
            </a:extLst>
          </p:cNvPr>
          <p:cNvSpPr>
            <a:spLocks noGrp="1" noChangeArrowheads="1"/>
          </p:cNvSpPr>
          <p:nvPr>
            <p:ph type="subTitle" idx="4294967295"/>
          </p:nvPr>
        </p:nvSpPr>
        <p:spPr>
          <a:xfrm>
            <a:off x="1066800" y="2057400"/>
            <a:ext cx="6934200" cy="3429000"/>
          </a:xfrm>
          <a:noFill/>
          <a:ln>
            <a:noFill/>
          </a:ln>
        </p:spPr>
        <p:txBody>
          <a:bodyPr>
            <a:normAutofit/>
          </a:bodyPr>
          <a:lstStyle/>
          <a:p>
            <a:pPr marL="0" indent="0" algn="just" eaLnBrk="1" hangingPunct="1">
              <a:buNone/>
            </a:pPr>
            <a:r>
              <a:rPr lang="en-US" altLang="en-US" dirty="0">
                <a:solidFill>
                  <a:srgbClr val="FFFFFF"/>
                </a:solidFill>
                <a:effectLst>
                  <a:outerShdw blurRad="38100" dist="38100" dir="2700000" algn="tl">
                    <a:srgbClr val="000000">
                      <a:alpha val="43137"/>
                    </a:srgbClr>
                  </a:outerShdw>
                </a:effectLst>
              </a:rPr>
              <a:t>“Let the postmillennial and </a:t>
            </a:r>
            <a:r>
              <a:rPr lang="en-US" altLang="en-US" dirty="0" err="1">
                <a:solidFill>
                  <a:srgbClr val="FFFFFF"/>
                </a:solidFill>
                <a:effectLst>
                  <a:outerShdw blurRad="38100" dist="38100" dir="2700000" algn="tl">
                    <a:srgbClr val="000000">
                      <a:alpha val="43137"/>
                    </a:srgbClr>
                  </a:outerShdw>
                </a:effectLst>
              </a:rPr>
              <a:t>amillennial</a:t>
            </a:r>
            <a:r>
              <a:rPr lang="en-US" altLang="en-US" dirty="0">
                <a:solidFill>
                  <a:srgbClr val="FFFFFF"/>
                </a:solidFill>
                <a:effectLst>
                  <a:outerShdw blurRad="38100" dist="38100" dir="2700000" algn="tl">
                    <a:srgbClr val="000000">
                      <a:alpha val="43137"/>
                    </a:srgbClr>
                  </a:outerShdw>
                </a:effectLst>
              </a:rPr>
              <a:t> commentators look long and steadily at this fact.  This prophecy is a prophecy for Daniel’s people and Daniel’s city.  No alchemy of </a:t>
            </a:r>
            <a:r>
              <a:rPr lang="en-US" altLang="en-US" dirty="0" err="1">
                <a:solidFill>
                  <a:srgbClr val="FFFFFF"/>
                </a:solidFill>
                <a:effectLst>
                  <a:outerShdw blurRad="38100" dist="38100" dir="2700000" algn="tl">
                    <a:srgbClr val="000000">
                      <a:alpha val="43137"/>
                    </a:srgbClr>
                  </a:outerShdw>
                </a:effectLst>
              </a:rPr>
              <a:t>Origenistic</a:t>
            </a:r>
            <a:r>
              <a:rPr lang="en-US" altLang="en-US" dirty="0">
                <a:solidFill>
                  <a:srgbClr val="FFFFFF"/>
                </a:solidFill>
                <a:effectLst>
                  <a:outerShdw blurRad="38100" dist="38100" dir="2700000" algn="tl">
                    <a:srgbClr val="000000">
                      <a:alpha val="43137"/>
                    </a:srgbClr>
                  </a:outerShdw>
                </a:effectLst>
              </a:rPr>
              <a:t> spiritualizing interpretation can change that.”</a:t>
            </a:r>
          </a:p>
        </p:txBody>
      </p:sp>
      <p:pic>
        <p:nvPicPr>
          <p:cNvPr id="2" name="Picture 1">
            <a:extLst>
              <a:ext uri="{FF2B5EF4-FFF2-40B4-BE49-F238E27FC236}">
                <a16:creationId xmlns:a16="http://schemas.microsoft.com/office/drawing/2014/main" id="{4580FE9D-6757-4C4E-9B7C-1C392C0BEB0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891540"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D587E710-3813-4C09-9B3A-2027C9BE02D0}"/>
              </a:ext>
            </a:extLst>
          </p:cNvPr>
          <p:cNvPicPr>
            <a:picLocks noChangeAspect="1"/>
          </p:cNvPicPr>
          <p:nvPr/>
        </p:nvPicPr>
        <p:blipFill>
          <a:blip r:embed="rId3"/>
          <a:stretch>
            <a:fillRect/>
          </a:stretch>
        </p:blipFill>
        <p:spPr>
          <a:xfrm>
            <a:off x="8365891" y="2209800"/>
            <a:ext cx="2759309" cy="4114800"/>
          </a:xfrm>
          <a:prstGeom prst="rect">
            <a:avLst/>
          </a:prstGeom>
          <a:ln>
            <a:solidFill>
              <a:schemeClr val="tx1"/>
            </a:solid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CE8B87-F111-475F-83B4-E69D85F5B2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2207" y="685800"/>
            <a:ext cx="11007586" cy="5486400"/>
          </a:xfrm>
          <a:prstGeom prst="rect">
            <a:avLst/>
          </a:prstGeom>
        </p:spPr>
      </p:pic>
    </p:spTree>
    <p:extLst>
      <p:ext uri="{BB962C8B-B14F-4D97-AF65-F5344CB8AC3E}">
        <p14:creationId xmlns:p14="http://schemas.microsoft.com/office/powerpoint/2010/main" val="41625945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B1EE7C-54B3-44CF-949E-A8E5572B118A}"/>
              </a:ext>
            </a:extLst>
          </p:cNvPr>
          <p:cNvPicPr>
            <a:picLocks noChangeAspect="1"/>
          </p:cNvPicPr>
          <p:nvPr/>
        </p:nvPicPr>
        <p:blipFill>
          <a:blip r:embed="rId2"/>
          <a:stretch>
            <a:fillRect/>
          </a:stretch>
        </p:blipFill>
        <p:spPr>
          <a:xfrm>
            <a:off x="609600" y="304800"/>
            <a:ext cx="10972800" cy="6248400"/>
          </a:xfrm>
          <a:prstGeom prst="rect">
            <a:avLst/>
          </a:prstGeom>
        </p:spPr>
      </p:pic>
    </p:spTree>
    <p:extLst>
      <p:ext uri="{BB962C8B-B14F-4D97-AF65-F5344CB8AC3E}">
        <p14:creationId xmlns:p14="http://schemas.microsoft.com/office/powerpoint/2010/main" val="1695129151"/>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9600" y="304799"/>
            <a:ext cx="10901680" cy="62894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560760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61160" y="190500"/>
            <a:ext cx="8869680" cy="6477000"/>
          </a:xfrm>
          <a:prstGeom prst="rect">
            <a:avLst/>
          </a:prstGeom>
          <a:ln w="28575">
            <a:solidFill>
              <a:srgbClr val="FFFFCC"/>
            </a:solidFill>
          </a:ln>
        </p:spPr>
      </p:pic>
    </p:spTree>
    <p:extLst>
      <p:ext uri="{BB962C8B-B14F-4D97-AF65-F5344CB8AC3E}">
        <p14:creationId xmlns:p14="http://schemas.microsoft.com/office/powerpoint/2010/main" val="134936126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rPr>
              <a:t>2. For the Unbeliever</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742950" indent="-742950">
              <a:spcBef>
                <a:spcPts val="0"/>
              </a:spcBef>
              <a:spcAft>
                <a:spcPts val="1800"/>
              </a:spcAft>
              <a:buSzPct val="100000"/>
              <a:buAutoNum type="alphaLcPeriod"/>
              <a:defRPr/>
            </a:pPr>
            <a:r>
              <a:rPr lang="en-US" dirty="0">
                <a:cs typeface="Calibri" pitchFamily="34" charset="0"/>
              </a:rPr>
              <a:t>A perverted explanation to be offered</a:t>
            </a:r>
          </a:p>
          <a:p>
            <a:pPr marL="742950" indent="-742950">
              <a:spcBef>
                <a:spcPts val="0"/>
              </a:spcBef>
              <a:spcAft>
                <a:spcPts val="1800"/>
              </a:spcAft>
              <a:buSzPct val="100000"/>
              <a:buAutoNum type="alphaLcPeriod"/>
              <a:defRPr/>
            </a:pPr>
            <a:r>
              <a:rPr lang="en-US" dirty="0">
                <a:cs typeface="Calibri" pitchFamily="34" charset="0"/>
              </a:rPr>
              <a:t>Change in God’s program</a:t>
            </a:r>
          </a:p>
          <a:p>
            <a:pPr marL="742950" indent="-742950">
              <a:spcBef>
                <a:spcPts val="0"/>
              </a:spcBef>
              <a:spcAft>
                <a:spcPts val="1800"/>
              </a:spcAft>
              <a:buSzPct val="100000"/>
              <a:buAutoNum type="alphaLcPeriod"/>
              <a:defRPr/>
            </a:pPr>
            <a:r>
              <a:rPr lang="en-US" b="1" u="sng" dirty="0">
                <a:solidFill>
                  <a:srgbClr val="FFFFCC"/>
                </a:solidFill>
                <a:cs typeface="Calibri" pitchFamily="34" charset="0"/>
              </a:rPr>
              <a:t>Identification of the Antichrist</a:t>
            </a:r>
          </a:p>
          <a:p>
            <a:pPr marL="742950" indent="-742950">
              <a:spcBef>
                <a:spcPts val="0"/>
              </a:spcBef>
              <a:spcAft>
                <a:spcPts val="1800"/>
              </a:spcAft>
              <a:buSzPct val="100000"/>
              <a:buAutoNum type="alphaLcPeriod"/>
              <a:defRPr/>
            </a:pPr>
            <a:r>
              <a:rPr lang="en-US" dirty="0">
                <a:latin typeface="Calibri" pitchFamily="34" charset="0"/>
                <a:cs typeface="Calibri" pitchFamily="34" charset="0"/>
              </a:rPr>
              <a:t>Global governance</a:t>
            </a:r>
          </a:p>
          <a:p>
            <a:pPr marL="742950" indent="-742950">
              <a:spcBef>
                <a:spcPts val="0"/>
              </a:spcBef>
              <a:spcAft>
                <a:spcPts val="1800"/>
              </a:spcAft>
              <a:buSzPct val="100000"/>
              <a:buAutoNum type="alphaLcPeriod"/>
              <a:defRPr/>
            </a:pPr>
            <a:r>
              <a:rPr lang="en-US" dirty="0">
                <a:latin typeface="Calibri" pitchFamily="34" charset="0"/>
                <a:cs typeface="Calibri" pitchFamily="34" charset="0"/>
              </a:rPr>
              <a:t>One-world religion</a:t>
            </a:r>
          </a:p>
          <a:p>
            <a:pPr marL="742950" indent="-742950">
              <a:spcBef>
                <a:spcPts val="0"/>
              </a:spcBef>
              <a:spcAft>
                <a:spcPts val="1800"/>
              </a:spcAft>
              <a:buSzPct val="100000"/>
              <a:buAutoNum type="alphaLcPeriod"/>
              <a:defRPr/>
            </a:pPr>
            <a:r>
              <a:rPr lang="en-US" dirty="0">
                <a:latin typeface="Calibri" pitchFamily="34" charset="0"/>
                <a:cs typeface="Calibri" pitchFamily="34" charset="0"/>
              </a:rPr>
              <a:t>Signs &amp; wonders movement</a:t>
            </a:r>
          </a:p>
          <a:p>
            <a:pPr marL="742950" indent="-742950">
              <a:spcBef>
                <a:spcPts val="0"/>
              </a:spcBef>
              <a:spcAft>
                <a:spcPts val="1800"/>
              </a:spcAft>
              <a:buSzPct val="100000"/>
              <a:buAutoNum type="alphaLcPeriod"/>
              <a:defRPr/>
            </a:pPr>
            <a:r>
              <a:rPr lang="en-US" dirty="0">
                <a:latin typeface="Calibri" pitchFamily="34" charset="0"/>
                <a:cs typeface="Calibri" pitchFamily="34" charset="0"/>
              </a:rPr>
              <a:t>The demise of America</a:t>
            </a:r>
          </a:p>
          <a:p>
            <a:pPr marL="742950" indent="-742950">
              <a:spcBef>
                <a:spcPts val="0"/>
              </a:spcBef>
              <a:spcAft>
                <a:spcPts val="1800"/>
              </a:spcAft>
              <a:buSzPct val="100000"/>
              <a:buAutoNum type="alphaLcPeriod"/>
              <a:defRPr/>
            </a:pPr>
            <a:r>
              <a:rPr lang="en-US" dirty="0">
                <a:latin typeface="Calibri" pitchFamily="34" charset="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no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2890703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713313-85DA-4056-A25B-D0F5BC81E8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8914" name="Rectangle 3"/>
          <p:cNvSpPr>
            <a:spLocks noChangeArrowheads="1"/>
          </p:cNvSpPr>
          <p:nvPr/>
        </p:nvSpPr>
        <p:spPr bwMode="auto">
          <a:xfrm>
            <a:off x="609600" y="0"/>
            <a:ext cx="10972798" cy="354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Thessalonians 2:6-7</a:t>
            </a:r>
          </a:p>
          <a:p>
            <a:pPr algn="just">
              <a:spcAft>
                <a:spcPts val="100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katechon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now, so that in his time he will be revealed.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6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5" name="Picture 4">
            <a:extLst>
              <a:ext uri="{FF2B5EF4-FFF2-40B4-BE49-F238E27FC236}">
                <a16:creationId xmlns:a16="http://schemas.microsoft.com/office/drawing/2014/main" id="{E02D4BAC-0F66-4897-9E40-1333907C16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7966" y="3505200"/>
            <a:ext cx="1456069" cy="1371600"/>
          </a:xfrm>
          <a:prstGeom prst="rect">
            <a:avLst/>
          </a:prstGeom>
        </p:spPr>
      </p:pic>
    </p:spTree>
    <p:extLst>
      <p:ext uri="{BB962C8B-B14F-4D97-AF65-F5344CB8AC3E}">
        <p14:creationId xmlns:p14="http://schemas.microsoft.com/office/powerpoint/2010/main" val="21103395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p:txBody>
          <a:bodyPr/>
          <a:lstStyle/>
          <a:p>
            <a:pPr algn="ctr"/>
            <a:r>
              <a:rPr lang="en-US"/>
              <a:t>Trinity</a:t>
            </a:r>
          </a:p>
        </p:txBody>
      </p:sp>
      <p:pic>
        <p:nvPicPr>
          <p:cNvPr id="48131" name="Picture 3" descr="trinity.jpg"/>
          <p:cNvPicPr>
            <a:picLocks noGrp="1" noChangeAspect="1"/>
          </p:cNvPicPr>
          <p:nvPr>
            <p:ph type="body" idx="4294967295"/>
          </p:nvPr>
        </p:nvPicPr>
        <p:blipFill>
          <a:blip r:embed="rId2" cstate="email">
            <a:extLst>
              <a:ext uri="{28A0092B-C50C-407E-A947-70E740481C1C}">
                <a14:useLocalDpi xmlns:a14="http://schemas.microsoft.com/office/drawing/2010/main"/>
              </a:ext>
            </a:extLst>
          </a:blip>
          <a:srcRect/>
          <a:stretch>
            <a:fillRect/>
          </a:stretch>
        </p:blipFill>
        <p:spPr>
          <a:xfrm>
            <a:off x="1828800" y="228600"/>
            <a:ext cx="8534400" cy="6400800"/>
          </a:xfrm>
          <a:noFill/>
          <a:ln>
            <a:solidFill>
              <a:schemeClr val="tx1"/>
            </a:solid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a:stretch>
            <a:fillRect/>
          </a:stretch>
        </p:blipFill>
        <p:spPr>
          <a:xfrm>
            <a:off x="2876954" y="152811"/>
            <a:ext cx="6438095" cy="6552381"/>
          </a:xfrm>
          <a:prstGeom prst="rect">
            <a:avLst/>
          </a:prstGeom>
        </p:spPr>
      </p:pic>
    </p:spTree>
    <p:extLst>
      <p:ext uri="{BB962C8B-B14F-4D97-AF65-F5344CB8AC3E}">
        <p14:creationId xmlns:p14="http://schemas.microsoft.com/office/powerpoint/2010/main" val="2543268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p>
        </p:txBody>
      </p:sp>
      <p:sp>
        <p:nvSpPr>
          <p:cNvPr id="19459" name="Rectangle 3"/>
          <p:cNvSpPr>
            <a:spLocks noGrp="1" noChangeArrowheads="1"/>
          </p:cNvSpPr>
          <p:nvPr>
            <p:ph idx="1"/>
          </p:nvPr>
        </p:nvSpPr>
        <p:spPr>
          <a:xfrm>
            <a:off x="2370366" y="1600200"/>
            <a:ext cx="7611834"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The opposing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2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9124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1524000" y="228600"/>
            <a:ext cx="9144000" cy="1143000"/>
          </a:xfrm>
        </p:spPr>
        <p:txBody>
          <a:bodyPr/>
          <a:lstStyle/>
          <a:p>
            <a:pPr algn="ctr"/>
            <a:r>
              <a:rPr lang="en-US" altLang="en-US" sz="3600" dirty="0">
                <a:effectLst>
                  <a:outerShdw blurRad="38100" dist="38100" dir="2700000" algn="tl">
                    <a:srgbClr val="000000"/>
                  </a:outerShdw>
                </a:effectLst>
                <a:cs typeface="Calibri" panose="020F0502020204030204" pitchFamily="34" charset="0"/>
              </a:rPr>
              <a:t>3 Reasons Why the Restrainer is the Holy Spirit </a:t>
            </a:r>
            <a:br>
              <a:rPr lang="en-US" altLang="en-US" sz="3600" dirty="0">
                <a:effectLst>
                  <a:outerShdw blurRad="38100" dist="38100" dir="2700000" algn="tl">
                    <a:srgbClr val="000000"/>
                  </a:outerShdw>
                </a:effectLst>
                <a:cs typeface="Calibri" panose="020F0502020204030204" pitchFamily="34" charset="0"/>
              </a:rPr>
            </a:br>
            <a:r>
              <a:rPr lang="en-US" altLang="en-US" sz="2800" dirty="0">
                <a:solidFill>
                  <a:schemeClr val="tx1"/>
                </a:solidFill>
                <a:effectLst>
                  <a:outerShdw blurRad="38100" dist="38100" dir="2700000" algn="tl">
                    <a:srgbClr val="000000"/>
                  </a:outerShdw>
                </a:effectLst>
                <a:cs typeface="Calibri" panose="020F0502020204030204" pitchFamily="34" charset="0"/>
              </a:rPr>
              <a:t>(2 Thessalonians 2:6-7)</a:t>
            </a:r>
            <a:endParaRPr lang="en-US" altLang="en-US" sz="3600" dirty="0">
              <a:solidFill>
                <a:schemeClr val="tx1"/>
              </a:solidFill>
              <a:effectLst>
                <a:outerShdw blurRad="38100" dist="38100" dir="2700000" algn="tl">
                  <a:srgbClr val="000000"/>
                </a:outerShdw>
              </a:effectLst>
              <a:cs typeface="Calibri" panose="020F0502020204030204" pitchFamily="34" charset="0"/>
            </a:endParaRPr>
          </a:p>
        </p:txBody>
      </p:sp>
      <p:sp>
        <p:nvSpPr>
          <p:cNvPr id="3" name="Content Placeholder 2"/>
          <p:cNvSpPr>
            <a:spLocks noGrp="1"/>
          </p:cNvSpPr>
          <p:nvPr>
            <p:ph idx="1"/>
          </p:nvPr>
        </p:nvSpPr>
        <p:spPr>
          <a:xfrm>
            <a:off x="609600" y="1714500"/>
            <a:ext cx="10972800" cy="2705100"/>
          </a:xfrm>
        </p:spPr>
        <p:txBody>
          <a:bodyPr/>
          <a:lstStyle/>
          <a:p>
            <a:pPr marL="457200" indent="-457200" algn="just" eaLnBrk="1" hangingPunct="1">
              <a:spcBef>
                <a:spcPts val="0"/>
              </a:spcBef>
              <a:spcAft>
                <a:spcPts val="1800"/>
              </a:spcAft>
              <a:buSzPct val="100000"/>
              <a:buFont typeface="+mj-lt"/>
              <a:buAutoNum type="arabicPeriod"/>
              <a:defRPr/>
            </a:pPr>
            <a:r>
              <a:rPr lang="en-US" dirty="0">
                <a:latin typeface="Calibri" panose="020F0502020204030204" pitchFamily="34" charset="0"/>
                <a:cs typeface="Calibri" panose="020F0502020204030204" pitchFamily="34" charset="0"/>
              </a:rPr>
              <a:t>The Holy Spirit is omnipotent</a:t>
            </a:r>
          </a:p>
          <a:p>
            <a:pPr marL="457200" indent="-457200" algn="just" eaLnBrk="1" hangingPunct="1">
              <a:spcBef>
                <a:spcPts val="0"/>
              </a:spcBef>
              <a:spcAft>
                <a:spcPts val="1800"/>
              </a:spcAft>
              <a:buSzPct val="100000"/>
              <a:buFont typeface="+mj-lt"/>
              <a:buAutoNum type="arabicPeriod"/>
              <a:defRPr/>
            </a:pPr>
            <a:r>
              <a:rPr lang="en-US" dirty="0">
                <a:latin typeface="Calibri" panose="020F0502020204030204" pitchFamily="34" charset="0"/>
                <a:cs typeface="Calibri" panose="020F0502020204030204" pitchFamily="34" charset="0"/>
              </a:rPr>
              <a:t>The Holy Spirit view handles well the switch in gender from the neuter (vs. 6) to the masculine (vs. 7)</a:t>
            </a:r>
          </a:p>
          <a:p>
            <a:pPr marL="457200" indent="-457200" algn="just" eaLnBrk="1" hangingPunct="1">
              <a:spcBef>
                <a:spcPts val="0"/>
              </a:spcBef>
              <a:spcAft>
                <a:spcPts val="1800"/>
              </a:spcAft>
              <a:buSzPct val="100000"/>
              <a:buFont typeface="+mj-lt"/>
              <a:buAutoNum type="arabicPeriod"/>
              <a:defRPr/>
            </a:pPr>
            <a:r>
              <a:rPr lang="en-US" dirty="0">
                <a:latin typeface="Calibri" panose="020F0502020204030204" pitchFamily="34" charset="0"/>
                <a:cs typeface="Calibri" panose="020F0502020204030204" pitchFamily="34" charset="0"/>
              </a:rPr>
              <a:t>The Holy Spirit is active in the world (Gen. 6:3; John 16:7-11)</a:t>
            </a:r>
          </a:p>
        </p:txBody>
      </p:sp>
      <p:pic>
        <p:nvPicPr>
          <p:cNvPr id="2" name="Picture 1">
            <a:extLst>
              <a:ext uri="{FF2B5EF4-FFF2-40B4-BE49-F238E27FC236}">
                <a16:creationId xmlns:a16="http://schemas.microsoft.com/office/drawing/2014/main" id="{DEA3A7E7-53F8-4767-816F-CD5493ACDAC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50209" y="4572000"/>
            <a:ext cx="4291583" cy="1828800"/>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914400" y="228600"/>
            <a:ext cx="10363200" cy="914400"/>
          </a:xfrm>
        </p:spPr>
        <p:txBody>
          <a:bodyPr/>
          <a:lstStyle/>
          <a:p>
            <a:pPr algn="ctr"/>
            <a:r>
              <a:rPr lang="en-US" sz="4000" dirty="0">
                <a:effectLst>
                  <a:outerShdw blurRad="38100" dist="38100" dir="2700000" algn="tl">
                    <a:srgbClr val="000000">
                      <a:alpha val="43137"/>
                    </a:srgbClr>
                  </a:outerShdw>
                </a:effectLst>
              </a:rPr>
              <a:t>Who is the Antichrist?</a:t>
            </a:r>
          </a:p>
        </p:txBody>
      </p:sp>
      <p:sp>
        <p:nvSpPr>
          <p:cNvPr id="14339" name="Rectangle 3"/>
          <p:cNvSpPr>
            <a:spLocks noGrp="1" noChangeArrowheads="1"/>
          </p:cNvSpPr>
          <p:nvPr>
            <p:ph type="body" idx="1"/>
          </p:nvPr>
        </p:nvSpPr>
        <p:spPr>
          <a:xfrm>
            <a:off x="609600" y="1600201"/>
            <a:ext cx="10972800" cy="3581400"/>
          </a:xfrm>
        </p:spPr>
        <p:txBody>
          <a:bodyPr/>
          <a:lstStyle/>
          <a:p>
            <a:pPr marL="0" indent="0" algn="just">
              <a:buNone/>
              <a:defRPr/>
            </a:pPr>
            <a:r>
              <a:rPr lang="en-US" sz="36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rPr>
              <a:t>We will not, however, incur the risk of pronouncing positively as to the name of </a:t>
            </a:r>
            <a:r>
              <a:rPr lang="en-US" sz="3600" b="1" u="sng" dirty="0">
                <a:solidFill>
                  <a:srgbClr val="FFFFCC"/>
                </a:solidFill>
                <a:effectLst>
                  <a:outerShdw blurRad="38100" dist="38100" dir="2700000" algn="tl">
                    <a:srgbClr val="000000">
                      <a:alpha val="43137"/>
                    </a:srgbClr>
                  </a:outerShdw>
                </a:effectLst>
                <a:hlinkClick r:id="rId2">
                  <a:extLst>
                    <a:ext uri="{A12FA001-AC4F-418D-AE19-62706E023703}">
                      <ahyp:hlinkClr xmlns:ahyp="http://schemas.microsoft.com/office/drawing/2018/hyperlinkcolor" val="tx"/>
                    </a:ext>
                  </a:extLst>
                </a:hlinkClick>
              </a:rPr>
              <a:t>Antichrist</a:t>
            </a:r>
            <a:r>
              <a:rPr lang="en-US" sz="3600" dirty="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cs typeface="Calibri" panose="020F0502020204030204" pitchFamily="34" charset="0"/>
              </a:rPr>
              <a:t>but if it had been necessary to announce his name plainly at the present time, it would have been spoken by him who saw the apocalypse. For it was not seen long ago, but almost in our own time, at the end of the reign of Domitian.”</a:t>
            </a:r>
            <a:r>
              <a:rPr lang="en-US" sz="3600" dirty="0">
                <a:effectLst>
                  <a:outerShdw blurRad="38100" dist="38100" dir="2700000" algn="tl">
                    <a:srgbClr val="000000">
                      <a:alpha val="43137"/>
                    </a:srgbClr>
                  </a:outerShdw>
                </a:effectLst>
              </a:rPr>
              <a:t> </a:t>
            </a:r>
          </a:p>
        </p:txBody>
      </p:sp>
      <p:sp>
        <p:nvSpPr>
          <p:cNvPr id="52228" name="Text Box 4"/>
          <p:cNvSpPr txBox="1">
            <a:spLocks noChangeArrowheads="1"/>
          </p:cNvSpPr>
          <p:nvPr/>
        </p:nvSpPr>
        <p:spPr bwMode="auto">
          <a:xfrm>
            <a:off x="3086100" y="6172200"/>
            <a:ext cx="6019800" cy="457200"/>
          </a:xfrm>
          <a:prstGeom prst="rect">
            <a:avLst/>
          </a:prstGeom>
          <a:noFill/>
          <a:ln w="9525">
            <a:noFill/>
            <a:miter lim="800000"/>
            <a:headEnd/>
            <a:tailEnd/>
          </a:ln>
        </p:spPr>
        <p:txBody>
          <a:bodyPr>
            <a:spAutoFit/>
          </a:bodyPr>
          <a:lstStyle/>
          <a:p>
            <a:pPr algn="ctr">
              <a:spcBef>
                <a:spcPct val="50000"/>
              </a:spcBef>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Irenaeus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Against Heresies</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5.30.3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AA499D-909E-4431-96CC-F43227F40C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0787D6A1-3E96-426C-96CD-5F0F91836FA5}"/>
              </a:ext>
            </a:extLst>
          </p:cNvPr>
          <p:cNvSpPr txBox="1"/>
          <p:nvPr/>
        </p:nvSpPr>
        <p:spPr>
          <a:xfrm>
            <a:off x="609600" y="0"/>
            <a:ext cx="10972800" cy="5114221"/>
          </a:xfrm>
          <a:prstGeom prst="rect">
            <a:avLst/>
          </a:prstGeom>
          <a:noFill/>
        </p:spPr>
        <p:txBody>
          <a:bodyPr wrap="square">
            <a:spAutoFit/>
          </a:bodyPr>
          <a:lstStyle/>
          <a:p>
            <a:pPr marL="0" marR="0" algn="ctr" defTabSz="685800">
              <a:spcAft>
                <a:spcPts val="1200"/>
              </a:spcAft>
              <a:buClr>
                <a:schemeClr val="tx1"/>
              </a:buClr>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Ezekiel 28:13, 15</a:t>
            </a:r>
          </a:p>
          <a:p>
            <a:pPr marL="0" marR="0" algn="just">
              <a:spcBef>
                <a:spcPts val="0"/>
              </a:spcBef>
              <a:spcAft>
                <a:spcPts val="0"/>
              </a:spcAft>
            </a:pPr>
            <a:r>
              <a:rPr lang="en-US" sz="3400" u="none" strike="noStrike" baseline="30000" dirty="0">
                <a:effectLst>
                  <a:outerShdw blurRad="38100" dist="38100" dir="2700000" algn="tl">
                    <a:srgbClr val="000000">
                      <a:alpha val="43137"/>
                    </a:srgbClr>
                  </a:outerShdw>
                </a:effectLst>
                <a:latin typeface="Calibri" panose="020F0502020204030204" pitchFamily="34" charset="0"/>
              </a:rPr>
              <a:t>13</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“You were in Eden, the garden of God; Every precious stone was your covering: The ruby, the topaz and the diamond; The beryl, the onyx and the jasper; The lapis lazuli, the turquoise and the emerald; And the gold, the workmanship of your settings and sockets, Was in you. On the day that you were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created</a:t>
            </a:r>
            <a:r>
              <a:rPr lang="en-US" sz="3400" dirty="0">
                <a:effectLst>
                  <a:outerShdw blurRad="38100" dist="38100" dir="2700000" algn="tl">
                    <a:srgbClr val="000000">
                      <a:alpha val="43137"/>
                    </a:srgbClr>
                  </a:outerShdw>
                </a:effectLst>
                <a:latin typeface="Calibri" panose="020F0502020204030204" pitchFamily="34" charset="0"/>
              </a:rPr>
              <a:t> They were prepared… </a:t>
            </a:r>
            <a:r>
              <a:rPr lang="en-US" sz="3400" u="none" strike="noStrike" baseline="30000" dirty="0">
                <a:effectLst>
                  <a:outerShdw blurRad="38100" dist="38100" dir="2700000" algn="tl">
                    <a:srgbClr val="000000">
                      <a:alpha val="43137"/>
                    </a:srgbClr>
                  </a:outerShdw>
                </a:effectLst>
                <a:latin typeface="Calibri" panose="020F0502020204030204" pitchFamily="34" charset="0"/>
              </a:rPr>
              <a:t>15</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“You were blameless in your ways From the day you were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created</a:t>
            </a:r>
            <a:r>
              <a:rPr lang="en-US" sz="3400" dirty="0">
                <a:effectLst>
                  <a:outerShdw blurRad="38100" dist="38100" dir="2700000" algn="tl">
                    <a:srgbClr val="000000">
                      <a:alpha val="43137"/>
                    </a:srgbClr>
                  </a:outerShdw>
                </a:effectLst>
                <a:latin typeface="Calibri" panose="020F0502020204030204" pitchFamily="34" charset="0"/>
              </a:rPr>
              <a:t> Until unrighteousness was found in you. </a:t>
            </a:r>
          </a:p>
        </p:txBody>
      </p:sp>
    </p:spTree>
    <p:extLst>
      <p:ext uri="{BB962C8B-B14F-4D97-AF65-F5344CB8AC3E}">
        <p14:creationId xmlns:p14="http://schemas.microsoft.com/office/powerpoint/2010/main" val="27944144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19327CE-D672-4D84-9CB6-86C6C143C1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0" name="Rectangle 3">
            <a:extLst>
              <a:ext uri="{FF2B5EF4-FFF2-40B4-BE49-F238E27FC236}">
                <a16:creationId xmlns:a16="http://schemas.microsoft.com/office/drawing/2014/main" id="{A3DD6A06-C87B-4DC6-933D-ABA11D48095A}"/>
              </a:ext>
            </a:extLst>
          </p:cNvPr>
          <p:cNvSpPr>
            <a:spLocks noChangeArrowheads="1"/>
          </p:cNvSpPr>
          <p:nvPr/>
        </p:nvSpPr>
        <p:spPr bwMode="auto">
          <a:xfrm>
            <a:off x="609600" y="0"/>
            <a:ext cx="109728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buClr>
                <a:schemeClr val="tx1"/>
              </a:buClr>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Revelation 13:16-18</a:t>
            </a:r>
          </a:p>
          <a:p>
            <a:pPr algn="just">
              <a:spcBef>
                <a:spcPts val="0"/>
              </a:spcBef>
              <a:spcAft>
                <a:spcPts val="1000"/>
              </a:spcAft>
            </a:pPr>
            <a:r>
              <a:rPr lang="en-US" sz="3200" baseline="30000" dirty="0">
                <a:effectLst>
                  <a:outerShdw blurRad="38100" dist="38100" dir="2700000" algn="tl">
                    <a:srgbClr val="000000">
                      <a:alpha val="43137"/>
                    </a:srgbClr>
                  </a:outerShdw>
                </a:effectLst>
                <a:latin typeface="Calibri" panose="020F0502020204030204" pitchFamily="34" charset="0"/>
              </a:rPr>
              <a:t>16</a:t>
            </a:r>
            <a:r>
              <a:rPr lang="en-US" sz="3200" dirty="0">
                <a:effectLst>
                  <a:outerShdw blurRad="38100" dist="38100" dir="2700000" algn="tl">
                    <a:srgbClr val="000000">
                      <a:alpha val="43137"/>
                    </a:srgbClr>
                  </a:outerShdw>
                </a:effectLst>
                <a:latin typeface="Calibri" panose="020F0502020204030204" pitchFamily="34" charset="0"/>
              </a:rPr>
              <a:t> And he causes all, the small and the great, and the rich and the poor, and the free men and the slaves, to be given a mark on their right hand or on their forehead, </a:t>
            </a:r>
            <a:r>
              <a:rPr lang="en-US" sz="3200" baseline="30000" dirty="0">
                <a:effectLst>
                  <a:outerShdw blurRad="38100" dist="38100" dir="2700000" algn="tl">
                    <a:srgbClr val="000000">
                      <a:alpha val="43137"/>
                    </a:srgbClr>
                  </a:outerShdw>
                </a:effectLst>
                <a:latin typeface="Calibri" panose="020F0502020204030204" pitchFamily="34" charset="0"/>
              </a:rPr>
              <a:t>17</a:t>
            </a:r>
            <a:r>
              <a:rPr lang="en-US" sz="3200" dirty="0">
                <a:effectLst>
                  <a:outerShdw blurRad="38100" dist="38100" dir="2700000" algn="tl">
                    <a:srgbClr val="000000">
                      <a:alpha val="43137"/>
                    </a:srgbClr>
                  </a:outerShdw>
                </a:effectLst>
                <a:latin typeface="Calibri" panose="020F0502020204030204" pitchFamily="34" charset="0"/>
              </a:rPr>
              <a:t> and </a:t>
            </a:r>
            <a:r>
              <a:rPr lang="en-US" sz="3200" i="1" dirty="0">
                <a:effectLst>
                  <a:outerShdw blurRad="38100" dist="38100" dir="2700000" algn="tl">
                    <a:srgbClr val="000000">
                      <a:alpha val="43137"/>
                    </a:srgbClr>
                  </a:outerShdw>
                </a:effectLst>
                <a:latin typeface="Calibri" panose="020F0502020204030204" pitchFamily="34" charset="0"/>
              </a:rPr>
              <a:t>he provides</a:t>
            </a:r>
            <a:r>
              <a:rPr lang="en-US" sz="3200" dirty="0">
                <a:effectLst>
                  <a:outerShdw blurRad="38100" dist="38100" dir="2700000" algn="tl">
                    <a:srgbClr val="000000">
                      <a:alpha val="43137"/>
                    </a:srgbClr>
                  </a:outerShdw>
                </a:effectLst>
                <a:latin typeface="Calibri" panose="020F0502020204030204" pitchFamily="34" charset="0"/>
              </a:rPr>
              <a:t> that no one will be able to buy or to sell, except the one who has the mark, </a:t>
            </a:r>
            <a:r>
              <a:rPr lang="en-US" sz="3200" i="1" dirty="0">
                <a:effectLst>
                  <a:outerShdw blurRad="38100" dist="38100" dir="2700000" algn="tl">
                    <a:srgbClr val="000000">
                      <a:alpha val="43137"/>
                    </a:srgbClr>
                  </a:outerShdw>
                </a:effectLst>
                <a:latin typeface="Calibri" panose="020F0502020204030204" pitchFamily="34" charset="0"/>
              </a:rPr>
              <a:t>either</a:t>
            </a:r>
            <a:r>
              <a:rPr lang="en-US" sz="3200" dirty="0">
                <a:effectLst>
                  <a:outerShdw blurRad="38100" dist="38100" dir="2700000" algn="tl">
                    <a:srgbClr val="000000">
                      <a:alpha val="43137"/>
                    </a:srgbClr>
                  </a:outerShdw>
                </a:effectLst>
                <a:latin typeface="Calibri" panose="020F0502020204030204" pitchFamily="34" charset="0"/>
              </a:rPr>
              <a:t> the name of the beast or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 number of his name. </a:t>
            </a:r>
            <a:r>
              <a:rPr lang="en-US" sz="3200" b="1" u="sng" baseline="30000" dirty="0">
                <a:solidFill>
                  <a:srgbClr val="FFFFCC"/>
                </a:solidFill>
                <a:effectLst>
                  <a:outerShdw blurRad="38100" dist="38100" dir="2700000" algn="tl">
                    <a:srgbClr val="000000">
                      <a:alpha val="43137"/>
                    </a:srgbClr>
                  </a:outerShdw>
                </a:effectLst>
                <a:latin typeface="Calibri" panose="020F0502020204030204" pitchFamily="34" charset="0"/>
              </a:rPr>
              <a:t>18</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 Here is wisdom. Let him who has understanding calculate the number of the beast, for the number is that of a man; and his number is six hundred and sixty-six</a:t>
            </a:r>
            <a:r>
              <a:rPr lang="en-US" sz="3200" dirty="0">
                <a:effectLst>
                  <a:outerShdw blurRad="38100" dist="38100" dir="2700000" algn="tl">
                    <a:srgbClr val="000000">
                      <a:alpha val="43137"/>
                    </a:srgbClr>
                  </a:outerShdw>
                </a:effectLst>
                <a:latin typeface="Calibri" panose="020F0502020204030204" pitchFamily="34" charset="0"/>
              </a:rPr>
              <a:t>. </a:t>
            </a:r>
            <a:endPar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759824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1930400" y="304800"/>
            <a:ext cx="8331200" cy="6248400"/>
          </a:xfrm>
          <a:prstGeom prst="rect">
            <a:avLst/>
          </a:prstGeom>
          <a:noFill/>
          <a:ln w="9525">
            <a:noFill/>
            <a:miter lim="800000"/>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rPr>
              <a:t>2. For the Unbeliever</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295400" y="1143000"/>
            <a:ext cx="7696200" cy="5486400"/>
          </a:xfrm>
        </p:spPr>
        <p:txBody>
          <a:bodyPr/>
          <a:lstStyle/>
          <a:p>
            <a:pPr marL="742950" indent="-742950">
              <a:spcBef>
                <a:spcPts val="0"/>
              </a:spcBef>
              <a:spcAft>
                <a:spcPts val="1800"/>
              </a:spcAft>
              <a:buSzPct val="100000"/>
              <a:buAutoNum type="alphaLcPeriod"/>
              <a:defRPr/>
            </a:pPr>
            <a:r>
              <a:rPr lang="en-US" dirty="0">
                <a:cs typeface="Calibri" pitchFamily="34" charset="0"/>
              </a:rPr>
              <a:t>A perverted explanation to be offered</a:t>
            </a:r>
          </a:p>
          <a:p>
            <a:pPr marL="742950" indent="-742950">
              <a:spcBef>
                <a:spcPts val="0"/>
              </a:spcBef>
              <a:spcAft>
                <a:spcPts val="1800"/>
              </a:spcAft>
              <a:buSzPct val="100000"/>
              <a:buAutoNum type="alphaLcPeriod"/>
              <a:defRPr/>
            </a:pPr>
            <a:r>
              <a:rPr lang="en-US" dirty="0">
                <a:cs typeface="Calibri" pitchFamily="34" charset="0"/>
              </a:rPr>
              <a:t>Change in God’s program</a:t>
            </a:r>
          </a:p>
          <a:p>
            <a:pPr marL="742950" indent="-742950">
              <a:spcBef>
                <a:spcPts val="0"/>
              </a:spcBef>
              <a:spcAft>
                <a:spcPts val="1800"/>
              </a:spcAft>
              <a:buSzPct val="100000"/>
              <a:buAutoNum type="alphaLcPeriod"/>
              <a:defRPr/>
            </a:pPr>
            <a:r>
              <a:rPr lang="en-US" dirty="0">
                <a:cs typeface="Calibri" pitchFamily="34" charset="0"/>
              </a:rPr>
              <a:t>Identification of the Antichrist</a:t>
            </a:r>
          </a:p>
          <a:p>
            <a:pPr marL="742950" indent="-742950">
              <a:spcBef>
                <a:spcPts val="0"/>
              </a:spcBef>
              <a:spcAft>
                <a:spcPts val="1800"/>
              </a:spcAft>
              <a:buSzPct val="100000"/>
              <a:buAutoNum type="alphaLcPeriod"/>
              <a:defRPr/>
            </a:pPr>
            <a:r>
              <a:rPr lang="en-US" b="1" u="sng" dirty="0">
                <a:solidFill>
                  <a:srgbClr val="FFFFCC"/>
                </a:solidFill>
                <a:cs typeface="Calibri" pitchFamily="34" charset="0"/>
              </a:rPr>
              <a:t>Global governance</a:t>
            </a:r>
          </a:p>
          <a:p>
            <a:pPr marL="742950" indent="-742950">
              <a:spcBef>
                <a:spcPts val="0"/>
              </a:spcBef>
              <a:spcAft>
                <a:spcPts val="1800"/>
              </a:spcAft>
              <a:buSzPct val="100000"/>
              <a:buAutoNum type="alphaLcPeriod"/>
              <a:defRPr/>
            </a:pPr>
            <a:r>
              <a:rPr lang="en-US" dirty="0">
                <a:latin typeface="Calibri" pitchFamily="34" charset="0"/>
                <a:cs typeface="Calibri" pitchFamily="34" charset="0"/>
              </a:rPr>
              <a:t>One-world religion</a:t>
            </a:r>
          </a:p>
          <a:p>
            <a:pPr marL="742950" indent="-742950">
              <a:spcBef>
                <a:spcPts val="0"/>
              </a:spcBef>
              <a:spcAft>
                <a:spcPts val="1800"/>
              </a:spcAft>
              <a:buSzPct val="100000"/>
              <a:buAutoNum type="alphaLcPeriod"/>
              <a:defRPr/>
            </a:pPr>
            <a:r>
              <a:rPr lang="en-US" dirty="0">
                <a:latin typeface="Calibri" pitchFamily="34" charset="0"/>
                <a:cs typeface="Calibri" pitchFamily="34" charset="0"/>
              </a:rPr>
              <a:t>Signs &amp; wonders movement</a:t>
            </a:r>
          </a:p>
          <a:p>
            <a:pPr marL="742950" indent="-742950">
              <a:spcBef>
                <a:spcPts val="0"/>
              </a:spcBef>
              <a:spcAft>
                <a:spcPts val="1800"/>
              </a:spcAft>
              <a:buSzPct val="100000"/>
              <a:buAutoNum type="alphaLcPeriod"/>
              <a:defRPr/>
            </a:pPr>
            <a:r>
              <a:rPr lang="en-US" dirty="0">
                <a:latin typeface="Calibri" pitchFamily="34" charset="0"/>
                <a:cs typeface="Calibri" pitchFamily="34" charset="0"/>
              </a:rPr>
              <a:t>The demise of America</a:t>
            </a:r>
          </a:p>
          <a:p>
            <a:pPr marL="742950" indent="-742950">
              <a:spcBef>
                <a:spcPts val="0"/>
              </a:spcBef>
              <a:spcAft>
                <a:spcPts val="1800"/>
              </a:spcAft>
              <a:buSzPct val="100000"/>
              <a:buAutoNum type="alphaLcPeriod"/>
              <a:defRPr/>
            </a:pPr>
            <a:r>
              <a:rPr lang="en-US" dirty="0">
                <a:latin typeface="Calibri" pitchFamily="34" charset="0"/>
                <a:cs typeface="Calibri" pitchFamily="34" charset="0"/>
              </a:rPr>
              <a:t>God’s wrath</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9200" y="3886200"/>
            <a:ext cx="1839337" cy="2286000"/>
          </a:xfrm>
          <a:prstGeom prst="rect">
            <a:avLst/>
          </a:prstGeom>
          <a:noFill/>
          <a:ln w="9525">
            <a:noFill/>
            <a:miter lim="800000"/>
            <a:headEnd/>
            <a:tailEnd/>
          </a:ln>
        </p:spPr>
      </p:pic>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257300"/>
            <a:ext cx="1839337" cy="2286000"/>
          </a:xfrm>
          <a:prstGeom prst="rect">
            <a:avLst/>
          </a:prstGeom>
          <a:noFill/>
          <a:ln w="9525">
            <a:noFill/>
            <a:miter lim="800000"/>
            <a:headEnd/>
            <a:tailEnd/>
          </a:ln>
          <a:effectLst/>
        </p:spPr>
      </p:pic>
    </p:spTree>
    <p:extLst>
      <p:ext uri="{BB962C8B-B14F-4D97-AF65-F5344CB8AC3E}">
        <p14:creationId xmlns:p14="http://schemas.microsoft.com/office/powerpoint/2010/main" val="192111480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1"/>
          <p:cNvSpPr>
            <a:spLocks noGrp="1"/>
          </p:cNvSpPr>
          <p:nvPr>
            <p:ph type="title"/>
          </p:nvPr>
        </p:nvSpPr>
        <p:spPr>
          <a:xfrm>
            <a:off x="914400" y="228600"/>
            <a:ext cx="10363200" cy="914401"/>
          </a:xfrm>
        </p:spPr>
        <p:txBody>
          <a:bodyPr/>
          <a:lstStyle/>
          <a:p>
            <a:pPr algn="ctr"/>
            <a:r>
              <a:rPr lang="en-US" sz="4000" dirty="0">
                <a:effectLst>
                  <a:outerShdw blurRad="38100" dist="38100" dir="2700000" algn="tl">
                    <a:srgbClr val="000000">
                      <a:alpha val="43137"/>
                    </a:srgbClr>
                  </a:outerShdw>
                </a:effectLst>
              </a:rPr>
              <a:t>Zechariah 5:5-11</a:t>
            </a:r>
          </a:p>
        </p:txBody>
      </p:sp>
      <p:sp>
        <p:nvSpPr>
          <p:cNvPr id="3" name="Content Placeholder 2"/>
          <p:cNvSpPr>
            <a:spLocks noGrp="1"/>
          </p:cNvSpPr>
          <p:nvPr>
            <p:ph idx="1"/>
          </p:nvPr>
        </p:nvSpPr>
        <p:spPr>
          <a:xfrm>
            <a:off x="2476500" y="1600199"/>
            <a:ext cx="7239000" cy="4906965"/>
          </a:xfrm>
        </p:spPr>
        <p:txBody>
          <a:bodyPr/>
          <a:lstStyle/>
          <a:p>
            <a:pPr marL="457200" indent="-457200">
              <a:spcBef>
                <a:spcPts val="0"/>
              </a:spcBef>
              <a:spcAft>
                <a:spcPts val="3600"/>
              </a:spcAft>
              <a:defRPr/>
            </a:pPr>
            <a:r>
              <a:rPr lang="en-US" sz="3600" dirty="0"/>
              <a:t>Woman (wickedness)</a:t>
            </a:r>
          </a:p>
          <a:p>
            <a:pPr marL="457200" indent="-457200">
              <a:spcBef>
                <a:spcPts val="0"/>
              </a:spcBef>
              <a:spcAft>
                <a:spcPts val="3600"/>
              </a:spcAft>
              <a:defRPr/>
            </a:pPr>
            <a:r>
              <a:rPr lang="en-US" sz="3600" dirty="0"/>
              <a:t>Ephah (commerce)</a:t>
            </a:r>
          </a:p>
          <a:p>
            <a:pPr marL="457200" indent="-457200">
              <a:spcBef>
                <a:spcPts val="0"/>
              </a:spcBef>
              <a:spcAft>
                <a:spcPts val="3600"/>
              </a:spcAft>
              <a:defRPr/>
            </a:pPr>
            <a:r>
              <a:rPr lang="en-US" sz="3600" dirty="0"/>
              <a:t>House (Temple-2 Sam 7; religion)</a:t>
            </a:r>
          </a:p>
          <a:p>
            <a:pPr marL="457200" indent="-457200">
              <a:spcBef>
                <a:spcPts val="0"/>
              </a:spcBef>
              <a:spcAft>
                <a:spcPts val="3600"/>
              </a:spcAft>
              <a:defRPr/>
            </a:pPr>
            <a:r>
              <a:rPr lang="en-US" sz="3600" dirty="0"/>
              <a:t>Shinar (Gen 10:10; 11:2; Dan 1:2)</a:t>
            </a:r>
          </a:p>
          <a:p>
            <a:pPr eaLnBrk="1" hangingPunct="1">
              <a:buFont typeface="Arial" charset="0"/>
              <a:buChar char="•"/>
              <a:defRPr/>
            </a:pPr>
            <a:endParaRPr lang="en-US" sz="2800"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713313-85DA-4056-A25B-D0F5BC81E8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8914" name="Rectangle 3"/>
          <p:cNvSpPr>
            <a:spLocks noChangeArrowheads="1"/>
          </p:cNvSpPr>
          <p:nvPr/>
        </p:nvSpPr>
        <p:spPr bwMode="auto">
          <a:xfrm>
            <a:off x="609600" y="0"/>
            <a:ext cx="10972798" cy="354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1200"/>
              </a:spcAft>
              <a:buClr>
                <a:schemeClr val="tx1"/>
              </a:buClr>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2 Thessalonians 2:6-7</a:t>
            </a:r>
          </a:p>
          <a:p>
            <a:pPr algn="just">
              <a:spcAft>
                <a:spcPts val="100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katechon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now, so that in his time he will be revealed.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6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5" name="Picture 4">
            <a:extLst>
              <a:ext uri="{FF2B5EF4-FFF2-40B4-BE49-F238E27FC236}">
                <a16:creationId xmlns:a16="http://schemas.microsoft.com/office/drawing/2014/main" id="{E02D4BAC-0F66-4897-9E40-1333907C16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7966" y="3505200"/>
            <a:ext cx="1456069" cy="1371600"/>
          </a:xfrm>
          <a:prstGeom prst="rect">
            <a:avLst/>
          </a:prstGeom>
        </p:spPr>
      </p:pic>
    </p:spTree>
    <p:extLst>
      <p:ext uri="{BB962C8B-B14F-4D97-AF65-F5344CB8AC3E}">
        <p14:creationId xmlns:p14="http://schemas.microsoft.com/office/powerpoint/2010/main" val="198270883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8307" name="Group 3"/>
          <p:cNvGraphicFramePr>
            <a:graphicFrameLocks noGrp="1"/>
          </p:cNvGraphicFramePr>
          <p:nvPr>
            <p:ph type="tbl" idx="1"/>
            <p:extLst>
              <p:ext uri="{D42A27DB-BD31-4B8C-83A1-F6EECF244321}">
                <p14:modId xmlns:p14="http://schemas.microsoft.com/office/powerpoint/2010/main" val="4048237541"/>
              </p:ext>
            </p:extLst>
          </p:nvPr>
        </p:nvGraphicFramePr>
        <p:xfrm>
          <a:off x="609600" y="135178"/>
          <a:ext cx="10972800" cy="6587644"/>
        </p:xfrm>
        <a:graphic>
          <a:graphicData uri="http://schemas.openxmlformats.org/drawingml/2006/table">
            <a:tbl>
              <a:tblPr>
                <a:tableStyleId>{D7AC3CCA-C797-4891-BE02-D94E43425B78}</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640080">
                <a:tc>
                  <a:txBody>
                    <a:bodyPr/>
                    <a:lstStyle/>
                    <a:p>
                      <a:pPr marL="0" marR="0" lvl="0" indent="0" algn="ctr" defTabSz="914400" rtl="0" eaLnBrk="0" fontAlgn="base" latinLnBrk="0" hangingPunct="0">
                        <a:lnSpc>
                          <a:spcPct val="100000"/>
                        </a:lnSpc>
                        <a:spcBef>
                          <a:spcPct val="0"/>
                        </a:spcBef>
                        <a:spcAft>
                          <a:spcPct val="0"/>
                        </a:spcAft>
                        <a:buClr>
                          <a:schemeClr val="tx2"/>
                        </a:buClr>
                        <a:buSzTx/>
                        <a:buFontTx/>
                        <a:buNone/>
                        <a:tabLst/>
                      </a:pPr>
                      <a:r>
                        <a:rPr kumimoji="0" lang="en-US" sz="3600" u="none" strike="noStrike" kern="1200" cap="none" normalizeH="0" baseline="0" dirty="0">
                          <a:ln>
                            <a:noFill/>
                          </a:ln>
                          <a:solidFill>
                            <a:schemeClr val="tx2"/>
                          </a:solidFill>
                          <a:effectLst/>
                          <a:latin typeface="Calibri" panose="020F0502020204030204" pitchFamily="34" charset="0"/>
                          <a:ea typeface="+mn-ea"/>
                          <a:cs typeface="Calibri" panose="020F0502020204030204" pitchFamily="34" charset="0"/>
                        </a:rPr>
                        <a:t>Zechariah 5:5-11</a:t>
                      </a:r>
                    </a:p>
                  </a:txBody>
                  <a:tcPr anchor="ctr" horzOverflow="overflow">
                    <a:solidFill>
                      <a:schemeClr val="bg2"/>
                    </a:solidFill>
                  </a:tcPr>
                </a:tc>
                <a:tc>
                  <a:txBody>
                    <a:bodyPr/>
                    <a:lstStyle/>
                    <a:p>
                      <a:pPr marL="0" marR="0" lvl="0" indent="0" algn="ctr" defTabSz="914400" rtl="0" eaLnBrk="0" fontAlgn="base" latinLnBrk="0" hangingPunct="0">
                        <a:lnSpc>
                          <a:spcPct val="100000"/>
                        </a:lnSpc>
                        <a:spcBef>
                          <a:spcPct val="0"/>
                        </a:spcBef>
                        <a:spcAft>
                          <a:spcPct val="0"/>
                        </a:spcAft>
                        <a:buClr>
                          <a:schemeClr val="tx2"/>
                        </a:buClr>
                        <a:buSzTx/>
                        <a:buFontTx/>
                        <a:buNone/>
                        <a:tabLst/>
                      </a:pPr>
                      <a:r>
                        <a:rPr kumimoji="0" lang="en-US" sz="3600" u="none" strike="noStrike" kern="1200" cap="none" normalizeH="0" baseline="0" dirty="0">
                          <a:ln>
                            <a:noFill/>
                          </a:ln>
                          <a:solidFill>
                            <a:schemeClr val="tx2"/>
                          </a:solidFill>
                          <a:effectLst/>
                          <a:latin typeface="Calibri" panose="020F0502020204030204" pitchFamily="34" charset="0"/>
                          <a:ea typeface="+mn-ea"/>
                          <a:cs typeface="Calibri" panose="020F0502020204030204" pitchFamily="34" charset="0"/>
                        </a:rPr>
                        <a:t>Revelation 17–18</a:t>
                      </a:r>
                    </a:p>
                  </a:txBody>
                  <a:tcPr anchor="ctr" horzOverflow="overflow">
                    <a:solidFill>
                      <a:schemeClr val="bg2"/>
                    </a:solidFill>
                  </a:tcPr>
                </a:tc>
                <a:extLst>
                  <a:ext uri="{0D108BD9-81ED-4DB2-BD59-A6C34878D82A}">
                    <a16:rowId xmlns:a16="http://schemas.microsoft.com/office/drawing/2014/main" val="10000"/>
                  </a:ext>
                </a:extLst>
              </a:tr>
              <a:tr h="1302917">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Woman sitting in a basket</a:t>
                      </a:r>
                      <a:endParaRPr kumimoji="0" lang="en-US" sz="28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Woman sitting on beast, seven mountains, many waters </a:t>
                      </a:r>
                    </a:p>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(17: 3, 9, 15)</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1"/>
                  </a:ext>
                </a:extLst>
              </a:tr>
              <a:tr h="902019">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Emphasis on commerce </a:t>
                      </a:r>
                    </a:p>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(a basket for measuring grain)</a:t>
                      </a:r>
                      <a:endParaRPr kumimoji="0" lang="en-US" sz="28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Emphasis on commerce (merchant of grain, 18:13)</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2"/>
                  </a:ext>
                </a:extLst>
              </a:tr>
              <a:tr h="1284124">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Woman’s name is wickedness</a:t>
                      </a:r>
                      <a:endParaRPr kumimoji="0" lang="en-US" sz="28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Woman’s name is Babylon the Great, Mother of Harlots and Abominations of the Earth</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3"/>
                  </a:ext>
                </a:extLst>
              </a:tr>
              <a:tr h="1284124">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Focus on False worship </a:t>
                      </a:r>
                    </a:p>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(a temple is built for the woman)</a:t>
                      </a:r>
                      <a:endParaRPr kumimoji="0" lang="en-US" sz="28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Focus on False worship (17:5)</a:t>
                      </a:r>
                    </a:p>
                    <a:p>
                      <a:pPr marL="0" marR="0" lvl="0" indent="0" algn="l" defTabSz="914400" rtl="0" eaLnBrk="0" fontAlgn="base" latinLnBrk="0" hangingPunct="0">
                        <a:lnSpc>
                          <a:spcPct val="100000"/>
                        </a:lnSpc>
                        <a:spcBef>
                          <a:spcPct val="20000"/>
                        </a:spcBef>
                        <a:spcAft>
                          <a:spcPct val="0"/>
                        </a:spcAft>
                        <a:buClr>
                          <a:schemeClr val="tx2"/>
                        </a:buClr>
                        <a:buSzTx/>
                        <a:buFontTx/>
                        <a:buNone/>
                        <a:tabLst/>
                      </a:pP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4"/>
                  </a:ext>
                </a:extLst>
              </a:tr>
              <a:tr h="501122">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Woman is taken to Babylon</a:t>
                      </a:r>
                      <a:endParaRPr kumimoji="0" lang="en-US" sz="28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Woman is called Babylon</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5"/>
                  </a:ext>
                </a:extLst>
              </a:tr>
              <a:tr h="457200">
                <a:tc gridSpan="2">
                  <a:txBody>
                    <a:bodyPr/>
                    <a:lstStyle/>
                    <a:p>
                      <a:pPr marL="0" marR="0" lvl="0" indent="0" algn="ctr" defTabSz="914400" rtl="0" eaLnBrk="0" fontAlgn="base" latinLnBrk="0" hangingPunct="0">
                        <a:lnSpc>
                          <a:spcPct val="100000"/>
                        </a:lnSpc>
                        <a:spcBef>
                          <a:spcPct val="0"/>
                        </a:spcBef>
                        <a:spcAft>
                          <a:spcPct val="0"/>
                        </a:spcAft>
                        <a:buClr>
                          <a:schemeClr val="tx2"/>
                        </a:buClr>
                        <a:buSzTx/>
                        <a:buFontTx/>
                        <a:buNone/>
                        <a:tabLst/>
                      </a:pPr>
                      <a:r>
                        <a:rPr kumimoji="0" lang="en-US" sz="2000" b="0" i="0" u="none" strike="noStrike" kern="0" cap="none" spc="0" normalizeH="0" baseline="0" noProof="0" dirty="0">
                          <a:ln>
                            <a:noFill/>
                          </a:ln>
                          <a:solidFill>
                            <a:schemeClr val="bg2"/>
                          </a:solidFill>
                          <a:effectLst/>
                          <a:uLnTx/>
                          <a:uFillTx/>
                          <a:latin typeface="Calibri" panose="020F0502020204030204" pitchFamily="34" charset="0"/>
                          <a:ea typeface="+mj-ea"/>
                          <a:cs typeface="Calibri" panose="020F0502020204030204" pitchFamily="34" charset="0"/>
                        </a:rPr>
                        <a:t>Hitchcock, </a:t>
                      </a:r>
                      <a:r>
                        <a:rPr kumimoji="0" lang="en-US" sz="2000" b="0" i="1" u="none" strike="noStrike" kern="0" cap="none" spc="0" normalizeH="0" baseline="0" noProof="0" dirty="0">
                          <a:ln>
                            <a:noFill/>
                          </a:ln>
                          <a:solidFill>
                            <a:schemeClr val="bg2"/>
                          </a:solidFill>
                          <a:effectLst/>
                          <a:uLnTx/>
                          <a:uFillTx/>
                          <a:latin typeface="Calibri" panose="020F0502020204030204" pitchFamily="34" charset="0"/>
                          <a:ea typeface="+mj-ea"/>
                          <a:cs typeface="Calibri" panose="020F0502020204030204" pitchFamily="34" charset="0"/>
                        </a:rPr>
                        <a:t>The Second Coming of Babylon</a:t>
                      </a:r>
                      <a:r>
                        <a:rPr kumimoji="0" lang="en-US" sz="2000" b="0" i="0" u="none" strike="noStrike" kern="0" cap="none" spc="0" normalizeH="0" baseline="0" noProof="0" dirty="0">
                          <a:ln>
                            <a:noFill/>
                          </a:ln>
                          <a:solidFill>
                            <a:schemeClr val="bg2"/>
                          </a:solidFill>
                          <a:effectLst/>
                          <a:uLnTx/>
                          <a:uFillTx/>
                          <a:latin typeface="Calibri" panose="020F0502020204030204" pitchFamily="34" charset="0"/>
                          <a:ea typeface="+mj-ea"/>
                          <a:cs typeface="Calibri" panose="020F0502020204030204" pitchFamily="34" charset="0"/>
                        </a:rPr>
                        <a:t>, 109.</a:t>
                      </a:r>
                      <a:endParaRPr kumimoji="0" lang="en-US" sz="20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hMerge="1">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endParaRPr kumimoji="0" lang="en-US" sz="2200" b="1" i="0" u="none" strike="noStrike" cap="none" normalizeH="0" baseline="0" dirty="0">
                        <a:ln>
                          <a:noFill/>
                        </a:ln>
                        <a:solidFill>
                          <a:srgbClr val="FFFF00"/>
                        </a:solidFill>
                        <a:effectLst/>
                        <a:latin typeface="Calibri" panose="020F0502020204030204" pitchFamily="34" charset="0"/>
                      </a:endParaRPr>
                    </a:p>
                  </a:txBody>
                  <a:tcPr horzOverflow="overflow"/>
                </a:tc>
                <a:extLst>
                  <a:ext uri="{0D108BD9-81ED-4DB2-BD59-A6C34878D82A}">
                    <a16:rowId xmlns:a16="http://schemas.microsoft.com/office/drawing/2014/main" val="2745248003"/>
                  </a:ext>
                </a:extLst>
              </a:tr>
            </a:tbl>
          </a:graphicData>
        </a:graphic>
      </p:graphicFrame>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chess boar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76782" y="228600"/>
            <a:ext cx="10238437" cy="6400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2403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7381"/>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23216</TotalTime>
  <Words>6605</Words>
  <Application>Microsoft Office PowerPoint</Application>
  <PresentationFormat>Widescreen</PresentationFormat>
  <Paragraphs>660</Paragraphs>
  <Slides>136</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136</vt:i4>
      </vt:variant>
    </vt:vector>
  </HeadingPairs>
  <TitlesOfParts>
    <vt:vector size="142" baseType="lpstr">
      <vt:lpstr>Arial</vt:lpstr>
      <vt:lpstr>Calibri</vt:lpstr>
      <vt:lpstr>system-ui</vt:lpstr>
      <vt:lpstr>Times New Roman</vt:lpstr>
      <vt:lpstr>Wingdings</vt:lpstr>
      <vt:lpstr>Azure</vt:lpstr>
      <vt:lpstr>PowerPoint Presentation</vt:lpstr>
      <vt:lpstr>The Rapture Course Overview</vt:lpstr>
      <vt:lpstr>The Rapture Course Overview</vt:lpstr>
      <vt:lpstr>What is the Rapture?</vt:lpstr>
      <vt:lpstr>The Rapture Course Overview</vt:lpstr>
      <vt:lpstr>PowerPoint Presentation</vt:lpstr>
      <vt:lpstr>The Rapture Course Overview</vt:lpstr>
      <vt:lpstr>Strengthening the Pre-Tribulation Case</vt:lpstr>
      <vt:lpstr>The Rapture Course Overview</vt:lpstr>
      <vt:lpstr>When Will the Rapture Take Place Relative to the Tribulation Period?</vt:lpstr>
      <vt:lpstr>Problems with Partial Rapturism?</vt:lpstr>
      <vt:lpstr>Problems with Partial Rapturism?</vt:lpstr>
      <vt:lpstr>PowerPoint Presentation</vt:lpstr>
      <vt:lpstr>PowerPoint Presentation</vt:lpstr>
      <vt:lpstr>PowerPoint Presentation</vt:lpstr>
      <vt:lpstr>Problems with Beginning the Sentence in Rev. 3:10 with “Because” </vt:lpstr>
      <vt:lpstr>Problems with Beginning the Sentence in Rev. 3:10 with “Because” (cont’d)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When is the Rapture?  7 Arguments Favoring the Pre-Tribulation View</vt:lpstr>
      <vt:lpstr>PowerPoint Presentation</vt:lpstr>
      <vt:lpstr>PowerPoint Presentation</vt:lpstr>
      <vt:lpstr>PowerPoint Presentation</vt:lpstr>
      <vt:lpstr>PowerPoint Presentation</vt:lpstr>
      <vt:lpstr>PowerPoint Presentation</vt:lpstr>
      <vt:lpstr>PowerPoint Presentation</vt:lpstr>
      <vt:lpstr>The Rapture Course Overview</vt:lpstr>
      <vt:lpstr>One Second After the Rapture Sugar Land Bible Church 2021</vt:lpstr>
      <vt:lpstr>One Second After the Rapture</vt:lpstr>
      <vt:lpstr>One Second After the Rapture</vt:lpstr>
      <vt:lpstr>1. For the Believer</vt:lpstr>
      <vt:lpstr>1. For the Believer</vt:lpstr>
      <vt:lpstr>What is the Rapture?</vt:lpstr>
      <vt:lpstr>PowerPoint Presentation</vt:lpstr>
      <vt:lpstr>PowerPoint Presentation</vt:lpstr>
      <vt:lpstr>1. For the Believer</vt:lpstr>
      <vt:lpstr>What is the Rapture?</vt:lpstr>
      <vt:lpstr>PowerPoint Presentation</vt:lpstr>
      <vt:lpstr>PowerPoint Presentation</vt:lpstr>
      <vt:lpstr>PowerPoint Presentation</vt:lpstr>
      <vt:lpstr>1. For the Believer</vt:lpstr>
      <vt:lpstr>PowerPoint Presentation</vt:lpstr>
      <vt:lpstr>PowerPoint Presentation</vt:lpstr>
      <vt:lpstr>Why?</vt:lpstr>
      <vt:lpstr>PowerPoint Presentation</vt:lpstr>
      <vt:lpstr>PowerPoint Presentation</vt:lpstr>
      <vt:lpstr>PowerPoint Presentation</vt:lpstr>
      <vt:lpstr>One Second After the Rapture</vt:lpstr>
      <vt:lpstr>2. For the Unbeliever</vt:lpstr>
      <vt:lpstr>2. For the Unbeliever</vt:lpstr>
      <vt:lpstr>PowerPoint Presentation</vt:lpstr>
      <vt:lpstr>PowerPoint Presentation</vt:lpstr>
      <vt:lpstr>PowerPoint Presentation</vt:lpstr>
      <vt:lpstr>PowerPoint Presentation</vt:lpstr>
      <vt:lpstr>PowerPoint Presentation</vt:lpstr>
      <vt:lpstr>2. For the Unbeliever</vt:lpstr>
      <vt:lpstr>b. Change in God’s Program</vt:lpstr>
      <vt:lpstr>b. Change in God’s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 Change in God’s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Robert Culver Daniel and the Latter Days  (Chicago, IL: Moody Press, 1977), p.  149</vt:lpstr>
      <vt:lpstr>PowerPoint Presentation</vt:lpstr>
      <vt:lpstr>PowerPoint Presentation</vt:lpstr>
      <vt:lpstr>PowerPoint Presentation</vt:lpstr>
      <vt:lpstr>PowerPoint Presentation</vt:lpstr>
      <vt:lpstr>2. For the Unbeliever</vt:lpstr>
      <vt:lpstr>PowerPoint Presentation</vt:lpstr>
      <vt:lpstr>Trinity</vt:lpstr>
      <vt:lpstr>PowerPoint Presentation</vt:lpstr>
      <vt:lpstr>3 Reasons Why the Restrainer is the Holy Spirit  (2 Thessalonians 2:6-7)</vt:lpstr>
      <vt:lpstr>Who is the Antichrist?</vt:lpstr>
      <vt:lpstr>PowerPoint Presentation</vt:lpstr>
      <vt:lpstr>PowerPoint Presentation</vt:lpstr>
      <vt:lpstr>PowerPoint Presentation</vt:lpstr>
      <vt:lpstr>2. For the Unbeliever</vt:lpstr>
      <vt:lpstr>Zechariah 5:5-11</vt:lpstr>
      <vt:lpstr>PowerPoint Presentation</vt:lpstr>
      <vt:lpstr>PowerPoint Presentation</vt:lpstr>
      <vt:lpstr>PowerPoint Presentation</vt:lpstr>
      <vt:lpstr>John Lennon Song “Imagine”</vt:lpstr>
      <vt:lpstr>2. For the Unbeliever</vt:lpstr>
      <vt:lpstr>PowerPoint Presentation</vt:lpstr>
      <vt:lpstr>PowerPoint Presentation</vt:lpstr>
      <vt:lpstr>Chrislam?</vt:lpstr>
      <vt:lpstr>2. For the Unbeliever</vt:lpstr>
      <vt:lpstr>PowerPoint Presentation</vt:lpstr>
      <vt:lpstr>PowerPoint Presentation</vt:lpstr>
      <vt:lpstr>Satanic/Demonic Miracles</vt:lpstr>
      <vt:lpstr>2. For the Unbeliever</vt:lpstr>
      <vt:lpstr>America is a “Christian Nation”</vt:lpstr>
      <vt:lpstr>PowerPoint Presentation</vt:lpstr>
      <vt:lpstr>2. For the Unbeliever</vt:lpstr>
      <vt:lpstr>Pretribulationism is not Escapism</vt:lpstr>
      <vt:lpstr>Promised Exemption from Divine Wrath</vt:lpstr>
      <vt:lpstr>God’s Role in Redemption (Rev 5)</vt:lpstr>
      <vt:lpstr>Telescoping</vt:lpstr>
      <vt:lpstr>PowerPoint Presentation</vt:lpstr>
      <vt:lpstr>1st Six Seals (Rev 6)</vt:lpstr>
      <vt:lpstr>PowerPoint Presentation</vt:lpstr>
      <vt:lpstr>Robert L. Thomas Rev. 6:16-17</vt:lpstr>
      <vt:lpstr>PowerPoint Presentation</vt:lpstr>
      <vt:lpstr>PowerPoint Presentation</vt:lpstr>
      <vt:lpstr>2. For the Unbeliever</vt:lpstr>
      <vt:lpstr>One Second After the Rapture</vt:lpstr>
      <vt:lpstr>3. So What?</vt:lpstr>
      <vt:lpstr>3. So What?</vt:lpstr>
      <vt:lpstr>PowerPoint Presentation</vt:lpstr>
      <vt:lpstr>HISTORY 2 Pet. 3:5-7</vt:lpstr>
      <vt:lpstr>3. So What?</vt:lpstr>
      <vt:lpstr>PowerPoint Presentation</vt:lpstr>
      <vt:lpstr>3. So What?</vt:lpstr>
      <vt:lpstr>3. So What?</vt:lpstr>
      <vt:lpstr>PowerPoint Presentation</vt:lpstr>
      <vt:lpstr>Review: One Second After the Rapture</vt:lpstr>
      <vt:lpstr>CONCLUSION</vt:lpstr>
      <vt:lpstr>The Rapture Course Overview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RAPTURE 056 - Partial Rapture - Part 8 -16-X-9</dc:title>
  <dc:subject>RAPTURE - Partial Rapture</dc:subject>
  <dc:creator>A. Woods</dc:creator>
  <dc:description>Modified by Jim McGowan</dc:description>
  <cp:lastModifiedBy>Jim McGowan</cp:lastModifiedBy>
  <cp:revision>2633</cp:revision>
  <cp:lastPrinted>2021-07-23T14:20:17Z</cp:lastPrinted>
  <dcterms:created xsi:type="dcterms:W3CDTF">2009-03-17T12:21:13Z</dcterms:created>
  <dcterms:modified xsi:type="dcterms:W3CDTF">2021-07-23T14:20:36Z</dcterms:modified>
</cp:coreProperties>
</file>