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3"/>
  </p:notesMasterIdLst>
  <p:handoutMasterIdLst>
    <p:handoutMasterId r:id="rId64"/>
  </p:handoutMasterIdLst>
  <p:sldIdLst>
    <p:sldId id="2094" r:id="rId2"/>
    <p:sldId id="2064" r:id="rId3"/>
    <p:sldId id="1984" r:id="rId4"/>
    <p:sldId id="6578" r:id="rId5"/>
    <p:sldId id="6803" r:id="rId6"/>
    <p:sldId id="6856" r:id="rId7"/>
    <p:sldId id="7083" r:id="rId8"/>
    <p:sldId id="2120" r:id="rId9"/>
    <p:sldId id="2121" r:id="rId10"/>
    <p:sldId id="2226" r:id="rId11"/>
    <p:sldId id="7280" r:id="rId12"/>
    <p:sldId id="2127" r:id="rId13"/>
    <p:sldId id="7302" r:id="rId14"/>
    <p:sldId id="7284" r:id="rId15"/>
    <p:sldId id="7303" r:id="rId16"/>
    <p:sldId id="7239" r:id="rId17"/>
    <p:sldId id="7292" r:id="rId18"/>
    <p:sldId id="7321" r:id="rId19"/>
    <p:sldId id="7295" r:id="rId20"/>
    <p:sldId id="7297" r:id="rId21"/>
    <p:sldId id="7198" r:id="rId22"/>
    <p:sldId id="6878" r:id="rId23"/>
    <p:sldId id="7296" r:id="rId24"/>
    <p:sldId id="7294" r:id="rId25"/>
    <p:sldId id="7322" r:id="rId26"/>
    <p:sldId id="7282" r:id="rId27"/>
    <p:sldId id="7305" r:id="rId28"/>
    <p:sldId id="7306" r:id="rId29"/>
    <p:sldId id="7307" r:id="rId30"/>
    <p:sldId id="7308" r:id="rId31"/>
    <p:sldId id="6541" r:id="rId32"/>
    <p:sldId id="7246" r:id="rId33"/>
    <p:sldId id="7324" r:id="rId34"/>
    <p:sldId id="7191" r:id="rId35"/>
    <p:sldId id="6561" r:id="rId36"/>
    <p:sldId id="7309" r:id="rId37"/>
    <p:sldId id="7325" r:id="rId38"/>
    <p:sldId id="6560" r:id="rId39"/>
    <p:sldId id="7326" r:id="rId40"/>
    <p:sldId id="4840" r:id="rId41"/>
    <p:sldId id="3502" r:id="rId42"/>
    <p:sldId id="3503" r:id="rId43"/>
    <p:sldId id="7310" r:id="rId44"/>
    <p:sldId id="7311" r:id="rId45"/>
    <p:sldId id="7323" r:id="rId46"/>
    <p:sldId id="7327" r:id="rId47"/>
    <p:sldId id="7304" r:id="rId48"/>
    <p:sldId id="2117" r:id="rId49"/>
    <p:sldId id="6825" r:id="rId50"/>
    <p:sldId id="7319" r:id="rId51"/>
    <p:sldId id="2248" r:id="rId52"/>
    <p:sldId id="7298" r:id="rId53"/>
    <p:sldId id="7317" r:id="rId54"/>
    <p:sldId id="1804" r:id="rId55"/>
    <p:sldId id="7316" r:id="rId56"/>
    <p:sldId id="7209" r:id="rId57"/>
    <p:sldId id="7210" r:id="rId58"/>
    <p:sldId id="7270" r:id="rId59"/>
    <p:sldId id="7312" r:id="rId60"/>
    <p:sldId id="7301" r:id="rId61"/>
    <p:sldId id="7299" r:id="rId62"/>
  </p:sldIdLst>
  <p:sldSz cx="12192000" cy="6858000"/>
  <p:notesSz cx="7315200" cy="9601200"/>
  <p:custDataLst>
    <p:tags r:id="rId6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CCFF"/>
    <a:srgbClr val="0000CC"/>
    <a:srgbClr val="66FF66"/>
    <a:srgbClr val="33CC33"/>
    <a:srgbClr val="000066"/>
    <a:srgbClr val="FFCCFF"/>
    <a:srgbClr val="0000FF"/>
    <a:srgbClr val="FFFF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05693-1753-45A3-92A8-D029FE3A3B80}" v="28" dt="2021-05-30T17:04:28.95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041 - 9v27-29 </a:t>
            </a:r>
          </a:p>
          <a:p>
            <a:pPr>
              <a:defRPr/>
            </a:pPr>
            <a:r>
              <a:rPr lang="en-US" sz="1600" dirty="0"/>
              <a:t>06-20-2021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6/19/2021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51490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428851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177163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61</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4323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9"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w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Flood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E92357E2-5C7D-47BE-891D-6C575E2D61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83074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E92357E2-5C7D-47BE-891D-6C575E2D61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69758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5" name="Picture 4">
            <a:extLst>
              <a:ext uri="{FF2B5EF4-FFF2-40B4-BE49-F238E27FC236}">
                <a16:creationId xmlns:a16="http://schemas.microsoft.com/office/drawing/2014/main" id="{0E182773-6F86-4FD1-B1B2-49E5B9A77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5" name="Picture 4">
            <a:extLst>
              <a:ext uri="{FF2B5EF4-FFF2-40B4-BE49-F238E27FC236}">
                <a16:creationId xmlns:a16="http://schemas.microsoft.com/office/drawing/2014/main" id="{0E182773-6F86-4FD1-B1B2-49E5B9A77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81061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39537880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5" name="Picture 4">
            <a:extLst>
              <a:ext uri="{FF2B5EF4-FFF2-40B4-BE49-F238E27FC236}">
                <a16:creationId xmlns:a16="http://schemas.microsoft.com/office/drawing/2014/main" id="{0E182773-6F86-4FD1-B1B2-49E5B9A77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97113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1019253"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sin of </a:t>
            </a:r>
            <a:r>
              <a:rPr lang="en-US" i="1" dirty="0">
                <a:effectLst>
                  <a:outerShdw blurRad="38100" dist="38100" dir="2700000" algn="tl">
                    <a:srgbClr val="000000">
                      <a:alpha val="43137"/>
                    </a:srgbClr>
                  </a:outerShdw>
                </a:effectLst>
              </a:rPr>
              <a:t>Ham</a:t>
            </a:r>
            <a:r>
              <a:rPr lang="en-US" dirty="0">
                <a:effectLst>
                  <a:outerShdw blurRad="38100" dist="38100" dir="2700000" algn="tl">
                    <a:srgbClr val="000000">
                      <a:alpha val="43137"/>
                    </a:srgbClr>
                  </a:outerShdw>
                </a:effectLst>
              </a:rPr>
              <a:t> was that he </a:t>
            </a:r>
            <a:r>
              <a:rPr lang="en-US" i="1" dirty="0">
                <a:effectLst>
                  <a:outerShdw blurRad="38100" dist="38100" dir="2700000" algn="tl">
                    <a:srgbClr val="000000">
                      <a:alpha val="43137"/>
                    </a:srgbClr>
                  </a:outerShdw>
                </a:effectLst>
              </a:rPr>
              <a:t>saw the nakedness of his father</a:t>
            </a:r>
            <a:r>
              <a:rPr lang="en-US" dirty="0">
                <a:effectLst>
                  <a:outerShdw blurRad="38100" dist="38100" dir="2700000" algn="tl">
                    <a:srgbClr val="000000">
                      <a:alpha val="43137"/>
                    </a:srgbClr>
                  </a:outerShdw>
                </a:effectLst>
              </a:rPr>
              <a:t>. For Ham this was an attack on Noah’s privacy. </a:t>
            </a:r>
            <a:r>
              <a:rPr lang="en-US" i="1" dirty="0">
                <a:effectLst>
                  <a:outerShdw blurRad="38100" dist="38100" dir="2700000" algn="tl">
                    <a:srgbClr val="000000">
                      <a:alpha val="43137"/>
                    </a:srgbClr>
                  </a:outerShdw>
                </a:effectLst>
              </a:rPr>
              <a:t>Ham</a:t>
            </a:r>
            <a:r>
              <a:rPr lang="en-US" dirty="0">
                <a:effectLst>
                  <a:outerShdw blurRad="38100" dist="38100" dir="2700000" algn="tl">
                    <a:srgbClr val="000000">
                      <a:alpha val="43137"/>
                    </a:srgbClr>
                  </a:outerShdw>
                </a:effectLst>
              </a:rPr>
              <a:t> perhaps showed his disrespect, for he saw the nakedness with glee, and so the moral rectitude of the father was now destroyed. The ‘seeing’ involved a violation of a boundary; the looking was a negative looking. It will be used again in Genesis 19:26, with Lot’s wife looking back; in Exodus 33:20, in that no one can look at God and live; in Judges 13:22, when Manoah said, </a:t>
            </a:r>
            <a:r>
              <a:rPr lang="en-US" i="1" dirty="0">
                <a:effectLst>
                  <a:outerShdw blurRad="38100" dist="38100" dir="2700000" algn="tl">
                    <a:srgbClr val="000000">
                      <a:alpha val="43137"/>
                    </a:srgbClr>
                  </a:outerShdw>
                </a:effectLst>
              </a:rPr>
              <a:t>We shall surely die, because we have seen</a:t>
            </a:r>
            <a:r>
              <a:rPr lang="en-US" dirty="0">
                <a:effectLst>
                  <a:outerShdw blurRad="38100" dist="38100" dir="2700000" algn="tl">
                    <a:srgbClr val="000000">
                      <a:alpha val="43137"/>
                    </a:srgbClr>
                  </a:outerShdw>
                </a:effectLst>
              </a:rPr>
              <a:t> [or looked upon] </a:t>
            </a:r>
            <a:r>
              <a:rPr lang="en-US" i="1" dirty="0">
                <a:effectLst>
                  <a:outerShdw blurRad="38100" dist="38100" dir="2700000" algn="tl">
                    <a:srgbClr val="000000">
                      <a:alpha val="43137"/>
                    </a:srgbClr>
                  </a:outerShdw>
                </a:effectLst>
              </a:rPr>
              <a:t>God</a:t>
            </a:r>
            <a:r>
              <a:rPr lang="en-US" dirty="0">
                <a:effectLst>
                  <a:outerShdw blurRad="38100" dist="38100" dir="2700000" algn="tl">
                    <a:srgbClr val="000000">
                      <a:alpha val="43137"/>
                    </a:srgbClr>
                  </a:outerShdw>
                </a:effectLst>
              </a:rPr>
              <a:t>, and in I Samuel 6:19, where those who looked into the ark died....However, it.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197-98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5388110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1019253" cy="3810000"/>
          </a:xfrm>
        </p:spPr>
        <p:txBody>
          <a:bodyPr/>
          <a:lstStyle/>
          <a:p>
            <a:pPr marL="0" indent="0" algn="just">
              <a:spcBef>
                <a:spcPts val="0"/>
              </a:spcBef>
              <a:buNone/>
            </a:pPr>
            <a:r>
              <a:rPr lang="en-US" dirty="0">
                <a:effectLst>
                  <a:outerShdw blurRad="38100" dist="38100" dir="2700000" algn="tl">
                    <a:srgbClr val="000000">
                      <a:alpha val="43137"/>
                    </a:srgbClr>
                  </a:outerShdw>
                </a:effectLst>
              </a:rPr>
              <a:t>... does imply that he looked upon the </a:t>
            </a:r>
            <a:r>
              <a:rPr lang="en-US" i="1" dirty="0">
                <a:effectLst>
                  <a:outerShdw blurRad="38100" dist="38100" dir="2700000" algn="tl">
                    <a:srgbClr val="000000">
                      <a:alpha val="43137"/>
                    </a:srgbClr>
                  </a:outerShdw>
                </a:effectLst>
              </a:rPr>
              <a:t>nakedness</a:t>
            </a:r>
            <a:r>
              <a:rPr lang="en-US" dirty="0">
                <a:effectLst>
                  <a:outerShdw blurRad="38100" dist="38100" dir="2700000" algn="tl">
                    <a:srgbClr val="000000">
                      <a:alpha val="43137"/>
                    </a:srgbClr>
                  </a:outerShdw>
                </a:effectLst>
              </a:rPr>
              <a:t> of his father with glee; not necessarily to derive sexual pleasure from it, but certainly in a mocking tone, making fun of his father, and so he </a:t>
            </a:r>
            <a:r>
              <a:rPr lang="en-US" i="1" dirty="0">
                <a:effectLst>
                  <a:outerShdw blurRad="38100" dist="38100" dir="2700000" algn="tl">
                    <a:srgbClr val="000000">
                      <a:alpha val="43137"/>
                    </a:srgbClr>
                  </a:outerShdw>
                </a:effectLst>
              </a:rPr>
              <a:t>told his two brethren</a:t>
            </a:r>
            <a:r>
              <a:rPr lang="en-US" dirty="0">
                <a:effectLst>
                  <a:outerShdw blurRad="38100" dist="38100" dir="2700000" algn="tl">
                    <a:srgbClr val="000000">
                      <a:alpha val="43137"/>
                    </a:srgbClr>
                  </a:outerShdw>
                </a:effectLst>
              </a:rPr>
              <a:t>. The sin of </a:t>
            </a:r>
            <a:r>
              <a:rPr lang="en-US" i="1" dirty="0">
                <a:effectLst>
                  <a:outerShdw blurRad="38100" dist="38100" dir="2700000" algn="tl">
                    <a:srgbClr val="000000">
                      <a:alpha val="43137"/>
                    </a:srgbClr>
                  </a:outerShdw>
                </a:effectLst>
              </a:rPr>
              <a:t>Ham</a:t>
            </a:r>
            <a:r>
              <a:rPr lang="en-US" dirty="0">
                <a:effectLst>
                  <a:outerShdw blurRad="38100" dist="38100" dir="2700000" algn="tl">
                    <a:srgbClr val="000000">
                      <a:alpha val="43137"/>
                    </a:srgbClr>
                  </a:outerShdw>
                </a:effectLst>
              </a:rPr>
              <a:t> will cause the cursing of his fourth son, and the sin lay in three things: seeing but failing to cover the father himself, as he could have; telling others about it, further shaming him; and deriding his father.</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197-98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23870429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0" y="304800"/>
            <a:ext cx="6019800" cy="914400"/>
          </a:xfrm>
        </p:spPr>
        <p:txBody>
          <a:bodyPr/>
          <a:lstStyle/>
          <a:p>
            <a:pPr algn="ctr"/>
            <a:r>
              <a:rPr lang="en-US" sz="3600" dirty="0">
                <a:effectLst>
                  <a:outerShdw blurRad="38100" dist="38100" dir="2700000" algn="tl">
                    <a:srgbClr val="000000">
                      <a:alpha val="43137"/>
                    </a:srgbClr>
                  </a:outerShdw>
                </a:effectLst>
              </a:rPr>
              <a:t>Reminder of God’s Sovereignty</a:t>
            </a:r>
          </a:p>
        </p:txBody>
      </p:sp>
      <p:sp>
        <p:nvSpPr>
          <p:cNvPr id="3" name="Content Placeholder 2"/>
          <p:cNvSpPr>
            <a:spLocks noGrp="1"/>
          </p:cNvSpPr>
          <p:nvPr>
            <p:ph idx="1"/>
          </p:nvPr>
        </p:nvSpPr>
        <p:spPr>
          <a:xfrm>
            <a:off x="1790700" y="1600200"/>
            <a:ext cx="8610600" cy="4419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Messianic promise to come through Shem’s line (Gen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Continues selection of younger over older pattern (Abel over Cain, Seth over Cain, Japheth over Ham, Isaac over Ishmael, Jacob over Esau, Judah and Joseph over their brothers, and Ephraim over Manasseh)</a:t>
            </a:r>
          </a:p>
        </p:txBody>
      </p:sp>
      <p:pic>
        <p:nvPicPr>
          <p:cNvPr id="6" name="Picture 5">
            <a:extLst>
              <a:ext uri="{FF2B5EF4-FFF2-40B4-BE49-F238E27FC236}">
                <a16:creationId xmlns:a16="http://schemas.microsoft.com/office/drawing/2014/main" id="{D6FFA62B-5930-4FE0-AA7E-4FD70A4235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5212597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3761804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459876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4603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0" y="228600"/>
            <a:ext cx="6019800" cy="914400"/>
          </a:xfrm>
        </p:spPr>
        <p:txBody>
          <a:bodyPr/>
          <a:lstStyle/>
          <a:p>
            <a:pPr algn="ctr"/>
            <a:r>
              <a:rPr lang="en-US" sz="3600" dirty="0">
                <a:effectLst>
                  <a:outerShdw blurRad="38100" dist="38100" dir="2700000" algn="tl">
                    <a:srgbClr val="000000">
                      <a:alpha val="43137"/>
                    </a:srgbClr>
                  </a:outerShdw>
                </a:effectLst>
              </a:rPr>
              <a:t>Reminder of God’s Sovereignty</a:t>
            </a:r>
          </a:p>
        </p:txBody>
      </p:sp>
      <p:sp>
        <p:nvSpPr>
          <p:cNvPr id="3" name="Content Placeholder 2"/>
          <p:cNvSpPr>
            <a:spLocks noGrp="1"/>
          </p:cNvSpPr>
          <p:nvPr>
            <p:ph idx="1"/>
          </p:nvPr>
        </p:nvSpPr>
        <p:spPr>
          <a:xfrm>
            <a:off x="609600" y="1600200"/>
            <a:ext cx="10972800" cy="3352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Messianic promise to come through Shem’s line (Gen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Continues selection of younger over older pattern (Abel over Cain, Seth over Cain, Japheth over Ham, Isaac over Ishmael, Jacob over Esau, Judah and Joseph over their brothers, and Ephraim over Manasseh)</a:t>
            </a:r>
          </a:p>
        </p:txBody>
      </p:sp>
      <p:pic>
        <p:nvPicPr>
          <p:cNvPr id="6" name="Picture 5">
            <a:extLst>
              <a:ext uri="{FF2B5EF4-FFF2-40B4-BE49-F238E27FC236}">
                <a16:creationId xmlns:a16="http://schemas.microsoft.com/office/drawing/2014/main" id="{904864F4-85B8-432F-A9FA-902E2E8A76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6985573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sz="3000" dirty="0">
                <a:effectLst>
                  <a:outerShdw blurRad="38100" dist="38100" dir="2700000" algn="tl">
                    <a:srgbClr val="000000">
                      <a:alpha val="43137"/>
                    </a:srgbClr>
                  </a:outerShdw>
                </a:effectLst>
              </a:rPr>
              <a:t>“In some circles in preceding times, it was taught that the curse of Canaan was upon the Negro or the Black race, which is simply not true to the text. While it is true that Blacks are the descendants of Ham, not all descendants of Ham were black-skinned people. Only one of Ham’s sons was cursed, and that was Canaan. As is known from the Egyptian portrayals of the Canaanites, the Canaanites were not black-skinned; they were white, or it would be more correct to say, olive-skinned. Therefore, black skin has nothing to do with this curse, and the curse of Canaan is not biblical grounds for the enslavement of Blacks.</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200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91284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1122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 – 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176138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 – 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73277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 – 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185979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 – 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21165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 – 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4051376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39814"/>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000" baseline="30000" dirty="0">
                <a:latin typeface="Calibri" panose="020F0502020204030204" pitchFamily="34" charset="0"/>
              </a:rPr>
              <a:t>26 </a:t>
            </a:r>
            <a:r>
              <a:rPr lang="en-US" sz="3000" dirty="0">
                <a:latin typeface="Calibri" panose="020F0502020204030204" pitchFamily="34" charset="0"/>
              </a:rPr>
              <a:t>Then God said, “Let Us make man in Our </a:t>
            </a:r>
            <a:r>
              <a:rPr lang="en-US" sz="3000" b="1" u="sng" dirty="0">
                <a:solidFill>
                  <a:srgbClr val="FFFFCC"/>
                </a:solidFill>
                <a:latin typeface="Calibri" panose="020F0502020204030204" pitchFamily="34" charset="0"/>
              </a:rPr>
              <a:t>image</a:t>
            </a:r>
            <a:r>
              <a:rPr lang="en-US" sz="3000" dirty="0">
                <a:latin typeface="Calibri" panose="020F0502020204030204" pitchFamily="34" charset="0"/>
              </a:rPr>
              <a:t>, according to Our </a:t>
            </a:r>
            <a:r>
              <a:rPr lang="en-US" sz="3000" b="1" u="sng" dirty="0">
                <a:solidFill>
                  <a:srgbClr val="FFFFCC"/>
                </a:solidFill>
                <a:latin typeface="Calibri" panose="020F0502020204030204" pitchFamily="34" charset="0"/>
              </a:rPr>
              <a:t>likeness</a:t>
            </a:r>
            <a:r>
              <a:rPr lang="en-US" sz="3000" dirty="0">
                <a:latin typeface="Calibri" panose="020F0502020204030204" pitchFamily="34" charset="0"/>
              </a:rPr>
              <a:t>; and let them rule over the fish of the sea and over the birds of the sky and over the cattle and over all the earth, and over every creeping thing that creeps on the earth.” </a:t>
            </a:r>
            <a:r>
              <a:rPr lang="en-US" sz="3000" baseline="30000" dirty="0">
                <a:latin typeface="Calibri" panose="020F0502020204030204" pitchFamily="34" charset="0"/>
              </a:rPr>
              <a:t>27 </a:t>
            </a:r>
            <a:r>
              <a:rPr lang="en-US" sz="3000" dirty="0">
                <a:latin typeface="Calibri" panose="020F0502020204030204" pitchFamily="34" charset="0"/>
              </a:rPr>
              <a:t>God created man in </a:t>
            </a:r>
            <a:r>
              <a:rPr lang="en-US" sz="3000" b="1" u="sng" dirty="0">
                <a:solidFill>
                  <a:srgbClr val="FFFFCC"/>
                </a:solidFill>
                <a:latin typeface="Calibri" panose="020F0502020204030204" pitchFamily="34" charset="0"/>
              </a:rPr>
              <a:t>His own image</a:t>
            </a:r>
            <a:r>
              <a:rPr lang="en-US" sz="3000" dirty="0">
                <a:latin typeface="Calibri" panose="020F0502020204030204" pitchFamily="34" charset="0"/>
              </a:rPr>
              <a:t>, in the </a:t>
            </a:r>
            <a:r>
              <a:rPr lang="en-US" sz="3000" b="1" u="sng" dirty="0">
                <a:solidFill>
                  <a:srgbClr val="FFFFCC"/>
                </a:solidFill>
                <a:latin typeface="Calibri" panose="020F0502020204030204" pitchFamily="34" charset="0"/>
              </a:rPr>
              <a:t>image of God</a:t>
            </a:r>
            <a:r>
              <a:rPr lang="en-US" sz="3000" dirty="0">
                <a:latin typeface="Calibri" panose="020F0502020204030204" pitchFamily="34" charset="0"/>
              </a:rPr>
              <a:t> He created him; male and female He created them. </a:t>
            </a:r>
            <a:r>
              <a:rPr lang="en-US" sz="3000" baseline="30000" dirty="0">
                <a:latin typeface="Calibri" panose="020F0502020204030204" pitchFamily="34" charset="0"/>
              </a:rPr>
              <a:t>28 </a:t>
            </a:r>
            <a:r>
              <a:rPr lang="en-US" sz="3000" dirty="0">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1840758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 his blood shall be shed,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in the image of God He made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6494512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EF7E8-AECF-468C-8527-37122A66248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5418766A-E94D-491B-A4AD-47818B830468}"/>
              </a:ext>
            </a:extLst>
          </p:cNvPr>
          <p:cNvPicPr>
            <a:picLocks noChangeAspect="1"/>
          </p:cNvPicPr>
          <p:nvPr/>
        </p:nvPicPr>
        <p:blipFill>
          <a:blip r:embed="rId3"/>
          <a:stretch>
            <a:fillRect/>
          </a:stretch>
        </p:blipFill>
        <p:spPr>
          <a:xfrm>
            <a:off x="4621997" y="2514600"/>
            <a:ext cx="2948007" cy="2286000"/>
          </a:xfrm>
          <a:prstGeom prst="rect">
            <a:avLst/>
          </a:prstGeom>
        </p:spPr>
      </p:pic>
      <p:sp>
        <p:nvSpPr>
          <p:cNvPr id="8" name="TextBox 7">
            <a:extLst>
              <a:ext uri="{FF2B5EF4-FFF2-40B4-BE49-F238E27FC236}">
                <a16:creationId xmlns:a16="http://schemas.microsoft.com/office/drawing/2014/main" id="{B1A0EB30-A266-4DC0-A308-D4954D218089}"/>
              </a:ext>
            </a:extLst>
          </p:cNvPr>
          <p:cNvSpPr txBox="1"/>
          <p:nvPr/>
        </p:nvSpPr>
        <p:spPr>
          <a:xfrm>
            <a:off x="609600" y="0"/>
            <a:ext cx="10972800" cy="2523768"/>
          </a:xfrm>
          <a:prstGeom prst="rect">
            <a:avLst/>
          </a:prstGeom>
          <a:noFill/>
        </p:spPr>
        <p:txBody>
          <a:bodyPr wrap="square">
            <a:spAutoFit/>
          </a:bodyPr>
          <a:lstStyle/>
          <a:p>
            <a:pPr marL="0" marR="0" algn="ctr">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3:9</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“With it we bless our Lord and Father, and with it we curse people, who have been made in the likeness of God.” </a:t>
            </a:r>
          </a:p>
        </p:txBody>
      </p:sp>
    </p:spTree>
    <p:extLst>
      <p:ext uri="{BB962C8B-B14F-4D97-AF65-F5344CB8AC3E}">
        <p14:creationId xmlns:p14="http://schemas.microsoft.com/office/powerpoint/2010/main" val="2132231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EF7E8-AECF-468C-8527-37122A66248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5418766A-E94D-491B-A4AD-47818B830468}"/>
              </a:ext>
            </a:extLst>
          </p:cNvPr>
          <p:cNvPicPr>
            <a:picLocks noChangeAspect="1"/>
          </p:cNvPicPr>
          <p:nvPr/>
        </p:nvPicPr>
        <p:blipFill>
          <a:blip r:embed="rId3"/>
          <a:stretch>
            <a:fillRect/>
          </a:stretch>
        </p:blipFill>
        <p:spPr>
          <a:xfrm>
            <a:off x="4621997" y="2514600"/>
            <a:ext cx="2948007" cy="2286000"/>
          </a:xfrm>
          <a:prstGeom prst="rect">
            <a:avLst/>
          </a:prstGeom>
        </p:spPr>
      </p:pic>
      <p:sp>
        <p:nvSpPr>
          <p:cNvPr id="8" name="TextBox 7">
            <a:extLst>
              <a:ext uri="{FF2B5EF4-FFF2-40B4-BE49-F238E27FC236}">
                <a16:creationId xmlns:a16="http://schemas.microsoft.com/office/drawing/2014/main" id="{B1A0EB30-A266-4DC0-A308-D4954D218089}"/>
              </a:ext>
            </a:extLst>
          </p:cNvPr>
          <p:cNvSpPr txBox="1"/>
          <p:nvPr/>
        </p:nvSpPr>
        <p:spPr>
          <a:xfrm>
            <a:off x="609600" y="0"/>
            <a:ext cx="10972800" cy="2523768"/>
          </a:xfrm>
          <a:prstGeom prst="rect">
            <a:avLst/>
          </a:prstGeom>
          <a:noFill/>
        </p:spPr>
        <p:txBody>
          <a:bodyPr wrap="square">
            <a:spAutoFit/>
          </a:bodyPr>
          <a:lstStyle/>
          <a:p>
            <a:pPr marL="0" marR="0" algn="ctr">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the boundaries of their habitation,” </a:t>
            </a:r>
          </a:p>
        </p:txBody>
      </p:sp>
    </p:spTree>
    <p:extLst>
      <p:ext uri="{BB962C8B-B14F-4D97-AF65-F5344CB8AC3E}">
        <p14:creationId xmlns:p14="http://schemas.microsoft.com/office/powerpoint/2010/main" val="1964568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897E9D9-767E-445B-B41D-3AC1F96AF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205" y="228600"/>
            <a:ext cx="5119590" cy="6400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24232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 – 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718354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4:9, 27</a:t>
            </a:r>
          </a:p>
          <a:p>
            <a:pPr algn="just">
              <a:spcBef>
                <a:spcPts val="0"/>
              </a:spcBef>
              <a:spcAft>
                <a:spcPts val="0"/>
              </a:spcAft>
            </a:pPr>
            <a:r>
              <a:rPr lang="en-US" sz="3000" baseline="30000" dirty="0">
                <a:latin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the Samaritan woman said to Him, “How is it that You, though You are a Jew, are asking me for a drink, though I am a Samaritan woman?”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Jews do not associate with Samaritans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latin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this point His disciples came, and they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amazed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had been speaking with a woman, yet no one said, “What are You seeking?” or, “Why are You speaking with her?”</a:t>
            </a:r>
          </a:p>
        </p:txBody>
      </p:sp>
    </p:spTree>
    <p:extLst>
      <p:ext uri="{BB962C8B-B14F-4D97-AF65-F5344CB8AC3E}">
        <p14:creationId xmlns:p14="http://schemas.microsoft.com/office/powerpoint/2010/main" val="179809380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God so loved the world, that He gave His only Son, so that everyone who believes in Him will not perish, but have eternal life.”</a:t>
            </a:r>
          </a:p>
        </p:txBody>
      </p:sp>
      <p:pic>
        <p:nvPicPr>
          <p:cNvPr id="1026" name="Picture 2" descr="There Is Only One Race On This Beautiful Planet ~ It Is The Human Race –  ENLIGHTENMENT MINISTRY">
            <a:extLst>
              <a:ext uri="{FF2B5EF4-FFF2-40B4-BE49-F238E27FC236}">
                <a16:creationId xmlns:a16="http://schemas.microsoft.com/office/drawing/2014/main" id="{667DF24B-2ABE-47A2-B37F-8FB82F2E80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8" r="12499"/>
          <a:stretch/>
        </p:blipFill>
        <p:spPr bwMode="auto">
          <a:xfrm>
            <a:off x="4793803" y="2514600"/>
            <a:ext cx="260439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87770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28:19-20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latin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 therefore, and make disciples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baptizing them in the name of the Father and the Son and the Holy Spirit, </a:t>
            </a:r>
            <a:r>
              <a:rPr lang="en-US" sz="3000" baseline="30000" dirty="0">
                <a:latin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teaching them to follow all that I commanded you; and behold, I am with you always, to the end of the age.”</a:t>
            </a:r>
          </a:p>
        </p:txBody>
      </p:sp>
      <p:pic>
        <p:nvPicPr>
          <p:cNvPr id="1026" name="Picture 2" descr="There Is Only One Race On This Beautiful Planet ~ It Is The Human Race –  ENLIGHTENMENT MINISTRY">
            <a:extLst>
              <a:ext uri="{FF2B5EF4-FFF2-40B4-BE49-F238E27FC236}">
                <a16:creationId xmlns:a16="http://schemas.microsoft.com/office/drawing/2014/main" id="{667DF24B-2ABE-47A2-B37F-8FB82F2E80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8" r="12499"/>
          <a:stretch/>
        </p:blipFill>
        <p:spPr bwMode="auto">
          <a:xfrm>
            <a:off x="5410200" y="3124200"/>
            <a:ext cx="1823076" cy="1600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63765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5:9</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sang a new song, saying, ‘Worthy are You to take the book and to break its seals; for You were slain, and purchased for God with Your blood men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tribe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tongue and people and nation.’”</a:t>
            </a:r>
          </a:p>
        </p:txBody>
      </p:sp>
      <p:pic>
        <p:nvPicPr>
          <p:cNvPr id="6" name="Picture 5">
            <a:extLst>
              <a:ext uri="{FF2B5EF4-FFF2-40B4-BE49-F238E27FC236}">
                <a16:creationId xmlns:a16="http://schemas.microsoft.com/office/drawing/2014/main" id="{A5B6ED17-BE4D-4E23-9248-2A968EA97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3531" y="3048000"/>
            <a:ext cx="2684938" cy="1828800"/>
          </a:xfrm>
          <a:prstGeom prst="rect">
            <a:avLst/>
          </a:prstGeom>
        </p:spPr>
      </p:pic>
    </p:spTree>
    <p:extLst>
      <p:ext uri="{BB962C8B-B14F-4D97-AF65-F5344CB8AC3E}">
        <p14:creationId xmlns:p14="http://schemas.microsoft.com/office/powerpoint/2010/main" val="360788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460B9-035F-41D2-BE2B-6A9E137A3B2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6" name="Picture 2" descr="There Is Only One Race On This Beautiful Planet ~ It Is The Human Race –  ENLIGHTENMENT MINISTRY">
            <a:extLst>
              <a:ext uri="{FF2B5EF4-FFF2-40B4-BE49-F238E27FC236}">
                <a16:creationId xmlns:a16="http://schemas.microsoft.com/office/drawing/2014/main" id="{5B8724FB-ED85-45FB-8BFD-FC5D460BCF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8" r="12499"/>
          <a:stretch/>
        </p:blipFill>
        <p:spPr bwMode="auto">
          <a:xfrm>
            <a:off x="4793803" y="2514600"/>
            <a:ext cx="260439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734439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82A348-87AB-4E48-9F8A-A085BEC06A0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5" name="Picture 2" descr="There Is Only One Race On This Beautiful Planet ~ It Is The Human Race –  ENLIGHTENMENT MINISTRY">
            <a:extLst>
              <a:ext uri="{FF2B5EF4-FFF2-40B4-BE49-F238E27FC236}">
                <a16:creationId xmlns:a16="http://schemas.microsoft.com/office/drawing/2014/main" id="{168B27D3-DE6B-4ECF-87C4-C29F193090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8" r="12499"/>
          <a:stretch/>
        </p:blipFill>
        <p:spPr bwMode="auto">
          <a:xfrm>
            <a:off x="4793803" y="2514600"/>
            <a:ext cx="260439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94266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Humanity is equally redeemed (Gal. 3:28)</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 – 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223351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Canaanites – Gen. 9:25; 15:16; Joshua</a:t>
            </a: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777471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636551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2820199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Noah’s death (Gen 9:28-29)</a:t>
            </a:r>
          </a:p>
        </p:txBody>
      </p:sp>
      <p:pic>
        <p:nvPicPr>
          <p:cNvPr id="6" name="Picture 5">
            <a:extLst>
              <a:ext uri="{FF2B5EF4-FFF2-40B4-BE49-F238E27FC236}">
                <a16:creationId xmlns:a16="http://schemas.microsoft.com/office/drawing/2014/main" id="{6B638A62-432F-4C6B-A2C6-F287FF30C9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655231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rotWithShape="1">
          <a:blip r:embed="rId2" cstate="print"/>
          <a:srcRect t="4427" r="8162" b="7032"/>
          <a:stretch/>
        </p:blipFill>
        <p:spPr bwMode="auto">
          <a:xfrm>
            <a:off x="1322312" y="228600"/>
            <a:ext cx="9547376" cy="640080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299410698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654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06780-84A7-43F0-B23C-A71AFE90D11D}"/>
              </a:ext>
            </a:extLst>
          </p:cNvPr>
          <p:cNvPicPr>
            <a:picLocks noChangeAspect="1"/>
          </p:cNvPicPr>
          <p:nvPr/>
        </p:nvPicPr>
        <p:blipFill>
          <a:blip r:embed="rId2"/>
          <a:stretch>
            <a:fillRect/>
          </a:stretch>
        </p:blipFill>
        <p:spPr>
          <a:xfrm>
            <a:off x="1248345" y="137160"/>
            <a:ext cx="9695310" cy="6583680"/>
          </a:xfrm>
          <a:prstGeom prst="rect">
            <a:avLst/>
          </a:prstGeom>
        </p:spPr>
      </p:pic>
    </p:spTree>
    <p:extLst>
      <p:ext uri="{BB962C8B-B14F-4D97-AF65-F5344CB8AC3E}">
        <p14:creationId xmlns:p14="http://schemas.microsoft.com/office/powerpoint/2010/main" val="347980944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1447800" y="152400"/>
            <a:ext cx="873760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9506772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we would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walk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in them.</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4">
            <a:extLst>
              <a:ext uri="{FF2B5EF4-FFF2-40B4-BE49-F238E27FC236}">
                <a16:creationId xmlns:a16="http://schemas.microsoft.com/office/drawing/2014/main" id="{56C20826-517E-43A8-A68C-2B447A5233EB}"/>
              </a:ext>
            </a:extLst>
          </p:cNvPr>
          <p:cNvPicPr>
            <a:picLocks noChangeAspect="1"/>
          </p:cNvPicPr>
          <p:nvPr/>
        </p:nvPicPr>
        <p:blipFill>
          <a:blip r:embed="rId3"/>
          <a:stretch>
            <a:fillRect/>
          </a:stretch>
        </p:blipFill>
        <p:spPr>
          <a:xfrm>
            <a:off x="4495800" y="2743200"/>
            <a:ext cx="3776768" cy="2124432"/>
          </a:xfrm>
          <a:prstGeom prst="rect">
            <a:avLst/>
          </a:prstGeom>
        </p:spPr>
      </p:pic>
    </p:spTree>
    <p:extLst>
      <p:ext uri="{BB962C8B-B14F-4D97-AF65-F5344CB8AC3E}">
        <p14:creationId xmlns:p14="http://schemas.microsoft.com/office/powerpoint/2010/main" val="146643321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7</a:t>
            </a:r>
            <a:r>
              <a:rPr lang="en-US" sz="36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09107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962400" y="228600"/>
            <a:ext cx="4267200" cy="914400"/>
          </a:xfrm>
        </p:spPr>
        <p:txBody>
          <a:bodyPr/>
          <a:lstStyle/>
          <a:p>
            <a:pPr algn="ctr" eaLnBrk="1" hangingPunct="1"/>
            <a:r>
              <a:rPr lang="en-US" sz="3600" dirty="0">
                <a:effectLst>
                  <a:outerShdw blurRad="38100" dist="38100" dir="2700000" algn="tl">
                    <a:srgbClr val="000000">
                      <a:alpha val="43137"/>
                    </a:srgbClr>
                  </a:outerShdw>
                </a:effectLst>
              </a:rPr>
              <a:t>Genesis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rPr>
              <a:t> Outline</a:t>
            </a:r>
          </a:p>
        </p:txBody>
      </p:sp>
      <p:sp>
        <p:nvSpPr>
          <p:cNvPr id="148483" name="Rectangle 3"/>
          <p:cNvSpPr>
            <a:spLocks noGrp="1" noChangeArrowheads="1"/>
          </p:cNvSpPr>
          <p:nvPr>
            <p:ph type="body" idx="1"/>
          </p:nvPr>
        </p:nvSpPr>
        <p:spPr>
          <a:xfrm>
            <a:off x="2895600" y="1294514"/>
            <a:ext cx="7074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Abating of the waters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Tests for dry land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Exit from the ark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Post-flood events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A873C925-0578-4AF8-AA34-F5DDF24E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033465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91D7ECE0-B4E9-40B4-A3DB-23B6523280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51585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6" name="Picture 5">
            <a:extLst>
              <a:ext uri="{FF2B5EF4-FFF2-40B4-BE49-F238E27FC236}">
                <a16:creationId xmlns:a16="http://schemas.microsoft.com/office/drawing/2014/main" id="{6B638A62-432F-4C6B-A2C6-F287FF30C9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99869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26066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651300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991100" y="228600"/>
            <a:ext cx="2209800" cy="1143000"/>
          </a:xfrm>
        </p:spPr>
        <p:txBody>
          <a:bodyPr/>
          <a:lstStyle/>
          <a:p>
            <a:pPr algn="ctr" eaLnBrk="1" hangingPunct="1"/>
            <a:r>
              <a:rPr lang="en-US" sz="3600" dirty="0">
                <a:effectLst>
                  <a:outerShdw blurRad="38100" dist="38100" dir="2700000" algn="tl">
                    <a:srgbClr val="000000">
                      <a:alpha val="43137"/>
                    </a:srgbClr>
                  </a:outerShdw>
                </a:effectLst>
              </a:rPr>
              <a:t>The Flood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6–9)</a:t>
            </a:r>
          </a:p>
        </p:txBody>
      </p:sp>
      <p:sp>
        <p:nvSpPr>
          <p:cNvPr id="35843" name="Rectangle 3"/>
          <p:cNvSpPr>
            <a:spLocks noGrp="1" noChangeArrowheads="1"/>
          </p:cNvSpPr>
          <p:nvPr>
            <p:ph type="body" idx="1"/>
          </p:nvPr>
        </p:nvSpPr>
        <p:spPr>
          <a:xfrm>
            <a:off x="2895600" y="1946276"/>
            <a:ext cx="6620435"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Events following the flood (Gen 9)</a:t>
            </a:r>
          </a:p>
        </p:txBody>
      </p:sp>
      <p:pic>
        <p:nvPicPr>
          <p:cNvPr id="6" name="Picture 5">
            <a:extLst>
              <a:ext uri="{FF2B5EF4-FFF2-40B4-BE49-F238E27FC236}">
                <a16:creationId xmlns:a16="http://schemas.microsoft.com/office/drawing/2014/main" id="{5D9BEA05-5ADD-4938-9319-EA9C0746DB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98476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4114800" y="228600"/>
            <a:ext cx="36957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Genesis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Post Flood events</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400" y="1828800"/>
            <a:ext cx="7315200" cy="4572000"/>
          </a:xfrm>
          <a:prstGeom prst="rect">
            <a:avLst/>
          </a:prstGeom>
        </p:spPr>
      </p:pic>
      <p:pic>
        <p:nvPicPr>
          <p:cNvPr id="6" name="Picture 5">
            <a:extLst>
              <a:ext uri="{FF2B5EF4-FFF2-40B4-BE49-F238E27FC236}">
                <a16:creationId xmlns:a16="http://schemas.microsoft.com/office/drawing/2014/main" id="{A48A8840-676D-4A71-9524-C421650598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20212D3D-7492-49DE-A1E0-47A7405C2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17370</TotalTime>
  <Words>2632</Words>
  <Application>Microsoft Office PowerPoint</Application>
  <PresentationFormat>Widescreen</PresentationFormat>
  <Paragraphs>217</Paragraphs>
  <Slides>61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8:20–9:29 Post Flood events</vt:lpstr>
      <vt:lpstr>Outline</vt:lpstr>
      <vt:lpstr>Outline</vt:lpstr>
      <vt:lpstr>Outline</vt:lpstr>
      <vt:lpstr>Post Flood Sin (Gen 9:18-29)</vt:lpstr>
      <vt:lpstr>Post Flood Sin (Gen 9:18-29)</vt:lpstr>
      <vt:lpstr>PowerPoint Presentation</vt:lpstr>
      <vt:lpstr>Post Flood Sin (Gen 9:18-29)</vt:lpstr>
      <vt:lpstr>PowerPoint Presentation</vt:lpstr>
      <vt:lpstr>PowerPoint Presentation</vt:lpstr>
      <vt:lpstr>PowerPoint Presentation</vt:lpstr>
      <vt:lpstr>Reminder of God’s Sovereignty</vt:lpstr>
      <vt:lpstr>PowerPoint Presentation</vt:lpstr>
      <vt:lpstr>God’s Messianic Purposes Beginning in Genesis</vt:lpstr>
      <vt:lpstr>PowerPoint Presentation</vt:lpstr>
      <vt:lpstr>Reminder of God’s Sovereignty</vt:lpstr>
      <vt:lpstr>PowerPoint Presentation</vt:lpstr>
      <vt:lpstr>PowerPoint Presentation</vt:lpstr>
      <vt:lpstr>Curse of Ham’s Descendants? (Gen 9:25-27)</vt:lpstr>
      <vt:lpstr>Curse of Ham’s Descendants? (Gen 9:25-27)</vt:lpstr>
      <vt:lpstr>Curse of Ham’s Descendants? (Gen 9:25-27)</vt:lpstr>
      <vt:lpstr>Curse of Ham’s Descendants? (Gen 9:25-27)</vt:lpstr>
      <vt:lpstr>Curse of Ham’s Descendants? (Gen 9:25-27)</vt:lpstr>
      <vt:lpstr>PowerPoint Presentation</vt:lpstr>
      <vt:lpstr>PowerPoint Presentation</vt:lpstr>
      <vt:lpstr>PowerPoint Presentation</vt:lpstr>
      <vt:lpstr>PowerPoint Presentation</vt:lpstr>
      <vt:lpstr>PowerPoint Presentation</vt:lpstr>
      <vt:lpstr>Curse of Ham’s Descendants? (Gen 9:25-27)</vt:lpstr>
      <vt:lpstr>PowerPoint Presentation</vt:lpstr>
      <vt:lpstr>PowerPoint Presentation</vt:lpstr>
      <vt:lpstr>PowerPoint Presentation</vt:lpstr>
      <vt:lpstr>PowerPoint Presentation</vt:lpstr>
      <vt:lpstr>PowerPoint Presentation</vt:lpstr>
      <vt:lpstr>PowerPoint Presentation</vt:lpstr>
      <vt:lpstr>Curse of Ham’s Descendants? (Gen 9:25-27)</vt:lpstr>
      <vt:lpstr>Curse of Ham’s Descendants? (Gen 9:25-27)</vt:lpstr>
      <vt:lpstr>PowerPoint Presentation</vt:lpstr>
      <vt:lpstr>PowerPoint Presentation</vt:lpstr>
      <vt:lpstr>Post Flood Sin (Gen 9:18-29)</vt:lpstr>
      <vt:lpstr>PowerPoint Presentation</vt:lpstr>
      <vt:lpstr>PowerPoint Presentation</vt:lpstr>
      <vt:lpstr>PowerPoint Presentation</vt:lpstr>
      <vt:lpstr>PowerPoint Presentation</vt:lpstr>
      <vt:lpstr>PowerPoint Presentation</vt:lpstr>
      <vt:lpstr>PowerPoint Presentation</vt:lpstr>
      <vt:lpstr>Mark Twain Autobiography, 2:37</vt:lpstr>
      <vt:lpstr>PowerPoint Presentation</vt:lpstr>
      <vt:lpstr>Conclusion</vt:lpstr>
      <vt:lpstr>Genesis 8‒9 Outline</vt:lpstr>
      <vt:lpstr>Outline</vt:lpstr>
      <vt:lpstr>Post Flood Sin (Gen 9:18-29)</vt:lpstr>
      <vt:lpstr>GENESIS STRUCTURE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041 - 9v27-29 - 16 X 9</dc:title>
  <dc:subject>Genesis 9</dc:subject>
  <dc:creator>A. Woods</dc:creator>
  <dc:description>Modified by Jim McGowan</dc:description>
  <cp:lastModifiedBy>Andy Woods</cp:lastModifiedBy>
  <cp:revision>1805</cp:revision>
  <cp:lastPrinted>2021-06-15T17:28:43Z</cp:lastPrinted>
  <dcterms:created xsi:type="dcterms:W3CDTF">2009-03-17T12:21:13Z</dcterms:created>
  <dcterms:modified xsi:type="dcterms:W3CDTF">2021-06-19T14:26:33Z</dcterms:modified>
</cp:coreProperties>
</file>