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3"/>
  </p:notesMasterIdLst>
  <p:handoutMasterIdLst>
    <p:handoutMasterId r:id="rId84"/>
  </p:handoutMasterIdLst>
  <p:sldIdLst>
    <p:sldId id="4643" r:id="rId2"/>
    <p:sldId id="6678" r:id="rId3"/>
    <p:sldId id="6700" r:id="rId4"/>
    <p:sldId id="4644" r:id="rId5"/>
    <p:sldId id="6701" r:id="rId6"/>
    <p:sldId id="4647" r:id="rId7"/>
    <p:sldId id="6703" r:id="rId8"/>
    <p:sldId id="4665" r:id="rId9"/>
    <p:sldId id="6704" r:id="rId10"/>
    <p:sldId id="4910" r:id="rId11"/>
    <p:sldId id="6984" r:id="rId12"/>
    <p:sldId id="6994" r:id="rId13"/>
    <p:sldId id="2849" r:id="rId14"/>
    <p:sldId id="4853" r:id="rId15"/>
    <p:sldId id="7104" r:id="rId16"/>
    <p:sldId id="3866" r:id="rId17"/>
    <p:sldId id="2850" r:id="rId18"/>
    <p:sldId id="5867" r:id="rId19"/>
    <p:sldId id="2854" r:id="rId20"/>
    <p:sldId id="6995" r:id="rId21"/>
    <p:sldId id="7011" r:id="rId22"/>
    <p:sldId id="7101" r:id="rId23"/>
    <p:sldId id="6552" r:id="rId24"/>
    <p:sldId id="367" r:id="rId25"/>
    <p:sldId id="265" r:id="rId26"/>
    <p:sldId id="455" r:id="rId27"/>
    <p:sldId id="5535" r:id="rId28"/>
    <p:sldId id="6524" r:id="rId29"/>
    <p:sldId id="775" r:id="rId30"/>
    <p:sldId id="7095" r:id="rId31"/>
    <p:sldId id="5874" r:id="rId32"/>
    <p:sldId id="764" r:id="rId33"/>
    <p:sldId id="6949" r:id="rId34"/>
    <p:sldId id="6950" r:id="rId35"/>
    <p:sldId id="744" r:id="rId36"/>
    <p:sldId id="312" r:id="rId37"/>
    <p:sldId id="748" r:id="rId38"/>
    <p:sldId id="6996" r:id="rId39"/>
    <p:sldId id="7012" r:id="rId40"/>
    <p:sldId id="6997" r:id="rId41"/>
    <p:sldId id="7088" r:id="rId42"/>
    <p:sldId id="7013" r:id="rId43"/>
    <p:sldId id="5580" r:id="rId44"/>
    <p:sldId id="7010" r:id="rId45"/>
    <p:sldId id="4393" r:id="rId46"/>
    <p:sldId id="819" r:id="rId47"/>
    <p:sldId id="3668" r:id="rId48"/>
    <p:sldId id="3692" r:id="rId49"/>
    <p:sldId id="7014" r:id="rId50"/>
    <p:sldId id="7015" r:id="rId51"/>
    <p:sldId id="4845" r:id="rId52"/>
    <p:sldId id="7102" r:id="rId53"/>
    <p:sldId id="7016" r:id="rId54"/>
    <p:sldId id="7075" r:id="rId55"/>
    <p:sldId id="7076" r:id="rId56"/>
    <p:sldId id="7077" r:id="rId57"/>
    <p:sldId id="5611" r:id="rId58"/>
    <p:sldId id="7071" r:id="rId59"/>
    <p:sldId id="6434" r:id="rId60"/>
    <p:sldId id="7072" r:id="rId61"/>
    <p:sldId id="7103" r:id="rId62"/>
    <p:sldId id="7087" r:id="rId63"/>
    <p:sldId id="7074" r:id="rId64"/>
    <p:sldId id="6998" r:id="rId65"/>
    <p:sldId id="7099" r:id="rId66"/>
    <p:sldId id="7100" r:id="rId67"/>
    <p:sldId id="7079" r:id="rId68"/>
    <p:sldId id="7080" r:id="rId69"/>
    <p:sldId id="4555" r:id="rId70"/>
    <p:sldId id="7081" r:id="rId71"/>
    <p:sldId id="7082" r:id="rId72"/>
    <p:sldId id="7084" r:id="rId73"/>
    <p:sldId id="7085" r:id="rId74"/>
    <p:sldId id="6316" r:id="rId75"/>
    <p:sldId id="6320" r:id="rId76"/>
    <p:sldId id="6322" r:id="rId77"/>
    <p:sldId id="6323" r:id="rId78"/>
    <p:sldId id="6324" r:id="rId79"/>
    <p:sldId id="6999" r:id="rId80"/>
    <p:sldId id="6981" r:id="rId81"/>
    <p:sldId id="6705" r:id="rId82"/>
  </p:sldIdLst>
  <p:sldSz cx="12192000" cy="6858000"/>
  <p:notesSz cx="7315200" cy="9601200"/>
  <p:custDataLst>
    <p:tags r:id="rId85"/>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CCFF"/>
    <a:srgbClr val="0000CC"/>
    <a:srgbClr val="00FF99"/>
    <a:srgbClr val="0000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5A2738-2F9B-4D7D-87FA-EAAB1BDB9964}" v="7" dt="2021-05-30T15:36:11.697"/>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01" autoAdjust="0"/>
    <p:restoredTop sz="96318" autoAdjust="0"/>
  </p:normalViewPr>
  <p:slideViewPr>
    <p:cSldViewPr>
      <p:cViewPr varScale="1">
        <p:scale>
          <a:sx n="114" d="100"/>
          <a:sy n="114" d="100"/>
        </p:scale>
        <p:origin x="677" y="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70" d="100"/>
          <a:sy n="70" d="100"/>
        </p:scale>
        <p:origin x="2870" y="-19"/>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051 – Partial Rapture – Part 3</a:t>
            </a:r>
          </a:p>
          <a:p>
            <a:pPr algn="ctr">
              <a:defRPr/>
            </a:pPr>
            <a:r>
              <a:rPr lang="en-US" sz="1300" dirty="0">
                <a:latin typeface="Calibri" panose="020F0502020204030204" pitchFamily="34" charset="0"/>
                <a:cs typeface="Calibri" panose="020F0502020204030204" pitchFamily="34" charset="0"/>
              </a:rPr>
              <a:t>06-06-2021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15433 14534 8064,'-12'-17'3680,"12"15"-2912,2-3-960,-2 5 576,0 0-352,0 0-160,0 0 96,0 0 0,-2 3 32,-2-1 0,0 4 0,1-2 0,0 1 0,-1-1 0,0 2 0,4-1 512,-2-3-384,2-2 32,0 3-96,0-3 32,0 0-64,0 0 64,0 0-64,0 0-32,0 0 32,0 0-128,0 0 64,0 0 480,0 0-352,0 0 128,0 0-160,0 0 256,0-3-256,0 6-128,-4-6 64,4 3 96,0-2-96,0 2-64,0-3 32,0 1 32,0-1 0,0 3 64,0 0-32,0 0 64,0 0-64,0 0-32,0 0 32,0 0-32,0 0 0,0 0 0,0-3 0,0 3-96,0-1 64,0 1 128,0-3-96,0 3 0,0-3 32,0 3-128,0 0 64,0 0 192,0 0-128,0 0 0,0 0 0,0 0 128,0 0-128,0 0-160,0 0 96,0 0 0,0 0 32,0 0 0,0 0 0,0 0-96,0 0 64,4 6 32,-4-6 0,0 0 64,0 0-32,0 0-32,0 0 32,0 0 32,0 0-32,0 0-32,0 0 32,0 0-32,0 0 0,0 0 0,0 0 0,0 0 64,0 0-32,2 4-32,-2-4 32,0 0-224,0 0 160,0 0 96,0 0-64,0 0 192,0 0-160,0 0-160,0 0 96,0 5 0,0-5 32,0 0-96,0 0 64,0 0 128,0 0-96,0 0 96,0 0-64,0 0-32,0 0 32,0 0-224,0 0 160,0 0 192,0 0-160,0 0-128,0 0 96,4 0 192,0 0-160,-4 0 32,3 0 0,-3 0-224,3-2 160,-3 2 192,0-3-160,0 3 32,0 0 0,0 0-32,0 0 0,0 0 64,0 0-32,0 0-192,0 0 128,0 0-1152,0 0 896,0 0-5056,4 3 4128,-4-3-3712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29</a:t>
            </a:fld>
            <a:endParaRPr lang="en-US"/>
          </a:p>
        </p:txBody>
      </p:sp>
    </p:spTree>
    <p:extLst>
      <p:ext uri="{BB962C8B-B14F-4D97-AF65-F5344CB8AC3E}">
        <p14:creationId xmlns:p14="http://schemas.microsoft.com/office/powerpoint/2010/main" val="3320114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30</a:t>
            </a:fld>
            <a:endParaRPr lang="en-US"/>
          </a:p>
        </p:txBody>
      </p:sp>
    </p:spTree>
    <p:extLst>
      <p:ext uri="{BB962C8B-B14F-4D97-AF65-F5344CB8AC3E}">
        <p14:creationId xmlns:p14="http://schemas.microsoft.com/office/powerpoint/2010/main" val="675770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6/5/2021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32E054F-30EF-414B-979C-F3D27C571A78}" type="datetimeFigureOut">
              <a:rPr lang="en-US"/>
              <a:pPr>
                <a:defRPr/>
              </a:pPr>
              <a:t>6/5/2021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BC1A56-6BA5-4EF4-AE6E-4B7E733150F4}" type="slidenum">
              <a:rPr lang="en-US" altLang="en-US"/>
              <a:pPr>
                <a:defRPr/>
              </a:pPr>
              <a:t>‹#›</a:t>
            </a:fld>
            <a:endParaRPr lang="en-US" altLang="en-US"/>
          </a:p>
        </p:txBody>
      </p:sp>
    </p:spTree>
    <p:extLst>
      <p:ext uri="{BB962C8B-B14F-4D97-AF65-F5344CB8AC3E}">
        <p14:creationId xmlns:p14="http://schemas.microsoft.com/office/powerpoint/2010/main" val="4241082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DDFD4D20-063D-4685-940B-7FCB800C6E8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B727FC-6DEC-449F-B092-0E9D65564F1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0B3998E-672F-4324-9ED3-326D1025BAD7}"/>
              </a:ext>
            </a:extLst>
          </p:cNvPr>
          <p:cNvSpPr>
            <a:spLocks noGrp="1" noChangeArrowheads="1"/>
          </p:cNvSpPr>
          <p:nvPr>
            <p:ph type="sldNum" sz="quarter" idx="12"/>
          </p:nvPr>
        </p:nvSpPr>
        <p:spPr/>
        <p:txBody>
          <a:bodyPr/>
          <a:lstStyle>
            <a:lvl1pPr>
              <a:defRPr smtClean="0"/>
            </a:lvl1pPr>
          </a:lstStyle>
          <a:p>
            <a:pPr>
              <a:defRPr/>
            </a:pPr>
            <a:fld id="{A0DC7DEC-99C4-4832-90B7-0B712EE84C5F}" type="slidenum">
              <a:rPr lang="en-US" altLang="en-US"/>
              <a:pPr>
                <a:defRPr/>
              </a:pPr>
              <a:t>‹#›</a:t>
            </a:fld>
            <a:endParaRPr lang="en-US" altLang="en-US"/>
          </a:p>
        </p:txBody>
      </p:sp>
    </p:spTree>
    <p:extLst>
      <p:ext uri="{BB962C8B-B14F-4D97-AF65-F5344CB8AC3E}">
        <p14:creationId xmlns:p14="http://schemas.microsoft.com/office/powerpoint/2010/main" val="2885514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E07277-F4B9-4EDF-B778-15DDA463EEA7}" type="datetimeFigureOut">
              <a:rPr lang="en-US"/>
              <a:pPr>
                <a:defRPr/>
              </a:pPr>
              <a:t>6/5/2021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B57FB27F-9C3A-4E80-907C-E9DE2FB9D8EC}" type="slidenum">
              <a:rPr lang="en-US" altLang="en-US"/>
              <a:pPr>
                <a:defRPr/>
              </a:pPr>
              <a:t>‹#›</a:t>
            </a:fld>
            <a:endParaRPr lang="en-US" altLang="en-US"/>
          </a:p>
        </p:txBody>
      </p:sp>
    </p:spTree>
    <p:extLst>
      <p:ext uri="{BB962C8B-B14F-4D97-AF65-F5344CB8AC3E}">
        <p14:creationId xmlns:p14="http://schemas.microsoft.com/office/powerpoint/2010/main" val="198913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57200"/>
            <a:ext cx="10363200" cy="5898360"/>
          </a:xfrm>
        </p:spPr>
        <p:txBody>
          <a:bodyPr>
            <a:normAutofit/>
          </a:bodyPr>
          <a:lstStyle>
            <a:lvl1pPr>
              <a:buFontTx/>
              <a:buNone/>
              <a:defRPr sz="3200" b="1">
                <a:latin typeface="Times New Roman" pitchFamily="18" charset="0"/>
                <a:cs typeface="Times New Roman" pitchFamily="18" charset="0"/>
              </a:defRPr>
            </a:lvl1pPr>
            <a:lvl2pPr>
              <a:buFontTx/>
              <a:buNone/>
              <a:defRPr sz="3200" b="1">
                <a:latin typeface="Times New Roman" pitchFamily="18" charset="0"/>
                <a:cs typeface="Times New Roman" pitchFamily="18" charset="0"/>
              </a:defRPr>
            </a:lvl2pPr>
            <a:lvl3pPr>
              <a:buFontTx/>
              <a:buNone/>
              <a:defRPr sz="3200" b="1">
                <a:latin typeface="Times New Roman" pitchFamily="18" charset="0"/>
                <a:cs typeface="Times New Roman" pitchFamily="18" charset="0"/>
              </a:defRPr>
            </a:lvl3pPr>
            <a:lvl4pPr>
              <a:buFontTx/>
              <a:buNone/>
              <a:defRPr sz="3200" b="1">
                <a:latin typeface="Times New Roman" pitchFamily="18" charset="0"/>
                <a:cs typeface="Times New Roman" pitchFamily="18" charset="0"/>
              </a:defRPr>
            </a:lvl4pPr>
            <a:lvl5pPr>
              <a:buFontTx/>
              <a:buNone/>
              <a:defRPr sz="3200">
                <a:latin typeface="Times New Roman" pitchFamily="18" charset="0"/>
                <a:cs typeface="Times New Roman" pitchFamily="18" charset="0"/>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extLst/>
          </a:lstStyle>
          <a:p>
            <a:fld id="{A691A581-342E-4FAE-8447-A287A84FB73B}" type="datetimeFigureOut">
              <a:rPr lang="en-US" smtClean="0"/>
              <a:t>6/5/2021</a:t>
            </a:fld>
            <a:endParaRPr lang="en-US"/>
          </a:p>
        </p:txBody>
      </p:sp>
      <p:sp>
        <p:nvSpPr>
          <p:cNvPr id="5" name="Footer Placeholder 4"/>
          <p:cNvSpPr>
            <a:spLocks noGrp="1"/>
          </p:cNvSpPr>
          <p:nvPr>
            <p:ph type="ftr" sz="quarter" idx="11"/>
          </p:nvPr>
        </p:nvSpPr>
        <p:spPr/>
        <p:txBody>
          <a:bodyPr/>
          <a:lstStyle>
            <a:lvl1pPr>
              <a:defRPr/>
            </a:lvl1pPr>
            <a:extLst/>
          </a:lstStyle>
          <a:p>
            <a:endParaRPr lang="en-US"/>
          </a:p>
        </p:txBody>
      </p:sp>
      <p:sp>
        <p:nvSpPr>
          <p:cNvPr id="6" name="Slide Number Placeholder 5"/>
          <p:cNvSpPr>
            <a:spLocks noGrp="1"/>
          </p:cNvSpPr>
          <p:nvPr>
            <p:ph type="sldNum" sz="quarter" idx="12"/>
          </p:nvPr>
        </p:nvSpPr>
        <p:spPr/>
        <p:txBody>
          <a:bodyPr/>
          <a:lstStyle>
            <a:lvl1pPr>
              <a:defRPr/>
            </a:lvl1pPr>
            <a:extLst/>
          </a:lstStyle>
          <a:p>
            <a:fld id="{F73498E7-7437-4877-BED9-C2DC298980BA}" type="slidenum">
              <a:rPr lang="en-US" smtClean="0"/>
              <a:t>‹#›</a:t>
            </a:fld>
            <a:endParaRPr lang="en-US"/>
          </a:p>
        </p:txBody>
      </p:sp>
    </p:spTree>
    <p:extLst>
      <p:ext uri="{BB962C8B-B14F-4D97-AF65-F5344CB8AC3E}">
        <p14:creationId xmlns:p14="http://schemas.microsoft.com/office/powerpoint/2010/main" val="2184647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69" r:id="rId12"/>
    <p:sldLayoutId id="2147492670" r:id="rId13"/>
    <p:sldLayoutId id="2147492671" r:id="rId14"/>
    <p:sldLayoutId id="2147492672" r:id="rId15"/>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ustomXml" Target="../ink/ink1.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1524000" y="228601"/>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51</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3048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3064332" y="1600200"/>
            <a:ext cx="6063343" cy="32004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777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Problems with Partial Rapturism?</a:t>
            </a:r>
          </a:p>
        </p:txBody>
      </p:sp>
      <p:sp>
        <p:nvSpPr>
          <p:cNvPr id="21507" name="Rectangle 3"/>
          <p:cNvSpPr>
            <a:spLocks noGrp="1" noChangeArrowheads="1"/>
          </p:cNvSpPr>
          <p:nvPr>
            <p:ph idx="1"/>
          </p:nvPr>
        </p:nvSpPr>
        <p:spPr>
          <a:xfrm>
            <a:off x="1066800" y="990600"/>
            <a:ext cx="10058400" cy="5410200"/>
          </a:xfrm>
        </p:spPr>
        <p:txBody>
          <a:bodyPr/>
          <a:lstStyle/>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Every divine blessing (Grace Package) is given on the basis of His grace and not human effort (Eph. 2:8-9; Rom. 12:6)</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Symbolic parallels mandate that carnal as well as sanctified Christians will be taken up in the rapture (Gen. 19:22)</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The promise of the rapture is mentioned in Paul's letter to the carnal Corinthian church (1 Cor. 15:51)</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 partial rapture would sever Christ's body (1 Cor 12:12-14)</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The partial rapture view subjects believers to God's wrath (Thess 1:10)</a:t>
            </a:r>
          </a:p>
        </p:txBody>
      </p:sp>
    </p:spTree>
    <p:extLst>
      <p:ext uri="{BB962C8B-B14F-4D97-AF65-F5344CB8AC3E}">
        <p14:creationId xmlns:p14="http://schemas.microsoft.com/office/powerpoint/2010/main" val="3674236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2324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Problems with Partial Rapturism?</a:t>
            </a:r>
          </a:p>
        </p:txBody>
      </p:sp>
      <p:sp>
        <p:nvSpPr>
          <p:cNvPr id="21507" name="Rectangle 3"/>
          <p:cNvSpPr>
            <a:spLocks noGrp="1" noChangeArrowheads="1"/>
          </p:cNvSpPr>
          <p:nvPr>
            <p:ph idx="1"/>
          </p:nvPr>
        </p:nvSpPr>
        <p:spPr>
          <a:xfrm>
            <a:off x="1066800" y="990600"/>
            <a:ext cx="100584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2576408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762500" y="228601"/>
            <a:ext cx="2667000" cy="914401"/>
          </a:xfrm>
        </p:spPr>
        <p:txBody>
          <a:bodyPr/>
          <a:lstStyle/>
          <a:p>
            <a:pPr algn="ctr" eaLnBrk="1" fontAlgn="auto" hangingPunct="1">
              <a:spcAft>
                <a:spcPts val="0"/>
              </a:spcAft>
              <a:defRPr/>
            </a:pPr>
            <a:r>
              <a:rPr lang="en-US" sz="4000" dirty="0">
                <a:solidFill>
                  <a:schemeClr val="tx2">
                    <a:satMod val="200000"/>
                  </a:schemeClr>
                </a:solidFill>
                <a:effectLst>
                  <a:outerShdw blurRad="38100" dist="38100" dir="2700000" algn="tl">
                    <a:srgbClr val="000000">
                      <a:alpha val="43137"/>
                    </a:srgbClr>
                  </a:outerShdw>
                </a:effectLst>
              </a:rPr>
              <a:t>Why?</a:t>
            </a:r>
          </a:p>
        </p:txBody>
      </p:sp>
      <p:sp>
        <p:nvSpPr>
          <p:cNvPr id="124931" name="Content Placeholder 2"/>
          <p:cNvSpPr>
            <a:spLocks noGrp="1"/>
          </p:cNvSpPr>
          <p:nvPr>
            <p:ph idx="1"/>
          </p:nvPr>
        </p:nvSpPr>
        <p:spPr>
          <a:xfrm>
            <a:off x="2133600" y="1143001"/>
            <a:ext cx="7848600" cy="3200400"/>
          </a:xfrm>
        </p:spPr>
        <p:txBody>
          <a:bodyPr/>
          <a:lstStyle/>
          <a:p>
            <a:pPr marL="461963" indent="-461963" eaLnBrk="1" hangingPunct="1">
              <a:spcBef>
                <a:spcPts val="0"/>
              </a:spcBef>
              <a:spcAft>
                <a:spcPts val="3600"/>
              </a:spcAft>
              <a:defRPr/>
            </a:pPr>
            <a:r>
              <a:rPr lang="en-US" sz="3600" b="1" u="sng" dirty="0">
                <a:solidFill>
                  <a:srgbClr val="FFFFCC"/>
                </a:solidFill>
              </a:rPr>
              <a:t>Not</a:t>
            </a:r>
            <a:r>
              <a:rPr lang="en-US" sz="3600" dirty="0"/>
              <a:t> to judge sin (John 19:30)</a:t>
            </a:r>
          </a:p>
          <a:p>
            <a:pPr marL="461963" indent="-461963" eaLnBrk="1" hangingPunct="1">
              <a:spcBef>
                <a:spcPts val="0"/>
              </a:spcBef>
              <a:spcAft>
                <a:spcPts val="3600"/>
              </a:spcAft>
              <a:defRPr/>
            </a:pPr>
            <a:r>
              <a:rPr lang="en-US" sz="3600" b="1" u="sng" dirty="0">
                <a:solidFill>
                  <a:srgbClr val="FFFFCC"/>
                </a:solidFill>
              </a:rPr>
              <a:t>Not</a:t>
            </a:r>
            <a:r>
              <a:rPr lang="en-US" sz="3600" dirty="0"/>
              <a:t> to determine salvation (John 5:24)</a:t>
            </a:r>
          </a:p>
          <a:p>
            <a:pPr marL="461963" indent="-461963" eaLnBrk="1" hangingPunct="1">
              <a:spcBef>
                <a:spcPts val="0"/>
              </a:spcBef>
              <a:spcAft>
                <a:spcPts val="3600"/>
              </a:spcAft>
              <a:defRPr/>
            </a:pPr>
            <a:r>
              <a:rPr lang="en-US" sz="3600" b="1" u="sng" dirty="0">
                <a:solidFill>
                  <a:srgbClr val="FFFFCC"/>
                </a:solidFill>
              </a:rPr>
              <a:t>But</a:t>
            </a:r>
            <a:r>
              <a:rPr lang="en-US" sz="3600" dirty="0"/>
              <a:t> rather to give or not give rewards </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8681" y="4038600"/>
            <a:ext cx="28146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351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extLst>
              <p:ext uri="{D42A27DB-BD31-4B8C-83A1-F6EECF244321}">
                <p14:modId xmlns:p14="http://schemas.microsoft.com/office/powerpoint/2010/main" val="1063409290"/>
              </p:ext>
            </p:extLst>
          </p:nvPr>
        </p:nvGraphicFramePr>
        <p:xfrm>
          <a:off x="609600" y="128024"/>
          <a:ext cx="10972800" cy="6553192"/>
        </p:xfrm>
        <a:graphic>
          <a:graphicData uri="http://schemas.openxmlformats.org/drawingml/2006/table">
            <a:tbl>
              <a:tblPr>
                <a:tableStyleId>{5940675A-B579-460E-94D1-54222C63F5DA}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37400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5983C-AAEF-4DDE-80A8-2C45C78797E5}"/>
              </a:ext>
            </a:extLst>
          </p:cNvPr>
          <p:cNvPicPr>
            <a:picLocks noChangeAspect="1"/>
          </p:cNvPicPr>
          <p:nvPr/>
        </p:nvPicPr>
        <p:blipFill>
          <a:blip r:embed="rId2"/>
          <a:stretch>
            <a:fillRect/>
          </a:stretch>
        </p:blipFill>
        <p:spPr>
          <a:xfrm>
            <a:off x="0" y="1"/>
            <a:ext cx="12192000" cy="6858000"/>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a:spcAft>
                <a:spcPts val="1200"/>
              </a:spcAf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Corinthians 3:10-15</a:t>
            </a:r>
          </a:p>
          <a:p>
            <a:pPr algn="just">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grace of God which was given to me, like a wise master builder I laid a foundation, and another is building on it. But each person must be careful how he builds on 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no one can lay a foundation other than the one which is laid, which is Jesus Christ.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if anyone builds on the foundation with gold, silver, precious stones, wood, hay, or straw.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each one’s work will become evident; for the day will show it because it is to be revealed with fire, and the fire itself will test the . . .</a:t>
            </a:r>
          </a:p>
        </p:txBody>
      </p:sp>
    </p:spTree>
    <p:extLst>
      <p:ext uri="{BB962C8B-B14F-4D97-AF65-F5344CB8AC3E}">
        <p14:creationId xmlns:p14="http://schemas.microsoft.com/office/powerpoint/2010/main" val="1957157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5983C-AAEF-4DDE-80A8-2C45C78797E5}"/>
              </a:ext>
            </a:extLst>
          </p:cNvPr>
          <p:cNvPicPr>
            <a:picLocks noChangeAspect="1"/>
          </p:cNvPicPr>
          <p:nvPr/>
        </p:nvPicPr>
        <p:blipFill>
          <a:blip r:embed="rId2"/>
          <a:stretch>
            <a:fillRect/>
          </a:stretch>
        </p:blipFill>
        <p:spPr>
          <a:xfrm>
            <a:off x="0" y="1"/>
            <a:ext cx="12192000" cy="6858000"/>
          </a:xfrm>
          <a:prstGeom prst="rect">
            <a:avLst/>
          </a:prstGeom>
        </p:spPr>
      </p:pic>
      <p:sp>
        <p:nvSpPr>
          <p:cNvPr id="134147" name="Rectangle 1"/>
          <p:cNvSpPr>
            <a:spLocks noChangeArrowheads="1"/>
          </p:cNvSpPr>
          <p:nvPr/>
        </p:nvSpPr>
        <p:spPr bwMode="auto">
          <a:xfrm>
            <a:off x="609600" y="0"/>
            <a:ext cx="10972800" cy="2831544"/>
          </a:xfrm>
          <a:prstGeom prst="rect">
            <a:avLst/>
          </a:prstGeom>
          <a:noFill/>
          <a:ln w="28575">
            <a:noFill/>
            <a:miter lim="800000"/>
            <a:headEnd/>
            <a:tailEnd/>
          </a:ln>
        </p:spPr>
        <p:txBody>
          <a:bodyPr wrap="square">
            <a:spAutoFit/>
          </a:bodyPr>
          <a:lstStyle/>
          <a:p>
            <a:pPr algn="ctr">
              <a:spcAft>
                <a:spcPts val="1200"/>
              </a:spcAf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Corinthians 3:10-15</a:t>
            </a:r>
          </a:p>
          <a:p>
            <a:pPr algn="just">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…quality of each one’s work.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anyone’s work which he has built on it remains, he will receive a reward.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anyone’s work is burned up, he will suffer loss; but he himself will be saved, yet only so as through fire.”</a:t>
            </a:r>
          </a:p>
        </p:txBody>
      </p:sp>
      <p:pic>
        <p:nvPicPr>
          <p:cNvPr id="2" name="Picture 1">
            <a:extLst>
              <a:ext uri="{FF2B5EF4-FFF2-40B4-BE49-F238E27FC236}">
                <a16:creationId xmlns:a16="http://schemas.microsoft.com/office/drawing/2014/main" id="{F9FAB018-5921-4F90-840C-D11ECF7ADB6D}"/>
              </a:ext>
            </a:extLst>
          </p:cNvPr>
          <p:cNvPicPr>
            <a:picLocks noChangeAspect="1"/>
          </p:cNvPicPr>
          <p:nvPr/>
        </p:nvPicPr>
        <p:blipFill rotWithShape="1">
          <a:blip r:embed="rId3"/>
          <a:srcRect l="30625"/>
          <a:stretch/>
        </p:blipFill>
        <p:spPr>
          <a:xfrm>
            <a:off x="4351496" y="2819400"/>
            <a:ext cx="3489008" cy="2011680"/>
          </a:xfrm>
          <a:prstGeom prst="rect">
            <a:avLst/>
          </a:prstGeom>
        </p:spPr>
      </p:pic>
    </p:spTree>
    <p:extLst>
      <p:ext uri="{BB962C8B-B14F-4D97-AF65-F5344CB8AC3E}">
        <p14:creationId xmlns:p14="http://schemas.microsoft.com/office/powerpoint/2010/main" val="2218675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88810387"/>
              </p:ext>
            </p:extLst>
          </p:nvPr>
        </p:nvGraphicFramePr>
        <p:xfrm>
          <a:off x="609600" y="151225"/>
          <a:ext cx="10972800" cy="6555550"/>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794830">
                <a:tc gridSpan="5">
                  <a:txBody>
                    <a:bodyPr/>
                    <a:lstStyle/>
                    <a:p>
                      <a:pPr algn="ctr"/>
                      <a:r>
                        <a:rPr kumimoji="0" lang="en-US" sz="4400" b="0"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Calibri" panose="020F0502020204030204" pitchFamily="34" charset="0"/>
                          <a:ea typeface="+mj-ea"/>
                          <a:cs typeface="+mj-cs"/>
                        </a:rPr>
                        <a:t>Scripture’s Four Judgments</a:t>
                      </a:r>
                      <a:endParaRPr lang="en-US" sz="1800" b="0" dirty="0">
                        <a:solidFill>
                          <a:schemeClr val="tx2"/>
                        </a:solidFill>
                        <a:effectLst>
                          <a:outerShdw blurRad="38100" dist="38100" dir="2700000" algn="tl">
                            <a:srgbClr val="000000">
                              <a:alpha val="43137"/>
                            </a:srgbClr>
                          </a:outerShdw>
                        </a:effectLst>
                        <a:latin typeface="Calibri" panose="020F0502020204030204" pitchFamily="34" charset="0"/>
                      </a:endParaRPr>
                    </a:p>
                  </a:txBody>
                  <a:tcPr marT="45717" marB="45717">
                    <a:solidFill>
                      <a:schemeClr val="bg2"/>
                    </a:solidFill>
                  </a:tcP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822960">
                <a:tc>
                  <a:txBody>
                    <a:bodyPr/>
                    <a:lstStyle/>
                    <a:p>
                      <a:pPr algn="ctr"/>
                      <a:r>
                        <a:rPr lang="en-US" sz="2000" b="1" dirty="0">
                          <a:latin typeface="Calibri" panose="020F0502020204030204" pitchFamily="34" charset="0"/>
                        </a:rPr>
                        <a:t>Name</a:t>
                      </a:r>
                    </a:p>
                  </a:txBody>
                  <a:tcPr marT="45717" marB="45717" anchor="ctr"/>
                </a:tc>
                <a:tc>
                  <a:txBody>
                    <a:bodyPr/>
                    <a:lstStyle/>
                    <a:p>
                      <a:pPr algn="ctr"/>
                      <a:r>
                        <a:rPr lang="en-US" sz="2000" b="1" dirty="0">
                          <a:latin typeface="Calibri" panose="020F0502020204030204" pitchFamily="34" charset="0"/>
                        </a:rPr>
                        <a:t>Sheep and</a:t>
                      </a:r>
                      <a:r>
                        <a:rPr lang="en-US" sz="2000" b="1" baseline="0" dirty="0">
                          <a:latin typeface="Calibri" panose="020F0502020204030204" pitchFamily="34" charset="0"/>
                        </a:rPr>
                        <a:t> Goat</a:t>
                      </a:r>
                      <a:endParaRPr lang="en-US" sz="2000" b="1" dirty="0">
                        <a:latin typeface="Calibri" panose="020F0502020204030204" pitchFamily="34" charset="0"/>
                      </a:endParaRPr>
                    </a:p>
                  </a:txBody>
                  <a:tcPr marT="45717" marB="45717" anchor="ctr"/>
                </a:tc>
                <a:tc>
                  <a:txBody>
                    <a:bodyPr/>
                    <a:lstStyle/>
                    <a:p>
                      <a:pPr algn="ctr"/>
                      <a:r>
                        <a:rPr lang="en-US" sz="2000" b="1" dirty="0">
                          <a:latin typeface="Calibri" panose="020F0502020204030204" pitchFamily="34" charset="0"/>
                        </a:rPr>
                        <a:t>Judgment of the Jews</a:t>
                      </a:r>
                    </a:p>
                  </a:txBody>
                  <a:tcPr marT="45717" marB="45717" anchor="ctr"/>
                </a:tc>
                <a:tc>
                  <a:txBody>
                    <a:bodyPr/>
                    <a:lstStyle/>
                    <a:p>
                      <a:pPr algn="ctr"/>
                      <a:r>
                        <a:rPr lang="en-US" sz="2000" b="1" u="sng" dirty="0">
                          <a:solidFill>
                            <a:srgbClr val="0000CC"/>
                          </a:solidFill>
                          <a:latin typeface="Calibri" panose="020F0502020204030204" pitchFamily="34" charset="0"/>
                        </a:rPr>
                        <a:t>Bema</a:t>
                      </a:r>
                      <a:r>
                        <a:rPr lang="en-US" sz="2000" b="1" u="sng" baseline="0" dirty="0">
                          <a:solidFill>
                            <a:srgbClr val="0000CC"/>
                          </a:solidFill>
                          <a:latin typeface="Calibri" panose="020F0502020204030204" pitchFamily="34" charset="0"/>
                        </a:rPr>
                        <a:t> Seat</a:t>
                      </a:r>
                      <a:endParaRPr lang="en-US" sz="2000" b="1" u="sng" dirty="0">
                        <a:solidFill>
                          <a:srgbClr val="0000CC"/>
                        </a:solidFill>
                        <a:latin typeface="Calibri" panose="020F0502020204030204" pitchFamily="34" charset="0"/>
                      </a:endParaRPr>
                    </a:p>
                  </a:txBody>
                  <a:tcPr marT="45717" marB="45717" anchor="ctr">
                    <a:solidFill>
                      <a:srgbClr val="FFFFCC"/>
                    </a:solidFill>
                  </a:tcPr>
                </a:tc>
                <a:tc>
                  <a:txBody>
                    <a:bodyPr/>
                    <a:lstStyle/>
                    <a:p>
                      <a:pPr algn="ctr"/>
                      <a:r>
                        <a:rPr lang="en-US" sz="2000" b="1" dirty="0">
                          <a:latin typeface="Calibri" panose="020F0502020204030204" pitchFamily="34" charset="0"/>
                        </a:rPr>
                        <a:t>Great White Throne</a:t>
                      </a:r>
                    </a:p>
                  </a:txBody>
                  <a:tcPr marT="45717" marB="45717" anchor="ctr"/>
                </a:tc>
                <a:extLst>
                  <a:ext uri="{0D108BD9-81ED-4DB2-BD59-A6C34878D82A}">
                    <a16:rowId xmlns:a16="http://schemas.microsoft.com/office/drawing/2014/main" val="10000"/>
                  </a:ext>
                </a:extLst>
              </a:tr>
              <a:tr h="822960">
                <a:tc>
                  <a:txBody>
                    <a:bodyPr/>
                    <a:lstStyle/>
                    <a:p>
                      <a:r>
                        <a:rPr lang="en-US" sz="2000" dirty="0">
                          <a:latin typeface="Calibri" panose="020F0502020204030204" pitchFamily="34" charset="0"/>
                        </a:rPr>
                        <a:t>Scripture</a:t>
                      </a:r>
                    </a:p>
                  </a:txBody>
                  <a:tcPr marT="45717" marB="45717"/>
                </a:tc>
                <a:tc>
                  <a:txBody>
                    <a:bodyPr/>
                    <a:lstStyle/>
                    <a:p>
                      <a:r>
                        <a:rPr lang="en-US" sz="2000" dirty="0">
                          <a:latin typeface="Calibri" panose="020F0502020204030204" pitchFamily="34" charset="0"/>
                        </a:rPr>
                        <a:t>Matt 25:31-46</a:t>
                      </a:r>
                    </a:p>
                  </a:txBody>
                  <a:tcPr marT="45717" marB="45717"/>
                </a:tc>
                <a:tc>
                  <a:txBody>
                    <a:bodyPr/>
                    <a:lstStyle/>
                    <a:p>
                      <a:r>
                        <a:rPr lang="en-US" sz="2000" dirty="0">
                          <a:latin typeface="Calibri" panose="020F0502020204030204" pitchFamily="34" charset="0"/>
                        </a:rPr>
                        <a:t>Ezek 20:33-44</a:t>
                      </a:r>
                    </a:p>
                  </a:txBody>
                  <a:tcPr marT="45717" marB="45717"/>
                </a:tc>
                <a:tc>
                  <a:txBody>
                    <a:bodyPr/>
                    <a:lstStyle/>
                    <a:p>
                      <a:pPr algn="ctr"/>
                      <a:r>
                        <a:rPr lang="en-US" sz="2000" b="1" u="sng" dirty="0">
                          <a:solidFill>
                            <a:srgbClr val="0000CC"/>
                          </a:solidFill>
                          <a:latin typeface="Calibri" panose="020F0502020204030204" pitchFamily="34" charset="0"/>
                        </a:rPr>
                        <a:t>1 Cor 3:10-15</a:t>
                      </a:r>
                    </a:p>
                  </a:txBody>
                  <a:tcPr marT="45717" marB="45717">
                    <a:solidFill>
                      <a:srgbClr val="FFFFCC"/>
                    </a:solidFill>
                  </a:tcPr>
                </a:tc>
                <a:tc>
                  <a:txBody>
                    <a:bodyPr/>
                    <a:lstStyle/>
                    <a:p>
                      <a:r>
                        <a:rPr lang="en-US" sz="2000" dirty="0">
                          <a:latin typeface="Calibri" panose="020F0502020204030204" pitchFamily="34" charset="0"/>
                        </a:rPr>
                        <a:t>Rev 20:11-15</a:t>
                      </a:r>
                    </a:p>
                  </a:txBody>
                  <a:tcPr marT="45717" marB="45717"/>
                </a:tc>
                <a:extLst>
                  <a:ext uri="{0D108BD9-81ED-4DB2-BD59-A6C34878D82A}">
                    <a16:rowId xmlns:a16="http://schemas.microsoft.com/office/drawing/2014/main" val="10001"/>
                  </a:ext>
                </a:extLst>
              </a:tr>
              <a:tr h="822960">
                <a:tc>
                  <a:txBody>
                    <a:bodyPr/>
                    <a:lstStyle/>
                    <a:p>
                      <a:r>
                        <a:rPr lang="en-US" sz="2000" dirty="0">
                          <a:latin typeface="Calibri" panose="020F0502020204030204" pitchFamily="34" charset="0"/>
                        </a:rPr>
                        <a:t>Place</a:t>
                      </a:r>
                    </a:p>
                  </a:txBody>
                  <a:tcPr marT="45717" marB="45717"/>
                </a:tc>
                <a:tc>
                  <a:txBody>
                    <a:bodyPr/>
                    <a:lstStyle/>
                    <a:p>
                      <a:r>
                        <a:rPr lang="en-US" sz="2000" dirty="0">
                          <a:latin typeface="Calibri" panose="020F0502020204030204" pitchFamily="34" charset="0"/>
                        </a:rPr>
                        <a:t>Earth, Jerusalem</a:t>
                      </a:r>
                    </a:p>
                  </a:txBody>
                  <a:tcPr marT="45717" marB="45717"/>
                </a:tc>
                <a:tc>
                  <a:txBody>
                    <a:bodyPr/>
                    <a:lstStyle/>
                    <a:p>
                      <a:r>
                        <a:rPr lang="en-US" sz="2000" dirty="0">
                          <a:latin typeface="Calibri" panose="020F0502020204030204" pitchFamily="34" charset="0"/>
                        </a:rPr>
                        <a:t>Earth, wilderness</a:t>
                      </a:r>
                    </a:p>
                  </a:txBody>
                  <a:tcPr marT="45717" marB="45717"/>
                </a:tc>
                <a:tc>
                  <a:txBody>
                    <a:bodyPr/>
                    <a:lstStyle/>
                    <a:p>
                      <a:pPr algn="ctr"/>
                      <a:r>
                        <a:rPr lang="en-US" sz="2000" b="1" u="sng" dirty="0">
                          <a:solidFill>
                            <a:srgbClr val="0000CC"/>
                          </a:solidFill>
                          <a:latin typeface="Calibri" panose="020F0502020204030204" pitchFamily="34" charset="0"/>
                        </a:rPr>
                        <a:t>Heaven</a:t>
                      </a:r>
                    </a:p>
                  </a:txBody>
                  <a:tcPr marT="45717" marB="45717">
                    <a:solidFill>
                      <a:srgbClr val="FFFFCC"/>
                    </a:solidFill>
                  </a:tcPr>
                </a:tc>
                <a:tc>
                  <a:txBody>
                    <a:bodyPr/>
                    <a:lstStyle/>
                    <a:p>
                      <a:r>
                        <a:rPr lang="en-US" sz="2000" dirty="0">
                          <a:latin typeface="Calibri" panose="020F0502020204030204" pitchFamily="34" charset="0"/>
                        </a:rPr>
                        <a:t>Earth</a:t>
                      </a:r>
                    </a:p>
                  </a:txBody>
                  <a:tcPr marT="45717" marB="45717"/>
                </a:tc>
                <a:extLst>
                  <a:ext uri="{0D108BD9-81ED-4DB2-BD59-A6C34878D82A}">
                    <a16:rowId xmlns:a16="http://schemas.microsoft.com/office/drawing/2014/main" val="10002"/>
                  </a:ext>
                </a:extLst>
              </a:tr>
              <a:tr h="822960">
                <a:tc>
                  <a:txBody>
                    <a:bodyPr/>
                    <a:lstStyle/>
                    <a:p>
                      <a:r>
                        <a:rPr lang="en-US" sz="2000" dirty="0">
                          <a:latin typeface="Calibri" panose="020F0502020204030204" pitchFamily="34" charset="0"/>
                        </a:rPr>
                        <a:t>Audience</a:t>
                      </a:r>
                    </a:p>
                  </a:txBody>
                  <a:tcPr marT="45717" marB="45717"/>
                </a:tc>
                <a:tc>
                  <a:txBody>
                    <a:bodyPr/>
                    <a:lstStyle/>
                    <a:p>
                      <a:r>
                        <a:rPr lang="en-US" sz="2000" dirty="0">
                          <a:latin typeface="Calibri" panose="020F0502020204030204" pitchFamily="34" charset="0"/>
                        </a:rPr>
                        <a:t>Gentile Tribulation survivors</a:t>
                      </a:r>
                    </a:p>
                  </a:txBody>
                  <a:tcPr marT="45717" marB="45717"/>
                </a:tc>
                <a:tc>
                  <a:txBody>
                    <a:bodyPr/>
                    <a:lstStyle/>
                    <a:p>
                      <a:r>
                        <a:rPr lang="en-US" sz="2000" dirty="0">
                          <a:latin typeface="Calibri" panose="020F0502020204030204" pitchFamily="34" charset="0"/>
                        </a:rPr>
                        <a:t>Jewish Tribulation survivors</a:t>
                      </a:r>
                    </a:p>
                  </a:txBody>
                  <a:tcPr marT="45717" marB="45717"/>
                </a:tc>
                <a:tc>
                  <a:txBody>
                    <a:bodyPr/>
                    <a:lstStyle/>
                    <a:p>
                      <a:pPr algn="ctr"/>
                      <a:r>
                        <a:rPr lang="en-US" sz="2000" b="1" u="sng" dirty="0">
                          <a:solidFill>
                            <a:srgbClr val="0000CC"/>
                          </a:solidFill>
                          <a:latin typeface="Calibri" panose="020F0502020204030204" pitchFamily="34" charset="0"/>
                        </a:rPr>
                        <a:t>Church</a:t>
                      </a:r>
                      <a:r>
                        <a:rPr lang="en-US" sz="2000" b="1" u="sng" baseline="0" dirty="0">
                          <a:solidFill>
                            <a:srgbClr val="0000CC"/>
                          </a:solidFill>
                          <a:latin typeface="Calibri" panose="020F0502020204030204" pitchFamily="34" charset="0"/>
                        </a:rPr>
                        <a:t> Age believers</a:t>
                      </a:r>
                      <a:endParaRPr lang="en-US" sz="2000" b="1" u="sng" dirty="0">
                        <a:solidFill>
                          <a:srgbClr val="0000CC"/>
                        </a:solidFill>
                        <a:latin typeface="Calibri" panose="020F0502020204030204" pitchFamily="34" charset="0"/>
                      </a:endParaRPr>
                    </a:p>
                  </a:txBody>
                  <a:tcPr marT="45717" marB="45717">
                    <a:solidFill>
                      <a:srgbClr val="FFFFCC"/>
                    </a:solidFill>
                  </a:tcPr>
                </a:tc>
                <a:tc>
                  <a:txBody>
                    <a:bodyPr/>
                    <a:lstStyle/>
                    <a:p>
                      <a:r>
                        <a:rPr lang="en-US" sz="2000" dirty="0">
                          <a:latin typeface="Calibri" panose="020F0502020204030204" pitchFamily="34" charset="0"/>
                        </a:rPr>
                        <a:t>All unsaved</a:t>
                      </a:r>
                    </a:p>
                  </a:txBody>
                  <a:tcPr marT="45717" marB="45717"/>
                </a:tc>
                <a:extLst>
                  <a:ext uri="{0D108BD9-81ED-4DB2-BD59-A6C34878D82A}">
                    <a16:rowId xmlns:a16="http://schemas.microsoft.com/office/drawing/2014/main" val="10003"/>
                  </a:ext>
                </a:extLst>
              </a:tr>
              <a:tr h="822960">
                <a:tc>
                  <a:txBody>
                    <a:bodyPr/>
                    <a:lstStyle/>
                    <a:p>
                      <a:r>
                        <a:rPr lang="en-US" sz="2000" dirty="0">
                          <a:latin typeface="Calibri" panose="020F0502020204030204" pitchFamily="34" charset="0"/>
                        </a:rPr>
                        <a:t>When</a:t>
                      </a:r>
                    </a:p>
                  </a:txBody>
                  <a:tcPr marT="45717" marB="45717"/>
                </a:tc>
                <a:tc>
                  <a:txBody>
                    <a:bodyPr/>
                    <a:lstStyle/>
                    <a:p>
                      <a:r>
                        <a:rPr lang="en-US" sz="2000" dirty="0">
                          <a:latin typeface="Calibri" panose="020F0502020204030204" pitchFamily="34" charset="0"/>
                        </a:rPr>
                        <a:t>After Tribulation</a:t>
                      </a:r>
                    </a:p>
                  </a:txBody>
                  <a:tcPr marT="45717" marB="45717"/>
                </a:tc>
                <a:tc>
                  <a:txBody>
                    <a:bodyPr/>
                    <a:lstStyle/>
                    <a:p>
                      <a:r>
                        <a:rPr lang="en-US" sz="2000" dirty="0">
                          <a:latin typeface="Calibri" panose="020F0502020204030204" pitchFamily="34" charset="0"/>
                        </a:rPr>
                        <a:t>After Tribulation</a:t>
                      </a:r>
                    </a:p>
                  </a:txBody>
                  <a:tcPr marT="45717" marB="45717"/>
                </a:tc>
                <a:tc>
                  <a:txBody>
                    <a:bodyPr/>
                    <a:lstStyle/>
                    <a:p>
                      <a:pPr algn="ctr"/>
                      <a:r>
                        <a:rPr lang="en-US" sz="2000" b="1" u="sng" dirty="0">
                          <a:solidFill>
                            <a:srgbClr val="0000CC"/>
                          </a:solidFill>
                          <a:latin typeface="Calibri" panose="020F0502020204030204" pitchFamily="34" charset="0"/>
                        </a:rPr>
                        <a:t>After rapture</a:t>
                      </a:r>
                    </a:p>
                  </a:txBody>
                  <a:tcPr marT="45717" marB="45717">
                    <a:solidFill>
                      <a:srgbClr val="FFFFCC"/>
                    </a:solidFill>
                  </a:tcPr>
                </a:tc>
                <a:tc>
                  <a:txBody>
                    <a:bodyPr/>
                    <a:lstStyle/>
                    <a:p>
                      <a:r>
                        <a:rPr lang="en-US" sz="2000" dirty="0">
                          <a:latin typeface="Calibri" panose="020F0502020204030204" pitchFamily="34" charset="0"/>
                        </a:rPr>
                        <a:t>After Millennium</a:t>
                      </a:r>
                    </a:p>
                  </a:txBody>
                  <a:tcPr marT="45717" marB="45717"/>
                </a:tc>
                <a:extLst>
                  <a:ext uri="{0D108BD9-81ED-4DB2-BD59-A6C34878D82A}">
                    <a16:rowId xmlns:a16="http://schemas.microsoft.com/office/drawing/2014/main" val="10004"/>
                  </a:ext>
                </a:extLst>
              </a:tr>
              <a:tr h="822960">
                <a:tc>
                  <a:txBody>
                    <a:bodyPr/>
                    <a:lstStyle/>
                    <a:p>
                      <a:r>
                        <a:rPr lang="en-US" sz="2000" dirty="0">
                          <a:latin typeface="Calibri" panose="020F0502020204030204" pitchFamily="34" charset="0"/>
                        </a:rPr>
                        <a:t>Purpose</a:t>
                      </a:r>
                    </a:p>
                  </a:txBody>
                  <a:tcPr marT="45717" marB="45717"/>
                </a:tc>
                <a:tc>
                  <a:txBody>
                    <a:bodyPr/>
                    <a:lstStyle/>
                    <a:p>
                      <a:r>
                        <a:rPr lang="en-US" sz="2000" dirty="0">
                          <a:latin typeface="Calibri" panose="020F0502020204030204" pitchFamily="34" charset="0"/>
                        </a:rPr>
                        <a:t>Saved Gentiles enter kingdom</a:t>
                      </a:r>
                    </a:p>
                  </a:txBody>
                  <a:tcPr marT="45717" marB="45717"/>
                </a:tc>
                <a:tc>
                  <a:txBody>
                    <a:bodyPr/>
                    <a:lstStyle/>
                    <a:p>
                      <a:r>
                        <a:rPr lang="en-US" sz="2000" dirty="0">
                          <a:latin typeface="Calibri" panose="020F0502020204030204" pitchFamily="34" charset="0"/>
                        </a:rPr>
                        <a:t>Saved Jews enter kingdom</a:t>
                      </a:r>
                    </a:p>
                  </a:txBody>
                  <a:tcPr marT="45717" marB="45717"/>
                </a:tc>
                <a:tc>
                  <a:txBody>
                    <a:bodyPr/>
                    <a:lstStyle/>
                    <a:p>
                      <a:pPr algn="ctr"/>
                      <a:r>
                        <a:rPr lang="en-US" sz="2000" b="1" u="sng" dirty="0">
                          <a:solidFill>
                            <a:srgbClr val="0000CC"/>
                          </a:solidFill>
                          <a:latin typeface="Calibri" panose="020F0502020204030204" pitchFamily="34" charset="0"/>
                        </a:rPr>
                        <a:t>Reward believers</a:t>
                      </a:r>
                    </a:p>
                  </a:txBody>
                  <a:tcPr marT="45717" marB="45717">
                    <a:solidFill>
                      <a:srgbClr val="FFFFCC"/>
                    </a:solidFill>
                  </a:tcPr>
                </a:tc>
                <a:tc>
                  <a:txBody>
                    <a:bodyPr/>
                    <a:lstStyle/>
                    <a:p>
                      <a:r>
                        <a:rPr lang="en-US" sz="2000" dirty="0">
                          <a:latin typeface="Calibri" panose="020F0502020204030204" pitchFamily="34" charset="0"/>
                        </a:rPr>
                        <a:t>Degree of punishment in hell</a:t>
                      </a:r>
                    </a:p>
                  </a:txBody>
                  <a:tcPr marT="45717" marB="45717"/>
                </a:tc>
                <a:extLst>
                  <a:ext uri="{0D108BD9-81ED-4DB2-BD59-A6C34878D82A}">
                    <a16:rowId xmlns:a16="http://schemas.microsoft.com/office/drawing/2014/main" val="10005"/>
                  </a:ext>
                </a:extLst>
              </a:tr>
              <a:tr h="822960">
                <a:tc>
                  <a:txBody>
                    <a:bodyPr/>
                    <a:lstStyle/>
                    <a:p>
                      <a:r>
                        <a:rPr lang="en-US" sz="2000" dirty="0">
                          <a:latin typeface="Calibri" panose="020F0502020204030204" pitchFamily="34" charset="0"/>
                        </a:rPr>
                        <a:t>Evaluation</a:t>
                      </a:r>
                    </a:p>
                  </a:txBody>
                  <a:tcPr marT="45717" marB="45717"/>
                </a:tc>
                <a:tc>
                  <a:txBody>
                    <a:bodyPr/>
                    <a:lstStyle/>
                    <a:p>
                      <a:r>
                        <a:rPr lang="en-US" sz="2000" dirty="0">
                          <a:latin typeface="Calibri" panose="020F0502020204030204" pitchFamily="34" charset="0"/>
                        </a:rPr>
                        <a:t>Treatment of Christ’s brethren</a:t>
                      </a:r>
                    </a:p>
                  </a:txBody>
                  <a:tcPr marT="45717" marB="45717"/>
                </a:tc>
                <a:tc>
                  <a:txBody>
                    <a:bodyPr/>
                    <a:lstStyle/>
                    <a:p>
                      <a:r>
                        <a:rPr lang="en-US" sz="2000" dirty="0">
                          <a:latin typeface="Calibri" panose="020F0502020204030204" pitchFamily="34" charset="0"/>
                        </a:rPr>
                        <a:t>Passing under shepherd’s rod</a:t>
                      </a:r>
                    </a:p>
                  </a:txBody>
                  <a:tcPr marT="45717" marB="45717"/>
                </a:tc>
                <a:tc>
                  <a:txBody>
                    <a:bodyPr/>
                    <a:lstStyle/>
                    <a:p>
                      <a:pPr algn="ctr"/>
                      <a:r>
                        <a:rPr lang="en-US" sz="2000" b="1" u="sng" dirty="0">
                          <a:solidFill>
                            <a:srgbClr val="0000CC"/>
                          </a:solidFill>
                          <a:latin typeface="Calibri" panose="020F0502020204030204" pitchFamily="34" charset="0"/>
                        </a:rPr>
                        <a:t>Works taken through fire</a:t>
                      </a:r>
                    </a:p>
                  </a:txBody>
                  <a:tcPr marT="45717" marB="45717">
                    <a:solidFill>
                      <a:srgbClr val="FFFFCC"/>
                    </a:solidFill>
                  </a:tcPr>
                </a:tc>
                <a:tc>
                  <a:txBody>
                    <a:bodyPr/>
                    <a:lstStyle/>
                    <a:p>
                      <a:r>
                        <a:rPr lang="en-US" sz="2000" dirty="0">
                          <a:latin typeface="Calibri" panose="020F0502020204030204" pitchFamily="34" charset="0"/>
                        </a:rPr>
                        <a:t>Not in the book; judged by books</a:t>
                      </a:r>
                    </a:p>
                  </a:txBody>
                  <a:tcPr marT="45717" marB="45717"/>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77670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533400"/>
            <a:ext cx="8839201" cy="5791200"/>
          </a:xfrm>
          <a:prstGeom prst="rect">
            <a:avLst/>
          </a:prstGeom>
          <a:ln>
            <a:solidFill>
              <a:srgbClr val="FFFFCC"/>
            </a:solidFill>
          </a:ln>
        </p:spPr>
      </p:pic>
    </p:spTree>
    <p:extLst>
      <p:ext uri="{BB962C8B-B14F-4D97-AF65-F5344CB8AC3E}">
        <p14:creationId xmlns:p14="http://schemas.microsoft.com/office/powerpoint/2010/main" val="2544775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609600" y="1447801"/>
            <a:ext cx="10972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rPr>
              <a:t>“The judgment seat of Christ might be compared to a commencement ceremony. At graduation there is some measure of disappointment and remorse that one did not do better and work harder. However, at such an event the overwhelming emotion is joy, not remorse. The graduates do not leave the auditorium weeping because they did not earn better grades. Rather, they are thankful that they have been graduated, and they are grateful for what they did achieve.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To overdo the sorrow aspect of the judgment seat of Christ is to make heaven hell. To under do the sorrow aspect is to make faithfulness inconsequential</a:t>
            </a:r>
            <a:r>
              <a:rPr lang="en-US" altLang="en-US" sz="3000" dirty="0">
                <a:effectLst>
                  <a:outerShdw blurRad="38100" dist="38100" dir="2700000" algn="tl">
                    <a:srgbClr val="000000">
                      <a:alpha val="43137"/>
                    </a:srgbClr>
                  </a:outerShdw>
                </a:effectLst>
                <a:latin typeface="Calibri" panose="020F0502020204030204" pitchFamily="34" charset="0"/>
              </a:rPr>
              <a:t>” (underlining mine).</a:t>
            </a:r>
          </a:p>
        </p:txBody>
      </p:sp>
      <p:sp>
        <p:nvSpPr>
          <p:cNvPr id="49155" name="TextBox 4"/>
          <p:cNvSpPr txBox="1">
            <a:spLocks noChangeArrowheads="1"/>
          </p:cNvSpPr>
          <p:nvPr/>
        </p:nvSpPr>
        <p:spPr bwMode="auto">
          <a:xfrm>
            <a:off x="3276600" y="171629"/>
            <a:ext cx="563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36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rPr>
              <a:t>Samuel Hoyt</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latin typeface="Corbel" panose="020B0503020204020204" pitchFamily="34" charset="0"/>
              </a:rPr>
              <a:t>“The Judgment Seat of Christ in Theological Perspective,” Part 2, </a:t>
            </a:r>
            <a:r>
              <a:rPr lang="en-US" altLang="en-US" sz="1800" i="1" dirty="0">
                <a:effectLst>
                  <a:outerShdw blurRad="38100" dist="38100" dir="2700000" algn="tl">
                    <a:srgbClr val="000000">
                      <a:alpha val="43137"/>
                    </a:srgbClr>
                  </a:outerShdw>
                </a:effectLst>
                <a:latin typeface="Corbel" panose="020B0503020204020204" pitchFamily="34" charset="0"/>
              </a:rPr>
              <a:t>Bibliotheca Sacra</a:t>
            </a:r>
            <a:r>
              <a:rPr lang="en-US" altLang="en-US" sz="1800" dirty="0">
                <a:effectLst>
                  <a:outerShdw blurRad="38100" dist="38100" dir="2700000" algn="tl">
                    <a:srgbClr val="000000">
                      <a:alpha val="43137"/>
                    </a:srgbClr>
                  </a:outerShdw>
                </a:effectLst>
                <a:latin typeface="Corbel" panose="020B0503020204020204" pitchFamily="34" charset="0"/>
              </a:rPr>
              <a:t>, electronic media.</a:t>
            </a:r>
          </a:p>
        </p:txBody>
      </p:sp>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685800" y="76200"/>
            <a:ext cx="937483" cy="914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2324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Problems with Partial Rapturism?</a:t>
            </a:r>
          </a:p>
        </p:txBody>
      </p:sp>
      <p:sp>
        <p:nvSpPr>
          <p:cNvPr id="21507" name="Rectangle 3"/>
          <p:cNvSpPr>
            <a:spLocks noGrp="1" noChangeArrowheads="1"/>
          </p:cNvSpPr>
          <p:nvPr>
            <p:ph idx="1"/>
          </p:nvPr>
        </p:nvSpPr>
        <p:spPr>
          <a:xfrm>
            <a:off x="1066800" y="990600"/>
            <a:ext cx="100584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1652912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895600" y="1600200"/>
            <a:ext cx="8686800" cy="3581400"/>
          </a:xfrm>
        </p:spPr>
        <p:txBody>
          <a:bodyPr/>
          <a:lstStyle/>
          <a:p>
            <a:pPr marL="0" indent="0" algn="just">
              <a:buNone/>
              <a:defRPr/>
            </a:pPr>
            <a:r>
              <a:rPr lang="en-US" dirty="0"/>
              <a:t>“If the timing of our translation to heaven depends on our own spiritual maturity or readiness, how ready do we have to be? What degree of maturity or readiness is required to make it in the first group? The Bible never says</a:t>
            </a:r>
            <a:r>
              <a:rPr lang="en-US" i="1" dirty="0"/>
              <a:t>.”</a:t>
            </a:r>
          </a:p>
        </p:txBody>
      </p:sp>
      <p:sp>
        <p:nvSpPr>
          <p:cNvPr id="7" name="TextBox 6">
            <a:extLst>
              <a:ext uri="{FF2B5EF4-FFF2-40B4-BE49-F238E27FC236}">
                <a16:creationId xmlns:a16="http://schemas.microsoft.com/office/drawing/2014/main" id="{5AAD867F-4650-40E0-9113-D501C77E1848}"/>
              </a:ext>
            </a:extLst>
          </p:cNvPr>
          <p:cNvSpPr txBox="1"/>
          <p:nvPr/>
        </p:nvSpPr>
        <p:spPr>
          <a:xfrm>
            <a:off x="4242197" y="211486"/>
            <a:ext cx="3707606" cy="1215717"/>
          </a:xfrm>
          <a:prstGeom prst="rect">
            <a:avLst/>
          </a:prstGeom>
          <a:noFill/>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Mark Hitchcock</a:t>
            </a:r>
          </a:p>
          <a:p>
            <a:pPr algn="ctr"/>
            <a:r>
              <a:rPr lang="en-US" sz="1600" i="1" dirty="0">
                <a:latin typeface="Calibri" panose="020F0502020204030204" pitchFamily="34" charset="0"/>
                <a:ea typeface="+mj-ea"/>
                <a:cs typeface="Calibri" panose="020F0502020204030204" pitchFamily="34" charset="0"/>
              </a:rPr>
              <a:t>Could the Rapture Happen Today? </a:t>
            </a:r>
            <a:r>
              <a:rPr lang="en-US" sz="1600" dirty="0">
                <a:latin typeface="Calibri" panose="020F0502020204030204" pitchFamily="34" charset="0"/>
                <a:cs typeface="Calibri" panose="020F0502020204030204" pitchFamily="34" charset="0"/>
              </a:rPr>
              <a:t>(Sisters, OR: Multnomah, 2005), 68.</a:t>
            </a:r>
          </a:p>
        </p:txBody>
      </p:sp>
      <p:pic>
        <p:nvPicPr>
          <p:cNvPr id="8" name="Picture 7">
            <a:extLst>
              <a:ext uri="{FF2B5EF4-FFF2-40B4-BE49-F238E27FC236}">
                <a16:creationId xmlns:a16="http://schemas.microsoft.com/office/drawing/2014/main" id="{9A57ECD3-90BC-45C8-A228-653EDF537788}"/>
              </a:ext>
            </a:extLst>
          </p:cNvPr>
          <p:cNvPicPr>
            <a:picLocks noChangeAspect="1"/>
          </p:cNvPicPr>
          <p:nvPr/>
        </p:nvPicPr>
        <p:blipFill>
          <a:blip r:embed="rId2"/>
          <a:stretch>
            <a:fillRect/>
          </a:stretch>
        </p:blipFill>
        <p:spPr>
          <a:xfrm>
            <a:off x="685800" y="1828800"/>
            <a:ext cx="2007187" cy="3200400"/>
          </a:xfrm>
          <a:prstGeom prst="rect">
            <a:avLst/>
          </a:prstGeom>
        </p:spPr>
      </p:pic>
    </p:spTree>
    <p:extLst>
      <p:ext uri="{BB962C8B-B14F-4D97-AF65-F5344CB8AC3E}">
        <p14:creationId xmlns:p14="http://schemas.microsoft.com/office/powerpoint/2010/main" val="1887326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1600200" y="152400"/>
          <a:ext cx="8991600" cy="6553200"/>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4083022562"/>
                    </a:ext>
                  </a:extLst>
                </a:gridCol>
                <a:gridCol w="2209800">
                  <a:extLst>
                    <a:ext uri="{9D8B030D-6E8A-4147-A177-3AD203B41FA5}">
                      <a16:colId xmlns:a16="http://schemas.microsoft.com/office/drawing/2014/main" val="1397627422"/>
                    </a:ext>
                  </a:extLst>
                </a:gridCol>
                <a:gridCol w="2209800">
                  <a:extLst>
                    <a:ext uri="{9D8B030D-6E8A-4147-A177-3AD203B41FA5}">
                      <a16:colId xmlns:a16="http://schemas.microsoft.com/office/drawing/2014/main" val="3861418638"/>
                    </a:ext>
                  </a:extLst>
                </a:gridCol>
                <a:gridCol w="198120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Three Tenses of Salvation</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117262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3476371815"/>
              </p:ext>
            </p:extLst>
          </p:nvPr>
        </p:nvGraphicFramePr>
        <p:xfrm>
          <a:off x="1600200" y="152400"/>
          <a:ext cx="8991600" cy="6553200"/>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4083022562"/>
                    </a:ext>
                  </a:extLst>
                </a:gridCol>
                <a:gridCol w="2209800">
                  <a:extLst>
                    <a:ext uri="{9D8B030D-6E8A-4147-A177-3AD203B41FA5}">
                      <a16:colId xmlns:a16="http://schemas.microsoft.com/office/drawing/2014/main" val="1397627422"/>
                    </a:ext>
                  </a:extLst>
                </a:gridCol>
                <a:gridCol w="2209800">
                  <a:extLst>
                    <a:ext uri="{9D8B030D-6E8A-4147-A177-3AD203B41FA5}">
                      <a16:colId xmlns:a16="http://schemas.microsoft.com/office/drawing/2014/main" val="3861418638"/>
                    </a:ext>
                  </a:extLst>
                </a:gridCol>
                <a:gridCol w="198120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Three Tenses of Salvation</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Justification</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Past</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Penalty</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Eph 2:8-9; Titus 3:5</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Single</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2754450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4000" y="1600200"/>
            <a:ext cx="7350800" cy="3200400"/>
          </a:xfrm>
        </p:spPr>
        <p:txBody>
          <a:bodyPr>
            <a:normAutofit/>
          </a:bodyPr>
          <a:lstStyle/>
          <a:p>
            <a:pPr marL="0" indent="0" algn="just"/>
            <a:r>
              <a:rPr lang="en-US" b="0" dirty="0">
                <a:latin typeface="Calibri" panose="020F0502020204030204" pitchFamily="34" charset="0"/>
                <a:cs typeface="+mn-cs"/>
              </a:rPr>
              <a:t>“It is a total abandonment of self-will… It is an exchange of all that we are for all that Christ is  and denotes implicit obedience, </a:t>
            </a:r>
            <a:r>
              <a:rPr lang="en-US" u="sng" dirty="0">
                <a:solidFill>
                  <a:srgbClr val="FFFFCC"/>
                </a:solidFill>
                <a:latin typeface="Calibri" panose="020F0502020204030204" pitchFamily="34" charset="0"/>
                <a:cs typeface="Calibri" panose="020F0502020204030204" pitchFamily="34" charset="0"/>
              </a:rPr>
              <a:t>full surrender to the lordship of Christ</a:t>
            </a:r>
            <a:r>
              <a:rPr lang="en-US" b="0" dirty="0">
                <a:latin typeface="Calibri" panose="020F0502020204030204" pitchFamily="34" charset="0"/>
                <a:cs typeface="Calibri" panose="020F0502020204030204" pitchFamily="34" charset="0"/>
              </a:rPr>
              <a:t>. Nothing less can qualify as saving faith.” </a:t>
            </a:r>
            <a:endParaRPr lang="en-US" b="0" dirty="0">
              <a:solidFill>
                <a:srgbClr val="FFFF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BE71687-88F8-4969-B0FA-02E2490E6E44}"/>
              </a:ext>
            </a:extLst>
          </p:cNvPr>
          <p:cNvPicPr>
            <a:picLocks noChangeAspect="1"/>
          </p:cNvPicPr>
          <p:nvPr/>
        </p:nvPicPr>
        <p:blipFill>
          <a:blip r:embed="rId2"/>
          <a:stretch>
            <a:fillRect/>
          </a:stretch>
        </p:blipFill>
        <p:spPr>
          <a:xfrm>
            <a:off x="8305800" y="1343293"/>
            <a:ext cx="3312200" cy="5029200"/>
          </a:xfrm>
          <a:prstGeom prst="rect">
            <a:avLst/>
          </a:prstGeom>
        </p:spPr>
      </p:pic>
      <p:sp>
        <p:nvSpPr>
          <p:cNvPr id="5" name="TextBox 4">
            <a:extLst>
              <a:ext uri="{FF2B5EF4-FFF2-40B4-BE49-F238E27FC236}">
                <a16:creationId xmlns:a16="http://schemas.microsoft.com/office/drawing/2014/main" id="{58D42B8A-0E63-4C1A-9C34-3A394D9E8FFA}"/>
              </a:ext>
            </a:extLst>
          </p:cNvPr>
          <p:cNvSpPr txBox="1"/>
          <p:nvPr/>
        </p:nvSpPr>
        <p:spPr>
          <a:xfrm>
            <a:off x="3039534" y="235803"/>
            <a:ext cx="6112932" cy="969496"/>
          </a:xfrm>
          <a:prstGeom prst="rect">
            <a:avLst/>
          </a:prstGeom>
          <a:noFill/>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John F. MacArthur</a:t>
            </a:r>
          </a:p>
          <a:p>
            <a:pPr algn="ctr"/>
            <a:r>
              <a:rPr lang="en-US" sz="1600" i="1" dirty="0">
                <a:latin typeface="Calibri" panose="020F0502020204030204" pitchFamily="34" charset="0"/>
                <a:cs typeface="Calibri" panose="020F0502020204030204" pitchFamily="34" charset="0"/>
              </a:rPr>
              <a:t>The Gospel According to Jesus</a:t>
            </a:r>
            <a:r>
              <a:rPr lang="en-US" sz="1600" dirty="0">
                <a:latin typeface="Calibri" panose="020F0502020204030204" pitchFamily="34" charset="0"/>
                <a:cs typeface="Calibri" panose="020F0502020204030204" pitchFamily="34" charset="0"/>
              </a:rPr>
              <a:t>, p. 140.</a:t>
            </a:r>
          </a:p>
        </p:txBody>
      </p:sp>
    </p:spTree>
    <p:extLst>
      <p:ext uri="{BB962C8B-B14F-4D97-AF65-F5344CB8AC3E}">
        <p14:creationId xmlns:p14="http://schemas.microsoft.com/office/powerpoint/2010/main" val="3409390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671082" y="228600"/>
            <a:ext cx="6849836" cy="914400"/>
          </a:xfrm>
        </p:spPr>
        <p:txBody>
          <a:bodyPr/>
          <a:lstStyle/>
          <a:p>
            <a:pPr algn="ctr" eaLnBrk="1" hangingPunct="1">
              <a:spcAft>
                <a:spcPts val="600"/>
              </a:spcAft>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Lordship Salvation </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2600" b="1" dirty="0">
                <a:solidFill>
                  <a:srgbClr val="FFFFCC"/>
                </a:solidFill>
                <a:effectLst>
                  <a:outerShdw blurRad="38100" dist="38100" dir="2700000" algn="tl">
                    <a:srgbClr val="000000">
                      <a:alpha val="43137"/>
                    </a:srgbClr>
                  </a:outerShdw>
                </a:effectLst>
                <a:ea typeface="+mn-ea"/>
                <a:cs typeface="+mn-cs"/>
              </a:rPr>
              <a:t>7 Problems</a:t>
            </a:r>
          </a:p>
        </p:txBody>
      </p:sp>
      <p:sp>
        <p:nvSpPr>
          <p:cNvPr id="62467" name="Rectangle 3"/>
          <p:cNvSpPr>
            <a:spLocks noGrp="1" noChangeArrowheads="1"/>
          </p:cNvSpPr>
          <p:nvPr>
            <p:ph idx="1"/>
          </p:nvPr>
        </p:nvSpPr>
        <p:spPr>
          <a:xfrm>
            <a:off x="3276600" y="1371600"/>
            <a:ext cx="8305800" cy="5181600"/>
          </a:xfrm>
        </p:spPr>
        <p:txBody>
          <a:bodyPr/>
          <a:lstStyle/>
          <a:p>
            <a:pPr marL="457200" indent="-420688" eaLnBrk="1" hangingPunct="1">
              <a:spcBef>
                <a:spcPts val="0"/>
              </a:spcBef>
              <a:spcAft>
                <a:spcPts val="18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Changes the gospel</a:t>
            </a:r>
          </a:p>
          <a:p>
            <a:pPr marL="457200" indent="-420688" eaLnBrk="1" hangingPunct="1">
              <a:spcBef>
                <a:spcPts val="0"/>
              </a:spcBef>
              <a:spcAft>
                <a:spcPts val="18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Places an impossible burden upon the unsaved</a:t>
            </a:r>
          </a:p>
          <a:p>
            <a:pPr marL="457200" indent="-420688" eaLnBrk="1" hangingPunct="1">
              <a:spcBef>
                <a:spcPts val="0"/>
              </a:spcBef>
              <a:spcAft>
                <a:spcPts val="18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Confuses justification with sanctification</a:t>
            </a:r>
          </a:p>
          <a:p>
            <a:pPr marL="457200" indent="-420688" eaLnBrk="1" hangingPunct="1">
              <a:spcBef>
                <a:spcPts val="0"/>
              </a:spcBef>
              <a:spcAft>
                <a:spcPts val="18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Confuses the result of with requirement for salvation</a:t>
            </a:r>
          </a:p>
          <a:p>
            <a:pPr marL="457200" indent="-420688" eaLnBrk="1" hangingPunct="1">
              <a:spcBef>
                <a:spcPts val="0"/>
              </a:spcBef>
              <a:spcAft>
                <a:spcPts val="18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Fails to make basic dispensational distinctions</a:t>
            </a:r>
          </a:p>
          <a:p>
            <a:pPr marL="457200" indent="-420688" eaLnBrk="1" hangingPunct="1">
              <a:spcBef>
                <a:spcPts val="0"/>
              </a:spcBef>
              <a:spcAft>
                <a:spcPts val="18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Ignores the reality of a carnal Christian</a:t>
            </a:r>
          </a:p>
          <a:p>
            <a:pPr marL="457200" indent="-420688" eaLnBrk="1" hangingPunct="1">
              <a:spcBef>
                <a:spcPts val="0"/>
              </a:spcBef>
              <a:spcAft>
                <a:spcPts val="1800"/>
              </a:spcAft>
              <a:buClr>
                <a:srgbClr val="FF0000"/>
              </a:buClr>
              <a:buSzPct val="100000"/>
              <a:buFont typeface="Wingdings" panose="05000000000000000000" pitchFamily="2" charset="2"/>
              <a:buChar char="ü"/>
              <a:defRPr/>
            </a:pPr>
            <a:r>
              <a:rPr lang="en-US" altLang="en-US" sz="2800" b="1" u="sng" dirty="0">
                <a:solidFill>
                  <a:srgbClr val="FFFFCC"/>
                </a:solidFill>
                <a:effectLst>
                  <a:outerShdw blurRad="38100" dist="38100" dir="2700000" algn="tl">
                    <a:srgbClr val="000000">
                      <a:alpha val="43137"/>
                    </a:srgbClr>
                  </a:outerShdw>
                </a:effectLst>
              </a:rPr>
              <a:t>Destroys the assurance of salvation</a:t>
            </a:r>
            <a:endParaRPr lang="en-US" altLang="en-US" sz="2400" b="1" u="sng" dirty="0">
              <a:solidFill>
                <a:srgbClr val="FFFFCC"/>
              </a:solidFill>
              <a:effectLst>
                <a:outerShdw blurRad="38100" dist="38100" dir="2700000" algn="tl">
                  <a:srgbClr val="000000">
                    <a:alpha val="43137"/>
                  </a:srgbClr>
                </a:outerShdw>
              </a:effectLst>
            </a:endParaRPr>
          </a:p>
        </p:txBody>
      </p:sp>
      <p:pic>
        <p:nvPicPr>
          <p:cNvPr id="120836" name="Picture 3"/>
          <p:cNvPicPr>
            <a:picLocks noChangeAspect="1"/>
          </p:cNvPicPr>
          <p:nvPr/>
        </p:nvPicPr>
        <p:blipFill>
          <a:blip r:embed="rId2" cstate="print"/>
          <a:srcRect/>
          <a:stretch>
            <a:fillRect/>
          </a:stretch>
        </p:blipFill>
        <p:spPr bwMode="auto">
          <a:xfrm>
            <a:off x="685800" y="1600200"/>
            <a:ext cx="2344994" cy="3657600"/>
          </a:xfrm>
          <a:prstGeom prst="rect">
            <a:avLst/>
          </a:prstGeom>
          <a:noFill/>
          <a:ln w="38100">
            <a:solidFill>
              <a:srgbClr val="FFC000"/>
            </a:solidFill>
            <a:miter lim="800000"/>
            <a:headEnd/>
            <a:tailEnd/>
          </a:ln>
        </p:spPr>
      </p:pic>
    </p:spTree>
    <p:extLst>
      <p:ext uri="{BB962C8B-B14F-4D97-AF65-F5344CB8AC3E}">
        <p14:creationId xmlns:p14="http://schemas.microsoft.com/office/powerpoint/2010/main" val="1809764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76375" y="4722288"/>
              <a:ext cx="14580" cy="14310"/>
            </p14:xfrm>
          </p:contentPart>
        </mc:Choice>
        <mc:Fallback xmlns="">
          <p:pic>
            <p:nvPicPr>
              <p:cNvPr id="6" name="Ink 5"/>
              <p:cNvPicPr/>
              <p:nvPr/>
            </p:nvPicPr>
            <p:blipFill>
              <a:blip r:embed="rId3"/>
              <a:stretch>
                <a:fillRect/>
              </a:stretch>
            </p:blipFill>
            <p:spPr>
              <a:xfrm>
                <a:off x="5964640" y="4710770"/>
                <a:ext cx="38050" cy="37346"/>
              </a:xfrm>
              <a:prstGeom prst="rect">
                <a:avLst/>
              </a:prstGeom>
            </p:spPr>
          </p:pic>
        </mc:Fallback>
      </mc:AlternateContent>
      <p:pic>
        <p:nvPicPr>
          <p:cNvPr id="8" name="Picture 7">
            <a:extLst>
              <a:ext uri="{FF2B5EF4-FFF2-40B4-BE49-F238E27FC236}">
                <a16:creationId xmlns:a16="http://schemas.microsoft.com/office/drawing/2014/main" id="{DB0C608F-71CE-4307-A01B-815C4386E87B}"/>
              </a:ext>
            </a:extLst>
          </p:cNvPr>
          <p:cNvPicPr>
            <a:picLocks noChangeAspect="1"/>
          </p:cNvPicPr>
          <p:nvPr/>
        </p:nvPicPr>
        <p:blipFill rotWithShape="1">
          <a:blip r:embed="rId4"/>
          <a:srcRect l="4484" r="3400"/>
          <a:stretch/>
        </p:blipFill>
        <p:spPr>
          <a:xfrm>
            <a:off x="2895601" y="228600"/>
            <a:ext cx="6477000" cy="6400800"/>
          </a:xfrm>
          <a:prstGeom prst="rect">
            <a:avLst/>
          </a:prstGeom>
        </p:spPr>
      </p:pic>
    </p:spTree>
    <p:extLst>
      <p:ext uri="{BB962C8B-B14F-4D97-AF65-F5344CB8AC3E}">
        <p14:creationId xmlns:p14="http://schemas.microsoft.com/office/powerpoint/2010/main" val="705766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2895600" y="1905001"/>
            <a:ext cx="8686800" cy="2185214"/>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2057400"/>
            <a:ext cx="2018955" cy="2743200"/>
          </a:xfrm>
          <a:prstGeom prst="rect">
            <a:avLst/>
          </a:prstGeom>
          <a:noFill/>
          <a:ln w="38100">
            <a:solidFill>
              <a:schemeClr val="tx1"/>
            </a:solidFill>
            <a:miter lim="800000"/>
            <a:headEnd/>
            <a:tailEnd/>
          </a:ln>
        </p:spPr>
      </p:pic>
      <p:sp>
        <p:nvSpPr>
          <p:cNvPr id="2" name="Rectangle 1"/>
          <p:cNvSpPr/>
          <p:nvPr/>
        </p:nvSpPr>
        <p:spPr>
          <a:xfrm>
            <a:off x="1981202" y="228601"/>
            <a:ext cx="8229599" cy="1192634"/>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2895600" y="1905506"/>
            <a:ext cx="8686800" cy="2708434"/>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causes me to be anxious is the possibility that I may not be a Christian — that I might be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fake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that everything I’ve ever done might be a farce—those are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horrible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horrible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thoughts; right?</a:t>
            </a:r>
            <a:r>
              <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6" name="Rectangle 5">
            <a:extLst>
              <a:ext uri="{FF2B5EF4-FFF2-40B4-BE49-F238E27FC236}">
                <a16:creationId xmlns:a16="http://schemas.microsoft.com/office/drawing/2014/main" id="{9BC73D93-B979-4C4B-9DCA-1A74CBEED076}"/>
              </a:ext>
            </a:extLst>
          </p:cNvPr>
          <p:cNvSpPr/>
          <p:nvPr/>
        </p:nvSpPr>
        <p:spPr>
          <a:xfrm>
            <a:off x="1981202" y="228601"/>
            <a:ext cx="8229599" cy="1192634"/>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John Piper’s Interview on Family Life Radio April 14, 2020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https://www.familylife.com/podcast/familylife-today/strategies-for-standing-firm-through-coronavirus/</a:t>
            </a:r>
            <a:endPar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8" name="Picture 2" descr="http://larrydixon.files.wordpress.com/2011/05/john-piper.jpg">
            <a:extLst>
              <a:ext uri="{FF2B5EF4-FFF2-40B4-BE49-F238E27FC236}">
                <a16:creationId xmlns:a16="http://schemas.microsoft.com/office/drawing/2014/main" id="{8198CBFB-8258-46BC-BFC9-8A9D361433B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2057400"/>
            <a:ext cx="2018955" cy="27432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807184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33500"/>
            <a:ext cx="10972799" cy="49911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while back I had one of those moments… Suddenly the question hit me: ‘R.C. what if you are not one of the redeemed? What if your destiny is not heaven after all, but hell?’ Let me tell you that I was flooded in my body with the chill that went from my head to the bottom of my spine. I was terrified. I begin to take stock of my life, and I looked at my performance. My sins came pouring into my mind, and the more I looked at myself the worst I felt. I thought, ‘maybe it’s really true. Maybe I’m not saved after all.’...Then I remembered John 6:68. Jesus had been giving out hard . . .</a:t>
            </a:r>
          </a:p>
        </p:txBody>
      </p:sp>
      <p:sp>
        <p:nvSpPr>
          <p:cNvPr id="6" name="Rectangle 2"/>
          <p:cNvSpPr>
            <a:spLocks noChangeArrowheads="1"/>
          </p:cNvSpPr>
          <p:nvPr/>
        </p:nvSpPr>
        <p:spPr bwMode="auto">
          <a:xfrm>
            <a:off x="3206879" y="227716"/>
            <a:ext cx="6013321" cy="953384"/>
          </a:xfrm>
          <a:prstGeom prst="rect">
            <a:avLst/>
          </a:prstGeom>
          <a:noFill/>
          <a:ln w="9525">
            <a:noFill/>
            <a:miter lim="800000"/>
            <a:headEnd/>
            <a:tailEnd/>
          </a:ln>
          <a:effectLst/>
        </p:spPr>
        <p:txBody>
          <a:bodyPr anchor="ctr"/>
          <a:lstStyle/>
          <a:p>
            <a:pPr algn="ctr">
              <a:spcAft>
                <a:spcPts val="600"/>
              </a:spcAft>
              <a:defRPr/>
            </a:pPr>
            <a:r>
              <a:rPr lang="en-US" sz="3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spcAft>
                <a:spcPts val="600"/>
              </a:spcAft>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endParaRPr lang="en-US" sz="3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5" name="Picture 2" descr="Image result for rc sproul">
            <a:extLst>
              <a:ext uri="{FF2B5EF4-FFF2-40B4-BE49-F238E27FC236}">
                <a16:creationId xmlns:a16="http://schemas.microsoft.com/office/drawing/2014/main" id="{B90A40FA-29D4-453F-8CA9-61CFAC0105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70657"/>
            <a:ext cx="1208459"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4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9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33500"/>
            <a:ext cx="10972799" cy="37719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teaching, and many of His former followers had left Him. When He asked Peter if he was also going to leave, Peter said, ‘where else can we go? Only you have the words of eternal life.’ In other words, Peter was also uncomfortable, but he realized that being uncomfortable with Jesus was better than any other option.”</a:t>
            </a:r>
          </a:p>
        </p:txBody>
      </p:sp>
      <p:sp>
        <p:nvSpPr>
          <p:cNvPr id="8" name="Rectangle 2">
            <a:extLst>
              <a:ext uri="{FF2B5EF4-FFF2-40B4-BE49-F238E27FC236}">
                <a16:creationId xmlns:a16="http://schemas.microsoft.com/office/drawing/2014/main" id="{29085F0B-A633-44B1-A5B1-90EC7274FCD2}"/>
              </a:ext>
            </a:extLst>
          </p:cNvPr>
          <p:cNvSpPr>
            <a:spLocks noChangeArrowheads="1"/>
          </p:cNvSpPr>
          <p:nvPr/>
        </p:nvSpPr>
        <p:spPr bwMode="auto">
          <a:xfrm>
            <a:off x="3206879" y="227716"/>
            <a:ext cx="6013321" cy="953384"/>
          </a:xfrm>
          <a:prstGeom prst="rect">
            <a:avLst/>
          </a:prstGeom>
          <a:noFill/>
          <a:ln w="9525">
            <a:noFill/>
            <a:miter lim="800000"/>
            <a:headEnd/>
            <a:tailEnd/>
          </a:ln>
          <a:effectLst/>
        </p:spPr>
        <p:txBody>
          <a:bodyPr anchor="ctr"/>
          <a:lstStyle/>
          <a:p>
            <a:pPr algn="ctr">
              <a:spcAft>
                <a:spcPts val="600"/>
              </a:spcAft>
              <a:defRPr/>
            </a:pPr>
            <a:r>
              <a:rPr lang="en-US" sz="3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spcAft>
                <a:spcPts val="600"/>
              </a:spcAft>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endParaRPr lang="en-US" sz="3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5" name="Picture 2" descr="Image result for rc sproul">
            <a:extLst>
              <a:ext uri="{FF2B5EF4-FFF2-40B4-BE49-F238E27FC236}">
                <a16:creationId xmlns:a16="http://schemas.microsoft.com/office/drawing/2014/main" id="{C5246D2D-42CE-42F4-B772-5006078E2C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70657"/>
            <a:ext cx="1208459"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82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1600201"/>
            <a:ext cx="10972800" cy="2708434"/>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Interestingly, it has been recorded that “nearly all of the Puritan ‘divines’ [men who were Calvinistic and taught perseverance] went through great dread and despair on their deathbeds as they realized their lives did not give perfect evidence that they were elect</a:t>
            </a:r>
            <a:r>
              <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3352800" y="228601"/>
            <a:ext cx="5486400" cy="1277273"/>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R.T. Kendall</a:t>
            </a:r>
          </a:p>
          <a:p>
            <a:pPr algn="ctr">
              <a:defRPr/>
            </a:pPr>
            <a:r>
              <a:rPr lang="en-US" sz="18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R. T. Kendall, </a:t>
            </a:r>
            <a:r>
              <a:rPr lang="en-US" sz="1600" i="1" dirty="0">
                <a:latin typeface="Calibri" panose="020F0502020204030204" pitchFamily="34" charset="0"/>
                <a:cs typeface="Calibri" panose="020F0502020204030204" pitchFamily="34" charset="0"/>
              </a:rPr>
              <a:t>Calvin and English Calvinism to 1649</a:t>
            </a:r>
            <a:r>
              <a:rPr lang="en-US" sz="1600" dirty="0">
                <a:latin typeface="Calibri" panose="020F0502020204030204" pitchFamily="34" charset="0"/>
                <a:cs typeface="Calibri" panose="020F0502020204030204" pitchFamily="34" charset="0"/>
              </a:rPr>
              <a:t> </a:t>
            </a:r>
          </a:p>
          <a:p>
            <a:pPr algn="ctr">
              <a:defRPr/>
            </a:pPr>
            <a:r>
              <a:rPr lang="en-US" sz="1600" dirty="0">
                <a:latin typeface="Calibri" panose="020F0502020204030204" pitchFamily="34" charset="0"/>
                <a:cs typeface="Calibri" panose="020F0502020204030204" pitchFamily="34" charset="0"/>
              </a:rPr>
              <a:t>(Oxford: Oxford University Press, 1979), 2.</a:t>
            </a:r>
          </a:p>
        </p:txBody>
      </p:sp>
      <p:pic>
        <p:nvPicPr>
          <p:cNvPr id="1026" name="Picture 2" descr="Image result for rt kendall&quot;">
            <a:extLst>
              <a:ext uri="{FF2B5EF4-FFF2-40B4-BE49-F238E27FC236}">
                <a16:creationId xmlns:a16="http://schemas.microsoft.com/office/drawing/2014/main" id="{6DFA03F6-7457-47F1-9560-31FFA7C70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1445" y="4648200"/>
            <a:ext cx="192911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52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30480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teaching is that I don't know, at any given moment, what my eternal future will be… I can hope, pray, do my very best – but I still don't know. Pope John II doesn't absolutely know that he will go to heaven, nor does mother Theresa of Calcutta, unless either has had a special divine revelation.”</a:t>
            </a:r>
            <a:endParaRPr lang="en-US" altLang="zh-CN" sz="34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224949" y="228600"/>
            <a:ext cx="5742102" cy="1028700"/>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Cardinal John O’Connor of NY</a:t>
            </a:r>
          </a:p>
          <a:p>
            <a:pPr algn="ctr">
              <a:defRPr/>
            </a:pPr>
            <a:r>
              <a:rPr lang="en-US" sz="15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quoted in Samuel Howe </a:t>
            </a:r>
            <a:r>
              <a:rPr lang="en-US" sz="15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Verhovek</a:t>
            </a:r>
            <a:r>
              <a:rPr lang="en-US" sz="1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5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Cardinal Defends a Jailed Bishop Who Warned Cuomo on Abortion, </a:t>
            </a:r>
            <a:r>
              <a:rPr lang="en-US" sz="1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York Times, February 1, 1990.</a:t>
            </a:r>
          </a:p>
        </p:txBody>
      </p:sp>
      <p:pic>
        <p:nvPicPr>
          <p:cNvPr id="57346" name="Picture 2" descr="http://www.catholic-pages.com/images/cardinals/o%27connor.jpg"/>
          <p:cNvPicPr>
            <a:picLocks noChangeAspect="1" noChangeArrowheads="1"/>
          </p:cNvPicPr>
          <p:nvPr/>
        </p:nvPicPr>
        <p:blipFill>
          <a:blip r:embed="rId2" cstate="print"/>
          <a:srcRect/>
          <a:stretch>
            <a:fillRect/>
          </a:stretch>
        </p:blipFill>
        <p:spPr bwMode="auto">
          <a:xfrm>
            <a:off x="5405887" y="4800600"/>
            <a:ext cx="1380229"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30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93012B-F3FD-44F4-BAEB-6E5A84027D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98659"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rPr>
              <a:t>“Truly, truly, I say to you, he who hears My word,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believes Him</a:t>
            </a:r>
            <a:r>
              <a:rPr lang="en-US" alt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altLang="en-US" sz="3600" dirty="0">
                <a:effectLst>
                  <a:outerShdw blurRad="38100" dist="38100" dir="2700000" algn="tl">
                    <a:srgbClr val="000000">
                      <a:alpha val="43137"/>
                    </a:srgbClr>
                  </a:outerShdw>
                </a:effectLst>
                <a:latin typeface="Calibri" panose="020F0502020204030204" pitchFamily="34" charset="0"/>
              </a:rPr>
              <a:t>who sent Me,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has eternal life</a:t>
            </a:r>
            <a:r>
              <a:rPr lang="en-US" altLang="en-US" sz="3600" dirty="0">
                <a:effectLst>
                  <a:outerShdw blurRad="38100" dist="38100" dir="2700000" algn="tl">
                    <a:srgbClr val="000000">
                      <a:alpha val="43137"/>
                    </a:srgbClr>
                  </a:outerShdw>
                </a:effectLst>
                <a:latin typeface="Calibri" panose="020F0502020204030204" pitchFamily="34" charset="0"/>
              </a:rPr>
              <a:t>, and does not come into judgment, but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has passed out</a:t>
            </a:r>
            <a:r>
              <a:rPr lang="en-US" alt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altLang="en-US" sz="3600" dirty="0">
                <a:effectLst>
                  <a:outerShdw blurRad="38100" dist="38100" dir="2700000" algn="tl">
                    <a:srgbClr val="000000">
                      <a:alpha val="43137"/>
                    </a:srgbClr>
                  </a:outerShdw>
                </a:effectLst>
                <a:latin typeface="Calibri" panose="020F0502020204030204" pitchFamily="34" charset="0"/>
              </a:rPr>
              <a:t>of death into life.”</a:t>
            </a:r>
          </a:p>
        </p:txBody>
      </p:sp>
      <p:pic>
        <p:nvPicPr>
          <p:cNvPr id="3" name="Picture 2">
            <a:extLst>
              <a:ext uri="{FF2B5EF4-FFF2-40B4-BE49-F238E27FC236}">
                <a16:creationId xmlns:a16="http://schemas.microsoft.com/office/drawing/2014/main" id="{BA5DADF6-6019-424B-9B85-6C5747AF8A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8588" y="2971800"/>
            <a:ext cx="2434825" cy="1828800"/>
          </a:xfrm>
          <a:prstGeom prst="rect">
            <a:avLst/>
          </a:prstGeom>
        </p:spPr>
      </p:pic>
    </p:spTree>
    <p:extLst>
      <p:ext uri="{BB962C8B-B14F-4D97-AF65-F5344CB8AC3E}">
        <p14:creationId xmlns:p14="http://schemas.microsoft.com/office/powerpoint/2010/main" val="1481170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6D7173-9203-4471-8EE7-7737C3036D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98659"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16:30-31</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30</a:t>
            </a:r>
            <a:r>
              <a:rPr lang="en-US" sz="3600" dirty="0">
                <a:effectLst>
                  <a:outerShdw blurRad="38100" dist="38100" dir="2700000" algn="tl">
                    <a:srgbClr val="000000">
                      <a:alpha val="43137"/>
                    </a:srgbClr>
                  </a:outerShdw>
                </a:effectLst>
                <a:latin typeface="Calibri" panose="020F0502020204030204" pitchFamily="34" charset="0"/>
              </a:rPr>
              <a:t> and after he brought them out, he said, ‘Sirs, what must I do to be saved?’</a:t>
            </a: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31</a:t>
            </a:r>
            <a:r>
              <a:rPr lang="en-US" sz="3600" dirty="0">
                <a:effectLst>
                  <a:outerShdw blurRad="38100" dist="38100" dir="2700000" algn="tl">
                    <a:srgbClr val="000000">
                      <a:alpha val="43137"/>
                    </a:srgbClr>
                  </a:outerShdw>
                </a:effectLst>
                <a:latin typeface="Calibri" panose="020F0502020204030204" pitchFamily="34" charset="0"/>
              </a:rPr>
              <a:t> They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Believe</a:t>
            </a:r>
            <a:r>
              <a:rPr lang="en-US" sz="3600" dirty="0">
                <a:effectLst>
                  <a:outerShdw blurRad="38100" dist="38100" dir="2700000" algn="tl">
                    <a:srgbClr val="000000">
                      <a:alpha val="43137"/>
                    </a:srgbClr>
                  </a:outerShdw>
                </a:effectLst>
                <a:latin typeface="Calibri" panose="020F0502020204030204" pitchFamily="34" charset="0"/>
              </a:rPr>
              <a:t> in the Lord Jesus,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 will be saved</a:t>
            </a:r>
            <a:r>
              <a:rPr lang="en-US" sz="3600" dirty="0">
                <a:effectLst>
                  <a:outerShdw blurRad="38100" dist="38100" dir="2700000" algn="tl">
                    <a:srgbClr val="000000">
                      <a:alpha val="43137"/>
                    </a:srgbClr>
                  </a:outerShdw>
                </a:effectLst>
                <a:latin typeface="Calibri" panose="020F0502020204030204" pitchFamily="34" charset="0"/>
              </a:rPr>
              <a:t>, you and your household.’”</a:t>
            </a:r>
          </a:p>
        </p:txBody>
      </p:sp>
      <p:pic>
        <p:nvPicPr>
          <p:cNvPr id="6" name="Picture 5">
            <a:extLst>
              <a:ext uri="{FF2B5EF4-FFF2-40B4-BE49-F238E27FC236}">
                <a16:creationId xmlns:a16="http://schemas.microsoft.com/office/drawing/2014/main" id="{0A6EC115-11BF-4DB3-9197-AD37DE5649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8588" y="2971800"/>
            <a:ext cx="2434825" cy="1828800"/>
          </a:xfrm>
          <a:prstGeom prst="rect">
            <a:avLst/>
          </a:prstGeom>
        </p:spPr>
      </p:pic>
    </p:spTree>
    <p:extLst>
      <p:ext uri="{BB962C8B-B14F-4D97-AF65-F5344CB8AC3E}">
        <p14:creationId xmlns:p14="http://schemas.microsoft.com/office/powerpoint/2010/main" val="2336845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198659"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92102" y="2590800"/>
            <a:ext cx="4007797"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3009900" y="228600"/>
            <a:ext cx="6172200" cy="1143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DTS Doctrinal Statement</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Article XI—Assurance</a:t>
            </a:r>
          </a:p>
        </p:txBody>
      </p:sp>
      <p:sp>
        <p:nvSpPr>
          <p:cNvPr id="11267" name="Content Placeholder 2"/>
          <p:cNvSpPr>
            <a:spLocks noGrp="1"/>
          </p:cNvSpPr>
          <p:nvPr>
            <p:ph idx="1"/>
          </p:nvPr>
        </p:nvSpPr>
        <p:spPr>
          <a:xfrm>
            <a:off x="609600" y="1447800"/>
            <a:ext cx="10972800" cy="4419600"/>
          </a:xfrm>
        </p:spPr>
        <p:txBody>
          <a:bodyPr>
            <a:noAutofit/>
          </a:bodyPr>
          <a:lstStyle/>
          <a:p>
            <a:pPr marL="0" indent="0" algn="just" fontAlgn="auto">
              <a:spcBef>
                <a:spcPts val="0"/>
              </a:spcBef>
              <a:spcAft>
                <a:spcPts val="600"/>
              </a:spcAft>
              <a:buNone/>
              <a:defRPr/>
            </a:pPr>
            <a:r>
              <a:rPr lang="en-US" sz="3400" dirty="0">
                <a:effectLst>
                  <a:outerShdw blurRad="38100" dist="38100" dir="2700000" algn="tl">
                    <a:srgbClr val="000000">
                      <a:alpha val="43137"/>
                    </a:srgbClr>
                  </a:outerShdw>
                </a:effectLst>
                <a:cs typeface="Calibri" panose="020F0502020204030204" pitchFamily="34" charset="0"/>
              </a:rPr>
              <a:t>“We believe it is the privilege, not only of some, but of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400" dirty="0">
                <a:effectLst>
                  <a:outerShdw blurRad="38100" dist="38100" dir="2700000" algn="tl">
                    <a:srgbClr val="000000">
                      <a:alpha val="43137"/>
                    </a:srgbClr>
                  </a:outerShdw>
                </a:effectLst>
                <a:cs typeface="Calibri" panose="020F0502020204030204" pitchFamily="34" charset="0"/>
              </a:rPr>
              <a:t> by the Spirit through faith who are born again in Christ as revealed in the Scriptures, to be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assured</a:t>
            </a:r>
            <a:r>
              <a:rPr lang="en-US" sz="3400" dirty="0">
                <a:effectLst>
                  <a:outerShdw blurRad="38100" dist="38100" dir="2700000" algn="tl">
                    <a:srgbClr val="000000">
                      <a:alpha val="43137"/>
                    </a:srgbClr>
                  </a:outerShdw>
                </a:effectLst>
                <a:cs typeface="Calibri" panose="020F0502020204030204" pitchFamily="34" charset="0"/>
              </a:rPr>
              <a:t> of their salvation from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very day </a:t>
            </a:r>
            <a:r>
              <a:rPr lang="en-US" sz="3400" dirty="0">
                <a:effectLst>
                  <a:outerShdw blurRad="38100" dist="38100" dir="2700000" algn="tl">
                    <a:srgbClr val="000000">
                      <a:alpha val="43137"/>
                    </a:srgbClr>
                  </a:outerShdw>
                </a:effectLst>
                <a:cs typeface="Calibri" panose="020F0502020204030204" pitchFamily="34" charset="0"/>
              </a:rPr>
              <a:t>they take Him to be their Savior and that this assurance is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not</a:t>
            </a:r>
            <a:r>
              <a:rPr lang="en-US" sz="3400" dirty="0">
                <a:effectLst>
                  <a:outerShdw blurRad="38100" dist="38100" dir="2700000" algn="tl">
                    <a:srgbClr val="000000">
                      <a:alpha val="43137"/>
                    </a:srgbClr>
                  </a:outerShdw>
                </a:effectLst>
                <a:cs typeface="Calibri" panose="020F0502020204030204" pitchFamily="34" charset="0"/>
              </a:rPr>
              <a:t> founded upon any fancied discovery of their own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worthiness</a:t>
            </a:r>
            <a:r>
              <a:rPr lang="en-US" sz="3400" dirty="0">
                <a:effectLst>
                  <a:outerShdw blurRad="38100" dist="38100" dir="2700000" algn="tl">
                    <a:srgbClr val="000000">
                      <a:alpha val="43137"/>
                    </a:srgbClr>
                  </a:outerShdw>
                </a:effectLst>
                <a:cs typeface="Calibri" panose="020F0502020204030204" pitchFamily="34" charset="0"/>
              </a:rPr>
              <a:t> or fitness, but wholly upon the testimony of God in His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written Word</a:t>
            </a:r>
            <a:r>
              <a:rPr lang="en-US" sz="3400" dirty="0">
                <a:effectLst>
                  <a:outerShdw blurRad="38100" dist="38100" dir="2700000" algn="tl">
                    <a:srgbClr val="000000">
                      <a:alpha val="43137"/>
                    </a:srgbClr>
                  </a:outerShdw>
                </a:effectLst>
                <a:cs typeface="Calibri" panose="020F0502020204030204" pitchFamily="34" charset="0"/>
              </a:rPr>
              <a:t>, exciting within His children filial love...”</a:t>
            </a:r>
          </a:p>
        </p:txBody>
      </p:sp>
    </p:spTree>
    <p:extLst>
      <p:ext uri="{BB962C8B-B14F-4D97-AF65-F5344CB8AC3E}">
        <p14:creationId xmlns:p14="http://schemas.microsoft.com/office/powerpoint/2010/main" val="1470219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1.gstatic.com/images?q=tbn:ANd9GcQxv3vyi4YqgamHAJTIgWkNJkLqWWIuAG2pkecTpX67vjz6XE96Kw"/>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3400" y="45720"/>
            <a:ext cx="778498"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1"/>
          <p:cNvSpPr>
            <a:spLocks noGrp="1"/>
          </p:cNvSpPr>
          <p:nvPr>
            <p:ph idx="1"/>
          </p:nvPr>
        </p:nvSpPr>
        <p:spPr>
          <a:xfrm>
            <a:off x="609600" y="1600201"/>
            <a:ext cx="10972800" cy="3433713"/>
          </a:xfrm>
        </p:spPr>
        <p:txBody>
          <a:bodyPr/>
          <a:lstStyle/>
          <a:p>
            <a:pPr marL="0" indent="0" algn="just" eaLnBrk="1" hangingPunct="1">
              <a:buNone/>
              <a:defRPr/>
            </a:pPr>
            <a:r>
              <a:rPr lang="en-US" altLang="en-US" sz="3400"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sz="3400" b="1" i="1" u="sng" dirty="0">
                <a:solidFill>
                  <a:srgbClr val="FFFFCC"/>
                </a:solidFill>
                <a:effectLst>
                  <a:outerShdw blurRad="38100" dist="38100" dir="2700000" algn="tl">
                    <a:srgbClr val="000000">
                      <a:alpha val="43137"/>
                    </a:srgbClr>
                  </a:outerShdw>
                </a:effectLst>
              </a:rPr>
              <a:t>all such experiences are but  secondary evidences</a:t>
            </a:r>
            <a:r>
              <a:rPr lang="en-US" altLang="en-US" sz="3400"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9" name="Rectangle 8">
            <a:extLst>
              <a:ext uri="{FF2B5EF4-FFF2-40B4-BE49-F238E27FC236}">
                <a16:creationId xmlns:a16="http://schemas.microsoft.com/office/drawing/2014/main" id="{5DBA9412-7A5C-4BF3-BF3D-0B1CE541DEBD}"/>
              </a:ext>
            </a:extLst>
          </p:cNvPr>
          <p:cNvSpPr/>
          <p:nvPr/>
        </p:nvSpPr>
        <p:spPr>
          <a:xfrm>
            <a:off x="2890839" y="218183"/>
            <a:ext cx="6410325"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a:p>
            <a:pPr algn="ctr"/>
            <a:r>
              <a:rPr kumimoji="0" lang="en-US" altLang="en-US" sz="1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mj-cs"/>
              </a:rPr>
              <a:t>Lewis Sperry Chafer, </a:t>
            </a:r>
            <a:r>
              <a:rPr kumimoji="0" lang="en-US" altLang="en-US" sz="16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mj-cs"/>
              </a:rPr>
              <a:t>Salvation: A Clear Doctrinal Analysis</a:t>
            </a:r>
            <a:r>
              <a:rPr kumimoji="0" lang="en-US" altLang="en-US" sz="1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mj-cs"/>
              </a:rPr>
              <a:t> </a:t>
            </a:r>
            <a:br>
              <a:rPr kumimoji="0" lang="en-US" altLang="en-US" sz="1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mj-cs"/>
              </a:rPr>
            </a:br>
            <a:r>
              <a:rPr kumimoji="0" lang="en-US" altLang="en-US" sz="1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mj-cs"/>
              </a:rPr>
              <a:t>(Grand Rapids: Zondervan, 1977), 60. Italics added</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2324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Problems with Partial Rapturism?</a:t>
            </a:r>
          </a:p>
        </p:txBody>
      </p:sp>
      <p:sp>
        <p:nvSpPr>
          <p:cNvPr id="21507" name="Rectangle 3"/>
          <p:cNvSpPr>
            <a:spLocks noGrp="1" noChangeArrowheads="1"/>
          </p:cNvSpPr>
          <p:nvPr>
            <p:ph idx="1"/>
          </p:nvPr>
        </p:nvSpPr>
        <p:spPr>
          <a:xfrm>
            <a:off x="1066800" y="990600"/>
            <a:ext cx="100584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8701320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590800" y="1600200"/>
            <a:ext cx="8991599" cy="4876800"/>
          </a:xfrm>
        </p:spPr>
        <p:txBody>
          <a:bodyPr/>
          <a:lstStyle/>
          <a:p>
            <a:pPr marL="0" indent="0" algn="just">
              <a:spcBef>
                <a:spcPts val="0"/>
              </a:spcBef>
              <a:buNone/>
              <a:defRPr/>
            </a:pPr>
            <a:r>
              <a:rPr lang="en-US" dirty="0"/>
              <a:t>“Every person I have ever met who believes in the partial Rapture view believes that he or she will be included in the first group that goes before the Tribulation. They always believe in the pre-</a:t>
            </a:r>
            <a:r>
              <a:rPr lang="en-US" dirty="0" err="1"/>
              <a:t>Tribulationist</a:t>
            </a:r>
            <a:r>
              <a:rPr lang="en-US" dirty="0"/>
              <a:t> view for themselves. It's those other unfortunate believers who will have to go through varying degrees of tribulation before they can be caught up to heaven. But why believe that you are worthy for this special reward while other believers are not? It is inconsistent</a:t>
            </a:r>
            <a:r>
              <a:rPr lang="en-US" i="1" dirty="0"/>
              <a:t>.”</a:t>
            </a:r>
          </a:p>
        </p:txBody>
      </p:sp>
      <p:sp>
        <p:nvSpPr>
          <p:cNvPr id="7" name="TextBox 6">
            <a:extLst>
              <a:ext uri="{FF2B5EF4-FFF2-40B4-BE49-F238E27FC236}">
                <a16:creationId xmlns:a16="http://schemas.microsoft.com/office/drawing/2014/main" id="{617C6793-4FF9-434B-8287-1D3AD4182EA1}"/>
              </a:ext>
            </a:extLst>
          </p:cNvPr>
          <p:cNvSpPr txBox="1"/>
          <p:nvPr/>
        </p:nvSpPr>
        <p:spPr>
          <a:xfrm>
            <a:off x="4242197" y="211486"/>
            <a:ext cx="3707606" cy="1215717"/>
          </a:xfrm>
          <a:prstGeom prst="rect">
            <a:avLst/>
          </a:prstGeom>
          <a:noFill/>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Mark Hitchcock</a:t>
            </a:r>
          </a:p>
          <a:p>
            <a:pPr algn="ctr"/>
            <a:r>
              <a:rPr lang="en-US" sz="1600" i="1" dirty="0">
                <a:latin typeface="Calibri" panose="020F0502020204030204" pitchFamily="34" charset="0"/>
                <a:ea typeface="+mj-ea"/>
                <a:cs typeface="Calibri" panose="020F0502020204030204" pitchFamily="34" charset="0"/>
              </a:rPr>
              <a:t>Could the Rapture Happen Today? </a:t>
            </a:r>
            <a:r>
              <a:rPr lang="en-US" sz="1600" dirty="0">
                <a:latin typeface="Calibri" panose="020F0502020204030204" pitchFamily="34" charset="0"/>
                <a:cs typeface="Calibri" panose="020F0502020204030204" pitchFamily="34" charset="0"/>
              </a:rPr>
              <a:t>(Sisters, OR: Multnomah, 2005), 68.</a:t>
            </a:r>
          </a:p>
        </p:txBody>
      </p:sp>
      <p:pic>
        <p:nvPicPr>
          <p:cNvPr id="8" name="Picture 7">
            <a:extLst>
              <a:ext uri="{FF2B5EF4-FFF2-40B4-BE49-F238E27FC236}">
                <a16:creationId xmlns:a16="http://schemas.microsoft.com/office/drawing/2014/main" id="{C85B7992-92A8-4513-9715-F086F3191E23}"/>
              </a:ext>
            </a:extLst>
          </p:cNvPr>
          <p:cNvPicPr>
            <a:picLocks noChangeAspect="1"/>
          </p:cNvPicPr>
          <p:nvPr/>
        </p:nvPicPr>
        <p:blipFill>
          <a:blip r:embed="rId2"/>
          <a:stretch>
            <a:fillRect/>
          </a:stretch>
        </p:blipFill>
        <p:spPr>
          <a:xfrm>
            <a:off x="609600" y="1781175"/>
            <a:ext cx="1720447" cy="2743200"/>
          </a:xfrm>
          <a:prstGeom prst="rect">
            <a:avLst/>
          </a:prstGeom>
          <a:ln>
            <a:solidFill>
              <a:schemeClr val="tx1"/>
            </a:solidFill>
          </a:ln>
        </p:spPr>
      </p:pic>
    </p:spTree>
    <p:extLst>
      <p:ext uri="{BB962C8B-B14F-4D97-AF65-F5344CB8AC3E}">
        <p14:creationId xmlns:p14="http://schemas.microsoft.com/office/powerpoint/2010/main" val="1394100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09800" y="228600"/>
            <a:ext cx="7772400" cy="762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What is the Rapture?</a:t>
            </a:r>
          </a:p>
        </p:txBody>
      </p:sp>
      <p:sp>
        <p:nvSpPr>
          <p:cNvPr id="32771" name="Rectangle 3"/>
          <p:cNvSpPr>
            <a:spLocks noGrp="1" noChangeArrowheads="1"/>
          </p:cNvSpPr>
          <p:nvPr>
            <p:ph idx="1"/>
          </p:nvPr>
        </p:nvSpPr>
        <p:spPr>
          <a:xfrm>
            <a:off x="1752600" y="990600"/>
            <a:ext cx="8686800" cy="5715000"/>
          </a:xfrm>
        </p:spPr>
        <p:txBody>
          <a:bodyPr/>
          <a:lstStyle/>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An important doctrine</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Distinct from the Second Advent</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Catching away of all living believers (1 Thess 4:17)</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Reunion (1 Thess 4:14-16)</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Resurrection (1 Cor 15:50-54)</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Exemption from death (1 Cor 15:51, 54-56) </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Instantaneous (1 Cor 15:52)</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Mystery (1 Cor 15:51)</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Imminent (1 Cor 15:51; 1 Thess 4:15)</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94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2324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Problems with Partial Rapturism?</a:t>
            </a:r>
          </a:p>
        </p:txBody>
      </p:sp>
      <p:sp>
        <p:nvSpPr>
          <p:cNvPr id="21507" name="Rectangle 3"/>
          <p:cNvSpPr>
            <a:spLocks noGrp="1" noChangeArrowheads="1"/>
          </p:cNvSpPr>
          <p:nvPr>
            <p:ph idx="1"/>
          </p:nvPr>
        </p:nvSpPr>
        <p:spPr>
          <a:xfrm>
            <a:off x="1066800" y="990600"/>
            <a:ext cx="100584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4190021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CD81623-B5E3-4766-945E-6DD4D377F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939" y="228600"/>
            <a:ext cx="7992122" cy="6400800"/>
          </a:xfrm>
          <a:prstGeom prst="rect">
            <a:avLst/>
          </a:prstGeom>
        </p:spPr>
      </p:pic>
    </p:spTree>
    <p:extLst>
      <p:ext uri="{BB962C8B-B14F-4D97-AF65-F5344CB8AC3E}">
        <p14:creationId xmlns:p14="http://schemas.microsoft.com/office/powerpoint/2010/main" val="3410632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162" y="228600"/>
            <a:ext cx="6549683" cy="904876"/>
          </a:xfrm>
        </p:spPr>
        <p:txBody>
          <a:bodyPr/>
          <a:lstStyle/>
          <a:p>
            <a:pPr algn="ctr">
              <a:defRPr/>
            </a:pPr>
            <a:r>
              <a:rPr lang="en-US" sz="3600" dirty="0">
                <a:solidFill>
                  <a:srgbClr val="00FFFF"/>
                </a:solidFill>
                <a:effectLst>
                  <a:outerShdw blurRad="38100" dist="38100" dir="2700000" algn="tl">
                    <a:srgbClr val="000000">
                      <a:alpha val="43137"/>
                    </a:srgbClr>
                  </a:outerShdw>
                </a:effectLst>
              </a:rPr>
              <a:t>Preview of Matthew 24–25</a:t>
            </a:r>
          </a:p>
        </p:txBody>
      </p:sp>
      <p:sp>
        <p:nvSpPr>
          <p:cNvPr id="12291" name="Content Placeholder 2"/>
          <p:cNvSpPr>
            <a:spLocks noGrp="1"/>
          </p:cNvSpPr>
          <p:nvPr>
            <p:ph idx="1"/>
          </p:nvPr>
        </p:nvSpPr>
        <p:spPr>
          <a:xfrm>
            <a:off x="1066800" y="1143000"/>
            <a:ext cx="9144000" cy="5562600"/>
          </a:xfrm>
        </p:spPr>
        <p:txBody>
          <a:bodyPr/>
          <a:lstStyle/>
          <a:p>
            <a:pPr marL="801688" indent="-801688">
              <a:spcBef>
                <a:spcPct val="0"/>
              </a:spcBef>
              <a:spcAft>
                <a:spcPts val="900"/>
              </a:spcAft>
              <a:buClr>
                <a:srgbClr val="66FFFF"/>
              </a:buClr>
              <a:buSzPct val="100000"/>
              <a:buFont typeface="+mj-lt"/>
              <a:buAutoNum type="romanUcPeriod"/>
            </a:pPr>
            <a:r>
              <a:rPr lang="en-US" altLang="en-US" dirty="0">
                <a:effectLst>
                  <a:outerShdw blurRad="38100" dist="38100" dir="2700000" algn="tl">
                    <a:srgbClr val="000000">
                      <a:alpha val="43137"/>
                    </a:srgbClr>
                  </a:outerShdw>
                </a:effectLst>
              </a:rPr>
              <a:t>The problem</a:t>
            </a:r>
          </a:p>
          <a:p>
            <a:pPr marL="801688" indent="-801688">
              <a:spcBef>
                <a:spcPct val="0"/>
              </a:spcBef>
              <a:spcAft>
                <a:spcPts val="900"/>
              </a:spcAft>
              <a:buClr>
                <a:srgbClr val="66FFFF"/>
              </a:buClr>
              <a:buSzPct val="100000"/>
              <a:buFont typeface="+mj-lt"/>
              <a:buAutoNum type="romanUcPeriod"/>
            </a:pPr>
            <a:r>
              <a:rPr lang="en-US" altLang="en-US" dirty="0">
                <a:effectLst>
                  <a:outerShdw blurRad="38100" dist="38100" dir="2700000" algn="tl">
                    <a:srgbClr val="000000">
                      <a:alpha val="43137"/>
                    </a:srgbClr>
                  </a:outerShdw>
                </a:effectLst>
              </a:rPr>
              <a:t>The larger context</a:t>
            </a:r>
          </a:p>
          <a:p>
            <a:pPr marL="801688" indent="-801688">
              <a:spcBef>
                <a:spcPct val="0"/>
              </a:spcBef>
              <a:spcAft>
                <a:spcPts val="900"/>
              </a:spcAft>
              <a:buClr>
                <a:srgbClr val="66FFFF"/>
              </a:buClr>
              <a:buSzPct val="100000"/>
              <a:buFont typeface="Calibri" panose="020F0502020204030204" pitchFamily="34" charset="0"/>
              <a:buAutoNum type="romanUcPeriod"/>
            </a:pPr>
            <a:r>
              <a:rPr lang="en-US" altLang="en-US" dirty="0">
                <a:effectLst>
                  <a:outerShdw blurRad="38100" dist="38100" dir="2700000" algn="tl">
                    <a:srgbClr val="000000">
                      <a:alpha val="43137"/>
                    </a:srgbClr>
                  </a:outerShdw>
                </a:effectLst>
              </a:rPr>
              <a:t>The immediate context (23:37-39)</a:t>
            </a:r>
          </a:p>
          <a:p>
            <a:pPr marL="801688" indent="-801688">
              <a:spcBef>
                <a:spcPct val="0"/>
              </a:spcBef>
              <a:spcAft>
                <a:spcPts val="900"/>
              </a:spcAft>
              <a:buClr>
                <a:srgbClr val="66FFFF"/>
              </a:buClr>
              <a:buSzPct val="100000"/>
              <a:buFont typeface="Calibri" panose="020F0502020204030204" pitchFamily="34" charset="0"/>
              <a:buAutoNum type="romanUcPeriod"/>
            </a:pPr>
            <a:r>
              <a:rPr lang="en-US" altLang="en-US" dirty="0">
                <a:effectLst>
                  <a:outerShdw blurRad="38100" dist="38100" dir="2700000" algn="tl">
                    <a:srgbClr val="000000">
                      <a:alpha val="43137"/>
                    </a:srgbClr>
                  </a:outerShdw>
                </a:effectLst>
              </a:rPr>
              <a:t>The Disciples’ questions (24:1-3)</a:t>
            </a:r>
          </a:p>
          <a:p>
            <a:pPr marL="801688" indent="-801688">
              <a:spcBef>
                <a:spcPct val="0"/>
              </a:spcBef>
              <a:spcAft>
                <a:spcPts val="900"/>
              </a:spcAft>
              <a:buClr>
                <a:srgbClr val="66FFFF"/>
              </a:buClr>
              <a:buSzPct val="100000"/>
              <a:buFont typeface="Calibri" panose="020F0502020204030204" pitchFamily="34" charset="0"/>
              <a:buAutoNum type="romanUcPeriod"/>
            </a:pPr>
            <a:r>
              <a:rPr lang="en-US" altLang="en-US" dirty="0">
                <a:effectLst>
                  <a:outerShdw blurRad="38100" dist="38100" dir="2700000" algn="tl">
                    <a:srgbClr val="000000">
                      <a:alpha val="43137"/>
                    </a:srgbClr>
                  </a:outerShdw>
                </a:effectLst>
              </a:rPr>
              <a:t>The Tribulation’s first half (24:4-14)</a:t>
            </a:r>
          </a:p>
          <a:p>
            <a:pPr marL="801688" indent="-801688">
              <a:spcBef>
                <a:spcPct val="0"/>
              </a:spcBef>
              <a:spcAft>
                <a:spcPts val="900"/>
              </a:spcAft>
              <a:buClr>
                <a:srgbClr val="66FFFF"/>
              </a:buClr>
              <a:buSzPct val="100000"/>
              <a:buFont typeface="Calibri" panose="020F0502020204030204" pitchFamily="34" charset="0"/>
              <a:buAutoNum type="romanUcPeriod"/>
            </a:pPr>
            <a:r>
              <a:rPr lang="en-US" altLang="en-US" dirty="0">
                <a:effectLst>
                  <a:outerShdw blurRad="38100" dist="38100" dir="2700000" algn="tl">
                    <a:srgbClr val="000000">
                      <a:alpha val="43137"/>
                    </a:srgbClr>
                  </a:outerShdw>
                </a:effectLst>
              </a:rPr>
              <a:t>The Tribulation’s mid-point (24:15-20)</a:t>
            </a:r>
          </a:p>
          <a:p>
            <a:pPr marL="801688" indent="-801688">
              <a:spcBef>
                <a:spcPct val="0"/>
              </a:spcBef>
              <a:spcAft>
                <a:spcPts val="900"/>
              </a:spcAft>
              <a:buClr>
                <a:srgbClr val="66FFFF"/>
              </a:buClr>
              <a:buSzPct val="100000"/>
              <a:buFont typeface="Calibri" panose="020F0502020204030204" pitchFamily="34" charset="0"/>
              <a:buAutoNum type="romanUcPeriod"/>
            </a:pPr>
            <a:r>
              <a:rPr lang="en-US" altLang="en-US" dirty="0">
                <a:effectLst>
                  <a:outerShdw blurRad="38100" dist="38100" dir="2700000" algn="tl">
                    <a:srgbClr val="000000">
                      <a:alpha val="43137"/>
                    </a:srgbClr>
                  </a:outerShdw>
                </a:effectLst>
              </a:rPr>
              <a:t>The Tribulation’s second half (24:21-22)</a:t>
            </a:r>
          </a:p>
          <a:p>
            <a:pPr marL="801688" indent="-801688">
              <a:spcBef>
                <a:spcPct val="0"/>
              </a:spcBef>
              <a:spcAft>
                <a:spcPts val="900"/>
              </a:spcAft>
              <a:buClr>
                <a:srgbClr val="66FFFF"/>
              </a:buClr>
              <a:buSzPct val="100000"/>
              <a:buFont typeface="Calibri" panose="020F0502020204030204" pitchFamily="34" charset="0"/>
              <a:buAutoNum type="romanUcPeriod"/>
            </a:pPr>
            <a:r>
              <a:rPr lang="en-US" altLang="en-US" dirty="0">
                <a:effectLst>
                  <a:outerShdw blurRad="38100" dist="38100" dir="2700000" algn="tl">
                    <a:srgbClr val="000000">
                      <a:alpha val="43137"/>
                    </a:srgbClr>
                  </a:outerShdw>
                </a:effectLst>
              </a:rPr>
              <a:t>The Second Advent (24:23-31)</a:t>
            </a:r>
          </a:p>
          <a:p>
            <a:pPr marL="801688" indent="-801688">
              <a:spcBef>
                <a:spcPct val="0"/>
              </a:spcBef>
              <a:spcAft>
                <a:spcPts val="900"/>
              </a:spcAft>
              <a:buClr>
                <a:srgbClr val="66FFFF"/>
              </a:buClr>
              <a:buSzPct val="100000"/>
              <a:buFont typeface="Calibri" panose="020F0502020204030204" pitchFamily="34" charset="0"/>
              <a:buAutoNum type="romanUcPeriod"/>
            </a:pPr>
            <a:r>
              <a:rPr lang="en-US" altLang="en-US" dirty="0">
                <a:effectLst>
                  <a:outerShdw blurRad="38100" dist="38100" dir="2700000" algn="tl">
                    <a:srgbClr val="000000">
                      <a:alpha val="43137"/>
                    </a:srgbClr>
                  </a:outerShdw>
                </a:effectLst>
              </a:rPr>
              <a:t>Eight parabolic exhortations (24:32</a:t>
            </a:r>
            <a:r>
              <a:rPr lang="en-US" altLang="en-US" dirty="0">
                <a:effectLst>
                  <a:outerShdw blurRad="38100" dist="38100" dir="2700000" algn="tl">
                    <a:srgbClr val="000000">
                      <a:alpha val="43137"/>
                    </a:srgbClr>
                  </a:outerShdw>
                </a:effectLst>
                <a:cs typeface="Calibri" panose="020F0502020204030204" pitchFamily="34" charset="0"/>
              </a:rPr>
              <a:t>‒25:46)</a:t>
            </a:r>
            <a:endParaRPr lang="en-US" altLang="en-US" sz="2800" dirty="0">
              <a:effectLst>
                <a:outerShdw blurRad="38100" dist="38100" dir="2700000" algn="tl">
                  <a:srgbClr val="000000">
                    <a:alpha val="43137"/>
                  </a:srgbClr>
                </a:outerShdw>
              </a:effectLst>
            </a:endParaRPr>
          </a:p>
        </p:txBody>
      </p:sp>
      <p:pic>
        <p:nvPicPr>
          <p:cNvPr id="1026" name="Picture 2" descr="The Olivet Discourse - The End Times According to Jesus">
            <a:extLst>
              <a:ext uri="{FF2B5EF4-FFF2-40B4-BE49-F238E27FC236}">
                <a16:creationId xmlns:a16="http://schemas.microsoft.com/office/drawing/2014/main" id="{EE4887E2-8102-4844-85C9-F51C9254AF3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2743200"/>
            <a:ext cx="2743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186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CE6C0-0C29-4271-B54C-0AB1258038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001095"/>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Matthew 24:15-16, 20</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the holy place (let the reader understand)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those who are in Judea must flee to the mountains…</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the winter, or on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Sabbath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1C7B53EE-EE5E-4E14-A153-D8DA84723628}"/>
              </a:ext>
            </a:extLst>
          </p:cNvPr>
          <p:cNvPicPr>
            <a:picLocks noChangeAspect="1"/>
          </p:cNvPicPr>
          <p:nvPr/>
        </p:nvPicPr>
        <p:blipFill rotWithShape="1">
          <a:blip r:embed="rId3"/>
          <a:srcRect t="11111" b="9877"/>
          <a:stretch/>
        </p:blipFill>
        <p:spPr>
          <a:xfrm>
            <a:off x="5220892" y="3596640"/>
            <a:ext cx="1750219" cy="1280160"/>
          </a:xfrm>
          <a:prstGeom prst="rect">
            <a:avLst/>
          </a:prstGeom>
        </p:spPr>
      </p:pic>
    </p:spTree>
    <p:extLst>
      <p:ext uri="{BB962C8B-B14F-4D97-AF65-F5344CB8AC3E}">
        <p14:creationId xmlns:p14="http://schemas.microsoft.com/office/powerpoint/2010/main" val="2311846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2D6A72-D1A6-4450-9495-C9B6122D9451}"/>
              </a:ext>
            </a:extLst>
          </p:cNvPr>
          <p:cNvPicPr>
            <a:picLocks noChangeAspect="1"/>
          </p:cNvPicPr>
          <p:nvPr/>
        </p:nvPicPr>
        <p:blipFill>
          <a:blip r:embed="rId2"/>
          <a:stretch>
            <a:fillRect/>
          </a:stretch>
        </p:blipFill>
        <p:spPr>
          <a:xfrm>
            <a:off x="0" y="1"/>
            <a:ext cx="12192000" cy="6858000"/>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Corinthians 12:12-13</a:t>
            </a:r>
          </a:p>
          <a:p>
            <a:pPr algn="just" fontAlgn="auto">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rPr>
              <a:t> For even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body is one</a:t>
            </a:r>
            <a:r>
              <a:rPr lang="en-US" sz="3600" dirty="0">
                <a:effectLst>
                  <a:outerShdw blurRad="38100" dist="38100" dir="2700000" algn="tl">
                    <a:srgbClr val="000000">
                      <a:alpha val="43137"/>
                    </a:srgbClr>
                  </a:outerShdw>
                </a:effectLst>
                <a:latin typeface="Calibri" panose="020F0502020204030204" pitchFamily="34" charset="0"/>
              </a:rPr>
              <a:t> and yet has many members, and all the members of the body, though they are many,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one body</a:t>
            </a:r>
            <a:r>
              <a:rPr lang="en-US" sz="3600" dirty="0">
                <a:effectLst>
                  <a:outerShdw blurRad="38100" dist="38100" dir="2700000" algn="tl">
                    <a:srgbClr val="000000">
                      <a:alpha val="43137"/>
                    </a:srgbClr>
                  </a:outerShdw>
                </a:effectLst>
                <a:latin typeface="Calibri" panose="020F0502020204030204" pitchFamily="34" charset="0"/>
              </a:rPr>
              <a:t>, so also is Christ. </a:t>
            </a:r>
            <a:r>
              <a:rPr lang="en-US" sz="3400" baseline="30000" dirty="0">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rPr>
              <a:t> For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one Spirit</a:t>
            </a:r>
            <a:r>
              <a:rPr lang="en-US" sz="3600" dirty="0">
                <a:effectLst>
                  <a:outerShdw blurRad="38100" dist="38100" dir="2700000" algn="tl">
                    <a:srgbClr val="000000">
                      <a:alpha val="43137"/>
                    </a:srgbClr>
                  </a:outerShdw>
                </a:effectLst>
                <a:latin typeface="Calibri" panose="020F0502020204030204" pitchFamily="34" charset="0"/>
              </a:rPr>
              <a:t> we were all baptized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one body</a:t>
            </a:r>
            <a:r>
              <a:rPr lang="en-US" sz="3600" dirty="0">
                <a:effectLst>
                  <a:outerShdw blurRad="38100" dist="38100" dir="2700000" algn="tl">
                    <a:srgbClr val="000000">
                      <a:alpha val="43137"/>
                    </a:srgbClr>
                  </a:outerShdw>
                </a:effectLst>
                <a:latin typeface="Calibri" panose="020F0502020204030204" pitchFamily="34" charset="0"/>
              </a:rPr>
              <a:t>, whether Jews or Greeks, whether slaves or free, and we were all made to drink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one Spirit</a:t>
            </a:r>
            <a:r>
              <a:rPr 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229244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3E3BFD-7BD9-4782-9299-6878ECC539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9401" y="130264"/>
            <a:ext cx="6553200" cy="6597475"/>
          </a:xfrm>
          <a:prstGeom prst="rect">
            <a:avLst/>
          </a:prstGeom>
        </p:spPr>
      </p:pic>
    </p:spTree>
    <p:extLst>
      <p:ext uri="{BB962C8B-B14F-4D97-AF65-F5344CB8AC3E}">
        <p14:creationId xmlns:p14="http://schemas.microsoft.com/office/powerpoint/2010/main" val="3185334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77E70F-83D6-45F9-A5E9-E38582CDA3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2"/>
            <a:ext cx="10972800" cy="4524315"/>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Zechariah 13:8-9</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 </a:t>
            </a:r>
          </a:p>
        </p:txBody>
      </p:sp>
    </p:spTree>
    <p:extLst>
      <p:ext uri="{BB962C8B-B14F-4D97-AF65-F5344CB8AC3E}">
        <p14:creationId xmlns:p14="http://schemas.microsoft.com/office/powerpoint/2010/main" val="3945876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8C499D-0B99-4D9E-A8CB-8E7F8057E1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fontAlgn="auto">
              <a:spcBef>
                <a:spcPts val="0"/>
              </a:spcBef>
              <a:spcAft>
                <a:spcPts val="1200"/>
              </a:spcAft>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Ezekiel 20:33-38</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33 </a:t>
            </a:r>
            <a:r>
              <a:rPr lang="en-US" sz="3400" dirty="0">
                <a:effectLst>
                  <a:outerShdw blurRad="38100" dist="38100" dir="2700000" algn="tl">
                    <a:srgbClr val="000000">
                      <a:alpha val="43137"/>
                    </a:srgbClr>
                  </a:outerShdw>
                </a:effectLst>
                <a:latin typeface="Calibri" panose="020F0502020204030204" pitchFamily="34" charset="0"/>
              </a:rPr>
              <a:t>“As I live,”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“surely with a mighty hand and with an outstretched arm and with wrath poured out, I shall be king over you. </a:t>
            </a:r>
            <a:r>
              <a:rPr lang="en-US" sz="3400" baseline="30000" dirty="0">
                <a:effectLst>
                  <a:outerShdw blurRad="38100" dist="38100" dir="2700000" algn="tl">
                    <a:srgbClr val="000000">
                      <a:alpha val="43137"/>
                    </a:srgbClr>
                  </a:outerShdw>
                </a:effectLst>
                <a:latin typeface="Calibri" panose="020F0502020204030204" pitchFamily="34" charset="0"/>
              </a:rPr>
              <a:t>34 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I will bring you out from the peoples and gather you from the lands where you are scattered</a:t>
            </a:r>
            <a:r>
              <a:rPr lang="en-US" sz="3400" dirty="0">
                <a:effectLst>
                  <a:outerShdw blurRad="38100" dist="38100" dir="2700000" algn="tl">
                    <a:srgbClr val="000000">
                      <a:alpha val="43137"/>
                    </a:srgbClr>
                  </a:outerShdw>
                </a:effectLst>
                <a:latin typeface="Calibri" panose="020F0502020204030204" pitchFamily="34" charset="0"/>
              </a:rPr>
              <a:t>, with a mighty hand and with an outstretched arm and with wrath poured out; </a:t>
            </a:r>
            <a:r>
              <a:rPr lang="en-US" sz="3400" baseline="30000" dirty="0">
                <a:effectLst>
                  <a:outerShdw blurRad="38100" dist="38100" dir="2700000" algn="tl">
                    <a:srgbClr val="000000">
                      <a:alpha val="43137"/>
                    </a:srgbClr>
                  </a:outerShdw>
                </a:effectLst>
                <a:latin typeface="Calibri" panose="020F0502020204030204" pitchFamily="34" charset="0"/>
              </a:rPr>
              <a:t>35 </a:t>
            </a:r>
            <a:r>
              <a:rPr lang="en-US" sz="3400" dirty="0">
                <a:effectLst>
                  <a:outerShdw blurRad="38100" dist="38100" dir="2700000" algn="tl">
                    <a:srgbClr val="000000">
                      <a:alpha val="43137"/>
                    </a:srgbClr>
                  </a:outerShdw>
                </a:effectLst>
                <a:latin typeface="Calibri" panose="020F0502020204030204" pitchFamily="34" charset="0"/>
              </a:rPr>
              <a:t>and I will bring you into the wilderness of the peoples,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there I will enter into judgment with you face to face</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rPr>
              <a:t> As I entered into . . .</a:t>
            </a:r>
          </a:p>
        </p:txBody>
      </p:sp>
    </p:spTree>
    <p:extLst>
      <p:ext uri="{BB962C8B-B14F-4D97-AF65-F5344CB8AC3E}">
        <p14:creationId xmlns:p14="http://schemas.microsoft.com/office/powerpoint/2010/main" val="2484644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BC80AA-FBBD-46D9-AD08-02FBEEE0A1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fontAlgn="auto">
              <a:spcBef>
                <a:spcPts val="0"/>
              </a:spcBef>
              <a:spcAft>
                <a:spcPts val="1200"/>
              </a:spcAft>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Ezekiel 20:33-38</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rPr>
              <a:t>…into judgment with your fathers in the wilderness of the land of Egypt, so I will enter into judgment with you,”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37 </a:t>
            </a:r>
            <a:r>
              <a:rPr lang="en-US" sz="3400" dirty="0">
                <a:effectLst>
                  <a:outerShdw blurRad="38100" dist="38100" dir="2700000" algn="tl">
                    <a:srgbClr val="000000">
                      <a:alpha val="43137"/>
                    </a:srgbClr>
                  </a:outerShdw>
                </a:effectLst>
                <a:latin typeface="Calibri" panose="020F0502020204030204" pitchFamily="34" charset="0"/>
              </a:rPr>
              <a:t>“I will make you pass under the rod, and I will bring you into the bond of the covenant; </a:t>
            </a:r>
            <a:r>
              <a:rPr lang="en-US" sz="3400" baseline="30000" dirty="0">
                <a:effectLst>
                  <a:outerShdw blurRad="38100" dist="38100" dir="2700000" algn="tl">
                    <a:srgbClr val="000000">
                      <a:alpha val="43137"/>
                    </a:srgbClr>
                  </a:outerShdw>
                </a:effectLst>
                <a:latin typeface="Calibri" panose="020F0502020204030204" pitchFamily="34" charset="0"/>
              </a:rPr>
              <a:t>38 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and I will purge from you the rebels and those who transgress against Me</a:t>
            </a:r>
            <a:r>
              <a:rPr lang="en-US" sz="3400" dirty="0">
                <a:effectLst>
                  <a:outerShdw blurRad="38100" dist="38100" dir="2700000" algn="tl">
                    <a:srgbClr val="000000">
                      <a:alpha val="43137"/>
                    </a:srgbClr>
                  </a:outerShdw>
                </a:effectLst>
                <a:latin typeface="Calibri" panose="020F0502020204030204" pitchFamily="34" charset="0"/>
              </a:rPr>
              <a:t>; I will bring them out of the land where they sojourn, but they will not enter the land of Israel. Thus you will know that I am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1281245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495800"/>
          </a:xfrm>
        </p:spPr>
        <p:txBody>
          <a:bodyPr/>
          <a:lstStyle/>
          <a:p>
            <a:pPr marL="0" indent="0" algn="just">
              <a:buNone/>
              <a:defRPr/>
            </a:pPr>
            <a:r>
              <a:rPr lang="en-US" sz="3400" dirty="0"/>
              <a:t>“Following the strict rules of exegesis, the context indicates that the subject is the second coming of Christ to the earth not the rapture of the church. Although many expositors have attempted to make this whole discourse apply to the church, or at least from Matthew 24:45 make an application of the general truth of Christ's coming to the rapture of the church, as seen in previous study the evidence is quite insufficient</a:t>
            </a:r>
            <a:r>
              <a:rPr lang="en-US" sz="3400" i="1" dirty="0"/>
              <a:t>.”</a:t>
            </a:r>
          </a:p>
        </p:txBody>
      </p:sp>
      <p:sp>
        <p:nvSpPr>
          <p:cNvPr id="5" name="TextBox 4">
            <a:extLst>
              <a:ext uri="{FF2B5EF4-FFF2-40B4-BE49-F238E27FC236}">
                <a16:creationId xmlns:a16="http://schemas.microsoft.com/office/drawing/2014/main" id="{C53CCA2A-3F99-47E1-8FBF-D71C623F0D95}"/>
              </a:ext>
            </a:extLst>
          </p:cNvPr>
          <p:cNvSpPr txBox="1"/>
          <p:nvPr/>
        </p:nvSpPr>
        <p:spPr>
          <a:xfrm>
            <a:off x="3120033" y="232084"/>
            <a:ext cx="5951934" cy="1215717"/>
          </a:xfrm>
          <a:prstGeom prst="rect">
            <a:avLst/>
          </a:prstGeom>
          <a:noFill/>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John F. Walvoord</a:t>
            </a:r>
          </a:p>
          <a:p>
            <a:pPr algn="ctr"/>
            <a:r>
              <a:rPr lang="en-US" sz="1600" i="1" dirty="0">
                <a:latin typeface="Calibri" panose="020F0502020204030204" pitchFamily="34" charset="0"/>
                <a:ea typeface="+mj-ea"/>
                <a:cs typeface="+mj-cs"/>
              </a:rPr>
              <a:t>"Christ's Olivet Discourse on the End of the Age Part V: The Parable of the Ten Virgins," </a:t>
            </a:r>
            <a:r>
              <a:rPr lang="en-US" sz="1600" dirty="0">
                <a:latin typeface="Calibri" panose="020F0502020204030204" pitchFamily="34" charset="0"/>
                <a:ea typeface="+mj-ea"/>
                <a:cs typeface="+mj-cs"/>
              </a:rPr>
              <a:t>Bibliotheca Sacra 129, no. 514 (April 1972): 101.</a:t>
            </a:r>
          </a:p>
        </p:txBody>
      </p:sp>
      <p:pic>
        <p:nvPicPr>
          <p:cNvPr id="6" name="Picture 5">
            <a:extLst>
              <a:ext uri="{FF2B5EF4-FFF2-40B4-BE49-F238E27FC236}">
                <a16:creationId xmlns:a16="http://schemas.microsoft.com/office/drawing/2014/main" id="{6A142620-C214-49DF-B366-6505E77655FF}"/>
              </a:ext>
            </a:extLst>
          </p:cNvPr>
          <p:cNvPicPr>
            <a:picLocks noChangeAspect="1"/>
          </p:cNvPicPr>
          <p:nvPr/>
        </p:nvPicPr>
        <p:blipFill>
          <a:blip r:embed="rId2"/>
          <a:stretch>
            <a:fillRect/>
          </a:stretch>
        </p:blipFill>
        <p:spPr>
          <a:xfrm>
            <a:off x="609600" y="76200"/>
            <a:ext cx="1097280" cy="1097280"/>
          </a:xfrm>
          <a:prstGeom prst="rect">
            <a:avLst/>
          </a:prstGeom>
          <a:ln>
            <a:solidFill>
              <a:schemeClr val="tx1"/>
            </a:solidFill>
          </a:ln>
        </p:spPr>
      </p:pic>
    </p:spTree>
    <p:extLst>
      <p:ext uri="{BB962C8B-B14F-4D97-AF65-F5344CB8AC3E}">
        <p14:creationId xmlns:p14="http://schemas.microsoft.com/office/powerpoint/2010/main" val="3775581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958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799" cy="4666891"/>
          </a:xfrm>
        </p:spPr>
        <p:txBody>
          <a:bodyPr/>
          <a:lstStyle/>
          <a:p>
            <a:pPr marL="0" indent="0" algn="just">
              <a:buNone/>
              <a:defRPr/>
            </a:pPr>
            <a:r>
              <a:rPr lang="en-US" sz="3400" dirty="0"/>
              <a:t>“There is no clear distinction between the illustrations before Matthew 24:45 and those which follow. Neither the church nor the rapture are in view. Inasmuch as the rapture (John 14:1–3) had not yet been revealed, it is questionable whether Christ would have tried to teach His disciples using an illustration of a truth that was not even known to them at this time. Interpretation, therefore, must relate this passage to the context, namely, the doctrine of the second coming of Christ to establish His earthly kingdom</a:t>
            </a:r>
            <a:r>
              <a:rPr lang="en-US" sz="3400" i="1" dirty="0"/>
              <a:t>.”</a:t>
            </a:r>
          </a:p>
        </p:txBody>
      </p:sp>
      <p:sp>
        <p:nvSpPr>
          <p:cNvPr id="6" name="TextBox 5">
            <a:extLst>
              <a:ext uri="{FF2B5EF4-FFF2-40B4-BE49-F238E27FC236}">
                <a16:creationId xmlns:a16="http://schemas.microsoft.com/office/drawing/2014/main" id="{89D13346-B1DC-40D1-9EAA-AA7D17A6DCA6}"/>
              </a:ext>
            </a:extLst>
          </p:cNvPr>
          <p:cNvSpPr txBox="1"/>
          <p:nvPr/>
        </p:nvSpPr>
        <p:spPr>
          <a:xfrm>
            <a:off x="3120033" y="232084"/>
            <a:ext cx="5951934" cy="1215717"/>
          </a:xfrm>
          <a:prstGeom prst="rect">
            <a:avLst/>
          </a:prstGeom>
          <a:noFill/>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John F. Walvoord</a:t>
            </a:r>
          </a:p>
          <a:p>
            <a:pPr algn="ctr"/>
            <a:r>
              <a:rPr lang="en-US" sz="1600" i="1" dirty="0">
                <a:latin typeface="Calibri" panose="020F0502020204030204" pitchFamily="34" charset="0"/>
                <a:ea typeface="+mj-ea"/>
                <a:cs typeface="+mj-cs"/>
              </a:rPr>
              <a:t>"Christ's Olivet Discourse on the End of the Age Part V: The Parable of the Ten Virgins," </a:t>
            </a:r>
            <a:r>
              <a:rPr lang="en-US" sz="1600" dirty="0">
                <a:latin typeface="Calibri" panose="020F0502020204030204" pitchFamily="34" charset="0"/>
                <a:ea typeface="+mj-ea"/>
                <a:cs typeface="+mj-cs"/>
              </a:rPr>
              <a:t>Bibliotheca Sacra 129, no. 514 (April 1972): 101.</a:t>
            </a:r>
          </a:p>
        </p:txBody>
      </p:sp>
      <p:pic>
        <p:nvPicPr>
          <p:cNvPr id="5" name="Picture 4">
            <a:extLst>
              <a:ext uri="{FF2B5EF4-FFF2-40B4-BE49-F238E27FC236}">
                <a16:creationId xmlns:a16="http://schemas.microsoft.com/office/drawing/2014/main" id="{7A135A13-B91C-4F08-9EEB-B61055395094}"/>
              </a:ext>
            </a:extLst>
          </p:cNvPr>
          <p:cNvPicPr>
            <a:picLocks noChangeAspect="1"/>
          </p:cNvPicPr>
          <p:nvPr/>
        </p:nvPicPr>
        <p:blipFill>
          <a:blip r:embed="rId2"/>
          <a:stretch>
            <a:fillRect/>
          </a:stretch>
        </p:blipFill>
        <p:spPr>
          <a:xfrm>
            <a:off x="609600" y="76200"/>
            <a:ext cx="1097280" cy="1097280"/>
          </a:xfrm>
          <a:prstGeom prst="rect">
            <a:avLst/>
          </a:prstGeom>
          <a:ln>
            <a:solidFill>
              <a:schemeClr val="tx1"/>
            </a:solidFill>
          </a:ln>
        </p:spPr>
      </p:pic>
    </p:spTree>
    <p:extLst>
      <p:ext uri="{BB962C8B-B14F-4D97-AF65-F5344CB8AC3E}">
        <p14:creationId xmlns:p14="http://schemas.microsoft.com/office/powerpoint/2010/main" val="312973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319" name="Group 71"/>
          <p:cNvGraphicFramePr>
            <a:graphicFrameLocks noGrp="1"/>
          </p:cNvGraphicFramePr>
          <p:nvPr>
            <p:ph idx="4294967295"/>
            <p:extLst>
              <p:ext uri="{D42A27DB-BD31-4B8C-83A1-F6EECF244321}">
                <p14:modId xmlns:p14="http://schemas.microsoft.com/office/powerpoint/2010/main" val="1306309489"/>
              </p:ext>
            </p:extLst>
          </p:nvPr>
        </p:nvGraphicFramePr>
        <p:xfrm>
          <a:off x="609600" y="289257"/>
          <a:ext cx="10972800" cy="6401409"/>
        </p:xfrm>
        <a:graphic>
          <a:graphicData uri="http://schemas.openxmlformats.org/drawingml/2006/table">
            <a:tbl>
              <a:tblPr>
                <a:tableStyleId>{35758FB7-9AC5-4552-8A53-C91805E547FA}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690316">
                <a:tc gridSpan="3">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lang="en-US" sz="28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Comparison of the Olivet and Upper Room Discourses</a:t>
                      </a:r>
                    </a:p>
                  </a:txBody>
                  <a:tcPr marL="68580" marR="68580" marT="34290" marB="34290" anchor="ctr" horzOverflow="overflow">
                    <a:solidFill>
                      <a:srgbClr val="C00000"/>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lang="en-US" sz="2700" kern="1200" dirty="0">
                        <a:solidFill>
                          <a:schemeClr val="tx1"/>
                        </a:solidFill>
                        <a:effectLst/>
                        <a:latin typeface="Calibri" panose="020F0502020204030204" pitchFamily="34" charset="0"/>
                        <a:ea typeface="+mj-ea"/>
                        <a:cs typeface="Calibri" panose="020F0502020204030204" pitchFamily="34" charset="0"/>
                      </a:endParaRPr>
                    </a:p>
                  </a:txBody>
                  <a:tcPr marL="68580" marR="68580" marT="34290" marB="34290" horzOverflow="overflow">
                    <a:solidFill>
                      <a:schemeClr val="bg2"/>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lang="en-US" sz="2700" kern="1200" dirty="0">
                        <a:solidFill>
                          <a:schemeClr val="tx1"/>
                        </a:solidFill>
                        <a:effectLst/>
                        <a:latin typeface="Calibri" panose="020F0502020204030204" pitchFamily="34" charset="0"/>
                        <a:ea typeface="+mj-ea"/>
                        <a:cs typeface="Calibri" panose="020F0502020204030204" pitchFamily="34" charset="0"/>
                      </a:endParaRPr>
                    </a:p>
                  </a:txBody>
                  <a:tcPr marL="68580" marR="68580" marT="34290" marB="34290" horzOverflow="overflow">
                    <a:solidFill>
                      <a:schemeClr val="bg2"/>
                    </a:solidFill>
                  </a:tcPr>
                </a:tc>
                <a:extLst>
                  <a:ext uri="{0D108BD9-81ED-4DB2-BD59-A6C34878D82A}">
                    <a16:rowId xmlns:a16="http://schemas.microsoft.com/office/drawing/2014/main" val="3358660235"/>
                  </a:ext>
                </a:extLst>
              </a:tr>
              <a:tr h="690316">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Discourse</a:t>
                      </a:r>
                    </a:p>
                  </a:txBody>
                  <a:tcPr marL="68580" marR="68580" marT="34290" marB="34290" anchor="ctr" horzOverflow="overflow">
                    <a:solidFill>
                      <a:srgbClr val="0000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lang="en-US" sz="280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Olivet</a:t>
                      </a:r>
                    </a:p>
                  </a:txBody>
                  <a:tcPr marL="68580" marR="68580" marT="34290" marB="34290" anchor="ctr" horzOverflow="overflow">
                    <a:solidFill>
                      <a:srgbClr val="7030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lang="en-US" sz="280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Upper Room</a:t>
                      </a:r>
                    </a:p>
                  </a:txBody>
                  <a:tcPr marL="68580" marR="68580" marT="34290" marB="34290" anchor="ctr" horzOverflow="overflow">
                    <a:solidFill>
                      <a:srgbClr val="008000"/>
                    </a:solidFill>
                  </a:tcPr>
                </a:tc>
                <a:extLst>
                  <a:ext uri="{0D108BD9-81ED-4DB2-BD59-A6C34878D82A}">
                    <a16:rowId xmlns:a16="http://schemas.microsoft.com/office/drawing/2014/main" val="10000"/>
                  </a:ext>
                </a:extLst>
              </a:tr>
              <a:tr h="599417">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none" strike="noStrike"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rPr>
                        <a:t>Scripture</a:t>
                      </a:r>
                      <a:endParaRPr kumimoji="0" lang="en-US" sz="2800" b="1" i="0" u="none" strike="noStrike"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ndParaRP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rPr>
                        <a:t>Matt 24─25</a:t>
                      </a:r>
                      <a:endPar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John 13─17</a:t>
                      </a:r>
                    </a:p>
                  </a:txBody>
                  <a:tcPr marL="68580" marR="68580" marT="34290" marB="34290" anchor="ctr" horzOverflow="overflow">
                    <a:solidFill>
                      <a:srgbClr val="008000"/>
                    </a:solidFill>
                  </a:tcPr>
                </a:tc>
                <a:extLst>
                  <a:ext uri="{0D108BD9-81ED-4DB2-BD59-A6C34878D82A}">
                    <a16:rowId xmlns:a16="http://schemas.microsoft.com/office/drawing/2014/main" val="10001"/>
                  </a:ext>
                </a:extLst>
              </a:tr>
              <a:tr h="58624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Location</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Mount of Olives</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Upper Room</a:t>
                      </a:r>
                    </a:p>
                  </a:txBody>
                  <a:tcPr marL="68580" marR="68580" marT="34290" marB="34290" anchor="ctr" horzOverflow="overflow">
                    <a:solidFill>
                      <a:srgbClr val="008000"/>
                    </a:solidFill>
                  </a:tcPr>
                </a:tc>
                <a:extLst>
                  <a:ext uri="{0D108BD9-81ED-4DB2-BD59-A6C34878D82A}">
                    <a16:rowId xmlns:a16="http://schemas.microsoft.com/office/drawing/2014/main" val="10002"/>
                  </a:ext>
                </a:extLst>
              </a:tr>
              <a:tr h="587890">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Passion week</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Third day</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Sixth day</a:t>
                      </a:r>
                    </a:p>
                  </a:txBody>
                  <a:tcPr marL="68580" marR="68580" marT="34290" marB="34290" anchor="ctr" horzOverflow="overflow">
                    <a:solidFill>
                      <a:srgbClr val="008000"/>
                    </a:solidFill>
                  </a:tcPr>
                </a:tc>
                <a:extLst>
                  <a:ext uri="{0D108BD9-81ED-4DB2-BD59-A6C34878D82A}">
                    <a16:rowId xmlns:a16="http://schemas.microsoft.com/office/drawing/2014/main" val="10003"/>
                  </a:ext>
                </a:extLst>
              </a:tr>
              <a:tr h="58624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General focus</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Farewell: Israel</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Hello: Church</a:t>
                      </a:r>
                    </a:p>
                  </a:txBody>
                  <a:tcPr marL="68580" marR="68580" marT="34290" marB="34290" anchor="ctr" horzOverflow="overflow">
                    <a:solidFill>
                      <a:srgbClr val="008000"/>
                    </a:solidFill>
                  </a:tcPr>
                </a:tc>
                <a:extLst>
                  <a:ext uri="{0D108BD9-81ED-4DB2-BD59-A6C34878D82A}">
                    <a16:rowId xmlns:a16="http://schemas.microsoft.com/office/drawing/2014/main" val="10004"/>
                  </a:ext>
                </a:extLst>
              </a:tr>
              <a:tr h="58624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Specific focus</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Israel’s future</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Divine provisions</a:t>
                      </a:r>
                    </a:p>
                  </a:txBody>
                  <a:tcPr marL="68580" marR="68580" marT="34290" marB="34290" anchor="ctr" horzOverflow="overflow">
                    <a:solidFill>
                      <a:srgbClr val="008000"/>
                    </a:solidFill>
                  </a:tcPr>
                </a:tc>
                <a:extLst>
                  <a:ext uri="{0D108BD9-81ED-4DB2-BD59-A6C34878D82A}">
                    <a16:rowId xmlns:a16="http://schemas.microsoft.com/office/drawing/2014/main" val="10005"/>
                  </a:ext>
                </a:extLst>
              </a:tr>
              <a:tr h="587890">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Prompting</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Temple's destruction</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Christ's imminent departure</a:t>
                      </a:r>
                    </a:p>
                  </a:txBody>
                  <a:tcPr marL="68580" marR="68580" marT="34290" marB="34290" anchor="ctr" horzOverflow="overflow">
                    <a:solidFill>
                      <a:srgbClr val="008000"/>
                    </a:solidFill>
                  </a:tcPr>
                </a:tc>
                <a:extLst>
                  <a:ext uri="{0D108BD9-81ED-4DB2-BD59-A6C34878D82A}">
                    <a16:rowId xmlns:a16="http://schemas.microsoft.com/office/drawing/2014/main" val="10006"/>
                  </a:ext>
                </a:extLst>
              </a:tr>
              <a:tr h="57636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Explanations</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Written OT</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Unwritten NT</a:t>
                      </a:r>
                    </a:p>
                  </a:txBody>
                  <a:tcPr marL="68580" marR="68580" marT="34290" marB="34290" anchor="ctr" horzOverflow="overflow">
                    <a:solidFill>
                      <a:srgbClr val="008000"/>
                    </a:solidFill>
                  </a:tcPr>
                </a:tc>
                <a:extLst>
                  <a:ext uri="{0D108BD9-81ED-4DB2-BD59-A6C34878D82A}">
                    <a16:rowId xmlns:a16="http://schemas.microsoft.com/office/drawing/2014/main" val="10007"/>
                  </a:ext>
                </a:extLst>
              </a:tr>
              <a:tr h="57636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Apostles</a:t>
                      </a:r>
                    </a:p>
                  </a:txBody>
                  <a:tcPr marL="68580" marR="68580" marT="34290" marB="34290" anchor="ctr" horzOverflow="overflow">
                    <a:solidFill>
                      <a:srgbClr val="0000FF"/>
                    </a:solidFill>
                  </a:tcPr>
                </a:tc>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Israel (Matt. 19:28)</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Church (Eph. 2:20)</a:t>
                      </a:r>
                    </a:p>
                  </a:txBody>
                  <a:tcPr marL="68580" marR="68580" marT="34290" marB="34290" anchor="ctr" horzOverflow="overflow">
                    <a:solidFill>
                      <a:srgbClr val="008000"/>
                    </a:solidFill>
                  </a:tcPr>
                </a:tc>
                <a:extLst>
                  <a:ext uri="{0D108BD9-81ED-4DB2-BD59-A6C34878D82A}">
                    <a16:rowId xmlns:a16="http://schemas.microsoft.com/office/drawing/2014/main" val="1581406529"/>
                  </a:ext>
                </a:extLst>
              </a:tr>
            </a:tbl>
          </a:graphicData>
        </a:graphic>
      </p:graphicFrame>
    </p:spTree>
    <p:extLst>
      <p:ext uri="{BB962C8B-B14F-4D97-AF65-F5344CB8AC3E}">
        <p14:creationId xmlns:p14="http://schemas.microsoft.com/office/powerpoint/2010/main" val="2424616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319" name="Group 71"/>
          <p:cNvGraphicFramePr>
            <a:graphicFrameLocks noGrp="1"/>
          </p:cNvGraphicFramePr>
          <p:nvPr>
            <p:ph idx="4294967295"/>
            <p:extLst>
              <p:ext uri="{D42A27DB-BD31-4B8C-83A1-F6EECF244321}">
                <p14:modId xmlns:p14="http://schemas.microsoft.com/office/powerpoint/2010/main" val="4285390616"/>
              </p:ext>
            </p:extLst>
          </p:nvPr>
        </p:nvGraphicFramePr>
        <p:xfrm>
          <a:off x="609600" y="289257"/>
          <a:ext cx="10972800" cy="6401409"/>
        </p:xfrm>
        <a:graphic>
          <a:graphicData uri="http://schemas.openxmlformats.org/drawingml/2006/table">
            <a:tbl>
              <a:tblPr>
                <a:tableStyleId>{35758FB7-9AC5-4552-8A53-C91805E547FA}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690316">
                <a:tc gridSpan="3">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lang="en-US" sz="28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Comparison of the Olivet and Upper Room Discourses</a:t>
                      </a:r>
                    </a:p>
                  </a:txBody>
                  <a:tcPr marL="68580" marR="68580" marT="34290" marB="34290" anchor="ctr" horzOverflow="overflow">
                    <a:solidFill>
                      <a:srgbClr val="C00000"/>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lang="en-US" sz="2700" kern="1200" dirty="0">
                        <a:solidFill>
                          <a:schemeClr val="tx1"/>
                        </a:solidFill>
                        <a:effectLst/>
                        <a:latin typeface="Calibri" panose="020F0502020204030204" pitchFamily="34" charset="0"/>
                        <a:ea typeface="+mj-ea"/>
                        <a:cs typeface="Calibri" panose="020F0502020204030204" pitchFamily="34" charset="0"/>
                      </a:endParaRPr>
                    </a:p>
                  </a:txBody>
                  <a:tcPr marL="68580" marR="68580" marT="34290" marB="34290" horzOverflow="overflow">
                    <a:solidFill>
                      <a:schemeClr val="bg2"/>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lang="en-US" sz="2700" kern="1200" dirty="0">
                        <a:solidFill>
                          <a:schemeClr val="tx1"/>
                        </a:solidFill>
                        <a:effectLst/>
                        <a:latin typeface="Calibri" panose="020F0502020204030204" pitchFamily="34" charset="0"/>
                        <a:ea typeface="+mj-ea"/>
                        <a:cs typeface="Calibri" panose="020F0502020204030204" pitchFamily="34" charset="0"/>
                      </a:endParaRPr>
                    </a:p>
                  </a:txBody>
                  <a:tcPr marL="68580" marR="68580" marT="34290" marB="34290" horzOverflow="overflow">
                    <a:solidFill>
                      <a:schemeClr val="bg2"/>
                    </a:solidFill>
                  </a:tcPr>
                </a:tc>
                <a:extLst>
                  <a:ext uri="{0D108BD9-81ED-4DB2-BD59-A6C34878D82A}">
                    <a16:rowId xmlns:a16="http://schemas.microsoft.com/office/drawing/2014/main" val="3358660235"/>
                  </a:ext>
                </a:extLst>
              </a:tr>
              <a:tr h="690316">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Discourse</a:t>
                      </a:r>
                    </a:p>
                  </a:txBody>
                  <a:tcPr marL="68580" marR="68580" marT="34290" marB="34290" anchor="ctr" horzOverflow="overflow">
                    <a:solidFill>
                      <a:srgbClr val="0000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lang="en-US" sz="280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Olivet</a:t>
                      </a:r>
                    </a:p>
                  </a:txBody>
                  <a:tcPr marL="68580" marR="68580" marT="34290" marB="34290" anchor="ctr" horzOverflow="overflow">
                    <a:solidFill>
                      <a:srgbClr val="7030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lang="en-US" sz="280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Upper Room</a:t>
                      </a:r>
                    </a:p>
                  </a:txBody>
                  <a:tcPr marL="68580" marR="68580" marT="34290" marB="34290" anchor="ctr" horzOverflow="overflow">
                    <a:solidFill>
                      <a:srgbClr val="008000"/>
                    </a:solidFill>
                  </a:tcPr>
                </a:tc>
                <a:extLst>
                  <a:ext uri="{0D108BD9-81ED-4DB2-BD59-A6C34878D82A}">
                    <a16:rowId xmlns:a16="http://schemas.microsoft.com/office/drawing/2014/main" val="10000"/>
                  </a:ext>
                </a:extLst>
              </a:tr>
              <a:tr h="599417">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none" strike="noStrike"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rPr>
                        <a:t>Scripture</a:t>
                      </a:r>
                      <a:endParaRPr kumimoji="0" lang="en-US" sz="2800" b="1" i="0" u="none" strike="noStrike"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ndParaRP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rPr>
                        <a:t>Matt 24─25</a:t>
                      </a:r>
                      <a:endPar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John 13─17</a:t>
                      </a:r>
                    </a:p>
                  </a:txBody>
                  <a:tcPr marL="68580" marR="68580" marT="34290" marB="34290" anchor="ctr" horzOverflow="overflow">
                    <a:solidFill>
                      <a:srgbClr val="008000"/>
                    </a:solidFill>
                  </a:tcPr>
                </a:tc>
                <a:extLst>
                  <a:ext uri="{0D108BD9-81ED-4DB2-BD59-A6C34878D82A}">
                    <a16:rowId xmlns:a16="http://schemas.microsoft.com/office/drawing/2014/main" val="10001"/>
                  </a:ext>
                </a:extLst>
              </a:tr>
              <a:tr h="58624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Location</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Mount of Olives</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Upper Room</a:t>
                      </a:r>
                    </a:p>
                  </a:txBody>
                  <a:tcPr marL="68580" marR="68580" marT="34290" marB="34290" anchor="ctr" horzOverflow="overflow">
                    <a:solidFill>
                      <a:srgbClr val="008000"/>
                    </a:solidFill>
                  </a:tcPr>
                </a:tc>
                <a:extLst>
                  <a:ext uri="{0D108BD9-81ED-4DB2-BD59-A6C34878D82A}">
                    <a16:rowId xmlns:a16="http://schemas.microsoft.com/office/drawing/2014/main" val="10002"/>
                  </a:ext>
                </a:extLst>
              </a:tr>
              <a:tr h="587890">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sng" strike="noStrike" kern="1200" cap="none" normalizeH="0" baseline="0" dirty="0">
                          <a:ln>
                            <a:noFill/>
                          </a:ln>
                          <a:solidFill>
                            <a:srgbClr val="000099"/>
                          </a:solidFill>
                          <a:effectLst/>
                          <a:latin typeface="Calibri" panose="020F0502020204030204" pitchFamily="34" charset="0"/>
                          <a:ea typeface="+mn-ea"/>
                          <a:cs typeface="+mn-cs"/>
                        </a:rPr>
                        <a:t>Passion week</a:t>
                      </a:r>
                    </a:p>
                  </a:txBody>
                  <a:tcPr marL="68580" marR="68580" marT="34290" marB="34290" anchor="ctr" horzOverflow="overflow">
                    <a:solidFill>
                      <a:srgbClr val="FFFF99"/>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sng" strike="noStrike" kern="1200" cap="none" normalizeH="0" baseline="0" dirty="0">
                          <a:ln>
                            <a:noFill/>
                          </a:ln>
                          <a:solidFill>
                            <a:srgbClr val="000099"/>
                          </a:solidFill>
                          <a:effectLst/>
                          <a:latin typeface="Calibri" panose="020F0502020204030204" pitchFamily="34" charset="0"/>
                          <a:ea typeface="+mn-ea"/>
                          <a:cs typeface="+mn-cs"/>
                        </a:rPr>
                        <a:t>Third day</a:t>
                      </a:r>
                    </a:p>
                  </a:txBody>
                  <a:tcPr marL="68580" marR="68580" marT="34290" marB="34290" anchor="ctr" horzOverflow="overflow">
                    <a:solidFill>
                      <a:srgbClr val="FFFF99"/>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sng" strike="noStrike" kern="1200" cap="none" normalizeH="0" baseline="0" dirty="0">
                          <a:ln>
                            <a:noFill/>
                          </a:ln>
                          <a:solidFill>
                            <a:srgbClr val="000099"/>
                          </a:solidFill>
                          <a:effectLst/>
                          <a:latin typeface="Calibri" panose="020F0502020204030204" pitchFamily="34" charset="0"/>
                          <a:ea typeface="+mn-ea"/>
                          <a:cs typeface="+mn-cs"/>
                        </a:rPr>
                        <a:t>Sixth day</a:t>
                      </a:r>
                    </a:p>
                  </a:txBody>
                  <a:tcPr marL="68580" marR="68580" marT="34290" marB="34290" anchor="ctr" horzOverflow="overflow">
                    <a:solidFill>
                      <a:srgbClr val="FFFFCC"/>
                    </a:solidFill>
                  </a:tcPr>
                </a:tc>
                <a:extLst>
                  <a:ext uri="{0D108BD9-81ED-4DB2-BD59-A6C34878D82A}">
                    <a16:rowId xmlns:a16="http://schemas.microsoft.com/office/drawing/2014/main" val="10003"/>
                  </a:ext>
                </a:extLst>
              </a:tr>
              <a:tr h="58624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General focus</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Farewell: Israel</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Hello: Church</a:t>
                      </a:r>
                    </a:p>
                  </a:txBody>
                  <a:tcPr marL="68580" marR="68580" marT="34290" marB="34290" anchor="ctr" horzOverflow="overflow">
                    <a:solidFill>
                      <a:srgbClr val="008000"/>
                    </a:solidFill>
                  </a:tcPr>
                </a:tc>
                <a:extLst>
                  <a:ext uri="{0D108BD9-81ED-4DB2-BD59-A6C34878D82A}">
                    <a16:rowId xmlns:a16="http://schemas.microsoft.com/office/drawing/2014/main" val="10004"/>
                  </a:ext>
                </a:extLst>
              </a:tr>
              <a:tr h="58624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Specific focus</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Israel’s future</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Divine provisions</a:t>
                      </a:r>
                    </a:p>
                  </a:txBody>
                  <a:tcPr marL="68580" marR="68580" marT="34290" marB="34290" anchor="ctr" horzOverflow="overflow">
                    <a:solidFill>
                      <a:srgbClr val="008000"/>
                    </a:solidFill>
                  </a:tcPr>
                </a:tc>
                <a:extLst>
                  <a:ext uri="{0D108BD9-81ED-4DB2-BD59-A6C34878D82A}">
                    <a16:rowId xmlns:a16="http://schemas.microsoft.com/office/drawing/2014/main" val="10005"/>
                  </a:ext>
                </a:extLst>
              </a:tr>
              <a:tr h="587890">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Prompting</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Temple's destruction</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Christ's imminent departure</a:t>
                      </a:r>
                    </a:p>
                  </a:txBody>
                  <a:tcPr marL="68580" marR="68580" marT="34290" marB="34290" anchor="ctr" horzOverflow="overflow">
                    <a:solidFill>
                      <a:srgbClr val="008000"/>
                    </a:solidFill>
                  </a:tcPr>
                </a:tc>
                <a:extLst>
                  <a:ext uri="{0D108BD9-81ED-4DB2-BD59-A6C34878D82A}">
                    <a16:rowId xmlns:a16="http://schemas.microsoft.com/office/drawing/2014/main" val="10006"/>
                  </a:ext>
                </a:extLst>
              </a:tr>
              <a:tr h="57636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Explanations</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Written OT</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Unwritten NT</a:t>
                      </a:r>
                    </a:p>
                  </a:txBody>
                  <a:tcPr marL="68580" marR="68580" marT="34290" marB="34290" anchor="ctr" horzOverflow="overflow">
                    <a:solidFill>
                      <a:srgbClr val="008000"/>
                    </a:solidFill>
                  </a:tcPr>
                </a:tc>
                <a:extLst>
                  <a:ext uri="{0D108BD9-81ED-4DB2-BD59-A6C34878D82A}">
                    <a16:rowId xmlns:a16="http://schemas.microsoft.com/office/drawing/2014/main" val="10007"/>
                  </a:ext>
                </a:extLst>
              </a:tr>
              <a:tr h="57636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Apostles</a:t>
                      </a:r>
                    </a:p>
                  </a:txBody>
                  <a:tcPr marL="68580" marR="68580" marT="34290" marB="34290" anchor="ctr" horzOverflow="overflow">
                    <a:solidFill>
                      <a:srgbClr val="0000FF"/>
                    </a:solidFill>
                  </a:tcPr>
                </a:tc>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Israel (Matt. 19:28)</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Church (Eph. 2:20)</a:t>
                      </a:r>
                    </a:p>
                  </a:txBody>
                  <a:tcPr marL="68580" marR="68580" marT="34290" marB="34290" anchor="ctr" horzOverflow="overflow">
                    <a:solidFill>
                      <a:srgbClr val="008000"/>
                    </a:solidFill>
                  </a:tcPr>
                </a:tc>
                <a:extLst>
                  <a:ext uri="{0D108BD9-81ED-4DB2-BD59-A6C34878D82A}">
                    <a16:rowId xmlns:a16="http://schemas.microsoft.com/office/drawing/2014/main" val="1581406529"/>
                  </a:ext>
                </a:extLst>
              </a:tr>
            </a:tbl>
          </a:graphicData>
        </a:graphic>
      </p:graphicFrame>
    </p:spTree>
    <p:extLst>
      <p:ext uri="{BB962C8B-B14F-4D97-AF65-F5344CB8AC3E}">
        <p14:creationId xmlns:p14="http://schemas.microsoft.com/office/powerpoint/2010/main" val="1162716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4259E9-F8CB-4AE0-9D30-0ABD1215DCFD}"/>
              </a:ext>
            </a:extLst>
          </p:cNvPr>
          <p:cNvSpPr/>
          <p:nvPr/>
        </p:nvSpPr>
        <p:spPr>
          <a:xfrm>
            <a:off x="2890839" y="218183"/>
            <a:ext cx="6410325"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Ron Rhodes</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Big Book of Bible Answers: A Guide to Understanding the Most Challenging Questions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(Eugene, OR: Harvest, 2013), 278.</a:t>
            </a:r>
          </a:p>
        </p:txBody>
      </p:sp>
      <p:pic>
        <p:nvPicPr>
          <p:cNvPr id="2" name="Picture 1">
            <a:extLst>
              <a:ext uri="{FF2B5EF4-FFF2-40B4-BE49-F238E27FC236}">
                <a16:creationId xmlns:a16="http://schemas.microsoft.com/office/drawing/2014/main" id="{E8138A89-DC9F-4CD1-A67B-98FE9F32AE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666" r="31666"/>
          <a:stretch/>
        </p:blipFill>
        <p:spPr>
          <a:xfrm>
            <a:off x="609600" y="45720"/>
            <a:ext cx="1105408" cy="1097280"/>
          </a:xfrm>
          <a:prstGeom prst="rect">
            <a:avLst/>
          </a:prstGeom>
          <a:ln w="19050">
            <a:solidFill>
              <a:schemeClr val="tx1"/>
            </a:solidFill>
          </a:ln>
        </p:spPr>
      </p:pic>
      <p:sp>
        <p:nvSpPr>
          <p:cNvPr id="8" name="TextBox 7">
            <a:extLst>
              <a:ext uri="{FF2B5EF4-FFF2-40B4-BE49-F238E27FC236}">
                <a16:creationId xmlns:a16="http://schemas.microsoft.com/office/drawing/2014/main" id="{C56A2854-9E01-4DCA-BC81-031B8CC7BFCC}"/>
              </a:ext>
            </a:extLst>
          </p:cNvPr>
          <p:cNvSpPr txBox="1"/>
          <p:nvPr/>
        </p:nvSpPr>
        <p:spPr>
          <a:xfrm>
            <a:off x="609600" y="1600201"/>
            <a:ext cx="10972800" cy="4031873"/>
          </a:xfrm>
          <a:prstGeom prst="rect">
            <a:avLst/>
          </a:prstGeom>
          <a:noFill/>
        </p:spPr>
        <p:txBody>
          <a:bodyPr wrap="square">
            <a:spAutoFit/>
          </a:bodyPr>
          <a:lstStyle/>
          <a:p>
            <a:pPr algn="just"/>
            <a:r>
              <a:rPr lang="en-US" sz="3200" dirty="0">
                <a:effectLst>
                  <a:outerShdw blurRad="38100" dist="38100" dir="2700000" algn="tl">
                    <a:srgbClr val="000000"/>
                  </a:outerShdw>
                </a:effectLst>
                <a:latin typeface="Calibri" panose="020F0502020204030204" pitchFamily="34" charset="0"/>
                <a:cs typeface="+mn-cs"/>
              </a:rPr>
              <a:t>“This view is based on the parable of the 10 virgins—depicting five virgins being prepared and five unprepared (Matthew 25:1–13). This is interpreted to mean that only faithful, and watchful Christians will be raptured . . .Pre-</a:t>
            </a:r>
            <a:r>
              <a:rPr lang="en-US" sz="3200" dirty="0" err="1">
                <a:effectLst>
                  <a:outerShdw blurRad="38100" dist="38100" dir="2700000" algn="tl">
                    <a:srgbClr val="000000"/>
                  </a:outerShdw>
                </a:effectLst>
                <a:latin typeface="Calibri" panose="020F0502020204030204" pitchFamily="34" charset="0"/>
                <a:cs typeface="+mn-cs"/>
              </a:rPr>
              <a:t>tribulationalists</a:t>
            </a:r>
            <a:r>
              <a:rPr lang="en-US" sz="3200" dirty="0">
                <a:effectLst>
                  <a:outerShdw blurRad="38100" dist="38100" dir="2700000" algn="tl">
                    <a:srgbClr val="000000"/>
                  </a:outerShdw>
                </a:effectLst>
                <a:latin typeface="Calibri" panose="020F0502020204030204" pitchFamily="34" charset="0"/>
                <a:cs typeface="+mn-cs"/>
              </a:rPr>
              <a:t> respond that Matthew 25:1–13 has nothing to do with the rapture. Those virgins who are ‘unprepared’ apparently represent people living during the tribulation period who are unprepared for Christ's second coming (seven years after the rapture).”</a:t>
            </a:r>
          </a:p>
        </p:txBody>
      </p:sp>
    </p:spTree>
    <p:extLst>
      <p:ext uri="{BB962C8B-B14F-4D97-AF65-F5344CB8AC3E}">
        <p14:creationId xmlns:p14="http://schemas.microsoft.com/office/powerpoint/2010/main" val="23009001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876800"/>
          </a:xfrm>
        </p:spPr>
        <p:txBody>
          <a:bodyPr/>
          <a:lstStyle/>
          <a:p>
            <a:pPr marL="0" indent="0" algn="just">
              <a:spcBef>
                <a:spcPts val="0"/>
              </a:spcBef>
              <a:buNone/>
              <a:defRPr/>
            </a:pPr>
            <a:r>
              <a:rPr lang="en-US" sz="3100" dirty="0">
                <a:effectLst>
                  <a:outerShdw blurRad="38100" dist="38100" dir="2700000" algn="tl">
                    <a:srgbClr val="000000">
                      <a:alpha val="43137"/>
                    </a:srgbClr>
                  </a:outerShdw>
                </a:effectLst>
                <a:cs typeface="Calibri" panose="020F0502020204030204" pitchFamily="34" charset="0"/>
              </a:rPr>
              <a:t>“I believe that Peters is mistaken in confounding various thief passages with the coming of the Lord for the church (e.g., Matt. 24:37-44, Luke 17:26-37). Where these passage speak of ‘one taken...another left,’ Peters falls into the common mistake of misinterpreting Second Coming judgment passages as Rapture passages...If we consider various passages where people fail to watch or perform, we find that some very serious consequences result: Left as dead for birds of prey (Mat. 24:28, 37-43; Luke 17:37). Being cut in two with the hypocrites, weeping and gnashing of teeth (Matt. 24:51). Being shut out from the wedding feast . . .</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48000" y="228600"/>
            <a:ext cx="630555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Garland</a:t>
            </a:r>
          </a:p>
          <a:p>
            <a:pPr algn="ctr" eaLnBrk="1" hangingPunct="1"/>
            <a:r>
              <a:rPr lang="en-US" sz="1800" kern="0" dirty="0">
                <a:solidFill>
                  <a:schemeClr val="tx1"/>
                </a:solidFill>
                <a:effectLst>
                  <a:outerShdw blurRad="38100" dist="38100" dir="2700000" algn="tl">
                    <a:srgbClr val="000000">
                      <a:alpha val="43137"/>
                    </a:srgbClr>
                  </a:outerShdw>
                </a:effectLst>
              </a:rPr>
              <a:t>Anthony Garland, "Q181 : George Peters and the Partial Rapture View," online: www.spiritandtruth.org, accessed 13 August 2015.</a:t>
            </a:r>
          </a:p>
        </p:txBody>
      </p:sp>
      <p:pic>
        <p:nvPicPr>
          <p:cNvPr id="3074" name="Picture 2" descr="SpiritAndTruth.org Revelation">
            <a:extLst>
              <a:ext uri="{FF2B5EF4-FFF2-40B4-BE49-F238E27FC236}">
                <a16:creationId xmlns:a16="http://schemas.microsoft.com/office/drawing/2014/main" id="{0C6EA3BC-70B4-41E0-96F5-6C3C37CE15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81916"/>
            <a:ext cx="1642450" cy="125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356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876800"/>
          </a:xfrm>
        </p:spPr>
        <p:txBody>
          <a:bodyPr/>
          <a:lstStyle/>
          <a:p>
            <a:pPr marL="0" indent="0" algn="just">
              <a:spcBef>
                <a:spcPts val="0"/>
              </a:spcBef>
              <a:buNone/>
              <a:defRPr/>
            </a:pPr>
            <a:r>
              <a:rPr lang="en-US" sz="3100" dirty="0">
                <a:effectLst>
                  <a:outerShdw blurRad="38100" dist="38100" dir="2700000" algn="tl">
                    <a:srgbClr val="000000">
                      <a:alpha val="43137"/>
                    </a:srgbClr>
                  </a:outerShdw>
                </a:effectLst>
                <a:cs typeface="Calibri" panose="020F0502020204030204" pitchFamily="34" charset="0"/>
              </a:rPr>
              <a:t>… with the Master proclaiming,  I do not know you (Matt. 25:12 cf. Matt. 7:23). Being cast into outer darkness, weeping and gnashing of teeth (Matt. 25:30). Although some teach that ‘outer darkness’ is a place where under-performing believers may suffer during the Millennial Kingdom, this seems most unlikely. Jesus clearly states that those Jews who did not believe in Him—the faithless ‘sons of the Kingdom’—were bound for outer darkness (Matt. 8:12)...While not focusing specifically on Rapture-related warning passages here, I hope you can see that the way in which a person interprets various readiness warning passages—whether. . .</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48000" y="228600"/>
            <a:ext cx="630555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Garland</a:t>
            </a:r>
          </a:p>
          <a:p>
            <a:pPr algn="ctr" eaLnBrk="1" hangingPunct="1"/>
            <a:r>
              <a:rPr lang="en-US" sz="1800" kern="0" dirty="0">
                <a:solidFill>
                  <a:schemeClr val="tx1"/>
                </a:solidFill>
                <a:effectLst>
                  <a:outerShdw blurRad="38100" dist="38100" dir="2700000" algn="tl">
                    <a:srgbClr val="000000">
                      <a:alpha val="43137"/>
                    </a:srgbClr>
                  </a:outerShdw>
                </a:effectLst>
              </a:rPr>
              <a:t>Anthony Garland, "Q181 : George Peters and the Partial Rapture View," online: www.spiritandtruth.org, accessed 13 August 2015.</a:t>
            </a:r>
          </a:p>
        </p:txBody>
      </p:sp>
      <p:pic>
        <p:nvPicPr>
          <p:cNvPr id="6" name="Picture 2" descr="SpiritAndTruth.org Revelation">
            <a:extLst>
              <a:ext uri="{FF2B5EF4-FFF2-40B4-BE49-F238E27FC236}">
                <a16:creationId xmlns:a16="http://schemas.microsoft.com/office/drawing/2014/main" id="{195CC564-0B20-4DA8-9250-99D31D8EFA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81916"/>
            <a:ext cx="1642450" cy="125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4771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876800"/>
          </a:xfrm>
        </p:spPr>
        <p:txBody>
          <a:bodyPr/>
          <a:lstStyle/>
          <a:p>
            <a:pPr marL="0" indent="0" algn="just">
              <a:spcBef>
                <a:spcPts val="0"/>
              </a:spcBef>
              <a:buNone/>
              <a:defRPr/>
            </a:pPr>
            <a:r>
              <a:rPr lang="en-US" dirty="0">
                <a:effectLst>
                  <a:outerShdw blurRad="38100" dist="38100" dir="2700000" algn="tl">
                    <a:srgbClr val="000000">
                      <a:alpha val="43137"/>
                    </a:srgbClr>
                  </a:outerShdw>
                </a:effectLst>
                <a:cs typeface="Calibri" panose="020F0502020204030204" pitchFamily="34" charset="0"/>
              </a:rPr>
              <a:t>… they can have in view believers who are securely saved—will have a lot to do with whether a teacher believes that the body of Christ will be sliced into two companies, either at the Rapture or at the entry to the Millennial Kingdom to follow. Peters, while having much to offer concerning the coming Kingdom and eschatology in general, appears to be comfortable with the idea that it is our performance rather than identity that determines our destiny in relation to the Rapture. I take the opposite view: that those who are in Christ are joined to Christ in a way which cannot (and will not) be broken.”</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48000" y="228600"/>
            <a:ext cx="630555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Garland</a:t>
            </a:r>
          </a:p>
          <a:p>
            <a:pPr algn="ctr" eaLnBrk="1" hangingPunct="1"/>
            <a:r>
              <a:rPr lang="en-US" sz="1800" kern="0" dirty="0">
                <a:solidFill>
                  <a:schemeClr val="tx1"/>
                </a:solidFill>
                <a:effectLst>
                  <a:outerShdw blurRad="38100" dist="38100" dir="2700000" algn="tl">
                    <a:srgbClr val="000000">
                      <a:alpha val="43137"/>
                    </a:srgbClr>
                  </a:outerShdw>
                </a:effectLst>
              </a:rPr>
              <a:t>Anthony Garland, "Q181 : George Peters and the Partial Rapture View," online: www.spiritandtruth.org, accessed 13 August 2015.</a:t>
            </a:r>
          </a:p>
        </p:txBody>
      </p:sp>
      <p:pic>
        <p:nvPicPr>
          <p:cNvPr id="6" name="Picture 2" descr="SpiritAndTruth.org Revelation">
            <a:extLst>
              <a:ext uri="{FF2B5EF4-FFF2-40B4-BE49-F238E27FC236}">
                <a16:creationId xmlns:a16="http://schemas.microsoft.com/office/drawing/2014/main" id="{26CAD604-B9C7-4219-8516-F70F75B6CD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81916"/>
            <a:ext cx="1642450" cy="125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256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C96D5-A34F-454F-95E3-61AF37F6F8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24:36-41</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of that day and hour no one knows, not even the angels of heaven, nor the Son, but the Father alone.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coming of the Son of Man will be just like the days of Noah.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those days before the flood they were eating and drinking, marrying and giving in marriage, until the day that Noah entered the ark,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did not understand until the flood came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took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airō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 . . .</a:t>
            </a:r>
          </a:p>
        </p:txBody>
      </p:sp>
    </p:spTree>
    <p:extLst>
      <p:ext uri="{BB962C8B-B14F-4D97-AF65-F5344CB8AC3E}">
        <p14:creationId xmlns:p14="http://schemas.microsoft.com/office/powerpoint/2010/main" val="3006233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C96D5-A34F-454F-95E3-61AF37F6F8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24:36-41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all away; so will the coming of the Son of Man be.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there will be two men in the field; one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taken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paralambanō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will be left.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“Two women will be grinding at the mill; one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taken</a:t>
            </a:r>
            <a:r>
              <a:rPr lang="en-US" sz="36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paralambanō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will be left.”</a:t>
            </a:r>
          </a:p>
        </p:txBody>
      </p:sp>
    </p:spTree>
    <p:extLst>
      <p:ext uri="{BB962C8B-B14F-4D97-AF65-F5344CB8AC3E}">
        <p14:creationId xmlns:p14="http://schemas.microsoft.com/office/powerpoint/2010/main" val="23081286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276600" y="1600200"/>
            <a:ext cx="8305800" cy="3962400"/>
          </a:xfrm>
        </p:spPr>
        <p:txBody>
          <a:bodyPr/>
          <a:lstStyle/>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“Again, this passage is in that discourse in which the Lord outlined His program for Israel, who was already in the tribulation period. The one taken is taken to judgment and the one left is left for the millennial blessing. Such is not the prospect for the church</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i="1" kern="0" dirty="0">
                <a:solidFill>
                  <a:schemeClr val="tx1"/>
                </a:solidFill>
                <a:effectLst>
                  <a:outerShdw blurRad="38100" dist="38100" dir="2700000" algn="tl">
                    <a:srgbClr val="000000">
                      <a:alpha val="43137"/>
                    </a:srgbClr>
                  </a:outerShdw>
                </a:effectLst>
              </a:rPr>
              <a:t>Things to Come</a:t>
            </a:r>
            <a:r>
              <a:rPr lang="en-US" sz="1800" kern="0" dirty="0">
                <a:solidFill>
                  <a:schemeClr val="tx1"/>
                </a:solidFill>
                <a:effectLst>
                  <a:outerShdw blurRad="38100" dist="38100" dir="2700000" algn="tl">
                    <a:srgbClr val="000000">
                      <a:alpha val="43137"/>
                    </a:srgbClr>
                  </a:outerShdw>
                </a:effectLst>
              </a:rPr>
              <a:t>, Page 162</a:t>
            </a: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76200"/>
            <a:ext cx="1219200" cy="914400"/>
          </a:xfrm>
          <a:prstGeom prst="rect">
            <a:avLst/>
          </a:prstGeom>
          <a:solidFill>
            <a:srgbClr val="FFFFFF">
              <a:shade val="85000"/>
            </a:srgbClr>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59A62008-D53B-4C6D-BE34-29E3D5870BB0}"/>
              </a:ext>
            </a:extLst>
          </p:cNvPr>
          <p:cNvPicPr>
            <a:picLocks noChangeAspect="1"/>
          </p:cNvPicPr>
          <p:nvPr/>
        </p:nvPicPr>
        <p:blipFill>
          <a:blip r:embed="rId3"/>
          <a:stretch>
            <a:fillRect/>
          </a:stretch>
        </p:blipFill>
        <p:spPr>
          <a:xfrm>
            <a:off x="609600" y="1752600"/>
            <a:ext cx="2486860" cy="3657600"/>
          </a:xfrm>
          <a:prstGeom prst="rect">
            <a:avLst/>
          </a:prstGeom>
        </p:spPr>
      </p:pic>
    </p:spTree>
    <p:extLst>
      <p:ext uri="{BB962C8B-B14F-4D97-AF65-F5344CB8AC3E}">
        <p14:creationId xmlns:p14="http://schemas.microsoft.com/office/powerpoint/2010/main" val="3893547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638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Symbolic parallels (2 Peter 2:5-9)</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152400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21044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B0E2F-3F65-4664-A075-26DD1609D7E2}"/>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155257"/>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21:28, 34-36</a:t>
            </a:r>
          </a:p>
          <a:p>
            <a:pPr algn="just" eaLnBrk="1" hangingPunct="1">
              <a:defRPr/>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when these things begin to take place, straighten up and lift up your heads, because your redemption is drawing near…</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34 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be on your guard, so that your hearts will not be weighed down with dissipation and drunkenness and the worries of life, and that this day will not come on you suddenly, like a trap</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35</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it will come upon all those who live on the face of all the earth.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stay alert at all times, praying that you will have strength to escape all these things that are going to take place, and to stand before the Son of Man.”</a:t>
            </a:r>
          </a:p>
        </p:txBody>
      </p:sp>
    </p:spTree>
    <p:extLst>
      <p:ext uri="{BB962C8B-B14F-4D97-AF65-F5344CB8AC3E}">
        <p14:creationId xmlns:p14="http://schemas.microsoft.com/office/powerpoint/2010/main" val="14862904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FD9DFF-5BC3-4D0B-93AF-159F09A43490}"/>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Luke</a:t>
            </a: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 21:21, 28, 34-36</a:t>
            </a:r>
          </a:p>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21</a:t>
            </a:r>
            <a:r>
              <a:rPr lang="en-US" sz="3200" dirty="0">
                <a:effectLst>
                  <a:outerShdw blurRad="38100" dist="38100" dir="2700000" algn="tl">
                    <a:srgbClr val="000000">
                      <a:alpha val="43137"/>
                    </a:srgbClr>
                  </a:outerShdw>
                </a:effectLst>
                <a:latin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Then those who are in Judea must flee to the mountains, and those who are in the midst of the city must leave, and those who are in the country must not enter the city</a:t>
            </a:r>
            <a:r>
              <a:rPr 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28</a:t>
            </a:r>
            <a:r>
              <a:rPr lang="en-US" sz="3200" dirty="0">
                <a:effectLst>
                  <a:outerShdw blurRad="38100" dist="38100" dir="2700000" algn="tl">
                    <a:srgbClr val="000000">
                      <a:alpha val="43137"/>
                    </a:srgbClr>
                  </a:outerShdw>
                </a:effectLst>
                <a:latin typeface="Calibri" panose="020F0502020204030204" pitchFamily="34" charset="0"/>
              </a:rPr>
              <a:t> But when these things begin to take place, straighten up and lift up your heads, because your redemption is drawing near…</a:t>
            </a:r>
            <a:r>
              <a:rPr lang="en-US" sz="3200" baseline="30000" dirty="0">
                <a:effectLst>
                  <a:outerShdw blurRad="38100" dist="38100" dir="2700000" algn="tl">
                    <a:srgbClr val="000000">
                      <a:alpha val="43137"/>
                    </a:srgbClr>
                  </a:outerShdw>
                </a:effectLst>
                <a:latin typeface="Calibri" panose="020F0502020204030204" pitchFamily="34" charset="0"/>
              </a:rPr>
              <a:t>34 </a:t>
            </a:r>
            <a:r>
              <a:rPr lang="en-US" sz="3200" dirty="0">
                <a:effectLst>
                  <a:outerShdw blurRad="38100" dist="38100" dir="2700000" algn="tl">
                    <a:srgbClr val="000000">
                      <a:alpha val="43137"/>
                    </a:srgbClr>
                  </a:outerShdw>
                </a:effectLst>
                <a:latin typeface="Calibri" panose="020F0502020204030204" pitchFamily="34" charset="0"/>
              </a:rPr>
              <a:t>But be on your guard, so that your hearts will not be weighed down with dissipation and drunkenness and the worries of life, and that this day will not come on you suddenly, like a trap; </a:t>
            </a:r>
            <a:r>
              <a:rPr lang="en-US" sz="3200" baseline="30000" dirty="0">
                <a:effectLst>
                  <a:outerShdw blurRad="38100" dist="38100" dir="2700000" algn="tl">
                    <a:srgbClr val="000000">
                      <a:alpha val="43137"/>
                    </a:srgbClr>
                  </a:outerShdw>
                </a:effectLst>
                <a:latin typeface="Calibri" panose="020F0502020204030204" pitchFamily="34" charset="0"/>
              </a:rPr>
              <a:t> 35</a:t>
            </a:r>
            <a:r>
              <a:rPr lang="en-US" sz="3200" dirty="0">
                <a:effectLst>
                  <a:outerShdw blurRad="38100" dist="38100" dir="2700000" algn="tl">
                    <a:srgbClr val="000000">
                      <a:alpha val="43137"/>
                    </a:srgbClr>
                  </a:outerShdw>
                </a:effectLst>
                <a:latin typeface="Calibri" panose="020F0502020204030204" pitchFamily="34" charset="0"/>
              </a:rPr>
              <a:t> for . . .</a:t>
            </a:r>
          </a:p>
        </p:txBody>
      </p:sp>
    </p:spTree>
    <p:extLst>
      <p:ext uri="{BB962C8B-B14F-4D97-AF65-F5344CB8AC3E}">
        <p14:creationId xmlns:p14="http://schemas.microsoft.com/office/powerpoint/2010/main" val="37009130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FD9DFF-5BC3-4D0B-93AF-159F09A43490}"/>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831544"/>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Luke</a:t>
            </a: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 21:21, 28, 34-36</a:t>
            </a:r>
          </a:p>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rPr>
              <a:t>. . . it will come upon all those who live on the face of all the earth. </a:t>
            </a:r>
            <a:r>
              <a:rPr lang="en-US" sz="3200" baseline="30000" dirty="0">
                <a:effectLst>
                  <a:outerShdw blurRad="38100" dist="38100" dir="2700000" algn="tl">
                    <a:srgbClr val="000000">
                      <a:alpha val="43137"/>
                    </a:srgbClr>
                  </a:outerShdw>
                </a:effectLst>
                <a:latin typeface="Calibri" panose="020F0502020204030204" pitchFamily="34" charset="0"/>
              </a:rPr>
              <a:t>36</a:t>
            </a:r>
            <a:r>
              <a:rPr lang="en-US" sz="3200" dirty="0">
                <a:effectLst>
                  <a:outerShdw blurRad="38100" dist="38100" dir="2700000" algn="tl">
                    <a:srgbClr val="000000">
                      <a:alpha val="43137"/>
                    </a:srgbClr>
                  </a:outerShdw>
                </a:effectLst>
                <a:latin typeface="Calibri" panose="020F0502020204030204" pitchFamily="34" charset="0"/>
              </a:rPr>
              <a:t> But stay alert at all times, praying that you will have strength to escape all these things that are going to take place, and to stand before the Son of Man.”</a:t>
            </a:r>
          </a:p>
        </p:txBody>
      </p:sp>
      <p:pic>
        <p:nvPicPr>
          <p:cNvPr id="2" name="Picture 1">
            <a:extLst>
              <a:ext uri="{FF2B5EF4-FFF2-40B4-BE49-F238E27FC236}">
                <a16:creationId xmlns:a16="http://schemas.microsoft.com/office/drawing/2014/main" id="{1B756157-27FE-44D3-98D9-F6D42E0463E3}"/>
              </a:ext>
            </a:extLst>
          </p:cNvPr>
          <p:cNvPicPr>
            <a:picLocks noChangeAspect="1"/>
          </p:cNvPicPr>
          <p:nvPr/>
        </p:nvPicPr>
        <p:blipFill>
          <a:blip r:embed="rId3"/>
          <a:stretch>
            <a:fillRect/>
          </a:stretch>
        </p:blipFill>
        <p:spPr>
          <a:xfrm>
            <a:off x="4839093" y="2971800"/>
            <a:ext cx="2513814" cy="1828800"/>
          </a:xfrm>
          <a:prstGeom prst="rect">
            <a:avLst/>
          </a:prstGeom>
        </p:spPr>
      </p:pic>
    </p:spTree>
    <p:extLst>
      <p:ext uri="{BB962C8B-B14F-4D97-AF65-F5344CB8AC3E}">
        <p14:creationId xmlns:p14="http://schemas.microsoft.com/office/powerpoint/2010/main" val="10358321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352801" y="1600200"/>
            <a:ext cx="8201860" cy="4876800"/>
          </a:xfrm>
        </p:spPr>
        <p:txBody>
          <a:bodyPr/>
          <a:lstStyle/>
          <a:p>
            <a:pPr marL="0" indent="0" algn="just">
              <a:spcBef>
                <a:spcPts val="0"/>
              </a:spcBef>
              <a:buNone/>
              <a:defRPr/>
            </a:pPr>
            <a:r>
              <a:rPr lang="en-US" dirty="0">
                <a:effectLst>
                  <a:outerShdw blurRad="38100" dist="38100" dir="2700000" algn="tl">
                    <a:srgbClr val="000000">
                      <a:alpha val="43137"/>
                    </a:srgbClr>
                  </a:outerShdw>
                </a:effectLst>
                <a:cs typeface="Calibri" panose="020F0502020204030204" pitchFamily="34" charset="0"/>
              </a:rPr>
              <a:t>“It will be observed that the primary reference in this chapter is to the nation of Israel, who was already in the tribulation period, and therefore this is not applicable to the church. The things to be escaped are judgments associated with ‘that day’ (vs. 34), that is, the Day of the Lord. Watchfulness is enjoined upon the church (1 Thessalonians 5:6; Titus 2:13) apart from being found worthy to participate in the translation</a:t>
            </a:r>
            <a:r>
              <a:rPr lang="en-US" i="1" dirty="0">
                <a:effectLst>
                  <a:outerShdw blurRad="38100" dist="38100" dir="2700000" algn="tl">
                    <a:srgbClr val="000000">
                      <a:alpha val="43137"/>
                    </a:srgbClr>
                  </a:outerShdw>
                </a:effectLst>
                <a:cs typeface="Calibri" panose="020F0502020204030204" pitchFamily="34" charset="0"/>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i="1" kern="0" dirty="0">
                <a:solidFill>
                  <a:schemeClr val="tx1"/>
                </a:solidFill>
                <a:effectLst>
                  <a:outerShdw blurRad="38100" dist="38100" dir="2700000" algn="tl">
                    <a:srgbClr val="000000">
                      <a:alpha val="43137"/>
                    </a:srgbClr>
                  </a:outerShdw>
                </a:effectLst>
              </a:rPr>
              <a:t>Things to Come</a:t>
            </a:r>
            <a:r>
              <a:rPr lang="en-US" sz="1800" kern="0" dirty="0">
                <a:solidFill>
                  <a:schemeClr val="tx1"/>
                </a:solidFill>
                <a:effectLst>
                  <a:outerShdw blurRad="38100" dist="38100" dir="2700000" algn="tl">
                    <a:srgbClr val="000000">
                      <a:alpha val="43137"/>
                    </a:srgbClr>
                  </a:outerShdw>
                </a:effectLst>
              </a:rPr>
              <a:t>, Page 161-62</a:t>
            </a: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76200"/>
            <a:ext cx="1219200" cy="914400"/>
          </a:xfrm>
          <a:prstGeom prst="rect">
            <a:avLst/>
          </a:prstGeom>
          <a:solidFill>
            <a:srgbClr val="FFFFFF">
              <a:shade val="85000"/>
            </a:srgbClr>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23CEF06-ABFD-43BC-8C29-0AF9001AB78D}"/>
              </a:ext>
            </a:extLst>
          </p:cNvPr>
          <p:cNvPicPr>
            <a:picLocks noChangeAspect="1"/>
          </p:cNvPicPr>
          <p:nvPr/>
        </p:nvPicPr>
        <p:blipFill>
          <a:blip r:embed="rId3"/>
          <a:stretch>
            <a:fillRect/>
          </a:stretch>
        </p:blipFill>
        <p:spPr>
          <a:xfrm>
            <a:off x="637340" y="1752600"/>
            <a:ext cx="2486860" cy="3657600"/>
          </a:xfrm>
          <a:prstGeom prst="rect">
            <a:avLst/>
          </a:prstGeom>
        </p:spPr>
      </p:pic>
    </p:spTree>
    <p:extLst>
      <p:ext uri="{BB962C8B-B14F-4D97-AF65-F5344CB8AC3E}">
        <p14:creationId xmlns:p14="http://schemas.microsoft.com/office/powerpoint/2010/main" val="42259108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2324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Problems with Partial Rapturism?</a:t>
            </a:r>
          </a:p>
        </p:txBody>
      </p:sp>
      <p:sp>
        <p:nvSpPr>
          <p:cNvPr id="21507" name="Rectangle 3"/>
          <p:cNvSpPr>
            <a:spLocks noGrp="1" noChangeArrowheads="1"/>
          </p:cNvSpPr>
          <p:nvPr>
            <p:ph idx="1"/>
          </p:nvPr>
        </p:nvSpPr>
        <p:spPr>
          <a:xfrm>
            <a:off x="1066800" y="990600"/>
            <a:ext cx="100584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11912050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609600" y="128024"/>
          <a:ext cx="10972800" cy="6553192"/>
        </p:xfrm>
        <a:graphic>
          <a:graphicData uri="http://schemas.openxmlformats.org/drawingml/2006/table">
            <a:tbl>
              <a:tblPr>
                <a:tableStyleId>{5940675A-B579-460E-94D1-54222C63F5DA}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648261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8E3223-C16D-47DE-8B16-8FDCF2A56DE4}"/>
              </a:ext>
            </a:extLst>
          </p:cNvPr>
          <p:cNvPicPr>
            <a:picLocks noChangeAspect="1"/>
          </p:cNvPicPr>
          <p:nvPr/>
        </p:nvPicPr>
        <p:blipFill>
          <a:blip r:embed="rId2"/>
          <a:stretch>
            <a:fillRect/>
          </a:stretch>
        </p:blipFill>
        <p:spPr>
          <a:xfrm>
            <a:off x="0" y="1"/>
            <a:ext cx="12192000" cy="6858000"/>
          </a:xfrm>
          <a:prstGeom prst="rect">
            <a:avLst/>
          </a:prstGeom>
        </p:spPr>
      </p:pic>
      <p:sp>
        <p:nvSpPr>
          <p:cNvPr id="134147" name="Rectangle 1"/>
          <p:cNvSpPr>
            <a:spLocks noChangeArrowheads="1"/>
          </p:cNvSpPr>
          <p:nvPr/>
        </p:nvSpPr>
        <p:spPr bwMode="auto">
          <a:xfrm>
            <a:off x="609600" y="1"/>
            <a:ext cx="10972800" cy="2539157"/>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 Corinthians 3:15</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If any man’s (carnal believer’s) work is burned up, he will suffer loss; but he himself will be saved, yet so as through fire.”</a:t>
            </a:r>
          </a:p>
        </p:txBody>
      </p:sp>
      <p:pic>
        <p:nvPicPr>
          <p:cNvPr id="4" name="Picture 3">
            <a:extLst>
              <a:ext uri="{FF2B5EF4-FFF2-40B4-BE49-F238E27FC236}">
                <a16:creationId xmlns:a16="http://schemas.microsoft.com/office/drawing/2014/main" id="{4AD8C88E-3F45-4661-815D-165E3C29CE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5800" y="2686898"/>
            <a:ext cx="3352800" cy="2011680"/>
          </a:xfrm>
          <a:prstGeom prst="rect">
            <a:avLst/>
          </a:prstGeom>
        </p:spPr>
      </p:pic>
    </p:spTree>
    <p:extLst>
      <p:ext uri="{BB962C8B-B14F-4D97-AF65-F5344CB8AC3E}">
        <p14:creationId xmlns:p14="http://schemas.microsoft.com/office/powerpoint/2010/main" val="30795570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B0E2F-3F65-4664-A075-26DD1609D7E2}"/>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a:t>
            </a: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 Corinthians 9:24-27</a:t>
            </a:r>
          </a:p>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24 </a:t>
            </a:r>
            <a:r>
              <a:rPr lang="en-US" sz="3200" dirty="0">
                <a:effectLst>
                  <a:outerShdw blurRad="38100" dist="38100" dir="2700000" algn="tl">
                    <a:srgbClr val="000000">
                      <a:alpha val="43137"/>
                    </a:srgbClr>
                  </a:outerShdw>
                </a:effectLst>
                <a:latin typeface="Calibri" panose="020F0502020204030204" pitchFamily="34" charset="0"/>
              </a:rPr>
              <a:t>Do you not know that those who run in a race all run, but </a:t>
            </a:r>
            <a:r>
              <a:rPr lang="en-US" sz="3200" i="1" dirty="0">
                <a:effectLst>
                  <a:outerShdw blurRad="38100" dist="38100" dir="2700000" algn="tl">
                    <a:srgbClr val="000000">
                      <a:alpha val="43137"/>
                    </a:srgbClr>
                  </a:outerShdw>
                </a:effectLst>
                <a:latin typeface="Calibri" panose="020F0502020204030204" pitchFamily="34" charset="0"/>
              </a:rPr>
              <a:t>only</a:t>
            </a:r>
            <a:r>
              <a:rPr lang="en-US" sz="3200" dirty="0">
                <a:effectLst>
                  <a:outerShdw blurRad="38100" dist="38100" dir="2700000" algn="tl">
                    <a:srgbClr val="000000">
                      <a:alpha val="43137"/>
                    </a:srgbClr>
                  </a:outerShdw>
                </a:effectLst>
                <a:latin typeface="Calibri" panose="020F0502020204030204" pitchFamily="34" charset="0"/>
              </a:rPr>
              <a:t> one receives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prize</a:t>
            </a:r>
            <a:r>
              <a:rPr lang="en-US" sz="3200" dirty="0">
                <a:effectLst>
                  <a:outerShdw blurRad="38100" dist="38100" dir="2700000" algn="tl">
                    <a:srgbClr val="000000">
                      <a:alpha val="43137"/>
                    </a:srgbClr>
                  </a:outerShdw>
                </a:effectLst>
                <a:latin typeface="Calibri" panose="020F0502020204030204" pitchFamily="34" charset="0"/>
              </a:rPr>
              <a:t>? Run in such a way that you may win. </a:t>
            </a:r>
            <a:r>
              <a:rPr lang="en-US" sz="3200" baseline="30000" dirty="0">
                <a:effectLst>
                  <a:outerShdw blurRad="38100" dist="38100" dir="2700000" algn="tl">
                    <a:srgbClr val="000000">
                      <a:alpha val="43137"/>
                    </a:srgbClr>
                  </a:outerShdw>
                </a:effectLst>
                <a:latin typeface="Calibri" panose="020F0502020204030204" pitchFamily="34" charset="0"/>
              </a:rPr>
              <a:t>25 </a:t>
            </a:r>
            <a:r>
              <a:rPr lang="en-US" sz="3200" dirty="0">
                <a:effectLst>
                  <a:outerShdw blurRad="38100" dist="38100" dir="2700000" algn="tl">
                    <a:srgbClr val="000000">
                      <a:alpha val="43137"/>
                    </a:srgbClr>
                  </a:outerShdw>
                </a:effectLst>
                <a:latin typeface="Calibri" panose="020F0502020204030204" pitchFamily="34" charset="0"/>
              </a:rPr>
              <a:t>Everyone who competes in the games exercises self-control in all things. They then </a:t>
            </a:r>
            <a:r>
              <a:rPr lang="en-US" sz="3200" i="1" dirty="0">
                <a:effectLst>
                  <a:outerShdw blurRad="38100" dist="38100" dir="2700000" algn="tl">
                    <a:srgbClr val="000000">
                      <a:alpha val="43137"/>
                    </a:srgbClr>
                  </a:outerShdw>
                </a:effectLst>
                <a:latin typeface="Calibri" panose="020F0502020204030204" pitchFamily="34" charset="0"/>
              </a:rPr>
              <a:t>do it</a:t>
            </a:r>
            <a:r>
              <a:rPr lang="en-US" sz="3200" dirty="0">
                <a:effectLst>
                  <a:outerShdw blurRad="38100" dist="38100" dir="2700000" algn="tl">
                    <a:srgbClr val="000000">
                      <a:alpha val="43137"/>
                    </a:srgbClr>
                  </a:outerShdw>
                </a:effectLst>
                <a:latin typeface="Calibri" panose="020F0502020204030204" pitchFamily="34" charset="0"/>
              </a:rPr>
              <a:t> to receive a perishable wreath, but we an imperishable. </a:t>
            </a:r>
            <a:r>
              <a:rPr lang="en-US" sz="3200" baseline="30000" dirty="0">
                <a:effectLst>
                  <a:outerShdw blurRad="38100" dist="38100" dir="2700000" algn="tl">
                    <a:srgbClr val="000000">
                      <a:alpha val="43137"/>
                    </a:srgbClr>
                  </a:outerShdw>
                </a:effectLst>
                <a:latin typeface="Calibri" panose="020F0502020204030204" pitchFamily="34" charset="0"/>
              </a:rPr>
              <a:t>26 </a:t>
            </a:r>
            <a:r>
              <a:rPr lang="en-US" sz="3200" dirty="0">
                <a:effectLst>
                  <a:outerShdw blurRad="38100" dist="38100" dir="2700000" algn="tl">
                    <a:srgbClr val="000000">
                      <a:alpha val="43137"/>
                    </a:srgbClr>
                  </a:outerShdw>
                </a:effectLst>
                <a:latin typeface="Calibri" panose="020F0502020204030204" pitchFamily="34" charset="0"/>
              </a:rPr>
              <a:t>Therefore I run in such a way, as not without aim; I box in such a way, as not beating the air; </a:t>
            </a:r>
            <a:r>
              <a:rPr lang="en-US" sz="3200" baseline="30000" dirty="0">
                <a:effectLst>
                  <a:outerShdw blurRad="38100" dist="38100" dir="2700000" algn="tl">
                    <a:srgbClr val="000000">
                      <a:alpha val="43137"/>
                    </a:srgbClr>
                  </a:outerShdw>
                </a:effectLst>
                <a:latin typeface="Calibri" panose="020F0502020204030204" pitchFamily="34" charset="0"/>
              </a:rPr>
              <a:t>27 </a:t>
            </a:r>
            <a:r>
              <a:rPr lang="en-US" sz="3200" dirty="0">
                <a:effectLst>
                  <a:outerShdw blurRad="38100" dist="38100" dir="2700000" algn="tl">
                    <a:srgbClr val="000000">
                      <a:alpha val="43137"/>
                    </a:srgbClr>
                  </a:outerShdw>
                </a:effectLst>
                <a:latin typeface="Calibri" panose="020F0502020204030204" pitchFamily="34" charset="0"/>
              </a:rPr>
              <a:t>but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 discipline my body and make it my slave, so that, after I have preached to others, I myself will not be disqualified</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039575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58102-820B-4AE0-B6C6-3B0531C864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2 John 8</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Watch yourselves, that you do not lose what we have accomplished, but that you may receive a full reward.”</a:t>
            </a:r>
          </a:p>
        </p:txBody>
      </p:sp>
      <p:pic>
        <p:nvPicPr>
          <p:cNvPr id="4" name="Picture 3">
            <a:extLst>
              <a:ext uri="{FF2B5EF4-FFF2-40B4-BE49-F238E27FC236}">
                <a16:creationId xmlns:a16="http://schemas.microsoft.com/office/drawing/2014/main" id="{4AD8C88E-3F45-4661-815D-165E3C29CE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5800" y="2686898"/>
            <a:ext cx="3352800" cy="2011680"/>
          </a:xfrm>
          <a:prstGeom prst="rect">
            <a:avLst/>
          </a:prstGeom>
        </p:spPr>
      </p:pic>
    </p:spTree>
    <p:extLst>
      <p:ext uri="{BB962C8B-B14F-4D97-AF65-F5344CB8AC3E}">
        <p14:creationId xmlns:p14="http://schemas.microsoft.com/office/powerpoint/2010/main" val="28606736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3:11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am coming quickly; hold fast what you have, so that no one will take your crown.”</a:t>
            </a:r>
          </a:p>
        </p:txBody>
      </p:sp>
      <p:pic>
        <p:nvPicPr>
          <p:cNvPr id="6" name="Picture 2" descr="Image result for church of philadelphia">
            <a:extLst>
              <a:ext uri="{FF2B5EF4-FFF2-40B4-BE49-F238E27FC236}">
                <a16:creationId xmlns:a16="http://schemas.microsoft.com/office/drawing/2014/main" id="{A7911A8F-E8E5-447C-A33C-25A03C6A44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000" y="2514600"/>
            <a:ext cx="4064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889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22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60BA4-CF11-42A6-BD50-EBD3A4BF09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Timothy 4:8</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In the future there is laid up for me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crown</a:t>
            </a:r>
            <a:r>
              <a:rPr lang="en-US" sz="3600" dirty="0">
                <a:effectLst>
                  <a:outerShdw blurRad="38100" dist="38100" dir="2700000" algn="tl">
                    <a:srgbClr val="000000">
                      <a:alpha val="43137"/>
                    </a:srgbClr>
                  </a:outerShdw>
                </a:effectLst>
                <a:latin typeface="Calibri" panose="020F0502020204030204" pitchFamily="34" charset="0"/>
              </a:rPr>
              <a:t> of righteousness, which the Lord, the righteous Judge, will award to me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on that day</a:t>
            </a:r>
            <a:r>
              <a:rPr lang="en-US" sz="3600" dirty="0">
                <a:effectLst>
                  <a:outerShdw blurRad="38100" dist="38100" dir="2700000" algn="tl">
                    <a:srgbClr val="000000">
                      <a:alpha val="43137"/>
                    </a:srgbClr>
                  </a:outerShdw>
                </a:effectLst>
                <a:latin typeface="Calibri" panose="020F0502020204030204" pitchFamily="34" charset="0"/>
              </a:rPr>
              <a:t>; and not only to me, but also to all who have loved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His appearing</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3FA97728-93BF-49EA-9DA9-8A588870B0F9}"/>
              </a:ext>
            </a:extLst>
          </p:cNvPr>
          <p:cNvPicPr>
            <a:picLocks noChangeAspect="1"/>
          </p:cNvPicPr>
          <p:nvPr/>
        </p:nvPicPr>
        <p:blipFill rotWithShape="1">
          <a:blip r:embed="rId3"/>
          <a:srcRect l="12667" r="12667" b="5744"/>
          <a:stretch/>
        </p:blipFill>
        <p:spPr>
          <a:xfrm>
            <a:off x="4774971" y="3044149"/>
            <a:ext cx="2642058" cy="1828800"/>
          </a:xfrm>
          <a:prstGeom prst="rect">
            <a:avLst/>
          </a:prstGeom>
        </p:spPr>
      </p:pic>
    </p:spTree>
    <p:extLst>
      <p:ext uri="{BB962C8B-B14F-4D97-AF65-F5344CB8AC3E}">
        <p14:creationId xmlns:p14="http://schemas.microsoft.com/office/powerpoint/2010/main" val="31872556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743200" y="1524000"/>
            <a:ext cx="8839199" cy="4876800"/>
          </a:xfrm>
        </p:spPr>
        <p:txBody>
          <a:bodyPr/>
          <a:lstStyle/>
          <a:p>
            <a:pPr marL="0" indent="0" algn="just">
              <a:spcBef>
                <a:spcPts val="0"/>
              </a:spcBef>
              <a:buNone/>
              <a:defRPr/>
            </a:pPr>
            <a:r>
              <a:rPr lang="en-US" sz="3100" dirty="0">
                <a:effectLst>
                  <a:outerShdw blurRad="38100" dist="38100" dir="2700000" algn="tl">
                    <a:srgbClr val="000000">
                      <a:alpha val="43137"/>
                    </a:srgbClr>
                  </a:outerShdw>
                </a:effectLst>
                <a:cs typeface="Calibri" panose="020F0502020204030204" pitchFamily="34" charset="0"/>
              </a:rPr>
              <a:t>“This [2 Tim. 4:8] is used by the adherents of this position to show that the rapture must be a partial one. However, it is to be noticed that the subject of the translation is not in view in this passage, but rather the question of reward. The Second Advent was intended by God to be a purifying hope (1 John 3:3). Because of such purifying a new life is produced because of the expectancy of the Lord's return. Therefore, those that truly ‘love his appearing’ will experience a new kind of life which will bring a reward</a:t>
            </a:r>
            <a:r>
              <a:rPr lang="en-US" sz="3100" i="1" dirty="0">
                <a:effectLst>
                  <a:outerShdw blurRad="38100" dist="38100" dir="2700000" algn="tl">
                    <a:srgbClr val="000000">
                      <a:alpha val="43137"/>
                    </a:srgbClr>
                  </a:outerShdw>
                </a:effectLst>
                <a:cs typeface="Calibri" panose="020F0502020204030204" pitchFamily="34" charset="0"/>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i="1" kern="0" dirty="0">
                <a:solidFill>
                  <a:schemeClr val="tx1"/>
                </a:solidFill>
                <a:effectLst>
                  <a:outerShdw blurRad="38100" dist="38100" dir="2700000" algn="tl">
                    <a:srgbClr val="000000">
                      <a:alpha val="43137"/>
                    </a:srgbClr>
                  </a:outerShdw>
                </a:effectLst>
              </a:rPr>
              <a:t>Things to Come</a:t>
            </a:r>
            <a:r>
              <a:rPr lang="en-US" sz="1800" kern="0" dirty="0">
                <a:solidFill>
                  <a:schemeClr val="tx1"/>
                </a:solidFill>
                <a:effectLst>
                  <a:outerShdw blurRad="38100" dist="38100" dir="2700000" algn="tl">
                    <a:srgbClr val="000000">
                      <a:alpha val="43137"/>
                    </a:srgbClr>
                  </a:outerShdw>
                </a:effectLst>
              </a:rPr>
              <a:t>, Page 163</a:t>
            </a: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76200"/>
            <a:ext cx="1219200" cy="914400"/>
          </a:xfrm>
          <a:prstGeom prst="rect">
            <a:avLst/>
          </a:prstGeom>
          <a:solidFill>
            <a:srgbClr val="FFFFFF">
              <a:shade val="85000"/>
            </a:srgbClr>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9E43E9C-32A0-4497-873A-2DDEF07A2D71}"/>
              </a:ext>
            </a:extLst>
          </p:cNvPr>
          <p:cNvPicPr>
            <a:picLocks noChangeAspect="1"/>
          </p:cNvPicPr>
          <p:nvPr/>
        </p:nvPicPr>
        <p:blipFill>
          <a:blip r:embed="rId3"/>
          <a:stretch>
            <a:fillRect/>
          </a:stretch>
        </p:blipFill>
        <p:spPr>
          <a:xfrm>
            <a:off x="649455" y="1676400"/>
            <a:ext cx="1865145" cy="2743200"/>
          </a:xfrm>
          <a:prstGeom prst="rect">
            <a:avLst/>
          </a:prstGeom>
        </p:spPr>
      </p:pic>
    </p:spTree>
    <p:extLst>
      <p:ext uri="{BB962C8B-B14F-4D97-AF65-F5344CB8AC3E}">
        <p14:creationId xmlns:p14="http://schemas.microsoft.com/office/powerpoint/2010/main" val="19019192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Problems with Partial Rapturism?</a:t>
            </a:r>
          </a:p>
        </p:txBody>
      </p:sp>
      <p:sp>
        <p:nvSpPr>
          <p:cNvPr id="21507" name="Rectangle 3"/>
          <p:cNvSpPr>
            <a:spLocks noGrp="1" noChangeArrowheads="1"/>
          </p:cNvSpPr>
          <p:nvPr>
            <p:ph idx="1"/>
          </p:nvPr>
        </p:nvSpPr>
        <p:spPr>
          <a:xfrm>
            <a:off x="1066800" y="990600"/>
            <a:ext cx="10058400" cy="5638800"/>
          </a:xfrm>
        </p:spPr>
        <p:txBody>
          <a:bodyPr/>
          <a:lstStyle/>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Every divine blessing is given on the basis of His grace and not human effort (Eph. 2:8-9; Rom. 12:6)</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Symbolic parallels mandate that carnal as well as sanctified Christians will be taken up in the rapture (Gen. 19:22)</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The promise of the rapture is mentioned in Paul's letter to the carnal Corinthian church (1 Cor. 15:51)</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 partial rapture would sever Christ's body (1 Cor 12:12-14)</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The partial rapture view subjects believers to God's wrath (Thess 1:10)</a:t>
            </a:r>
          </a:p>
        </p:txBody>
      </p:sp>
    </p:spTree>
    <p:extLst>
      <p:ext uri="{BB962C8B-B14F-4D97-AF65-F5344CB8AC3E}">
        <p14:creationId xmlns:p14="http://schemas.microsoft.com/office/powerpoint/2010/main" val="17761398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2324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Problems with Partial Rapturism?</a:t>
            </a:r>
          </a:p>
        </p:txBody>
      </p:sp>
      <p:sp>
        <p:nvSpPr>
          <p:cNvPr id="21507" name="Rectangle 3"/>
          <p:cNvSpPr>
            <a:spLocks noGrp="1" noChangeArrowheads="1"/>
          </p:cNvSpPr>
          <p:nvPr>
            <p:ph idx="1"/>
          </p:nvPr>
        </p:nvSpPr>
        <p:spPr>
          <a:xfrm>
            <a:off x="1066800" y="990600"/>
            <a:ext cx="100584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24328200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55633D-6926-4078-A23D-ADF3A3C093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6" name="Picture 2" descr="Image result for church of philadelphia">
            <a:extLst>
              <a:ext uri="{FF2B5EF4-FFF2-40B4-BE49-F238E27FC236}">
                <a16:creationId xmlns:a16="http://schemas.microsoft.com/office/drawing/2014/main" id="{ED227EAC-A83A-4366-B056-D1592D123A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5200" y="3358871"/>
            <a:ext cx="2641600" cy="1485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9F462C-165B-474F-B823-4B72AD95B05D}"/>
              </a:ext>
            </a:extLst>
          </p:cNvPr>
          <p:cNvSpPr txBox="1"/>
          <p:nvPr/>
        </p:nvSpPr>
        <p:spPr>
          <a:xfrm>
            <a:off x="609600" y="1"/>
            <a:ext cx="10972800" cy="3077766"/>
          </a:xfrm>
          <a:prstGeom prst="rect">
            <a:avLst/>
          </a:prstGeom>
          <a:noFill/>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3:10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Because you have kept the word of My perseverance</a:t>
            </a:r>
            <a:r>
              <a:rPr lang="en-US" sz="3600" dirty="0">
                <a:effectLst>
                  <a:outerShdw blurRad="38100" dist="38100" dir="2700000" algn="tl">
                    <a:srgbClr val="000000">
                      <a:alpha val="43137"/>
                    </a:srgbClr>
                  </a:outerShdw>
                </a:effectLst>
                <a:latin typeface="Calibri" panose="020F0502020204030204" pitchFamily="34" charset="0"/>
              </a:rPr>
              <a:t>, I also will keep you from the hour of testing, that </a:t>
            </a:r>
            <a:r>
              <a:rPr lang="en-US" sz="3600" i="1" dirty="0">
                <a:effectLst>
                  <a:outerShdw blurRad="38100" dist="38100" dir="2700000" algn="tl">
                    <a:srgbClr val="000000">
                      <a:alpha val="43137"/>
                    </a:srgbClr>
                  </a:outerShdw>
                </a:effectLst>
                <a:latin typeface="Calibri" panose="020F0502020204030204" pitchFamily="34" charset="0"/>
              </a:rPr>
              <a:t>hour</a:t>
            </a:r>
            <a:r>
              <a:rPr lang="en-US" sz="3600" dirty="0">
                <a:effectLst>
                  <a:outerShdw blurRad="38100" dist="38100" dir="2700000" algn="tl">
                    <a:srgbClr val="000000">
                      <a:alpha val="43137"/>
                    </a:srgbClr>
                  </a:outerShdw>
                </a:effectLst>
                <a:latin typeface="Calibri" panose="020F0502020204030204" pitchFamily="34" charset="0"/>
              </a:rPr>
              <a:t> which is about to come upon the whole world, to test those who dwell on the earth. </a:t>
            </a:r>
          </a:p>
        </p:txBody>
      </p:sp>
    </p:spTree>
    <p:extLst>
      <p:ext uri="{BB962C8B-B14F-4D97-AF65-F5344CB8AC3E}">
        <p14:creationId xmlns:p14="http://schemas.microsoft.com/office/powerpoint/2010/main" val="1394230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734529-6B13-4235-9FDA-465BA5770D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74627A71-7DE4-42B1-A143-07F1C0CABEE4}"/>
              </a:ext>
            </a:extLst>
          </p:cNvPr>
          <p:cNvSpPr txBox="1"/>
          <p:nvPr/>
        </p:nvSpPr>
        <p:spPr>
          <a:xfrm>
            <a:off x="609600" y="0"/>
            <a:ext cx="10972800" cy="5268109"/>
          </a:xfrm>
          <a:prstGeom prst="rect">
            <a:avLst/>
          </a:prstGeom>
          <a:noFill/>
        </p:spPr>
        <p:txBody>
          <a:bodyPr wrap="square">
            <a:spAutoFit/>
          </a:bodyPr>
          <a:lstStyle/>
          <a:p>
            <a:pPr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3:9-10</a:t>
            </a:r>
          </a:p>
          <a:p>
            <a:pPr algn="just">
              <a:spcBef>
                <a:spcPts val="0"/>
              </a:spcBef>
              <a:spcAft>
                <a:spcPts val="0"/>
              </a:spcAft>
            </a:pPr>
            <a:r>
              <a:rPr lang="en-US" sz="3600" baseline="30000" dirty="0">
                <a:latin typeface="Calibri" panose="020F0502020204030204" pitchFamily="34" charset="0"/>
              </a:rPr>
              <a:t>9</a:t>
            </a:r>
            <a:r>
              <a:rPr lang="en-US" sz="3600" dirty="0">
                <a:latin typeface="Calibri" panose="020F0502020204030204" pitchFamily="34" charset="0"/>
              </a:rPr>
              <a:t> ‘Behold, I will cause </a:t>
            </a:r>
            <a:r>
              <a:rPr lang="en-US" sz="3600" i="1" dirty="0">
                <a:latin typeface="Calibri" panose="020F0502020204030204" pitchFamily="34" charset="0"/>
              </a:rPr>
              <a:t>those</a:t>
            </a:r>
            <a:r>
              <a:rPr lang="en-US" sz="3600" dirty="0">
                <a:latin typeface="Calibri" panose="020F0502020204030204" pitchFamily="34" charset="0"/>
              </a:rPr>
              <a:t> of the synagogue of Satan, who say that they are Jews and are not, but lie—I will make them come and bow down at your feet, and </a:t>
            </a:r>
            <a:r>
              <a:rPr lang="en-US" sz="3600" i="1" dirty="0">
                <a:latin typeface="Calibri" panose="020F0502020204030204" pitchFamily="34" charset="0"/>
              </a:rPr>
              <a:t>make them</a:t>
            </a:r>
            <a:r>
              <a:rPr lang="en-US" sz="3600" dirty="0">
                <a:latin typeface="Calibri" panose="020F0502020204030204" pitchFamily="34" charset="0"/>
              </a:rPr>
              <a:t> know that I have loved </a:t>
            </a:r>
            <a:r>
              <a:rPr lang="en-US" sz="3600" b="1" u="sng" dirty="0">
                <a:solidFill>
                  <a:srgbClr val="FFFFCC"/>
                </a:solidFill>
                <a:latin typeface="Calibri" panose="020F0502020204030204" pitchFamily="34" charset="0"/>
              </a:rPr>
              <a:t>you. </a:t>
            </a:r>
            <a:r>
              <a:rPr lang="en-US" sz="3600" b="1" u="sng" baseline="30000" dirty="0">
                <a:solidFill>
                  <a:srgbClr val="FFFFCC"/>
                </a:solidFill>
                <a:latin typeface="Calibri" panose="020F0502020204030204" pitchFamily="34" charset="0"/>
              </a:rPr>
              <a:t>10</a:t>
            </a:r>
            <a:r>
              <a:rPr lang="en-US" sz="3600" b="1" u="sng" dirty="0">
                <a:solidFill>
                  <a:srgbClr val="FFFFCC"/>
                </a:solidFill>
                <a:latin typeface="Calibri" panose="020F0502020204030204" pitchFamily="34" charset="0"/>
              </a:rPr>
              <a:t> ‘Because you have kept the word of My perseverance</a:t>
            </a:r>
            <a:r>
              <a:rPr lang="en-US" sz="3600" dirty="0">
                <a:latin typeface="Calibri" panose="020F0502020204030204" pitchFamily="34" charset="0"/>
              </a:rPr>
              <a:t>, I also will keep you from the hour of testing, that </a:t>
            </a:r>
            <a:r>
              <a:rPr lang="en-US" sz="3600" i="1" dirty="0">
                <a:latin typeface="Calibri" panose="020F0502020204030204" pitchFamily="34" charset="0"/>
              </a:rPr>
              <a:t>hour</a:t>
            </a:r>
            <a:r>
              <a:rPr lang="en-US" sz="3600" dirty="0">
                <a:latin typeface="Calibri" panose="020F0502020204030204" pitchFamily="34" charset="0"/>
              </a:rPr>
              <a:t> which is about to come upon the whole world, to test those who dwell on the earth. </a:t>
            </a:r>
          </a:p>
        </p:txBody>
      </p:sp>
    </p:spTree>
    <p:extLst>
      <p:ext uri="{BB962C8B-B14F-4D97-AF65-F5344CB8AC3E}">
        <p14:creationId xmlns:p14="http://schemas.microsoft.com/office/powerpoint/2010/main" val="3033046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781300" y="209550"/>
            <a:ext cx="6629400" cy="85725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Problems with Beginning the Sentence in Rev. 3:10 with “Because” </a:t>
            </a:r>
          </a:p>
        </p:txBody>
      </p:sp>
      <p:sp>
        <p:nvSpPr>
          <p:cNvPr id="21507" name="Rectangle 3"/>
          <p:cNvSpPr>
            <a:spLocks noGrp="1" noChangeArrowheads="1"/>
          </p:cNvSpPr>
          <p:nvPr>
            <p:ph type="body" idx="1"/>
          </p:nvPr>
        </p:nvSpPr>
        <p:spPr>
          <a:xfrm>
            <a:off x="609600" y="1295400"/>
            <a:ext cx="10972800" cy="4572000"/>
          </a:xfrm>
        </p:spPr>
        <p:txBody>
          <a:bodyPr/>
          <a:lstStyle/>
          <a:p>
            <a:pPr marL="457200" indent="-457200" algn="just"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rPr>
              <a:t>Not part of the original manuscripts: chapter &amp; verse divisions &amp; punctuation marks (periods, commas, or exclamation points).</a:t>
            </a:r>
          </a:p>
          <a:p>
            <a:pPr marL="457200" indent="-457200" algn="just"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rPr>
              <a:t>These things were all added by later copyists.</a:t>
            </a:r>
          </a:p>
          <a:p>
            <a:pPr marL="457200" indent="-457200" algn="just"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rPr>
              <a:t>Most English translations separate the two verses with a period.</a:t>
            </a:r>
          </a:p>
          <a:p>
            <a:pPr marL="457200" indent="-457200" algn="just"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rPr>
              <a:t>Thus, it becomes cause for participating the Rapture and not a cause for their enemies to worship before their feet.</a:t>
            </a:r>
          </a:p>
          <a:p>
            <a:pPr marL="457200" indent="-457200" algn="just"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rPr>
              <a:t>However, the period should be placed in the middle of verse 10.</a:t>
            </a:r>
          </a:p>
          <a:p>
            <a:pPr marL="457200" indent="-457200" algn="just"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rPr>
              <a:t>Thus, it becomes not a cause for participating the Rapture and a cause for their enemies to worship before their feet.</a:t>
            </a:r>
          </a:p>
        </p:txBody>
      </p:sp>
      <p:sp>
        <p:nvSpPr>
          <p:cNvPr id="2" name="TextBox 1">
            <a:extLst>
              <a:ext uri="{FF2B5EF4-FFF2-40B4-BE49-F238E27FC236}">
                <a16:creationId xmlns:a16="http://schemas.microsoft.com/office/drawing/2014/main" id="{D44FF9F5-D427-42FF-92AC-F42F5B328C0D}"/>
              </a:ext>
            </a:extLst>
          </p:cNvPr>
          <p:cNvSpPr txBox="1"/>
          <p:nvPr/>
        </p:nvSpPr>
        <p:spPr>
          <a:xfrm>
            <a:off x="2819400" y="6324601"/>
            <a:ext cx="6553200"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John Niemela, </a:t>
            </a:r>
            <a:r>
              <a:rPr lang="en-US" sz="1200" i="1" dirty="0">
                <a:latin typeface="Calibri" panose="020F0502020204030204" pitchFamily="34" charset="0"/>
                <a:cs typeface="Calibri" panose="020F0502020204030204" pitchFamily="34" charset="0"/>
              </a:rPr>
              <a:t>The Interpretation of Revelation 3:10: You Have Kept My Word</a:t>
            </a:r>
            <a:r>
              <a:rPr lang="en-US" sz="1200" dirty="0">
                <a:latin typeface="Calibri" panose="020F0502020204030204" pitchFamily="34" charset="0"/>
                <a:cs typeface="Calibri" panose="020F0502020204030204" pitchFamily="34" charset="0"/>
              </a:rPr>
              <a:t>, CTS Journal; As summarized by Dennis </a:t>
            </a:r>
            <a:r>
              <a:rPr lang="en-US" sz="1200" dirty="0" err="1">
                <a:latin typeface="Calibri" panose="020F0502020204030204" pitchFamily="34" charset="0"/>
                <a:cs typeface="Calibri" panose="020F0502020204030204" pitchFamily="34" charset="0"/>
              </a:rPr>
              <a:t>Rokser</a:t>
            </a:r>
            <a:r>
              <a:rPr lang="en-US" sz="1200" dirty="0">
                <a:latin typeface="Calibri" panose="020F0502020204030204" pitchFamily="34" charset="0"/>
                <a:cs typeface="Calibri" panose="020F0502020204030204" pitchFamily="34" charset="0"/>
              </a:rPr>
              <a:t>, </a:t>
            </a:r>
            <a:r>
              <a:rPr lang="en-US" sz="1200" i="1" dirty="0">
                <a:latin typeface="Calibri" panose="020F0502020204030204" pitchFamily="34" charset="0"/>
                <a:cs typeface="Calibri" panose="020F0502020204030204" pitchFamily="34" charset="0"/>
              </a:rPr>
              <a:t>A Golden Nugget in Revelation 3:10</a:t>
            </a:r>
            <a:r>
              <a:rPr lang="en-US" sz="1200" dirty="0">
                <a:latin typeface="Calibri" panose="020F0502020204030204" pitchFamily="34" charset="0"/>
                <a:cs typeface="Calibri" panose="020F0502020204030204" pitchFamily="34" charset="0"/>
              </a:rPr>
              <a:t>, Grace for the Race, no. 29.</a:t>
            </a:r>
          </a:p>
        </p:txBody>
      </p:sp>
    </p:spTree>
    <p:extLst>
      <p:ext uri="{BB962C8B-B14F-4D97-AF65-F5344CB8AC3E}">
        <p14:creationId xmlns:p14="http://schemas.microsoft.com/office/powerpoint/2010/main" val="90747268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609600" y="1295400"/>
            <a:ext cx="10972800" cy="5029200"/>
          </a:xfrm>
        </p:spPr>
        <p:txBody>
          <a:bodyPr/>
          <a:lstStyle/>
          <a:p>
            <a:pPr marL="457200" indent="-457200" algn="just" eaLnBrk="1" hangingPunct="1">
              <a:spcBef>
                <a:spcPts val="0"/>
              </a:spcBef>
              <a:spcAft>
                <a:spcPts val="900"/>
              </a:spcAft>
              <a:buSzPct val="100000"/>
              <a:buFont typeface="+mj-lt"/>
              <a:buAutoNum type="arabicPeriod" startAt="7"/>
              <a:defRPr/>
            </a:pPr>
            <a:r>
              <a:rPr lang="en-US" sz="2800" dirty="0">
                <a:effectLst>
                  <a:outerShdw blurRad="38100" dist="38100" dir="2700000" algn="tl">
                    <a:srgbClr val="000000">
                      <a:alpha val="43137"/>
                    </a:srgbClr>
                  </a:outerShdw>
                </a:effectLst>
              </a:rPr>
              <a:t>Rev. 3:10b becomes an additional unconditional promise of Rapture participation beyond the promises of Rev. 2:9b.</a:t>
            </a:r>
          </a:p>
          <a:p>
            <a:pPr marL="457200" indent="-457200" algn="just" eaLnBrk="1" hangingPunct="1">
              <a:spcBef>
                <a:spcPts val="0"/>
              </a:spcBef>
              <a:spcAft>
                <a:spcPts val="900"/>
              </a:spcAft>
              <a:buSzPct val="100000"/>
              <a:buFont typeface="+mj-lt"/>
              <a:buAutoNum type="arabicPeriod" startAt="7"/>
              <a:defRPr/>
            </a:pPr>
            <a:r>
              <a:rPr lang="en-US" sz="2800" dirty="0">
                <a:effectLst>
                  <a:outerShdw blurRad="38100" dist="38100" dir="2700000" algn="tl">
                    <a:srgbClr val="000000">
                      <a:alpha val="43137"/>
                    </a:srgbClr>
                  </a:outerShdw>
                </a:effectLst>
              </a:rPr>
              <a:t>It is rare to begin a sentence with “because” (</a:t>
            </a:r>
            <a:r>
              <a:rPr lang="en-US" sz="2800" i="1" dirty="0" err="1">
                <a:effectLst>
                  <a:outerShdw blurRad="38100" dist="38100" dir="2700000" algn="tl">
                    <a:srgbClr val="000000">
                      <a:alpha val="43137"/>
                    </a:srgbClr>
                  </a:outerShdw>
                </a:effectLst>
              </a:rPr>
              <a:t>hoti</a:t>
            </a:r>
            <a:r>
              <a:rPr lang="en-US" sz="2800" dirty="0">
                <a:effectLst>
                  <a:outerShdw blurRad="38100" dist="38100" dir="2700000" algn="tl">
                    <a:srgbClr val="000000">
                      <a:alpha val="43137"/>
                    </a:srgbClr>
                  </a:outerShdw>
                </a:effectLst>
              </a:rPr>
              <a:t>) in a causative sense.</a:t>
            </a:r>
          </a:p>
          <a:p>
            <a:pPr marL="457200" indent="-457200" algn="just" eaLnBrk="1" hangingPunct="1">
              <a:spcBef>
                <a:spcPts val="0"/>
              </a:spcBef>
              <a:spcAft>
                <a:spcPts val="900"/>
              </a:spcAft>
              <a:buSzPct val="100000"/>
              <a:buFont typeface="+mj-lt"/>
              <a:buAutoNum type="arabicPeriod" startAt="7"/>
              <a:defRPr/>
            </a:pPr>
            <a:r>
              <a:rPr lang="en-US" sz="2800" dirty="0">
                <a:effectLst>
                  <a:outerShdw blurRad="38100" dist="38100" dir="2700000" algn="tl">
                    <a:srgbClr val="000000">
                      <a:alpha val="43137"/>
                    </a:srgbClr>
                  </a:outerShdw>
                </a:effectLst>
              </a:rPr>
              <a:t>Instead, </a:t>
            </a:r>
            <a:r>
              <a:rPr lang="en-US" sz="2800" i="1" dirty="0" err="1">
                <a:effectLst>
                  <a:outerShdw blurRad="38100" dist="38100" dir="2700000" algn="tl">
                    <a:srgbClr val="000000">
                      <a:alpha val="43137"/>
                    </a:srgbClr>
                  </a:outerShdw>
                </a:effectLst>
              </a:rPr>
              <a:t>hoti</a:t>
            </a:r>
            <a:r>
              <a:rPr lang="en-US" sz="2800" dirty="0">
                <a:effectLst>
                  <a:outerShdw blurRad="38100" dist="38100" dir="2700000" algn="tl">
                    <a:srgbClr val="000000">
                      <a:alpha val="43137"/>
                    </a:srgbClr>
                  </a:outerShdw>
                </a:effectLst>
              </a:rPr>
              <a:t> (“because”), when casual in function, usually follows a statement or promise in providing a reason for what preceded it in the sentence.</a:t>
            </a:r>
          </a:p>
          <a:p>
            <a:pPr marL="457200" indent="-457200" algn="just" eaLnBrk="1" hangingPunct="1">
              <a:spcBef>
                <a:spcPts val="0"/>
              </a:spcBef>
              <a:spcAft>
                <a:spcPts val="900"/>
              </a:spcAft>
              <a:buSzPct val="100000"/>
              <a:buFont typeface="+mj-lt"/>
              <a:buAutoNum type="arabicPeriod" startAt="7"/>
              <a:defRPr/>
            </a:pPr>
            <a:r>
              <a:rPr lang="en-US" sz="2800" dirty="0">
                <a:effectLst>
                  <a:outerShdw blurRad="38100" dist="38100" dir="2700000" algn="tl">
                    <a:srgbClr val="000000">
                      <a:alpha val="43137"/>
                    </a:srgbClr>
                  </a:outerShdw>
                </a:effectLst>
              </a:rPr>
              <a:t>Thus, Greek sentences rarely begin a sentence with the phrase “Because you have” when explaining the cause or reason for something, as Greek and English texts of Revelation 3:10 unfortunately do today. Instead, the “because” phraseology consistently follows later in the sentence.</a:t>
            </a:r>
          </a:p>
        </p:txBody>
      </p:sp>
      <p:sp>
        <p:nvSpPr>
          <p:cNvPr id="7" name="Rectangle 2">
            <a:extLst>
              <a:ext uri="{FF2B5EF4-FFF2-40B4-BE49-F238E27FC236}">
                <a16:creationId xmlns:a16="http://schemas.microsoft.com/office/drawing/2014/main" id="{FF435CC1-F6DD-46A6-914C-849D6D891167}"/>
              </a:ext>
            </a:extLst>
          </p:cNvPr>
          <p:cNvSpPr>
            <a:spLocks noGrp="1" noChangeArrowheads="1"/>
          </p:cNvSpPr>
          <p:nvPr>
            <p:ph type="title"/>
          </p:nvPr>
        </p:nvSpPr>
        <p:spPr>
          <a:xfrm>
            <a:off x="2781300" y="209550"/>
            <a:ext cx="6629400" cy="85725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Problems with Beginning the Sentence in Rev. 3:10 with “Because” (cont’d)</a:t>
            </a:r>
          </a:p>
        </p:txBody>
      </p:sp>
      <p:sp>
        <p:nvSpPr>
          <p:cNvPr id="5" name="TextBox 4">
            <a:extLst>
              <a:ext uri="{FF2B5EF4-FFF2-40B4-BE49-F238E27FC236}">
                <a16:creationId xmlns:a16="http://schemas.microsoft.com/office/drawing/2014/main" id="{7C255AD7-D3CC-4F2A-88BD-396629E8BB5E}"/>
              </a:ext>
            </a:extLst>
          </p:cNvPr>
          <p:cNvSpPr txBox="1"/>
          <p:nvPr/>
        </p:nvSpPr>
        <p:spPr>
          <a:xfrm>
            <a:off x="2705100" y="6396335"/>
            <a:ext cx="6705600"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John Niemela, </a:t>
            </a:r>
            <a:r>
              <a:rPr lang="en-US" sz="1200" i="1" dirty="0">
                <a:latin typeface="Calibri" panose="020F0502020204030204" pitchFamily="34" charset="0"/>
                <a:cs typeface="Calibri" panose="020F0502020204030204" pitchFamily="34" charset="0"/>
              </a:rPr>
              <a:t>The Interpretation of Revelation 3:10: You Have Kept My Word</a:t>
            </a:r>
            <a:r>
              <a:rPr lang="en-US" sz="1200" dirty="0">
                <a:latin typeface="Calibri" panose="020F0502020204030204" pitchFamily="34" charset="0"/>
                <a:cs typeface="Calibri" panose="020F0502020204030204" pitchFamily="34" charset="0"/>
              </a:rPr>
              <a:t>, CTS Journal; As summarized by Dennis </a:t>
            </a:r>
            <a:r>
              <a:rPr lang="en-US" sz="1200" dirty="0" err="1">
                <a:latin typeface="Calibri" panose="020F0502020204030204" pitchFamily="34" charset="0"/>
                <a:cs typeface="Calibri" panose="020F0502020204030204" pitchFamily="34" charset="0"/>
              </a:rPr>
              <a:t>Rokser</a:t>
            </a:r>
            <a:r>
              <a:rPr lang="en-US" sz="1200" dirty="0">
                <a:latin typeface="Calibri" panose="020F0502020204030204" pitchFamily="34" charset="0"/>
                <a:cs typeface="Calibri" panose="020F0502020204030204" pitchFamily="34" charset="0"/>
              </a:rPr>
              <a:t>, </a:t>
            </a:r>
            <a:r>
              <a:rPr lang="en-US" sz="1200" i="1" dirty="0">
                <a:latin typeface="Calibri" panose="020F0502020204030204" pitchFamily="34" charset="0"/>
                <a:cs typeface="Calibri" panose="020F0502020204030204" pitchFamily="34" charset="0"/>
              </a:rPr>
              <a:t>A Golden Nugget in Revelation 3:10</a:t>
            </a:r>
            <a:r>
              <a:rPr lang="en-US" sz="1200" dirty="0">
                <a:latin typeface="Calibri" panose="020F0502020204030204" pitchFamily="34" charset="0"/>
                <a:cs typeface="Calibri" panose="020F0502020204030204" pitchFamily="34" charset="0"/>
              </a:rPr>
              <a:t>, Grace for the Race, no. 29.</a:t>
            </a:r>
          </a:p>
        </p:txBody>
      </p:sp>
    </p:spTree>
    <p:extLst>
      <p:ext uri="{BB962C8B-B14F-4D97-AF65-F5344CB8AC3E}">
        <p14:creationId xmlns:p14="http://schemas.microsoft.com/office/powerpoint/2010/main" val="279144528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7551A6-AB45-4AF6-A640-F300277446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44889"/>
          </a:xfrm>
          <a:prstGeom prst="rect">
            <a:avLst/>
          </a:prstGeom>
          <a:noFill/>
          <a:ln w="28575">
            <a:noFill/>
            <a:miter lim="800000"/>
            <a:headEnd/>
            <a:tailEnd/>
          </a:ln>
        </p:spPr>
        <p:txBody>
          <a:bodyPr wrap="square">
            <a:spAutoFit/>
          </a:bodyPr>
          <a:lstStyle/>
          <a:p>
            <a:pPr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3:9-10</a:t>
            </a:r>
          </a:p>
          <a:p>
            <a:pPr algn="ctr">
              <a:spcAft>
                <a:spcPts val="1200"/>
              </a:spcAft>
            </a:pP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MacDonald’s Idiomatic Translation (MIT) </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would put at your disposal those from the synagogue of Satan who call themselves Jews but are not; they are lying. See: I will make them come and bow down before your feet, and they will know that I loved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kept my enduring word. I also will keep you from the time of trial that is about to come...”</a:t>
            </a:r>
          </a:p>
        </p:txBody>
      </p:sp>
    </p:spTree>
    <p:extLst>
      <p:ext uri="{BB962C8B-B14F-4D97-AF65-F5344CB8AC3E}">
        <p14:creationId xmlns:p14="http://schemas.microsoft.com/office/powerpoint/2010/main" val="1666921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AD38EA-8219-41DD-9C2E-8CF81FE884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6" name="Picture 2" descr="Image result for church of philadelphia">
            <a:extLst>
              <a:ext uri="{FF2B5EF4-FFF2-40B4-BE49-F238E27FC236}">
                <a16:creationId xmlns:a16="http://schemas.microsoft.com/office/drawing/2014/main" id="{ED227EAC-A83A-4366-B056-D1592D123A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5200" y="3358871"/>
            <a:ext cx="2641600" cy="1485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9F462C-165B-474F-B823-4B72AD95B05D}"/>
              </a:ext>
            </a:extLst>
          </p:cNvPr>
          <p:cNvSpPr txBox="1"/>
          <p:nvPr/>
        </p:nvSpPr>
        <p:spPr>
          <a:xfrm>
            <a:off x="609600" y="1"/>
            <a:ext cx="10972800" cy="3077766"/>
          </a:xfrm>
          <a:prstGeom prst="rect">
            <a:avLst/>
          </a:prstGeom>
          <a:noFill/>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3:10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‘Because you have kept the word of My perseverance,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 also will keep you from the hour of testing, that hour which is about to come upon the whole world, to test those who dwell on the earth</a:t>
            </a:r>
            <a:r>
              <a:rPr lang="en-US" sz="36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659801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2159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59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723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241F40D1-3B70-4C0F-85C8-774A9E08EBC5}"/>
              </a:ext>
            </a:extLst>
          </p:cNvPr>
          <p:cNvSpPr>
            <a:spLocks noGrp="1" noChangeArrowheads="1"/>
          </p:cNvSpPr>
          <p:nvPr>
            <p:ph type="title"/>
          </p:nvPr>
        </p:nvSpPr>
        <p:spPr>
          <a:xfrm>
            <a:off x="2209800" y="2857500"/>
            <a:ext cx="7772400" cy="1143000"/>
          </a:xfrm>
        </p:spPr>
        <p:txBody>
          <a:bodyPr/>
          <a:lstStyle/>
          <a:p>
            <a:pPr algn="ctr"/>
            <a:r>
              <a:rPr lang="en-US" altLang="en-US"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10973300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409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The opposing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9124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670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22482</TotalTime>
  <Words>5930</Words>
  <Application>Microsoft Office PowerPoint</Application>
  <PresentationFormat>Widescreen</PresentationFormat>
  <Paragraphs>449</Paragraphs>
  <Slides>81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Arial</vt:lpstr>
      <vt:lpstr>Calibri</vt:lpstr>
      <vt:lpstr>Corbel</vt:lpstr>
      <vt:lpstr>Times New Roman</vt:lpstr>
      <vt:lpstr>Wingdings</vt:lpstr>
      <vt:lpstr>Azure</vt:lpstr>
      <vt:lpstr>PowerPoint Presentation</vt:lpstr>
      <vt:lpstr>The Rapture Course Overview</vt:lpstr>
      <vt:lpstr>The Rapture Course Overview</vt:lpstr>
      <vt:lpstr>What is the Rapture?</vt:lpstr>
      <vt:lpstr>The Rapture Course Overview</vt:lpstr>
      <vt:lpstr>PowerPoint Presentation</vt:lpstr>
      <vt:lpstr>The Rapture Course Overview</vt:lpstr>
      <vt:lpstr>Strengthening the Pre-Tribulation Case</vt:lpstr>
      <vt:lpstr>The Rapture Course Overview</vt:lpstr>
      <vt:lpstr>When Will the Rapture Take Place Relative to the Tribulation Period?</vt:lpstr>
      <vt:lpstr>Problems with Partial Rapturism?</vt:lpstr>
      <vt:lpstr>Problems with Partial Rapturism?</vt:lpstr>
      <vt:lpstr>Why?</vt:lpstr>
      <vt:lpstr>PowerPoint Presentation</vt:lpstr>
      <vt:lpstr>PowerPoint Presentation</vt:lpstr>
      <vt:lpstr>PowerPoint Presentation</vt:lpstr>
      <vt:lpstr>PowerPoint Presentation</vt:lpstr>
      <vt:lpstr>PowerPoint Presentation</vt:lpstr>
      <vt:lpstr>PowerPoint Presentation</vt:lpstr>
      <vt:lpstr>Problems with Partial Rapturism?</vt:lpstr>
      <vt:lpstr>PowerPoint Presentation</vt:lpstr>
      <vt:lpstr>PowerPoint Presentation</vt:lpstr>
      <vt:lpstr>PowerPoint Presentation</vt:lpstr>
      <vt:lpstr>PowerPoint Presentation</vt:lpstr>
      <vt:lpstr>Lordship Salvation  7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DTS Doctrinal Statement Article XI—Assurance</vt:lpstr>
      <vt:lpstr>PowerPoint Presentation</vt:lpstr>
      <vt:lpstr>Problems with Partial Rapturism?</vt:lpstr>
      <vt:lpstr>PowerPoint Presentation</vt:lpstr>
      <vt:lpstr>Problems with Partial Rapturism?</vt:lpstr>
      <vt:lpstr>PowerPoint Presentation</vt:lpstr>
      <vt:lpstr>Preview of Matthew 24–25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with Partial Rapturism?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with Partial Rapturism?</vt:lpstr>
      <vt:lpstr>Problems with Partial Rapturism?</vt:lpstr>
      <vt:lpstr>PowerPoint Presentation</vt:lpstr>
      <vt:lpstr>PowerPoint Presentation</vt:lpstr>
      <vt:lpstr>Problems with Beginning the Sentence in Rev. 3:10 with “Because” </vt:lpstr>
      <vt:lpstr>Problems with Beginning the Sentence in Rev. 3:10 with “Because” (cont’d)</vt:lpstr>
      <vt:lpstr>PowerPoint Presentation</vt:lpstr>
      <vt:lpstr>PowerPoint Presentation</vt:lpstr>
      <vt:lpstr>CONCLUSION</vt:lpstr>
      <vt:lpstr>The Rapture Course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051 - Partial Rapture -Part 3 -16 X 9</dc:title>
  <dc:subject>RAPTURE - Partial Rapture</dc:subject>
  <dc:creator>A. Woods</dc:creator>
  <dc:description>Modified by Jim McGowan</dc:description>
  <cp:lastModifiedBy>Jim McGowan</cp:lastModifiedBy>
  <cp:revision>2541</cp:revision>
  <cp:lastPrinted>2021-06-06T01:29:20Z</cp:lastPrinted>
  <dcterms:created xsi:type="dcterms:W3CDTF">2009-03-17T12:21:13Z</dcterms:created>
  <dcterms:modified xsi:type="dcterms:W3CDTF">2021-06-06T01:29:35Z</dcterms:modified>
</cp:coreProperties>
</file>