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4643" r:id="rId2"/>
    <p:sldId id="6678" r:id="rId3"/>
    <p:sldId id="6700" r:id="rId4"/>
    <p:sldId id="4644" r:id="rId5"/>
    <p:sldId id="6701" r:id="rId6"/>
    <p:sldId id="4647" r:id="rId7"/>
    <p:sldId id="6703" r:id="rId8"/>
    <p:sldId id="4665" r:id="rId9"/>
    <p:sldId id="6704" r:id="rId10"/>
    <p:sldId id="6683" r:id="rId11"/>
    <p:sldId id="4646" r:id="rId12"/>
    <p:sldId id="6987" r:id="rId13"/>
    <p:sldId id="6988" r:id="rId14"/>
    <p:sldId id="6989" r:id="rId15"/>
    <p:sldId id="7002" r:id="rId16"/>
    <p:sldId id="7004" r:id="rId17"/>
    <p:sldId id="6906" r:id="rId18"/>
    <p:sldId id="7053" r:id="rId19"/>
    <p:sldId id="5545" r:id="rId20"/>
    <p:sldId id="7065" r:id="rId21"/>
    <p:sldId id="6291" r:id="rId22"/>
    <p:sldId id="6402" r:id="rId23"/>
    <p:sldId id="7055" r:id="rId24"/>
    <p:sldId id="5547" r:id="rId25"/>
    <p:sldId id="5548" r:id="rId26"/>
    <p:sldId id="7066" r:id="rId27"/>
    <p:sldId id="2674" r:id="rId28"/>
    <p:sldId id="6412" r:id="rId29"/>
    <p:sldId id="2619" r:id="rId30"/>
    <p:sldId id="6983" r:id="rId31"/>
    <p:sldId id="5580" r:id="rId32"/>
    <p:sldId id="6555" r:id="rId33"/>
    <p:sldId id="6556" r:id="rId34"/>
    <p:sldId id="5578" r:id="rId35"/>
    <p:sldId id="5579" r:id="rId36"/>
    <p:sldId id="4847" r:id="rId37"/>
    <p:sldId id="7058" r:id="rId38"/>
    <p:sldId id="3679" r:id="rId39"/>
    <p:sldId id="3669" r:id="rId40"/>
    <p:sldId id="5611" r:id="rId41"/>
    <p:sldId id="284" r:id="rId42"/>
    <p:sldId id="7028" r:id="rId43"/>
    <p:sldId id="7062" r:id="rId44"/>
    <p:sldId id="7067" r:id="rId45"/>
    <p:sldId id="7068" r:id="rId46"/>
    <p:sldId id="7069" r:id="rId47"/>
    <p:sldId id="7070" r:id="rId48"/>
    <p:sldId id="7063" r:id="rId49"/>
    <p:sldId id="6650" r:id="rId50"/>
    <p:sldId id="3148" r:id="rId51"/>
    <p:sldId id="6910" r:id="rId5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99"/>
    <a:srgbClr val="FF99FF"/>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6318" autoAdjust="0"/>
  </p:normalViewPr>
  <p:slideViewPr>
    <p:cSldViewPr>
      <p:cViewPr>
        <p:scale>
          <a:sx n="100" d="100"/>
          <a:sy n="100" d="100"/>
        </p:scale>
        <p:origin x="2150"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179"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048 – Pre-Wrath – Part 7</a:t>
            </a:r>
          </a:p>
          <a:p>
            <a:pPr algn="ctr">
              <a:defRPr/>
            </a:pPr>
            <a:r>
              <a:rPr lang="en-US" sz="1300" dirty="0">
                <a:latin typeface="Calibri" panose="020F0502020204030204" pitchFamily="34" charset="0"/>
                <a:cs typeface="Calibri" panose="020F0502020204030204" pitchFamily="34" charset="0"/>
              </a:rPr>
              <a:t>05-09-2021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5/9/2021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5/9/2021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85478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211785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69" r:id="rId13"/>
    <p:sldLayoutId id="2147492670"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48</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6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0668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7EE9D22-2A61-4863-A7EF-ECCDFDEDEA60}"/>
              </a:ext>
            </a:extLst>
          </p:cNvPr>
          <p:cNvSpPr txBox="1"/>
          <p:nvPr/>
        </p:nvSpPr>
        <p:spPr>
          <a:xfrm>
            <a:off x="0" y="228600"/>
            <a:ext cx="9144000" cy="707886"/>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10708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2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149927"/>
            <a:ext cx="8686800" cy="5479474"/>
          </a:xfrm>
        </p:spPr>
        <p:txBody>
          <a:bodyPr/>
          <a:lstStyle/>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Places the Church in Daniel’s 70</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Week</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Fails to acknowledge the missing Church (Rev. 4‒22)</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Confines God’s wrath to only a portion of the Tribulation's second half</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Denies the Rapture’s imminency</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Fails to consistently explain how the rapture is a comfort to the believer (John 14:1; 1 Thess. 4:18; Titus 2:13)</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Misinterprets the restrainer (2 Thess. 2:6-7) as Michael the Archangel rather than the Holy Spirit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21328"/>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 Pre-Wrath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0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7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2" descr="The Pre Wrath Rapture - YouTube">
            <a:extLst>
              <a:ext uri="{FF2B5EF4-FFF2-40B4-BE49-F238E27FC236}">
                <a16:creationId xmlns:a16="http://schemas.microsoft.com/office/drawing/2014/main" id="{B21AB7F6-B65E-4962-949E-5DDB52C5F5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70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160682-87C6-4957-987F-D3490896BB60}"/>
              </a:ext>
            </a:extLst>
          </p:cNvPr>
          <p:cNvGraphicFramePr>
            <a:graphicFrameLocks noGrp="1"/>
          </p:cNvGraphicFramePr>
          <p:nvPr>
            <p:extLst>
              <p:ext uri="{D42A27DB-BD31-4B8C-83A1-F6EECF244321}">
                <p14:modId xmlns:p14="http://schemas.microsoft.com/office/powerpoint/2010/main" val="1261309478"/>
              </p:ext>
            </p:extLst>
          </p:nvPr>
        </p:nvGraphicFramePr>
        <p:xfrm>
          <a:off x="109424" y="137267"/>
          <a:ext cx="8925153" cy="6583466"/>
        </p:xfrm>
        <a:graphic>
          <a:graphicData uri="http://schemas.openxmlformats.org/drawingml/2006/table">
            <a:tbl>
              <a:tblPr firstRow="1" bandRow="1">
                <a:tableStyleId>{073A0DAA-6AF3-43AB-8588-CEC1D06C72B9}</a:tableStyleId>
              </a:tblPr>
              <a:tblGrid>
                <a:gridCol w="2024177">
                  <a:extLst>
                    <a:ext uri="{9D8B030D-6E8A-4147-A177-3AD203B41FA5}">
                      <a16:colId xmlns:a16="http://schemas.microsoft.com/office/drawing/2014/main" val="1645055627"/>
                    </a:ext>
                  </a:extLst>
                </a:gridCol>
                <a:gridCol w="3925925">
                  <a:extLst>
                    <a:ext uri="{9D8B030D-6E8A-4147-A177-3AD203B41FA5}">
                      <a16:colId xmlns:a16="http://schemas.microsoft.com/office/drawing/2014/main" val="2004674889"/>
                    </a:ext>
                  </a:extLst>
                </a:gridCol>
                <a:gridCol w="2975051">
                  <a:extLst>
                    <a:ext uri="{9D8B030D-6E8A-4147-A177-3AD203B41FA5}">
                      <a16:colId xmlns:a16="http://schemas.microsoft.com/office/drawing/2014/main" val="2028072538"/>
                    </a:ext>
                  </a:extLst>
                </a:gridCol>
              </a:tblGrid>
              <a:tr h="914400">
                <a:tc gridSpan="3">
                  <a:txBody>
                    <a:bodyPr/>
                    <a:lstStyle/>
                    <a:p>
                      <a:pPr algn="ctr"/>
                      <a:r>
                        <a:rPr lang="en-US" sz="28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RAPTURIST – ALAN KURSCHNER</a:t>
                      </a:r>
                    </a:p>
                  </a:txBody>
                  <a:tcPr marL="133877" marR="133877" marT="60853" marB="60853" anchor="ctr"/>
                </a:tc>
                <a:tc hMerge="1">
                  <a:txBody>
                    <a:bodyPr/>
                    <a:lstStyle/>
                    <a:p>
                      <a:endParaRPr lang="en-US" sz="2400" dirty="0"/>
                    </a:p>
                  </a:txBody>
                  <a:tcPr marL="133877" marR="133877" marT="60853" marB="60853"/>
                </a:tc>
                <a:tc hMerge="1">
                  <a:txBody>
                    <a:bodyPr/>
                    <a:lstStyle/>
                    <a:p>
                      <a:endParaRPr lang="en-US" sz="2400" dirty="0"/>
                    </a:p>
                  </a:txBody>
                  <a:tcPr marL="133877" marR="133877" marT="60853" marB="60853"/>
                </a:tc>
                <a:extLst>
                  <a:ext uri="{0D108BD9-81ED-4DB2-BD59-A6C34878D82A}">
                    <a16:rowId xmlns:a16="http://schemas.microsoft.com/office/drawing/2014/main" val="1165698511"/>
                  </a:ext>
                </a:extLst>
              </a:tr>
              <a:tr h="548640">
                <a:tc>
                  <a:txBody>
                    <a:bodyPr/>
                    <a:lstStyle/>
                    <a:p>
                      <a:pPr algn="ctr"/>
                      <a:r>
                        <a:rPr lang="en-US" sz="2400" b="1" dirty="0">
                          <a:latin typeface="Calibri" panose="020F0502020204030204" pitchFamily="34" charset="0"/>
                          <a:cs typeface="Calibri" panose="020F0502020204030204" pitchFamily="34" charset="0"/>
                        </a:rPr>
                        <a:t>MATTHEW 24</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PARALLELS</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REVELATION 6-7</a:t>
                      </a:r>
                    </a:p>
                  </a:txBody>
                  <a:tcPr marL="133877" marR="133877" marT="60853" marB="60853" anchor="ctr"/>
                </a:tc>
                <a:extLst>
                  <a:ext uri="{0D108BD9-81ED-4DB2-BD59-A6C34878D82A}">
                    <a16:rowId xmlns:a16="http://schemas.microsoft.com/office/drawing/2014/main" val="1516849211"/>
                  </a:ext>
                </a:extLst>
              </a:tr>
              <a:tr h="548640">
                <a:tc>
                  <a:txBody>
                    <a:bodyPr/>
                    <a:lstStyle/>
                    <a:p>
                      <a:pPr algn="ctr"/>
                      <a:r>
                        <a:rPr lang="en-US" sz="2000" dirty="0">
                          <a:latin typeface="Calibri" panose="020F0502020204030204" pitchFamily="34" charset="0"/>
                          <a:cs typeface="Calibri" panose="020F0502020204030204" pitchFamily="34" charset="0"/>
                        </a:rPr>
                        <a:t>4-5</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The Antichrist / False Christs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Seal (6:1-2)</a:t>
                      </a:r>
                    </a:p>
                  </a:txBody>
                  <a:tcPr marL="133877" marR="133877" marT="60853" marB="60853" anchor="ctr"/>
                </a:tc>
                <a:extLst>
                  <a:ext uri="{0D108BD9-81ED-4DB2-BD59-A6C34878D82A}">
                    <a16:rowId xmlns:a16="http://schemas.microsoft.com/office/drawing/2014/main" val="3638238239"/>
                  </a:ext>
                </a:extLst>
              </a:tr>
              <a:tr h="548640">
                <a:tc>
                  <a:txBody>
                    <a:bodyPr/>
                    <a:lstStyle/>
                    <a:p>
                      <a:pPr algn="ctr"/>
                      <a:r>
                        <a:rPr lang="en-US" sz="2000" dirty="0">
                          <a:latin typeface="Calibri" panose="020F0502020204030204" pitchFamily="34" charset="0"/>
                          <a:cs typeface="Calibri" panose="020F0502020204030204" pitchFamily="34" charset="0"/>
                        </a:rPr>
                        <a:t>6-7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Wars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Seal (6:3-4)</a:t>
                      </a:r>
                    </a:p>
                  </a:txBody>
                  <a:tcPr marL="133877" marR="133877" marT="60853" marB="60853" anchor="ctr"/>
                </a:tc>
                <a:extLst>
                  <a:ext uri="{0D108BD9-81ED-4DB2-BD59-A6C34878D82A}">
                    <a16:rowId xmlns:a16="http://schemas.microsoft.com/office/drawing/2014/main" val="2147941397"/>
                  </a:ext>
                </a:extLst>
              </a:tr>
              <a:tr h="548640">
                <a:tc>
                  <a:txBody>
                    <a:bodyPr/>
                    <a:lstStyle/>
                    <a:p>
                      <a:pPr algn="ctr"/>
                      <a:r>
                        <a:rPr lang="en-US" sz="2000" dirty="0">
                          <a:latin typeface="Calibri" panose="020F0502020204030204" pitchFamily="34" charset="0"/>
                          <a:cs typeface="Calibri" panose="020F0502020204030204" pitchFamily="34" charset="0"/>
                        </a:rPr>
                        <a:t>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Famine</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Seal (6:5-6)</a:t>
                      </a:r>
                    </a:p>
                  </a:txBody>
                  <a:tcPr marL="133877" marR="133877" marT="60853" marB="60853" anchor="ctr"/>
                </a:tc>
                <a:extLst>
                  <a:ext uri="{0D108BD9-81ED-4DB2-BD59-A6C34878D82A}">
                    <a16:rowId xmlns:a16="http://schemas.microsoft.com/office/drawing/2014/main" val="4222494621"/>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4</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(6:7-8)</a:t>
                      </a:r>
                    </a:p>
                  </a:txBody>
                  <a:tcPr marL="133877" marR="133877" marT="60853" marB="60853" anchor="ctr"/>
                </a:tc>
                <a:extLst>
                  <a:ext uri="{0D108BD9-81ED-4DB2-BD59-A6C34878D82A}">
                    <a16:rowId xmlns:a16="http://schemas.microsoft.com/office/drawing/2014/main" val="720154548"/>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Result of 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5</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(6:9-11)</a:t>
                      </a:r>
                    </a:p>
                  </a:txBody>
                  <a:tcPr marL="133877" marR="133877" marT="60853" marB="60853" anchor="ctr"/>
                </a:tc>
                <a:extLst>
                  <a:ext uri="{0D108BD9-81ED-4DB2-BD59-A6C34878D82A}">
                    <a16:rowId xmlns:a16="http://schemas.microsoft.com/office/drawing/2014/main" val="2095879687"/>
                  </a:ext>
                </a:extLst>
              </a:tr>
              <a:tr h="548640">
                <a:tc>
                  <a:txBody>
                    <a:bodyPr/>
                    <a:lstStyle/>
                    <a:p>
                      <a:pPr algn="ctr"/>
                      <a:r>
                        <a:rPr lang="en-US" sz="2000" dirty="0">
                          <a:latin typeface="Calibri" panose="020F0502020204030204" pitchFamily="34" charset="0"/>
                          <a:cs typeface="Calibri" panose="020F0502020204030204" pitchFamily="34" charset="0"/>
                        </a:rPr>
                        <a:t>29</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Celestial Disturbances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6</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(6:12-17)</a:t>
                      </a:r>
                    </a:p>
                  </a:txBody>
                  <a:tcPr marL="133877" marR="133877" marT="60853" marB="60853" anchor="ctr"/>
                </a:tc>
                <a:extLst>
                  <a:ext uri="{0D108BD9-81ED-4DB2-BD59-A6C34878D82A}">
                    <a16:rowId xmlns:a16="http://schemas.microsoft.com/office/drawing/2014/main" val="2067122403"/>
                  </a:ext>
                </a:extLst>
              </a:tr>
              <a:tr h="548640">
                <a:tc>
                  <a:txBody>
                    <a:bodyPr/>
                    <a:lstStyle/>
                    <a:p>
                      <a:pPr algn="ctr"/>
                      <a:r>
                        <a:rPr lang="en-US" sz="2000" b="1" dirty="0">
                          <a:latin typeface="Calibri" panose="020F0502020204030204" pitchFamily="34" charset="0"/>
                          <a:cs typeface="Calibri" panose="020F0502020204030204" pitchFamily="34" charset="0"/>
                        </a:rPr>
                        <a:t>30-31</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Raptured Saints</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Interlude (7:9-17)</a:t>
                      </a:r>
                      <a:r>
                        <a:rPr lang="en-US" sz="2000" b="1" dirty="0">
                          <a:solidFill>
                            <a:srgbClr val="FFFFCC"/>
                          </a:solidFill>
                          <a:latin typeface="Calibri" panose="020F0502020204030204" pitchFamily="34" charset="0"/>
                          <a:cs typeface="Calibri" panose="020F0502020204030204" pitchFamily="34" charset="0"/>
                        </a:rPr>
                        <a:t>)</a:t>
                      </a:r>
                    </a:p>
                  </a:txBody>
                  <a:tcPr marL="133877" marR="133877" marT="60853" marB="60853" anchor="ctr">
                    <a:solidFill>
                      <a:srgbClr val="FFFFCC"/>
                    </a:solidFill>
                  </a:tcPr>
                </a:tc>
                <a:extLst>
                  <a:ext uri="{0D108BD9-81ED-4DB2-BD59-A6C34878D82A}">
                    <a16:rowId xmlns:a16="http://schemas.microsoft.com/office/drawing/2014/main" val="1474153423"/>
                  </a:ext>
                </a:extLst>
              </a:tr>
              <a:tr h="548640">
                <a:tc>
                  <a:txBody>
                    <a:bodyPr/>
                    <a:lstStyle/>
                    <a:p>
                      <a:pPr algn="ctr"/>
                      <a:r>
                        <a:rPr lang="en-US" sz="2000" dirty="0">
                          <a:latin typeface="Calibri" panose="020F0502020204030204" pitchFamily="34" charset="0"/>
                          <a:cs typeface="Calibri" panose="020F0502020204030204" pitchFamily="34" charset="0"/>
                        </a:rPr>
                        <a:t>14, 30, 37-40</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Day of the Lord’s Wrath</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7</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(Trumpet, Bowls)</a:t>
                      </a:r>
                    </a:p>
                  </a:txBody>
                  <a:tcPr marL="133877" marR="133877" marT="60853" marB="60853" anchor="ctr"/>
                </a:tc>
                <a:extLst>
                  <a:ext uri="{0D108BD9-81ED-4DB2-BD59-A6C34878D82A}">
                    <a16:rowId xmlns:a16="http://schemas.microsoft.com/office/drawing/2014/main" val="859076214"/>
                  </a:ext>
                </a:extLst>
              </a:tr>
              <a:tr h="548640">
                <a:tc gridSpan="3">
                  <a:txBody>
                    <a:bodyPr/>
                    <a:lstStyle/>
                    <a:p>
                      <a:pPr algn="ctr"/>
                      <a:r>
                        <a:rPr lang="en-US" sz="1400" dirty="0">
                          <a:latin typeface="Calibri" panose="020F0502020204030204" pitchFamily="34" charset="0"/>
                          <a:cs typeface="Calibri" panose="020F0502020204030204" pitchFamily="34" charset="0"/>
                        </a:rPr>
                        <a:t>Alan </a:t>
                      </a:r>
                      <a:r>
                        <a:rPr lang="en-US" sz="1400" dirty="0" err="1">
                          <a:latin typeface="Calibri" panose="020F0502020204030204" pitchFamily="34" charset="0"/>
                          <a:cs typeface="Calibri" panose="020F0502020204030204" pitchFamily="34" charset="0"/>
                        </a:rPr>
                        <a:t>Kurschner</a:t>
                      </a:r>
                      <a:r>
                        <a:rPr lang="en-US" sz="1400" dirty="0">
                          <a:latin typeface="Calibri" panose="020F0502020204030204" pitchFamily="34" charset="0"/>
                          <a:cs typeface="Calibri" panose="020F0502020204030204" pitchFamily="34" charset="0"/>
                        </a:rPr>
                        <a:t>, The Antichrist Before the Day of the Lord: What Every Christian </a:t>
                      </a:r>
                    </a:p>
                    <a:p>
                      <a:pPr algn="ctr"/>
                      <a:r>
                        <a:rPr lang="en-US" sz="1400" dirty="0">
                          <a:latin typeface="Calibri" panose="020F0502020204030204" pitchFamily="34" charset="0"/>
                          <a:cs typeface="Calibri" panose="020F0502020204030204" pitchFamily="34" charset="0"/>
                        </a:rPr>
                        <a:t>Needs to Know About the Return of Christ (Pompton Lakes, NI: </a:t>
                      </a:r>
                      <a:r>
                        <a:rPr lang="en-US" sz="1400" dirty="0" err="1">
                          <a:latin typeface="Calibri" panose="020F0502020204030204" pitchFamily="34" charset="0"/>
                          <a:cs typeface="Calibri" panose="020F0502020204030204" pitchFamily="34" charset="0"/>
                        </a:rPr>
                        <a:t>Eschatos</a:t>
                      </a:r>
                      <a:r>
                        <a:rPr lang="en-US" sz="1400" dirty="0">
                          <a:latin typeface="Calibri" panose="020F0502020204030204" pitchFamily="34" charset="0"/>
                          <a:cs typeface="Calibri" panose="020F0502020204030204" pitchFamily="34" charset="0"/>
                        </a:rPr>
                        <a:t>, 2013, 99.</a:t>
                      </a:r>
                    </a:p>
                  </a:txBody>
                  <a:tcPr marL="133877" marR="133877" marT="60853" marB="60853" anchor="ctr"/>
                </a:tc>
                <a:tc hMerge="1">
                  <a:txBody>
                    <a:bodyPr/>
                    <a:lstStyle/>
                    <a:p>
                      <a:pPr algn="ctr"/>
                      <a:endParaRPr lang="en-US" sz="2000">
                        <a:latin typeface="Calibri" panose="020F0502020204030204" pitchFamily="34" charset="0"/>
                        <a:cs typeface="Calibri" panose="020F0502020204030204" pitchFamily="34" charset="0"/>
                      </a:endParaRPr>
                    </a:p>
                  </a:txBody>
                  <a:tcPr marL="133877" marR="133877" marT="60853" marB="60853" anchor="ctr"/>
                </a:tc>
                <a:tc hMerge="1">
                  <a:txBody>
                    <a:bodyPr/>
                    <a:lstStyle/>
                    <a:p>
                      <a:pPr algn="ctr"/>
                      <a:endParaRPr lang="en-US" sz="2000" dirty="0">
                        <a:latin typeface="Calibri" panose="020F0502020204030204" pitchFamily="34" charset="0"/>
                        <a:cs typeface="Calibri" panose="020F0502020204030204" pitchFamily="34" charset="0"/>
                      </a:endParaRPr>
                    </a:p>
                  </a:txBody>
                  <a:tcPr marL="133877" marR="133877" marT="60853" marB="60853" anchor="ctr"/>
                </a:tc>
                <a:extLst>
                  <a:ext uri="{0D108BD9-81ED-4DB2-BD59-A6C34878D82A}">
                    <a16:rowId xmlns:a16="http://schemas.microsoft.com/office/drawing/2014/main" val="3213313290"/>
                  </a:ext>
                </a:extLst>
              </a:tr>
            </a:tbl>
          </a:graphicData>
        </a:graphic>
      </p:graphicFrame>
    </p:spTree>
    <p:extLst>
      <p:ext uri="{BB962C8B-B14F-4D97-AF65-F5344CB8AC3E}">
        <p14:creationId xmlns:p14="http://schemas.microsoft.com/office/powerpoint/2010/main" val="407696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0F9D63-A316-4952-95D3-13635600A7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3"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6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2324100" y="228600"/>
            <a:ext cx="4495800" cy="1215717"/>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pic>
        <p:nvPicPr>
          <p:cNvPr id="3" name="Picture 2">
            <a:extLst>
              <a:ext uri="{FF2B5EF4-FFF2-40B4-BE49-F238E27FC236}">
                <a16:creationId xmlns:a16="http://schemas.microsoft.com/office/drawing/2014/main" id="{75E379E1-DE9E-4D23-8FDC-AC071BA77153}"/>
              </a:ext>
            </a:extLst>
          </p:cNvPr>
          <p:cNvPicPr>
            <a:picLocks noChangeAspect="1"/>
          </p:cNvPicPr>
          <p:nvPr/>
        </p:nvPicPr>
        <p:blipFill>
          <a:blip r:embed="rId2"/>
          <a:stretch>
            <a:fillRect/>
          </a:stretch>
        </p:blipFill>
        <p:spPr>
          <a:xfrm>
            <a:off x="76200" y="76200"/>
            <a:ext cx="778956" cy="1097280"/>
          </a:xfrm>
          <a:prstGeom prst="rect">
            <a:avLst/>
          </a:prstGeom>
          <a:ln w="19050">
            <a:solidFill>
              <a:schemeClr val="tx1"/>
            </a:solidFill>
          </a:ln>
        </p:spPr>
      </p:pic>
    </p:spTree>
    <p:extLst>
      <p:ext uri="{BB962C8B-B14F-4D97-AF65-F5344CB8AC3E}">
        <p14:creationId xmlns:p14="http://schemas.microsoft.com/office/powerpoint/2010/main" val="308373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1238250" y="228600"/>
            <a:ext cx="6667500" cy="1215717"/>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"Response: Paul D. Feinberg," in The Rapture: Pre-, Mid-, or </a:t>
            </a:r>
            <a:r>
              <a:rPr kumimoji="0" lang="en-US" sz="16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Posttribulational</a:t>
            </a: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 ed. Richard R. Reiter (Grand Rapids: Zondervan, 1984), 225.</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1026" name="Picture 2" descr="Amazon.com: R. E. O. White: Books, Biography, Blog, Audiobooks, Kindle">
            <a:extLst>
              <a:ext uri="{FF2B5EF4-FFF2-40B4-BE49-F238E27FC236}">
                <a16:creationId xmlns:a16="http://schemas.microsoft.com/office/drawing/2014/main" id="{15D8C982-D408-4AE1-944C-6CEBA8D003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63194"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5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6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the coming of our Lord Jesus Christ and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to Him.”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43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143001"/>
            <a:ext cx="91440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222904" y="206514"/>
            <a:ext cx="6324600" cy="646331"/>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p:txBody>
      </p:sp>
      <p:sp>
        <p:nvSpPr>
          <p:cNvPr id="5" name="TextBox 4">
            <a:extLst>
              <a:ext uri="{FF2B5EF4-FFF2-40B4-BE49-F238E27FC236}">
                <a16:creationId xmlns:a16="http://schemas.microsoft.com/office/drawing/2014/main" id="{E21C5394-53F7-4EDC-9FFA-9EEBCFD17462}"/>
              </a:ext>
            </a:extLst>
          </p:cNvPr>
          <p:cNvSpPr txBox="1"/>
          <p:nvPr/>
        </p:nvSpPr>
        <p:spPr>
          <a:xfrm>
            <a:off x="-1" y="6412468"/>
            <a:ext cx="9144001" cy="369332"/>
          </a:xfrm>
          <a:prstGeom prst="rect">
            <a:avLst/>
          </a:prstGeom>
          <a:noFill/>
        </p:spPr>
        <p:txBody>
          <a:bodyPr wrap="square" rtlCol="0">
            <a:spAutoFit/>
          </a:bodyPr>
          <a:lstStyle/>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p:txBody>
      </p:sp>
    </p:spTree>
    <p:extLst>
      <p:ext uri="{BB962C8B-B14F-4D97-AF65-F5344CB8AC3E}">
        <p14:creationId xmlns:p14="http://schemas.microsoft.com/office/powerpoint/2010/main" val="52596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0" y="1371601"/>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0" y="228601"/>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599"/>
            <a:ext cx="6549683" cy="914401"/>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239000" cy="5562600"/>
          </a:xfrm>
        </p:spPr>
        <p:txBody>
          <a:bodyPr/>
          <a:lstStyle/>
          <a:p>
            <a:pPr marL="801688" indent="-801688">
              <a:spcBef>
                <a:spcPct val="0"/>
              </a:spcBef>
              <a:spcAft>
                <a:spcPts val="14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4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8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317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24:15-16, 20</a:t>
            </a:r>
          </a:p>
          <a:p>
            <a:pPr algn="just"/>
            <a:r>
              <a:rPr lang="en-US" sz="3000" dirty="0">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15</a:t>
            </a:r>
            <a:r>
              <a:rPr lang="en-US" sz="3000" b="1" baseline="30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Therefore when you see the </a:t>
            </a:r>
            <a:r>
              <a:rPr lang="en-US" sz="3000" cap="small" dirty="0">
                <a:latin typeface="Calibri" panose="020F0502020204030204" pitchFamily="34" charset="0"/>
                <a:cs typeface="Calibri" panose="020F0502020204030204" pitchFamily="34" charset="0"/>
              </a:rPr>
              <a:t>abomination of desolation</a:t>
            </a:r>
            <a:r>
              <a:rPr lang="en-US" sz="30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000" baseline="30000" dirty="0">
                <a:latin typeface="Calibri" panose="020F0502020204030204" pitchFamily="34" charset="0"/>
                <a:cs typeface="Calibri" panose="020F0502020204030204" pitchFamily="34" charset="0"/>
              </a:rPr>
              <a:t>16</a:t>
            </a:r>
            <a:r>
              <a:rPr lang="en-US" sz="3000" dirty="0">
                <a:latin typeface="Calibri" panose="020F0502020204030204" pitchFamily="34" charset="0"/>
                <a:cs typeface="Calibri" panose="020F0502020204030204" pitchFamily="34" charset="0"/>
              </a:rPr>
              <a:t> then those who are in Judea must flee to the mountains…</a:t>
            </a:r>
            <a:r>
              <a:rPr lang="en-US" sz="3000" baseline="30000" dirty="0">
                <a:latin typeface="Calibri" panose="020F0502020204030204" pitchFamily="34" charset="0"/>
                <a:cs typeface="Calibri" panose="020F0502020204030204" pitchFamily="34" charset="0"/>
              </a:rPr>
              <a:t>20</a:t>
            </a:r>
            <a:r>
              <a:rPr lang="en-US" sz="3000" b="1" baseline="30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But pray that your flight will not be in the winter, or on </a:t>
            </a:r>
            <a:r>
              <a:rPr lang="en-US" sz="3000" b="1" u="sng" dirty="0">
                <a:solidFill>
                  <a:srgbClr val="FFFFCC"/>
                </a:solidFill>
                <a:latin typeface="Calibri" panose="020F0502020204030204" pitchFamily="34" charset="0"/>
                <a:cs typeface="Calibri" panose="020F0502020204030204" pitchFamily="34" charset="0"/>
              </a:rPr>
              <a:t>a Sabbath</a:t>
            </a:r>
            <a:r>
              <a:rPr lang="en-US" sz="30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7B53EE-EE5E-4E14-A153-D8DA84723628}"/>
              </a:ext>
            </a:extLst>
          </p:cNvPr>
          <p:cNvPicPr>
            <a:picLocks noChangeAspect="1"/>
          </p:cNvPicPr>
          <p:nvPr/>
        </p:nvPicPr>
        <p:blipFill rotWithShape="1">
          <a:blip r:embed="rId3"/>
          <a:srcRect t="11111" b="9877"/>
          <a:stretch/>
        </p:blipFill>
        <p:spPr>
          <a:xfrm>
            <a:off x="3696891" y="3596640"/>
            <a:ext cx="1750219" cy="1280160"/>
          </a:xfrm>
          <a:prstGeom prst="rect">
            <a:avLst/>
          </a:prstGeom>
        </p:spPr>
      </p:pic>
    </p:spTree>
    <p:extLst>
      <p:ext uri="{BB962C8B-B14F-4D97-AF65-F5344CB8AC3E}">
        <p14:creationId xmlns:p14="http://schemas.microsoft.com/office/powerpoint/2010/main" val="2311846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Exodus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“Remember the sabbath day, to keep it holy. </a:t>
            </a:r>
            <a:r>
              <a:rPr lang="en-US" sz="3000" baseline="30000" dirty="0">
                <a:effectLst>
                  <a:outerShdw blurRad="38100" dist="38100" dir="2700000" algn="tl">
                    <a:srgbClr val="000000">
                      <a:alpha val="43137"/>
                    </a:srgbClr>
                  </a:outerShdw>
                </a:effectLst>
                <a:latin typeface="system-ui"/>
              </a:rPr>
              <a:t>9 </a:t>
            </a:r>
            <a:r>
              <a:rPr lang="en-US" sz="3000" dirty="0">
                <a:effectLst>
                  <a:outerShdw blurRad="38100" dist="38100" dir="2700000" algn="tl">
                    <a:srgbClr val="000000">
                      <a:alpha val="43137"/>
                    </a:srgbClr>
                  </a:outerShdw>
                </a:effectLst>
                <a:latin typeface="system-ui"/>
              </a:rPr>
              <a:t>Six days you shall labor and do all your work, </a:t>
            </a:r>
            <a:r>
              <a:rPr lang="en-US" sz="3000" baseline="30000" dirty="0">
                <a:effectLst>
                  <a:outerShdw blurRad="38100" dist="38100" dir="2700000" algn="tl">
                    <a:srgbClr val="000000">
                      <a:alpha val="43137"/>
                    </a:srgbClr>
                  </a:outerShdw>
                </a:effectLst>
                <a:latin typeface="system-ui"/>
              </a:rPr>
              <a:t>10 </a:t>
            </a:r>
            <a:r>
              <a:rPr lang="en-US" sz="3000" dirty="0">
                <a:effectLst>
                  <a:outerShdw blurRad="38100" dist="38100" dir="2700000" algn="tl">
                    <a:srgbClr val="000000">
                      <a:alpha val="43137"/>
                    </a:srgbClr>
                  </a:outerShdw>
                </a:effectLst>
                <a:latin typeface="system-ui"/>
              </a:rPr>
              <a:t>but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is a sabbath of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baseline="30000" dirty="0">
                <a:effectLst>
                  <a:outerShdw blurRad="38100" dist="38100" dir="2700000" algn="tl">
                    <a:srgbClr val="000000">
                      <a:alpha val="43137"/>
                    </a:srgbClr>
                  </a:outerShdw>
                </a:effectLst>
                <a:latin typeface="system-ui"/>
              </a:rPr>
              <a:t>11 </a:t>
            </a:r>
            <a:r>
              <a:rPr lang="en-US" sz="3000" dirty="0">
                <a:effectLst>
                  <a:outerShdw blurRad="38100" dist="38100" dir="2700000" algn="tl">
                    <a:srgbClr val="000000">
                      <a:alpha val="43137"/>
                    </a:srgbClr>
                  </a:outerShdw>
                </a:effectLst>
                <a:latin typeface="system-ui"/>
              </a:rPr>
              <a:t>For in six days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made the heavens and the earth, the sea and all that is in them, and rested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therefore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rPr>
              <a:t>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Acts 20:7</a:t>
            </a:r>
          </a:p>
          <a:p>
            <a:pPr algn="just"/>
            <a:r>
              <a:rPr lang="en-US" sz="3200" dirty="0">
                <a:latin typeface="Calibri" panose="020F0502020204030204" pitchFamily="34" charset="0"/>
                <a:cs typeface="Calibri" panose="020F0502020204030204" pitchFamily="34" charset="0"/>
              </a:rPr>
              <a:t>“</a:t>
            </a:r>
            <a:r>
              <a:rPr lang="en-US" sz="3200" b="1" u="sng" dirty="0">
                <a:solidFill>
                  <a:srgbClr val="FFFFCC"/>
                </a:solidFill>
                <a:latin typeface="Calibri" panose="020F0502020204030204" pitchFamily="34" charset="0"/>
                <a:cs typeface="Calibri" panose="020F0502020204030204" pitchFamily="34" charset="0"/>
              </a:rPr>
              <a:t>On the first day of the week</a:t>
            </a:r>
            <a:r>
              <a:rPr lang="en-US" sz="3200" dirty="0">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23987"/>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Corinthians 16:2</a:t>
            </a:r>
          </a:p>
          <a:p>
            <a:pPr algn="just"/>
            <a:r>
              <a:rPr lang="en-US" sz="3100" dirty="0">
                <a:latin typeface="Calibri" panose="020F0502020204030204" pitchFamily="34" charset="0"/>
                <a:cs typeface="Calibri" panose="020F0502020204030204" pitchFamily="34" charset="0"/>
              </a:rPr>
              <a:t>“</a:t>
            </a:r>
            <a:r>
              <a:rPr lang="en-US" sz="3100" baseline="30000" dirty="0">
                <a:latin typeface="Calibri" panose="020F0502020204030204" pitchFamily="34" charset="0"/>
                <a:cs typeface="Calibri" panose="020F0502020204030204" pitchFamily="34" charset="0"/>
              </a:rPr>
              <a:t>1</a:t>
            </a:r>
            <a:r>
              <a:rPr lang="en-US" sz="3100" b="1" baseline="30000" dirty="0">
                <a:latin typeface="Calibri" panose="020F0502020204030204" pitchFamily="34" charset="0"/>
                <a:cs typeface="Calibri" panose="020F0502020204030204" pitchFamily="34" charset="0"/>
              </a:rPr>
              <a:t> </a:t>
            </a:r>
            <a:r>
              <a:rPr lang="en-US" sz="3100" dirty="0">
                <a:latin typeface="Calibri" panose="020F0502020204030204" pitchFamily="34" charset="0"/>
                <a:cs typeface="Calibri" panose="020F0502020204030204" pitchFamily="34" charset="0"/>
              </a:rPr>
              <a:t>Now concerning the collection for the saints, as I directed the </a:t>
            </a:r>
            <a:r>
              <a:rPr lang="en-US" sz="3100" b="1" u="sng" dirty="0">
                <a:solidFill>
                  <a:srgbClr val="FFFFCC"/>
                </a:solidFill>
                <a:latin typeface="Calibri" panose="020F0502020204030204" pitchFamily="34" charset="0"/>
                <a:cs typeface="Calibri" panose="020F0502020204030204" pitchFamily="34" charset="0"/>
              </a:rPr>
              <a:t>churches</a:t>
            </a:r>
            <a:r>
              <a:rPr lang="en-US" sz="3100" dirty="0">
                <a:latin typeface="Calibri" panose="020F0502020204030204" pitchFamily="34" charset="0"/>
                <a:cs typeface="Calibri" panose="020F0502020204030204" pitchFamily="34" charset="0"/>
              </a:rPr>
              <a:t> of Galatia, so do you also. </a:t>
            </a:r>
            <a:r>
              <a:rPr lang="en-US" sz="3100" baseline="30000" dirty="0">
                <a:latin typeface="Calibri" panose="020F0502020204030204" pitchFamily="34" charset="0"/>
                <a:cs typeface="Calibri" panose="020F0502020204030204" pitchFamily="34" charset="0"/>
              </a:rPr>
              <a:t>2</a:t>
            </a:r>
            <a:r>
              <a:rPr lang="en-US" sz="3100" dirty="0">
                <a:latin typeface="Calibri" panose="020F0502020204030204" pitchFamily="34" charset="0"/>
                <a:cs typeface="Calibri" panose="020F0502020204030204" pitchFamily="34" charset="0"/>
              </a:rPr>
              <a:t> </a:t>
            </a:r>
            <a:r>
              <a:rPr lang="en-US" sz="3100" b="1" u="sng" dirty="0">
                <a:solidFill>
                  <a:srgbClr val="FFFFCC"/>
                </a:solidFill>
                <a:latin typeface="Calibri" panose="020F0502020204030204" pitchFamily="34" charset="0"/>
                <a:cs typeface="Calibri" panose="020F0502020204030204" pitchFamily="34" charset="0"/>
              </a:rPr>
              <a:t>On the first day of every week</a:t>
            </a:r>
            <a:r>
              <a:rPr lang="en-US" sz="3100" dirty="0">
                <a:latin typeface="Calibri" panose="020F0502020204030204" pitchFamily="34" charset="0"/>
                <a:cs typeface="Calibri" panose="020F0502020204030204" pitchFamily="34" charset="0"/>
              </a:rPr>
              <a:t> each one of you is to put aside and save, as he may prosper, so that no collections be made when I come.”</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8215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50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45256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11:11-12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Hamath,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6925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60" y="3505200"/>
            <a:ext cx="1131681" cy="13716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3877985"/>
          </a:xfrm>
          <a:prstGeom prst="rect">
            <a:avLst/>
          </a:prstGeom>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2800" baseline="30000" dirty="0">
                <a:effectLst>
                  <a:outerShdw blurRad="38100" dist="38100" dir="2700000" algn="tl">
                    <a:srgbClr val="000000">
                      <a:alpha val="43137"/>
                    </a:srgbClr>
                  </a:outerShdw>
                </a:effectLst>
                <a:latin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2800" baseline="30000" dirty="0">
                <a:effectLst>
                  <a:outerShdw blurRad="38100" dist="38100" dir="2700000" algn="tl">
                    <a:srgbClr val="000000">
                      <a:alpha val="43137"/>
                    </a:srgbClr>
                  </a:outerShdw>
                </a:effectLst>
                <a:latin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to Myself, that where I am, </a:t>
            </a:r>
            <a:r>
              <a:rPr lang="en-US" sz="2800" i="1" dirty="0">
                <a:effectLst>
                  <a:outerShdw blurRad="38100" dist="38100" dir="2700000" algn="tl">
                    <a:srgbClr val="000000">
                      <a:alpha val="43137"/>
                    </a:srgbClr>
                  </a:outerShdw>
                </a:effectLst>
                <a:latin typeface="Calibri" panose="020F0502020204030204" pitchFamily="34" charset="0"/>
              </a:rPr>
              <a:t>there</a:t>
            </a:r>
            <a:r>
              <a:rPr lang="en-US" sz="2800" dirty="0">
                <a:effectLst>
                  <a:outerShdw blurRad="38100" dist="38100" dir="2700000" algn="tl">
                    <a:srgbClr val="000000">
                      <a:alpha val="43137"/>
                    </a:srgbClr>
                  </a:outerShdw>
                </a:effectLst>
                <a:latin typeface="Calibri" panose="020F0502020204030204" pitchFamily="34" charset="0"/>
              </a:rPr>
              <a:t> you may be also. </a:t>
            </a:r>
            <a:r>
              <a:rPr lang="en-US" sz="2800" baseline="30000" dirty="0">
                <a:effectLst>
                  <a:outerShdw blurRad="38100" dist="38100" dir="2700000" algn="tl">
                    <a:srgbClr val="000000">
                      <a:alpha val="43137"/>
                    </a:srgbClr>
                  </a:outerShdw>
                </a:effectLst>
                <a:latin typeface="Calibri" panose="020F0502020204030204" pitchFamily="34" charset="0"/>
              </a:rPr>
              <a:t>4</a:t>
            </a:r>
            <a:r>
              <a:rPr lang="en-US" sz="28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703320"/>
          </a:xfrm>
        </p:spPr>
        <p:txBody>
          <a:bodyPr/>
          <a:lstStyle/>
          <a:p>
            <a:pPr marL="0" indent="0" algn="just">
              <a:buNone/>
              <a:defRPr/>
            </a:pPr>
            <a:r>
              <a:rPr lang="en-US" sz="2800" dirty="0">
                <a:effectLst>
                  <a:outerShdw blurRad="38100" dist="38100" dir="2700000" algn="tl">
                    <a:srgbClr val="000000">
                      <a:alpha val="43137"/>
                    </a:srgbClr>
                  </a:outerShdw>
                </a:effectLst>
              </a:rPr>
              <a:t>“But is that what the text really teaches? The Greek answers, ‘No!’ The Greek word behind ‘took’ that is used in connection with Noah—‘the flood came and took them all away’—is from the Greek word </a:t>
            </a:r>
            <a:r>
              <a:rPr lang="en-US" sz="2800" dirty="0" err="1">
                <a:effectLst>
                  <a:outerShdw blurRad="38100" dist="38100" dir="2700000" algn="tl">
                    <a:srgbClr val="000000">
                      <a:alpha val="43137"/>
                    </a:srgbClr>
                  </a:outerShdw>
                </a:effectLst>
              </a:rPr>
              <a:t>aírō</a:t>
            </a:r>
            <a:r>
              <a:rPr lang="en-US" sz="2800" dirty="0">
                <a:effectLst>
                  <a:outerShdw blurRad="38100" dist="38100" dir="2700000" algn="tl">
                    <a:srgbClr val="000000">
                      <a:alpha val="43137"/>
                    </a:srgbClr>
                  </a:outerShdw>
                </a:effectLst>
              </a:rPr>
              <a:t>. But when Christ describes how it will be at ‘the coming of the Son of Man,’ when ‘one will be taken and one will be left,’ the Greek word for taken is entirely different. Here the Greek verb is </a:t>
            </a:r>
            <a:r>
              <a:rPr lang="en-US" sz="2800" i="1"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That difference is both important and exciting! </a:t>
            </a:r>
            <a:r>
              <a:rPr lang="en-US" sz="2800" i="1"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does not mean ‘to be taken away,’ as does the Greek verb </a:t>
            </a:r>
            <a:r>
              <a:rPr lang="en-US" sz="2800" i="1" dirty="0" err="1">
                <a:effectLst>
                  <a:outerShdw blurRad="38100" dist="38100" dir="2700000" algn="tl">
                    <a:srgbClr val="000000">
                      <a:alpha val="43137"/>
                    </a:srgbClr>
                  </a:outerShdw>
                </a:effectLst>
              </a:rPr>
              <a:t>aírō</a:t>
            </a:r>
            <a:r>
              <a:rPr lang="en-US" sz="2800" dirty="0">
                <a:effectLst>
                  <a:outerShdw blurRad="38100" dist="38100" dir="2700000" algn="tl">
                    <a:srgbClr val="000000">
                      <a:alpha val="43137"/>
                    </a:srgbClr>
                  </a:outerShdw>
                </a:effectLst>
              </a:rPr>
              <a:t>; it means ‘to embrace or to receive intimately, to or for oneself.’... Christ uses this word…in John 14:3…the most…</a:t>
            </a:r>
          </a:p>
        </p:txBody>
      </p:sp>
      <p:pic>
        <p:nvPicPr>
          <p:cNvPr id="1026" name="Picture 2" descr="The Rapture Question Answered: Plain and Simple: Robert D ...">
            <a:extLst>
              <a:ext uri="{FF2B5EF4-FFF2-40B4-BE49-F238E27FC236}">
                <a16:creationId xmlns:a16="http://schemas.microsoft.com/office/drawing/2014/main" id="{1A71FE8F-DB39-4F57-8CB0-BB8DEC63AB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6200"/>
            <a:ext cx="880069"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CC5715-E7EF-4D54-BA1C-ED3CDDD9BC36}"/>
              </a:ext>
            </a:extLst>
          </p:cNvPr>
          <p:cNvSpPr txBox="1"/>
          <p:nvPr/>
        </p:nvSpPr>
        <p:spPr>
          <a:xfrm>
            <a:off x="2047875" y="246727"/>
            <a:ext cx="5048250" cy="1277273"/>
          </a:xfrm>
          <a:prstGeom prst="rect">
            <a:avLst/>
          </a:prstGeom>
          <a:noFill/>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Robert Van </a:t>
            </a:r>
            <a:r>
              <a:rPr lang="en-US" sz="3600" dirty="0" err="1">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Kampen</a:t>
            </a:r>
            <a:endPar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ctr"/>
            <a:r>
              <a:rPr lang="en-US" sz="1800" i="1" dirty="0">
                <a:solidFill>
                  <a:srgbClr val="FFFFFF"/>
                </a:solidFill>
                <a:latin typeface="Calibri" panose="020F0502020204030204" pitchFamily="34" charset="0"/>
                <a:cs typeface="Times New Roman" panose="02020603050405020304" pitchFamily="18" charset="0"/>
              </a:rPr>
              <a:t>The Rapture Questioned Answered: Plain and Simple </a:t>
            </a:r>
            <a:r>
              <a:rPr lang="en-US" sz="1800" dirty="0">
                <a:solidFill>
                  <a:srgbClr val="FFFFFF"/>
                </a:solidFill>
                <a:latin typeface="Calibri" panose="020F0502020204030204" pitchFamily="34" charset="0"/>
                <a:cs typeface="Times New Roman" panose="02020603050405020304" pitchFamily="18" charset="0"/>
              </a:rPr>
              <a:t>(Grand Rapids: Fleming Revell, 1997), 181-82.</a:t>
            </a:r>
            <a:endParaRPr lang="en-US" dirty="0"/>
          </a:p>
        </p:txBody>
      </p:sp>
    </p:spTree>
    <p:extLst>
      <p:ext uri="{BB962C8B-B14F-4D97-AF65-F5344CB8AC3E}">
        <p14:creationId xmlns:p14="http://schemas.microsoft.com/office/powerpoint/2010/main" val="171783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00600"/>
          </a:xfrm>
        </p:spPr>
        <p:txBody>
          <a:bodyPr/>
          <a:lstStyle/>
          <a:p>
            <a:pPr marL="0" indent="0" algn="just">
              <a:buNone/>
              <a:defRPr/>
            </a:pPr>
            <a:r>
              <a:rPr lang="en-US" sz="2800" dirty="0">
                <a:effectLst>
                  <a:outerShdw blurRad="38100" dist="38100" dir="2700000" algn="tl">
                    <a:srgbClr val="000000">
                      <a:alpha val="43137"/>
                    </a:srgbClr>
                  </a:outerShdw>
                </a:effectLst>
              </a:rPr>
              <a:t>…quoted of all Rapture passages in the New Testament… ‘Receive’ translates </a:t>
            </a:r>
            <a:r>
              <a:rPr lang="en-US" sz="2800" i="1"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Rather than picturing someone who is being taken away to judgment, this Greek verb conveys quite the opposite. </a:t>
            </a:r>
            <a:r>
              <a:rPr lang="en-US" sz="2800" i="1"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means to intimately receive someone to oneself, as in the passage above. It would be more than a little confusing, then, if Christ used the word </a:t>
            </a:r>
            <a:r>
              <a:rPr lang="en-US" sz="2800" i="1"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five times to refer to the wicked being taken away to judgment—which is absolutely contrary to the real intent of the Greek verb—and then the last time used it to refer to the righteous being received in an intimate manner by Himself at the rapture of His saints!”</a:t>
            </a:r>
          </a:p>
        </p:txBody>
      </p:sp>
      <p:pic>
        <p:nvPicPr>
          <p:cNvPr id="7" name="Picture 2" descr="The Rapture Question Answered: Plain and Simple: Robert D ...">
            <a:extLst>
              <a:ext uri="{FF2B5EF4-FFF2-40B4-BE49-F238E27FC236}">
                <a16:creationId xmlns:a16="http://schemas.microsoft.com/office/drawing/2014/main" id="{A47D79BF-94C4-4E51-9CC7-30C4B8B35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6200"/>
            <a:ext cx="880069"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016F92-7B3B-4F0A-8F15-50319E4197F5}"/>
              </a:ext>
            </a:extLst>
          </p:cNvPr>
          <p:cNvSpPr txBox="1"/>
          <p:nvPr/>
        </p:nvSpPr>
        <p:spPr>
          <a:xfrm>
            <a:off x="2047875" y="246727"/>
            <a:ext cx="5048250" cy="1277273"/>
          </a:xfrm>
          <a:prstGeom prst="rect">
            <a:avLst/>
          </a:prstGeom>
          <a:noFill/>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Robert Van </a:t>
            </a:r>
            <a:r>
              <a:rPr lang="en-US" sz="3600" dirty="0" err="1">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Kampen</a:t>
            </a:r>
            <a:endPar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ctr"/>
            <a:r>
              <a:rPr lang="en-US" sz="1800" i="1" dirty="0">
                <a:solidFill>
                  <a:srgbClr val="FFFFFF"/>
                </a:solidFill>
                <a:latin typeface="Calibri" panose="020F0502020204030204" pitchFamily="34" charset="0"/>
                <a:cs typeface="Times New Roman" panose="02020603050405020304" pitchFamily="18" charset="0"/>
              </a:rPr>
              <a:t>The Rapture Questioned Answered: Plain and Simple </a:t>
            </a:r>
            <a:r>
              <a:rPr lang="en-US" sz="1800" dirty="0">
                <a:solidFill>
                  <a:srgbClr val="FFFFFF"/>
                </a:solidFill>
                <a:latin typeface="Calibri" panose="020F0502020204030204" pitchFamily="34" charset="0"/>
                <a:cs typeface="Times New Roman" panose="02020603050405020304" pitchFamily="18" charset="0"/>
              </a:rPr>
              <a:t>(Grand Rapids: Fleming Revell, 1997), 181-82.</a:t>
            </a:r>
            <a:endParaRPr lang="en-US" dirty="0"/>
          </a:p>
        </p:txBody>
      </p:sp>
    </p:spTree>
    <p:extLst>
      <p:ext uri="{BB962C8B-B14F-4D97-AF65-F5344CB8AC3E}">
        <p14:creationId xmlns:p14="http://schemas.microsoft.com/office/powerpoint/2010/main" val="1357373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4:5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Then the devil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3200" b="1" i="1" u="sng" dirty="0" err="1">
                <a:solidFill>
                  <a:srgbClr val="FFFFCC"/>
                </a:solidFill>
                <a:effectLst/>
                <a:latin typeface="Calibri" panose="020F0502020204030204" pitchFamily="34" charset="0"/>
                <a:ea typeface="Calibri" panose="020F0502020204030204" pitchFamily="34" charset="0"/>
                <a:cs typeface="Calibri" panose="020F0502020204030204" pitchFamily="34" charset="0"/>
              </a:rPr>
              <a:t>paralambanō</a:t>
            </a:r>
            <a:r>
              <a:rPr lang="en-US" sz="3200" b="1" u="sng" dirty="0">
                <a:solidFill>
                  <a:srgbClr val="FFFFCC"/>
                </a:solidFill>
                <a:effectLst/>
                <a:latin typeface="Calibri" panose="020F0502020204030204" pitchFamily="34" charset="0"/>
                <a:ea typeface="Calibri" panose="020F0502020204030204" pitchFamily="34" charset="0"/>
                <a:cs typeface="Calibri" panose="020F0502020204030204" pitchFamily="34" charset="0"/>
              </a:rPr>
              <a:t>]</a:t>
            </a:r>
            <a:r>
              <a:rPr lang="en-US" sz="3200" dirty="0">
                <a:effectLst/>
                <a:latin typeface="Calibri" panose="020F0502020204030204" pitchFamily="34" charset="0"/>
                <a:ea typeface="Calibri" panose="020F0502020204030204" pitchFamily="34" charset="0"/>
                <a:cs typeface="Calibri" panose="020F0502020204030204" pitchFamily="34" charset="0"/>
              </a:rPr>
              <a:t> Him into the holy city and had Him stand on the pinnacle of the temple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picture containing building, stone, old, colonnade&#10;&#10;Description automatically generated">
            <a:extLst>
              <a:ext uri="{FF2B5EF4-FFF2-40B4-BE49-F238E27FC236}">
                <a16:creationId xmlns:a16="http://schemas.microsoft.com/office/drawing/2014/main" id="{FAC73090-B66C-4EA1-9038-62FBFD34D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2552083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4:8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Again, the devil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Him to a very high mountain and showed Him all the kingdoms of the world and their glory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descr="A picture containing building, stone, old, colonnade&#10;&#10;Description automatically generated">
            <a:extLst>
              <a:ext uri="{FF2B5EF4-FFF2-40B4-BE49-F238E27FC236}">
                <a16:creationId xmlns:a16="http://schemas.microsoft.com/office/drawing/2014/main" id="{36E326DC-BCBC-438F-B00F-F67402607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4261909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12:45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Then it goes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along with it seven other spirits more wicked than itself, and they go in and live there; and the last state of that man becomes worse than the first. That is the way it will also be with this evil generation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1744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2"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27:27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Then the soldiers of the governor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Jesus into the Praetorium and gathered the whole Roman cohort around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group of wind turbines&#10;&#10;Description automatically generated with low confidence">
            <a:extLst>
              <a:ext uri="{FF2B5EF4-FFF2-40B4-BE49-F238E27FC236}">
                <a16:creationId xmlns:a16="http://schemas.microsoft.com/office/drawing/2014/main" id="{B248B4EE-36E2-49D9-BAEB-53FB693FA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544" y="2590800"/>
            <a:ext cx="3048912" cy="2286000"/>
          </a:xfrm>
          <a:prstGeom prst="rect">
            <a:avLst/>
          </a:prstGeom>
        </p:spPr>
      </p:pic>
    </p:spTree>
    <p:extLst>
      <p:ext uri="{BB962C8B-B14F-4D97-AF65-F5344CB8AC3E}">
        <p14:creationId xmlns:p14="http://schemas.microsoft.com/office/powerpoint/2010/main" val="2756427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19:15-16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cried out, “Away with Him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away with Him, crucify Him!” Pilate said to them, “Shall I crucify your King?” The chief priests answered, “We have no king but Caesar.”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he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handed Him over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to be crucified.</a:t>
            </a:r>
          </a:p>
        </p:txBody>
      </p:sp>
    </p:spTree>
    <p:extLst>
      <p:ext uri="{BB962C8B-B14F-4D97-AF65-F5344CB8AC3E}">
        <p14:creationId xmlns:p14="http://schemas.microsoft.com/office/powerpoint/2010/main" val="2687646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19:15-16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cried 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with Him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away with Him, crucify Him!” Pilate said to them, “Shall I crucify your King?” The chief priests answered, “We have no king but Caesar.”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he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handed Him over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to be crucified.</a:t>
            </a:r>
          </a:p>
        </p:txBody>
      </p:sp>
    </p:spTree>
    <p:extLst>
      <p:ext uri="{BB962C8B-B14F-4D97-AF65-F5344CB8AC3E}">
        <p14:creationId xmlns:p14="http://schemas.microsoft.com/office/powerpoint/2010/main" val="96247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8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21698</TotalTime>
  <Words>3144</Words>
  <Application>Microsoft Office PowerPoint</Application>
  <PresentationFormat>On-screen Show (4:3)</PresentationFormat>
  <Paragraphs>205</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system-ui</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PowerPoint Presentation</vt:lpstr>
      <vt:lpstr>Pre-Wrath Rapturism</vt:lpstr>
      <vt:lpstr>Pre-Wrath Rapturism</vt:lpstr>
      <vt:lpstr>PowerPoint Presentation</vt:lpstr>
      <vt:lpstr>Pre-Wrath Rapturism</vt:lpstr>
      <vt:lpstr>II. Pre-Wrath Rapture Theory Problems</vt:lpstr>
      <vt:lpstr>Pre-Wrath Rapturism</vt:lpstr>
      <vt:lpstr>III. Additional Problems with Pre-Wrath Rapturism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Pre-Wrath Rapturism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048 - Pre-Wrath - Part 7</dc:title>
  <dc:subject>RAPTURE - Pre-Wrath</dc:subject>
  <dc:creator>A. Woods</dc:creator>
  <dc:description>Modified by Jim McGowan</dc:description>
  <cp:lastModifiedBy>Jim McGowan</cp:lastModifiedBy>
  <cp:revision>2421</cp:revision>
  <cp:lastPrinted>2021-05-07T18:59:21Z</cp:lastPrinted>
  <dcterms:created xsi:type="dcterms:W3CDTF">2009-03-17T12:21:13Z</dcterms:created>
  <dcterms:modified xsi:type="dcterms:W3CDTF">2021-05-09T12:02:46Z</dcterms:modified>
</cp:coreProperties>
</file>