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2094" r:id="rId2"/>
    <p:sldId id="2064" r:id="rId3"/>
    <p:sldId id="1984" r:id="rId4"/>
    <p:sldId id="6578" r:id="rId5"/>
    <p:sldId id="6803" r:id="rId6"/>
    <p:sldId id="6856" r:id="rId7"/>
    <p:sldId id="7040" r:id="rId8"/>
    <p:sldId id="2109" r:id="rId9"/>
    <p:sldId id="7083" r:id="rId10"/>
    <p:sldId id="7084" r:id="rId11"/>
    <p:sldId id="7088" r:id="rId12"/>
    <p:sldId id="2120" r:id="rId13"/>
    <p:sldId id="2121" r:id="rId14"/>
    <p:sldId id="2226" r:id="rId15"/>
    <p:sldId id="2227" r:id="rId16"/>
    <p:sldId id="2122" r:id="rId17"/>
    <p:sldId id="7118" r:id="rId18"/>
    <p:sldId id="6638" r:id="rId19"/>
    <p:sldId id="5610" r:id="rId20"/>
    <p:sldId id="7202" r:id="rId21"/>
    <p:sldId id="7119" r:id="rId22"/>
    <p:sldId id="7214" r:id="rId23"/>
    <p:sldId id="7122" r:id="rId24"/>
    <p:sldId id="2052" r:id="rId25"/>
    <p:sldId id="7218" r:id="rId26"/>
    <p:sldId id="7120" r:id="rId27"/>
    <p:sldId id="7123" r:id="rId28"/>
    <p:sldId id="7149" r:id="rId29"/>
    <p:sldId id="6814" r:id="rId30"/>
    <p:sldId id="6815" r:id="rId31"/>
    <p:sldId id="7203" r:id="rId32"/>
    <p:sldId id="7124" r:id="rId33"/>
    <p:sldId id="7121" r:id="rId34"/>
    <p:sldId id="7125" r:id="rId35"/>
    <p:sldId id="7204" r:id="rId36"/>
    <p:sldId id="7205" r:id="rId37"/>
    <p:sldId id="6405" r:id="rId38"/>
    <p:sldId id="7206" r:id="rId39"/>
    <p:sldId id="7150" r:id="rId40"/>
    <p:sldId id="312" r:id="rId41"/>
    <p:sldId id="451" r:id="rId42"/>
    <p:sldId id="5812" r:id="rId43"/>
    <p:sldId id="434" r:id="rId44"/>
    <p:sldId id="1738" r:id="rId45"/>
    <p:sldId id="459" r:id="rId46"/>
    <p:sldId id="458" r:id="rId47"/>
    <p:sldId id="420" r:id="rId48"/>
    <p:sldId id="7217" r:id="rId49"/>
    <p:sldId id="7215" r:id="rId50"/>
    <p:sldId id="7151" r:id="rId51"/>
    <p:sldId id="7152" r:id="rId52"/>
    <p:sldId id="7216" r:id="rId53"/>
    <p:sldId id="7209" r:id="rId54"/>
    <p:sldId id="7210" r:id="rId55"/>
    <p:sldId id="7212" r:id="rId56"/>
    <p:sldId id="7213" r:id="rId57"/>
    <p:sldId id="2229" r:id="rId58"/>
    <p:sldId id="6632" r:id="rId59"/>
    <p:sldId id="6631" r:id="rId60"/>
    <p:sldId id="7207" r:id="rId6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66FF66"/>
    <a:srgbClr val="33CC33"/>
    <a:srgbClr val="000066"/>
    <a:srgbClr val="FFCCFF"/>
    <a:srgbClr val="0000FF"/>
    <a:srgbClr val="FFFF99"/>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106" d="100"/>
          <a:sy n="106" d="100"/>
        </p:scale>
        <p:origin x="14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62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034 - 8v21-22 </a:t>
            </a:r>
          </a:p>
          <a:p>
            <a:pPr>
              <a:defRPr/>
            </a:pPr>
            <a:r>
              <a:rPr lang="en-US" sz="1600" dirty="0"/>
              <a:t>05-02-2021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5/1/2021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60</a:t>
            </a:fld>
            <a:endParaRPr lang="en-US" altLang="en-US" dirty="0"/>
          </a:p>
        </p:txBody>
      </p:sp>
    </p:spTree>
    <p:extLst>
      <p:ext uri="{BB962C8B-B14F-4D97-AF65-F5344CB8AC3E}">
        <p14:creationId xmlns:p14="http://schemas.microsoft.com/office/powerpoint/2010/main" val="47420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w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6</a:t>
            </a:r>
            <a:r>
              <a:rPr lang="en-US" sz="3600" kern="0" dirty="0">
                <a:effectLst>
                  <a:outerShdw blurRad="38100" dist="38100" dir="2700000" algn="tl">
                    <a:srgbClr val="000000">
                      <a:alpha val="43137"/>
                    </a:srgbClr>
                  </a:outerShdw>
                </a:effectLst>
                <a:cs typeface="Calibri" panose="020F0502020204030204" pitchFamily="34" charset="0"/>
              </a:rPr>
              <a:t>‒9</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Flood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1371600" y="1294514"/>
            <a:ext cx="6242249"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Post-flood events (8:20</a:t>
            </a:r>
            <a:r>
              <a:rPr lang="en-US" dirty="0">
                <a:effectLst>
                  <a:outerShdw blurRad="38100" dist="38100" dir="2700000" algn="tl">
                    <a:srgbClr val="000000">
                      <a:alpha val="43137"/>
                    </a:srgbClr>
                  </a:outerShdw>
                </a:effectLst>
                <a:ea typeface="+mn-ea"/>
                <a:cs typeface="Calibri" panose="020F0502020204030204" pitchFamily="34" charset="0"/>
              </a:rPr>
              <a:t>‒9:29)</a:t>
            </a:r>
            <a:endParaRPr lang="en-US" dirty="0">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id="{5A46D5EE-7213-4832-BA5B-A304252505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37723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1371599" y="1294514"/>
            <a:ext cx="7074297"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Post-flood events (8:20‒9:29)</a:t>
            </a: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id="{EC52A7CF-9F8D-4AF7-9174-F42D639D0D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99452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idx="4294967295"/>
          </p:nvPr>
        </p:nvSpPr>
        <p:spPr>
          <a:xfrm>
            <a:off x="2590800" y="228600"/>
            <a:ext cx="3695700" cy="1371600"/>
          </a:xfrm>
        </p:spPr>
        <p:txBody>
          <a:bodyPr/>
          <a:lstStyle/>
          <a:p>
            <a:pPr lvl="0" algn="ctr" eaLnBrk="1" hangingPunct="1">
              <a:spcBef>
                <a:spcPct val="20000"/>
              </a:spcBef>
              <a:buClr>
                <a:srgbClr val="00FFFF"/>
              </a:buClr>
              <a:buSzPct val="75000"/>
              <a:defRPr/>
            </a:pPr>
            <a:r>
              <a:rPr lang="en-US" sz="3600" dirty="0">
                <a:effectLst>
                  <a:outerShdw blurRad="38100" dist="38100" dir="2700000" algn="tl">
                    <a:srgbClr val="000000">
                      <a:alpha val="43137"/>
                    </a:srgbClr>
                  </a:outerShdw>
                </a:effectLst>
              </a:rPr>
              <a:t>Genesis 8:20</a:t>
            </a:r>
            <a:r>
              <a:rPr lang="en-US" sz="3600" dirty="0">
                <a:effectLst>
                  <a:outerShdw blurRad="38100" dist="38100" dir="2700000" algn="tl">
                    <a:srgbClr val="000000">
                      <a:alpha val="43137"/>
                    </a:srgbClr>
                  </a:outerShdw>
                </a:effectLst>
                <a:cs typeface="Calibri" panose="020F0502020204030204" pitchFamily="34" charset="0"/>
              </a:rPr>
              <a:t>–9:29</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rgbClr val="FFFFFF"/>
                </a:solidFill>
                <a:effectLst>
                  <a:outerShdw blurRad="38100" dist="38100" dir="2700000" algn="tl">
                    <a:srgbClr val="000000">
                      <a:alpha val="43137"/>
                    </a:srgbClr>
                  </a:outerShdw>
                </a:effectLst>
                <a:ea typeface="+mn-ea"/>
                <a:cs typeface="+mn-cs"/>
              </a:rPr>
              <a:t>Post Flood events</a:t>
            </a:r>
            <a:endParaRPr lang="en-US" sz="36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BCF11D30-BD1E-467C-8E6A-D2A67842B5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1828800"/>
            <a:ext cx="7315200" cy="4572000"/>
          </a:xfrm>
          <a:prstGeom prst="rect">
            <a:avLst/>
          </a:prstGeom>
        </p:spPr>
      </p:pic>
      <p:pic>
        <p:nvPicPr>
          <p:cNvPr id="5" name="Picture 4">
            <a:extLst>
              <a:ext uri="{FF2B5EF4-FFF2-40B4-BE49-F238E27FC236}">
                <a16:creationId xmlns:a16="http://schemas.microsoft.com/office/drawing/2014/main" id="{CCF1956F-CD7B-4B60-8D87-443E51466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5" name="Picture 4">
            <a:extLst>
              <a:ext uri="{FF2B5EF4-FFF2-40B4-BE49-F238E27FC236}">
                <a16:creationId xmlns:a16="http://schemas.microsoft.com/office/drawing/2014/main" id="{3CF6CB25-9A8E-45EB-8C25-B1916A2F5A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5" name="Picture 4">
            <a:extLst>
              <a:ext uri="{FF2B5EF4-FFF2-40B4-BE49-F238E27FC236}">
                <a16:creationId xmlns:a16="http://schemas.microsoft.com/office/drawing/2014/main" id="{AE261DFF-69E9-4E90-9C8F-177D2E8C84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83074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5" name="Picture 4">
            <a:extLst>
              <a:ext uri="{FF2B5EF4-FFF2-40B4-BE49-F238E27FC236}">
                <a16:creationId xmlns:a16="http://schemas.microsoft.com/office/drawing/2014/main" id="{FBEC277A-632B-4548-89FC-0E1787AB43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82473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2286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Uninterrupted season or cycles (Gen 8:22) – global warming?</a:t>
            </a:r>
          </a:p>
        </p:txBody>
      </p:sp>
      <p:pic>
        <p:nvPicPr>
          <p:cNvPr id="5" name="Picture 4">
            <a:extLst>
              <a:ext uri="{FF2B5EF4-FFF2-40B4-BE49-F238E27FC236}">
                <a16:creationId xmlns:a16="http://schemas.microsoft.com/office/drawing/2014/main" id="{E6629122-5D9F-493E-84C1-CD5754534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2286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Uninterrupted season or cycles (Gen 8:22) – global warming?</a:t>
            </a:r>
          </a:p>
        </p:txBody>
      </p:sp>
      <p:pic>
        <p:nvPicPr>
          <p:cNvPr id="5" name="Picture 4">
            <a:extLst>
              <a:ext uri="{FF2B5EF4-FFF2-40B4-BE49-F238E27FC236}">
                <a16:creationId xmlns:a16="http://schemas.microsoft.com/office/drawing/2014/main" id="{37A8691B-8C55-4985-A1C6-3DF725114A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685529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6" name="Picture 5">
            <a:extLst>
              <a:ext uri="{FF2B5EF4-FFF2-40B4-BE49-F238E27FC236}">
                <a16:creationId xmlns:a16="http://schemas.microsoft.com/office/drawing/2014/main" id="{09BB809F-E7DA-49A3-B390-0A575793A8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35221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Exodus 12:5</a:t>
            </a:r>
          </a:p>
          <a:p>
            <a:pPr marL="0" indent="0" algn="just">
              <a:spcBef>
                <a:spcPts val="0"/>
              </a:spcBef>
              <a:buNone/>
            </a:pPr>
            <a:r>
              <a:rPr lang="en-US" sz="3600" dirty="0"/>
              <a:t>“Your lamb shall be an </a:t>
            </a:r>
            <a:r>
              <a:rPr lang="en-US" sz="3600" b="1" u="sng" dirty="0">
                <a:solidFill>
                  <a:srgbClr val="FFFFCC"/>
                </a:solidFill>
              </a:rPr>
              <a:t>unblemished</a:t>
            </a:r>
            <a:r>
              <a:rPr lang="en-US" sz="3600" dirty="0"/>
              <a:t> male a year old; you may take it from the sheep or from the goats.”</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6" descr="Image result for passover lamb">
            <a:extLst>
              <a:ext uri="{FF2B5EF4-FFF2-40B4-BE49-F238E27FC236}">
                <a16:creationId xmlns:a16="http://schemas.microsoft.com/office/drawing/2014/main" id="{5FF4C3C5-0A6C-4DF0-BA2F-72A4F2DBBCDC}"/>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971800" y="3000375"/>
            <a:ext cx="3200400" cy="1800225"/>
          </a:xfrm>
          <a:prstGeom prst="rect">
            <a:avLst/>
          </a:prstGeom>
          <a:noFill/>
        </p:spPr>
      </p:pic>
    </p:spTree>
    <p:extLst>
      <p:ext uri="{BB962C8B-B14F-4D97-AF65-F5344CB8AC3E}">
        <p14:creationId xmlns:p14="http://schemas.microsoft.com/office/powerpoint/2010/main" val="30373417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254E9F-57EC-49DB-BB63-5454BEF2A0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John 1:29</a:t>
            </a:r>
          </a:p>
          <a:p>
            <a:pPr marL="0" indent="0" algn="just">
              <a:spcBef>
                <a:spcPts val="0"/>
              </a:spcBef>
              <a:buNone/>
            </a:pPr>
            <a:r>
              <a:rPr lang="en-US" sz="3600" dirty="0"/>
              <a:t>“ The next day he saw Jesus coming to him, and said, ‘Behold, </a:t>
            </a:r>
            <a:r>
              <a:rPr lang="en-US" sz="3600" b="1" u="sng" dirty="0">
                <a:solidFill>
                  <a:srgbClr val="FFFFCC"/>
                </a:solidFill>
              </a:rPr>
              <a:t>the Lamb of God</a:t>
            </a:r>
            <a:r>
              <a:rPr lang="en-US" sz="3600" dirty="0"/>
              <a:t> who takes away the sin of the world.’”</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6" descr="Image result for passover lamb">
            <a:extLst>
              <a:ext uri="{FF2B5EF4-FFF2-40B4-BE49-F238E27FC236}">
                <a16:creationId xmlns:a16="http://schemas.microsoft.com/office/drawing/2014/main" id="{5FF4C3C5-0A6C-4DF0-BA2F-72A4F2DBBCDC}"/>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971800" y="3000375"/>
            <a:ext cx="3200400" cy="1800225"/>
          </a:xfrm>
          <a:prstGeom prst="rect">
            <a:avLst/>
          </a:prstGeom>
          <a:noFill/>
        </p:spPr>
      </p:pic>
    </p:spTree>
    <p:extLst>
      <p:ext uri="{BB962C8B-B14F-4D97-AF65-F5344CB8AC3E}">
        <p14:creationId xmlns:p14="http://schemas.microsoft.com/office/powerpoint/2010/main" val="23804526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2286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Uninterrupted season or cycles (Gen 8:22) – global warming?</a:t>
            </a:r>
          </a:p>
        </p:txBody>
      </p:sp>
      <p:pic>
        <p:nvPicPr>
          <p:cNvPr id="5" name="Picture 4">
            <a:extLst>
              <a:ext uri="{FF2B5EF4-FFF2-40B4-BE49-F238E27FC236}">
                <a16:creationId xmlns:a16="http://schemas.microsoft.com/office/drawing/2014/main" id="{75DCB090-F51F-4E32-AB09-D07731B73E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263422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428999"/>
          </a:xfrm>
        </p:spPr>
        <p:txBody>
          <a:bodyPr/>
          <a:lstStyle/>
          <a:p>
            <a:pPr lvl="0">
              <a:spcBef>
                <a:spcPts val="0"/>
              </a:spcBef>
              <a:spcAft>
                <a:spcPts val="1200"/>
              </a:spcAft>
              <a:defRPr/>
            </a:pPr>
            <a:r>
              <a:rPr lang="en-US" sz="4000" kern="1200" dirty="0">
                <a:solidFill>
                  <a:srgbClr val="00FFFF"/>
                </a:solidFill>
                <a:ea typeface="+mj-ea"/>
                <a:cs typeface="+mj-cs"/>
              </a:rPr>
              <a:t>Genesis 8:21</a:t>
            </a:r>
          </a:p>
          <a:p>
            <a:pPr lvl="0" algn="just" eaLnBrk="1" hangingPunct="1">
              <a:spcBef>
                <a:spcPct val="0"/>
              </a:spcBef>
              <a:buClrTx/>
              <a:buSzTx/>
              <a:defRPr/>
            </a:pPr>
            <a:r>
              <a:rPr lang="en-US" altLang="en-US" kern="1200" dirty="0">
                <a:effectLst>
                  <a:outerShdw blurRad="38100" dist="38100" dir="2700000" algn="tl">
                    <a:srgbClr val="000000">
                      <a:alpha val="43137"/>
                    </a:srgbClr>
                  </a:outerShdw>
                </a:effectLst>
                <a:cs typeface="Arial" panose="020B0604020202020204" pitchFamily="34" charset="0"/>
              </a:rPr>
              <a:t>The Lord smelled the soothing aroma; and the Lord said to Himself, “I will never again curse the ground on account of man, for the intent of man’s heart is evil from his youth; and I will never again destroy every living thing, as I have done.[emphasis mine].</a:t>
            </a:r>
          </a:p>
        </p:txBody>
      </p:sp>
      <p:pic>
        <p:nvPicPr>
          <p:cNvPr id="5" name="Picture 4">
            <a:extLst>
              <a:ext uri="{FF2B5EF4-FFF2-40B4-BE49-F238E27FC236}">
                <a16:creationId xmlns:a16="http://schemas.microsoft.com/office/drawing/2014/main" id="{5E105606-4CEA-4A85-8256-78021E7CD4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3971" y="3413760"/>
            <a:ext cx="2156059" cy="1463040"/>
          </a:xfrm>
          <a:prstGeom prst="rect">
            <a:avLst/>
          </a:prstGeom>
        </p:spPr>
      </p:pic>
    </p:spTree>
    <p:extLst>
      <p:ext uri="{BB962C8B-B14F-4D97-AF65-F5344CB8AC3E}">
        <p14:creationId xmlns:p14="http://schemas.microsoft.com/office/powerpoint/2010/main" val="128043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428999"/>
          </a:xfrm>
        </p:spPr>
        <p:txBody>
          <a:bodyPr/>
          <a:lstStyle/>
          <a:p>
            <a:pPr lvl="0">
              <a:spcBef>
                <a:spcPts val="0"/>
              </a:spcBef>
              <a:spcAft>
                <a:spcPts val="1200"/>
              </a:spcAft>
              <a:defRPr/>
            </a:pPr>
            <a:r>
              <a:rPr lang="en-US" sz="4000" kern="1200" dirty="0">
                <a:solidFill>
                  <a:srgbClr val="00FFFF"/>
                </a:solidFill>
                <a:ea typeface="+mj-ea"/>
                <a:cs typeface="+mj-cs"/>
              </a:rPr>
              <a:t>Genesis 8:21</a:t>
            </a:r>
          </a:p>
          <a:p>
            <a:pPr lvl="0" algn="just" eaLnBrk="1" hangingPunct="1">
              <a:spcBef>
                <a:spcPct val="0"/>
              </a:spcBef>
              <a:buClrTx/>
              <a:buSzTx/>
              <a:defRPr/>
            </a:pPr>
            <a:r>
              <a:rPr lang="en-US" altLang="en-US" kern="1200" dirty="0">
                <a:effectLst>
                  <a:outerShdw blurRad="38100" dist="38100" dir="2700000" algn="tl">
                    <a:srgbClr val="000000">
                      <a:alpha val="43137"/>
                    </a:srgbClr>
                  </a:outerShdw>
                </a:effectLst>
                <a:cs typeface="Arial" panose="020B0604020202020204" pitchFamily="34" charset="0"/>
              </a:rPr>
              <a:t>The Lord smelled the soothing aroma; and the Lord said to Himself, “</a:t>
            </a:r>
            <a:r>
              <a:rPr lang="en-US" altLang="en-US" b="1" u="sng" kern="1200" dirty="0">
                <a:solidFill>
                  <a:srgbClr val="FFFFCC"/>
                </a:solidFill>
                <a:effectLst>
                  <a:outerShdw blurRad="38100" dist="38100" dir="2700000" algn="tl">
                    <a:srgbClr val="000000">
                      <a:alpha val="43137"/>
                    </a:srgbClr>
                  </a:outerShdw>
                </a:effectLst>
                <a:cs typeface="Arial" panose="020B0604020202020204" pitchFamily="34" charset="0"/>
              </a:rPr>
              <a:t>I will never again curse the ground on account of man</a:t>
            </a:r>
            <a:r>
              <a:rPr lang="en-US" altLang="en-US" kern="1200" dirty="0">
                <a:effectLst>
                  <a:outerShdw blurRad="38100" dist="38100" dir="2700000" algn="tl">
                    <a:srgbClr val="000000">
                      <a:alpha val="43137"/>
                    </a:srgbClr>
                  </a:outerShdw>
                </a:effectLst>
                <a:cs typeface="Arial" panose="020B0604020202020204" pitchFamily="34" charset="0"/>
              </a:rPr>
              <a:t>, for the intent of man’s heart is evil from his youth; and </a:t>
            </a:r>
            <a:r>
              <a:rPr lang="en-US" altLang="en-US" b="1" u="sng" kern="1200" dirty="0">
                <a:solidFill>
                  <a:srgbClr val="FFFFCC"/>
                </a:solidFill>
                <a:effectLst>
                  <a:outerShdw blurRad="38100" dist="38100" dir="2700000" algn="tl">
                    <a:srgbClr val="000000">
                      <a:alpha val="43137"/>
                    </a:srgbClr>
                  </a:outerShdw>
                </a:effectLst>
                <a:cs typeface="Arial" panose="020B0604020202020204" pitchFamily="34" charset="0"/>
              </a:rPr>
              <a:t>I will never again destroy every living thing, as I have done</a:t>
            </a:r>
            <a:r>
              <a:rPr lang="en-US" altLang="en-US" kern="1200" dirty="0">
                <a:effectLst>
                  <a:outerShdw blurRad="38100" dist="38100" dir="2700000" algn="tl">
                    <a:srgbClr val="000000">
                      <a:alpha val="43137"/>
                    </a:srgbClr>
                  </a:outerShdw>
                </a:effectLst>
                <a:cs typeface="Arial" panose="020B0604020202020204" pitchFamily="34" charset="0"/>
              </a:rPr>
              <a:t>.[emphasis mine].</a:t>
            </a:r>
          </a:p>
        </p:txBody>
      </p:sp>
      <p:pic>
        <p:nvPicPr>
          <p:cNvPr id="5" name="Picture 4">
            <a:extLst>
              <a:ext uri="{FF2B5EF4-FFF2-40B4-BE49-F238E27FC236}">
                <a16:creationId xmlns:a16="http://schemas.microsoft.com/office/drawing/2014/main" id="{5E105606-4CEA-4A85-8256-78021E7CD4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3971" y="3413760"/>
            <a:ext cx="2156059" cy="1463040"/>
          </a:xfrm>
          <a:prstGeom prst="rect">
            <a:avLst/>
          </a:prstGeom>
        </p:spPr>
      </p:pic>
    </p:spTree>
    <p:extLst>
      <p:ext uri="{BB962C8B-B14F-4D97-AF65-F5344CB8AC3E}">
        <p14:creationId xmlns:p14="http://schemas.microsoft.com/office/powerpoint/2010/main" val="3570750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617" y="914400"/>
            <a:ext cx="7448765" cy="5486400"/>
          </a:xfrm>
          <a:prstGeom prst="rect">
            <a:avLst/>
          </a:prstGeom>
        </p:spPr>
      </p:pic>
      <p:sp>
        <p:nvSpPr>
          <p:cNvPr id="3" name="TextBox 2"/>
          <p:cNvSpPr txBox="1"/>
          <p:nvPr/>
        </p:nvSpPr>
        <p:spPr>
          <a:xfrm>
            <a:off x="2476500" y="304800"/>
            <a:ext cx="4191000"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Genesis 12:1-3; 15:18</a:t>
            </a:r>
          </a:p>
        </p:txBody>
      </p:sp>
    </p:spTree>
    <p:extLst>
      <p:ext uri="{BB962C8B-B14F-4D97-AF65-F5344CB8AC3E}">
        <p14:creationId xmlns:p14="http://schemas.microsoft.com/office/powerpoint/2010/main" val="22404745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428999"/>
          </a:xfrm>
        </p:spPr>
        <p:txBody>
          <a:bodyPr/>
          <a:lstStyle/>
          <a:p>
            <a:pPr lvl="0">
              <a:spcBef>
                <a:spcPts val="0"/>
              </a:spcBef>
              <a:spcAft>
                <a:spcPts val="1200"/>
              </a:spcAft>
              <a:defRPr/>
            </a:pPr>
            <a:r>
              <a:rPr lang="en-US" sz="4000" kern="1200" dirty="0">
                <a:solidFill>
                  <a:srgbClr val="00FFFF"/>
                </a:solidFill>
                <a:ea typeface="+mj-ea"/>
                <a:cs typeface="+mj-cs"/>
              </a:rPr>
              <a:t>Genesis 8:21</a:t>
            </a:r>
          </a:p>
          <a:p>
            <a:pPr lvl="0" algn="just" eaLnBrk="1" hangingPunct="1">
              <a:spcBef>
                <a:spcPct val="0"/>
              </a:spcBef>
              <a:buClrTx/>
              <a:buSzTx/>
              <a:defRPr/>
            </a:pPr>
            <a:r>
              <a:rPr lang="en-US" altLang="en-US" kern="1200" dirty="0">
                <a:effectLst>
                  <a:outerShdw blurRad="38100" dist="38100" dir="2700000" algn="tl">
                    <a:srgbClr val="000000">
                      <a:alpha val="43137"/>
                    </a:srgbClr>
                  </a:outerShdw>
                </a:effectLst>
                <a:cs typeface="Arial" panose="020B0604020202020204" pitchFamily="34" charset="0"/>
              </a:rPr>
              <a:t>The Lord smelled the soothing aroma; and the Lord said to Himself, “</a:t>
            </a:r>
            <a:r>
              <a:rPr lang="en-US" altLang="en-US" b="1" u="sng" kern="1200" dirty="0">
                <a:solidFill>
                  <a:srgbClr val="FFFFCC"/>
                </a:solidFill>
                <a:effectLst>
                  <a:outerShdw blurRad="38100" dist="38100" dir="2700000" algn="tl">
                    <a:srgbClr val="000000">
                      <a:alpha val="43137"/>
                    </a:srgbClr>
                  </a:outerShdw>
                </a:effectLst>
                <a:cs typeface="Arial" panose="020B0604020202020204" pitchFamily="34" charset="0"/>
              </a:rPr>
              <a:t>I will never again curse the ground on account of man</a:t>
            </a:r>
            <a:r>
              <a:rPr lang="en-US" altLang="en-US" kern="1200" dirty="0">
                <a:effectLst>
                  <a:outerShdw blurRad="38100" dist="38100" dir="2700000" algn="tl">
                    <a:srgbClr val="000000">
                      <a:alpha val="43137"/>
                    </a:srgbClr>
                  </a:outerShdw>
                </a:effectLst>
                <a:cs typeface="Arial" panose="020B0604020202020204" pitchFamily="34" charset="0"/>
              </a:rPr>
              <a:t>, for the intent of man’s heart is evil from his youth; and </a:t>
            </a:r>
            <a:r>
              <a:rPr lang="en-US" altLang="en-US" b="1" u="sng" kern="1200" dirty="0">
                <a:solidFill>
                  <a:srgbClr val="FFFFCC"/>
                </a:solidFill>
                <a:effectLst>
                  <a:outerShdw blurRad="38100" dist="38100" dir="2700000" algn="tl">
                    <a:srgbClr val="000000">
                      <a:alpha val="43137"/>
                    </a:srgbClr>
                  </a:outerShdw>
                </a:effectLst>
                <a:cs typeface="Arial" panose="020B0604020202020204" pitchFamily="34" charset="0"/>
              </a:rPr>
              <a:t>I will never again destroy every living thing, as I have done</a:t>
            </a:r>
            <a:r>
              <a:rPr lang="en-US" altLang="en-US" kern="1200" dirty="0">
                <a:effectLst>
                  <a:outerShdw blurRad="38100" dist="38100" dir="2700000" algn="tl">
                    <a:srgbClr val="000000">
                      <a:alpha val="43137"/>
                    </a:srgbClr>
                  </a:outerShdw>
                </a:effectLst>
                <a:cs typeface="Arial" panose="020B0604020202020204" pitchFamily="34" charset="0"/>
              </a:rPr>
              <a:t>.[emphasis mine].</a:t>
            </a:r>
          </a:p>
        </p:txBody>
      </p:sp>
      <p:pic>
        <p:nvPicPr>
          <p:cNvPr id="5" name="Picture 4">
            <a:extLst>
              <a:ext uri="{FF2B5EF4-FFF2-40B4-BE49-F238E27FC236}">
                <a16:creationId xmlns:a16="http://schemas.microsoft.com/office/drawing/2014/main" id="{5E105606-4CEA-4A85-8256-78021E7CD4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3971" y="3413760"/>
            <a:ext cx="2156059" cy="1463040"/>
          </a:xfrm>
          <a:prstGeom prst="rect">
            <a:avLst/>
          </a:prstGeom>
        </p:spPr>
      </p:pic>
    </p:spTree>
    <p:extLst>
      <p:ext uri="{BB962C8B-B14F-4D97-AF65-F5344CB8AC3E}">
        <p14:creationId xmlns:p14="http://schemas.microsoft.com/office/powerpoint/2010/main" val="113951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2286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Uninterrupted season or cycles (Gen 8:22) – global warming?</a:t>
            </a:r>
          </a:p>
        </p:txBody>
      </p:sp>
      <p:pic>
        <p:nvPicPr>
          <p:cNvPr id="5" name="Picture 4">
            <a:extLst>
              <a:ext uri="{FF2B5EF4-FFF2-40B4-BE49-F238E27FC236}">
                <a16:creationId xmlns:a16="http://schemas.microsoft.com/office/drawing/2014/main" id="{FBB7EB9F-6558-4F3A-8D82-A733DFEA1A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88667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428999"/>
          </a:xfrm>
        </p:spPr>
        <p:txBody>
          <a:bodyPr/>
          <a:lstStyle/>
          <a:p>
            <a:pPr lvl="0">
              <a:spcBef>
                <a:spcPts val="0"/>
              </a:spcBef>
              <a:spcAft>
                <a:spcPts val="1200"/>
              </a:spcAft>
              <a:defRPr/>
            </a:pPr>
            <a:r>
              <a:rPr lang="en-US" sz="4000" kern="1200" dirty="0">
                <a:solidFill>
                  <a:srgbClr val="00FFFF"/>
                </a:solidFill>
                <a:ea typeface="+mj-ea"/>
                <a:cs typeface="+mj-cs"/>
              </a:rPr>
              <a:t>Genesis 8:21</a:t>
            </a:r>
          </a:p>
          <a:p>
            <a:pPr lvl="0" algn="just" eaLnBrk="1" hangingPunct="1">
              <a:spcBef>
                <a:spcPct val="0"/>
              </a:spcBef>
              <a:buClrTx/>
              <a:buSzTx/>
              <a:defRPr/>
            </a:pPr>
            <a:r>
              <a:rPr lang="en-US" altLang="en-US" kern="1200" dirty="0">
                <a:effectLst>
                  <a:outerShdw blurRad="38100" dist="38100" dir="2700000" algn="tl">
                    <a:srgbClr val="000000">
                      <a:alpha val="43137"/>
                    </a:srgbClr>
                  </a:outerShdw>
                </a:effectLst>
                <a:cs typeface="Arial" panose="020B0604020202020204" pitchFamily="34" charset="0"/>
              </a:rPr>
              <a:t>The Lord smelled the soothing aroma; and the Lord said to Himself, “I will never again curse the ground on account of man, for </a:t>
            </a:r>
            <a:r>
              <a:rPr lang="en-US" altLang="en-US" b="1" u="sng" kern="1200" dirty="0">
                <a:solidFill>
                  <a:srgbClr val="FFFFCC"/>
                </a:solidFill>
                <a:effectLst>
                  <a:outerShdw blurRad="38100" dist="38100" dir="2700000" algn="tl">
                    <a:srgbClr val="000000">
                      <a:alpha val="43137"/>
                    </a:srgbClr>
                  </a:outerShdw>
                </a:effectLst>
                <a:cs typeface="Arial" panose="020B0604020202020204" pitchFamily="34" charset="0"/>
              </a:rPr>
              <a:t>the intent of man’s heart is evil from his youth</a:t>
            </a:r>
            <a:r>
              <a:rPr lang="en-US" altLang="en-US" kern="1200" dirty="0">
                <a:effectLst>
                  <a:outerShdw blurRad="38100" dist="38100" dir="2700000" algn="tl">
                    <a:srgbClr val="000000">
                      <a:alpha val="43137"/>
                    </a:srgbClr>
                  </a:outerShdw>
                </a:effectLst>
                <a:cs typeface="Arial" panose="020B0604020202020204" pitchFamily="34" charset="0"/>
              </a:rPr>
              <a:t>; and I will never again destroy every living thing, as I have done.[emphasis mine].</a:t>
            </a:r>
          </a:p>
        </p:txBody>
      </p:sp>
      <p:pic>
        <p:nvPicPr>
          <p:cNvPr id="6" name="Picture 5">
            <a:extLst>
              <a:ext uri="{FF2B5EF4-FFF2-40B4-BE49-F238E27FC236}">
                <a16:creationId xmlns:a16="http://schemas.microsoft.com/office/drawing/2014/main" id="{0BC8A7EB-8579-44C6-AED2-161092315A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3971" y="3413760"/>
            <a:ext cx="2156059" cy="1463040"/>
          </a:xfrm>
          <a:prstGeom prst="rect">
            <a:avLst/>
          </a:prstGeom>
        </p:spPr>
      </p:pic>
    </p:spTree>
    <p:extLst>
      <p:ext uri="{BB962C8B-B14F-4D97-AF65-F5344CB8AC3E}">
        <p14:creationId xmlns:p14="http://schemas.microsoft.com/office/powerpoint/2010/main" val="2493164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D5D77-08A7-4F2D-BFF3-B4B931E21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9"/>
          </a:xfrm>
          <a:prstGeom prst="rect">
            <a:avLst/>
          </a:prstGeom>
        </p:spPr>
      </p:pic>
      <p:sp>
        <p:nvSpPr>
          <p:cNvPr id="134147" name="Rectangle 1"/>
          <p:cNvSpPr>
            <a:spLocks noChangeArrowheads="1"/>
          </p:cNvSpPr>
          <p:nvPr/>
        </p:nvSpPr>
        <p:spPr bwMode="auto">
          <a:xfrm>
            <a:off x="800100" y="3"/>
            <a:ext cx="7543800" cy="1969770"/>
          </a:xfrm>
          <a:prstGeom prst="rect">
            <a:avLst/>
          </a:prstGeom>
          <a:noFill/>
          <a:ln w="28575">
            <a:noFill/>
            <a:miter lim="800000"/>
            <a:headEnd/>
            <a:tailEnd/>
          </a:ln>
        </p:spPr>
        <p:txBody>
          <a:bodyPr wrap="square">
            <a:spAutoFit/>
          </a:bodyPr>
          <a:lstStyle/>
          <a:p>
            <a:pPr marL="342891" indent="-342891" algn="ctr" defTabSz="685783">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51:5</a:t>
            </a:r>
          </a:p>
          <a:p>
            <a:pPr algn="just" fontAlgn="auto">
              <a:spcBef>
                <a:spcPts val="0"/>
              </a:spcBef>
              <a:spcAft>
                <a:spcPts val="0"/>
              </a:spcAft>
              <a:defRPr/>
            </a:pPr>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Behold, I was brought forth in guilt,</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And in sin my mother conceived me.”</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2177" y="1981200"/>
            <a:ext cx="3899647" cy="2819400"/>
          </a:xfrm>
          <a:prstGeom prst="ellipse">
            <a:avLst/>
          </a:prstGeom>
        </p:spPr>
      </p:pic>
    </p:spTree>
    <p:extLst>
      <p:ext uri="{BB962C8B-B14F-4D97-AF65-F5344CB8AC3E}">
        <p14:creationId xmlns:p14="http://schemas.microsoft.com/office/powerpoint/2010/main" val="270481879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D5D77-08A7-4F2D-BFF3-B4B931E21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9"/>
          </a:xfrm>
          <a:prstGeom prst="rect">
            <a:avLst/>
          </a:prstGeom>
        </p:spPr>
      </p:pic>
      <p:sp>
        <p:nvSpPr>
          <p:cNvPr id="134147" name="Rectangle 1"/>
          <p:cNvSpPr>
            <a:spLocks noChangeArrowheads="1"/>
          </p:cNvSpPr>
          <p:nvPr/>
        </p:nvSpPr>
        <p:spPr bwMode="auto">
          <a:xfrm>
            <a:off x="0" y="3"/>
            <a:ext cx="9144000" cy="1969770"/>
          </a:xfrm>
          <a:prstGeom prst="rect">
            <a:avLst/>
          </a:prstGeom>
          <a:noFill/>
          <a:ln w="28575">
            <a:noFill/>
            <a:miter lim="800000"/>
            <a:headEnd/>
            <a:tailEnd/>
          </a:ln>
        </p:spPr>
        <p:txBody>
          <a:bodyPr wrap="square">
            <a:spAutoFit/>
          </a:bodyPr>
          <a:lstStyle/>
          <a:p>
            <a:pPr marL="342891" indent="-342891" algn="ctr" defTabSz="685783">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Jeremiah 17:9</a:t>
            </a:r>
          </a:p>
          <a:p>
            <a:pPr algn="just" fontAlgn="auto">
              <a:spcBef>
                <a:spcPts val="0"/>
              </a:spcBef>
              <a:spcAft>
                <a:spcPts val="0"/>
              </a:spcAft>
              <a:defRPr/>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t>
            </a:r>
            <a:r>
              <a:rPr lang="en-US" sz="3600" b="1" u="sng" dirty="0">
                <a:solidFill>
                  <a:srgbClr val="FFFFCC"/>
                </a:solidFill>
                <a:latin typeface="Calibri" panose="020F0502020204030204" pitchFamily="34" charset="0"/>
                <a:cs typeface="Calibri" panose="020F0502020204030204" pitchFamily="34" charset="0"/>
              </a:rPr>
              <a:t>heart</a:t>
            </a:r>
            <a:r>
              <a:rPr lang="en-US" sz="3600" dirty="0">
                <a:latin typeface="Calibri" panose="020F0502020204030204" pitchFamily="34" charset="0"/>
                <a:cs typeface="Calibri" panose="020F0502020204030204" pitchFamily="34" charset="0"/>
              </a:rPr>
              <a:t> is more </a:t>
            </a:r>
            <a:r>
              <a:rPr lang="en-US" sz="3600" b="1" u="sng" dirty="0">
                <a:solidFill>
                  <a:srgbClr val="FFFFCC"/>
                </a:solidFill>
                <a:latin typeface="Calibri" panose="020F0502020204030204" pitchFamily="34" charset="0"/>
                <a:cs typeface="Calibri" panose="020F0502020204030204" pitchFamily="34" charset="0"/>
              </a:rPr>
              <a:t>deceitful</a:t>
            </a:r>
            <a:r>
              <a:rPr lang="en-US" sz="3600" dirty="0">
                <a:latin typeface="Calibri" panose="020F0502020204030204" pitchFamily="34" charset="0"/>
                <a:cs typeface="Calibri" panose="020F0502020204030204" pitchFamily="34" charset="0"/>
              </a:rPr>
              <a:t> than all else And is desperately </a:t>
            </a:r>
            <a:r>
              <a:rPr lang="en-US" sz="3600" b="1" u="sng" dirty="0">
                <a:solidFill>
                  <a:srgbClr val="FFFFCC"/>
                </a:solidFill>
                <a:latin typeface="Calibri" panose="020F0502020204030204" pitchFamily="34" charset="0"/>
                <a:cs typeface="Calibri" panose="020F0502020204030204" pitchFamily="34" charset="0"/>
              </a:rPr>
              <a:t>sick</a:t>
            </a:r>
            <a:r>
              <a:rPr lang="en-US" sz="3600" dirty="0">
                <a:latin typeface="Calibri" panose="020F0502020204030204" pitchFamily="34" charset="0"/>
                <a:cs typeface="Calibri" panose="020F0502020204030204" pitchFamily="34" charset="0"/>
              </a:rPr>
              <a:t>; Who can </a:t>
            </a:r>
            <a:r>
              <a:rPr lang="en-US" sz="3600" b="1" u="sng" dirty="0">
                <a:solidFill>
                  <a:srgbClr val="FFFFCC"/>
                </a:solidFill>
                <a:latin typeface="Calibri" panose="020F0502020204030204" pitchFamily="34" charset="0"/>
                <a:cs typeface="Calibri" panose="020F0502020204030204" pitchFamily="34" charset="0"/>
              </a:rPr>
              <a:t>understand</a:t>
            </a:r>
            <a:r>
              <a:rPr lang="en-US" sz="3600" dirty="0">
                <a:latin typeface="Calibri" panose="020F0502020204030204" pitchFamily="34" charset="0"/>
                <a:cs typeface="Calibri" panose="020F0502020204030204" pitchFamily="34" charset="0"/>
              </a:rPr>
              <a:t> it?.”</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2177" y="1981200"/>
            <a:ext cx="3899647" cy="2819400"/>
          </a:xfrm>
          <a:prstGeom prst="ellipse">
            <a:avLst/>
          </a:prstGeom>
        </p:spPr>
      </p:pic>
    </p:spTree>
    <p:extLst>
      <p:ext uri="{BB962C8B-B14F-4D97-AF65-F5344CB8AC3E}">
        <p14:creationId xmlns:p14="http://schemas.microsoft.com/office/powerpoint/2010/main" val="13762422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5" name="Picture 4">
            <a:extLst>
              <a:ext uri="{FF2B5EF4-FFF2-40B4-BE49-F238E27FC236}">
                <a16:creationId xmlns:a16="http://schemas.microsoft.com/office/drawing/2014/main" id="{6742486A-6BFC-4A3C-A472-D594FBA70B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3"/>
            <a:ext cx="9144000" cy="4801314"/>
          </a:xfrm>
          <a:prstGeom prst="rect">
            <a:avLst/>
          </a:prstGeom>
        </p:spPr>
        <p:txBody>
          <a:bodyPr wrap="square">
            <a:spAutoFit/>
          </a:bodyPr>
          <a:lstStyle/>
          <a:p>
            <a:pPr marL="342891" indent="-342891" algn="ctr" defTabSz="685783">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57535384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33955550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891" indent="-342891" algn="ctr" defTabSz="685783">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67743789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2286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Uninterrupted season or cycles (Gen 8:22) – global warming?</a:t>
            </a:r>
            <a:endParaRPr lang="en-US" dirty="0">
              <a:effectLst>
                <a:outerShdw blurRad="38100" dist="38100" dir="2700000" algn="tl">
                  <a:srgbClr val="000000">
                    <a:alpha val="43137"/>
                  </a:srgbClr>
                </a:outerShdw>
              </a:effectLst>
              <a:ea typeface="+mn-ea"/>
              <a:cs typeface="+mn-cs"/>
            </a:endParaRPr>
          </a:p>
        </p:txBody>
      </p:sp>
      <p:pic>
        <p:nvPicPr>
          <p:cNvPr id="5" name="Picture 4">
            <a:extLst>
              <a:ext uri="{FF2B5EF4-FFF2-40B4-BE49-F238E27FC236}">
                <a16:creationId xmlns:a16="http://schemas.microsoft.com/office/drawing/2014/main" id="{C919CBFD-BB7C-4C56-B6AC-499B57C99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715418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A06F4-5CFC-4427-BD81-E8C66D2ED1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8:22</a:t>
            </a:r>
          </a:p>
          <a:p>
            <a:pPr marL="0" indent="0" algn="just" eaLnBrk="1" hangingPunct="1">
              <a:buNone/>
              <a:defRPr/>
            </a:pPr>
            <a:r>
              <a:rPr lang="en-US" sz="3600" dirty="0">
                <a:latin typeface="Calibri" pitchFamily="34" charset="0"/>
                <a:cs typeface="Calibri" pitchFamily="34" charset="0"/>
              </a:rPr>
              <a:t>While the earth remains, Seedtime and harvest, And cold and heat, And summer and winter, And day and night Shall not cease.</a:t>
            </a:r>
          </a:p>
        </p:txBody>
      </p:sp>
      <p:pic>
        <p:nvPicPr>
          <p:cNvPr id="5" name="Picture 4">
            <a:extLst>
              <a:ext uri="{FF2B5EF4-FFF2-40B4-BE49-F238E27FC236}">
                <a16:creationId xmlns:a16="http://schemas.microsoft.com/office/drawing/2014/main" id="{DA22F9EF-511B-4D07-8DB0-EA61C5965F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650" y="2590800"/>
            <a:ext cx="3048700" cy="2286000"/>
          </a:xfrm>
          <a:prstGeom prst="ellipse">
            <a:avLst/>
          </a:prstGeom>
        </p:spPr>
      </p:pic>
    </p:spTree>
    <p:extLst>
      <p:ext uri="{BB962C8B-B14F-4D97-AF65-F5344CB8AC3E}">
        <p14:creationId xmlns:p14="http://schemas.microsoft.com/office/powerpoint/2010/main" val="55487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A06F4-5CFC-4427-BD81-E8C66D2ED1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8:22</a:t>
            </a:r>
          </a:p>
          <a:p>
            <a:pPr marL="0" indent="0" algn="just" eaLnBrk="1" hangingPunct="1">
              <a:buNone/>
              <a:defRPr/>
            </a:pPr>
            <a:r>
              <a:rPr lang="en-US" sz="3600" dirty="0">
                <a:latin typeface="Calibri" pitchFamily="34" charset="0"/>
                <a:cs typeface="Calibri" pitchFamily="34" charset="0"/>
              </a:rPr>
              <a:t>While the earth remains, </a:t>
            </a:r>
            <a:r>
              <a:rPr lang="en-US" sz="3600" b="1" u="sng" dirty="0">
                <a:solidFill>
                  <a:srgbClr val="FFFFCC"/>
                </a:solidFill>
                <a:latin typeface="Calibri" pitchFamily="34" charset="0"/>
                <a:cs typeface="Calibri" pitchFamily="34" charset="0"/>
              </a:rPr>
              <a:t>Seedtime and harvest</a:t>
            </a:r>
            <a:r>
              <a:rPr lang="en-US" sz="3600" dirty="0">
                <a:latin typeface="Calibri" pitchFamily="34" charset="0"/>
                <a:cs typeface="Calibri" pitchFamily="34" charset="0"/>
              </a:rPr>
              <a:t>, And cold and heat, And summer and winter, And day and night Shall not cease.</a:t>
            </a:r>
          </a:p>
        </p:txBody>
      </p:sp>
      <p:pic>
        <p:nvPicPr>
          <p:cNvPr id="5" name="Picture 4">
            <a:extLst>
              <a:ext uri="{FF2B5EF4-FFF2-40B4-BE49-F238E27FC236}">
                <a16:creationId xmlns:a16="http://schemas.microsoft.com/office/drawing/2014/main" id="{DA22F9EF-511B-4D07-8DB0-EA61C5965F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650" y="2590800"/>
            <a:ext cx="3048700" cy="2286000"/>
          </a:xfrm>
          <a:prstGeom prst="ellipse">
            <a:avLst/>
          </a:prstGeom>
        </p:spPr>
      </p:pic>
    </p:spTree>
    <p:extLst>
      <p:ext uri="{BB962C8B-B14F-4D97-AF65-F5344CB8AC3E}">
        <p14:creationId xmlns:p14="http://schemas.microsoft.com/office/powerpoint/2010/main" val="2096002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A06F4-5CFC-4427-BD81-E8C66D2ED1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8:22</a:t>
            </a:r>
          </a:p>
          <a:p>
            <a:pPr marL="0" indent="0" algn="just" eaLnBrk="1" hangingPunct="1">
              <a:buNone/>
              <a:defRPr/>
            </a:pPr>
            <a:r>
              <a:rPr lang="en-US" sz="3600" dirty="0">
                <a:latin typeface="Calibri" pitchFamily="34" charset="0"/>
                <a:cs typeface="Calibri" pitchFamily="34" charset="0"/>
              </a:rPr>
              <a:t>While the earth remains, Seedtime and harvest, And cold and heat, And </a:t>
            </a:r>
            <a:r>
              <a:rPr lang="en-US" sz="3600" b="1" u="sng" dirty="0">
                <a:solidFill>
                  <a:srgbClr val="FFFFCC"/>
                </a:solidFill>
                <a:latin typeface="Calibri" pitchFamily="34" charset="0"/>
                <a:cs typeface="Calibri" pitchFamily="34" charset="0"/>
              </a:rPr>
              <a:t>summer and winter</a:t>
            </a:r>
            <a:r>
              <a:rPr lang="en-US" sz="3600" dirty="0">
                <a:latin typeface="Calibri" pitchFamily="34" charset="0"/>
                <a:cs typeface="Calibri" pitchFamily="34" charset="0"/>
              </a:rPr>
              <a:t>, And day and night Shall not cease.</a:t>
            </a:r>
          </a:p>
        </p:txBody>
      </p:sp>
      <p:pic>
        <p:nvPicPr>
          <p:cNvPr id="5" name="Picture 4">
            <a:extLst>
              <a:ext uri="{FF2B5EF4-FFF2-40B4-BE49-F238E27FC236}">
                <a16:creationId xmlns:a16="http://schemas.microsoft.com/office/drawing/2014/main" id="{DA22F9EF-511B-4D07-8DB0-EA61C5965F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650" y="2590800"/>
            <a:ext cx="3048700" cy="2286000"/>
          </a:xfrm>
          <a:prstGeom prst="ellipse">
            <a:avLst/>
          </a:prstGeom>
        </p:spPr>
      </p:pic>
    </p:spTree>
    <p:extLst>
      <p:ext uri="{BB962C8B-B14F-4D97-AF65-F5344CB8AC3E}">
        <p14:creationId xmlns:p14="http://schemas.microsoft.com/office/powerpoint/2010/main" val="3894993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1:14</a:t>
            </a:r>
          </a:p>
          <a:p>
            <a:pPr algn="just">
              <a:defRPr/>
            </a:pPr>
            <a:r>
              <a:rPr lang="en-US" sz="3600" dirty="0">
                <a:effectLst>
                  <a:outerShdw blurRad="38100" dist="38100" dir="2700000" algn="tl">
                    <a:srgbClr val="000000">
                      <a:alpha val="43137"/>
                    </a:srgbClr>
                  </a:outerShdw>
                </a:effectLst>
                <a:latin typeface="Calibri" panose="020F0502020204030204" pitchFamily="34" charset="0"/>
              </a:rPr>
              <a:t>Then God said, “Let there be lights in the expanse of the heavens to separate the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day</a:t>
            </a:r>
            <a:r>
              <a:rPr lang="en-US" sz="3600" dirty="0">
                <a:effectLst>
                  <a:outerShdw blurRad="38100" dist="38100" dir="2700000" algn="tl">
                    <a:srgbClr val="000000">
                      <a:alpha val="43137"/>
                    </a:srgbClr>
                  </a:outerShdw>
                </a:effectLst>
                <a:latin typeface="Calibri" panose="020F0502020204030204" pitchFamily="34" charset="0"/>
              </a:rPr>
              <a:t> from the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night</a:t>
            </a:r>
            <a:r>
              <a:rPr lang="en-US" sz="3600" dirty="0">
                <a:effectLst>
                  <a:outerShdw blurRad="38100" dist="38100" dir="2700000" algn="tl">
                    <a:srgbClr val="000000">
                      <a:alpha val="43137"/>
                    </a:srgbClr>
                  </a:outerShdw>
                </a:effectLst>
                <a:latin typeface="Calibri" panose="020F0502020204030204" pitchFamily="34" charset="0"/>
              </a:rPr>
              <a:t>, and let them be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signs and for</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seasons</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and for</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days</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and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years</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4">
            <a:extLst>
              <a:ext uri="{FF2B5EF4-FFF2-40B4-BE49-F238E27FC236}">
                <a16:creationId xmlns:a16="http://schemas.microsoft.com/office/drawing/2014/main" id="{35360E96-C404-4978-A3C0-BAB4ED65A0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0" y="3124200"/>
            <a:ext cx="2134090" cy="1600200"/>
          </a:xfrm>
          <a:prstGeom prst="ellipse">
            <a:avLst/>
          </a:prstGeom>
        </p:spPr>
      </p:pic>
    </p:spTree>
    <p:extLst>
      <p:ext uri="{BB962C8B-B14F-4D97-AF65-F5344CB8AC3E}">
        <p14:creationId xmlns:p14="http://schemas.microsoft.com/office/powerpoint/2010/main" val="399137949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A06F4-5CFC-4427-BD81-E8C66D2ED1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8:22</a:t>
            </a:r>
          </a:p>
          <a:p>
            <a:pPr marL="0" indent="0" algn="just" eaLnBrk="1" hangingPunct="1">
              <a:buNone/>
              <a:defRPr/>
            </a:pPr>
            <a:r>
              <a:rPr lang="en-US" sz="3600" dirty="0">
                <a:latin typeface="Calibri" pitchFamily="34" charset="0"/>
                <a:cs typeface="Calibri" pitchFamily="34" charset="0"/>
              </a:rPr>
              <a:t>While the earth remains, Seedtime and harvest, And cold and heat, And summer and winter, And </a:t>
            </a:r>
            <a:r>
              <a:rPr lang="en-US" sz="3600" b="1" u="sng" dirty="0">
                <a:solidFill>
                  <a:srgbClr val="FFFFCC"/>
                </a:solidFill>
                <a:latin typeface="Calibri" pitchFamily="34" charset="0"/>
                <a:cs typeface="Calibri" pitchFamily="34" charset="0"/>
              </a:rPr>
              <a:t>day and night</a:t>
            </a:r>
            <a:r>
              <a:rPr lang="en-US" sz="3600" dirty="0">
                <a:latin typeface="Calibri" pitchFamily="34" charset="0"/>
                <a:cs typeface="Calibri" pitchFamily="34" charset="0"/>
              </a:rPr>
              <a:t> Shall not cease.</a:t>
            </a:r>
          </a:p>
        </p:txBody>
      </p:sp>
      <p:pic>
        <p:nvPicPr>
          <p:cNvPr id="5" name="Picture 4">
            <a:extLst>
              <a:ext uri="{FF2B5EF4-FFF2-40B4-BE49-F238E27FC236}">
                <a16:creationId xmlns:a16="http://schemas.microsoft.com/office/drawing/2014/main" id="{DA22F9EF-511B-4D07-8DB0-EA61C5965F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650" y="2590800"/>
            <a:ext cx="3048700" cy="2286000"/>
          </a:xfrm>
          <a:prstGeom prst="ellipse">
            <a:avLst/>
          </a:prstGeom>
        </p:spPr>
      </p:pic>
    </p:spTree>
    <p:extLst>
      <p:ext uri="{BB962C8B-B14F-4D97-AF65-F5344CB8AC3E}">
        <p14:creationId xmlns:p14="http://schemas.microsoft.com/office/powerpoint/2010/main" val="805970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A06F4-5CFC-4427-BD81-E8C66D2ED1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8:22</a:t>
            </a:r>
          </a:p>
          <a:p>
            <a:pPr marL="0" indent="0" algn="just" eaLnBrk="1" hangingPunct="1">
              <a:buNone/>
              <a:defRPr/>
            </a:pPr>
            <a:r>
              <a:rPr lang="en-US" sz="3600" dirty="0">
                <a:latin typeface="Calibri" pitchFamily="34" charset="0"/>
                <a:cs typeface="Calibri" pitchFamily="34" charset="0"/>
              </a:rPr>
              <a:t>While the earth remains, Seedtime and harvest, And </a:t>
            </a:r>
            <a:r>
              <a:rPr lang="en-US" sz="3600" b="1" u="sng" dirty="0">
                <a:solidFill>
                  <a:srgbClr val="FFFFCC"/>
                </a:solidFill>
                <a:latin typeface="Calibri" pitchFamily="34" charset="0"/>
                <a:cs typeface="Calibri" pitchFamily="34" charset="0"/>
              </a:rPr>
              <a:t>cold and heat</a:t>
            </a:r>
            <a:r>
              <a:rPr lang="en-US" sz="3600" dirty="0">
                <a:latin typeface="Calibri" pitchFamily="34" charset="0"/>
                <a:cs typeface="Calibri" pitchFamily="34" charset="0"/>
              </a:rPr>
              <a:t>, And summer and winter, And day and night Shall not cease.</a:t>
            </a:r>
          </a:p>
        </p:txBody>
      </p:sp>
      <p:pic>
        <p:nvPicPr>
          <p:cNvPr id="6" name="Picture 5">
            <a:extLst>
              <a:ext uri="{FF2B5EF4-FFF2-40B4-BE49-F238E27FC236}">
                <a16:creationId xmlns:a16="http://schemas.microsoft.com/office/drawing/2014/main" id="{6610A00B-048D-41BE-A278-FEBF79A3967D}"/>
              </a:ext>
            </a:extLst>
          </p:cNvPr>
          <p:cNvPicPr>
            <a:picLocks noChangeAspect="1"/>
          </p:cNvPicPr>
          <p:nvPr/>
        </p:nvPicPr>
        <p:blipFill>
          <a:blip r:embed="rId3"/>
          <a:stretch>
            <a:fillRect/>
          </a:stretch>
        </p:blipFill>
        <p:spPr>
          <a:xfrm>
            <a:off x="2057400" y="2700158"/>
            <a:ext cx="5467350" cy="1990725"/>
          </a:xfrm>
          <a:prstGeom prst="rect">
            <a:avLst/>
          </a:prstGeom>
        </p:spPr>
      </p:pic>
    </p:spTree>
    <p:extLst>
      <p:ext uri="{BB962C8B-B14F-4D97-AF65-F5344CB8AC3E}">
        <p14:creationId xmlns:p14="http://schemas.microsoft.com/office/powerpoint/2010/main" val="326951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5" name="Picture 4">
            <a:extLst>
              <a:ext uri="{FF2B5EF4-FFF2-40B4-BE49-F238E27FC236}">
                <a16:creationId xmlns:a16="http://schemas.microsoft.com/office/drawing/2014/main" id="{36CD75EA-9D17-483A-9FE5-B5AFAE9338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85937" y="228600"/>
            <a:ext cx="5572125" cy="914400"/>
          </a:xfrm>
        </p:spPr>
        <p:txBody>
          <a:bodyPr/>
          <a:lstStyle/>
          <a:p>
            <a:pPr algn="ctr" eaLnBrk="1" hangingPunct="1"/>
            <a:r>
              <a:rPr lang="en-US" sz="4000" dirty="0">
                <a:solidFill>
                  <a:srgbClr val="00FFFF"/>
                </a:solidFill>
              </a:rPr>
              <a:t>Management by Crisis</a:t>
            </a:r>
          </a:p>
        </p:txBody>
      </p:sp>
      <p:sp>
        <p:nvSpPr>
          <p:cNvPr id="40963" name="Content Placeholder 2"/>
          <p:cNvSpPr>
            <a:spLocks noGrp="1"/>
          </p:cNvSpPr>
          <p:nvPr>
            <p:ph idx="1"/>
          </p:nvPr>
        </p:nvSpPr>
        <p:spPr>
          <a:xfrm>
            <a:off x="228600" y="1685925"/>
            <a:ext cx="4914899" cy="3086100"/>
          </a:xfrm>
        </p:spPr>
        <p:txBody>
          <a:bodyPr/>
          <a:lstStyle/>
          <a:p>
            <a:pPr marL="0" indent="0" algn="just" eaLnBrk="1" hangingPunct="1">
              <a:buNone/>
            </a:pPr>
            <a:r>
              <a:rPr lang="en-US" dirty="0">
                <a:ea typeface="Calibri" pitchFamily="34" charset="0"/>
                <a:cs typeface="Calibri" pitchFamily="34" charset="0"/>
              </a:rPr>
              <a:t>“</a:t>
            </a:r>
            <a:r>
              <a:rPr lang="en-US" i="1" dirty="0"/>
              <a:t>You never let a serious crisis go to waste. And what I mean by that it’s an opportunity to do things you think you could not do before.</a:t>
            </a:r>
            <a:r>
              <a:rPr lang="en-US" dirty="0"/>
              <a:t>” Rahm Emanuel</a:t>
            </a:r>
            <a:endParaRPr lang="en-US" dirty="0">
              <a:ea typeface="Calibri" pitchFamily="34" charset="0"/>
              <a:cs typeface="Calibri" pitchFamily="34" charset="0"/>
            </a:endParaRPr>
          </a:p>
        </p:txBody>
      </p:sp>
      <p:sp>
        <p:nvSpPr>
          <p:cNvPr id="40964" name="TextBox 3"/>
          <p:cNvSpPr txBox="1">
            <a:spLocks noChangeArrowheads="1"/>
          </p:cNvSpPr>
          <p:nvPr/>
        </p:nvSpPr>
        <p:spPr bwMode="auto">
          <a:xfrm>
            <a:off x="2114549" y="6136459"/>
            <a:ext cx="4914900" cy="300082"/>
          </a:xfrm>
          <a:prstGeom prst="rect">
            <a:avLst/>
          </a:prstGeom>
          <a:noFill/>
          <a:ln w="9525">
            <a:noFill/>
            <a:miter lim="800000"/>
            <a:headEnd/>
            <a:tailEnd/>
          </a:ln>
        </p:spPr>
        <p:txBody>
          <a:bodyPr>
            <a:spAutoFit/>
          </a:bodyPr>
          <a:lstStyle/>
          <a:p>
            <a:pPr algn="ctr" eaLnBrk="0" hangingPunct="0"/>
            <a:r>
              <a:rPr lang="en-US" sz="1350" dirty="0">
                <a:latin typeface="Calibri" panose="020F0502020204030204" pitchFamily="34" charset="0"/>
              </a:rPr>
              <a:t>www.youtube.com/watch?v=Pb-YuhFWCr4</a:t>
            </a:r>
            <a:endParaRPr lang="en-US" sz="1350" dirty="0">
              <a:solidFill>
                <a:srgbClr val="FFFFFF"/>
              </a:solidFill>
              <a:latin typeface="Calibri" pitchFamily="34" charset="0"/>
            </a:endParaRPr>
          </a:p>
        </p:txBody>
      </p:sp>
      <p:pic>
        <p:nvPicPr>
          <p:cNvPr id="40965" name="Picture 2" descr="https://encrypted-tbn1.gstatic.com/images?q=tbn:ANd9GcSIKdhBFxiOXm7dIMxBcmmwjp_RUOe30d3s0l5aLm6HbPaab2L04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400300"/>
            <a:ext cx="2946797" cy="165735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156206"/>
          <a:ext cx="8991600" cy="6545588"/>
        </p:xfrm>
        <a:graphic>
          <a:graphicData uri="http://schemas.openxmlformats.org/drawingml/2006/table">
            <a:tbl>
              <a:tblPr firstRow="1" bandRow="1">
                <a:tableStyleId>{5202B0CA-FC54-4496-8BCA-5EF66A818D29}</a:tableStyleId>
              </a:tblPr>
              <a:tblGrid>
                <a:gridCol w="4495800">
                  <a:extLst>
                    <a:ext uri="{9D8B030D-6E8A-4147-A177-3AD203B41FA5}">
                      <a16:colId xmlns:a16="http://schemas.microsoft.com/office/drawing/2014/main" val="154548770"/>
                    </a:ext>
                  </a:extLst>
                </a:gridCol>
                <a:gridCol w="4495800">
                  <a:extLst>
                    <a:ext uri="{9D8B030D-6E8A-4147-A177-3AD203B41FA5}">
                      <a16:colId xmlns:a16="http://schemas.microsoft.com/office/drawing/2014/main" val="3164247623"/>
                    </a:ext>
                  </a:extLst>
                </a:gridCol>
              </a:tblGrid>
              <a:tr h="5486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UN Globalism Conferences</a:t>
                      </a:r>
                      <a:endParaRPr kumimoji="0" lang="en-US" sz="3200" b="0" i="0" u="none" strike="noStrike" cap="none" normalizeH="0" baseline="0" dirty="0">
                        <a:ln>
                          <a:noFill/>
                        </a:ln>
                        <a:solidFill>
                          <a:srgbClr val="FFFF66"/>
                        </a:solidFill>
                        <a:effectLst/>
                        <a:latin typeface="Calibri" panose="020F0502020204030204" pitchFamily="34" charset="0"/>
                      </a:endParaRPr>
                    </a:p>
                  </a:txBody>
                  <a:tcPr marL="68580" marR="68580" marT="34293" marB="34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cap="none" normalizeH="0" baseline="0" dirty="0">
                        <a:ln>
                          <a:noFill/>
                        </a:ln>
                        <a:solidFill>
                          <a:srgbClr val="FFFF66"/>
                        </a:solidFill>
                        <a:effectLst/>
                        <a:latin typeface="Calibri" panose="020F0502020204030204" pitchFamily="34" charset="0"/>
                      </a:endParaRPr>
                    </a:p>
                  </a:txBody>
                  <a:tcPr marL="68580" marR="68580" marT="34293" marB="34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391300"/>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u="none" strike="noStrike" cap="none" normalizeH="0" baseline="0" dirty="0">
                          <a:ln>
                            <a:noFill/>
                          </a:ln>
                          <a:effectLst/>
                          <a:latin typeface="Calibri" panose="020F0502020204030204" pitchFamily="34" charset="0"/>
                        </a:rPr>
                        <a:t>UN CONFERENCE</a:t>
                      </a:r>
                      <a:endParaRPr kumimoji="0" lang="en-US" sz="2800" b="1" i="0" u="none" strike="noStrike" cap="none" normalizeH="0" baseline="0" dirty="0">
                        <a:ln>
                          <a:noFill/>
                        </a:ln>
                        <a:solidFill>
                          <a:srgbClr val="FFFF66"/>
                        </a:solidFill>
                        <a:effectLst/>
                        <a:latin typeface="Calibri" panose="020F0502020204030204" pitchFamily="34" charset="0"/>
                      </a:endParaRPr>
                    </a:p>
                  </a:txBody>
                  <a:tcPr marL="68580" marR="68580" marT="34293" marB="34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u="none" strike="noStrike" cap="none" normalizeH="0" baseline="0" dirty="0">
                          <a:ln>
                            <a:noFill/>
                          </a:ln>
                          <a:effectLst/>
                          <a:latin typeface="Calibri" panose="020F0502020204030204" pitchFamily="34" charset="0"/>
                        </a:rPr>
                        <a:t>STATED GOAL</a:t>
                      </a:r>
                      <a:endParaRPr kumimoji="0" lang="en-US" sz="2800" b="1" i="0" u="none" strike="noStrike" cap="none" normalizeH="0" baseline="0" dirty="0">
                        <a:ln>
                          <a:noFill/>
                        </a:ln>
                        <a:solidFill>
                          <a:srgbClr val="FFFF66"/>
                        </a:solidFill>
                        <a:effectLst/>
                        <a:latin typeface="Calibri" panose="020F0502020204030204" pitchFamily="34" charset="0"/>
                      </a:endParaRPr>
                    </a:p>
                  </a:txBody>
                  <a:tcPr marL="68580" marR="68580" marT="34293" marB="34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928093"/>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Earth summit, Río de Janeiro, 1992</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Protect the environment</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534291"/>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Human rights conference, Vienna, 1993</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Protect human rights</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067110"/>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Population Conference, Cairo, 1994</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Prevent starvation and poverty</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879980"/>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Women’s conference, Beijing, 1995</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Protect women’s rights</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949381"/>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Habitat conference,  Istanbul, 1996</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Provide global housing for all</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7763764"/>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Climate change conference, Copenhagen, 2009</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Implement climate change policy</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48632"/>
                  </a:ext>
                </a:extLst>
              </a:tr>
              <a:tr h="548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Christopher Corbett, "The U.S. And Other U.N. Serfdoms," in </a:t>
                      </a:r>
                      <a:r>
                        <a:rPr kumimoji="0" lang="en-US" sz="1600" b="0" i="1"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Foreshocks of the Antichrist</a:t>
                      </a:r>
                      <a:r>
                        <a:rPr kumimoji="0" lang="en-US" sz="16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ed. William T. James(Eugene, OR: Harvest House, 1997), 210-19.</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0" lang="en-US" sz="2200" b="1" u="none" strike="noStrike" kern="1200" cap="none" normalizeH="0" baseline="0" dirty="0">
                        <a:ln>
                          <a:noFill/>
                        </a:ln>
                        <a:solidFill>
                          <a:schemeClr val="dk1"/>
                        </a:solidFill>
                        <a:effectLst/>
                        <a:latin typeface="Calibri" panose="020F0502020204030204" pitchFamily="34" charset="0"/>
                        <a:ea typeface="+mn-ea"/>
                        <a:cs typeface="+mn-cs"/>
                      </a:endParaRP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9306904"/>
                  </a:ext>
                </a:extLst>
              </a:tr>
            </a:tbl>
          </a:graphicData>
        </a:graphic>
      </p:graphicFrame>
    </p:spTree>
    <p:extLst>
      <p:ext uri="{BB962C8B-B14F-4D97-AF65-F5344CB8AC3E}">
        <p14:creationId xmlns:p14="http://schemas.microsoft.com/office/powerpoint/2010/main" val="128984910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6FBB20-1F36-4A97-97BB-07050415B0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Rectangle 1">
            <a:extLst>
              <a:ext uri="{FF2B5EF4-FFF2-40B4-BE49-F238E27FC236}">
                <a16:creationId xmlns:a16="http://schemas.microsoft.com/office/drawing/2014/main" id="{2CEACDA7-2CEE-4562-98F8-4D770D0BA924}"/>
              </a:ext>
            </a:extLst>
          </p:cNvPr>
          <p:cNvSpPr/>
          <p:nvPr/>
        </p:nvSpPr>
        <p:spPr>
          <a:xfrm>
            <a:off x="0" y="0"/>
            <a:ext cx="9144000" cy="5016758"/>
          </a:xfrm>
          <a:prstGeom prst="rect">
            <a:avLst/>
          </a:prstGeom>
        </p:spPr>
        <p:txBody>
          <a:bodyPr wrap="square">
            <a:spAutoFit/>
          </a:bodyPr>
          <a:lstStyle/>
          <a:p>
            <a:pPr algn="ctr">
              <a:spcBef>
                <a:spcPts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13:16–18</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causes all</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small and the great, and the rich and the poor, and the free men and the slaves,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 given a mark on their right hand or on their forehead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provides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no one will be able to buy or to sell, except the one who has the mark,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either</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name of the beast or the number of his name.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Here is wisdom. Let him who has understanding calculate the number of the beast, for the number is that of a man; and his number is six hundred and sixty-six. </a:t>
            </a:r>
          </a:p>
        </p:txBody>
      </p:sp>
      <p:sp>
        <p:nvSpPr>
          <p:cNvPr id="3" name="Rectangle 37">
            <a:extLst>
              <a:ext uri="{FF2B5EF4-FFF2-40B4-BE49-F238E27FC236}">
                <a16:creationId xmlns:a16="http://schemas.microsoft.com/office/drawing/2014/main" id="{F66D240F-36CF-4F0E-AD6B-7B795FA5834C}"/>
              </a:ext>
            </a:extLst>
          </p:cNvPr>
          <p:cNvSpPr txBox="1">
            <a:spLocks noChangeArrowheads="1"/>
          </p:cNvSpPr>
          <p:nvPr/>
        </p:nvSpPr>
        <p:spPr>
          <a:xfrm>
            <a:off x="8382000" y="6248400"/>
            <a:ext cx="533400" cy="457200"/>
          </a:xfrm>
          <a:prstGeom prst="rect">
            <a:avLst/>
          </a:prstGeom>
        </p:spPr>
        <p:txBody>
          <a:bodyPr anchor="ctr"/>
          <a:lstStyle>
            <a:defPPr>
              <a:defRPr lang="en-US"/>
            </a:defPPr>
            <a:lvl1pPr algn="l" rtl="0" eaLnBrk="0" fontAlgn="base" hangingPunct="0">
              <a:spcBef>
                <a:spcPct val="0"/>
              </a:spcBef>
              <a:spcAft>
                <a:spcPct val="0"/>
              </a:spcAft>
              <a:defRPr sz="2400" kern="1200" smtClean="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6C66F440-5D10-45D9-8CEF-05FCBC835039}" type="slidenum">
              <a:rPr lang="en-US" altLang="en-US" sz="200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pPr algn="r">
                <a:defRPr/>
              </a:pPr>
              <a:t>42</a:t>
            </a:fld>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404731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A56D5-F6CE-41FC-A675-C3078E35C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43" name="Rectangle 7"/>
          <p:cNvSpPr>
            <a:spLocks noGrp="1" noChangeArrowheads="1"/>
          </p:cNvSpPr>
          <p:nvPr>
            <p:ph type="body" idx="1"/>
          </p:nvPr>
        </p:nvSpPr>
        <p:spPr>
          <a:xfrm>
            <a:off x="381000" y="14335"/>
            <a:ext cx="8229600" cy="3829050"/>
          </a:xfrm>
        </p:spPr>
        <p:txBody>
          <a:bodyPr/>
          <a:lstStyle/>
          <a:p>
            <a:pPr marL="0" indent="0" algn="ctr" defTabSz="514350" eaLnBrk="1" hangingPunct="1">
              <a:spcBef>
                <a:spcPct val="0"/>
              </a:spcBef>
              <a:spcAft>
                <a:spcPts val="900"/>
              </a:spcAft>
              <a:buNone/>
              <a:defRPr/>
            </a:pPr>
            <a:r>
              <a:rPr lang="en-US" altLang="en-US" sz="4000" kern="1200" dirty="0">
                <a:solidFill>
                  <a:srgbClr val="00FFFF"/>
                </a:solidFill>
                <a:ea typeface="+mj-ea"/>
                <a:cs typeface="+mj-cs"/>
              </a:rPr>
              <a:t>Genesis 11:6</a:t>
            </a:r>
          </a:p>
          <a:p>
            <a:pPr marL="0" indent="0" algn="just" eaLnBrk="1" hangingPunct="1">
              <a:spcBef>
                <a:spcPts val="0"/>
              </a:spcBef>
              <a:buNone/>
              <a:defRPr/>
            </a:pPr>
            <a:r>
              <a:rPr lang="en-US" altLang="en-US" sz="3600" i="1" dirty="0">
                <a:effectLst>
                  <a:outerShdw blurRad="38100" dist="38100" dir="2700000" algn="tl">
                    <a:srgbClr val="000000">
                      <a:alpha val="43137"/>
                    </a:srgbClr>
                  </a:outerShdw>
                </a:effectLst>
              </a:rPr>
              <a:t>The Lord said, “Behold, they are one people, and they all have the same language. And this is what they began to do, and </a:t>
            </a:r>
            <a:r>
              <a:rPr lang="en-US" altLang="en-US" sz="3600" b="1" i="1" u="sng" dirty="0">
                <a:solidFill>
                  <a:srgbClr val="FFFFCC"/>
                </a:solidFill>
                <a:effectLst>
                  <a:outerShdw blurRad="38100" dist="38100" dir="2700000" algn="tl">
                    <a:srgbClr val="000000">
                      <a:alpha val="43137"/>
                    </a:srgbClr>
                  </a:outerShdw>
                </a:effectLst>
              </a:rPr>
              <a:t>now nothing which they purpose to do will be impossible for them</a:t>
            </a:r>
            <a:r>
              <a:rPr lang="en-US" altLang="en-US" sz="3600" b="1" i="1" dirty="0">
                <a:effectLst>
                  <a:outerShdw blurRad="38100" dist="38100" dir="2700000" algn="tl">
                    <a:srgbClr val="000000">
                      <a:alpha val="43137"/>
                    </a:srgbClr>
                  </a:outerShdw>
                </a:effectLst>
              </a:rPr>
              <a:t>.”</a:t>
            </a:r>
          </a:p>
          <a:p>
            <a:pPr marL="0" indent="0" eaLnBrk="1" hangingPunct="1">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548" t="3846" r="4514"/>
          <a:stretch/>
        </p:blipFill>
        <p:spPr bwMode="auto">
          <a:xfrm>
            <a:off x="4191000" y="3581400"/>
            <a:ext cx="921766" cy="131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376613"/>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472440"/>
          <a:ext cx="8839200" cy="5852160"/>
        </p:xfrm>
        <a:graphic>
          <a:graphicData uri="http://schemas.openxmlformats.org/drawingml/2006/table">
            <a:tbl>
              <a:tblPr firstRow="1" bandRow="1">
                <a:tableStyleId>{125E5076-3810-47DD-B79F-674D7AD40C01}</a:tableStyleId>
              </a:tblPr>
              <a:tblGrid>
                <a:gridCol w="2946400">
                  <a:extLst>
                    <a:ext uri="{9D8B030D-6E8A-4147-A177-3AD203B41FA5}">
                      <a16:colId xmlns:a16="http://schemas.microsoft.com/office/drawing/2014/main" val="733742151"/>
                    </a:ext>
                  </a:extLst>
                </a:gridCol>
                <a:gridCol w="5892800">
                  <a:extLst>
                    <a:ext uri="{9D8B030D-6E8A-4147-A177-3AD203B41FA5}">
                      <a16:colId xmlns:a16="http://schemas.microsoft.com/office/drawing/2014/main" val="2115334254"/>
                    </a:ext>
                  </a:extLst>
                </a:gridCol>
              </a:tblGrid>
              <a:tr h="2286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God’s Doctrine of  Nations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28361247"/>
                  </a:ext>
                </a:extLst>
              </a:tr>
              <a:tr h="1188720">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cap="none" normalizeH="0" baseline="0" dirty="0">
                          <a:ln>
                            <a:noFill/>
                          </a:ln>
                          <a:solidFill>
                            <a:srgbClr val="C00000"/>
                          </a:solidFill>
                          <a:effectLst/>
                          <a:latin typeface="Calibri" panose="020F0502020204030204" pitchFamily="34" charset="0"/>
                        </a:rPr>
                        <a:t>Since Babel</a:t>
                      </a:r>
                      <a:endParaRPr kumimoji="0" lang="en-US" sz="3600" b="1" i="0" u="none" strike="noStrike" cap="none" normalizeH="0" baseline="0" dirty="0">
                        <a:ln>
                          <a:noFill/>
                        </a:ln>
                        <a:solidFill>
                          <a:srgbClr val="C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normalizeH="0" baseline="0" dirty="0">
                          <a:ln>
                            <a:noFill/>
                          </a:ln>
                          <a:solidFill>
                            <a:srgbClr val="C00000"/>
                          </a:solidFill>
                          <a:effectLst/>
                          <a:latin typeface="Calibri" panose="020F0502020204030204" pitchFamily="34" charset="0"/>
                          <a:ea typeface="+mn-ea"/>
                          <a:cs typeface="+mn-cs"/>
                        </a:rPr>
                        <a:t>Deut. 32:8; Acts 17:26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081562185"/>
                  </a:ext>
                </a:extLst>
              </a:tr>
              <a:tr h="1188720">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normalizeH="0" baseline="0" dirty="0">
                          <a:ln>
                            <a:noFill/>
                          </a:ln>
                          <a:solidFill>
                            <a:srgbClr val="0000CC"/>
                          </a:solidFill>
                          <a:effectLst/>
                          <a:latin typeface="Calibri" panose="020F0502020204030204" pitchFamily="34" charset="0"/>
                          <a:ea typeface="+mn-ea"/>
                          <a:cs typeface="+mn-cs"/>
                        </a:rPr>
                        <a:t>Millennium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normalizeH="0" baseline="0" dirty="0">
                          <a:ln>
                            <a:noFill/>
                          </a:ln>
                          <a:solidFill>
                            <a:srgbClr val="0000CC"/>
                          </a:solidFill>
                          <a:effectLst/>
                          <a:latin typeface="Calibri" panose="020F0502020204030204" pitchFamily="34" charset="0"/>
                          <a:ea typeface="+mn-ea"/>
                          <a:cs typeface="+mn-cs"/>
                        </a:rPr>
                        <a:t>Isaiah 2:4; 66:18; Zech. 14:16-18; Rev. 12:5; 20:3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590023735"/>
                  </a:ext>
                </a:extLst>
              </a:tr>
              <a:tr h="1188720">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normalizeH="0" baseline="0" dirty="0">
                          <a:ln>
                            <a:noFill/>
                          </a:ln>
                          <a:solidFill>
                            <a:srgbClr val="008000"/>
                          </a:solidFill>
                          <a:effectLst/>
                          <a:latin typeface="Calibri" panose="020F0502020204030204" pitchFamily="34" charset="0"/>
                          <a:ea typeface="+mn-ea"/>
                          <a:cs typeface="+mn-cs"/>
                        </a:rPr>
                        <a:t>Eternal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normalizeH="0" baseline="0" dirty="0">
                          <a:ln>
                            <a:noFill/>
                          </a:ln>
                          <a:solidFill>
                            <a:srgbClr val="008000"/>
                          </a:solidFill>
                          <a:effectLst/>
                          <a:latin typeface="Calibri" panose="020F0502020204030204" pitchFamily="34" charset="0"/>
                          <a:ea typeface="+mn-ea"/>
                          <a:cs typeface="+mn-cs"/>
                        </a:rPr>
                        <a:t>Rev. 21:24, 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75528722"/>
                  </a:ext>
                </a:extLst>
              </a:tr>
            </a:tbl>
          </a:graphicData>
        </a:graphic>
      </p:graphicFrame>
      <p:pic>
        <p:nvPicPr>
          <p:cNvPr id="3" name="Picture 2">
            <a:extLst>
              <a:ext uri="{FF2B5EF4-FFF2-40B4-BE49-F238E27FC236}">
                <a16:creationId xmlns:a16="http://schemas.microsoft.com/office/drawing/2014/main" id="{BE43F929-AE79-4BFB-AC61-DE929A25DF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6319" y="1284666"/>
            <a:ext cx="2251364" cy="1168977"/>
          </a:xfrm>
          <a:prstGeom prst="rect">
            <a:avLst/>
          </a:prstGeom>
        </p:spPr>
      </p:pic>
      <p:sp>
        <p:nvSpPr>
          <p:cNvPr id="4" name="Rectangle 37">
            <a:extLst>
              <a:ext uri="{FF2B5EF4-FFF2-40B4-BE49-F238E27FC236}">
                <a16:creationId xmlns:a16="http://schemas.microsoft.com/office/drawing/2014/main" id="{2C42711D-35EE-426C-B1CB-9C1A307C059D}"/>
              </a:ext>
            </a:extLst>
          </p:cNvPr>
          <p:cNvSpPr>
            <a:spLocks noGrp="1" noChangeArrowheads="1"/>
          </p:cNvSpPr>
          <p:nvPr>
            <p:ph type="sldNum" sz="quarter" idx="12"/>
          </p:nvPr>
        </p:nvSpPr>
        <p:spPr>
          <a:xfrm>
            <a:off x="8382000" y="6248400"/>
            <a:ext cx="533400" cy="457200"/>
          </a:xfrm>
        </p:spPr>
        <p:txBody>
          <a:bodyPr/>
          <a:lstStyle>
            <a:lvl1pPr>
              <a:defRPr smtClean="0"/>
            </a:lvl1pPr>
          </a:lstStyle>
          <a:p>
            <a:pPr>
              <a:defRPr/>
            </a:pPr>
            <a:fld id="{6C66F440-5D10-45D9-8CEF-05FCBC835039}" type="slidenum">
              <a:rPr lang="en-US" altLang="en-US" sz="2000" smtClean="0">
                <a:effectLst>
                  <a:outerShdw blurRad="38100" dist="38100" dir="2700000" algn="tl">
                    <a:srgbClr val="000000">
                      <a:alpha val="43137"/>
                    </a:srgbClr>
                  </a:outerShdw>
                </a:effectLst>
              </a:rPr>
              <a:pPr>
                <a:defRPr/>
              </a:pPr>
              <a:t>44</a:t>
            </a:fld>
            <a:endParaRPr lang="en-US" alt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9928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ChangeArrowheads="1"/>
          </p:cNvSpPr>
          <p:nvPr/>
        </p:nvSpPr>
        <p:spPr bwMode="auto">
          <a:xfrm>
            <a:off x="2895600" y="1143000"/>
            <a:ext cx="6096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dirty="0">
                <a:effectLst>
                  <a:outerShdw blurRad="38100" dist="38100" dir="2700000" algn="tl">
                    <a:srgbClr val="000000">
                      <a:alpha val="43137"/>
                    </a:srgbClr>
                  </a:outerShdw>
                </a:effectLst>
                <a:latin typeface="Calibri" panose="020F0502020204030204" pitchFamily="34" charset="0"/>
              </a:rPr>
              <a:t>“In searching for a new enemy to unite us, we came up with the idea that pollution, the threat of global warming, water shortages, famine and the like would fit the bill...” </a:t>
            </a:r>
          </a:p>
        </p:txBody>
      </p:sp>
      <p:sp>
        <p:nvSpPr>
          <p:cNvPr id="64515" name="TextBox 10"/>
          <p:cNvSpPr txBox="1">
            <a:spLocks noChangeArrowheads="1"/>
          </p:cNvSpPr>
          <p:nvPr/>
        </p:nvSpPr>
        <p:spPr bwMode="auto">
          <a:xfrm>
            <a:off x="342900" y="6477000"/>
            <a:ext cx="845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600" dirty="0">
                <a:latin typeface="Calibri" panose="020F0502020204030204" pitchFamily="34" charset="0"/>
              </a:rPr>
              <a:t>Alexander King and </a:t>
            </a:r>
            <a:r>
              <a:rPr lang="en-US" altLang="en-US" sz="1600" dirty="0" err="1">
                <a:latin typeface="Calibri" panose="020F0502020204030204" pitchFamily="34" charset="0"/>
              </a:rPr>
              <a:t>Betrand</a:t>
            </a:r>
            <a:r>
              <a:rPr lang="en-US" altLang="en-US" sz="1600" dirty="0">
                <a:latin typeface="Calibri" panose="020F0502020204030204" pitchFamily="34" charset="0"/>
              </a:rPr>
              <a:t> Schneider, </a:t>
            </a:r>
            <a:r>
              <a:rPr lang="en-US" altLang="en-US" sz="1600" i="1" dirty="0">
                <a:latin typeface="Calibri" panose="020F0502020204030204" pitchFamily="34" charset="0"/>
              </a:rPr>
              <a:t>The First Global Revolution</a:t>
            </a:r>
            <a:r>
              <a:rPr lang="en-US" altLang="en-US" sz="1600" dirty="0">
                <a:latin typeface="Calibri" panose="020F0502020204030204" pitchFamily="34" charset="0"/>
              </a:rPr>
              <a:t> (New York: Pantheon, 1991), 115.</a:t>
            </a:r>
          </a:p>
        </p:txBody>
      </p:sp>
      <p:sp>
        <p:nvSpPr>
          <p:cNvPr id="6" name="Rectangle 1026"/>
          <p:cNvSpPr txBox="1">
            <a:spLocks noChangeArrowheads="1"/>
          </p:cNvSpPr>
          <p:nvPr/>
        </p:nvSpPr>
        <p:spPr bwMode="auto">
          <a:xfrm>
            <a:off x="2643187" y="228600"/>
            <a:ext cx="3686175" cy="8382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sz="3600" b="0" kern="0" dirty="0">
                <a:solidFill>
                  <a:srgbClr val="00FFFF"/>
                </a:solidFill>
                <a:effectLst>
                  <a:outerShdw blurRad="38100" dist="38100" dir="2700000" algn="tl">
                    <a:srgbClr val="000000">
                      <a:alpha val="43137"/>
                    </a:srgbClr>
                  </a:outerShdw>
                </a:effectLst>
              </a:rPr>
              <a:t>The Ultimate Crisis</a:t>
            </a:r>
          </a:p>
        </p:txBody>
      </p:sp>
      <p:pic>
        <p:nvPicPr>
          <p:cNvPr id="2" name="Picture 1">
            <a:extLst>
              <a:ext uri="{FF2B5EF4-FFF2-40B4-BE49-F238E27FC236}">
                <a16:creationId xmlns:a16="http://schemas.microsoft.com/office/drawing/2014/main" id="{CE625615-DA40-4F79-AE73-9266D2B1FBA2}"/>
              </a:ext>
            </a:extLst>
          </p:cNvPr>
          <p:cNvPicPr>
            <a:picLocks noChangeAspect="1"/>
          </p:cNvPicPr>
          <p:nvPr/>
        </p:nvPicPr>
        <p:blipFill>
          <a:blip r:embed="rId2"/>
          <a:stretch>
            <a:fillRect/>
          </a:stretch>
        </p:blipFill>
        <p:spPr>
          <a:xfrm>
            <a:off x="342900" y="1371600"/>
            <a:ext cx="2352886" cy="3657600"/>
          </a:xfrm>
          <a:prstGeom prst="rect">
            <a:avLst/>
          </a:prstGeom>
          <a:ln w="38100">
            <a:solidFill>
              <a:schemeClr val="tx1"/>
            </a:solidFill>
          </a:ln>
        </p:spPr>
      </p:pic>
    </p:spTree>
    <p:extLst>
      <p:ext uri="{BB962C8B-B14F-4D97-AF65-F5344CB8AC3E}">
        <p14:creationId xmlns:p14="http://schemas.microsoft.com/office/powerpoint/2010/main" val="276783458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ChangeArrowheads="1"/>
          </p:cNvSpPr>
          <p:nvPr/>
        </p:nvSpPr>
        <p:spPr bwMode="auto">
          <a:xfrm>
            <a:off x="114300" y="1171546"/>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dirty="0">
                <a:effectLst>
                  <a:outerShdw blurRad="38100" dist="38100" dir="2700000" algn="tl">
                    <a:srgbClr val="000000">
                      <a:alpha val="43137"/>
                    </a:srgbClr>
                  </a:outerShdw>
                </a:effectLst>
                <a:latin typeface="Calibri" panose="020F0502020204030204" pitchFamily="34" charset="0"/>
              </a:rPr>
              <a:t>According to Al Gore, “we must make the rescue of the environment the central organizing principle for civilization.” </a:t>
            </a:r>
          </a:p>
        </p:txBody>
      </p:sp>
      <p:sp>
        <p:nvSpPr>
          <p:cNvPr id="63491" name="TextBox 8"/>
          <p:cNvSpPr txBox="1">
            <a:spLocks noChangeArrowheads="1"/>
          </p:cNvSpPr>
          <p:nvPr/>
        </p:nvSpPr>
        <p:spPr bwMode="auto">
          <a:xfrm>
            <a:off x="1714500" y="5029200"/>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latin typeface="Calibri" panose="020F0502020204030204" pitchFamily="34" charset="0"/>
            </a:endParaRPr>
          </a:p>
        </p:txBody>
      </p:sp>
      <p:sp>
        <p:nvSpPr>
          <p:cNvPr id="63492" name="TextBox 10"/>
          <p:cNvSpPr txBox="1">
            <a:spLocks noChangeArrowheads="1"/>
          </p:cNvSpPr>
          <p:nvPr/>
        </p:nvSpPr>
        <p:spPr bwMode="auto">
          <a:xfrm>
            <a:off x="1107546" y="6400800"/>
            <a:ext cx="6928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latin typeface="Calibri" panose="020F0502020204030204" pitchFamily="34" charset="0"/>
              </a:rPr>
              <a:t>Al Gore, </a:t>
            </a:r>
            <a:r>
              <a:rPr lang="en-US" altLang="en-US" sz="1800" i="1" dirty="0">
                <a:latin typeface="Calibri" panose="020F0502020204030204" pitchFamily="34" charset="0"/>
              </a:rPr>
              <a:t>Earth in the Balance</a:t>
            </a:r>
            <a:r>
              <a:rPr lang="en-US" altLang="en-US" sz="1800" dirty="0">
                <a:latin typeface="Calibri" panose="020F0502020204030204" pitchFamily="34" charset="0"/>
              </a:rPr>
              <a:t> (New York: Houghton Mifflin, 1992), 269</a:t>
            </a:r>
            <a:r>
              <a:rPr lang="en-US" altLang="en-US" sz="1500" dirty="0">
                <a:latin typeface="Calibri" panose="020F0502020204030204" pitchFamily="34" charset="0"/>
              </a:rPr>
              <a:t>.</a:t>
            </a:r>
          </a:p>
        </p:txBody>
      </p:sp>
      <p:pic>
        <p:nvPicPr>
          <p:cNvPr id="63493" name="Picture 2" descr="https://encrypted-tbn1.gstatic.com/images?q=tbn:ANd9GcQ0BUY0hu91OprAv236auoakAIvSHPygX9ZdVBgD93bJ37yikw5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2986087"/>
            <a:ext cx="230505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26"/>
          <p:cNvSpPr>
            <a:spLocks noGrp="1" noChangeArrowheads="1"/>
          </p:cNvSpPr>
          <p:nvPr>
            <p:ph type="title"/>
          </p:nvPr>
        </p:nvSpPr>
        <p:spPr>
          <a:xfrm>
            <a:off x="2133600" y="228600"/>
            <a:ext cx="4876800" cy="727472"/>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Gaia Hypothesis</a:t>
            </a:r>
          </a:p>
        </p:txBody>
      </p:sp>
    </p:spTree>
    <p:extLst>
      <p:ext uri="{BB962C8B-B14F-4D97-AF65-F5344CB8AC3E}">
        <p14:creationId xmlns:p14="http://schemas.microsoft.com/office/powerpoint/2010/main" val="14106038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descr="http://upload.wikimedia.org/wikipedia/commons/2/2c/John_Kerry_official_Secretary_of_State_portrait.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76200"/>
            <a:ext cx="811817" cy="1028700"/>
          </a:xfrm>
          <a:prstGeom prst="rect">
            <a:avLst/>
          </a:prstGeom>
          <a:noFill/>
          <a:ln w="9525">
            <a:noFill/>
            <a:miter lim="800000"/>
            <a:headEnd/>
            <a:tailEnd/>
          </a:ln>
        </p:spPr>
      </p:pic>
      <p:sp>
        <p:nvSpPr>
          <p:cNvPr id="44036" name="Rectangle 5"/>
          <p:cNvSpPr>
            <a:spLocks noChangeArrowheads="1"/>
          </p:cNvSpPr>
          <p:nvPr/>
        </p:nvSpPr>
        <p:spPr bwMode="auto">
          <a:xfrm>
            <a:off x="0" y="1123950"/>
            <a:ext cx="9144000" cy="5016758"/>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“When I think about the array of…</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global threats –… terrorism, epidemics, poverty, the proliferation of weapons of mass destruction</a:t>
            </a:r>
            <a:r>
              <a:rPr lang="en-US" sz="3200" dirty="0">
                <a:effectLst>
                  <a:outerShdw blurRad="38100" dist="38100" dir="2700000" algn="tl">
                    <a:srgbClr val="000000">
                      <a:alpha val="43137"/>
                    </a:srgbClr>
                  </a:outerShdw>
                </a:effectLst>
                <a:latin typeface="Calibri" panose="020F0502020204030204" pitchFamily="34" charset="0"/>
              </a:rPr>
              <a:t> – all challenges that know no borders – the reality is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climate change ranks right up there with every single one of them</a:t>
            </a:r>
            <a:r>
              <a:rPr lang="en-US" sz="3200" dirty="0">
                <a:effectLst>
                  <a:outerShdw blurRad="38100" dist="38100" dir="2700000" algn="tl">
                    <a:srgbClr val="000000">
                      <a:alpha val="43137"/>
                    </a:srgbClr>
                  </a:outerShdw>
                </a:effectLst>
                <a:latin typeface="Calibri" panose="020F0502020204030204" pitchFamily="34" charset="0"/>
              </a:rPr>
              <a:t>...Or think about the proliferation of weapons of mass destruction. It doesn’t keep us safe if the United States secures 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nuclear arsenal</a:t>
            </a:r>
            <a:r>
              <a:rPr lang="en-US" sz="3200" dirty="0">
                <a:effectLst>
                  <a:outerShdw blurRad="38100" dist="38100" dir="2700000" algn="tl">
                    <a:srgbClr val="000000">
                      <a:alpha val="43137"/>
                    </a:srgbClr>
                  </a:outerShdw>
                </a:effectLst>
                <a:latin typeface="Calibri" panose="020F0502020204030204" pitchFamily="34" charset="0"/>
              </a:rPr>
              <a:t>, while other countries fail to prevent theirs from falling into the hands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terrorists</a:t>
            </a:r>
            <a:r>
              <a:rPr lang="en-US" sz="3200" dirty="0">
                <a:effectLst>
                  <a:outerShdw blurRad="38100" dist="38100" dir="2700000" algn="tl">
                    <a:srgbClr val="000000">
                      <a:alpha val="43137"/>
                    </a:srgbClr>
                  </a:outerShdw>
                </a:effectLst>
                <a:latin typeface="Calibri" panose="020F0502020204030204" pitchFamily="34" charset="0"/>
              </a:rPr>
              <a:t>…”</a:t>
            </a:r>
          </a:p>
        </p:txBody>
      </p:sp>
      <p:sp>
        <p:nvSpPr>
          <p:cNvPr id="44037" name="TextBox 6"/>
          <p:cNvSpPr txBox="1">
            <a:spLocks noChangeArrowheads="1"/>
          </p:cNvSpPr>
          <p:nvPr/>
        </p:nvSpPr>
        <p:spPr bwMode="auto">
          <a:xfrm>
            <a:off x="1943100" y="6477000"/>
            <a:ext cx="5257800" cy="307777"/>
          </a:xfrm>
          <a:prstGeom prst="rect">
            <a:avLst/>
          </a:prstGeom>
          <a:noFill/>
          <a:ln w="9525">
            <a:noFill/>
            <a:miter lim="800000"/>
            <a:headEnd/>
            <a:tailEnd/>
          </a:ln>
        </p:spPr>
        <p:txBody>
          <a:bodyPr>
            <a:spAutoFit/>
          </a:bodyPr>
          <a:lstStyle/>
          <a:p>
            <a:pPr algn="ctr"/>
            <a:r>
              <a:rPr lang="en-US" sz="1400" dirty="0">
                <a:latin typeface="Calibri" panose="020F0502020204030204" pitchFamily="34" charset="0"/>
              </a:rPr>
              <a:t>http://www.state.gov/secretary/remarks/2014/02/221704.htm</a:t>
            </a:r>
          </a:p>
        </p:txBody>
      </p:sp>
      <p:sp>
        <p:nvSpPr>
          <p:cNvPr id="2" name="Rectangle 1"/>
          <p:cNvSpPr/>
          <p:nvPr/>
        </p:nvSpPr>
        <p:spPr>
          <a:xfrm>
            <a:off x="1867510" y="228600"/>
            <a:ext cx="5408981" cy="646331"/>
          </a:xfrm>
          <a:prstGeom prst="rect">
            <a:avLst/>
          </a:prstGeom>
        </p:spPr>
        <p:txBody>
          <a:bodyPr wrap="none">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Remarks on Climate Change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114D24-B70C-4258-ADFB-F9ACBA57721D}"/>
              </a:ext>
            </a:extLst>
          </p:cNvPr>
          <p:cNvPicPr>
            <a:picLocks noChangeAspect="1"/>
          </p:cNvPicPr>
          <p:nvPr/>
        </p:nvPicPr>
        <p:blipFill>
          <a:blip r:embed="rId2"/>
          <a:stretch>
            <a:fillRect/>
          </a:stretch>
        </p:blipFill>
        <p:spPr>
          <a:xfrm>
            <a:off x="122437" y="1143000"/>
            <a:ext cx="8899126" cy="4419600"/>
          </a:xfrm>
          <a:prstGeom prst="rect">
            <a:avLst/>
          </a:prstGeom>
        </p:spPr>
      </p:pic>
    </p:spTree>
    <p:extLst>
      <p:ext uri="{BB962C8B-B14F-4D97-AF65-F5344CB8AC3E}">
        <p14:creationId xmlns:p14="http://schemas.microsoft.com/office/powerpoint/2010/main" val="101470268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A06F4-5CFC-4427-BD81-E8C66D2ED1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8:22</a:t>
            </a:r>
          </a:p>
          <a:p>
            <a:pPr marL="0" indent="0" algn="just" eaLnBrk="1" hangingPunct="1">
              <a:buNone/>
              <a:defRPr/>
            </a:pPr>
            <a:r>
              <a:rPr lang="en-US" sz="3600" dirty="0">
                <a:latin typeface="Calibri" pitchFamily="34" charset="0"/>
                <a:cs typeface="Calibri" pitchFamily="34" charset="0"/>
              </a:rPr>
              <a:t>While the earth remains, Seedtime and harvest, And </a:t>
            </a:r>
            <a:r>
              <a:rPr lang="en-US" sz="3600" b="1" u="sng" dirty="0">
                <a:solidFill>
                  <a:srgbClr val="FFFFCC"/>
                </a:solidFill>
                <a:latin typeface="Calibri" pitchFamily="34" charset="0"/>
                <a:cs typeface="Calibri" pitchFamily="34" charset="0"/>
              </a:rPr>
              <a:t>cold and heat</a:t>
            </a:r>
            <a:r>
              <a:rPr lang="en-US" sz="3600" dirty="0">
                <a:latin typeface="Calibri" pitchFamily="34" charset="0"/>
                <a:cs typeface="Calibri" pitchFamily="34" charset="0"/>
              </a:rPr>
              <a:t>, And summer and winter, And day and night Shall not cease.</a:t>
            </a:r>
          </a:p>
        </p:txBody>
      </p:sp>
      <p:pic>
        <p:nvPicPr>
          <p:cNvPr id="6" name="Picture 5">
            <a:extLst>
              <a:ext uri="{FF2B5EF4-FFF2-40B4-BE49-F238E27FC236}">
                <a16:creationId xmlns:a16="http://schemas.microsoft.com/office/drawing/2014/main" id="{6610A00B-048D-41BE-A278-FEBF79A3967D}"/>
              </a:ext>
            </a:extLst>
          </p:cNvPr>
          <p:cNvPicPr>
            <a:picLocks noChangeAspect="1"/>
          </p:cNvPicPr>
          <p:nvPr/>
        </p:nvPicPr>
        <p:blipFill>
          <a:blip r:embed="rId3"/>
          <a:stretch>
            <a:fillRect/>
          </a:stretch>
        </p:blipFill>
        <p:spPr>
          <a:xfrm>
            <a:off x="2057400" y="2700158"/>
            <a:ext cx="5467350" cy="1990725"/>
          </a:xfrm>
          <a:prstGeom prst="rect">
            <a:avLst/>
          </a:prstGeom>
        </p:spPr>
      </p:pic>
    </p:spTree>
    <p:extLst>
      <p:ext uri="{BB962C8B-B14F-4D97-AF65-F5344CB8AC3E}">
        <p14:creationId xmlns:p14="http://schemas.microsoft.com/office/powerpoint/2010/main" val="397458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effectLst>
                  <a:outerShdw blurRad="38100" dist="38100" dir="2700000" algn="tl">
                    <a:srgbClr val="000000">
                      <a:alpha val="43137"/>
                    </a:srgbClr>
                  </a:outerShdw>
                </a:effectLst>
                <a:latin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effectLst>
                  <a:outerShdw blurRad="38100" dist="38100" dir="2700000" algn="tl">
                    <a:srgbClr val="000000">
                      <a:alpha val="43137"/>
                    </a:srgbClr>
                  </a:outerShdw>
                </a:effectLst>
                <a:latin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male and female He created them. </a:t>
            </a:r>
            <a:r>
              <a:rPr lang="en-US" sz="2800" baseline="30000" dirty="0">
                <a:effectLst>
                  <a:outerShdw blurRad="38100" dist="38100" dir="2700000" algn="tl">
                    <a:srgbClr val="000000">
                      <a:alpha val="43137"/>
                    </a:srgbClr>
                  </a:outerShdw>
                </a:effectLst>
                <a:latin typeface="Calibri" panose="020F0502020204030204" pitchFamily="34" charset="0"/>
              </a:rPr>
              <a:t>28 </a:t>
            </a:r>
            <a:r>
              <a:rPr lang="en-US" sz="2800" dirty="0">
                <a:effectLst>
                  <a:outerShdw blurRad="38100" dist="38100" dir="2700000" algn="tl">
                    <a:srgbClr val="000000">
                      <a:alpha val="43137"/>
                    </a:srgbClr>
                  </a:outerShdw>
                </a:effectLst>
                <a:latin typeface="Calibri" panose="020F0502020204030204" pitchFamily="34" charset="0"/>
              </a:rPr>
              <a:t>God blessed them; and God said to them, “Be fruitful and multiply, and fill the earth, and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subdue it; and rule over the fish of the sea and over the birds of the sky and over every living thing that moves on the earth</a:t>
            </a:r>
            <a:r>
              <a:rPr lang="en-US" sz="28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819683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extLst>
      <p:ext uri="{BB962C8B-B14F-4D97-AF65-F5344CB8AC3E}">
        <p14:creationId xmlns:p14="http://schemas.microsoft.com/office/powerpoint/2010/main" val="239243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1B303B-D733-495B-B642-2A1259DD2E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70" y="762000"/>
            <a:ext cx="8656259" cy="6187440"/>
          </a:xfrm>
          <a:prstGeom prst="rect">
            <a:avLst/>
          </a:prstGeom>
        </p:spPr>
      </p:pic>
    </p:spTree>
    <p:extLst>
      <p:ext uri="{BB962C8B-B14F-4D97-AF65-F5344CB8AC3E}">
        <p14:creationId xmlns:p14="http://schemas.microsoft.com/office/powerpoint/2010/main" val="43558281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48500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1371599" y="1294514"/>
            <a:ext cx="7074297"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Post-flood events (8:20</a:t>
            </a: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‒9:29)</a:t>
            </a:r>
            <a:endParaRPr lang="en-US" b="1" u="sng" dirty="0">
              <a:solidFill>
                <a:srgbClr val="FFFFCC"/>
              </a:solidFill>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id="{DA6F0368-AD09-48BE-B69B-C2E402E2CC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033465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5" name="Picture 4">
            <a:extLst>
              <a:ext uri="{FF2B5EF4-FFF2-40B4-BE49-F238E27FC236}">
                <a16:creationId xmlns:a16="http://schemas.microsoft.com/office/drawing/2014/main" id="{7ADF564F-6757-44E5-96E3-2430B8AE86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708733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2286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Uninterrupted season or cycles (Gen 8:22) – global warming?</a:t>
            </a:r>
          </a:p>
        </p:txBody>
      </p:sp>
      <p:pic>
        <p:nvPicPr>
          <p:cNvPr id="5" name="Picture 4">
            <a:extLst>
              <a:ext uri="{FF2B5EF4-FFF2-40B4-BE49-F238E27FC236}">
                <a16:creationId xmlns:a16="http://schemas.microsoft.com/office/drawing/2014/main" id="{C919CBFD-BB7C-4C56-B6AC-499B57C99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197051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5" name="Picture 4">
            <a:extLst>
              <a:ext uri="{FF2B5EF4-FFF2-40B4-BE49-F238E27FC236}">
                <a16:creationId xmlns:a16="http://schemas.microsoft.com/office/drawing/2014/main" id="{434F6A6D-2C37-405D-A1CE-CEE0CC63E8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985636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l Rugh | Resources | Indian Hills Community Church">
            <a:extLst>
              <a:ext uri="{FF2B5EF4-FFF2-40B4-BE49-F238E27FC236}">
                <a16:creationId xmlns:a16="http://schemas.microsoft.com/office/drawing/2014/main" id="{E6F13CB0-63A5-4013-A161-3988843B99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85838"/>
            <a:ext cx="86868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8179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pensationalism versus Covenantalism | Evidence Unseen">
            <a:extLst>
              <a:ext uri="{FF2B5EF4-FFF2-40B4-BE49-F238E27FC236}">
                <a16:creationId xmlns:a16="http://schemas.microsoft.com/office/drawing/2014/main" id="{7AC067C2-31BB-4C31-92F4-23AF7AA543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71450"/>
            <a:ext cx="8686800" cy="651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87688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5" name="Picture 4">
            <a:extLst>
              <a:ext uri="{FF2B5EF4-FFF2-40B4-BE49-F238E27FC236}">
                <a16:creationId xmlns:a16="http://schemas.microsoft.com/office/drawing/2014/main" id="{41C26333-839A-430D-B867-71537A869A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17595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1947664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371600" y="1946275"/>
            <a:ext cx="63627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00554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idx="4294967295"/>
          </p:nvPr>
        </p:nvSpPr>
        <p:spPr>
          <a:xfrm>
            <a:off x="2857500" y="228600"/>
            <a:ext cx="3429000" cy="1097280"/>
          </a:xfrm>
        </p:spPr>
        <p:txBody>
          <a:bodyPr/>
          <a:lstStyle/>
          <a:p>
            <a:pPr lvl="0" algn="ctr" eaLnBrk="1" hangingPunct="1">
              <a:spcBef>
                <a:spcPct val="20000"/>
              </a:spcBef>
              <a:buClr>
                <a:srgbClr val="00FFFF"/>
              </a:buClr>
              <a:buSzPct val="75000"/>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rPr>
              <a:t>Genesis 7</a:t>
            </a:r>
            <a:br>
              <a:rPr lang="en-US" sz="3600" dirty="0">
                <a:solidFill>
                  <a:schemeClr val="tx2"/>
                </a:solidFill>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The Flood</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1A5DEF34-151F-4412-B2B3-743E96FB24AE}"/>
              </a:ext>
            </a:extLst>
          </p:cNvPr>
          <p:cNvPicPr>
            <a:picLocks noChangeAspect="1"/>
          </p:cNvPicPr>
          <p:nvPr/>
        </p:nvPicPr>
        <p:blipFill>
          <a:blip r:embed="rId2"/>
          <a:stretch>
            <a:fillRect/>
          </a:stretch>
        </p:blipFill>
        <p:spPr>
          <a:xfrm>
            <a:off x="874059" y="1676400"/>
            <a:ext cx="7395882" cy="4572000"/>
          </a:xfrm>
          <a:prstGeom prst="rect">
            <a:avLst/>
          </a:prstGeom>
        </p:spPr>
      </p:pic>
      <p:pic>
        <p:nvPicPr>
          <p:cNvPr id="5" name="Picture 4">
            <a:extLst>
              <a:ext uri="{FF2B5EF4-FFF2-40B4-BE49-F238E27FC236}">
                <a16:creationId xmlns:a16="http://schemas.microsoft.com/office/drawing/2014/main" id="{40F19516-7E34-4E9E-AE8C-61AE0A65A1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371600" y="1946275"/>
            <a:ext cx="63627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984760755"/>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15606</TotalTime>
  <Words>2283</Words>
  <Application>Microsoft Office PowerPoint</Application>
  <PresentationFormat>On-screen Show (4:3)</PresentationFormat>
  <Paragraphs>203</Paragraphs>
  <Slides>60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GENESIS STRUCTURE</vt:lpstr>
      <vt:lpstr>The Flood  (Gen 6–9)</vt:lpstr>
      <vt:lpstr>Genesis 7 The Flood</vt:lpstr>
      <vt:lpstr>The Flood  (Gen 6–9)</vt:lpstr>
      <vt:lpstr>Genesis 8‒9 Outline</vt:lpstr>
      <vt:lpstr>Genesis 8‒9 Outline</vt:lpstr>
      <vt:lpstr>Genesis 8:20–9:29 Post Flood events</vt:lpstr>
      <vt:lpstr>Outline</vt:lpstr>
      <vt:lpstr>Outline</vt:lpstr>
      <vt:lpstr>Outline</vt:lpstr>
      <vt:lpstr>Noahic Covenant: Promise  (Gen 8:20-22)</vt:lpstr>
      <vt:lpstr>Noahic Covenant: Promise  (Gen 8:20-22)</vt:lpstr>
      <vt:lpstr>God’s Provision  (3:20-24)</vt:lpstr>
      <vt:lpstr>PowerPoint Presentation</vt:lpstr>
      <vt:lpstr>PowerPoint Presentation</vt:lpstr>
      <vt:lpstr>Noahic Covenant: Promise  (Gen 8:20-22)</vt:lpstr>
      <vt:lpstr>PowerPoint Presentation</vt:lpstr>
      <vt:lpstr>PowerPoint Presentation</vt:lpstr>
      <vt:lpstr>PowerPoint Presentation</vt:lpstr>
      <vt:lpstr>PowerPoint Presentation</vt:lpstr>
      <vt:lpstr>Noahic Covenant: Promise  (Gen 8:20-22)</vt:lpstr>
      <vt:lpstr>PowerPoint Presentation</vt:lpstr>
      <vt:lpstr>PowerPoint Presentation</vt:lpstr>
      <vt:lpstr>PowerPoint Presentation</vt:lpstr>
      <vt:lpstr>PowerPoint Presentation</vt:lpstr>
      <vt:lpstr>PowerPoint Presentation</vt:lpstr>
      <vt:lpstr>PowerPoint Presentation</vt:lpstr>
      <vt:lpstr>Noahic Covenant: Promise  (Gen 8:20-22)</vt:lpstr>
      <vt:lpstr>PowerPoint Presentation</vt:lpstr>
      <vt:lpstr>PowerPoint Presentation</vt:lpstr>
      <vt:lpstr>PowerPoint Presentation</vt:lpstr>
      <vt:lpstr>PowerPoint Presentation</vt:lpstr>
      <vt:lpstr>PowerPoint Presentation</vt:lpstr>
      <vt:lpstr>PowerPoint Presentation</vt:lpstr>
      <vt:lpstr>Management by Crisis</vt:lpstr>
      <vt:lpstr>PowerPoint Presentation</vt:lpstr>
      <vt:lpstr>PowerPoint Presentation</vt:lpstr>
      <vt:lpstr>PowerPoint Presentation</vt:lpstr>
      <vt:lpstr>PowerPoint Presentation</vt:lpstr>
      <vt:lpstr>PowerPoint Presentation</vt:lpstr>
      <vt:lpstr>Gaia Hypothesis</vt:lpstr>
      <vt:lpstr>PowerPoint Presentation</vt:lpstr>
      <vt:lpstr>PowerPoint Presentation</vt:lpstr>
      <vt:lpstr>PowerPoint Presentation</vt:lpstr>
      <vt:lpstr>PowerPoint Presentation</vt:lpstr>
      <vt:lpstr>PowerPoint Presentation</vt:lpstr>
      <vt:lpstr>PowerPoint Presentation</vt:lpstr>
      <vt:lpstr>Conclusion</vt:lpstr>
      <vt:lpstr>Genesis 8‒9 Outline</vt:lpstr>
      <vt:lpstr>Outline</vt:lpstr>
      <vt:lpstr>Noahic Covenant: Promise  (Gen 8:20-22)</vt:lpstr>
      <vt:lpstr>Outline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034 - 8v21-22 - PART 2 - MODIFIED</dc:title>
  <dc:subject>Genesis 8</dc:subject>
  <dc:creator>A. Woods</dc:creator>
  <dc:description>Modified by Jim McGowan</dc:description>
  <cp:lastModifiedBy>Andy Woods</cp:lastModifiedBy>
  <cp:revision>1616</cp:revision>
  <cp:lastPrinted>2021-04-30T12:50:20Z</cp:lastPrinted>
  <dcterms:created xsi:type="dcterms:W3CDTF">2009-03-17T12:21:13Z</dcterms:created>
  <dcterms:modified xsi:type="dcterms:W3CDTF">2021-05-01T21:55:37Z</dcterms:modified>
</cp:coreProperties>
</file>