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6"/>
  </p:notesMasterIdLst>
  <p:handoutMasterIdLst>
    <p:handoutMasterId r:id="rId117"/>
  </p:handoutMasterIdLst>
  <p:sldIdLst>
    <p:sldId id="4643" r:id="rId2"/>
    <p:sldId id="6678" r:id="rId3"/>
    <p:sldId id="6700" r:id="rId4"/>
    <p:sldId id="4644" r:id="rId5"/>
    <p:sldId id="6701" r:id="rId6"/>
    <p:sldId id="4647" r:id="rId7"/>
    <p:sldId id="6703" r:id="rId8"/>
    <p:sldId id="4665" r:id="rId9"/>
    <p:sldId id="6704" r:id="rId10"/>
    <p:sldId id="6683" r:id="rId11"/>
    <p:sldId id="4646" r:id="rId12"/>
    <p:sldId id="6987" r:id="rId13"/>
    <p:sldId id="6988" r:id="rId14"/>
    <p:sldId id="6989" r:id="rId15"/>
    <p:sldId id="7002" r:id="rId16"/>
    <p:sldId id="7004" r:id="rId17"/>
    <p:sldId id="7005" r:id="rId18"/>
    <p:sldId id="475" r:id="rId19"/>
    <p:sldId id="7006" r:id="rId20"/>
    <p:sldId id="7007" r:id="rId21"/>
    <p:sldId id="322" r:id="rId22"/>
    <p:sldId id="6997" r:id="rId23"/>
    <p:sldId id="7025" r:id="rId24"/>
    <p:sldId id="6953" r:id="rId25"/>
    <p:sldId id="6954" r:id="rId26"/>
    <p:sldId id="7010" r:id="rId27"/>
    <p:sldId id="1158" r:id="rId28"/>
    <p:sldId id="6964" r:id="rId29"/>
    <p:sldId id="1244" r:id="rId30"/>
    <p:sldId id="6965" r:id="rId31"/>
    <p:sldId id="4675" r:id="rId32"/>
    <p:sldId id="6296" r:id="rId33"/>
    <p:sldId id="6314" r:id="rId34"/>
    <p:sldId id="6859" r:id="rId35"/>
    <p:sldId id="6966" r:id="rId36"/>
    <p:sldId id="4919" r:id="rId37"/>
    <p:sldId id="6967" r:id="rId38"/>
    <p:sldId id="6434" r:id="rId39"/>
    <p:sldId id="7037" r:id="rId40"/>
    <p:sldId id="7038" r:id="rId41"/>
    <p:sldId id="6968" r:id="rId42"/>
    <p:sldId id="6998" r:id="rId43"/>
    <p:sldId id="6957" r:id="rId44"/>
    <p:sldId id="6958" r:id="rId45"/>
    <p:sldId id="6959" r:id="rId46"/>
    <p:sldId id="7011" r:id="rId47"/>
    <p:sldId id="7035" r:id="rId48"/>
    <p:sldId id="7027" r:id="rId49"/>
    <p:sldId id="6904" r:id="rId50"/>
    <p:sldId id="4897" r:id="rId51"/>
    <p:sldId id="4882" r:id="rId52"/>
    <p:sldId id="6510" r:id="rId53"/>
    <p:sldId id="6971" r:id="rId54"/>
    <p:sldId id="6999" r:id="rId55"/>
    <p:sldId id="6970" r:id="rId56"/>
    <p:sldId id="4917" r:id="rId57"/>
    <p:sldId id="4918" r:id="rId58"/>
    <p:sldId id="7012" r:id="rId59"/>
    <p:sldId id="6974" r:id="rId60"/>
    <p:sldId id="7013" r:id="rId61"/>
    <p:sldId id="7000" r:id="rId62"/>
    <p:sldId id="6508" r:id="rId63"/>
    <p:sldId id="6488" r:id="rId64"/>
    <p:sldId id="6490" r:id="rId65"/>
    <p:sldId id="6975" r:id="rId66"/>
    <p:sldId id="6976" r:id="rId67"/>
    <p:sldId id="1232" r:id="rId68"/>
    <p:sldId id="1134" r:id="rId69"/>
    <p:sldId id="6477" r:id="rId70"/>
    <p:sldId id="7014" r:id="rId71"/>
    <p:sldId id="6906" r:id="rId72"/>
    <p:sldId id="7015" r:id="rId73"/>
    <p:sldId id="7050" r:id="rId74"/>
    <p:sldId id="481" r:id="rId75"/>
    <p:sldId id="6453" r:id="rId76"/>
    <p:sldId id="679" r:id="rId77"/>
    <p:sldId id="5564" r:id="rId78"/>
    <p:sldId id="7001" r:id="rId79"/>
    <p:sldId id="7044" r:id="rId80"/>
    <p:sldId id="7051" r:id="rId81"/>
    <p:sldId id="7046" r:id="rId82"/>
    <p:sldId id="7047" r:id="rId83"/>
    <p:sldId id="7054" r:id="rId84"/>
    <p:sldId id="2807" r:id="rId85"/>
    <p:sldId id="7045" r:id="rId86"/>
    <p:sldId id="7048" r:id="rId87"/>
    <p:sldId id="7049" r:id="rId88"/>
    <p:sldId id="7052" r:id="rId89"/>
    <p:sldId id="7032" r:id="rId90"/>
    <p:sldId id="6980" r:id="rId91"/>
    <p:sldId id="7017" r:id="rId92"/>
    <p:sldId id="7018" r:id="rId93"/>
    <p:sldId id="7033" r:id="rId94"/>
    <p:sldId id="3057" r:id="rId95"/>
    <p:sldId id="7034" r:id="rId96"/>
    <p:sldId id="6407" r:id="rId97"/>
    <p:sldId id="6982" r:id="rId98"/>
    <p:sldId id="6979" r:id="rId99"/>
    <p:sldId id="4907" r:id="rId100"/>
    <p:sldId id="7053" r:id="rId101"/>
    <p:sldId id="5545" r:id="rId102"/>
    <p:sldId id="7061" r:id="rId103"/>
    <p:sldId id="6291" r:id="rId104"/>
    <p:sldId id="6402" r:id="rId105"/>
    <p:sldId id="7055" r:id="rId106"/>
    <p:sldId id="5547" r:id="rId107"/>
    <p:sldId id="5548" r:id="rId108"/>
    <p:sldId id="6983" r:id="rId109"/>
    <p:sldId id="4847" r:id="rId110"/>
    <p:sldId id="7058" r:id="rId111"/>
    <p:sldId id="3679" r:id="rId112"/>
    <p:sldId id="3669" r:id="rId113"/>
    <p:sldId id="3148" r:id="rId114"/>
    <p:sldId id="6910" r:id="rId115"/>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99"/>
    <a:srgbClr val="000099"/>
    <a:srgbClr val="FF99FF"/>
    <a:srgbClr val="FFFF99"/>
    <a:srgbClr val="0000CC"/>
    <a:srgbClr val="00CC00"/>
    <a:srgbClr val="663300"/>
    <a:srgbClr val="A6A6A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C6E5D7-98EC-481D-A0DA-20F1EC2DB73C}" v="33" dt="2021-04-11T15:47:08.097"/>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96318" autoAdjust="0"/>
  </p:normalViewPr>
  <p:slideViewPr>
    <p:cSldViewPr>
      <p:cViewPr>
        <p:scale>
          <a:sx n="100" d="100"/>
          <a:sy n="100" d="100"/>
        </p:scale>
        <p:origin x="2150" y="2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00" d="100"/>
          <a:sy n="100" d="100"/>
        </p:scale>
        <p:origin x="3701"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045 – Pre-Wrath – Part 4</a:t>
            </a:r>
          </a:p>
          <a:p>
            <a:pPr algn="ctr">
              <a:defRPr/>
            </a:pPr>
            <a:r>
              <a:rPr lang="en-US" sz="1300" dirty="0">
                <a:latin typeface="Calibri" panose="020F0502020204030204" pitchFamily="34" charset="0"/>
                <a:cs typeface="Calibri" panose="020F0502020204030204" pitchFamily="34" charset="0"/>
              </a:rPr>
              <a:t>04-18-2021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84</a:t>
            </a:fld>
            <a:endParaRPr lang="en-US" dirty="0"/>
          </a:p>
        </p:txBody>
      </p:sp>
    </p:spTree>
    <p:extLst>
      <p:ext uri="{BB962C8B-B14F-4D97-AF65-F5344CB8AC3E}">
        <p14:creationId xmlns:p14="http://schemas.microsoft.com/office/powerpoint/2010/main" val="463001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85</a:t>
            </a:fld>
            <a:endParaRPr lang="en-US" dirty="0"/>
          </a:p>
        </p:txBody>
      </p:sp>
    </p:spTree>
    <p:extLst>
      <p:ext uri="{BB962C8B-B14F-4D97-AF65-F5344CB8AC3E}">
        <p14:creationId xmlns:p14="http://schemas.microsoft.com/office/powerpoint/2010/main" val="1405118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2E054F-30EF-414B-979C-F3D27C571A78}" type="datetimeFigureOut">
              <a:rPr lang="en-US"/>
              <a:pPr>
                <a:defRPr/>
              </a:pPr>
              <a:t>4/17/2021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BC1A56-6BA5-4EF4-AE6E-4B7E733150F4}" type="slidenum">
              <a:rPr lang="en-US" altLang="en-US"/>
              <a:pPr>
                <a:defRPr/>
              </a:pPr>
              <a:t>‹#›</a:t>
            </a:fld>
            <a:endParaRPr lang="en-US" altLang="en-US"/>
          </a:p>
        </p:txBody>
      </p:sp>
    </p:spTree>
    <p:extLst>
      <p:ext uri="{BB962C8B-B14F-4D97-AF65-F5344CB8AC3E}">
        <p14:creationId xmlns:p14="http://schemas.microsoft.com/office/powerpoint/2010/main" val="1596310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4/17/2021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2854787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E2E74A4F-7757-4EBA-B6A8-C1A4491C101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15FEBBA-CDA3-482D-BBBE-AE1D76E6503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54AC6F8B-9A82-4E22-B376-6FBD51F523B2}"/>
              </a:ext>
            </a:extLst>
          </p:cNvPr>
          <p:cNvSpPr>
            <a:spLocks noGrp="1" noChangeArrowheads="1"/>
          </p:cNvSpPr>
          <p:nvPr>
            <p:ph type="sldNum" sz="quarter" idx="12"/>
          </p:nvPr>
        </p:nvSpPr>
        <p:spPr/>
        <p:txBody>
          <a:bodyPr/>
          <a:lstStyle>
            <a:lvl1pPr>
              <a:defRPr smtClean="0"/>
            </a:lvl1pPr>
          </a:lstStyle>
          <a:p>
            <a:pPr>
              <a:defRPr/>
            </a:pPr>
            <a:fld id="{9240C762-1117-47F3-A357-0C653EA33983}" type="slidenum">
              <a:rPr lang="en-US" altLang="en-US"/>
              <a:pPr>
                <a:defRPr/>
              </a:pPr>
              <a:t>‹#›</a:t>
            </a:fld>
            <a:endParaRPr lang="en-US" altLang="en-US"/>
          </a:p>
        </p:txBody>
      </p:sp>
    </p:spTree>
    <p:extLst>
      <p:ext uri="{BB962C8B-B14F-4D97-AF65-F5344CB8AC3E}">
        <p14:creationId xmlns:p14="http://schemas.microsoft.com/office/powerpoint/2010/main" val="3134761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2"/>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5" r:id="rId11"/>
    <p:sldLayoutId id="2147492668" r:id="rId12"/>
    <p:sldLayoutId id="2147492669" r:id="rId13"/>
    <p:sldLayoutId id="2147492671"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3.xml"/><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2.xml"/><Relationship Id="rId4" Type="http://schemas.openxmlformats.org/officeDocument/2006/relationships/image" Target="../media/image100.png"/><Relationship Id="rId9" Type="http://schemas.openxmlformats.org/officeDocument/2006/relationships/image" Target="../media/image23.jpeg"/></Relationships>
</file>

<file path=ppt/slides/_rels/slide45.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6.xml"/><Relationship Id="rId2" Type="http://schemas.openxmlformats.org/officeDocument/2006/relationships/customXml" Target="../ink/ink4.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5.xml"/><Relationship Id="rId4" Type="http://schemas.openxmlformats.org/officeDocument/2006/relationships/image" Target="../media/image100.png"/><Relationship Id="rId9" Type="http://schemas.openxmlformats.org/officeDocument/2006/relationships/image" Target="../media/image23.jpeg"/></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9.xml"/><Relationship Id="rId2" Type="http://schemas.openxmlformats.org/officeDocument/2006/relationships/customXml" Target="../ink/ink7.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8.xml"/><Relationship Id="rId4" Type="http://schemas.openxmlformats.org/officeDocument/2006/relationships/image" Target="../media/image100.png"/><Relationship Id="rId9" Type="http://schemas.openxmlformats.org/officeDocument/2006/relationships/image" Target="../media/image24.jpeg"/></Relationships>
</file>

<file path=ppt/slides/_rels/slide4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600.emf"/><Relationship Id="rId7" Type="http://schemas.openxmlformats.org/officeDocument/2006/relationships/image" Target="../media/image620.emf"/><Relationship Id="rId2" Type="http://schemas.openxmlformats.org/officeDocument/2006/relationships/customXml" Target="../ink/ink10.xml"/><Relationship Id="rId1" Type="http://schemas.openxmlformats.org/officeDocument/2006/relationships/slideLayout" Target="../slideLayouts/slideLayout10.xml"/><Relationship Id="rId6" Type="http://schemas.openxmlformats.org/officeDocument/2006/relationships/customXml" Target="../ink/ink12.xml"/><Relationship Id="rId5" Type="http://schemas.openxmlformats.org/officeDocument/2006/relationships/image" Target="../media/image610.emf"/><Relationship Id="rId4" Type="http://schemas.openxmlformats.org/officeDocument/2006/relationships/customXml" Target="../ink/ink11.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15.xml"/><Relationship Id="rId2" Type="http://schemas.openxmlformats.org/officeDocument/2006/relationships/customXml" Target="../ink/ink13.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14.xml"/><Relationship Id="rId4" Type="http://schemas.openxmlformats.org/officeDocument/2006/relationships/image" Target="../media/image100.png"/><Relationship Id="rId9" Type="http://schemas.openxmlformats.org/officeDocument/2006/relationships/image" Target="../media/image23.jpeg"/></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600.emf"/><Relationship Id="rId7" Type="http://schemas.openxmlformats.org/officeDocument/2006/relationships/image" Target="../media/image620.emf"/><Relationship Id="rId2" Type="http://schemas.openxmlformats.org/officeDocument/2006/relationships/customXml" Target="../ink/ink16.xml"/><Relationship Id="rId1" Type="http://schemas.openxmlformats.org/officeDocument/2006/relationships/slideLayout" Target="../slideLayouts/slideLayout10.xml"/><Relationship Id="rId6" Type="http://schemas.openxmlformats.org/officeDocument/2006/relationships/customXml" Target="../ink/ink18.xml"/><Relationship Id="rId5" Type="http://schemas.openxmlformats.org/officeDocument/2006/relationships/image" Target="../media/image610.emf"/><Relationship Id="rId4" Type="http://schemas.openxmlformats.org/officeDocument/2006/relationships/customXml" Target="../ink/ink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0" y="228600"/>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45</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1828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1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Mid-tribulation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Post-tribulation rapture theory</a:t>
            </a:r>
          </a:p>
          <a:p>
            <a:pPr marL="457200" indent="-457200" eaLnBrk="1" hangingPunct="1">
              <a:spcBef>
                <a:spcPts val="0"/>
              </a:spcBef>
              <a:spcAft>
                <a:spcPts val="2400"/>
              </a:spcAft>
              <a:buClr>
                <a:srgbClr val="00FFFF"/>
              </a:buCl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Pre-wrath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70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5243512"/>
            <a:ext cx="2463800" cy="138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0700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4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trumpet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gather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p>
        </p:txBody>
      </p:sp>
      <p:pic>
        <p:nvPicPr>
          <p:cNvPr id="2" name="Picture 2" descr="The Olivet Discourse - The End Times According to Jesus">
            <a:extLst>
              <a:ext uri="{FF2B5EF4-FFF2-40B4-BE49-F238E27FC236}">
                <a16:creationId xmlns:a16="http://schemas.microsoft.com/office/drawing/2014/main" id="{ED93C5F6-58A9-4AEF-943A-A1E1F58D0E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773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4160682-87C6-4957-987F-D3490896BB60}"/>
              </a:ext>
            </a:extLst>
          </p:cNvPr>
          <p:cNvGraphicFramePr>
            <a:graphicFrameLocks noGrp="1"/>
          </p:cNvGraphicFramePr>
          <p:nvPr/>
        </p:nvGraphicFramePr>
        <p:xfrm>
          <a:off x="109424" y="137267"/>
          <a:ext cx="8925153" cy="6583466"/>
        </p:xfrm>
        <a:graphic>
          <a:graphicData uri="http://schemas.openxmlformats.org/drawingml/2006/table">
            <a:tbl>
              <a:tblPr firstRow="1" bandRow="1">
                <a:tableStyleId>{073A0DAA-6AF3-43AB-8588-CEC1D06C72B9}</a:tableStyleId>
              </a:tblPr>
              <a:tblGrid>
                <a:gridCol w="2024177">
                  <a:extLst>
                    <a:ext uri="{9D8B030D-6E8A-4147-A177-3AD203B41FA5}">
                      <a16:colId xmlns:a16="http://schemas.microsoft.com/office/drawing/2014/main" val="1645055627"/>
                    </a:ext>
                  </a:extLst>
                </a:gridCol>
                <a:gridCol w="3925925">
                  <a:extLst>
                    <a:ext uri="{9D8B030D-6E8A-4147-A177-3AD203B41FA5}">
                      <a16:colId xmlns:a16="http://schemas.microsoft.com/office/drawing/2014/main" val="2004674889"/>
                    </a:ext>
                  </a:extLst>
                </a:gridCol>
                <a:gridCol w="2975051">
                  <a:extLst>
                    <a:ext uri="{9D8B030D-6E8A-4147-A177-3AD203B41FA5}">
                      <a16:colId xmlns:a16="http://schemas.microsoft.com/office/drawing/2014/main" val="2028072538"/>
                    </a:ext>
                  </a:extLst>
                </a:gridCol>
              </a:tblGrid>
              <a:tr h="914400">
                <a:tc gridSpan="3">
                  <a:txBody>
                    <a:bodyPr/>
                    <a:lstStyle/>
                    <a:p>
                      <a:pPr algn="ctr"/>
                      <a:r>
                        <a:rPr lang="en-US" sz="2800" dirty="0">
                          <a:solidFill>
                            <a:schemeClr val="tx2"/>
                          </a:solidFill>
                          <a:latin typeface="Calibri" panose="020F0502020204030204" pitchFamily="34" charset="0"/>
                          <a:cs typeface="Calibri" panose="020F0502020204030204" pitchFamily="34" charset="0"/>
                        </a:rPr>
                        <a:t>PRE-WRATH RAPTURIST – ALAN KURSCHNER</a:t>
                      </a:r>
                    </a:p>
                  </a:txBody>
                  <a:tcPr marL="133877" marR="133877" marT="60853" marB="60853" anchor="ctr"/>
                </a:tc>
                <a:tc hMerge="1">
                  <a:txBody>
                    <a:bodyPr/>
                    <a:lstStyle/>
                    <a:p>
                      <a:endParaRPr lang="en-US" sz="2400" dirty="0"/>
                    </a:p>
                  </a:txBody>
                  <a:tcPr marL="133877" marR="133877" marT="60853" marB="60853"/>
                </a:tc>
                <a:tc hMerge="1">
                  <a:txBody>
                    <a:bodyPr/>
                    <a:lstStyle/>
                    <a:p>
                      <a:endParaRPr lang="en-US" sz="2400" dirty="0"/>
                    </a:p>
                  </a:txBody>
                  <a:tcPr marL="133877" marR="133877" marT="60853" marB="60853"/>
                </a:tc>
                <a:extLst>
                  <a:ext uri="{0D108BD9-81ED-4DB2-BD59-A6C34878D82A}">
                    <a16:rowId xmlns:a16="http://schemas.microsoft.com/office/drawing/2014/main" val="1165698511"/>
                  </a:ext>
                </a:extLst>
              </a:tr>
              <a:tr h="548640">
                <a:tc>
                  <a:txBody>
                    <a:bodyPr/>
                    <a:lstStyle/>
                    <a:p>
                      <a:pPr algn="ctr"/>
                      <a:r>
                        <a:rPr lang="en-US" sz="2400" b="1" dirty="0">
                          <a:latin typeface="Calibri" panose="020F0502020204030204" pitchFamily="34" charset="0"/>
                          <a:cs typeface="Calibri" panose="020F0502020204030204" pitchFamily="34" charset="0"/>
                        </a:rPr>
                        <a:t>MATTHEW 24</a:t>
                      </a:r>
                    </a:p>
                  </a:txBody>
                  <a:tcPr marL="133877" marR="133877" marT="60853" marB="60853" anchor="ctr"/>
                </a:tc>
                <a:tc>
                  <a:txBody>
                    <a:bodyPr/>
                    <a:lstStyle/>
                    <a:p>
                      <a:pPr algn="ctr"/>
                      <a:r>
                        <a:rPr lang="en-US" sz="2400" b="1" dirty="0">
                          <a:latin typeface="Calibri" panose="020F0502020204030204" pitchFamily="34" charset="0"/>
                          <a:cs typeface="Calibri" panose="020F0502020204030204" pitchFamily="34" charset="0"/>
                        </a:rPr>
                        <a:t>PARALLELS</a:t>
                      </a:r>
                    </a:p>
                  </a:txBody>
                  <a:tcPr marL="133877" marR="133877" marT="60853" marB="60853" anchor="ctr"/>
                </a:tc>
                <a:tc>
                  <a:txBody>
                    <a:bodyPr/>
                    <a:lstStyle/>
                    <a:p>
                      <a:pPr algn="ctr"/>
                      <a:r>
                        <a:rPr lang="en-US" sz="2400" b="1" dirty="0">
                          <a:latin typeface="Calibri" panose="020F0502020204030204" pitchFamily="34" charset="0"/>
                          <a:cs typeface="Calibri" panose="020F0502020204030204" pitchFamily="34" charset="0"/>
                        </a:rPr>
                        <a:t>REVELATION 6-7</a:t>
                      </a:r>
                    </a:p>
                  </a:txBody>
                  <a:tcPr marL="133877" marR="133877" marT="60853" marB="60853" anchor="ctr"/>
                </a:tc>
                <a:extLst>
                  <a:ext uri="{0D108BD9-81ED-4DB2-BD59-A6C34878D82A}">
                    <a16:rowId xmlns:a16="http://schemas.microsoft.com/office/drawing/2014/main" val="1516849211"/>
                  </a:ext>
                </a:extLst>
              </a:tr>
              <a:tr h="548640">
                <a:tc>
                  <a:txBody>
                    <a:bodyPr/>
                    <a:lstStyle/>
                    <a:p>
                      <a:pPr algn="ctr"/>
                      <a:r>
                        <a:rPr lang="en-US" sz="2000" dirty="0">
                          <a:latin typeface="Calibri" panose="020F0502020204030204" pitchFamily="34" charset="0"/>
                          <a:cs typeface="Calibri" panose="020F0502020204030204" pitchFamily="34" charset="0"/>
                        </a:rPr>
                        <a:t>4-5</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The Antichrist / False Christs</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1</a:t>
                      </a:r>
                      <a:r>
                        <a:rPr lang="en-US" sz="2000" baseline="30000" dirty="0">
                          <a:latin typeface="Calibri" panose="020F0502020204030204" pitchFamily="34" charset="0"/>
                          <a:cs typeface="Calibri" panose="020F0502020204030204" pitchFamily="34" charset="0"/>
                        </a:rPr>
                        <a:t>st</a:t>
                      </a:r>
                      <a:r>
                        <a:rPr lang="en-US" sz="2000" dirty="0">
                          <a:latin typeface="Calibri" panose="020F0502020204030204" pitchFamily="34" charset="0"/>
                          <a:cs typeface="Calibri" panose="020F0502020204030204" pitchFamily="34" charset="0"/>
                        </a:rPr>
                        <a:t> Seal (6:1-2)</a:t>
                      </a:r>
                    </a:p>
                  </a:txBody>
                  <a:tcPr marL="133877" marR="133877" marT="60853" marB="60853" anchor="ctr"/>
                </a:tc>
                <a:extLst>
                  <a:ext uri="{0D108BD9-81ED-4DB2-BD59-A6C34878D82A}">
                    <a16:rowId xmlns:a16="http://schemas.microsoft.com/office/drawing/2014/main" val="3638238239"/>
                  </a:ext>
                </a:extLst>
              </a:tr>
              <a:tr h="548640">
                <a:tc>
                  <a:txBody>
                    <a:bodyPr/>
                    <a:lstStyle/>
                    <a:p>
                      <a:pPr algn="ctr"/>
                      <a:r>
                        <a:rPr lang="en-US" sz="2000" dirty="0">
                          <a:latin typeface="Calibri" panose="020F0502020204030204" pitchFamily="34" charset="0"/>
                          <a:cs typeface="Calibri" panose="020F0502020204030204" pitchFamily="34" charset="0"/>
                        </a:rPr>
                        <a:t>6-7</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Wars</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2</a:t>
                      </a:r>
                      <a:r>
                        <a:rPr lang="en-US" sz="2000" baseline="30000" dirty="0">
                          <a:latin typeface="Calibri" panose="020F0502020204030204" pitchFamily="34" charset="0"/>
                          <a:cs typeface="Calibri" panose="020F0502020204030204" pitchFamily="34" charset="0"/>
                        </a:rPr>
                        <a:t>nd</a:t>
                      </a:r>
                      <a:r>
                        <a:rPr lang="en-US" sz="2000" dirty="0">
                          <a:latin typeface="Calibri" panose="020F0502020204030204" pitchFamily="34" charset="0"/>
                          <a:cs typeface="Calibri" panose="020F0502020204030204" pitchFamily="34" charset="0"/>
                        </a:rPr>
                        <a:t> Seal (6:3-4)</a:t>
                      </a:r>
                    </a:p>
                  </a:txBody>
                  <a:tcPr marL="133877" marR="133877" marT="60853" marB="60853" anchor="ctr"/>
                </a:tc>
                <a:extLst>
                  <a:ext uri="{0D108BD9-81ED-4DB2-BD59-A6C34878D82A}">
                    <a16:rowId xmlns:a16="http://schemas.microsoft.com/office/drawing/2014/main" val="2147941397"/>
                  </a:ext>
                </a:extLst>
              </a:tr>
              <a:tr h="548640">
                <a:tc>
                  <a:txBody>
                    <a:bodyPr/>
                    <a:lstStyle/>
                    <a:p>
                      <a:pPr algn="ctr"/>
                      <a:r>
                        <a:rPr lang="en-US" sz="2000" dirty="0">
                          <a:latin typeface="Calibri" panose="020F0502020204030204" pitchFamily="34" charset="0"/>
                          <a:cs typeface="Calibri" panose="020F0502020204030204" pitchFamily="34" charset="0"/>
                        </a:rPr>
                        <a:t>7</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Famine</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3</a:t>
                      </a:r>
                      <a:r>
                        <a:rPr lang="en-US" sz="2000" baseline="30000" dirty="0">
                          <a:latin typeface="Calibri" panose="020F0502020204030204" pitchFamily="34" charset="0"/>
                          <a:cs typeface="Calibri" panose="020F0502020204030204" pitchFamily="34" charset="0"/>
                        </a:rPr>
                        <a:t>rd</a:t>
                      </a:r>
                      <a:r>
                        <a:rPr lang="en-US" sz="2000" dirty="0">
                          <a:latin typeface="Calibri" panose="020F0502020204030204" pitchFamily="34" charset="0"/>
                          <a:cs typeface="Calibri" panose="020F0502020204030204" pitchFamily="34" charset="0"/>
                        </a:rPr>
                        <a:t> Seal (6:5-6)</a:t>
                      </a:r>
                    </a:p>
                  </a:txBody>
                  <a:tcPr marL="133877" marR="133877" marT="60853" marB="60853" anchor="ctr"/>
                </a:tc>
                <a:extLst>
                  <a:ext uri="{0D108BD9-81ED-4DB2-BD59-A6C34878D82A}">
                    <a16:rowId xmlns:a16="http://schemas.microsoft.com/office/drawing/2014/main" val="4222494621"/>
                  </a:ext>
                </a:extLst>
              </a:tr>
              <a:tr h="548640">
                <a:tc>
                  <a:txBody>
                    <a:bodyPr/>
                    <a:lstStyle/>
                    <a:p>
                      <a:pPr algn="ctr"/>
                      <a:r>
                        <a:rPr lang="en-US" sz="2000" dirty="0">
                          <a:latin typeface="Calibri" panose="020F0502020204030204" pitchFamily="34" charset="0"/>
                          <a:cs typeface="Calibri" panose="020F0502020204030204" pitchFamily="34" charset="0"/>
                        </a:rPr>
                        <a:t>9, 21-22</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Martyrdom / (Great Tribulation)</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4</a:t>
                      </a:r>
                      <a:r>
                        <a:rPr lang="en-US" sz="2000" baseline="30000" dirty="0">
                          <a:latin typeface="Calibri" panose="020F0502020204030204" pitchFamily="34" charset="0"/>
                          <a:cs typeface="Calibri" panose="020F0502020204030204" pitchFamily="34" charset="0"/>
                        </a:rPr>
                        <a:t>th</a:t>
                      </a:r>
                      <a:r>
                        <a:rPr lang="en-US" sz="2000" dirty="0">
                          <a:latin typeface="Calibri" panose="020F0502020204030204" pitchFamily="34" charset="0"/>
                          <a:cs typeface="Calibri" panose="020F0502020204030204" pitchFamily="34" charset="0"/>
                        </a:rPr>
                        <a:t> Seal (6:7-8)</a:t>
                      </a:r>
                    </a:p>
                  </a:txBody>
                  <a:tcPr marL="133877" marR="133877" marT="60853" marB="60853" anchor="ctr"/>
                </a:tc>
                <a:extLst>
                  <a:ext uri="{0D108BD9-81ED-4DB2-BD59-A6C34878D82A}">
                    <a16:rowId xmlns:a16="http://schemas.microsoft.com/office/drawing/2014/main" val="720154548"/>
                  </a:ext>
                </a:extLst>
              </a:tr>
              <a:tr h="548640">
                <a:tc>
                  <a:txBody>
                    <a:bodyPr/>
                    <a:lstStyle/>
                    <a:p>
                      <a:pPr algn="ctr"/>
                      <a:r>
                        <a:rPr lang="en-US" sz="2000" dirty="0">
                          <a:latin typeface="Calibri" panose="020F0502020204030204" pitchFamily="34" charset="0"/>
                          <a:cs typeface="Calibri" panose="020F0502020204030204" pitchFamily="34" charset="0"/>
                        </a:rPr>
                        <a:t>9, 21-22</a:t>
                      </a:r>
                    </a:p>
                  </a:txBody>
                  <a:tcPr marL="133877" marR="133877" marT="60853" marB="6085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cs typeface="Calibri" panose="020F0502020204030204" pitchFamily="34" charset="0"/>
                        </a:rPr>
                        <a:t>Result of Martyrdom / (Great Tribulation)</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5</a:t>
                      </a:r>
                      <a:r>
                        <a:rPr lang="en-US" sz="2000" baseline="30000" dirty="0">
                          <a:latin typeface="Calibri" panose="020F0502020204030204" pitchFamily="34" charset="0"/>
                          <a:cs typeface="Calibri" panose="020F0502020204030204" pitchFamily="34" charset="0"/>
                        </a:rPr>
                        <a:t>th</a:t>
                      </a:r>
                      <a:r>
                        <a:rPr lang="en-US" sz="2000" dirty="0">
                          <a:latin typeface="Calibri" panose="020F0502020204030204" pitchFamily="34" charset="0"/>
                          <a:cs typeface="Calibri" panose="020F0502020204030204" pitchFamily="34" charset="0"/>
                        </a:rPr>
                        <a:t> Seal (6:9-11)</a:t>
                      </a:r>
                    </a:p>
                  </a:txBody>
                  <a:tcPr marL="133877" marR="133877" marT="60853" marB="60853" anchor="ctr"/>
                </a:tc>
                <a:extLst>
                  <a:ext uri="{0D108BD9-81ED-4DB2-BD59-A6C34878D82A}">
                    <a16:rowId xmlns:a16="http://schemas.microsoft.com/office/drawing/2014/main" val="2095879687"/>
                  </a:ext>
                </a:extLst>
              </a:tr>
              <a:tr h="548640">
                <a:tc>
                  <a:txBody>
                    <a:bodyPr/>
                    <a:lstStyle/>
                    <a:p>
                      <a:pPr algn="ctr"/>
                      <a:r>
                        <a:rPr lang="en-US" sz="2000" dirty="0">
                          <a:latin typeface="Calibri" panose="020F0502020204030204" pitchFamily="34" charset="0"/>
                          <a:cs typeface="Calibri" panose="020F0502020204030204" pitchFamily="34" charset="0"/>
                        </a:rPr>
                        <a:t>29</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Celestial Disturbances</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6</a:t>
                      </a:r>
                      <a:r>
                        <a:rPr lang="en-US" sz="2000" baseline="30000" dirty="0">
                          <a:latin typeface="Calibri" panose="020F0502020204030204" pitchFamily="34" charset="0"/>
                          <a:cs typeface="Calibri" panose="020F0502020204030204" pitchFamily="34" charset="0"/>
                        </a:rPr>
                        <a:t>th</a:t>
                      </a:r>
                      <a:r>
                        <a:rPr lang="en-US" sz="2000" dirty="0">
                          <a:latin typeface="Calibri" panose="020F0502020204030204" pitchFamily="34" charset="0"/>
                          <a:cs typeface="Calibri" panose="020F0502020204030204" pitchFamily="34" charset="0"/>
                        </a:rPr>
                        <a:t> Seal (6:12-17)</a:t>
                      </a:r>
                    </a:p>
                  </a:txBody>
                  <a:tcPr marL="133877" marR="133877" marT="60853" marB="60853" anchor="ctr"/>
                </a:tc>
                <a:extLst>
                  <a:ext uri="{0D108BD9-81ED-4DB2-BD59-A6C34878D82A}">
                    <a16:rowId xmlns:a16="http://schemas.microsoft.com/office/drawing/2014/main" val="2067122403"/>
                  </a:ext>
                </a:extLst>
              </a:tr>
              <a:tr h="548640">
                <a:tc>
                  <a:txBody>
                    <a:bodyPr/>
                    <a:lstStyle/>
                    <a:p>
                      <a:pPr algn="ctr"/>
                      <a:r>
                        <a:rPr lang="en-US" sz="2000" dirty="0">
                          <a:latin typeface="Calibri" panose="020F0502020204030204" pitchFamily="34" charset="0"/>
                          <a:cs typeface="Calibri" panose="020F0502020204030204" pitchFamily="34" charset="0"/>
                        </a:rPr>
                        <a:t>30-31</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Raptured Saints</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Interlude (7:9-17)</a:t>
                      </a:r>
                    </a:p>
                  </a:txBody>
                  <a:tcPr marL="133877" marR="133877" marT="60853" marB="60853" anchor="ctr"/>
                </a:tc>
                <a:extLst>
                  <a:ext uri="{0D108BD9-81ED-4DB2-BD59-A6C34878D82A}">
                    <a16:rowId xmlns:a16="http://schemas.microsoft.com/office/drawing/2014/main" val="1474153423"/>
                  </a:ext>
                </a:extLst>
              </a:tr>
              <a:tr h="548640">
                <a:tc>
                  <a:txBody>
                    <a:bodyPr/>
                    <a:lstStyle/>
                    <a:p>
                      <a:pPr algn="ctr"/>
                      <a:r>
                        <a:rPr lang="en-US" sz="2000" dirty="0">
                          <a:latin typeface="Calibri" panose="020F0502020204030204" pitchFamily="34" charset="0"/>
                          <a:cs typeface="Calibri" panose="020F0502020204030204" pitchFamily="34" charset="0"/>
                        </a:rPr>
                        <a:t>14, 30, 37-40</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Day of the Lord’s Wrath</a:t>
                      </a:r>
                    </a:p>
                  </a:txBody>
                  <a:tcPr marL="133877" marR="133877" marT="60853" marB="60853" anchor="ctr"/>
                </a:tc>
                <a:tc>
                  <a:txBody>
                    <a:bodyPr/>
                    <a:lstStyle/>
                    <a:p>
                      <a:pPr algn="ctr"/>
                      <a:r>
                        <a:rPr lang="en-US" sz="2000" dirty="0">
                          <a:latin typeface="Calibri" panose="020F0502020204030204" pitchFamily="34" charset="0"/>
                          <a:cs typeface="Calibri" panose="020F0502020204030204" pitchFamily="34" charset="0"/>
                        </a:rPr>
                        <a:t>7</a:t>
                      </a:r>
                      <a:r>
                        <a:rPr lang="en-US" sz="2000" baseline="30000" dirty="0">
                          <a:latin typeface="Calibri" panose="020F0502020204030204" pitchFamily="34" charset="0"/>
                          <a:cs typeface="Calibri" panose="020F0502020204030204" pitchFamily="34" charset="0"/>
                        </a:rPr>
                        <a:t>th</a:t>
                      </a:r>
                      <a:r>
                        <a:rPr lang="en-US" sz="2000" dirty="0">
                          <a:latin typeface="Calibri" panose="020F0502020204030204" pitchFamily="34" charset="0"/>
                          <a:cs typeface="Calibri" panose="020F0502020204030204" pitchFamily="34" charset="0"/>
                        </a:rPr>
                        <a:t> Seal (Trumpet, Bowls)</a:t>
                      </a:r>
                    </a:p>
                  </a:txBody>
                  <a:tcPr marL="133877" marR="133877" marT="60853" marB="60853" anchor="ctr"/>
                </a:tc>
                <a:extLst>
                  <a:ext uri="{0D108BD9-81ED-4DB2-BD59-A6C34878D82A}">
                    <a16:rowId xmlns:a16="http://schemas.microsoft.com/office/drawing/2014/main" val="859076214"/>
                  </a:ext>
                </a:extLst>
              </a:tr>
              <a:tr h="548640">
                <a:tc gridSpan="3">
                  <a:txBody>
                    <a:bodyPr/>
                    <a:lstStyle/>
                    <a:p>
                      <a:pPr algn="ctr"/>
                      <a:r>
                        <a:rPr lang="en-US" sz="1400" dirty="0">
                          <a:latin typeface="Calibri" panose="020F0502020204030204" pitchFamily="34" charset="0"/>
                          <a:cs typeface="Calibri" panose="020F0502020204030204" pitchFamily="34" charset="0"/>
                        </a:rPr>
                        <a:t>Alan </a:t>
                      </a:r>
                      <a:r>
                        <a:rPr lang="en-US" sz="1400" dirty="0" err="1">
                          <a:latin typeface="Calibri" panose="020F0502020204030204" pitchFamily="34" charset="0"/>
                          <a:cs typeface="Calibri" panose="020F0502020204030204" pitchFamily="34" charset="0"/>
                        </a:rPr>
                        <a:t>Kurschner</a:t>
                      </a:r>
                      <a:r>
                        <a:rPr lang="en-US" sz="1400" dirty="0">
                          <a:latin typeface="Calibri" panose="020F0502020204030204" pitchFamily="34" charset="0"/>
                          <a:cs typeface="Calibri" panose="020F0502020204030204" pitchFamily="34" charset="0"/>
                        </a:rPr>
                        <a:t>, The Antichrist Before the Day of the Lord: What Every Christian </a:t>
                      </a:r>
                    </a:p>
                    <a:p>
                      <a:pPr algn="ctr"/>
                      <a:r>
                        <a:rPr lang="en-US" sz="1400" dirty="0">
                          <a:latin typeface="Calibri" panose="020F0502020204030204" pitchFamily="34" charset="0"/>
                          <a:cs typeface="Calibri" panose="020F0502020204030204" pitchFamily="34" charset="0"/>
                        </a:rPr>
                        <a:t>Needs to Know About the Return of Christ (Pompton Lakes, NI: </a:t>
                      </a:r>
                      <a:r>
                        <a:rPr lang="en-US" sz="1400" dirty="0" err="1">
                          <a:latin typeface="Calibri" panose="020F0502020204030204" pitchFamily="34" charset="0"/>
                          <a:cs typeface="Calibri" panose="020F0502020204030204" pitchFamily="34" charset="0"/>
                        </a:rPr>
                        <a:t>Eschatos</a:t>
                      </a:r>
                      <a:r>
                        <a:rPr lang="en-US" sz="1400" dirty="0">
                          <a:latin typeface="Calibri" panose="020F0502020204030204" pitchFamily="34" charset="0"/>
                          <a:cs typeface="Calibri" panose="020F0502020204030204" pitchFamily="34" charset="0"/>
                        </a:rPr>
                        <a:t>, 2013, 99.</a:t>
                      </a:r>
                    </a:p>
                  </a:txBody>
                  <a:tcPr marL="133877" marR="133877" marT="60853" marB="60853" anchor="ctr"/>
                </a:tc>
                <a:tc hMerge="1">
                  <a:txBody>
                    <a:bodyPr/>
                    <a:lstStyle/>
                    <a:p>
                      <a:pPr algn="ctr"/>
                      <a:endParaRPr lang="en-US" sz="2000">
                        <a:latin typeface="Calibri" panose="020F0502020204030204" pitchFamily="34" charset="0"/>
                        <a:cs typeface="Calibri" panose="020F0502020204030204" pitchFamily="34" charset="0"/>
                      </a:endParaRPr>
                    </a:p>
                  </a:txBody>
                  <a:tcPr marL="133877" marR="133877" marT="60853" marB="60853" anchor="ctr"/>
                </a:tc>
                <a:tc hMerge="1">
                  <a:txBody>
                    <a:bodyPr/>
                    <a:lstStyle/>
                    <a:p>
                      <a:pPr algn="ctr"/>
                      <a:endParaRPr lang="en-US" sz="2000" dirty="0">
                        <a:latin typeface="Calibri" panose="020F0502020204030204" pitchFamily="34" charset="0"/>
                        <a:cs typeface="Calibri" panose="020F0502020204030204" pitchFamily="34" charset="0"/>
                      </a:endParaRPr>
                    </a:p>
                  </a:txBody>
                  <a:tcPr marL="133877" marR="133877" marT="60853" marB="60853" anchor="ctr"/>
                </a:tc>
                <a:extLst>
                  <a:ext uri="{0D108BD9-81ED-4DB2-BD59-A6C34878D82A}">
                    <a16:rowId xmlns:a16="http://schemas.microsoft.com/office/drawing/2014/main" val="3213313290"/>
                  </a:ext>
                </a:extLst>
              </a:tr>
            </a:tbl>
          </a:graphicData>
        </a:graphic>
      </p:graphicFrame>
    </p:spTree>
    <p:extLst>
      <p:ext uri="{BB962C8B-B14F-4D97-AF65-F5344CB8AC3E}">
        <p14:creationId xmlns:p14="http://schemas.microsoft.com/office/powerpoint/2010/main" val="23352988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a typeface="+mj-ea"/>
                <a:cs typeface="Calibri" panose="020F0502020204030204" pitchFamily="34" charset="0"/>
              </a:rPr>
              <a:t>1 Thessalonians 4:16-18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7570021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04654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4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trumpet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gather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p>
        </p:txBody>
      </p:sp>
      <p:pic>
        <p:nvPicPr>
          <p:cNvPr id="2" name="Picture 2" descr="The Olivet Discourse - The End Times According to Jesus">
            <a:extLst>
              <a:ext uri="{FF2B5EF4-FFF2-40B4-BE49-F238E27FC236}">
                <a16:creationId xmlns:a16="http://schemas.microsoft.com/office/drawing/2014/main" id="{ED93C5F6-58A9-4AEF-943A-A1E1F58D0E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865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3962400"/>
          </a:xfrm>
        </p:spPr>
        <p:txBody>
          <a:bodyPr/>
          <a:lstStyle/>
          <a:p>
            <a:pPr marL="0" indent="0" algn="just">
              <a:spcBef>
                <a:spcPts val="0"/>
              </a:spcBef>
              <a:buNone/>
              <a:defRPr/>
            </a:pPr>
            <a:r>
              <a:rPr lang="en-US" sz="3000" dirty="0">
                <a:effectLst>
                  <a:outerShdw blurRad="38100" dist="38100" dir="2700000" algn="tl">
                    <a:srgbClr val="000000">
                      <a:alpha val="43137"/>
                    </a:srgbClr>
                  </a:outerShdw>
                </a:effectLst>
              </a:rPr>
              <a:t>“Where does Paul mention the darkening of the sun (Matt. 24:29), the moon not giving its light (Matt. 24:29), the stars falling from the sky (Matt. 24:29), the powers of the heavens being shaken (Matt. 24:29), all the tribes of the earth mourning (Matt. 24:30), all the world seeing the coming of the Son of Man (Matt. 24:30), or God sending forth angels (Matt.24:31)?”</a:t>
            </a:r>
          </a:p>
        </p:txBody>
      </p:sp>
      <p:sp>
        <p:nvSpPr>
          <p:cNvPr id="2" name="Rectangle 1">
            <a:extLst>
              <a:ext uri="{FF2B5EF4-FFF2-40B4-BE49-F238E27FC236}">
                <a16:creationId xmlns:a16="http://schemas.microsoft.com/office/drawing/2014/main" id="{7E8AEF8E-0416-47D2-BEA1-15CD85CE23CD}"/>
              </a:ext>
            </a:extLst>
          </p:cNvPr>
          <p:cNvSpPr/>
          <p:nvPr/>
        </p:nvSpPr>
        <p:spPr>
          <a:xfrm>
            <a:off x="2324100" y="228600"/>
            <a:ext cx="4495800" cy="1215717"/>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A. Sproule</a:t>
            </a:r>
          </a:p>
          <a:p>
            <a:pPr algn="ctr"/>
            <a:r>
              <a:rPr lang="en-US" sz="1600" dirty="0">
                <a:effectLst>
                  <a:outerShdw blurRad="38100" dist="38100" dir="2700000" algn="tl">
                    <a:srgbClr val="000000">
                      <a:alpha val="43137"/>
                    </a:srgbClr>
                  </a:outerShdw>
                </a:effectLst>
                <a:latin typeface="Calibri" panose="020F0502020204030204" pitchFamily="34" charset="0"/>
                <a:ea typeface="+mj-ea"/>
                <a:cs typeface="+mj-cs"/>
              </a:rPr>
              <a:t>"An Exegetical Defense of Pretribulationalism" (Th.D. diss., Grace Theological Seminary, 1981), 53.</a:t>
            </a:r>
          </a:p>
        </p:txBody>
      </p:sp>
      <p:pic>
        <p:nvPicPr>
          <p:cNvPr id="3" name="Picture 2">
            <a:extLst>
              <a:ext uri="{FF2B5EF4-FFF2-40B4-BE49-F238E27FC236}">
                <a16:creationId xmlns:a16="http://schemas.microsoft.com/office/drawing/2014/main" id="{75E379E1-DE9E-4D23-8FDC-AC071BA77153}"/>
              </a:ext>
            </a:extLst>
          </p:cNvPr>
          <p:cNvPicPr>
            <a:picLocks noChangeAspect="1"/>
          </p:cNvPicPr>
          <p:nvPr/>
        </p:nvPicPr>
        <p:blipFill>
          <a:blip r:embed="rId2"/>
          <a:stretch>
            <a:fillRect/>
          </a:stretch>
        </p:blipFill>
        <p:spPr>
          <a:xfrm>
            <a:off x="76200" y="76200"/>
            <a:ext cx="778956" cy="1097280"/>
          </a:xfrm>
          <a:prstGeom prst="rect">
            <a:avLst/>
          </a:prstGeom>
          <a:ln w="19050">
            <a:solidFill>
              <a:schemeClr val="tx1"/>
            </a:solidFill>
          </a:ln>
        </p:spPr>
      </p:pic>
    </p:spTree>
    <p:extLst>
      <p:ext uri="{BB962C8B-B14F-4D97-AF65-F5344CB8AC3E}">
        <p14:creationId xmlns:p14="http://schemas.microsoft.com/office/powerpoint/2010/main" val="30837370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5029200"/>
          </a:xfrm>
        </p:spPr>
        <p:txBody>
          <a:bodyPr/>
          <a:lstStyle/>
          <a:p>
            <a:pPr marL="0" indent="0" algn="just">
              <a:spcBef>
                <a:spcPts val="0"/>
              </a:spcBef>
              <a:buNone/>
              <a:defRPr/>
            </a:pPr>
            <a:r>
              <a:rPr lang="en-US" sz="2800" dirty="0">
                <a:effectLst>
                  <a:outerShdw blurRad="38100" dist="38100" dir="2700000" algn="tl">
                    <a:srgbClr val="000000">
                      <a:alpha val="43137"/>
                    </a:srgbClr>
                  </a:outerShdw>
                </a:effectLst>
              </a:rPr>
              <a:t>“Notice what happens when you examine both passages carefully. In Matthew the Son of Man comes on the clouds, while in 1 Thessalonians 4 the ascending believers are in them. In Matthew the angels gather the elect; in 1 Thessalonians the Lord Himself (note the emphasis) gathers the believers. Thessalonians only speaks of the voice of the archangel. In the Olivet Discourse nothing is said about a resurrection, while in the latter text it is the central point. In the two passages the differences in what will take place prior to the appearance of Christ is striking. Moreover, the order of ascent is absent from Matthew in spite of the fact that it is the central part of the epistle.”</a:t>
            </a:r>
          </a:p>
        </p:txBody>
      </p:sp>
      <p:sp>
        <p:nvSpPr>
          <p:cNvPr id="4" name="Rectangle 3">
            <a:extLst>
              <a:ext uri="{FF2B5EF4-FFF2-40B4-BE49-F238E27FC236}">
                <a16:creationId xmlns:a16="http://schemas.microsoft.com/office/drawing/2014/main" id="{FC4E3EA3-3F42-4E1D-8D76-B60CE10CCB30}"/>
              </a:ext>
            </a:extLst>
          </p:cNvPr>
          <p:cNvSpPr/>
          <p:nvPr/>
        </p:nvSpPr>
        <p:spPr>
          <a:xfrm>
            <a:off x="1238250" y="228600"/>
            <a:ext cx="6667500" cy="1215717"/>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Paul D. Feinberg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"Response: Paul D. Feinberg," in The Rapture: Pre-, Mid-, or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Posttribulational</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 ed. Richard R. Reiter (Grand Rapids: Zondervan, 1984), 225.</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1026" name="Picture 2" descr="Amazon.com: R. E. O. White: Books, Biography, Blog, Audiobooks, Kindle">
            <a:extLst>
              <a:ext uri="{FF2B5EF4-FFF2-40B4-BE49-F238E27FC236}">
                <a16:creationId xmlns:a16="http://schemas.microsoft.com/office/drawing/2014/main" id="{15D8C982-D408-4AE1-944C-6CEBA8D003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863194"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2529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1" y="228600"/>
            <a:ext cx="6549683" cy="762000"/>
          </a:xfrm>
        </p:spPr>
        <p:txBody>
          <a:bodyPr/>
          <a:lstStyle/>
          <a:p>
            <a:pPr algn="ctr">
              <a:defRPr/>
            </a:pPr>
            <a:r>
              <a:rPr lang="en-US" sz="3600" dirty="0">
                <a:solidFill>
                  <a:srgbClr val="00FFFF"/>
                </a:solidFill>
                <a:effectLst>
                  <a:outerShdw blurRad="38100" dist="38100" dir="2700000" algn="tl">
                    <a:srgbClr val="000000">
                      <a:alpha val="43137"/>
                    </a:srgbClr>
                  </a:outerShdw>
                </a:effectLst>
              </a:rPr>
              <a:t>Preview of Matthew 24–25</a:t>
            </a:r>
          </a:p>
        </p:txBody>
      </p:sp>
      <p:sp>
        <p:nvSpPr>
          <p:cNvPr id="12291" name="Content Placeholder 2"/>
          <p:cNvSpPr>
            <a:spLocks noGrp="1"/>
          </p:cNvSpPr>
          <p:nvPr>
            <p:ph idx="1"/>
          </p:nvPr>
        </p:nvSpPr>
        <p:spPr>
          <a:xfrm>
            <a:off x="152400" y="1143000"/>
            <a:ext cx="7239000" cy="5562600"/>
          </a:xfrm>
        </p:spPr>
        <p:txBody>
          <a:bodyPr/>
          <a:lstStyle/>
          <a:p>
            <a:pPr marL="801688" indent="-801688">
              <a:spcBef>
                <a:spcPct val="0"/>
              </a:spcBef>
              <a:spcAft>
                <a:spcPts val="16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problem</a:t>
            </a:r>
          </a:p>
          <a:p>
            <a:pPr marL="801688" indent="-801688">
              <a:spcBef>
                <a:spcPct val="0"/>
              </a:spcBef>
              <a:spcAft>
                <a:spcPts val="16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larger context</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immediate context (23:37-39)</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Disciples’ questions (24:1-3)</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first half (24:4-14)</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mid-point (24:15-20)</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second half (24:21-22)</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Second Advent (24:23-31)</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Eight parabolic exhortations (24:32</a:t>
            </a:r>
            <a:r>
              <a:rPr lang="en-US" altLang="en-US" sz="2800" dirty="0">
                <a:effectLst>
                  <a:outerShdw blurRad="38100" dist="38100" dir="2700000" algn="tl">
                    <a:srgbClr val="000000">
                      <a:alpha val="43137"/>
                    </a:srgbClr>
                  </a:outerShdw>
                </a:effectLst>
                <a:cs typeface="Calibri" panose="020F0502020204030204" pitchFamily="34" charset="0"/>
              </a:rPr>
              <a:t>‒25:46)</a:t>
            </a:r>
            <a:endParaRPr lang="en-US" altLang="en-US" sz="2800" dirty="0">
              <a:effectLst>
                <a:outerShdw blurRad="38100" dist="38100" dir="2700000" algn="tl">
                  <a:srgbClr val="000000">
                    <a:alpha val="43137"/>
                  </a:srgbClr>
                </a:outerShdw>
              </a:effectLst>
            </a:endParaRPr>
          </a:p>
        </p:txBody>
      </p:sp>
      <p:pic>
        <p:nvPicPr>
          <p:cNvPr id="1026" name="Picture 2" descr="The Olivet Discourse - The End Times According to Jesus">
            <a:extLst>
              <a:ext uri="{FF2B5EF4-FFF2-40B4-BE49-F238E27FC236}">
                <a16:creationId xmlns:a16="http://schemas.microsoft.com/office/drawing/2014/main" id="{EE4887E2-8102-4844-85C9-F51C9254AF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1" y="2743200"/>
            <a:ext cx="27431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1864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1683C-DE88-47F5-9B76-E65E0F8981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4801314"/>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23:37-39</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gathers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say,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8215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6730676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great trumpet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a:t>
            </a:r>
            <a:r>
              <a:rPr lang="en-US" sz="34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together  [episynagō]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p>
        </p:txBody>
      </p:sp>
      <p:pic>
        <p:nvPicPr>
          <p:cNvPr id="2" name="Picture 2" descr="The Olivet Discourse - The End Times According to Jesus">
            <a:extLst>
              <a:ext uri="{FF2B5EF4-FFF2-40B4-BE49-F238E27FC236}">
                <a16:creationId xmlns:a16="http://schemas.microsoft.com/office/drawing/2014/main" id="{ED93C5F6-58A9-4AEF-943A-A1E1F58D0E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5504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992F8-09FF-4F07-B149-A1FCCBB843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3323987"/>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27:13</a:t>
            </a:r>
          </a:p>
          <a:p>
            <a:pPr algn="just"/>
            <a:r>
              <a:rPr lang="en-US" sz="3200" dirty="0">
                <a:effectLst>
                  <a:outerShdw blurRad="38100" dist="38100" dir="2700000" algn="tl">
                    <a:srgbClr val="000000">
                      <a:alpha val="43137"/>
                    </a:srgbClr>
                  </a:outerShdw>
                </a:effectLst>
                <a:latin typeface="Calibri" panose="020F0502020204030204" pitchFamily="34" charset="0"/>
              </a:rPr>
              <a:t>“It will come about also in that day that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 great trumpet will be blown</a:t>
            </a:r>
            <a:r>
              <a:rPr lang="en-US" sz="3200" dirty="0">
                <a:effectLst>
                  <a:outerShdw blurRad="38100" dist="38100" dir="2700000" algn="tl">
                    <a:srgbClr val="000000">
                      <a:alpha val="43137"/>
                    </a:srgbClr>
                  </a:outerShdw>
                </a:effectLst>
                <a:latin typeface="Calibri" panose="020F0502020204030204" pitchFamily="34" charset="0"/>
              </a:rPr>
              <a:t>, and those who were perishing in the land of Assyria and who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scattered</a:t>
            </a:r>
            <a:r>
              <a:rPr lang="en-US" sz="3200" dirty="0">
                <a:effectLst>
                  <a:outerShdw blurRad="38100" dist="38100" dir="2700000" algn="tl">
                    <a:srgbClr val="000000">
                      <a:alpha val="43137"/>
                    </a:srgbClr>
                  </a:outerShdw>
                </a:effectLst>
                <a:latin typeface="Calibri" panose="020F0502020204030204" pitchFamily="34" charset="0"/>
              </a:rPr>
              <a:t> in the land of Egypt will come and worship the </a:t>
            </a:r>
            <a:r>
              <a:rPr lang="en-US" sz="3200" cap="small" dirty="0">
                <a:effectLst>
                  <a:outerShdw blurRad="38100" dist="38100" dir="2700000" algn="tl">
                    <a:srgbClr val="000000">
                      <a:alpha val="43137"/>
                    </a:srgbClr>
                  </a:outerShdw>
                </a:effectLst>
                <a:latin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rPr>
              <a:t> in the holy mountain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at Jerusalem</a:t>
            </a:r>
            <a:r>
              <a:rPr lang="en-US" sz="3200" dirty="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AB81E93-1EE0-4BFF-9E47-EFCEB03FF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2712" y="3307080"/>
            <a:ext cx="1718576" cy="1645920"/>
          </a:xfrm>
          <a:prstGeom prst="rect">
            <a:avLst/>
          </a:prstGeom>
        </p:spPr>
      </p:pic>
    </p:spTree>
    <p:extLst>
      <p:ext uri="{BB962C8B-B14F-4D97-AF65-F5344CB8AC3E}">
        <p14:creationId xmlns:p14="http://schemas.microsoft.com/office/powerpoint/2010/main" val="4525688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633A5-B96A-4886-B7AF-7D2B0514CB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1" y="1"/>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11:11-12</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rPr>
              <a:t>Then it will happen on that day that the Lord Will again recover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second time</a:t>
            </a:r>
            <a:r>
              <a:rPr lang="en-US" sz="3200" dirty="0">
                <a:effectLst>
                  <a:outerShdw blurRad="38100" dist="38100" dir="2700000" algn="tl">
                    <a:srgbClr val="000000">
                      <a:alpha val="43137"/>
                    </a:srgbClr>
                  </a:outerShdw>
                </a:effectLst>
                <a:latin typeface="Calibri" panose="020F0502020204030204" pitchFamily="34" charset="0"/>
              </a:rPr>
              <a:t> with His hand The remnant of His people, who will remain, From Assyria, Egypt, </a:t>
            </a:r>
            <a:r>
              <a:rPr lang="en-US" sz="3200" dirty="0" err="1">
                <a:effectLst>
                  <a:outerShdw blurRad="38100" dist="38100" dir="2700000" algn="tl">
                    <a:srgbClr val="000000">
                      <a:alpha val="43137"/>
                    </a:srgbClr>
                  </a:outerShdw>
                </a:effectLst>
                <a:latin typeface="Calibri" panose="020F0502020204030204" pitchFamily="34" charset="0"/>
              </a:rPr>
              <a:t>Pathros</a:t>
            </a:r>
            <a:r>
              <a:rPr lang="en-US" sz="3200" dirty="0">
                <a:effectLst>
                  <a:outerShdw blurRad="38100" dist="38100" dir="2700000" algn="tl">
                    <a:srgbClr val="000000">
                      <a:alpha val="43137"/>
                    </a:srgbClr>
                  </a:outerShdw>
                </a:effectLst>
                <a:latin typeface="Calibri" panose="020F0502020204030204" pitchFamily="34" charset="0"/>
              </a:rPr>
              <a:t>, Cush, Elam, Shinar, Hamath, And from the islands of the sea.</a:t>
            </a:r>
            <a:r>
              <a:rPr lang="en-US" sz="3200" baseline="30000" dirty="0">
                <a:effectLst>
                  <a:outerShdw blurRad="38100" dist="38100" dir="2700000" algn="tl">
                    <a:srgbClr val="000000">
                      <a:alpha val="43137"/>
                    </a:srgbClr>
                  </a:outerShdw>
                </a:effectLst>
                <a:latin typeface="Calibri" panose="020F0502020204030204" pitchFamily="34" charset="0"/>
              </a:rPr>
              <a:t>12 </a:t>
            </a:r>
            <a:r>
              <a:rPr lang="en-US" sz="3200" dirty="0">
                <a:effectLst>
                  <a:outerShdw blurRad="38100" dist="38100" dir="2700000" algn="tl">
                    <a:srgbClr val="000000">
                      <a:alpha val="43137"/>
                    </a:srgbClr>
                  </a:outerShdw>
                </a:effectLst>
                <a:latin typeface="Calibri" panose="020F0502020204030204" pitchFamily="34" charset="0"/>
              </a:rPr>
              <a:t>And He will lift up a standard for the nations And assemble the banished ones of Israel,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And will gather the dispersed of Judah From the four corners of the earth</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1692554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685800" y="2857500"/>
            <a:ext cx="7772400" cy="1143000"/>
          </a:xfrm>
        </p:spPr>
        <p:txBody>
          <a:bodyPr/>
          <a:lstStyle/>
          <a:p>
            <a:pPr algn="ctr"/>
            <a:r>
              <a:rPr lang="en-US" altLang="en-US" sz="6000"/>
              <a:t>Conclusion</a:t>
            </a:r>
          </a:p>
        </p:txBody>
      </p:sp>
    </p:spTree>
    <p:extLst>
      <p:ext uri="{BB962C8B-B14F-4D97-AF65-F5344CB8AC3E}">
        <p14:creationId xmlns:p14="http://schemas.microsoft.com/office/powerpoint/2010/main" val="28809059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288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10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6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07087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127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a:t>
            </a:r>
            <a:r>
              <a:rPr lang="en-US" sz="2800" baseline="30000" dirty="0">
                <a:effectLst>
                  <a:outerShdw blurRad="38100" dist="38100" dir="2700000" algn="tl">
                    <a:srgbClr val="000000">
                      <a:alpha val="43137"/>
                    </a:srgbClr>
                  </a:outerShdw>
                </a:effectLst>
                <a:cs typeface="Calibri" panose="020F0502020204030204" pitchFamily="34" charset="0"/>
              </a:rPr>
              <a:t>th</a:t>
            </a:r>
            <a:r>
              <a:rPr lang="en-US" sz="2800" dirty="0">
                <a:effectLst>
                  <a:outerShdw blurRad="38100" dist="38100" dir="2700000" algn="tl">
                    <a:srgbClr val="000000">
                      <a:alpha val="43137"/>
                    </a:srgbClr>
                  </a:outerShdw>
                </a:effectLst>
                <a:cs typeface="Calibri" panose="020F0502020204030204" pitchFamily="34" charset="0"/>
              </a:rPr>
              <a:t>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50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8747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0302C4-CEA1-420C-A730-DFE547C72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1"/>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2"/>
              </a:buClr>
              <a:buSzPct val="75000"/>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Daniel 9:24</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6786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028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0539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43428" y="157571"/>
            <a:ext cx="8857143" cy="654285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E67F3E4-CFC2-4A87-9134-C820B12A75FF}"/>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873688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chemeClr val="tx2"/>
                </a:solidFill>
                <a:ea typeface="+mj-ea"/>
              </a:rPr>
              <a:t>Revelation 6:16-17</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of the Lamb;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come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erchomai</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 and who is able to stand?’”</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8418" y="3581400"/>
            <a:ext cx="2687165" cy="1315848"/>
          </a:xfrm>
          <a:prstGeom prst="rect">
            <a:avLst/>
          </a:prstGeom>
        </p:spPr>
      </p:pic>
    </p:spTree>
    <p:extLst>
      <p:ext uri="{BB962C8B-B14F-4D97-AF65-F5344CB8AC3E}">
        <p14:creationId xmlns:p14="http://schemas.microsoft.com/office/powerpoint/2010/main" val="3934563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852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43428" y="157571"/>
            <a:ext cx="8857143" cy="6542857"/>
          </a:xfrm>
          <a:prstGeom prst="rect">
            <a:avLst/>
          </a:prstGeom>
        </p:spPr>
      </p:pic>
    </p:spTree>
    <p:extLst>
      <p:ext uri="{BB962C8B-B14F-4D97-AF65-F5344CB8AC3E}">
        <p14:creationId xmlns:p14="http://schemas.microsoft.com/office/powerpoint/2010/main" val="1507422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2454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815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1600201"/>
            <a:ext cx="9144000" cy="51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spcAft>
                <a:spcPts val="1400"/>
              </a:spcAft>
              <a:buClrTx/>
              <a:buSzTx/>
              <a:buFontTx/>
              <a:buNone/>
            </a:pP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criteria may be suggested, any one of which indicates imminence: </a:t>
            </a:r>
          </a:p>
          <a:p>
            <a:pPr marL="746125" indent="-514350" algn="just" eaLnBrk="1" hangingPunct="1">
              <a:spcBef>
                <a:spcPct val="0"/>
              </a:spcBef>
              <a:spcAft>
                <a:spcPts val="1400"/>
              </a:spcAft>
              <a:buSzTx/>
              <a:buFont typeface="+mj-lt"/>
              <a:buAutoNum type="arabicParen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at any moment. </a:t>
            </a:r>
          </a:p>
          <a:p>
            <a:pPr marL="746125" indent="-514350" algn="just" eaLnBrk="1" hangingPunct="1">
              <a:spcBef>
                <a:spcPct val="0"/>
              </a:spcBef>
              <a:spcAft>
                <a:spcPts val="1400"/>
              </a:spcAft>
              <a:buSzTx/>
              <a:buFont typeface="+mj-lt"/>
              <a:buAutoNum type="arabicParen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‘near,’ without stating any signs that must precede His coming. </a:t>
            </a:r>
          </a:p>
          <a:p>
            <a:pPr marL="746125" indent="-514350" algn="just" eaLnBrk="1" hangingPunct="1">
              <a:spcBef>
                <a:spcPct val="0"/>
              </a:spcBef>
              <a:spcAft>
                <a:spcPts val="1400"/>
              </a:spcAft>
              <a:buSzTx/>
              <a:buFont typeface="+mj-lt"/>
              <a:buAutoNum type="arabicParen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something that gives believers hope and encouragement, without indicating that these believers will suffer tribulation. </a:t>
            </a:r>
          </a:p>
          <a:p>
            <a:pPr marL="746125" indent="-514350" algn="just" eaLnBrk="1" hangingPunct="1">
              <a:spcBef>
                <a:spcPct val="0"/>
              </a:spcBef>
              <a:spcAft>
                <a:spcPts val="1400"/>
              </a:spcAft>
              <a:buSzTx/>
              <a:buFont typeface="+mj-lt"/>
              <a:buAutoNum type="arabicParen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giving hope without relating it to God’s judgment of unbelievers.</a:t>
            </a: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0179" name="TextBox 3"/>
          <p:cNvSpPr txBox="1">
            <a:spLocks noChangeArrowheads="1"/>
          </p:cNvSpPr>
          <p:nvPr/>
        </p:nvSpPr>
        <p:spPr bwMode="auto">
          <a:xfrm>
            <a:off x="2105025" y="228601"/>
            <a:ext cx="493395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Wayne Brindle</a:t>
            </a:r>
          </a:p>
          <a:p>
            <a:pPr algn="ctr" eaLnBrk="1" hangingPunct="1">
              <a:spcBef>
                <a:spcPct val="0"/>
              </a:spcBef>
              <a:buClrTx/>
              <a:buSzTx/>
              <a:buFontTx/>
              <a:buNone/>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"Biblical Evidence for the Imminence of the Rapture,"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Bibliotheca Sacra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158, no. 630 (April-June 2001): 138-51.</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6D5AF9A7-AEAC-44B8-88C3-411AE05D10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 y="121920"/>
            <a:ext cx="82296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350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93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4283224"/>
          </a:xfrm>
          <a:prstGeom prst="rect">
            <a:avLst/>
          </a:prstGeom>
        </p:spPr>
        <p:txBody>
          <a:bodyPr wrap="square">
            <a:spAutoFit/>
          </a:bodyPr>
          <a:lstStyle/>
          <a:p>
            <a:pPr algn="ctr" eaLnBrk="0" hangingPunct="0">
              <a:spcBef>
                <a:spcPts val="0"/>
              </a:spcBef>
              <a:spcAft>
                <a:spcPts val="1200"/>
              </a:spcAft>
              <a:buClr>
                <a:schemeClr val="tx2"/>
              </a:buClr>
              <a:buSzPct val="75000"/>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John 14:1–4</a:t>
            </a:r>
          </a:p>
          <a:p>
            <a:pPr algn="just">
              <a:spcBef>
                <a:spcPts val="0"/>
              </a:spcBef>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rPr>
              <a:t>1</a:t>
            </a:r>
            <a:r>
              <a:rPr lang="en-US" sz="32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200" baseline="30000" dirty="0">
                <a:effectLst>
                  <a:outerShdw blurRad="38100" dist="38100" dir="2700000" algn="tl">
                    <a:srgbClr val="000000">
                      <a:alpha val="43137"/>
                    </a:srgbClr>
                  </a:outerShdw>
                </a:effectLst>
                <a:latin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200" baseline="30000" dirty="0">
                <a:effectLst>
                  <a:outerShdw blurRad="38100" dist="38100" dir="2700000" algn="tl">
                    <a:srgbClr val="000000">
                      <a:alpha val="43137"/>
                    </a:srgbClr>
                  </a:outerShdw>
                </a:effectLst>
                <a:latin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200" dirty="0">
                <a:effectLst>
                  <a:outerShdw blurRad="38100" dist="38100" dir="2700000" algn="tl">
                    <a:srgbClr val="000000">
                      <a:alpha val="43137"/>
                    </a:srgbClr>
                  </a:outerShdw>
                </a:effectLst>
                <a:latin typeface="Calibri" panose="020F0502020204030204" pitchFamily="34" charset="0"/>
              </a:rPr>
              <a:t>, that where I am, </a:t>
            </a:r>
            <a:r>
              <a:rPr lang="en-US" sz="3200" i="1" dirty="0">
                <a:effectLst>
                  <a:outerShdw blurRad="38100" dist="38100" dir="2700000" algn="tl">
                    <a:srgbClr val="000000">
                      <a:alpha val="43137"/>
                    </a:srgbClr>
                  </a:outerShdw>
                </a:effectLst>
                <a:latin typeface="Calibri" panose="020F0502020204030204" pitchFamily="34" charset="0"/>
              </a:rPr>
              <a:t>there</a:t>
            </a:r>
            <a:r>
              <a:rPr lang="en-US" sz="3200" dirty="0">
                <a:effectLst>
                  <a:outerShdw blurRad="38100" dist="38100" dir="2700000" algn="tl">
                    <a:srgbClr val="000000">
                      <a:alpha val="43137"/>
                    </a:srgbClr>
                  </a:outerShdw>
                </a:effectLst>
                <a:latin typeface="Calibri" panose="020F0502020204030204" pitchFamily="34" charset="0"/>
              </a:rPr>
              <a:t> you may be also. </a:t>
            </a:r>
            <a:r>
              <a:rPr lang="en-US" sz="3200" baseline="30000" dirty="0">
                <a:effectLst>
                  <a:outerShdw blurRad="38100" dist="38100" dir="2700000" algn="tl">
                    <a:srgbClr val="000000">
                      <a:alpha val="43137"/>
                    </a:srgbClr>
                  </a:outerShdw>
                </a:effectLst>
                <a:latin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92943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chemeClr val="tx2"/>
                </a:solidFill>
                <a:ea typeface="+mj-ea"/>
              </a:rPr>
              <a:t>1 Thessalonians 4:13-15</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a:t>
            </a:r>
            <a:r>
              <a:rPr lang="en-US"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are alive and remain until the coming of the Lord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precede those who </a:t>
            </a:r>
            <a:r>
              <a:rPr lang="en-US" dirty="0">
                <a:effectLst>
                  <a:outerShdw blurRad="38100" dist="38100" dir="2700000" algn="tl">
                    <a:srgbClr val="000000">
                      <a:alpha val="43137"/>
                    </a:srgbClr>
                  </a:outerShdw>
                </a:effectLst>
                <a:cs typeface="Calibri" panose="020F0502020204030204" pitchFamily="34" charset="0"/>
              </a:rPr>
              <a:t>have fallen asleep.</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4053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1" y="0"/>
            <a:ext cx="91440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7006"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1A2586-11BE-4D22-95D0-A4B40A2896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8" name="TextBox 7">
            <a:extLst>
              <a:ext uri="{FF2B5EF4-FFF2-40B4-BE49-F238E27FC236}">
                <a16:creationId xmlns:a16="http://schemas.microsoft.com/office/drawing/2014/main" id="{DC004D66-7F9D-462D-95E7-1509380CE233}"/>
              </a:ext>
            </a:extLst>
          </p:cNvPr>
          <p:cNvSpPr txBox="1"/>
          <p:nvPr/>
        </p:nvSpPr>
        <p:spPr>
          <a:xfrm>
            <a:off x="0" y="0"/>
            <a:ext cx="9144000" cy="2523768"/>
          </a:xfrm>
          <a:prstGeom prst="rect">
            <a:avLst/>
          </a:prstGeom>
          <a:noFill/>
        </p:spPr>
        <p:txBody>
          <a:bodyPr wrap="square">
            <a:spAutoFit/>
          </a:bodyPr>
          <a:lstStyle/>
          <a:p>
            <a:pPr marL="0" marR="0"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Titus 2:13</a:t>
            </a:r>
          </a:p>
          <a:p>
            <a:pPr marL="0" marR="0"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“Looking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rPr>
              <a:t> and the appearing of the glory of our great God and Savior, Christ Jesus.” </a:t>
            </a:r>
          </a:p>
        </p:txBody>
      </p:sp>
      <p:pic>
        <p:nvPicPr>
          <p:cNvPr id="5" name="Picture 4">
            <a:extLst>
              <a:ext uri="{FF2B5EF4-FFF2-40B4-BE49-F238E27FC236}">
                <a16:creationId xmlns:a16="http://schemas.microsoft.com/office/drawing/2014/main" id="{BDFCA409-B4DE-48BE-AC96-C1E1F8E99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1813" y="2590800"/>
            <a:ext cx="3000375" cy="2286000"/>
          </a:xfrm>
          <a:prstGeom prst="rect">
            <a:avLst/>
          </a:prstGeom>
        </p:spPr>
      </p:pic>
      <p:pic>
        <p:nvPicPr>
          <p:cNvPr id="7" name="Picture 2" descr="Serve Wenatchee Valley">
            <a:extLst>
              <a:ext uri="{FF2B5EF4-FFF2-40B4-BE49-F238E27FC236}">
                <a16:creationId xmlns:a16="http://schemas.microsoft.com/office/drawing/2014/main" id="{191EEFCF-662F-4C32-B56F-A3EE6680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474304"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302B8800-9007-489E-AF7B-38A9567B3F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558187"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187AECA4-F0EA-45C9-9EAA-57F021054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639693"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84F67922-05CF-45AF-BDF4-D5072B9218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727078"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000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063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656E17-C887-4A6A-9C02-56C19B497F14}"/>
              </a:ext>
            </a:extLst>
          </p:cNvPr>
          <p:cNvSpPr txBox="1"/>
          <p:nvPr/>
        </p:nvSpPr>
        <p:spPr>
          <a:xfrm>
            <a:off x="1828800" y="6172200"/>
            <a:ext cx="54864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H. Gundry,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Church and the Tribulation: Why Christ Won't Come Before the Antichrist Does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1973).</a:t>
            </a:r>
          </a:p>
        </p:txBody>
      </p:sp>
      <p:pic>
        <p:nvPicPr>
          <p:cNvPr id="4" name="Picture 3">
            <a:extLst>
              <a:ext uri="{FF2B5EF4-FFF2-40B4-BE49-F238E27FC236}">
                <a16:creationId xmlns:a16="http://schemas.microsoft.com/office/drawing/2014/main" id="{CB62D9DF-E13C-4554-8BA8-87BCBDCB9A47}"/>
              </a:ext>
            </a:extLst>
          </p:cNvPr>
          <p:cNvPicPr>
            <a:picLocks noChangeAspect="1"/>
          </p:cNvPicPr>
          <p:nvPr/>
        </p:nvPicPr>
        <p:blipFill>
          <a:blip r:embed="rId2"/>
          <a:stretch>
            <a:fillRect/>
          </a:stretch>
        </p:blipFill>
        <p:spPr>
          <a:xfrm>
            <a:off x="2822296" y="457200"/>
            <a:ext cx="3499407" cy="546858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6328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712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876800"/>
          </a:xfrm>
        </p:spPr>
        <p:txBody>
          <a:bodyPr/>
          <a:lstStyle/>
          <a:p>
            <a:pPr marL="0" indent="0" algn="just">
              <a:spcBef>
                <a:spcPts val="0"/>
              </a:spcBef>
              <a:buFontTx/>
              <a:buNone/>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short time ago, I took occasion to go through the New Testament to mark each reference to the coming of the Lord Jesus Christ and to observe the use made of that teaching about His coming.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struck a new with the fact that almost 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43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i="1" kern="0" dirty="0">
                <a:solidFill>
                  <a:schemeClr val="tx1"/>
                </a:solidFill>
                <a:effectLst>
                  <a:outerShdw blurRad="38100" dist="38100" dir="2700000" algn="tl">
                    <a:srgbClr val="000000">
                      <a:alpha val="43137"/>
                    </a:srgbClr>
                  </a:outerShdw>
                </a:effectLst>
              </a:rPr>
              <a:t>Prophecy For Today</a:t>
            </a:r>
            <a:r>
              <a:rPr lang="en-US" sz="1800" kern="0" dirty="0">
                <a:solidFill>
                  <a:schemeClr val="tx1"/>
                </a:solidFill>
                <a:effectLst>
                  <a:outerShdw blurRad="38100" dist="38100" dir="2700000" algn="tl">
                    <a:srgbClr val="000000">
                      <a:alpha val="43137"/>
                    </a:srgbClr>
                  </a:outerShdw>
                </a:effectLst>
              </a:rPr>
              <a:t>, Page 20</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 y="1524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3547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633A5-B96A-4886-B7AF-7D2B0514CB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1" y="1"/>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3:2-3</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Beloved, now we are children of God, and it has not appeared as yet what we will be. We know that when He appears, we will be like Him, because we will see Him just as He is.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everyone who has this hope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set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on Him purifies himself</a:t>
            </a:r>
            <a:r>
              <a:rPr lang="en-US" sz="3600" dirty="0">
                <a:effectLst>
                  <a:outerShdw blurRad="38100" dist="38100" dir="2700000" algn="tl">
                    <a:srgbClr val="000000">
                      <a:alpha val="43137"/>
                    </a:srgbClr>
                  </a:outerShdw>
                </a:effectLst>
                <a:latin typeface="Calibri" panose="020F0502020204030204" pitchFamily="34" charset="0"/>
              </a:rPr>
              <a:t>, just as He is pure.”</a:t>
            </a:r>
          </a:p>
        </p:txBody>
      </p:sp>
    </p:spTree>
    <p:extLst>
      <p:ext uri="{BB962C8B-B14F-4D97-AF65-F5344CB8AC3E}">
        <p14:creationId xmlns:p14="http://schemas.microsoft.com/office/powerpoint/2010/main" val="506476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633A5-B96A-4886-B7AF-7D2B0514CB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1" y="1"/>
            <a:ext cx="91440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24:46-50</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“46</a:t>
            </a:r>
            <a:r>
              <a:rPr lang="en-US" sz="3200" dirty="0">
                <a:effectLst>
                  <a:outerShdw blurRad="38100" dist="38100" dir="2700000" algn="tl">
                    <a:srgbClr val="000000">
                      <a:alpha val="43137"/>
                    </a:srgbClr>
                  </a:outerShdw>
                </a:effectLst>
                <a:latin typeface="Calibri" panose="020F0502020204030204" pitchFamily="34" charset="0"/>
              </a:rPr>
              <a:t> Blessed is that slave whom his master finds so doing when he comes. </a:t>
            </a:r>
            <a:r>
              <a:rPr lang="en-US" sz="3200" baseline="30000" dirty="0">
                <a:effectLst>
                  <a:outerShdw blurRad="38100" dist="38100" dir="2700000" algn="tl">
                    <a:srgbClr val="000000">
                      <a:alpha val="43137"/>
                    </a:srgbClr>
                  </a:outerShdw>
                </a:effectLst>
                <a:latin typeface="Calibri" panose="020F0502020204030204" pitchFamily="34" charset="0"/>
              </a:rPr>
              <a:t>47</a:t>
            </a:r>
            <a:r>
              <a:rPr lang="en-US" sz="3200" dirty="0">
                <a:effectLst>
                  <a:outerShdw blurRad="38100" dist="38100" dir="2700000" algn="tl">
                    <a:srgbClr val="000000">
                      <a:alpha val="43137"/>
                    </a:srgbClr>
                  </a:outerShdw>
                </a:effectLst>
                <a:latin typeface="Calibri" panose="020F0502020204030204" pitchFamily="34" charset="0"/>
              </a:rPr>
              <a:t> Truly I say to you that he will put him in charge of all his possessions. </a:t>
            </a:r>
            <a:r>
              <a:rPr lang="en-US" sz="3200" baseline="30000" dirty="0">
                <a:effectLst>
                  <a:outerShdw blurRad="38100" dist="38100" dir="2700000" algn="tl">
                    <a:srgbClr val="000000">
                      <a:alpha val="43137"/>
                    </a:srgbClr>
                  </a:outerShdw>
                </a:effectLst>
                <a:latin typeface="Calibri" panose="020F0502020204030204" pitchFamily="34" charset="0"/>
              </a:rPr>
              <a:t>48</a:t>
            </a:r>
            <a:r>
              <a:rPr lang="en-US" sz="3200" dirty="0">
                <a:effectLst>
                  <a:outerShdw blurRad="38100" dist="38100" dir="2700000" algn="tl">
                    <a:srgbClr val="000000">
                      <a:alpha val="43137"/>
                    </a:srgbClr>
                  </a:outerShdw>
                </a:effectLst>
                <a:latin typeface="Calibri" panose="020F0502020204030204" pitchFamily="34" charset="0"/>
              </a:rPr>
              <a:t> But if that evil slave says in his heart,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My master is not coming for a long time,’ </a:t>
            </a:r>
            <a:r>
              <a:rPr lang="en-US" sz="32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49</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and he begins to beat his fellow slaves, and he eats and drinks with those habitually drunk</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rPr>
              <a:t>50</a:t>
            </a:r>
            <a:r>
              <a:rPr lang="en-US" sz="3200" dirty="0">
                <a:effectLst>
                  <a:outerShdw blurRad="38100" dist="38100" dir="2700000" algn="tl">
                    <a:srgbClr val="000000">
                      <a:alpha val="43137"/>
                    </a:srgbClr>
                  </a:outerShdw>
                </a:effectLst>
                <a:latin typeface="Calibri" panose="020F0502020204030204" pitchFamily="34" charset="0"/>
              </a:rPr>
              <a:t> then the master of that slave will come on a day that he does not expect, and at an hour that he does not know.”</a:t>
            </a:r>
          </a:p>
        </p:txBody>
      </p:sp>
    </p:spTree>
    <p:extLst>
      <p:ext uri="{BB962C8B-B14F-4D97-AF65-F5344CB8AC3E}">
        <p14:creationId xmlns:p14="http://schemas.microsoft.com/office/powerpoint/2010/main" val="2369163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Pre-wrath Rapturism denies imminency</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892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832C621E-75A0-4BA7-98B1-F5E7DFFA4EA1}"/>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2951825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776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3581400"/>
          </a:xfrm>
        </p:spPr>
        <p:txBody>
          <a:bodyPr/>
          <a:lstStyle/>
          <a:p>
            <a:pPr marL="0" indent="0" algn="just">
              <a:buNone/>
            </a:pPr>
            <a:r>
              <a:rPr lang="en-US" sz="3000" dirty="0">
                <a:effectLst/>
              </a:rPr>
              <a:t>“The doctrine of imminence holds that Christ can come to rapture His church at any moment. Believers in the early church, including the apostle Paul, believed that Christ could come in their lifetime (1 Thessalonians 1:10; 4:13-15; Titus 2:13). The church sees this doctrine as an incentive for ministry and godly living. Does this mean that Christ's return for His church will be at any moment, without any sign, and with no yet-to-be-fulfilled prophesied event to precede it?”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2056" name="Picture 8" descr="Learn Bible Prophecy...Tim La Haye is a trustworthy source ...">
            <a:extLst>
              <a:ext uri="{FF2B5EF4-FFF2-40B4-BE49-F238E27FC236}">
                <a16:creationId xmlns:a16="http://schemas.microsoft.com/office/drawing/2014/main" id="{4CE741E7-E2D8-491C-9DAC-ABF7570D925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28"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6E754FB-6469-4E15-819D-0E4471764FAF}"/>
              </a:ext>
            </a:extLst>
          </p:cNvPr>
          <p:cNvSpPr txBox="1"/>
          <p:nvPr/>
        </p:nvSpPr>
        <p:spPr>
          <a:xfrm>
            <a:off x="0" y="6197025"/>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293.</a:t>
            </a:r>
          </a:p>
        </p:txBody>
      </p:sp>
      <p:sp>
        <p:nvSpPr>
          <p:cNvPr id="14" name="Rectangle 2">
            <a:extLst>
              <a:ext uri="{FF2B5EF4-FFF2-40B4-BE49-F238E27FC236}">
                <a16:creationId xmlns:a16="http://schemas.microsoft.com/office/drawing/2014/main" id="{5C199672-EA3F-4B61-9BAC-247CCB02FCEA}"/>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2809036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4712988"/>
          </a:xfrm>
        </p:spPr>
        <p:txBody>
          <a:bodyPr/>
          <a:lstStyle/>
          <a:p>
            <a:pPr marL="0" indent="0" algn="just">
              <a:buNone/>
            </a:pPr>
            <a:r>
              <a:rPr lang="en-US" sz="3000" dirty="0">
                <a:effectLst/>
              </a:rPr>
              <a:t>“Pre-wrath </a:t>
            </a:r>
            <a:r>
              <a:rPr lang="en-US" sz="3000" dirty="0" err="1">
                <a:effectLst/>
              </a:rPr>
              <a:t>rapturists</a:t>
            </a:r>
            <a:r>
              <a:rPr lang="en-US" sz="3000" dirty="0">
                <a:effectLst/>
              </a:rPr>
              <a:t> argue that Christ could come in any generation but that signs will herald the general time. Those signs include (1) the emergence of the antichrist, (2) wars and rumors of war, (3) famine, (4) pestilence, and (5) cosmic disturbance. Pre-wrath </a:t>
            </a:r>
            <a:r>
              <a:rPr lang="en-US" sz="3000" dirty="0" err="1">
                <a:effectLst/>
              </a:rPr>
              <a:t>rapturists</a:t>
            </a:r>
            <a:r>
              <a:rPr lang="en-US" sz="3000" dirty="0">
                <a:effectLst/>
              </a:rPr>
              <a:t> emphasize Christians' expectancy of Christ's return rather than its imminency. This expectancy of Christ's return is the catalyst for holy living.”</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8" name="Picture 8" descr="Learn Bible Prophecy...Tim La Haye is a trustworthy source ...">
            <a:extLst>
              <a:ext uri="{FF2B5EF4-FFF2-40B4-BE49-F238E27FC236}">
                <a16:creationId xmlns:a16="http://schemas.microsoft.com/office/drawing/2014/main" id="{783CA75F-89D8-4D44-B45E-3043828F8F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28"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0D833A-EC19-4C9A-89DF-C22F164B9635}"/>
              </a:ext>
            </a:extLst>
          </p:cNvPr>
          <p:cNvSpPr txBox="1"/>
          <p:nvPr/>
        </p:nvSpPr>
        <p:spPr>
          <a:xfrm>
            <a:off x="0" y="6197025"/>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293.</a:t>
            </a:r>
          </a:p>
        </p:txBody>
      </p:sp>
      <p:sp>
        <p:nvSpPr>
          <p:cNvPr id="14" name="Rectangle 2">
            <a:extLst>
              <a:ext uri="{FF2B5EF4-FFF2-40B4-BE49-F238E27FC236}">
                <a16:creationId xmlns:a16="http://schemas.microsoft.com/office/drawing/2014/main" id="{96ED2CAF-3508-4D4A-B5D9-82E28C468CD4}"/>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58886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2209800" y="1371600"/>
            <a:ext cx="6858000" cy="4114800"/>
          </a:xfrm>
        </p:spPr>
        <p:txBody>
          <a:bodyPr/>
          <a:lstStyle/>
          <a:p>
            <a:pPr marL="0" indent="0" algn="just">
              <a:spcBef>
                <a:spcPts val="0"/>
              </a:spcBef>
              <a:buNone/>
            </a:pPr>
            <a:r>
              <a:rPr lang="en-US" dirty="0">
                <a:effectLst>
                  <a:outerShdw blurRad="38100" dist="38100" dir="2700000" algn="tl">
                    <a:srgbClr val="000000">
                      <a:alpha val="43137"/>
                    </a:srgbClr>
                  </a:outerShdw>
                </a:effectLst>
              </a:rPr>
              <a:t>“The prewrath Rapture view is different from the normal pretribulational view in that it does not consistently distinguish between God's program with Israel and His program with the church. The way it differs is that it has the church in Israel's seventieth week </a:t>
            </a:r>
            <a:r>
              <a:rPr lang="en-US" sz="3200" b="1" u="sng" dirty="0">
                <a:solidFill>
                  <a:srgbClr val="FFFFCC"/>
                </a:solidFill>
                <a:effectLst>
                  <a:outerShdw blurRad="38100" dist="38100" dir="2700000" algn="tl">
                    <a:srgbClr val="000000">
                      <a:alpha val="43137"/>
                    </a:srgbClr>
                  </a:outerShdw>
                </a:effectLst>
              </a:rPr>
              <a:t>and does not hold to the doctrine of imminency</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12" name="Picture 4" descr="http://t1.gstatic.com/images?q=tbn:ANd9GcRVEkk3EF6aIGxY0Yz0z_uevMi3B1FPvrIm0btZT0dvwfQOys6K">
            <a:extLst>
              <a:ext uri="{FF2B5EF4-FFF2-40B4-BE49-F238E27FC236}">
                <a16:creationId xmlns:a16="http://schemas.microsoft.com/office/drawing/2014/main" id="{36370F13-AA6A-470F-AED9-BC0122154CD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8600" y="1600200"/>
            <a:ext cx="1810133" cy="2286000"/>
          </a:xfrm>
          <a:prstGeom prst="rect">
            <a:avLst/>
          </a:prstGeom>
          <a:solidFill>
            <a:srgbClr val="FFFFFF">
              <a:shade val="85000"/>
            </a:srgbClr>
          </a:solidFill>
          <a:ln w="381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D3D17037-4B1A-4B20-A1E9-6ABCC631C046}"/>
              </a:ext>
            </a:extLst>
          </p:cNvPr>
          <p:cNvSpPr txBox="1"/>
          <p:nvPr/>
        </p:nvSpPr>
        <p:spPr>
          <a:xfrm>
            <a:off x="763755" y="6172200"/>
            <a:ext cx="761649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Robert</a:t>
            </a:r>
            <a:r>
              <a:rPr kumimoji="0" lang="en-US" sz="1200" b="0" i="0" u="none" strike="noStrike" kern="1200" cap="none" spc="0" normalizeH="0" baseline="0" noProof="0" dirty="0">
                <a:ln>
                  <a:noFill/>
                </a:ln>
                <a:solidFill>
                  <a:srgbClr val="333333"/>
                </a:solidFill>
                <a:effectLst/>
                <a:uLnTx/>
                <a:uFillTx/>
                <a:latin typeface="Open Sans"/>
                <a:ea typeface="+mn-ea"/>
                <a:cs typeface="Arial" charset="0"/>
              </a:rPr>
              <a:t> </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Lightner,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Last Days Handbook: A Complete Guide to the End Times, Including the Meaning of the Year 2000 in Bible Prophecy</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rev. ed. (Nashville: Thomas Nelson, 1997), 95.</a:t>
            </a:r>
          </a:p>
        </p:txBody>
      </p:sp>
      <p:sp>
        <p:nvSpPr>
          <p:cNvPr id="15" name="Rectangle 2">
            <a:extLst>
              <a:ext uri="{FF2B5EF4-FFF2-40B4-BE49-F238E27FC236}">
                <a16:creationId xmlns:a16="http://schemas.microsoft.com/office/drawing/2014/main" id="{6E376E3F-87E2-465F-B795-B149AAEDBA63}"/>
              </a:ext>
            </a:extLst>
          </p:cNvPr>
          <p:cNvSpPr txBox="1">
            <a:spLocks noChangeArrowheads="1"/>
          </p:cNvSpPr>
          <p:nvPr/>
        </p:nvSpPr>
        <p:spPr bwMode="auto">
          <a:xfrm>
            <a:off x="1543050" y="228600"/>
            <a:ext cx="6057900" cy="921544"/>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chemeClr val="tx2"/>
                </a:solidFill>
                <a:latin typeface="Calibri" panose="020F0502020204030204" pitchFamily="34" charset="0"/>
                <a:ea typeface="+mj-ea"/>
                <a:cs typeface="+mj-cs"/>
              </a:rPr>
              <a:t>Robert Lightner</a:t>
            </a:r>
          </a:p>
        </p:txBody>
      </p:sp>
    </p:spTree>
    <p:extLst>
      <p:ext uri="{BB962C8B-B14F-4D97-AF65-F5344CB8AC3E}">
        <p14:creationId xmlns:p14="http://schemas.microsoft.com/office/powerpoint/2010/main" val="182780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295400"/>
            <a:ext cx="9144000" cy="4851545"/>
          </a:xfrm>
        </p:spPr>
        <p:txBody>
          <a:bodyPr/>
          <a:lstStyle/>
          <a:p>
            <a:pPr marL="0" indent="0" algn="just">
              <a:spcBef>
                <a:spcPts val="0"/>
              </a:spcBef>
              <a:buNone/>
            </a:pPr>
            <a:r>
              <a:rPr lang="en-US" dirty="0">
                <a:effectLst>
                  <a:outerShdw blurRad="38100" dist="38100" dir="2700000" algn="tl">
                    <a:srgbClr val="000000">
                      <a:alpha val="43137"/>
                    </a:srgbClr>
                  </a:outerShdw>
                </a:effectLst>
              </a:rPr>
              <a:t>“Rosenthal‘s last chapter incorporates a final summary of his various positions, and also a final...attack against pre-</a:t>
            </a:r>
            <a:r>
              <a:rPr lang="en-US" dirty="0" err="1">
                <a:effectLst>
                  <a:outerShdw blurRad="38100" dist="38100" dir="2700000" algn="tl">
                    <a:srgbClr val="000000">
                      <a:alpha val="43137"/>
                    </a:srgbClr>
                  </a:outerShdw>
                </a:effectLst>
              </a:rPr>
              <a:t>tribulationalism</a:t>
            </a:r>
            <a:r>
              <a:rPr lang="en-US" dirty="0">
                <a:effectLst>
                  <a:outerShdw blurRad="38100" dist="38100" dir="2700000" algn="tl">
                    <a:srgbClr val="000000">
                      <a:alpha val="43137"/>
                    </a:srgbClr>
                  </a:outerShdw>
                </a:effectLst>
              </a:rPr>
              <a:t> and some of its leaders. The chapter sets forth the ‘pre-wrath rapture’ view as a ‘catalyst for holy living,’ without recognizing that much of that catalyst is lost if forty-two months of ‘sorrows’ and another twenty-one months of battle and martyrdom from the beast must come first.”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sp>
        <p:nvSpPr>
          <p:cNvPr id="12" name="TextBox 11">
            <a:extLst>
              <a:ext uri="{FF2B5EF4-FFF2-40B4-BE49-F238E27FC236}">
                <a16:creationId xmlns:a16="http://schemas.microsoft.com/office/drawing/2014/main" id="{31C3BA16-8FE2-49E7-B682-66656E701DB7}"/>
              </a:ext>
            </a:extLst>
          </p:cNvPr>
          <p:cNvSpPr txBox="1"/>
          <p:nvPr/>
        </p:nvSpPr>
        <p:spPr>
          <a:xfrm>
            <a:off x="534429" y="6135469"/>
            <a:ext cx="807514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Gerald B. Stanton,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Kept from the Hour: Biblical Evidence for the Pretribulational Return of Christ</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(Grand Rapids: Zondervan, 1956; reprint, Miami Springs, FL: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Schoettle</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1991), 399.</a:t>
            </a:r>
            <a:endPar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F7E7955C-99DE-4417-9397-20921ADE7418}"/>
              </a:ext>
            </a:extLst>
          </p:cNvPr>
          <p:cNvSpPr txBox="1">
            <a:spLocks noChangeArrowheads="1"/>
          </p:cNvSpPr>
          <p:nvPr/>
        </p:nvSpPr>
        <p:spPr bwMode="auto">
          <a:xfrm>
            <a:off x="1543050" y="228600"/>
            <a:ext cx="6057900" cy="921544"/>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Gerald B. Stanton</a:t>
            </a:r>
            <a:endParaRPr lang="en-US" sz="3600" dirty="0">
              <a:effectLst>
                <a:outerShdw blurRad="38100" dist="38100" dir="2700000" algn="tl">
                  <a:srgbClr val="000000">
                    <a:alpha val="43137"/>
                  </a:srgbClr>
                </a:outerShdw>
              </a:effectLst>
              <a:ea typeface="+mn-ea"/>
              <a:cs typeface="Arial" charset="0"/>
            </a:endParaRPr>
          </a:p>
        </p:txBody>
      </p:sp>
      <p:pic>
        <p:nvPicPr>
          <p:cNvPr id="13" name="Picture 2" descr="KEPT FROM HOUR By Gerald B. Stanton | eBay">
            <a:extLst>
              <a:ext uri="{FF2B5EF4-FFF2-40B4-BE49-F238E27FC236}">
                <a16:creationId xmlns:a16="http://schemas.microsoft.com/office/drawing/2014/main" id="{6AD6EFDE-0872-4B35-9688-F4F4F4EAF7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621" y="107484"/>
            <a:ext cx="693481"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945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109779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4750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816A4-72A6-438C-BEE8-E282B7643E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5021888"/>
          </a:xfrm>
          <a:prstGeom prst="rect">
            <a:avLst/>
          </a:prstGeom>
        </p:spPr>
        <p:txBody>
          <a:bodyPr wrap="square">
            <a:spAutoFit/>
          </a:body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400" dirty="0">
                <a:effectLst>
                  <a:outerShdw blurRad="38100" dist="38100" dir="2700000" algn="tl">
                    <a:srgbClr val="000000">
                      <a:alpha val="43137"/>
                    </a:srgbClr>
                  </a:outerShdw>
                </a:effectLst>
                <a:latin typeface="Calibri" panose="020F0502020204030204" pitchFamily="34" charset="0"/>
              </a:rPr>
              <a:t>;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400" i="1" dirty="0">
                <a:effectLst>
                  <a:outerShdw blurRad="38100" dist="38100" dir="2700000" algn="tl">
                    <a:srgbClr val="000000">
                      <a:alpha val="43137"/>
                    </a:srgbClr>
                  </a:outerShdw>
                </a:effectLst>
                <a:latin typeface="Calibri" panose="020F0502020204030204" pitchFamily="34" charset="0"/>
              </a:rPr>
              <a:t>there</a:t>
            </a:r>
            <a:r>
              <a:rPr lang="en-US" sz="3400" dirty="0">
                <a:effectLst>
                  <a:outerShdw blurRad="38100" dist="38100" dir="2700000" algn="tl">
                    <a:srgbClr val="000000">
                      <a:alpha val="43137"/>
                    </a:srgbClr>
                  </a:outerShdw>
                </a:effectLst>
                <a:latin typeface="Calibri" panose="020F0502020204030204" pitchFamily="34" charset="0"/>
              </a:rPr>
              <a:t> you may be also.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93147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1 Thessalonians 4:16-18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Therefore comfort one another with these words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78003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457200" y="0"/>
            <a:ext cx="8229600" cy="2523768"/>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2:13</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appearing of the glory of our great God and Savior, Christ Jesus.”</a:t>
            </a:r>
          </a:p>
        </p:txBody>
      </p:sp>
      <p:pic>
        <p:nvPicPr>
          <p:cNvPr id="3" name="Picture 2">
            <a:extLst>
              <a:ext uri="{FF2B5EF4-FFF2-40B4-BE49-F238E27FC236}">
                <a16:creationId xmlns:a16="http://schemas.microsoft.com/office/drawing/2014/main" id="{557DEFB2-31B3-41D8-A38A-324497FFB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1813" y="2590800"/>
            <a:ext cx="3000375" cy="2286000"/>
          </a:xfrm>
          <a:prstGeom prst="rect">
            <a:avLst/>
          </a:prstGeom>
        </p:spPr>
      </p:pic>
      <p:pic>
        <p:nvPicPr>
          <p:cNvPr id="1026" name="Picture 2" descr="Serve Wenatchee Valley">
            <a:extLst>
              <a:ext uri="{FF2B5EF4-FFF2-40B4-BE49-F238E27FC236}">
                <a16:creationId xmlns:a16="http://schemas.microsoft.com/office/drawing/2014/main" id="{EB457AEA-4FF7-4FD2-91CF-24AD613B574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474304"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rve Wenatchee Valley">
            <a:extLst>
              <a:ext uri="{FF2B5EF4-FFF2-40B4-BE49-F238E27FC236}">
                <a16:creationId xmlns:a16="http://schemas.microsoft.com/office/drawing/2014/main" id="{07E7A1B4-2A41-4E8C-A0D2-9678A217601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558187"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rve Wenatchee Valley">
            <a:extLst>
              <a:ext uri="{FF2B5EF4-FFF2-40B4-BE49-F238E27FC236}">
                <a16:creationId xmlns:a16="http://schemas.microsoft.com/office/drawing/2014/main" id="{0DB7B82C-1DDF-4F01-96CA-3D3CC15FEC4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639693"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7D98FA37-0999-4D7E-AB8F-4DEF2AFD878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727078"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751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173198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BCDBA74-9807-4DD4-9680-62603E11688F}"/>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41910959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900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362200" y="1817807"/>
            <a:ext cx="6629400" cy="4201993"/>
          </a:xfrm>
        </p:spPr>
        <p:txBody>
          <a:bodyPr/>
          <a:lstStyle/>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may come today, Glad day! Glad 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would see my friend;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Dangers and troubles would end If Jesus should come today.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Glad day! Glad day! Is it the crowning 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 live for today, nor anxious be, Jesus, my Lord, I soon shall see;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Glad day! Glad day! Is it the crowning day?”</a:t>
            </a:r>
          </a:p>
        </p:txBody>
      </p:sp>
      <p:sp>
        <p:nvSpPr>
          <p:cNvPr id="5" name="Rectangle 4">
            <a:extLst>
              <a:ext uri="{FF2B5EF4-FFF2-40B4-BE49-F238E27FC236}">
                <a16:creationId xmlns:a16="http://schemas.microsoft.com/office/drawing/2014/main" id="{68FF095D-9B4D-4647-B502-D538C61172F0}"/>
              </a:ext>
            </a:extLst>
          </p:cNvPr>
          <p:cNvSpPr/>
          <p:nvPr/>
        </p:nvSpPr>
        <p:spPr>
          <a:xfrm>
            <a:off x="1581150" y="228601"/>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6" name="Picture 2" descr="Donald Barnhouse - Wikipedia">
            <a:extLst>
              <a:ext uri="{FF2B5EF4-FFF2-40B4-BE49-F238E27FC236}">
                <a16:creationId xmlns:a16="http://schemas.microsoft.com/office/drawing/2014/main" id="{7E10CC1A-3202-4EAE-8AC3-76034A6A88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843" y="2057400"/>
            <a:ext cx="186381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425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76200" y="1600201"/>
            <a:ext cx="8915400" cy="1371600"/>
          </a:xfrm>
        </p:spPr>
        <p:txBody>
          <a:bodyPr/>
          <a:lstStyle/>
          <a:p>
            <a:pPr marL="0" indent="0" algn="just">
              <a:spcBef>
                <a:spcPts val="0"/>
              </a:spcBef>
              <a:spcAft>
                <a:spcPts val="1200"/>
              </a:spcAft>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way of parody, Dr. Barnhouse also pointed out that if the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cs typeface="Calibri" panose="020F0502020204030204" pitchFamily="34" charset="0"/>
              </a:rPr>
              <a:t>or prewrath]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advocates sang this song, it would instead have to say:</a:t>
            </a:r>
          </a:p>
        </p:txBody>
      </p:sp>
      <p:sp>
        <p:nvSpPr>
          <p:cNvPr id="5" name="Rectangle 4">
            <a:extLst>
              <a:ext uri="{FF2B5EF4-FFF2-40B4-BE49-F238E27FC236}">
                <a16:creationId xmlns:a16="http://schemas.microsoft.com/office/drawing/2014/main" id="{68FF095D-9B4D-4647-B502-D538C61172F0}"/>
              </a:ext>
            </a:extLst>
          </p:cNvPr>
          <p:cNvSpPr/>
          <p:nvPr/>
        </p:nvSpPr>
        <p:spPr>
          <a:xfrm>
            <a:off x="1581150" y="228601"/>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7" name="Picture 2" descr="Donald Barnhouse - Wikipedia">
            <a:extLst>
              <a:ext uri="{FF2B5EF4-FFF2-40B4-BE49-F238E27FC236}">
                <a16:creationId xmlns:a16="http://schemas.microsoft.com/office/drawing/2014/main" id="{DDDB6817-BFFA-4A15-A013-F343FB0FC03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76200"/>
            <a:ext cx="894631"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B47216-EE68-4F04-80A5-296C0C89D7D0}"/>
              </a:ext>
            </a:extLst>
          </p:cNvPr>
          <p:cNvSpPr txBox="1"/>
          <p:nvPr/>
        </p:nvSpPr>
        <p:spPr>
          <a:xfrm>
            <a:off x="561975" y="3166170"/>
            <a:ext cx="8020051" cy="3539430"/>
          </a:xfrm>
          <a:prstGeom prst="rect">
            <a:avLst/>
          </a:prstGeom>
          <a:noFill/>
        </p:spPr>
        <p:txBody>
          <a:bodyPr wrap="square">
            <a:spAutoFit/>
          </a:bodyPr>
          <a:lstStyle/>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“Jesus can’t come today, Sad day! Sad day! </a:t>
            </a:r>
          </a:p>
          <a:p>
            <a:pPr marL="800100" marR="0" lvl="2" indent="0" algn="just" defTabSz="914400" rtl="0" eaLnBrk="0" fontAlgn="base" latinLnBrk="0" hangingPunct="0">
              <a:lnSpc>
                <a:spcPct val="100000"/>
              </a:lnSpc>
              <a:spcBef>
                <a:spcPts val="0"/>
              </a:spcBef>
              <a:spcAft>
                <a:spcPts val="0"/>
              </a:spcAft>
              <a:buClr>
                <a:srgbClr val="00FFFF"/>
              </a:buClr>
              <a:buSzPct val="60000"/>
              <a:buFont typeface="Wingdings" pitchFamily="2" charset="2"/>
              <a:buNone/>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And I won't see my friend; </a:t>
            </a:r>
          </a:p>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Dangers and troubles won’t end </a:t>
            </a:r>
          </a:p>
          <a:p>
            <a:pPr marL="800100" marR="0" lvl="2" indent="0" algn="just" defTabSz="914400" rtl="0" eaLnBrk="0" fontAlgn="base" latinLnBrk="0" hangingPunct="0">
              <a:lnSpc>
                <a:spcPct val="100000"/>
              </a:lnSpc>
              <a:spcBef>
                <a:spcPts val="0"/>
              </a:spcBef>
              <a:spcAft>
                <a:spcPts val="0"/>
              </a:spcAft>
              <a:buClr>
                <a:srgbClr val="00FFFF"/>
              </a:buClr>
              <a:buSzPct val="60000"/>
              <a:buFont typeface="Wingdings" pitchFamily="2" charset="2"/>
              <a:buNone/>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Because Jesus can’t come today. </a:t>
            </a:r>
          </a:p>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Sad day! Sad day! Today is not the crowning day? </a:t>
            </a:r>
          </a:p>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I won’t live for today, and anxious I’ll be, </a:t>
            </a:r>
          </a:p>
          <a:p>
            <a:pPr marL="800100" marR="0" lvl="2" indent="0" algn="just" defTabSz="914400" rtl="0" eaLnBrk="0" fontAlgn="base" latinLnBrk="0" hangingPunct="0">
              <a:lnSpc>
                <a:spcPct val="100000"/>
              </a:lnSpc>
              <a:spcBef>
                <a:spcPts val="0"/>
              </a:spcBef>
              <a:spcAft>
                <a:spcPts val="0"/>
              </a:spcAft>
              <a:buClr>
                <a:srgbClr val="00FFFF"/>
              </a:buClr>
              <a:buSzPct val="60000"/>
              <a:buFont typeface="Wingdings" pitchFamily="2" charset="2"/>
              <a:buNone/>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The Beast and the False Prophet I soon shall see, </a:t>
            </a:r>
          </a:p>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Sad day! Sad day! Today is not the crowning day?”</a:t>
            </a:r>
          </a:p>
        </p:txBody>
      </p:sp>
    </p:spTree>
    <p:extLst>
      <p:ext uri="{BB962C8B-B14F-4D97-AF65-F5344CB8AC3E}">
        <p14:creationId xmlns:p14="http://schemas.microsoft.com/office/powerpoint/2010/main" val="33120298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0489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505200"/>
            <a:ext cx="1456068" cy="1371600"/>
          </a:xfrm>
          <a:prstGeom prst="rect">
            <a:avLst/>
          </a:prstGeom>
        </p:spPr>
      </p:pic>
    </p:spTree>
    <p:extLst>
      <p:ext uri="{BB962C8B-B14F-4D97-AF65-F5344CB8AC3E}">
        <p14:creationId xmlns:p14="http://schemas.microsoft.com/office/powerpoint/2010/main" val="1092232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14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0" y="1371600"/>
            <a:ext cx="9144000" cy="4038600"/>
          </a:xfrm>
        </p:spPr>
        <p:txBody>
          <a:bodyPr/>
          <a:lstStyle/>
          <a:p>
            <a:pPr marL="0" indent="0" algn="just">
              <a:buNone/>
              <a:defRPr/>
            </a:pPr>
            <a:r>
              <a:rPr lang="en-US" sz="2800" dirty="0">
                <a:effectLst>
                  <a:outerShdw blurRad="38100" dist="38100" dir="2700000" algn="tl">
                    <a:srgbClr val="000000">
                      <a:alpha val="43137"/>
                    </a:srgbClr>
                  </a:outerShdw>
                </a:effectLst>
              </a:rPr>
              <a:t>“…of paramount importance is the identification of the one who restraints or hinders the Antichrist until ‘he [the restrainer] be taken out of the way.’ The restrainer is neither the Holy Spirit nor human government. Evidence is strained to support either of those contentions. There is, however, substantial evidence to identify the restrainer. He who restraints until ‘he be taken out of the way’ is the Archangel Michael</a:t>
            </a:r>
            <a:r>
              <a:rPr lang="en-US" sz="2800" i="1" dirty="0">
                <a:effectLst>
                  <a:outerShdw blurRad="38100" dist="38100" dir="2700000" algn="tl">
                    <a:srgbClr val="000000">
                      <a:alpha val="43137"/>
                    </a:srgbClr>
                  </a:outerShdw>
                </a:effectLst>
              </a:rPr>
              <a:t>.”</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1"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1333500" y="6248400"/>
            <a:ext cx="6477000" cy="523220"/>
          </a:xfrm>
          <a:prstGeom prst="rect">
            <a:avLst/>
          </a:prstGeom>
          <a:noFill/>
        </p:spPr>
        <p:txBody>
          <a:bodyPr wrap="square">
            <a:spAutoFit/>
          </a:bodyPr>
          <a:lstStyle/>
          <a:p>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112.</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5316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D6723313-A4A6-44DC-AF57-FFD597A82B83}"/>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3790988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1507" name="Rectangle 3"/>
          <p:cNvSpPr>
            <a:spLocks noGrp="1" noChangeArrowheads="1"/>
          </p:cNvSpPr>
          <p:nvPr>
            <p:ph idx="1"/>
          </p:nvPr>
        </p:nvSpPr>
        <p:spPr>
          <a:xfrm>
            <a:off x="1" y="0"/>
            <a:ext cx="9144000" cy="30480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2 Thessalonians 2:9</a:t>
            </a:r>
          </a:p>
          <a:p>
            <a:pPr marL="0" indent="0" algn="just" eaLnBrk="1" hangingPunct="1">
              <a:spcBef>
                <a:spcPts val="0"/>
              </a:spcBef>
              <a:buNone/>
            </a:pPr>
            <a:r>
              <a:rPr lang="en-US" sz="3600" dirty="0">
                <a:latin typeface="Calibri" panose="020F0502020204030204" pitchFamily="34" charset="0"/>
                <a:cs typeface="Calibri" panose="020F0502020204030204" pitchFamily="34" charset="0"/>
              </a:rPr>
              <a:t>“</a:t>
            </a:r>
            <a:r>
              <a:rPr lang="en-US" sz="3600" i="1" dirty="0">
                <a:latin typeface="Calibri" panose="020F0502020204030204" pitchFamily="34" charset="0"/>
                <a:cs typeface="Calibri" panose="020F0502020204030204" pitchFamily="34" charset="0"/>
              </a:rPr>
              <a:t>that is</a:t>
            </a:r>
            <a:r>
              <a:rPr lang="en-US" sz="3600" dirty="0">
                <a:latin typeface="Calibri" panose="020F0502020204030204" pitchFamily="34" charset="0"/>
                <a:cs typeface="Calibri" panose="020F0502020204030204" pitchFamily="34" charset="0"/>
              </a:rPr>
              <a:t>, the one whose coming is in accord with the activity of </a:t>
            </a:r>
            <a:r>
              <a:rPr lang="en-US" sz="3600" b="1" u="sng" dirty="0">
                <a:solidFill>
                  <a:srgbClr val="FFFFCC"/>
                </a:solidFill>
                <a:latin typeface="Calibri" panose="020F0502020204030204" pitchFamily="34" charset="0"/>
                <a:cs typeface="Calibri" panose="020F0502020204030204" pitchFamily="34" charset="0"/>
              </a:rPr>
              <a:t>Satan</a:t>
            </a:r>
            <a:r>
              <a:rPr lang="en-US" sz="3600" dirty="0">
                <a:latin typeface="Calibri" panose="020F0502020204030204" pitchFamily="34" charset="0"/>
                <a:cs typeface="Calibri" panose="020F0502020204030204" pitchFamily="34" charset="0"/>
              </a:rPr>
              <a:t>, with all power and signs and false wonders.”</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53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21836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954655"/>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9</a:t>
            </a:r>
          </a:p>
          <a:p>
            <a:pPr algn="just">
              <a:spcBef>
                <a:spcPts val="0"/>
              </a:spcBef>
              <a:spcAft>
                <a:spcPts val="0"/>
              </a:spcAft>
            </a:pPr>
            <a:r>
              <a:rPr lang="en-US" sz="3400" dirty="0">
                <a:latin typeface="Calibri" panose="020F0502020204030204" pitchFamily="34" charset="0"/>
                <a:cs typeface="Calibri" panose="020F0502020204030204" pitchFamily="34" charset="0"/>
              </a:rPr>
              <a:t>“But Michael the archangel, when he disputed with the devil and argued about the body of Moses, did not dare pronounce against him a railing judgment, but said, ‘The Lord rebuke you!’”</a:t>
            </a:r>
          </a:p>
        </p:txBody>
      </p:sp>
      <p:pic>
        <p:nvPicPr>
          <p:cNvPr id="3" name="Picture 2">
            <a:extLst>
              <a:ext uri="{FF2B5EF4-FFF2-40B4-BE49-F238E27FC236}">
                <a16:creationId xmlns:a16="http://schemas.microsoft.com/office/drawing/2014/main" id="{8DF95D8B-37E3-462E-8492-9E38D63AE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1568" y="2971800"/>
            <a:ext cx="2340864" cy="1828800"/>
          </a:xfrm>
          <a:prstGeom prst="rect">
            <a:avLst/>
          </a:prstGeom>
        </p:spPr>
      </p:pic>
    </p:spTree>
    <p:extLst>
      <p:ext uri="{BB962C8B-B14F-4D97-AF65-F5344CB8AC3E}">
        <p14:creationId xmlns:p14="http://schemas.microsoft.com/office/powerpoint/2010/main" val="3691210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739759"/>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Bef>
                <a:spcPts val="0"/>
              </a:spcBef>
              <a:spcAft>
                <a:spcPts val="0"/>
              </a:spcAft>
            </a:pPr>
            <a:r>
              <a:rPr lang="en-US" sz="3600" dirty="0">
                <a:latin typeface="Calibri" panose="020F0502020204030204" pitchFamily="34" charset="0"/>
                <a:cs typeface="Calibri" panose="020F0502020204030204" pitchFamily="34" charset="0"/>
              </a:rPr>
              <a:t>“Now at that time </a:t>
            </a:r>
            <a:r>
              <a:rPr lang="en-US" sz="3600" b="1" u="sng" dirty="0">
                <a:solidFill>
                  <a:srgbClr val="FFFFCC"/>
                </a:solidFill>
                <a:latin typeface="Calibri" panose="020F0502020204030204" pitchFamily="34" charset="0"/>
                <a:cs typeface="Calibri" panose="020F0502020204030204" pitchFamily="34" charset="0"/>
              </a:rPr>
              <a:t>Michael, the great prince who stands </a:t>
            </a:r>
            <a:r>
              <a:rPr lang="en-US" sz="3600" b="1" i="1" u="sng" dirty="0">
                <a:solidFill>
                  <a:srgbClr val="FFFFCC"/>
                </a:solidFill>
                <a:latin typeface="Calibri" panose="020F0502020204030204" pitchFamily="34" charset="0"/>
                <a:cs typeface="Calibri" panose="020F0502020204030204" pitchFamily="34" charset="0"/>
              </a:rPr>
              <a:t>guard</a:t>
            </a:r>
            <a:r>
              <a:rPr lang="en-US" sz="3600" b="1" u="sng" dirty="0">
                <a:solidFill>
                  <a:srgbClr val="FFFFCC"/>
                </a:solidFill>
                <a:latin typeface="Calibri" panose="020F0502020204030204" pitchFamily="34" charset="0"/>
                <a:cs typeface="Calibri" panose="020F0502020204030204" pitchFamily="34" charset="0"/>
              </a:rPr>
              <a:t> over the sons of your people [Israel]</a:t>
            </a:r>
            <a:r>
              <a:rPr lang="en-US" sz="3600" dirty="0">
                <a:latin typeface="Calibri" panose="020F0502020204030204" pitchFamily="34" charset="0"/>
                <a:cs typeface="Calibri" panose="020F0502020204030204" pitchFamily="34" charset="0"/>
              </a:rPr>
              <a:t>, will arise. And there will be a time of distress such as never occurred since there was a nation until that time; and at that time your people, everyone who is found written in the book, will be rescued.”</a:t>
            </a:r>
          </a:p>
        </p:txBody>
      </p:sp>
    </p:spTree>
    <p:extLst>
      <p:ext uri="{BB962C8B-B14F-4D97-AF65-F5344CB8AC3E}">
        <p14:creationId xmlns:p14="http://schemas.microsoft.com/office/powerpoint/2010/main" val="1771003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505200"/>
            <a:ext cx="1456068" cy="1371600"/>
          </a:xfrm>
          <a:prstGeom prst="rect">
            <a:avLst/>
          </a:prstGeom>
        </p:spPr>
      </p:pic>
    </p:spTree>
    <p:extLst>
      <p:ext uri="{BB962C8B-B14F-4D97-AF65-F5344CB8AC3E}">
        <p14:creationId xmlns:p14="http://schemas.microsoft.com/office/powerpoint/2010/main" val="14922210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2275842"/>
          </a:xfrm>
        </p:spPr>
        <p:txBody>
          <a:bodyPr/>
          <a:lstStyle/>
          <a:p>
            <a:pPr marL="0" indent="0" algn="just">
              <a:buNone/>
            </a:pPr>
            <a:r>
              <a:rPr lang="en-US" dirty="0">
                <a:effectLst/>
              </a:rPr>
              <a:t>“The pre-wrath view holds to the rather inventive idea that Michael the archangel is the restrainer. This concept fails to take into consideration Michael's special protective ministry toward Israel.”</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8" name="Picture 8" descr="Learn Bible Prophecy...Tim La Haye is a trustworthy source ...">
            <a:extLst>
              <a:ext uri="{FF2B5EF4-FFF2-40B4-BE49-F238E27FC236}">
                <a16:creationId xmlns:a16="http://schemas.microsoft.com/office/drawing/2014/main" id="{9CA227D9-4165-402E-88E1-CA2AFC276E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28"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8631A99-44E2-4719-BF1E-E44C5D34D9D2}"/>
              </a:ext>
            </a:extLst>
          </p:cNvPr>
          <p:cNvSpPr txBox="1"/>
          <p:nvPr/>
        </p:nvSpPr>
        <p:spPr>
          <a:xfrm>
            <a:off x="0" y="6197025"/>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294.</a:t>
            </a:r>
          </a:p>
        </p:txBody>
      </p:sp>
      <p:sp>
        <p:nvSpPr>
          <p:cNvPr id="14" name="Rectangle 2">
            <a:extLst>
              <a:ext uri="{FF2B5EF4-FFF2-40B4-BE49-F238E27FC236}">
                <a16:creationId xmlns:a16="http://schemas.microsoft.com/office/drawing/2014/main" id="{D729AECE-966A-49EB-BEF8-39CF8149DB9D}"/>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16546803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1352953" y="152810"/>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0" y="228600"/>
            <a:ext cx="9144000" cy="1143000"/>
          </a:xfrm>
        </p:spPr>
        <p:txBody>
          <a:bodyPr/>
          <a:lstStyle/>
          <a:p>
            <a:pPr algn="ct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3 Reasons Why the Restrainer is the Holy Spirit </a:t>
            </a:r>
            <a:b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(2 Thessalonians 2:6-7)</a:t>
            </a:r>
            <a:endParaRPr lang="en-US" altLang="en-US" sz="36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81000" y="1600200"/>
            <a:ext cx="8382000" cy="3429000"/>
          </a:xfrm>
        </p:spPr>
        <p:txBody>
          <a:bodyPr/>
          <a:lstStyle/>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omnipotent</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view handles well the switch in gender from the neuter (vs. 6) to the masculine (vs. 7)</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active in the world (Gen. 6:3; John 16:7-11)</a:t>
            </a:r>
          </a:p>
        </p:txBody>
      </p:sp>
      <p:pic>
        <p:nvPicPr>
          <p:cNvPr id="2" name="Picture 1">
            <a:extLst>
              <a:ext uri="{FF2B5EF4-FFF2-40B4-BE49-F238E27FC236}">
                <a16:creationId xmlns:a16="http://schemas.microsoft.com/office/drawing/2014/main" id="{DEA3A7E7-53F8-4767-816F-CD5493ACD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2517" y="5181600"/>
            <a:ext cx="3218967" cy="1371719"/>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Restrainer Must First be Removed</a:t>
            </a:r>
          </a:p>
        </p:txBody>
      </p:sp>
      <p:sp>
        <p:nvSpPr>
          <p:cNvPr id="28675" name="Rectangle 3"/>
          <p:cNvSpPr>
            <a:spLocks noGrp="1" noChangeArrowheads="1"/>
          </p:cNvSpPr>
          <p:nvPr>
            <p:ph idx="1"/>
          </p:nvPr>
        </p:nvSpPr>
        <p:spPr>
          <a:xfrm>
            <a:off x="0" y="1219200"/>
            <a:ext cx="9144000" cy="4495800"/>
          </a:xfrm>
        </p:spPr>
        <p:txBody>
          <a:bodyPr/>
          <a:lstStyle/>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Restrainer holds back the Antichrist (2 Thess 2:6-7)</a:t>
            </a:r>
          </a:p>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Restrainer = the omnipotent Holy Spirit (2 Thess 2:9)</a:t>
            </a:r>
          </a:p>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Holy Spirit permanently indwells all Christians (John 14:16; Rom 8:9)</a:t>
            </a:r>
          </a:p>
          <a:p>
            <a:pPr marL="457200" indent="-457200" eaLnBrk="1" hangingPunct="1">
              <a:spcBef>
                <a:spcPts val="0"/>
              </a:spcBef>
              <a:spcAft>
                <a:spcPts val="3000"/>
              </a:spcAft>
              <a:defRPr/>
            </a:pPr>
            <a:r>
              <a:rPr lang="en-US" sz="3000" dirty="0">
                <a:cs typeface="Calibri" panose="020F0502020204030204" pitchFamily="34" charset="0"/>
              </a:rPr>
              <a:t>Spirit indwelt Christians must first be removed prior to the Antichrist's advent</a:t>
            </a:r>
          </a:p>
        </p:txBody>
      </p:sp>
      <p:pic>
        <p:nvPicPr>
          <p:cNvPr id="3" name="Picture 2">
            <a:extLst>
              <a:ext uri="{FF2B5EF4-FFF2-40B4-BE49-F238E27FC236}">
                <a16:creationId xmlns:a16="http://schemas.microsoft.com/office/drawing/2014/main" id="{901FCB20-6609-4ED5-A417-90EEF461D2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7600" y="5257800"/>
            <a:ext cx="1828800" cy="1371600"/>
          </a:xfrm>
          <a:prstGeom prst="rect">
            <a:avLst/>
          </a:prstGeom>
        </p:spPr>
      </p:pic>
    </p:spTree>
    <p:extLst>
      <p:ext uri="{BB962C8B-B14F-4D97-AF65-F5344CB8AC3E}">
        <p14:creationId xmlns:p14="http://schemas.microsoft.com/office/powerpoint/2010/main" val="393058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038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5794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5243512"/>
            <a:ext cx="2463800" cy="138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21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5243512"/>
            <a:ext cx="2463800" cy="138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4361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9FA598-C9AF-4C75-AD24-D76E2F01A7E5}"/>
              </a:ext>
            </a:extLst>
          </p:cNvPr>
          <p:cNvPicPr>
            <a:picLocks noChangeAspect="1"/>
          </p:cNvPicPr>
          <p:nvPr/>
        </p:nvPicPr>
        <p:blipFill>
          <a:blip r:embed="rId2"/>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4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2077871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 y="708659"/>
            <a:ext cx="8961120" cy="5440683"/>
          </a:xfrm>
          <a:prstGeom prst="rect">
            <a:avLst/>
          </a:prstGeom>
          <a:ln w="28575">
            <a:solidFill>
              <a:srgbClr val="FFFFCC"/>
            </a:solidFill>
          </a:ln>
        </p:spPr>
      </p:pic>
    </p:spTree>
    <p:extLst>
      <p:ext uri="{BB962C8B-B14F-4D97-AF65-F5344CB8AC3E}">
        <p14:creationId xmlns:p14="http://schemas.microsoft.com/office/powerpoint/2010/main" val="26067716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a:extLst>
              <a:ext uri="{FF2B5EF4-FFF2-40B4-BE49-F238E27FC236}">
                <a16:creationId xmlns:a16="http://schemas.microsoft.com/office/drawing/2014/main" id="{B0732E65-F70D-4BEA-A28A-87745067A49F}"/>
              </a:ext>
            </a:extLst>
          </p:cNvPr>
          <p:cNvSpPr>
            <a:spLocks noGrp="1" noChangeArrowheads="1"/>
          </p:cNvSpPr>
          <p:nvPr>
            <p:ph type="title"/>
          </p:nvPr>
        </p:nvSpPr>
        <p:spPr>
          <a:xfrm>
            <a:off x="685800" y="228600"/>
            <a:ext cx="7772400" cy="762000"/>
          </a:xfrm>
        </p:spPr>
        <p:txBody>
          <a:bodyPr>
            <a:normAutofit/>
          </a:bodyPr>
          <a:lstStyle/>
          <a:p>
            <a:pPr marL="838200" indent="-838200" algn="ctr" eaLnBrk="1" hangingPunct="1"/>
            <a:r>
              <a:rPr lang="en-US" altLang="en-US" sz="4000" dirty="0">
                <a:solidFill>
                  <a:srgbClr val="00FFFF"/>
                </a:solidFill>
                <a:effectLst>
                  <a:outerShdw blurRad="38100" dist="38100" dir="2700000" algn="tl">
                    <a:srgbClr val="000000">
                      <a:alpha val="43137"/>
                    </a:srgbClr>
                  </a:outerShdw>
                </a:effectLst>
              </a:rPr>
              <a:t>PROPHETIC SYNONYMNS</a:t>
            </a:r>
            <a:endPar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
        <p:nvSpPr>
          <p:cNvPr id="54278" name="Rectangle 3">
            <a:extLst>
              <a:ext uri="{FF2B5EF4-FFF2-40B4-BE49-F238E27FC236}">
                <a16:creationId xmlns:a16="http://schemas.microsoft.com/office/drawing/2014/main" id="{AE737042-3F80-4184-8607-9322EBD33205}"/>
              </a:ext>
            </a:extLst>
          </p:cNvPr>
          <p:cNvSpPr>
            <a:spLocks noGrp="1" noChangeArrowheads="1"/>
          </p:cNvSpPr>
          <p:nvPr>
            <p:ph idx="1"/>
          </p:nvPr>
        </p:nvSpPr>
        <p:spPr>
          <a:xfrm>
            <a:off x="381000" y="1447800"/>
            <a:ext cx="8077200" cy="4343400"/>
          </a:xfrm>
        </p:spPr>
        <p:txBody>
          <a:bodyPr/>
          <a:lstStyle/>
          <a:p>
            <a:pPr marL="457200" indent="-457200" algn="just" eaLnBrk="1" hangingPunct="1">
              <a:spcBef>
                <a:spcPts val="0"/>
              </a:spcBef>
              <a:spcAft>
                <a:spcPts val="2400"/>
              </a:spcAft>
              <a:buClr>
                <a:srgbClr val="00FF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Division of the Tribulation into two 3½ year periods </a:t>
            </a:r>
          </a:p>
          <a:p>
            <a:pPr marL="914400" lvl="1" indent="-457200">
              <a:spcBef>
                <a:spcPts val="0"/>
              </a:spcBef>
              <a:spcAft>
                <a:spcPts val="2400"/>
              </a:spcAft>
              <a:buClr>
                <a:srgbClr val="FF99FF"/>
              </a:buClr>
              <a:buSzPct val="100000"/>
              <a:buAutoNum type="arabicPeriod"/>
            </a:pPr>
            <a:r>
              <a:rPr lang="en-US" altLang="en-US" dirty="0">
                <a:solidFill>
                  <a:srgbClr val="FFFFFF"/>
                </a:solidFill>
                <a:latin typeface="Calibri" panose="020F0502020204030204" pitchFamily="34" charset="0"/>
              </a:rPr>
              <a:t>42 </a:t>
            </a:r>
            <a:r>
              <a:rPr lang="en-US" altLang="en-US" dirty="0">
                <a:solidFill>
                  <a:srgbClr val="FFFFFF"/>
                </a:solidFill>
              </a:rPr>
              <a:t>months - </a:t>
            </a:r>
            <a:r>
              <a:rPr lang="en-US" altLang="en-US" dirty="0">
                <a:solidFill>
                  <a:srgbClr val="FFFFFF"/>
                </a:solidFill>
                <a:latin typeface="Calibri" panose="020F0502020204030204" pitchFamily="34" charset="0"/>
              </a:rPr>
              <a:t>Rev. 11:2; 13:5</a:t>
            </a:r>
          </a:p>
          <a:p>
            <a:pPr marL="914400" lvl="1" indent="-457200">
              <a:spcBef>
                <a:spcPts val="0"/>
              </a:spcBef>
              <a:spcAft>
                <a:spcPts val="2400"/>
              </a:spcAft>
              <a:buClr>
                <a:srgbClr val="FF99FF"/>
              </a:buClr>
              <a:buSzPct val="100000"/>
              <a:buAutoNum type="arabicPeriod"/>
            </a:pPr>
            <a:r>
              <a:rPr lang="en-US" altLang="en-US" dirty="0">
                <a:solidFill>
                  <a:srgbClr val="FFFFFF"/>
                </a:solidFill>
              </a:rPr>
              <a:t>1260 days – Rev. 11:3; </a:t>
            </a:r>
            <a:r>
              <a:rPr lang="en-US" altLang="en-US" dirty="0">
                <a:solidFill>
                  <a:srgbClr val="FFFFFF"/>
                </a:solidFill>
                <a:latin typeface="Calibri" panose="020F0502020204030204" pitchFamily="34" charset="0"/>
              </a:rPr>
              <a:t>12:6</a:t>
            </a:r>
          </a:p>
          <a:p>
            <a:pPr marL="914400" lvl="1" indent="-457200">
              <a:spcBef>
                <a:spcPts val="0"/>
              </a:spcBef>
              <a:spcAft>
                <a:spcPts val="2400"/>
              </a:spcAft>
              <a:buClr>
                <a:srgbClr val="FF99FF"/>
              </a:buClr>
              <a:buSzPct val="100000"/>
              <a:buAutoNum type="arabicPeriod"/>
            </a:pPr>
            <a:r>
              <a:rPr lang="en-US" altLang="en-US" dirty="0">
                <a:solidFill>
                  <a:srgbClr val="FFFFFF"/>
                </a:solidFill>
              </a:rPr>
              <a:t>Time, times, and a half a time – Dan. 7:25; 12:7; 12:</a:t>
            </a:r>
            <a:r>
              <a:rPr lang="en-US" altLang="en-US" dirty="0">
                <a:solidFill>
                  <a:srgbClr val="FFFFFF"/>
                </a:solidFill>
                <a:latin typeface="Calibri" panose="020F0502020204030204" pitchFamily="34" charset="0"/>
              </a:rPr>
              <a:t>14</a:t>
            </a:r>
          </a:p>
        </p:txBody>
      </p:sp>
    </p:spTree>
    <p:extLst>
      <p:ext uri="{BB962C8B-B14F-4D97-AF65-F5344CB8AC3E}">
        <p14:creationId xmlns:p14="http://schemas.microsoft.com/office/powerpoint/2010/main" val="2564462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A44AD-D814-46E2-9E9C-6CF03B3783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4652556"/>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a:t>
            </a:r>
            <a:r>
              <a:rPr lang="en-US" sz="3600" b="1" u="sng" dirty="0">
                <a:solidFill>
                  <a:srgbClr val="FFFFCC"/>
                </a:solidFill>
                <a:latin typeface="Calibri" panose="020F0502020204030204" pitchFamily="34" charset="0"/>
                <a:cs typeface="Calibri" panose="020F0502020204030204" pitchFamily="34" charset="0"/>
              </a:rPr>
              <a:t>the </a:t>
            </a:r>
            <a:r>
              <a:rPr lang="en-US" sz="3600" b="1" u="sng" cap="small" dirty="0">
                <a:solidFill>
                  <a:srgbClr val="FFFFCC"/>
                </a:solidFill>
                <a:latin typeface="Calibri" panose="020F0502020204030204" pitchFamily="34" charset="0"/>
                <a:cs typeface="Calibri" panose="020F0502020204030204" pitchFamily="34" charset="0"/>
              </a:rPr>
              <a:t>abomination of desolation</a:t>
            </a:r>
            <a:r>
              <a:rPr lang="en-US" sz="3600" b="1" u="sng" dirty="0">
                <a:solidFill>
                  <a:srgbClr val="FFFFCC"/>
                </a:solidFill>
                <a:latin typeface="Calibri" panose="020F0502020204030204" pitchFamily="34" charset="0"/>
                <a:cs typeface="Calibri" panose="020F0502020204030204" pitchFamily="34" charset="0"/>
              </a:rPr>
              <a:t> which was spoken of through Daniel the prophet, standing in the holy place</a:t>
            </a:r>
            <a:r>
              <a:rPr lang="en-US" sz="3600" dirty="0">
                <a:latin typeface="Calibri" panose="020F0502020204030204" pitchFamily="34" charset="0"/>
                <a:cs typeface="Calibri" panose="020F0502020204030204" pitchFamily="34" charset="0"/>
              </a:rPr>
              <a:t>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1388677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992660D-15B0-41FC-8D87-9B829616FA9C}"/>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26627759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1037"/>
            <a:ext cx="91440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Scriptures never divide the Tribulation period into thirds. Daniel’s prophecy divides the seventieth week in two (Dan 9:27); half of the Tribulation is described as numbering 1260 days (Rev 11:3; 12:6). In fact, since Revelation 12:14 explains that God will protect fleeing Jews for ‘a time, and times, and half a time’ (1260 days); and since the beginning of this period is the beginning of the last three and one-half years, the Great Tribulation (Matt 24:15-22) must last for 1260 days. The Bible never divides the 1260 days into two 630 days.”</a:t>
            </a:r>
          </a:p>
        </p:txBody>
      </p:sp>
      <p:sp>
        <p:nvSpPr>
          <p:cNvPr id="8" name="TextBox 7"/>
          <p:cNvSpPr txBox="1"/>
          <p:nvPr/>
        </p:nvSpPr>
        <p:spPr>
          <a:xfrm>
            <a:off x="897294" y="6324600"/>
            <a:ext cx="7484705" cy="461665"/>
          </a:xfrm>
          <a:prstGeom prst="rect">
            <a:avLst/>
          </a:prstGeom>
          <a:noFill/>
        </p:spPr>
        <p:txBody>
          <a:bodyPr wrap="square" rtlCol="0">
            <a:spAutoFit/>
          </a:bodyPr>
          <a:lstStyle/>
          <a:p>
            <a:pPr algn="ctr"/>
            <a:r>
              <a:rPr lang="en-US" sz="1200" dirty="0">
                <a:effectLst/>
                <a:latin typeface="Calibri" panose="020F0502020204030204" pitchFamily="34" charset="0"/>
                <a:ea typeface="Calibri" panose="020F0502020204030204" pitchFamily="34" charset="0"/>
                <a:cs typeface="Times New Roman" panose="02020603050405020304" pitchFamily="18" charset="0"/>
              </a:rPr>
              <a:t>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200" dirty="0">
                <a:effectLst/>
                <a:latin typeface="Calibri" panose="020F0502020204030204" pitchFamily="34" charset="0"/>
                <a:ea typeface="Calibri" panose="020F0502020204030204" pitchFamily="34" charset="0"/>
                <a:cs typeface="Times New Roman" panose="02020603050405020304" pitchFamily="18" charset="0"/>
              </a:rPr>
              <a:t>, ed. 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Woodlands, TX: Kress Biblical Resources, 2020), 340..</a:t>
            </a:r>
          </a:p>
        </p:txBody>
      </p:sp>
      <p:sp>
        <p:nvSpPr>
          <p:cNvPr id="3" name="Rectangle 2"/>
          <p:cNvSpPr/>
          <p:nvPr/>
        </p:nvSpPr>
        <p:spPr>
          <a:xfrm>
            <a:off x="3038476" y="228600"/>
            <a:ext cx="3067048" cy="707886"/>
          </a:xfrm>
          <a:prstGeom prst="rect">
            <a:avLst/>
          </a:prstGeom>
        </p:spPr>
        <p:txBody>
          <a:bodyPr wrap="square">
            <a:spAutoFit/>
          </a:bodyPr>
          <a:lstStyle/>
          <a:p>
            <a:pPr algn="ct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Parts?</a:t>
            </a:r>
          </a:p>
        </p:txBody>
      </p:sp>
      <p:pic>
        <p:nvPicPr>
          <p:cNvPr id="1026" name="Picture 2" descr="Forsaking Israel: Douglas D. Bookman, David L. Burggraff ...">
            <a:extLst>
              <a:ext uri="{FF2B5EF4-FFF2-40B4-BE49-F238E27FC236}">
                <a16:creationId xmlns:a16="http://schemas.microsoft.com/office/drawing/2014/main" id="{ACD52CC9-ED5D-4169-9D87-7A67F21962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6542"/>
            <a:ext cx="857707"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77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635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5243512"/>
            <a:ext cx="2463800" cy="138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7365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992660D-15B0-41FC-8D87-9B829616FA9C}"/>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22266306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A44AD-D814-46E2-9E9C-6CF03B3783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2462213"/>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a:t>
            </a:r>
          </a:p>
          <a:p>
            <a:pPr algn="just"/>
            <a:r>
              <a:rPr lang="en-US" sz="3600" dirty="0">
                <a:latin typeface="Calibri" panose="020F0502020204030204" pitchFamily="34" charset="0"/>
                <a:cs typeface="Calibri" panose="020F0502020204030204" pitchFamily="34" charset="0"/>
              </a:rPr>
              <a:t>“For then there will be a </a:t>
            </a:r>
            <a:r>
              <a:rPr lang="en-US" sz="3600" b="1" u="sng" dirty="0">
                <a:solidFill>
                  <a:srgbClr val="FFFFCC"/>
                </a:solidFill>
                <a:latin typeface="Calibri" panose="020F0502020204030204" pitchFamily="34" charset="0"/>
                <a:cs typeface="Calibri" panose="020F0502020204030204" pitchFamily="34" charset="0"/>
              </a:rPr>
              <a:t>great tribulation</a:t>
            </a:r>
            <a:r>
              <a:rPr lang="en-US" sz="3600" dirty="0">
                <a:latin typeface="Calibri" panose="020F0502020204030204" pitchFamily="34" charset="0"/>
                <a:cs typeface="Calibri" panose="020F0502020204030204" pitchFamily="34" charset="0"/>
              </a:rPr>
              <a:t>, such as has not occurred since the beginning of the world until now, nor ever will.”</a:t>
            </a:r>
          </a:p>
        </p:txBody>
      </p:sp>
      <p:pic>
        <p:nvPicPr>
          <p:cNvPr id="2" name="Picture 1">
            <a:extLst>
              <a:ext uri="{FF2B5EF4-FFF2-40B4-BE49-F238E27FC236}">
                <a16:creationId xmlns:a16="http://schemas.microsoft.com/office/drawing/2014/main" id="{9A830375-6EF7-4A30-AE96-D21CE43A227A}"/>
              </a:ext>
            </a:extLst>
          </p:cNvPr>
          <p:cNvPicPr>
            <a:picLocks noChangeAspect="1"/>
          </p:cNvPicPr>
          <p:nvPr/>
        </p:nvPicPr>
        <p:blipFill>
          <a:blip r:embed="rId3"/>
          <a:stretch>
            <a:fillRect/>
          </a:stretch>
        </p:blipFill>
        <p:spPr>
          <a:xfrm>
            <a:off x="3025275" y="2590800"/>
            <a:ext cx="3093450" cy="2286000"/>
          </a:xfrm>
          <a:prstGeom prst="rect">
            <a:avLst/>
          </a:prstGeom>
        </p:spPr>
      </p:pic>
    </p:spTree>
    <p:extLst>
      <p:ext uri="{BB962C8B-B14F-4D97-AF65-F5344CB8AC3E}">
        <p14:creationId xmlns:p14="http://schemas.microsoft.com/office/powerpoint/2010/main" val="39229678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992660D-15B0-41FC-8D87-9B829616FA9C}"/>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39541538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71650" y="228600"/>
            <a:ext cx="5600700" cy="1143000"/>
          </a:xfrm>
        </p:spPr>
        <p:txBody>
          <a:bodyPr/>
          <a:lstStyle/>
          <a:p>
            <a:pPr algn="ctr"/>
            <a:r>
              <a:rPr lang="en-US" sz="3600" dirty="0"/>
              <a:t>George Zeller</a:t>
            </a:r>
            <a:br>
              <a:rPr lang="en-US" sz="3600" dirty="0"/>
            </a:br>
            <a:r>
              <a:rPr lang="en-US" sz="1400" b="0" i="0" dirty="0">
                <a:solidFill>
                  <a:schemeClr val="tx1"/>
                </a:solidFill>
                <a:effectLst/>
                <a:latin typeface="Open Sans"/>
              </a:rPr>
              <a:t> "Pre-Wrath Confusion," online: </a:t>
            </a:r>
            <a:r>
              <a:rPr lang="en-US" sz="1400" b="0" i="0" u="none" strike="noStrike" dirty="0">
                <a:solidFill>
                  <a:schemeClr val="tx1"/>
                </a:solidFill>
                <a:effectLst/>
                <a:latin typeface="Open Sans"/>
              </a:rPr>
              <a:t>http://www.middletownbiblechurch.org/proph/prewrath.htm</a:t>
            </a:r>
            <a:r>
              <a:rPr lang="en-US" sz="1400" b="0" i="0" dirty="0">
                <a:solidFill>
                  <a:schemeClr val="tx1"/>
                </a:solidFill>
                <a:effectLst/>
                <a:latin typeface="Open Sans"/>
              </a:rPr>
              <a:t>, accessed 01 September 2015.</a:t>
            </a:r>
            <a:endParaRPr lang="en-US" sz="2000" dirty="0"/>
          </a:p>
        </p:txBody>
      </p:sp>
      <p:sp>
        <p:nvSpPr>
          <p:cNvPr id="16387" name="Rectangle 3"/>
          <p:cNvSpPr>
            <a:spLocks noGrp="1" noChangeArrowheads="1"/>
          </p:cNvSpPr>
          <p:nvPr>
            <p:ph type="body" idx="1"/>
          </p:nvPr>
        </p:nvSpPr>
        <p:spPr>
          <a:xfrm>
            <a:off x="0" y="1600200"/>
            <a:ext cx="9144000" cy="5029200"/>
          </a:xfrm>
        </p:spPr>
        <p:txBody>
          <a:bodyPr/>
          <a:lstStyle/>
          <a:p>
            <a:pPr marL="0" indent="0" algn="just">
              <a:spcBef>
                <a:spcPts val="0"/>
              </a:spcBef>
              <a:spcAft>
                <a:spcPts val="0"/>
              </a:spcAft>
              <a:buNone/>
            </a:pPr>
            <a:r>
              <a:rPr lang="en-US" sz="3000" dirty="0">
                <a:effectLst>
                  <a:outerShdw blurRad="38100" dist="38100" dir="2700000" algn="tl">
                    <a:srgbClr val="000000">
                      <a:alpha val="43137"/>
                    </a:srgbClr>
                  </a:outerShdw>
                </a:effectLst>
              </a:rPr>
              <a:t>“The PRE-WRATH view teaches that the Day of the Lord begins after the Great Tribulation and that the Day of the Lord is the time of God's wrath. Matthew 24:21, Daniel 12:1 and Jeremiah 30:7 all teach that the Great Tribulation is the greatest time of trouble that the world has ever known. Therefore, if the Day of the Lord is distinct from the Great Tribulation, then the Day of the Lord must be LESS SEVERE than the Great Tribulation. But how can the great day of God's wrath be less severe and less troublesome than the Great Tribulation?”</a:t>
            </a:r>
          </a:p>
        </p:txBody>
      </p:sp>
      <p:pic>
        <p:nvPicPr>
          <p:cNvPr id="3" name="Picture 2"/>
          <p:cNvPicPr>
            <a:picLocks noChangeAspect="1"/>
          </p:cNvPicPr>
          <p:nvPr/>
        </p:nvPicPr>
        <p:blipFill>
          <a:blip r:embed="rId3"/>
          <a:stretch>
            <a:fillRect/>
          </a:stretch>
        </p:blipFill>
        <p:spPr>
          <a:xfrm>
            <a:off x="76200" y="76200"/>
            <a:ext cx="844062" cy="1097280"/>
          </a:xfrm>
          <a:prstGeom prst="rect">
            <a:avLst/>
          </a:prstGeom>
          <a:ln w="28575">
            <a:solidFill>
              <a:schemeClr val="tx1"/>
            </a:solidFill>
          </a:ln>
        </p:spPr>
      </p:pic>
    </p:spTree>
    <p:extLst>
      <p:ext uri="{BB962C8B-B14F-4D97-AF65-F5344CB8AC3E}">
        <p14:creationId xmlns:p14="http://schemas.microsoft.com/office/powerpoint/2010/main" val="28607960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71650" y="228600"/>
            <a:ext cx="5600700" cy="1143000"/>
          </a:xfrm>
        </p:spPr>
        <p:txBody>
          <a:bodyPr/>
          <a:lstStyle/>
          <a:p>
            <a:pPr algn="ctr"/>
            <a:r>
              <a:rPr lang="en-US" sz="3600" dirty="0"/>
              <a:t>George Zeller</a:t>
            </a:r>
            <a:br>
              <a:rPr lang="en-US" sz="3600" dirty="0"/>
            </a:br>
            <a:r>
              <a:rPr lang="en-US" sz="1400" b="0" i="0" dirty="0">
                <a:solidFill>
                  <a:schemeClr val="tx1"/>
                </a:solidFill>
                <a:effectLst/>
                <a:latin typeface="Open Sans"/>
              </a:rPr>
              <a:t> "Pre-Wrath Confusion," online: </a:t>
            </a:r>
            <a:r>
              <a:rPr lang="en-US" sz="1400" b="0" i="0" u="none" strike="noStrike" dirty="0">
                <a:solidFill>
                  <a:schemeClr val="tx1"/>
                </a:solidFill>
                <a:effectLst/>
                <a:latin typeface="Open Sans"/>
              </a:rPr>
              <a:t>http://www.middletownbiblechurch.org/proph/prewrath.htm</a:t>
            </a:r>
            <a:r>
              <a:rPr lang="en-US" sz="1400" b="0" i="0" dirty="0">
                <a:solidFill>
                  <a:schemeClr val="tx1"/>
                </a:solidFill>
                <a:effectLst/>
                <a:latin typeface="Open Sans"/>
              </a:rPr>
              <a:t>, accessed 01 September 2015.</a:t>
            </a:r>
            <a:endParaRPr lang="en-US" sz="2000" dirty="0"/>
          </a:p>
        </p:txBody>
      </p:sp>
      <p:sp>
        <p:nvSpPr>
          <p:cNvPr id="16387" name="Rectangle 3"/>
          <p:cNvSpPr>
            <a:spLocks noGrp="1" noChangeArrowheads="1"/>
          </p:cNvSpPr>
          <p:nvPr>
            <p:ph type="body" idx="1"/>
          </p:nvPr>
        </p:nvSpPr>
        <p:spPr>
          <a:xfrm>
            <a:off x="0" y="1600200"/>
            <a:ext cx="9144000" cy="50292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“How can God's wrath be less severe than man's wrath? How can the trumpets and bowls be less severe than the fifth seal? How can God's wrath be less severe than Satan's wrath? How can unregenerate men and Satan cause more trouble for this world than the wrathful JUDGE Himself? The PRE-WRATH view, when compared with Matthew 24:21 and these other verses, makes the Day of the Lord an ANTICLIMAX!”</a:t>
            </a:r>
          </a:p>
        </p:txBody>
      </p:sp>
      <p:pic>
        <p:nvPicPr>
          <p:cNvPr id="3" name="Picture 2"/>
          <p:cNvPicPr>
            <a:picLocks noChangeAspect="1"/>
          </p:cNvPicPr>
          <p:nvPr/>
        </p:nvPicPr>
        <p:blipFill>
          <a:blip r:embed="rId3"/>
          <a:stretch>
            <a:fillRect/>
          </a:stretch>
        </p:blipFill>
        <p:spPr>
          <a:xfrm>
            <a:off x="76200" y="76200"/>
            <a:ext cx="844062" cy="1097280"/>
          </a:xfrm>
          <a:prstGeom prst="rect">
            <a:avLst/>
          </a:prstGeom>
          <a:ln w="28575">
            <a:solidFill>
              <a:schemeClr val="tx1"/>
            </a:solidFill>
          </a:ln>
        </p:spPr>
      </p:pic>
    </p:spTree>
    <p:extLst>
      <p:ext uri="{BB962C8B-B14F-4D97-AF65-F5344CB8AC3E}">
        <p14:creationId xmlns:p14="http://schemas.microsoft.com/office/powerpoint/2010/main" val="36249224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1037"/>
            <a:ext cx="9144000" cy="4524315"/>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“A…flaw in the prewrath interpretation of Matthew 24:22 is its logical failure. The reason that the Great Tribulation is shortened, according to this verse, is that if it were not, no flesh would be saved. The point of the Scripture is that when the Great Tribulation is over, something better comes on the scene. In the prewrath scheme, however, something more horrible occurs after the Great Tribulation—the Day of the Lord.”</a:t>
            </a:r>
          </a:p>
        </p:txBody>
      </p:sp>
      <p:sp>
        <p:nvSpPr>
          <p:cNvPr id="8" name="TextBox 7"/>
          <p:cNvSpPr txBox="1"/>
          <p:nvPr/>
        </p:nvSpPr>
        <p:spPr>
          <a:xfrm>
            <a:off x="897294" y="6324600"/>
            <a:ext cx="7484705" cy="461665"/>
          </a:xfrm>
          <a:prstGeom prst="rect">
            <a:avLst/>
          </a:prstGeom>
          <a:noFill/>
        </p:spPr>
        <p:txBody>
          <a:bodyPr wrap="square" rtlCol="0">
            <a:spAutoFit/>
          </a:bodyPr>
          <a:lstStyle/>
          <a:p>
            <a:pPr algn="ctr"/>
            <a:r>
              <a:rPr lang="en-US" sz="1200" dirty="0">
                <a:effectLst/>
                <a:latin typeface="Calibri" panose="020F0502020204030204" pitchFamily="34" charset="0"/>
                <a:ea typeface="Calibri" panose="020F0502020204030204" pitchFamily="34" charset="0"/>
                <a:cs typeface="Times New Roman" panose="02020603050405020304" pitchFamily="18" charset="0"/>
              </a:rPr>
              <a:t>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200" dirty="0">
                <a:effectLst/>
                <a:latin typeface="Calibri" panose="020F0502020204030204" pitchFamily="34" charset="0"/>
                <a:ea typeface="Calibri" panose="020F0502020204030204" pitchFamily="34" charset="0"/>
                <a:cs typeface="Times New Roman" panose="02020603050405020304" pitchFamily="18" charset="0"/>
              </a:rPr>
              <a:t>, ed. 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Woodlands, TX: Kress Biblical Resources, 2020), 341.</a:t>
            </a:r>
          </a:p>
        </p:txBody>
      </p:sp>
      <p:sp>
        <p:nvSpPr>
          <p:cNvPr id="3" name="Rectangle 2"/>
          <p:cNvSpPr/>
          <p:nvPr/>
        </p:nvSpPr>
        <p:spPr>
          <a:xfrm>
            <a:off x="2281238" y="200383"/>
            <a:ext cx="4581524" cy="707886"/>
          </a:xfrm>
          <a:prstGeom prst="rect">
            <a:avLst/>
          </a:prstGeom>
        </p:spPr>
        <p:txBody>
          <a:bodyPr wrap="square">
            <a:spAutoFit/>
          </a:bodyPr>
          <a:lstStyle/>
          <a:p>
            <a:pPr algn="ct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Unequaled Distress?</a:t>
            </a:r>
          </a:p>
        </p:txBody>
      </p:sp>
      <p:pic>
        <p:nvPicPr>
          <p:cNvPr id="1026" name="Picture 2" descr="Forsaking Israel: Douglas D. Bookman, David L. Burggraff ...">
            <a:extLst>
              <a:ext uri="{FF2B5EF4-FFF2-40B4-BE49-F238E27FC236}">
                <a16:creationId xmlns:a16="http://schemas.microsoft.com/office/drawing/2014/main" id="{ACD52CC9-ED5D-4169-9D87-7A67F21962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6542"/>
            <a:ext cx="857707"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683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1037"/>
            <a:ext cx="9144000" cy="4832092"/>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no flesh would have survived if the Great Tribulation were allowed to continue on twenty-one months, surely no flesh would survive if the Great Tribulation were to be cut short and followed by twenty-one months of a more horrible Day of the Lord. Moreover, Matthew 24:21 says that the Great Tribulation will be the worst time ever. So, how can it be replaced by the Day of the Lord which is more horrible? Wouldn’t that be the worst time ever? In fact, the Great Tribulation (Matt 24:21) and the Day of the Lord (Dan 12:1;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30:7) are both said to be the worst time ever, so they must be the same time period or at least overlap.”</a:t>
            </a:r>
          </a:p>
        </p:txBody>
      </p:sp>
      <p:sp>
        <p:nvSpPr>
          <p:cNvPr id="8" name="TextBox 7"/>
          <p:cNvSpPr txBox="1"/>
          <p:nvPr/>
        </p:nvSpPr>
        <p:spPr>
          <a:xfrm>
            <a:off x="897294" y="6324600"/>
            <a:ext cx="7484705" cy="461665"/>
          </a:xfrm>
          <a:prstGeom prst="rect">
            <a:avLst/>
          </a:prstGeom>
          <a:noFill/>
        </p:spPr>
        <p:txBody>
          <a:bodyPr wrap="square" rtlCol="0">
            <a:spAutoFit/>
          </a:bodyPr>
          <a:lstStyle/>
          <a:p>
            <a:pPr algn="ctr"/>
            <a:r>
              <a:rPr lang="en-US" sz="1200" dirty="0">
                <a:effectLst/>
                <a:latin typeface="Calibri" panose="020F0502020204030204" pitchFamily="34" charset="0"/>
                <a:ea typeface="Calibri" panose="020F0502020204030204" pitchFamily="34" charset="0"/>
                <a:cs typeface="Times New Roman" panose="02020603050405020304" pitchFamily="18" charset="0"/>
              </a:rPr>
              <a:t>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200" dirty="0">
                <a:effectLst/>
                <a:latin typeface="Calibri" panose="020F0502020204030204" pitchFamily="34" charset="0"/>
                <a:ea typeface="Calibri" panose="020F0502020204030204" pitchFamily="34" charset="0"/>
                <a:cs typeface="Times New Roman" panose="02020603050405020304" pitchFamily="18" charset="0"/>
              </a:rPr>
              <a:t>, ed. 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Woodlands, TX: Kress Biblical Resources, 2020), 341.</a:t>
            </a:r>
          </a:p>
        </p:txBody>
      </p:sp>
      <p:sp>
        <p:nvSpPr>
          <p:cNvPr id="3" name="Rectangle 2"/>
          <p:cNvSpPr/>
          <p:nvPr/>
        </p:nvSpPr>
        <p:spPr>
          <a:xfrm>
            <a:off x="2281238" y="200383"/>
            <a:ext cx="4581524" cy="707886"/>
          </a:xfrm>
          <a:prstGeom prst="rect">
            <a:avLst/>
          </a:prstGeom>
        </p:spPr>
        <p:txBody>
          <a:bodyPr wrap="square">
            <a:spAutoFit/>
          </a:bodyPr>
          <a:lstStyle/>
          <a:p>
            <a:pPr algn="ct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Unequaled Distress?</a:t>
            </a:r>
          </a:p>
        </p:txBody>
      </p:sp>
      <p:pic>
        <p:nvPicPr>
          <p:cNvPr id="1026" name="Picture 2" descr="Forsaking Israel: Douglas D. Bookman, David L. Burggraff ...">
            <a:extLst>
              <a:ext uri="{FF2B5EF4-FFF2-40B4-BE49-F238E27FC236}">
                <a16:creationId xmlns:a16="http://schemas.microsoft.com/office/drawing/2014/main" id="{ACD52CC9-ED5D-4169-9D87-7A67F21962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6542"/>
            <a:ext cx="857707"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9426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5243512"/>
            <a:ext cx="2463800" cy="138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4993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556428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Revelation 7:9, 13-14</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cs typeface="Calibri" panose="020F0502020204030204" pitchFamily="34" charset="0"/>
              </a:rPr>
              <a:t> After these things I looked, and behold, a great multitude which no one could count, from every nation and </a:t>
            </a:r>
            <a:r>
              <a:rPr lang="en-US" sz="3600" i="1" dirty="0">
                <a:effectLst>
                  <a:outerShdw blurRad="38100" dist="38100" dir="2700000" algn="tl">
                    <a:srgbClr val="000000">
                      <a:alpha val="43137"/>
                    </a:srgbClr>
                  </a:outerShdw>
                </a:effectLst>
                <a:cs typeface="Calibri" panose="020F0502020204030204" pitchFamily="34" charset="0"/>
              </a:rPr>
              <a:t>all</a:t>
            </a:r>
            <a:r>
              <a:rPr lang="en-US" sz="3600" dirty="0">
                <a:effectLst>
                  <a:outerShdw blurRad="38100" dist="38100" dir="2700000" algn="tl">
                    <a:srgbClr val="000000">
                      <a:alpha val="43137"/>
                    </a:srgbClr>
                  </a:outerShdw>
                </a:effectLst>
                <a:cs typeface="Calibri" panose="020F0502020204030204" pitchFamily="34" charset="0"/>
              </a:rPr>
              <a:t> </a:t>
            </a:r>
            <a:r>
              <a:rPr lang="en-US" sz="3600" i="1" dirty="0">
                <a:effectLst>
                  <a:outerShdw blurRad="38100" dist="38100" dir="2700000" algn="tl">
                    <a:srgbClr val="000000">
                      <a:alpha val="43137"/>
                    </a:srgbClr>
                  </a:outerShdw>
                </a:effectLst>
                <a:cs typeface="Calibri" panose="020F0502020204030204" pitchFamily="34" charset="0"/>
              </a:rPr>
              <a:t>the</a:t>
            </a:r>
            <a:r>
              <a:rPr lang="en-US" sz="3600" dirty="0">
                <a:effectLst>
                  <a:outerShdw blurRad="38100" dist="38100" dir="2700000" algn="tl">
                    <a:srgbClr val="000000">
                      <a:alpha val="43137"/>
                    </a:srgbClr>
                  </a:outerShdw>
                </a:effectLst>
                <a:cs typeface="Calibri" panose="020F0502020204030204" pitchFamily="34" charset="0"/>
              </a:rPr>
              <a:t> tribes, peoples, and languages, standing before the throne and before the Lamb, clothed in white robes, and palm branches were in their hands…</a:t>
            </a:r>
            <a:r>
              <a:rPr lang="en-US" sz="3600" baseline="300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cs typeface="Calibri" panose="020F0502020204030204" pitchFamily="34" charset="0"/>
              </a:rPr>
              <a:t> Then one of the elders responded, saying to me, . . .</a:t>
            </a:r>
          </a:p>
        </p:txBody>
      </p:sp>
    </p:spTree>
    <p:extLst>
      <p:ext uri="{BB962C8B-B14F-4D97-AF65-F5344CB8AC3E}">
        <p14:creationId xmlns:p14="http://schemas.microsoft.com/office/powerpoint/2010/main" val="30669925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Revelation 7:9, 13-14</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 . ‘These who are clothed in the white robes, who are they, and where have they come from?’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come out of the great tribulation [</a:t>
            </a:r>
            <a:r>
              <a:rPr lang="en-US" sz="3600" i="1" dirty="0" err="1">
                <a:effectLst>
                  <a:outerShdw blurRad="38100" dist="38100" dir="2700000" algn="tl">
                    <a:srgbClr val="000000">
                      <a:alpha val="43137"/>
                    </a:srgbClr>
                  </a:outerShdw>
                </a:effectLst>
                <a:cs typeface="Calibri" panose="020F0502020204030204" pitchFamily="34" charset="0"/>
              </a:rPr>
              <a:t>thlípsis</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37522385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0" y="1371600"/>
            <a:ext cx="9144000" cy="4038600"/>
          </a:xfrm>
        </p:spPr>
        <p:txBody>
          <a:bodyPr/>
          <a:lstStyle/>
          <a:p>
            <a:pPr marL="0" indent="0" algn="just">
              <a:buNone/>
              <a:defRPr/>
            </a:pPr>
            <a:r>
              <a:rPr lang="en-US" sz="2800" dirty="0">
                <a:effectLst>
                  <a:outerShdw blurRad="38100" dist="38100" dir="2700000" algn="tl">
                    <a:srgbClr val="000000">
                      <a:alpha val="43137"/>
                    </a:srgbClr>
                  </a:outerShdw>
                </a:effectLst>
              </a:rPr>
              <a:t>“That great multitude represents the true Church which goes into the Seventieth Week of Daniel. They are raptured and at the end of the Great Tribulation but before the Day of the Lord begins. They are raptured before God’s wrath is poured out but are not exempt from the ultimate rebellion of unregenerate men...Therefore, in chapter 7 the Church is raptured. But immediately prior to the rapture of the Church the 144,000 Jews are sealed...The 144,000 must be sealed for protection to go through the Day of the Lord before the Church can be caught up to the throne in heaven.”</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1"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1333500" y="6248400"/>
            <a:ext cx="6477000" cy="523220"/>
          </a:xfrm>
          <a:prstGeom prst="rect">
            <a:avLst/>
          </a:prstGeom>
          <a:noFill/>
        </p:spPr>
        <p:txBody>
          <a:bodyPr wrap="square">
            <a:spAutoFit/>
          </a:bodyPr>
          <a:lstStyle/>
          <a:p>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185.</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71451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Revelation 7:9, 13-14</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cs typeface="Calibri" panose="020F0502020204030204" pitchFamily="34" charset="0"/>
              </a:rPr>
              <a:t> . . .‘These who are clothed in the white robes, who are they, and where have they come from?’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cs typeface="Calibri" panose="020F0502020204030204" pitchFamily="34" charset="0"/>
              </a:rPr>
              <a:t>I said to him,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lord, you know</a:t>
            </a:r>
            <a:r>
              <a:rPr lang="en-US" sz="3600" dirty="0">
                <a:effectLst>
                  <a:outerShdw blurRad="38100" dist="38100" dir="2700000" algn="tl">
                    <a:srgbClr val="000000">
                      <a:alpha val="43137"/>
                    </a:srgbClr>
                  </a:outerShdw>
                </a:effectLst>
                <a:cs typeface="Calibri" panose="020F0502020204030204" pitchFamily="34" charset="0"/>
              </a:rPr>
              <a:t>.’ And he said to me, ‘These are the ones who come out of the great tribulation [</a:t>
            </a:r>
            <a:r>
              <a:rPr lang="en-US" sz="3600" i="1" dirty="0" err="1">
                <a:effectLst>
                  <a:outerShdw blurRad="38100" dist="38100" dir="2700000" algn="tl">
                    <a:srgbClr val="000000">
                      <a:alpha val="43137"/>
                    </a:srgbClr>
                  </a:outerShdw>
                </a:effectLst>
                <a:cs typeface="Calibri" panose="020F0502020204030204" pitchFamily="34" charset="0"/>
              </a:rPr>
              <a:t>thlípsis</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27984187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2953FF-71A9-4894-89C2-DED40930ADBF}"/>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built on the foundation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F3E757D-15F5-4979-BC34-D6BCEB1672AD}"/>
              </a:ext>
            </a:extLst>
          </p:cNvPr>
          <p:cNvPicPr>
            <a:picLocks noChangeAspect="1"/>
          </p:cNvPicPr>
          <p:nvPr/>
        </p:nvPicPr>
        <p:blipFill>
          <a:blip r:embed="rId3"/>
          <a:stretch>
            <a:fillRect/>
          </a:stretch>
        </p:blipFill>
        <p:spPr>
          <a:xfrm>
            <a:off x="2150140" y="2590800"/>
            <a:ext cx="4843720" cy="2286000"/>
          </a:xfrm>
          <a:prstGeom prst="rect">
            <a:avLst/>
          </a:prstGeom>
        </p:spPr>
      </p:pic>
    </p:spTree>
    <p:extLst>
      <p:ext uri="{BB962C8B-B14F-4D97-AF65-F5344CB8AC3E}">
        <p14:creationId xmlns:p14="http://schemas.microsoft.com/office/powerpoint/2010/main" val="18563415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a typeface="+mj-ea"/>
                <a:cs typeface="Calibri" panose="020F0502020204030204" pitchFamily="34" charset="0"/>
              </a:rPr>
              <a:t>Revelation 7:9, 13-14</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cs typeface="Calibri" panose="020F0502020204030204" pitchFamily="34" charset="0"/>
              </a:rPr>
              <a:t> . . .‘These who are clothed in the white robes, who are they, and where have they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come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erchomai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from?’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come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erchomai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out of the great tribulation [</a:t>
            </a:r>
            <a:r>
              <a:rPr lang="en-US" sz="3600" i="1" dirty="0" err="1">
                <a:effectLst>
                  <a:outerShdw blurRad="38100" dist="38100" dir="2700000" algn="tl">
                    <a:srgbClr val="000000">
                      <a:alpha val="43137"/>
                    </a:srgbClr>
                  </a:outerShdw>
                </a:effectLst>
                <a:cs typeface="Calibri" panose="020F0502020204030204" pitchFamily="34" charset="0"/>
              </a:rPr>
              <a:t>thlípsis</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6657552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moment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atomos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twinkling of an eye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the last trumpet; for the trumpet will sound, and the dead will be raised imperishable, and we will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a:stretch>
            <a:fillRect/>
          </a:stretch>
        </p:blipFill>
        <p:spPr>
          <a:xfrm>
            <a:off x="3330734" y="3048000"/>
            <a:ext cx="2482533" cy="1828800"/>
          </a:xfrm>
          <a:prstGeom prst="rect">
            <a:avLst/>
          </a:prstGeom>
        </p:spPr>
      </p:pic>
    </p:spTree>
    <p:extLst>
      <p:ext uri="{BB962C8B-B14F-4D97-AF65-F5344CB8AC3E}">
        <p14:creationId xmlns:p14="http://schemas.microsoft.com/office/powerpoint/2010/main" val="18318549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1409700" y="227012"/>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 7:14</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Revelation 1–7: An Exegetical Commentary, ed. Kenneth Barker (Chicago: Moody, 1992), 497, n. 119. </a:t>
            </a:r>
          </a:p>
        </p:txBody>
      </p:sp>
      <p:sp>
        <p:nvSpPr>
          <p:cNvPr id="35843" name="Rectangle 3"/>
          <p:cNvSpPr>
            <a:spLocks noGrp="1"/>
          </p:cNvSpPr>
          <p:nvPr>
            <p:ph type="body" sz="half" idx="2"/>
          </p:nvPr>
        </p:nvSpPr>
        <p:spPr>
          <a:xfrm>
            <a:off x="-33867" y="1600199"/>
            <a:ext cx="9144000" cy="4868333"/>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"A…possible understanding that it is a departure after the Great Tribulation is completed (Marvin Rosenthal, The Pre-Wrath Rapture of the Church [Nashville: Thomas Nelson, 1990], p. 185) can be dismissed because it neglects the ongoing nature of the departure indicated by the present participle </a:t>
            </a:r>
            <a:r>
              <a:rPr lang="en-US" dirty="0" err="1">
                <a:effectLst>
                  <a:outerShdw blurRad="38100" dist="38100" dir="2700000" algn="tl">
                    <a:srgbClr val="000000">
                      <a:alpha val="43137"/>
                    </a:srgbClr>
                  </a:outerShdw>
                </a:effectLst>
                <a:cs typeface="Calibri" panose="020F0502020204030204" pitchFamily="34" charset="0"/>
              </a:rPr>
              <a:t>ἐρχόμενοι</a:t>
            </a:r>
            <a:r>
              <a:rPr lang="en-US" dirty="0">
                <a:effectLst>
                  <a:outerShdw blurRad="38100" dist="38100" dir="2700000" algn="tl">
                    <a:srgbClr val="000000">
                      <a:alpha val="43137"/>
                    </a:srgbClr>
                  </a:outerShdw>
                </a:effectLst>
                <a:cs typeface="Calibri" panose="020F0502020204030204" pitchFamily="34" charset="0"/>
              </a:rPr>
              <a:t> and rests on an unwarranted distinction between the Great Tribulation and the day of the God’s wrath."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1" y="74612"/>
            <a:ext cx="78529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7907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295400"/>
            <a:ext cx="9144000" cy="4851545"/>
          </a:xfrm>
        </p:spPr>
        <p:txBody>
          <a:bodyPr/>
          <a:lstStyle/>
          <a:p>
            <a:pPr marL="0" indent="0" algn="just">
              <a:spcBef>
                <a:spcPts val="0"/>
              </a:spcBef>
              <a:buNone/>
            </a:pPr>
            <a:r>
              <a:rPr lang="en-US" sz="2700" dirty="0">
                <a:effectLst>
                  <a:outerShdw blurRad="38100" dist="38100" dir="2700000" algn="tl">
                    <a:srgbClr val="000000">
                      <a:alpha val="43137"/>
                    </a:srgbClr>
                  </a:outerShdw>
                </a:effectLst>
              </a:rPr>
              <a:t>“However, the innumerable multitude is not like the Church, which goes to heaven as a group at the rapture. Rather, they are martyrs who one at a time lay down their lives throughout the seven-year period. The Greek present tense in Revelation 7:14 stresses that they ‘continually come’ out of great Tribulation, and obviously do not go to heaven as a single group. It is likewise strange, if they do represent the Church, that John could not recognize them, for John was an apostle of Christ, a member of the early Church, and part of its essential foundation. Also, the Church is composed of all believers since Pentecost, and cannot be limited solely to Tribulation martyrs.”</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sp>
        <p:nvSpPr>
          <p:cNvPr id="12" name="TextBox 11">
            <a:extLst>
              <a:ext uri="{FF2B5EF4-FFF2-40B4-BE49-F238E27FC236}">
                <a16:creationId xmlns:a16="http://schemas.microsoft.com/office/drawing/2014/main" id="{31C3BA16-8FE2-49E7-B682-66656E701DB7}"/>
              </a:ext>
            </a:extLst>
          </p:cNvPr>
          <p:cNvSpPr txBox="1"/>
          <p:nvPr/>
        </p:nvSpPr>
        <p:spPr>
          <a:xfrm>
            <a:off x="534429" y="6135469"/>
            <a:ext cx="807514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Gerald B. Stanton,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Kept from the Hour: Biblical Evidence for the Pretribulational Return of Christ</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(Grand Rapids: Zondervan, 1956; reprint, Miami Springs, FL: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Schoettle</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1991), 390.</a:t>
            </a:r>
            <a:endPar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F7E7955C-99DE-4417-9397-20921ADE7418}"/>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Gerald B. Stanton</a:t>
            </a:r>
            <a:endParaRPr lang="en-US" sz="3600" dirty="0">
              <a:effectLst>
                <a:outerShdw blurRad="38100" dist="38100" dir="2700000" algn="tl">
                  <a:srgbClr val="000000">
                    <a:alpha val="43137"/>
                  </a:srgbClr>
                </a:outerShdw>
              </a:effectLst>
              <a:ea typeface="+mn-ea"/>
              <a:cs typeface="Arial" charset="0"/>
            </a:endParaRPr>
          </a:p>
        </p:txBody>
      </p:sp>
      <p:pic>
        <p:nvPicPr>
          <p:cNvPr id="13" name="Picture 2" descr="KEPT FROM HOUR By Gerald B. Stanton | eBay">
            <a:extLst>
              <a:ext uri="{FF2B5EF4-FFF2-40B4-BE49-F238E27FC236}">
                <a16:creationId xmlns:a16="http://schemas.microsoft.com/office/drawing/2014/main" id="{211E957B-BB3A-49E8-808C-444350BD502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621" y="107484"/>
            <a:ext cx="693481"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1594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76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21415</TotalTime>
  <Words>7110</Words>
  <Application>Microsoft Office PowerPoint</Application>
  <PresentationFormat>On-screen Show (4:3)</PresentationFormat>
  <Paragraphs>451</Paragraphs>
  <Slides>114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114</vt:i4>
      </vt:variant>
    </vt:vector>
  </HeadingPairs>
  <TitlesOfParts>
    <vt:vector size="119" baseType="lpstr">
      <vt:lpstr>Calibri</vt:lpstr>
      <vt:lpstr>Open Sans</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PowerPoint Presentation</vt:lpstr>
      <vt:lpstr>Pre-Wrath Rapturism</vt:lpstr>
      <vt:lpstr>Pre-Wrath Rapturism</vt:lpstr>
      <vt:lpstr>PowerPoint Presentation</vt:lpstr>
      <vt:lpstr>Pre-Wrath Rapturism</vt:lpstr>
      <vt:lpstr>II. Pre-Wrath Rapture Theory Problems</vt:lpstr>
      <vt:lpstr>II. Pre-Wrath Rapture Theory Problems</vt:lpstr>
      <vt:lpstr>PowerPoint Presentation</vt:lpstr>
      <vt:lpstr>II. Pre-Wrath Rapture Theory Problems</vt:lpstr>
      <vt:lpstr>II. Pre-Wrath Rapture Theory Problems</vt:lpstr>
      <vt:lpstr>PowerPoint Presentation</vt:lpstr>
      <vt:lpstr>PowerPoint Presentation</vt:lpstr>
      <vt:lpstr>PowerPoint Presentation</vt:lpstr>
      <vt:lpstr>1st Six Seals (Revelation 6)</vt:lpstr>
      <vt:lpstr>PowerPoint Presentation</vt:lpstr>
      <vt:lpstr>II. Pre-Wrath Rapture Theory Problems</vt:lpstr>
      <vt:lpstr>Imminent  (1 Cor 15:51; 1 Thess 4:15)</vt:lpstr>
      <vt:lpstr>Imminent  (1 Cor 15:51; 1 Thess 4:15)</vt:lpstr>
      <vt:lpstr>PowerPoint Presentation</vt:lpstr>
      <vt:lpstr>Imminent  (1 Cor 15:51; 1 Thess 4:15)</vt:lpstr>
      <vt:lpstr>PowerPoint Presentation</vt:lpstr>
      <vt:lpstr>PowerPoint Presentation</vt:lpstr>
      <vt:lpstr>PowerPoint Presentation</vt:lpstr>
      <vt:lpstr>PowerPoint Presentation</vt:lpstr>
      <vt:lpstr>Imminent  (1 Cor 15:51; 1 Thess 4:15)</vt:lpstr>
      <vt:lpstr>PowerPoint Presentation</vt:lpstr>
      <vt:lpstr>Imminent  (1 Cor 15:51; 1 Thess 4:15)</vt:lpstr>
      <vt:lpstr>PowerPoint Presentation</vt:lpstr>
      <vt:lpstr>PowerPoint Presentation</vt:lpstr>
      <vt:lpstr>PowerPoint Presentation</vt:lpstr>
      <vt:lpstr>Imminent  (1 Cor 15:51; 1 Thess 4:15)</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II. Pre-Wrath Rapture Theory Problems</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II. Pre-Wrath Rapture Theory Problems</vt:lpstr>
      <vt:lpstr>PowerPoint Presentation</vt:lpstr>
      <vt:lpstr>Marvin Rosenthal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Reasons Why the Restrainer is the Holy Spirit  (2 Thessalonians 2:6-7)</vt:lpstr>
      <vt:lpstr>Restrainer Must First be Removed</vt:lpstr>
      <vt:lpstr>II. Pre-Wrath Rapture Theory Problems</vt:lpstr>
      <vt:lpstr>Pre-Wrath Rapturism</vt:lpstr>
      <vt:lpstr>III. Additional Problems with Pre-Wrath Rapturism</vt:lpstr>
      <vt:lpstr>III. Additional Problems with Pre-Wrath Rapturism</vt:lpstr>
      <vt:lpstr>PowerPoint Presentation</vt:lpstr>
      <vt:lpstr>PowerPoint Presentation</vt:lpstr>
      <vt:lpstr>PROPHETIC SYNONYMNS</vt:lpstr>
      <vt:lpstr>PowerPoint Presentation</vt:lpstr>
      <vt:lpstr>PowerPoint Presentation</vt:lpstr>
      <vt:lpstr>PowerPoint Presentation</vt:lpstr>
      <vt:lpstr>III. Additional Problems with Pre-Wrath Rapturism</vt:lpstr>
      <vt:lpstr>PowerPoint Presentation</vt:lpstr>
      <vt:lpstr>PowerPoint Presentation</vt:lpstr>
      <vt:lpstr>PowerPoint Presentation</vt:lpstr>
      <vt:lpstr>George Zeller  "Pre-Wrath Confusion," online: http://www.middletownbiblechurch.org/proph/prewrath.htm, accessed 01 September 2015.</vt:lpstr>
      <vt:lpstr>George Zeller  "Pre-Wrath Confusion," online: http://www.middletownbiblechurch.org/proph/prewrath.htm, accessed 01 September 2015.</vt:lpstr>
      <vt:lpstr>PowerPoint Presentation</vt:lpstr>
      <vt:lpstr>PowerPoint Presentation</vt:lpstr>
      <vt:lpstr>III. Additional Problems with Pre-Wrath Rapturism</vt:lpstr>
      <vt:lpstr>PowerPoint Presentation</vt:lpstr>
      <vt:lpstr>PowerPoint Presentation</vt:lpstr>
      <vt:lpstr>PowerPoint Presentation</vt:lpstr>
      <vt:lpstr>Marvin Rosenthal</vt:lpstr>
      <vt:lpstr>PowerPoint Presentation</vt:lpstr>
      <vt:lpstr>PowerPoint Presentation</vt:lpstr>
      <vt:lpstr>PowerPoint Presentation</vt:lpstr>
      <vt:lpstr>PowerPoint Presentation</vt:lpstr>
      <vt:lpstr>Rev. 7:14 Robert L. Thomas, Revelation 1–7: An Exegetical Commentary, ed. Kenneth Barker (Chicago: Moody, 1992), 497, n. 119. </vt:lpstr>
      <vt:lpstr>PowerPoint Presentation</vt:lpstr>
      <vt:lpstr>PowerPoint Presentation</vt:lpstr>
      <vt:lpstr>III. Additional Problems with Pre-Wrath Rapturism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Preview of Matthew 24–25</vt:lpstr>
      <vt:lpstr>PowerPoint Presentation</vt:lpstr>
      <vt:lpstr>PowerPoint Presentation</vt:lpstr>
      <vt:lpstr>PowerPoint Presentation</vt:lpstr>
      <vt:lpstr>PowerPoint Presentation</vt:lpstr>
      <vt:lpstr>Conclusion</vt:lpstr>
      <vt:lpstr>Pre-Wrath Rapturism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045 - Pre-Wrath - Part 4</dc:title>
  <dc:subject>RAPTURE - Pre-Wrath</dc:subject>
  <dc:creator>A. Woods</dc:creator>
  <dc:description>Modified by Jim McGowan</dc:description>
  <cp:lastModifiedBy>Jim McGowan</cp:lastModifiedBy>
  <cp:revision>2379</cp:revision>
  <cp:lastPrinted>2021-04-18T02:21:57Z</cp:lastPrinted>
  <dcterms:created xsi:type="dcterms:W3CDTF">2009-03-17T12:21:13Z</dcterms:created>
  <dcterms:modified xsi:type="dcterms:W3CDTF">2021-04-18T02:22:18Z</dcterms:modified>
</cp:coreProperties>
</file>