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48"/>
  </p:notesMasterIdLst>
  <p:handoutMasterIdLst>
    <p:handoutMasterId r:id="rId49"/>
  </p:handoutMasterIdLst>
  <p:sldIdLst>
    <p:sldId id="435" r:id="rId3"/>
    <p:sldId id="6809" r:id="rId4"/>
    <p:sldId id="2064" r:id="rId5"/>
    <p:sldId id="6789" r:id="rId6"/>
    <p:sldId id="271" r:id="rId7"/>
    <p:sldId id="7043" r:id="rId8"/>
    <p:sldId id="6747" r:id="rId9"/>
    <p:sldId id="6748" r:id="rId10"/>
    <p:sldId id="6755" r:id="rId11"/>
    <p:sldId id="7089" r:id="rId12"/>
    <p:sldId id="291" r:id="rId13"/>
    <p:sldId id="7098" r:id="rId14"/>
    <p:sldId id="7101" r:id="rId15"/>
    <p:sldId id="7129" r:id="rId16"/>
    <p:sldId id="7107" r:id="rId17"/>
    <p:sldId id="7130" r:id="rId18"/>
    <p:sldId id="7112" r:id="rId19"/>
    <p:sldId id="7137" r:id="rId20"/>
    <p:sldId id="7132" r:id="rId21"/>
    <p:sldId id="2331" r:id="rId22"/>
    <p:sldId id="276" r:id="rId23"/>
    <p:sldId id="277" r:id="rId24"/>
    <p:sldId id="278" r:id="rId25"/>
    <p:sldId id="279" r:id="rId26"/>
    <p:sldId id="7138" r:id="rId27"/>
    <p:sldId id="2313" r:id="rId28"/>
    <p:sldId id="6479" r:id="rId29"/>
    <p:sldId id="5888" r:id="rId30"/>
    <p:sldId id="7147" r:id="rId31"/>
    <p:sldId id="7139" r:id="rId32"/>
    <p:sldId id="7155" r:id="rId33"/>
    <p:sldId id="7140" r:id="rId34"/>
    <p:sldId id="7041" r:id="rId35"/>
    <p:sldId id="2795" r:id="rId36"/>
    <p:sldId id="7148" r:id="rId37"/>
    <p:sldId id="7149" r:id="rId38"/>
    <p:sldId id="7150" r:id="rId39"/>
    <p:sldId id="2804" r:id="rId40"/>
    <p:sldId id="7141" r:id="rId41"/>
    <p:sldId id="7153" r:id="rId42"/>
    <p:sldId id="7142" r:id="rId43"/>
    <p:sldId id="3506" r:id="rId44"/>
    <p:sldId id="6981" r:id="rId45"/>
    <p:sldId id="7131" r:id="rId46"/>
    <p:sldId id="7120" r:id="rId4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66"/>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005E2A-2BC4-4C2E-B645-39737F3EC2CB}" v="33" dt="2021-04-01T00:57:04.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5529" autoAdjust="0"/>
  </p:normalViewPr>
  <p:slideViewPr>
    <p:cSldViewPr>
      <p:cViewPr varScale="1">
        <p:scale>
          <a:sx n="57" d="100"/>
          <a:sy n="57" d="100"/>
        </p:scale>
        <p:origin x="7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59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1" cy="481726"/>
          </a:xfrm>
          <a:prstGeom prst="rect">
            <a:avLst/>
          </a:prstGeom>
        </p:spPr>
        <p:txBody>
          <a:bodyPr vert="horz" lIns="96650" tIns="48325" rIns="96650" bIns="48325"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6"/>
            <a:ext cx="3381248" cy="502685"/>
          </a:xfrm>
          <a:prstGeom prst="rect">
            <a:avLst/>
          </a:prstGeom>
          <a:noFill/>
          <a:ln w="9525">
            <a:noFill/>
            <a:miter lim="800000"/>
            <a:headEnd/>
            <a:tailEnd/>
          </a:ln>
        </p:spPr>
        <p:txBody>
          <a:bodyPr vert="horz" wrap="square" lIns="103090" tIns="51546" rIns="103090" bIns="51546" numCol="1" anchor="b" anchorCtr="0" compatLnSpc="1">
            <a:prstTxWarp prst="textNoShape">
              <a:avLst/>
            </a:prstTxWarp>
          </a:bodyPr>
          <a:lstStyle>
            <a:lvl1pPr defTabSz="974842"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5" y="76200"/>
            <a:ext cx="3847253" cy="762000"/>
          </a:xfrm>
          <a:prstGeom prst="rect">
            <a:avLst/>
          </a:prstGeom>
        </p:spPr>
        <p:txBody>
          <a:bodyPr vert="horz" lIns="113073" tIns="56536" rIns="113073" bIns="56536"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022 - James 4:7-12</a:t>
            </a:r>
          </a:p>
          <a:p>
            <a:pPr>
              <a:defRPr/>
            </a:pPr>
            <a:r>
              <a:rPr lang="en-US" sz="1500" dirty="0"/>
              <a:t>04-07-2021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9" tIns="45715" rIns="91429" bIns="45715"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1"/>
            <a:ext cx="3170238" cy="481013"/>
          </a:xfrm>
          <a:prstGeom prst="rect">
            <a:avLst/>
          </a:prstGeom>
        </p:spPr>
        <p:txBody>
          <a:bodyPr vert="horz" lIns="91429" tIns="45715" rIns="91429" bIns="45715" rtlCol="0"/>
          <a:lstStyle>
            <a:lvl1pPr algn="r">
              <a:defRPr sz="1200">
                <a:latin typeface="Calibri" panose="020F0502020204030204" pitchFamily="34" charset="0"/>
              </a:defRPr>
            </a:lvl1pPr>
          </a:lstStyle>
          <a:p>
            <a:fld id="{734CF6D9-3ED1-491D-ABBF-4171F7330A3B}" type="datetimeFigureOut">
              <a:rPr lang="en-US" smtClean="0"/>
              <a:pPr/>
              <a:t>4/7/2021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731838" y="4621214"/>
            <a:ext cx="5851525" cy="3779837"/>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29" tIns="45715" rIns="91429" bIns="45715"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9" tIns="45715" rIns="91429" bIns="45715"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Chronology of Christ's Life</a:t>
            </a:r>
            <a:r>
              <a:rPr lang="en-US" baseline="0" dirty="0"/>
              <a:t> </a:t>
            </a:r>
            <a:r>
              <a:rPr lang="en-US" dirty="0"/>
              <a:t>regarding Peter's conversion.</a:t>
            </a:r>
          </a:p>
          <a:p>
            <a:endParaRPr lang="en-US" dirty="0"/>
          </a:p>
        </p:txBody>
      </p:sp>
      <p:sp>
        <p:nvSpPr>
          <p:cNvPr id="4" name="Header Placeholder 3"/>
          <p:cNvSpPr>
            <a:spLocks noGrp="1"/>
          </p:cNvSpPr>
          <p:nvPr>
            <p:ph type="hdr" sz="quarter" idx="10"/>
          </p:nvPr>
        </p:nvSpPr>
        <p:spPr/>
        <p:txBody>
          <a:bodyPr/>
          <a:lstStyle/>
          <a:p>
            <a:r>
              <a:rPr lang="en-US"/>
              <a:t>Dr. Andy Woods - Soteriology</a:t>
            </a:r>
          </a:p>
        </p:txBody>
      </p:sp>
      <p:sp>
        <p:nvSpPr>
          <p:cNvPr id="5" name="Footer Placeholder 4"/>
          <p:cNvSpPr>
            <a:spLocks noGrp="1"/>
          </p:cNvSpPr>
          <p:nvPr>
            <p:ph type="ftr" sz="quarter" idx="11"/>
          </p:nvPr>
        </p:nvSpPr>
        <p:spPr/>
        <p:txBody>
          <a:bodyPr/>
          <a:lstStyle/>
          <a:p>
            <a:r>
              <a:rPr lang="en-US"/>
              <a:t>Sugar Land Bible Church</a:t>
            </a:r>
          </a:p>
        </p:txBody>
      </p:sp>
      <p:sp>
        <p:nvSpPr>
          <p:cNvPr id="6" name="Slide Number Placeholder 5"/>
          <p:cNvSpPr>
            <a:spLocks noGrp="1"/>
          </p:cNvSpPr>
          <p:nvPr>
            <p:ph type="sldNum" sz="quarter" idx="12"/>
          </p:nvPr>
        </p:nvSpPr>
        <p:spPr/>
        <p:txBody>
          <a:bodyPr/>
          <a:lstStyle/>
          <a:p>
            <a:fld id="{685F063A-EE40-4242-B79D-A02668FB9303}" type="slidenum">
              <a:rPr lang="en-US" smtClean="0"/>
              <a:pPr/>
              <a:t>21</a:t>
            </a:fld>
            <a:endParaRPr lang="en-US"/>
          </a:p>
        </p:txBody>
      </p:sp>
    </p:spTree>
    <p:extLst>
      <p:ext uri="{BB962C8B-B14F-4D97-AF65-F5344CB8AC3E}">
        <p14:creationId xmlns:p14="http://schemas.microsoft.com/office/powerpoint/2010/main" val="213941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Rapture and Bema</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42</a:t>
            </a:fld>
            <a:endParaRPr lang="en-US" dirty="0"/>
          </a:p>
        </p:txBody>
      </p:sp>
    </p:spTree>
    <p:extLst>
      <p:ext uri="{BB962C8B-B14F-4D97-AF65-F5344CB8AC3E}">
        <p14:creationId xmlns:p14="http://schemas.microsoft.com/office/powerpoint/2010/main" val="348375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218767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4/7/2021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a:effectLst>
                  <a:outerShdw blurRad="38100" dist="38100" dir="2700000" algn="tl">
                    <a:srgbClr val="000000">
                      <a:alpha val="43137"/>
                    </a:srgbClr>
                  </a:outerShdw>
                </a:effectLst>
              </a:rPr>
              <a:t>PRACTICAL RIGHTEOUSNESS</a:t>
            </a:r>
            <a:endParaRPr lang="en-US" altLang="en-US" kern="0" dirty="0">
              <a:effectLst>
                <a:outerShdw blurRad="38100" dist="38100" dir="2700000" algn="tl">
                  <a:srgbClr val="000000">
                    <a:alpha val="43137"/>
                  </a:srgbClr>
                </a:outerShdw>
              </a:effectLst>
            </a:endParaRP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dirty="0">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4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50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Avoid Wrangling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82600" y="1600200"/>
            <a:ext cx="5461000" cy="4724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problem (4:1a)</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source (4:1b-3)</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Internal (4:1b-2a)</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Prayerlessness (4:2b)</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Misdirected prayer (4:3)</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675467"/>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68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057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Consequences (4:4-5)</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Enmity against God (4:4)</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Alienation of the Holy Spirit (4:5)</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09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712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27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50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59500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80621"/>
            <a:ext cx="8839966" cy="6663506"/>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image.slidesharecdn.com/section2briefchronology-130720080629-phpapp02/95/section-2-brief-chronology-of-the-life-of-christ-1-638.jpg?cb=1374307664"/>
          <p:cNvPicPr>
            <a:picLocks noChangeAspect="1" noChangeArrowheads="1"/>
          </p:cNvPicPr>
          <p:nvPr/>
        </p:nvPicPr>
        <p:blipFill rotWithShape="1">
          <a:blip r:embed="rId3" cstate="print"/>
          <a:srcRect l="9703" t="14445" r="8519" b="6148"/>
          <a:stretch/>
        </p:blipFill>
        <p:spPr bwMode="auto">
          <a:xfrm>
            <a:off x="1511490" y="457200"/>
            <a:ext cx="6121021" cy="5943600"/>
          </a:xfrm>
          <a:prstGeom prst="rect">
            <a:avLst/>
          </a:prstGeom>
          <a:noFill/>
        </p:spPr>
      </p:pic>
    </p:spTree>
    <p:extLst>
      <p:ext uri="{BB962C8B-B14F-4D97-AF65-F5344CB8AC3E}">
        <p14:creationId xmlns:p14="http://schemas.microsoft.com/office/powerpoint/2010/main" val="33205438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ctr"/>
            <a:r>
              <a:rPr lang="en-US" sz="4000" dirty="0">
                <a:solidFill>
                  <a:srgbClr val="00FFFF"/>
                </a:solidFill>
                <a:effectLst>
                  <a:outerShdw blurRad="38100" dist="38100" dir="2700000" algn="tl">
                    <a:srgbClr val="000000">
                      <a:alpha val="43137"/>
                    </a:srgbClr>
                  </a:outerShdw>
                </a:effectLst>
              </a:rPr>
              <a:t>Lordship Sanctification</a:t>
            </a:r>
          </a:p>
        </p:txBody>
      </p:sp>
      <p:sp>
        <p:nvSpPr>
          <p:cNvPr id="3" name="Content Placeholder 2"/>
          <p:cNvSpPr>
            <a:spLocks noGrp="1"/>
          </p:cNvSpPr>
          <p:nvPr>
            <p:ph idx="1"/>
          </p:nvPr>
        </p:nvSpPr>
        <p:spPr>
          <a:xfrm>
            <a:off x="933451" y="1447800"/>
            <a:ext cx="3333751" cy="3124200"/>
          </a:xfrm>
        </p:spPr>
        <p:txBody>
          <a:bodyPr/>
          <a:lstStyle/>
          <a:p>
            <a:pPr>
              <a:spcBef>
                <a:spcPts val="1200"/>
              </a:spcBef>
              <a:spcAft>
                <a:spcPts val="1200"/>
              </a:spcAft>
              <a:buClr>
                <a:srgbClr val="66FFFF"/>
              </a:buClr>
            </a:pPr>
            <a:r>
              <a:rPr lang="en-US" dirty="0"/>
              <a:t>Rom. 6:12-13</a:t>
            </a:r>
          </a:p>
          <a:p>
            <a:pPr>
              <a:spcBef>
                <a:spcPts val="1200"/>
              </a:spcBef>
              <a:spcAft>
                <a:spcPts val="1200"/>
              </a:spcAft>
              <a:buClr>
                <a:srgbClr val="66FFFF"/>
              </a:buClr>
            </a:pPr>
            <a:r>
              <a:rPr lang="en-US" dirty="0"/>
              <a:t>Rom. 12:1-2</a:t>
            </a:r>
          </a:p>
          <a:p>
            <a:pPr>
              <a:spcBef>
                <a:spcPts val="1200"/>
              </a:spcBef>
              <a:spcAft>
                <a:spcPts val="1200"/>
              </a:spcAft>
              <a:buClr>
                <a:srgbClr val="66FFFF"/>
              </a:buClr>
            </a:pPr>
            <a:r>
              <a:rPr lang="en-US" dirty="0"/>
              <a:t>Eph. 6:10-20</a:t>
            </a:r>
          </a:p>
          <a:p>
            <a:pPr>
              <a:spcBef>
                <a:spcPts val="1200"/>
              </a:spcBef>
              <a:spcAft>
                <a:spcPts val="1200"/>
              </a:spcAft>
              <a:buClr>
                <a:srgbClr val="66FFFF"/>
              </a:buClr>
            </a:pPr>
            <a:r>
              <a:rPr lang="en-US" dirty="0"/>
              <a:t>1 Pet. 3:15</a:t>
            </a:r>
          </a:p>
        </p:txBody>
      </p:sp>
      <p:pic>
        <p:nvPicPr>
          <p:cNvPr id="4" name="Picture 3"/>
          <p:cNvPicPr>
            <a:picLocks noChangeAspect="1"/>
          </p:cNvPicPr>
          <p:nvPr/>
        </p:nvPicPr>
        <p:blipFill>
          <a:blip r:embed="rId2" cstate="print"/>
          <a:srcRect/>
          <a:stretch>
            <a:fillRect/>
          </a:stretch>
        </p:blipFill>
        <p:spPr bwMode="auto">
          <a:xfrm>
            <a:off x="4724402" y="1600200"/>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3559182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CC23BF-833B-43E6-A638-3B1D677E10BC}"/>
              </a:ext>
            </a:extLst>
          </p:cNvPr>
          <p:cNvSpPr txBox="1">
            <a:spLocks/>
          </p:cNvSpPr>
          <p:nvPr/>
        </p:nvSpPr>
        <p:spPr>
          <a:xfrm>
            <a:off x="457200" y="228600"/>
            <a:ext cx="8229600" cy="938646"/>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4000" dirty="0">
                <a:solidFill>
                  <a:srgbClr val="00FFFF"/>
                </a:solidFill>
                <a:effectLst>
                  <a:outerShdw blurRad="38100" dist="38100" dir="2700000" algn="tl">
                    <a:srgbClr val="000000">
                      <a:alpha val="43137"/>
                    </a:srgbClr>
                  </a:outerShdw>
                </a:effectLst>
              </a:rPr>
              <a:t>Lordship Sanctification</a:t>
            </a:r>
          </a:p>
        </p:txBody>
      </p:sp>
      <p:pic>
        <p:nvPicPr>
          <p:cNvPr id="2" name="Picture 1">
            <a:extLst>
              <a:ext uri="{FF2B5EF4-FFF2-40B4-BE49-F238E27FC236}">
                <a16:creationId xmlns:a16="http://schemas.microsoft.com/office/drawing/2014/main" id="{726D478C-6C91-411D-90AD-04D4D93D2CE1}"/>
              </a:ext>
            </a:extLst>
          </p:cNvPr>
          <p:cNvPicPr>
            <a:picLocks noChangeAspect="1"/>
          </p:cNvPicPr>
          <p:nvPr/>
        </p:nvPicPr>
        <p:blipFill>
          <a:blip r:embed="rId2"/>
          <a:stretch>
            <a:fillRect/>
          </a:stretch>
        </p:blipFill>
        <p:spPr>
          <a:xfrm>
            <a:off x="1816369" y="1118138"/>
            <a:ext cx="5511262" cy="5511262"/>
          </a:xfrm>
          <a:prstGeom prst="rect">
            <a:avLst/>
          </a:prstGeom>
        </p:spPr>
      </p:pic>
    </p:spTree>
    <p:extLst>
      <p:ext uri="{BB962C8B-B14F-4D97-AF65-F5344CB8AC3E}">
        <p14:creationId xmlns:p14="http://schemas.microsoft.com/office/powerpoint/2010/main" val="55927302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0" name="Group 46"/>
          <p:cNvGraphicFramePr>
            <a:graphicFrameLocks noGrp="1"/>
          </p:cNvGraphicFramePr>
          <p:nvPr>
            <p:ph idx="4294967295"/>
            <p:extLst>
              <p:ext uri="{D42A27DB-BD31-4B8C-83A1-F6EECF244321}">
                <p14:modId xmlns:p14="http://schemas.microsoft.com/office/powerpoint/2010/main" val="2932167962"/>
              </p:ext>
            </p:extLst>
          </p:nvPr>
        </p:nvGraphicFramePr>
        <p:xfrm>
          <a:off x="266700" y="320038"/>
          <a:ext cx="8610600" cy="6217924"/>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502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rgbClr val="FFFFFF"/>
                          </a:solidFill>
                          <a:effectLst/>
                          <a:latin typeface="Calibri" pitchFamily="34" charset="0"/>
                          <a:cs typeface="Arial" charset="0"/>
                        </a:rPr>
                        <a:t>JUSTIFICATION – SALVATION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kern="1200" cap="none" normalizeH="0" baseline="0" dirty="0">
                          <a:ln>
                            <a:noFill/>
                          </a:ln>
                          <a:solidFill>
                            <a:srgbClr val="FFFFFF"/>
                          </a:solidFill>
                          <a:effectLst/>
                          <a:latin typeface="Calibri" pitchFamily="34" charset="0"/>
                          <a:ea typeface="+mn-ea"/>
                          <a:cs typeface="Arial" charset="0"/>
                        </a:rPr>
                        <a:t>DISCIPLESHIP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FREE GIFT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COSTLY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RECEIVED THROUGH FAITH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ENTERED INTO THROUGH COMMITMENT AND OBEDIENCE THROUGH THE SPIRIT’S ENABLEMENT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NOT BY WORKS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INVOLVES OUR COOPERATION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INSTANT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LIFE-LONG PROCESS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JUSTIFICATION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SANCTIFICATION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JESUS PAID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BELIEVER PAYS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TRUSTING JESUS AS SAVIOR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FOLLOWING JESUS AS LORD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BELIEVE THE GOSPEL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OBEY THE COMMANDS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ONE CONDITION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MULTIPLE CONDITIONS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ALL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SOME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RESULTS IN ETERNAL LIFE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RESULTS IN REWARDS &amp; AUTHORITY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42213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Adapted from http://www.gracelife.org/resources/gracenotes.asp?id=23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805340393"/>
                  </a:ext>
                </a:extLst>
              </a:tr>
            </a:tbl>
          </a:graphicData>
        </a:graphic>
      </p:graphicFrame>
    </p:spTree>
    <p:extLst>
      <p:ext uri="{BB962C8B-B14F-4D97-AF65-F5344CB8AC3E}">
        <p14:creationId xmlns:p14="http://schemas.microsoft.com/office/powerpoint/2010/main" val="10674668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142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19300" y="228600"/>
            <a:ext cx="5105400" cy="914400"/>
          </a:xfrm>
        </p:spPr>
        <p:txBody>
          <a:bodyPr/>
          <a:lstStyle/>
          <a:p>
            <a:pPr algn="ctr" eaLnBrk="1" hangingPunct="1"/>
            <a:r>
              <a:rPr lang="en-US" sz="3600" dirty="0">
                <a:effectLst>
                  <a:outerShdw blurRad="38100" dist="38100" dir="2700000" algn="tl">
                    <a:srgbClr val="000000">
                      <a:alpha val="43137"/>
                    </a:srgbClr>
                  </a:outerShdw>
                </a:effectLst>
              </a:rPr>
              <a:t>Satan’s Progressive Defeat</a:t>
            </a:r>
          </a:p>
        </p:txBody>
      </p:sp>
      <p:sp>
        <p:nvSpPr>
          <p:cNvPr id="36867" name="Rectangle 3"/>
          <p:cNvSpPr>
            <a:spLocks noGrp="1" noChangeArrowheads="1"/>
          </p:cNvSpPr>
          <p:nvPr>
            <p:ph type="body" idx="1"/>
          </p:nvPr>
        </p:nvSpPr>
        <p:spPr>
          <a:xfrm>
            <a:off x="76200" y="1371600"/>
            <a:ext cx="8991600" cy="5029200"/>
          </a:xfrm>
        </p:spPr>
        <p:txBody>
          <a:bodyPr/>
          <a:lstStyle/>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Initial eviction from heaven (Isa 14:12-15; Ezek 28:12-17)</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Eden (Gen 3:15)</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Pre-</a:t>
            </a:r>
            <a:r>
              <a:rPr lang="en-US" sz="2800" dirty="0" err="1">
                <a:effectLst>
                  <a:outerShdw blurRad="38100" dist="38100" dir="2700000" algn="tl">
                    <a:srgbClr val="000000">
                      <a:alpha val="43137"/>
                    </a:srgbClr>
                  </a:outerShdw>
                </a:effectLst>
                <a:ea typeface="+mn-ea"/>
                <a:cs typeface="+mn-cs"/>
              </a:rPr>
              <a:t>diluvian</a:t>
            </a:r>
            <a:r>
              <a:rPr lang="en-US" sz="2800" dirty="0">
                <a:effectLst>
                  <a:outerShdw blurRad="38100" dist="38100" dir="2700000" algn="tl">
                    <a:srgbClr val="000000">
                      <a:alpha val="43137"/>
                    </a:srgbClr>
                  </a:outerShdw>
                </a:effectLst>
                <a:ea typeface="+mn-ea"/>
                <a:cs typeface="+mn-cs"/>
              </a:rPr>
              <a:t> world (1 Pet 3:19-20)</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Cross (John 12:31; 16:11; Col 2:15; Heb 2:14; 1 John 3:8)</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Mid point of the Tribulation (Rev 12:9)</a:t>
            </a:r>
          </a:p>
          <a:p>
            <a:pPr marL="460375" lvl="1" indent="-460375" eaLnBrk="1" hangingPunct="1">
              <a:spcBef>
                <a:spcPts val="0"/>
              </a:spcBef>
              <a:spcAft>
                <a:spcPts val="2400"/>
              </a:spcAft>
              <a:buClr>
                <a:schemeClr val="tx2"/>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mn-cs"/>
              </a:rPr>
              <a:t>Beginning of millennium (Rev 20:2-3)</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End of millennium (Rev 20:10)</a:t>
            </a:r>
          </a:p>
        </p:txBody>
      </p:sp>
      <p:pic>
        <p:nvPicPr>
          <p:cNvPr id="266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4495800"/>
            <a:ext cx="1738312" cy="2189993"/>
          </a:xfrm>
          <a:prstGeom prst="ellipse">
            <a:avLst/>
          </a:prstGeom>
          <a:noFill/>
          <a:ln w="9525">
            <a:noFill/>
            <a:miter lim="800000"/>
            <a:headEnd/>
            <a:tailEnd/>
          </a:ln>
        </p:spPr>
      </p:pic>
      <p:pic>
        <p:nvPicPr>
          <p:cNvPr id="5" name="Picture 4">
            <a:extLst>
              <a:ext uri="{FF2B5EF4-FFF2-40B4-BE49-F238E27FC236}">
                <a16:creationId xmlns:a16="http://schemas.microsoft.com/office/drawing/2014/main" id="{BFEFA67D-FE30-4C24-80F8-D8C12EE627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6200" y="45720"/>
            <a:ext cx="878803" cy="914400"/>
          </a:xfrm>
          <a:prstGeom prst="ellipse">
            <a:avLst/>
          </a:prstGeom>
        </p:spPr>
      </p:pic>
      <p:pic>
        <p:nvPicPr>
          <p:cNvPr id="6" name="Picture 5">
            <a:extLst>
              <a:ext uri="{FF2B5EF4-FFF2-40B4-BE49-F238E27FC236}">
                <a16:creationId xmlns:a16="http://schemas.microsoft.com/office/drawing/2014/main" id="{B4B3EEFD-658C-4865-B683-72E28A513B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DC3CF-FD17-4CC6-BB71-7ABFCB2ED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55257"/>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20:1-3</a:t>
            </a:r>
          </a:p>
          <a:p>
            <a:pPr algn="just">
              <a:spcBef>
                <a:spcPts val="0"/>
              </a:spcBef>
              <a:spcAft>
                <a:spcPts val="0"/>
              </a:spcAft>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the dragon, the serpent of old, who is the devil and Satan, and bound him for a thousand years;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it and sealed it over him, so that he would not deceive the nations any longer, until the thousand years were completed; after these things he must be released for a short time.”</a:t>
            </a:r>
            <a:endParaRPr lang="en-US" altLang="en-US" sz="3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00914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the Bible Teaches About Spiritual Warfare">
            <a:extLst>
              <a:ext uri="{FF2B5EF4-FFF2-40B4-BE49-F238E27FC236}">
                <a16:creationId xmlns:a16="http://schemas.microsoft.com/office/drawing/2014/main" id="{349959B9-1075-4B65-964F-782A9EB5A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13296"/>
            <a:ext cx="2754735"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Holy Rebellion: Strategy for Spiritual Warfare">
            <a:extLst>
              <a:ext uri="{FF2B5EF4-FFF2-40B4-BE49-F238E27FC236}">
                <a16:creationId xmlns:a16="http://schemas.microsoft.com/office/drawing/2014/main" id="{218F0C60-CD24-4604-8249-3636B8E63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14600"/>
            <a:ext cx="2590800" cy="4104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E705DC7-895A-4C65-85FC-1DCEC27F2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665" y="713296"/>
            <a:ext cx="2725970" cy="423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840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473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1638300" y="1143000"/>
            <a:ext cx="5867400" cy="3733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Believers (Jas 1:2-4)</a:t>
            </a:r>
          </a:p>
        </p:txBody>
      </p:sp>
      <p:pic>
        <p:nvPicPr>
          <p:cNvPr id="5" name="Picture 1">
            <a:extLst>
              <a:ext uri="{FF2B5EF4-FFF2-40B4-BE49-F238E27FC236}">
                <a16:creationId xmlns:a16="http://schemas.microsoft.com/office/drawing/2014/main" id="{20FA25DB-1DB4-498C-8020-4A1DF2395D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957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31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669640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One of the most comprehensive invitations to salvation in all the Epistles comes in James 4:7 – 10. While James directs most of his epistle to genuine believers, it is also evident that he is concerned about those who are not genuine. He wants no one to be deceived regarding true salvation, so he calls for a real, living, saving faith that is distinct from the dead faith of chapter 2. He states his objective in 5:20. It is to see ‘the sinner converted from the error of his way and his soul saved from death.’”</a:t>
            </a:r>
            <a:endParaRPr lang="en-US" altLang="en-US" sz="3000" dirty="0">
              <a:latin typeface="Calibri" panose="020F0502020204030204" pitchFamily="34" charset="0"/>
              <a:cs typeface="+mn-cs"/>
            </a:endParaRP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3" name="TextBox 2"/>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265010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The invitation in 4:7 – 10 is directed at those who are not saved — guilty, wicked hearers of the Word who are not doers (cf. 1:21 – 22); who are still captive to dead faith (cf. 2:14 – 20); who are bitter, selfish, arrogant liars whose ‘wisdom is not what comes from above but is earthy, natural, demonic” (3:15); who are loving the world and thus are the enemies of God (4:4); whose inner spirit is still dominated by lusts (cf. 4:5); and who are proud and self-sufficient (cf. 4:6). They are in desperate need of God’s grace.”</a:t>
            </a:r>
            <a:endParaRPr lang="en-US" altLang="en-US" sz="3000" dirty="0">
              <a:latin typeface="Calibri" panose="020F0502020204030204" pitchFamily="34" charset="0"/>
              <a:cs typeface="+mn-cs"/>
            </a:endParaRP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C9B9E7E-0F35-4BD0-8C15-B25AA66703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AAB8A0D9-87D7-4B04-9A52-425B14C58213}"/>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2224187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But since God only ‘gives grace to the humble’ (v. 6), James calls these ‘sinners’ (a term used in Scripture only of the unregenerate) to turn from their pride and humble themselves. Ten imperatives delineate the commands in James’s call to sinners: submit yourself to God (salvation); resist the devil (transferring allegiance); draw near to God (intimacy of relationship); cleanse your hands (repentance); purify your hearts (confession); be miserable, mourn, weep, and let your laughter and joy be turned to gloom (sorrow).”</a:t>
            </a: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B7FD3FD-1E73-4352-A763-33016BEED2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A066F40F-5791-45F5-BECD-2C41859761A6}"/>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3651260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52400" y="1820868"/>
            <a:ext cx="8839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The final imperative summarizes the mentality of those who are converted: ‘Humble yourselves in the presence of the Lord.’ All this is a work of God, who gives His more abundant grace (4:6).</a:t>
            </a:r>
            <a:r>
              <a:rPr lang="en-US" altLang="en-US" sz="3000" dirty="0">
                <a:latin typeface="Calibri" panose="020F0502020204030204" pitchFamily="34" charset="0"/>
                <a:cs typeface="+mn-cs"/>
              </a:rPr>
              <a:t>”</a:t>
            </a: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B10C366-FD14-497B-8BD1-09FD75E0F4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590D7E5C-9239-43F9-929F-A7D25BFD3815}"/>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2054255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1430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b="1" kern="1200" dirty="0">
                <a:solidFill>
                  <a:srgbClr val="FFFFCC"/>
                </a:solidFill>
                <a:cs typeface="Arial" charset="0"/>
              </a:rPr>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cs typeface="Arial" charset="0"/>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2882" y="2743200"/>
            <a:ext cx="1108710" cy="137160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143000" y="26670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John 3:16</a:t>
            </a:r>
          </a:p>
          <a:p>
            <a:pPr marL="0" indent="0">
              <a:spcBef>
                <a:spcPts val="0"/>
              </a:spcBef>
              <a:spcAft>
                <a:spcPts val="0"/>
              </a:spcAft>
              <a:buNone/>
              <a:defRPr/>
            </a:pPr>
            <a:r>
              <a:rPr lang="en-US" altLang="en-US" sz="2800" dirty="0">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believes</a:t>
            </a:r>
            <a:r>
              <a:rPr lang="en-US" altLang="en-US" sz="2800" dirty="0">
                <a:latin typeface="Calibri" panose="020F0502020204030204" pitchFamily="34" charset="0"/>
              </a:rPr>
              <a:t> in Him shall not perish, but have eternal life.</a:t>
            </a:r>
          </a:p>
        </p:txBody>
      </p:sp>
      <p:sp>
        <p:nvSpPr>
          <p:cNvPr id="6" name="Content Placeholder 2"/>
          <p:cNvSpPr txBox="1">
            <a:spLocks/>
          </p:cNvSpPr>
          <p:nvPr/>
        </p:nvSpPr>
        <p:spPr bwMode="auto">
          <a:xfrm>
            <a:off x="11430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Acts 16:30-31</a:t>
            </a:r>
          </a:p>
          <a:p>
            <a:pPr marL="0" indent="0">
              <a:spcBef>
                <a:spcPts val="0"/>
              </a:spcBef>
              <a:spcAft>
                <a:spcPts val="0"/>
              </a:spcAft>
              <a:buNone/>
              <a:defRPr/>
            </a:pPr>
            <a:r>
              <a:rPr lang="en-US" altLang="en-US" sz="2800" dirty="0">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a:t>
            </a:r>
            <a:r>
              <a:rPr lang="en-US" altLang="en-US" sz="2800" dirty="0">
                <a:latin typeface="Calibri" panose="020F0502020204030204" pitchFamily="34" charset="0"/>
              </a:rPr>
              <a:t> in the Lord Jesus, and you will be saved..."</a:t>
            </a:r>
          </a:p>
        </p:txBody>
      </p:sp>
    </p:spTree>
    <p:extLst>
      <p:ext uri="{BB962C8B-B14F-4D97-AF65-F5344CB8AC3E}">
        <p14:creationId xmlns:p14="http://schemas.microsoft.com/office/powerpoint/2010/main" val="757220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8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112FE2FD-950C-4A31-9A34-DCE80C93E5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lstStyle/>
          <a:p>
            <a:pPr algn="ctr"/>
            <a:r>
              <a:rPr lang="en-US" altLang="en-US" sz="3600" dirty="0"/>
              <a:t>Hall of the Humbled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(Prov. 16:18; 1 Peter 5:5)</a:t>
            </a:r>
            <a:endParaRPr lang="en-US" altLang="en-US" sz="3600" dirty="0">
              <a:solidFill>
                <a:schemeClr val="tx1"/>
              </a:solidFill>
              <a:effectLst>
                <a:outerShdw blurRad="38100" dist="38100" dir="2700000" algn="tl">
                  <a:srgbClr val="000000"/>
                </a:outerShdw>
              </a:effectLst>
              <a:ea typeface="+mn-ea"/>
              <a:cs typeface="+mn-cs"/>
            </a:endParaRPr>
          </a:p>
        </p:txBody>
      </p:sp>
      <p:sp>
        <p:nvSpPr>
          <p:cNvPr id="13315" name="Rectangle 3"/>
          <p:cNvSpPr>
            <a:spLocks noGrp="1" noChangeArrowheads="1"/>
          </p:cNvSpPr>
          <p:nvPr>
            <p:ph type="body" idx="1"/>
          </p:nvPr>
        </p:nvSpPr>
        <p:spPr>
          <a:xfrm>
            <a:off x="152400" y="1600200"/>
            <a:ext cx="8534400" cy="4460875"/>
          </a:xfrm>
        </p:spPr>
        <p:txBody>
          <a:bodyPr/>
          <a:lstStyle/>
          <a:p>
            <a:pPr marL="457200" indent="-457200" eaLnBrk="1" hangingPunct="1">
              <a:spcBef>
                <a:spcPts val="0"/>
              </a:spcBef>
              <a:spcAft>
                <a:spcPts val="3600"/>
              </a:spcAft>
            </a:pPr>
            <a:r>
              <a:rPr lang="en-US" altLang="en-US" dirty="0"/>
              <a:t>Satan (Isa. 14:12-15; Ezek. 28:12-17; 1 Tim. 3:6)</a:t>
            </a:r>
          </a:p>
          <a:p>
            <a:pPr marL="457200" indent="-457200" eaLnBrk="1" hangingPunct="1">
              <a:spcBef>
                <a:spcPts val="0"/>
              </a:spcBef>
              <a:spcAft>
                <a:spcPts val="3600"/>
              </a:spcAft>
            </a:pPr>
            <a:r>
              <a:rPr lang="en-US" altLang="en-US" dirty="0" err="1"/>
              <a:t>Uzziah</a:t>
            </a:r>
            <a:r>
              <a:rPr lang="en-US" altLang="en-US" dirty="0"/>
              <a:t> (2 </a:t>
            </a:r>
            <a:r>
              <a:rPr lang="en-US" altLang="en-US" dirty="0" err="1"/>
              <a:t>Chron</a:t>
            </a:r>
            <a:r>
              <a:rPr lang="en-US" altLang="en-US" dirty="0"/>
              <a:t> 26:16)</a:t>
            </a:r>
          </a:p>
          <a:p>
            <a:pPr marL="457200" indent="-457200" eaLnBrk="1" hangingPunct="1">
              <a:spcBef>
                <a:spcPts val="0"/>
              </a:spcBef>
              <a:spcAft>
                <a:spcPts val="3600"/>
              </a:spcAft>
            </a:pPr>
            <a:r>
              <a:rPr lang="en-US" altLang="en-US" dirty="0"/>
              <a:t>Herod (Acts 12:20-23)</a:t>
            </a:r>
          </a:p>
          <a:p>
            <a:pPr marL="457200" indent="-457200" eaLnBrk="1" hangingPunct="1">
              <a:spcBef>
                <a:spcPts val="0"/>
              </a:spcBef>
              <a:spcAft>
                <a:spcPts val="3600"/>
              </a:spcAft>
            </a:pPr>
            <a:r>
              <a:rPr lang="en-US" altLang="en-US" dirty="0"/>
              <a:t>Paul (2 Cor 12:1-10)</a:t>
            </a:r>
          </a:p>
        </p:txBody>
      </p:sp>
      <p:pic>
        <p:nvPicPr>
          <p:cNvPr id="4"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68" y="4003675"/>
            <a:ext cx="31778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085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536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AD58E-4079-46D0-B4EF-ED7D4DD67CAA}"/>
              </a:ext>
            </a:extLst>
          </p:cNvPr>
          <p:cNvPicPr>
            <a:picLocks noChangeAspect="1"/>
          </p:cNvPicPr>
          <p:nvPr/>
        </p:nvPicPr>
        <p:blipFill>
          <a:blip r:embed="rId3"/>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mn-cs"/>
              </a:rPr>
              <a:t>“</a:t>
            </a:r>
            <a:r>
              <a:rPr lang="en-US" sz="3200" dirty="0">
                <a:effectLst>
                  <a:outerShdw blurRad="38100" dist="38100" dir="2700000" algn="tl">
                    <a:srgbClr val="000000">
                      <a:alpha val="43137"/>
                    </a:srgbClr>
                  </a:outerShdw>
                </a:effectLst>
                <a:latin typeface="Calibri" panose="020F0502020204030204" pitchFamily="34" charset="0"/>
              </a:rPr>
              <a:t>Therefore do not go on passing judgment before the time, but wait until the Lord comes who will both bring to light the things hidden in the darkness and disclose the motives of </a:t>
            </a:r>
            <a:r>
              <a:rPr lang="en-US" sz="3200" i="1" dirty="0">
                <a:effectLst>
                  <a:outerShdw blurRad="38100" dist="38100" dir="2700000" algn="tl">
                    <a:srgbClr val="000000">
                      <a:alpha val="43137"/>
                    </a:srgbClr>
                  </a:outerShdw>
                </a:effectLst>
                <a:latin typeface="Calibri" panose="020F0502020204030204" pitchFamily="34" charset="0"/>
              </a:rPr>
              <a:t>men’s</a:t>
            </a:r>
            <a:r>
              <a:rPr lang="en-US" sz="3200" dirty="0">
                <a:effectLst>
                  <a:outerShdw blurRad="38100" dist="38100" dir="2700000" algn="tl">
                    <a:srgbClr val="000000">
                      <a:alpha val="43137"/>
                    </a:srgbClr>
                  </a:outerShdw>
                </a:effectLst>
                <a:latin typeface="Calibri" panose="020F0502020204030204" pitchFamily="34" charset="0"/>
              </a:rPr>
              <a:t> hearts; and then each man’s praise will come to him from God.”</a:t>
            </a:r>
          </a:p>
        </p:txBody>
      </p:sp>
      <p:pic>
        <p:nvPicPr>
          <p:cNvPr id="3" name="Picture 2">
            <a:extLst>
              <a:ext uri="{FF2B5EF4-FFF2-40B4-BE49-F238E27FC236}">
                <a16:creationId xmlns:a16="http://schemas.microsoft.com/office/drawing/2014/main" id="{7A8C9DEA-EFB9-43E9-98C8-BEB2D17ECF56}"/>
              </a:ext>
            </a:extLst>
          </p:cNvPr>
          <p:cNvPicPr>
            <a:picLocks noChangeAspect="1"/>
          </p:cNvPicPr>
          <p:nvPr/>
        </p:nvPicPr>
        <p:blipFill>
          <a:blip r:embed="rId4"/>
          <a:stretch>
            <a:fillRect/>
          </a:stretch>
        </p:blipFill>
        <p:spPr>
          <a:xfrm>
            <a:off x="3110260" y="3230880"/>
            <a:ext cx="2923481" cy="1645920"/>
          </a:xfrm>
          <a:prstGeom prst="rect">
            <a:avLst/>
          </a:prstGeom>
        </p:spPr>
      </p:pic>
    </p:spTree>
    <p:extLst>
      <p:ext uri="{BB962C8B-B14F-4D97-AF65-F5344CB8AC3E}">
        <p14:creationId xmlns:p14="http://schemas.microsoft.com/office/powerpoint/2010/main" val="188713840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229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0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Wisdom (James 3:13</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‒5:20)</a:t>
            </a:r>
            <a:endParaRPr lang="en-US" b="1" u="sng" dirty="0">
              <a:solidFill>
                <a:srgbClr val="FFFFCC"/>
              </a:solidFill>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37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9F9A138-F89E-419C-B558-79548E5C3F1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075EF4DA-6FCB-488A-A6B2-12A254F34FB4}"/>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ea typeface="+mn-ea"/>
                <a:cs typeface="+mn-cs"/>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4756" name="Picture 2">
            <a:extLst>
              <a:ext uri="{FF2B5EF4-FFF2-40B4-BE49-F238E27FC236}">
                <a16:creationId xmlns:a16="http://schemas.microsoft.com/office/drawing/2014/main" id="{796BAF74-4E31-46DE-BBF0-1E80CCD53F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34390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4432</TotalTime>
  <Words>1980</Words>
  <Application>Microsoft Office PowerPoint</Application>
  <PresentationFormat>On-screen Show (4:3)</PresentationFormat>
  <Paragraphs>276</Paragraphs>
  <Slides>45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Structure</vt:lpstr>
      <vt:lpstr>Structure</vt:lpstr>
      <vt:lpstr>Wisdom  (3:13-18)</vt:lpstr>
      <vt:lpstr>Structure</vt:lpstr>
      <vt:lpstr>Spiritual Life (4:1-12)</vt:lpstr>
      <vt:lpstr>Spiritual Life (4:1-12)</vt:lpstr>
      <vt:lpstr>I. Avoid Wrangling (4:1-3)</vt:lpstr>
      <vt:lpstr>Spiritual Life (4:1-12)</vt:lpstr>
      <vt:lpstr>II. Avoid Worldliness (4:4-6)</vt:lpstr>
      <vt:lpstr>Spiritual Life (4:1-12)</vt:lpstr>
      <vt:lpstr>III. Essence of Spiritual Wisdom (4:7-12)</vt:lpstr>
      <vt:lpstr>III. Essence of Spiritual Wisdom (4:7-12)</vt:lpstr>
      <vt:lpstr>PowerPoint Presentation</vt:lpstr>
      <vt:lpstr>PowerPoint Presentation</vt:lpstr>
      <vt:lpstr>PowerPoint Presentation</vt:lpstr>
      <vt:lpstr>Lordship Sanctification</vt:lpstr>
      <vt:lpstr>PowerPoint Presentation</vt:lpstr>
      <vt:lpstr>PowerPoint Presentation</vt:lpstr>
      <vt:lpstr>III. Essence of Spiritual Wisdom (4:7-12)</vt:lpstr>
      <vt:lpstr>Satan’s Progressive Defeat</vt:lpstr>
      <vt:lpstr>PowerPoint Presentation</vt:lpstr>
      <vt:lpstr>PowerPoint Presentation</vt:lpstr>
      <vt:lpstr>PowerPoint Presentation</vt:lpstr>
      <vt:lpstr>III. Essence of Spiritual Wisdom (4:7-12)</vt:lpstr>
      <vt:lpstr>Audience</vt:lpstr>
      <vt:lpstr>III. Essence of Spiritual Wisdom (4:7-12)</vt:lpstr>
      <vt:lpstr>PowerPoint Presentation</vt:lpstr>
      <vt:lpstr>PowerPoint Presentation</vt:lpstr>
      <vt:lpstr>PowerPoint Presentation</vt:lpstr>
      <vt:lpstr>PowerPoint Presentation</vt:lpstr>
      <vt:lpstr>PowerPoint Presentation</vt:lpstr>
      <vt:lpstr>PowerPoint Presentation</vt:lpstr>
      <vt:lpstr>III. Essence of Spiritual Wisdom (4:7-12)</vt:lpstr>
      <vt:lpstr>Hall of the Humbled  (Prov. 16:18; 1 Peter 5:5)</vt:lpstr>
      <vt:lpstr>III. Essence of Spiritual Wisdom (4:7-12)</vt:lpstr>
      <vt:lpstr>PowerPoint Presentation</vt:lpstr>
      <vt:lpstr>CONCLUSION</vt:lpstr>
      <vt:lpstr>Spiritual Life (4:1-12)</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022 - James 4v7-12</dc:title>
  <dc:subject>James</dc:subject>
  <dc:creator>A. Woods</dc:creator>
  <cp:lastModifiedBy>Andy Woods</cp:lastModifiedBy>
  <cp:revision>495</cp:revision>
  <cp:lastPrinted>2021-04-06T16:14:31Z</cp:lastPrinted>
  <dcterms:created xsi:type="dcterms:W3CDTF">2009-02-05T03:17:51Z</dcterms:created>
  <dcterms:modified xsi:type="dcterms:W3CDTF">2021-04-07T14:40:03Z</dcterms:modified>
</cp:coreProperties>
</file>