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2094" r:id="rId2"/>
    <p:sldId id="2064" r:id="rId3"/>
    <p:sldId id="1984" r:id="rId4"/>
    <p:sldId id="6578" r:id="rId5"/>
    <p:sldId id="6803" r:id="rId6"/>
    <p:sldId id="6856" r:id="rId7"/>
    <p:sldId id="6922" r:id="rId8"/>
    <p:sldId id="2091" r:id="rId9"/>
    <p:sldId id="7038" r:id="rId10"/>
    <p:sldId id="6871" r:id="rId11"/>
    <p:sldId id="6923" r:id="rId12"/>
    <p:sldId id="2106" r:id="rId13"/>
    <p:sldId id="2115" r:id="rId14"/>
    <p:sldId id="2107" r:id="rId15"/>
    <p:sldId id="2108" r:id="rId16"/>
    <p:sldId id="2217" r:id="rId17"/>
    <p:sldId id="6847" r:id="rId18"/>
    <p:sldId id="6848" r:id="rId19"/>
    <p:sldId id="2154" r:id="rId20"/>
    <p:sldId id="2219" r:id="rId21"/>
    <p:sldId id="2218" r:id="rId22"/>
    <p:sldId id="7006" r:id="rId23"/>
    <p:sldId id="962" r:id="rId24"/>
    <p:sldId id="943" r:id="rId25"/>
    <p:sldId id="6924" r:id="rId26"/>
    <p:sldId id="2174" r:id="rId27"/>
    <p:sldId id="2175" r:id="rId28"/>
    <p:sldId id="6996" r:id="rId29"/>
    <p:sldId id="435" r:id="rId30"/>
    <p:sldId id="6997" r:id="rId31"/>
    <p:sldId id="6925" r:id="rId32"/>
    <p:sldId id="2153" r:id="rId33"/>
    <p:sldId id="2104" r:id="rId34"/>
    <p:sldId id="2105" r:id="rId35"/>
    <p:sldId id="6998" r:id="rId36"/>
    <p:sldId id="7015" r:id="rId37"/>
    <p:sldId id="7014" r:id="rId38"/>
    <p:sldId id="6926" r:id="rId39"/>
    <p:sldId id="5591" r:id="rId40"/>
    <p:sldId id="2331" r:id="rId41"/>
    <p:sldId id="272" r:id="rId42"/>
    <p:sldId id="6927" r:id="rId43"/>
    <p:sldId id="6904" r:id="rId44"/>
    <p:sldId id="2033" r:id="rId45"/>
    <p:sldId id="6849" r:id="rId46"/>
    <p:sldId id="6999" r:id="rId47"/>
    <p:sldId id="7000" r:id="rId48"/>
    <p:sldId id="7039" r:id="rId49"/>
    <p:sldId id="6290" r:id="rId5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varScale="1">
        <p:scale>
          <a:sx n="110" d="100"/>
          <a:sy n="110" d="100"/>
        </p:scale>
        <p:origin x="16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411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029 - 6v14-22 </a:t>
            </a:r>
          </a:p>
          <a:p>
            <a:pPr>
              <a:defRPr/>
            </a:pPr>
            <a:r>
              <a:rPr lang="en-US" sz="1600" dirty="0"/>
              <a:t>03-21-2021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3/20/2021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17</a:t>
            </a:fld>
            <a:endParaRPr lang="en-US" altLang="en-US" dirty="0"/>
          </a:p>
        </p:txBody>
      </p:sp>
    </p:spTree>
    <p:extLst>
      <p:ext uri="{BB962C8B-B14F-4D97-AF65-F5344CB8AC3E}">
        <p14:creationId xmlns:p14="http://schemas.microsoft.com/office/powerpoint/2010/main" val="188018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164408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49</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57208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BACD5C-721D-4620-9BE3-71CB2888C0E7}" type="slidenum">
              <a:rPr lang="en-US"/>
              <a:pPr>
                <a:defRPr/>
              </a:pPr>
              <a:t>‹#›</a:t>
            </a:fld>
            <a:endParaRPr lang="en-US"/>
          </a:p>
        </p:txBody>
      </p:sp>
    </p:spTree>
    <p:extLst>
      <p:ext uri="{BB962C8B-B14F-4D97-AF65-F5344CB8AC3E}">
        <p14:creationId xmlns:p14="http://schemas.microsoft.com/office/powerpoint/2010/main" val="1044167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C554A83C-80B4-4452-AD5F-CE47F1AEAA2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246028D-4493-4342-AF7C-9746886B77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176A5B6-EC48-42AA-AE88-CDE215A52D69}"/>
              </a:ext>
            </a:extLst>
          </p:cNvPr>
          <p:cNvSpPr>
            <a:spLocks noGrp="1"/>
          </p:cNvSpPr>
          <p:nvPr>
            <p:ph type="sldNum" sz="quarter" idx="12"/>
          </p:nvPr>
        </p:nvSpPr>
        <p:spPr/>
        <p:txBody>
          <a:bodyPr/>
          <a:lstStyle>
            <a:lvl1pPr>
              <a:defRPr/>
            </a:lvl1pPr>
          </a:lstStyle>
          <a:p>
            <a:fld id="{5B801907-E13D-49E7-B97C-B7D64D3A8369}" type="slidenum">
              <a:rPr lang="en-US" altLang="en-US"/>
              <a:pPr/>
              <a:t>‹#›</a:t>
            </a:fld>
            <a:endParaRPr lang="en-US" altLang="en-US"/>
          </a:p>
        </p:txBody>
      </p:sp>
    </p:spTree>
    <p:extLst>
      <p:ext uri="{BB962C8B-B14F-4D97-AF65-F5344CB8AC3E}">
        <p14:creationId xmlns:p14="http://schemas.microsoft.com/office/powerpoint/2010/main" val="322424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 id="2147488920" r:id="rId14"/>
    <p:sldLayoutId id="214748892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6</a:t>
            </a:r>
            <a:r>
              <a:rPr lang="en-US" sz="3600" kern="0" dirty="0">
                <a:effectLst>
                  <a:outerShdw blurRad="38100" dist="38100" dir="2700000" algn="tl">
                    <a:srgbClr val="000000">
                      <a:alpha val="43137"/>
                    </a:srgbClr>
                  </a:outerShdw>
                </a:effectLst>
                <a:cs typeface="Calibri" panose="020F0502020204030204" pitchFamily="34" charset="0"/>
              </a:rPr>
              <a:t>‒9</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Flood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CF89DB6A-552B-46C7-9986-87E0B31C4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13550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58CB7521-816F-49E1-956E-600BDDA13B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93060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Dimensions of</a:t>
            </a:r>
            <a:r>
              <a:rPr lang="en-US" sz="3400" dirty="0">
                <a:effectLst>
                  <a:outerShdw blurRad="38100" dist="38100" dir="2700000" algn="tl">
                    <a:srgbClr val="000000">
                      <a:alpha val="43137"/>
                    </a:srgbClr>
                  </a:outerShdw>
                </a:effectLst>
                <a:latin typeface="Calibri" panose="020F0502020204030204" pitchFamily="34" charset="0"/>
              </a:rPr>
              <a:t>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Genesis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733" y="3251200"/>
            <a:ext cx="5960533" cy="3352800"/>
          </a:xfrm>
          <a:prstGeom prst="rect">
            <a:avLst/>
          </a:prstGeom>
        </p:spPr>
      </p:pic>
      <p:pic>
        <p:nvPicPr>
          <p:cNvPr id="7" name="Picture 6">
            <a:extLst>
              <a:ext uri="{FF2B5EF4-FFF2-40B4-BE49-F238E27FC236}">
                <a16:creationId xmlns:a16="http://schemas.microsoft.com/office/drawing/2014/main" id="{7D5E87A6-D77E-4507-B78E-2D71671B9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0" y="2057400"/>
            <a:ext cx="9144000" cy="3048000"/>
          </a:xfrm>
        </p:spPr>
        <p:txBody>
          <a:bodyPr/>
          <a:lstStyle/>
          <a:p>
            <a:pPr marL="0" indent="0" algn="just" eaLnBrk="1" hangingPunct="1">
              <a:buFont typeface="Wingdings" pitchFamily="2" charset="2"/>
              <a:buNone/>
              <a:defRPr/>
            </a:pPr>
            <a:r>
              <a:rPr lang="en-US" dirty="0">
                <a:effectLst>
                  <a:outerShdw blurRad="38100" dist="38100" dir="2700000" algn="tl">
                    <a:srgbClr val="000000">
                      <a:alpha val="43137"/>
                    </a:srgbClr>
                  </a:outerShdw>
                </a:effectLst>
              </a:rPr>
              <a:t>“First, when God pours out judgment, He gives ample warning ahead of time. He sends a spokesperson, a prophet, and gives that prophet a kind of platform from which to be heard. For the antediluvians, Noah was that prophet and the scaffolding around the ark was his platform.” </a:t>
            </a:r>
          </a:p>
        </p:txBody>
      </p:sp>
      <p:sp>
        <p:nvSpPr>
          <p:cNvPr id="151555" name="Text Box 3"/>
          <p:cNvSpPr txBox="1">
            <a:spLocks noChangeArrowheads="1"/>
          </p:cNvSpPr>
          <p:nvPr/>
        </p:nvSpPr>
        <p:spPr bwMode="auto">
          <a:xfrm>
            <a:off x="2352675" y="228600"/>
            <a:ext cx="4438650" cy="1338828"/>
          </a:xfrm>
          <a:prstGeom prst="rect">
            <a:avLst/>
          </a:prstGeom>
          <a:noFill/>
          <a:ln w="9525">
            <a:noFill/>
            <a:miter lim="800000"/>
            <a:headEnd/>
            <a:tailEnd/>
          </a:ln>
          <a:effectLst/>
        </p:spPr>
        <p:txBody>
          <a:bodyPr wrap="square">
            <a:spAutoFit/>
          </a:bodyPr>
          <a:lstStyle/>
          <a:p>
            <a:pPr algn="ctr">
              <a:spcBef>
                <a:spcPts val="0"/>
              </a:spcBef>
              <a:spcAft>
                <a:spcPts val="600"/>
              </a:spcAft>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Hugh Ross </a:t>
            </a:r>
          </a:p>
          <a:p>
            <a:pPr algn="ctr">
              <a:spcBef>
                <a:spcPts val="0"/>
              </a:spcBef>
              <a:defRPr/>
            </a:pPr>
            <a:r>
              <a:rPr lang="en-US" sz="2000" i="1" dirty="0">
                <a:effectLst>
                  <a:outerShdw blurRad="38100" dist="38100" dir="2700000" algn="tl">
                    <a:srgbClr val="000000">
                      <a:alpha val="43137"/>
                    </a:srgbClr>
                  </a:outerShdw>
                </a:effectLst>
                <a:latin typeface="Calibri" panose="020F0502020204030204" pitchFamily="34" charset="0"/>
              </a:rPr>
              <a:t>The Genesis Question</a:t>
            </a:r>
            <a:r>
              <a:rPr lang="en-US" sz="2000" dirty="0">
                <a:effectLst>
                  <a:outerShdw blurRad="38100" dist="38100" dir="2700000" algn="tl">
                    <a:srgbClr val="000000">
                      <a:alpha val="43137"/>
                    </a:srgbClr>
                  </a:outerShdw>
                </a:effectLst>
                <a:latin typeface="Calibri" panose="020F0502020204030204" pitchFamily="34" charset="0"/>
              </a:rPr>
              <a:t> (</a:t>
            </a:r>
            <a:r>
              <a:rPr lang="en-US" sz="2000" dirty="0" err="1">
                <a:effectLst>
                  <a:outerShdw blurRad="38100" dist="38100" dir="2700000" algn="tl">
                    <a:srgbClr val="000000">
                      <a:alpha val="43137"/>
                    </a:srgbClr>
                  </a:outerShdw>
                </a:effectLst>
                <a:latin typeface="Calibri" panose="020F0502020204030204" pitchFamily="34" charset="0"/>
              </a:rPr>
              <a:t>Navpress</a:t>
            </a:r>
            <a:r>
              <a:rPr lang="en-US" sz="2000" dirty="0">
                <a:effectLst>
                  <a:outerShdw blurRad="38100" dist="38100" dir="2700000" algn="tl">
                    <a:srgbClr val="000000">
                      <a:alpha val="43137"/>
                    </a:srgbClr>
                  </a:outerShdw>
                </a:effectLst>
                <a:latin typeface="Calibri" panose="020F0502020204030204" pitchFamily="34" charset="0"/>
              </a:rPr>
              <a:t>, Colorado Springs, CO 1998), 164-65.</a:t>
            </a:r>
          </a:p>
        </p:txBody>
      </p:sp>
      <p:pic>
        <p:nvPicPr>
          <p:cNvPr id="5" name="Picture 4">
            <a:extLst>
              <a:ext uri="{FF2B5EF4-FFF2-40B4-BE49-F238E27FC236}">
                <a16:creationId xmlns:a16="http://schemas.microsoft.com/office/drawing/2014/main" id="{66779496-C8CD-483E-AEF5-F61571AA1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324100" y="228600"/>
            <a:ext cx="44958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Dimensions of the Ark</a:t>
            </a:r>
          </a:p>
        </p:txBody>
      </p:sp>
      <p:sp>
        <p:nvSpPr>
          <p:cNvPr id="146435" name="Rectangle 3"/>
          <p:cNvSpPr>
            <a:spLocks noGrp="1" noChangeArrowheads="1"/>
          </p:cNvSpPr>
          <p:nvPr>
            <p:ph type="body" idx="1"/>
          </p:nvPr>
        </p:nvSpPr>
        <p:spPr>
          <a:xfrm>
            <a:off x="1918494" y="1371601"/>
            <a:ext cx="5307012" cy="2514599"/>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Biblical flood account</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Pagan flood accounts (300)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Similarities and differences</a:t>
            </a:r>
          </a:p>
        </p:txBody>
      </p:sp>
      <p:pic>
        <p:nvPicPr>
          <p:cNvPr id="2" name="Picture 1">
            <a:extLst>
              <a:ext uri="{FF2B5EF4-FFF2-40B4-BE49-F238E27FC236}">
                <a16:creationId xmlns:a16="http://schemas.microsoft.com/office/drawing/2014/main" id="{255E4E26-C037-44B1-A9A7-7D7097982E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3030" y="4114800"/>
            <a:ext cx="3697941" cy="2286000"/>
          </a:xfrm>
          <a:prstGeom prst="rect">
            <a:avLst/>
          </a:prstGeom>
        </p:spPr>
      </p:pic>
      <p:pic>
        <p:nvPicPr>
          <p:cNvPr id="6" name="Picture 5">
            <a:extLst>
              <a:ext uri="{FF2B5EF4-FFF2-40B4-BE49-F238E27FC236}">
                <a16:creationId xmlns:a16="http://schemas.microsoft.com/office/drawing/2014/main" id="{6608ADA6-2F66-4681-873B-5809C287E0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69" name="Group 65"/>
          <p:cNvGraphicFramePr>
            <a:graphicFrameLocks noGrp="1"/>
          </p:cNvGraphicFramePr>
          <p:nvPr>
            <p:ph type="tbl" idx="1"/>
            <p:extLst>
              <p:ext uri="{D42A27DB-BD31-4B8C-83A1-F6EECF244321}">
                <p14:modId xmlns:p14="http://schemas.microsoft.com/office/powerpoint/2010/main" val="147626377"/>
              </p:ext>
            </p:extLst>
          </p:nvPr>
        </p:nvGraphicFramePr>
        <p:xfrm>
          <a:off x="30480" y="108395"/>
          <a:ext cx="9083040" cy="6641211"/>
        </p:xfrm>
        <a:graphic>
          <a:graphicData uri="http://schemas.openxmlformats.org/drawingml/2006/table">
            <a:tbl>
              <a:tblPr>
                <a:tableStyleId>{D7AC3CCA-C797-4891-BE02-D94E43425B78}</a:tableStyleId>
              </a:tblPr>
              <a:tblGrid>
                <a:gridCol w="237744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Biblical vs. Babylonian Flood Account</a:t>
                      </a: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323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ITEM</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GENESIS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GILGAMESH EPIC</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Flood planned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Council</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View of God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Monotheism</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Polytheism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2"/>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 to a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 warned Noah</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Ea</a:t>
                      </a: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warned Utnapishtim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3"/>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Reason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Noise</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4"/>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Punishment</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Ethics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Ambiguous, regretted</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5"/>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Salvation of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Included in God’s plan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Done secretly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6"/>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Lives saved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8</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Reps of all living things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7"/>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Boat</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300x50x30 cubits-3 levels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120x120x120 cubits-7 levels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8"/>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Duration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40 days, 40 nights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6 days, 6 nights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9"/>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Landing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Mountains of Ararat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Mount </a:t>
                      </a: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Nisir</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0"/>
                  </a:ext>
                </a:extLst>
              </a:tr>
              <a:tr h="434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Birds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Raven, dove (3x)</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Dove, swallow, raven</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Sacrifice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Worship</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Appeasement</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2"/>
                  </a:ext>
                </a:extLst>
              </a:tr>
              <a:tr h="45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Blessing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Covenant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Divinity, immortality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69" name="Group 65"/>
          <p:cNvGraphicFramePr>
            <a:graphicFrameLocks noGrp="1"/>
          </p:cNvGraphicFramePr>
          <p:nvPr>
            <p:ph type="tbl" idx="1"/>
            <p:extLst>
              <p:ext uri="{D42A27DB-BD31-4B8C-83A1-F6EECF244321}">
                <p14:modId xmlns:p14="http://schemas.microsoft.com/office/powerpoint/2010/main" val="2614873513"/>
              </p:ext>
            </p:extLst>
          </p:nvPr>
        </p:nvGraphicFramePr>
        <p:xfrm>
          <a:off x="64770" y="108395"/>
          <a:ext cx="9014460" cy="6678727"/>
        </p:xfrm>
        <a:graphic>
          <a:graphicData uri="http://schemas.openxmlformats.org/drawingml/2006/table">
            <a:tbl>
              <a:tblPr>
                <a:tableStyleId>{D7AC3CCA-C797-4891-BE02-D94E43425B78}</a:tableStyleId>
              </a:tblPr>
              <a:tblGrid>
                <a:gridCol w="4507230">
                  <a:extLst>
                    <a:ext uri="{9D8B030D-6E8A-4147-A177-3AD203B41FA5}">
                      <a16:colId xmlns:a16="http://schemas.microsoft.com/office/drawing/2014/main" val="20001"/>
                    </a:ext>
                  </a:extLst>
                </a:gridCol>
                <a:gridCol w="4507230">
                  <a:extLst>
                    <a:ext uri="{9D8B030D-6E8A-4147-A177-3AD203B41FA5}">
                      <a16:colId xmlns:a16="http://schemas.microsoft.com/office/drawing/2014/main" val="20002"/>
                    </a:ext>
                  </a:extLst>
                </a:gridCol>
              </a:tblGrid>
              <a:tr h="54864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uLnTx/>
                          <a:uFillTx/>
                          <a:latin typeface="Calibri" panose="020F0502020204030204" pitchFamily="34" charset="0"/>
                          <a:ea typeface="+mj-ea"/>
                          <a:cs typeface="Calibri" panose="020F0502020204030204" pitchFamily="34" charset="0"/>
                        </a:rPr>
                        <a:t>Biblical vs. Babylonian Creation Account</a:t>
                      </a:r>
                      <a:endParaRPr kumimoji="0" lang="en-US" sz="1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GENESIS</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pPr>
                      <a:r>
                        <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ENUMA ELISH</a:t>
                      </a:r>
                    </a:p>
                  </a:txBody>
                  <a:tcPr anchor="ctr" horzOverflow="overflow"/>
                </a:tc>
                <a:extLst>
                  <a:ext uri="{0D108BD9-81ED-4DB2-BD59-A6C34878D82A}">
                    <a16:rowId xmlns:a16="http://schemas.microsoft.com/office/drawing/2014/main" val="10000"/>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Purpose: praise God</a:t>
                      </a:r>
                    </a:p>
                  </a:txBody>
                  <a:tcPr anchor="ctr" horzOverflow="overflow">
                    <a:solidFill>
                      <a:srgbClr val="FFFFCC"/>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Purpose: praise </a:t>
                      </a:r>
                      <a:r>
                        <a:rPr kumimoji="0" lang="en-US" sz="2400" b="1" i="0" u="none" strike="noStrike" kern="1200" cap="none" normalizeH="0" baseline="0" dirty="0" err="1">
                          <a:ln>
                            <a:noFill/>
                          </a:ln>
                          <a:solidFill>
                            <a:srgbClr val="0000CC"/>
                          </a:solidFill>
                          <a:effectLst/>
                          <a:latin typeface="Calibri" panose="020F0502020204030204" pitchFamily="34" charset="0"/>
                          <a:ea typeface="+mn-ea"/>
                          <a:cs typeface="Calibri" panose="020F0502020204030204" pitchFamily="34" charset="0"/>
                        </a:rPr>
                        <a:t>Marduk</a:t>
                      </a:r>
                      <a:endPar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1"/>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Starts with the deep</a:t>
                      </a:r>
                    </a:p>
                  </a:txBody>
                  <a:tcPr anchor="ctr" horzOverflow="overflow">
                    <a:solidFill>
                      <a:srgbClr val="FFFFCC"/>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Starts with the deep</a:t>
                      </a:r>
                    </a:p>
                  </a:txBody>
                  <a:tcPr anchor="ctr" horzOverflow="overflow"/>
                </a:tc>
                <a:extLst>
                  <a:ext uri="{0D108BD9-81ED-4DB2-BD59-A6C34878D82A}">
                    <a16:rowId xmlns:a16="http://schemas.microsoft.com/office/drawing/2014/main" val="10002"/>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Sequence of days</a:t>
                      </a:r>
                    </a:p>
                  </a:txBody>
                  <a:tcPr anchor="ctr" horzOverflow="overflow">
                    <a:solidFill>
                      <a:srgbClr val="FFFFCC"/>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sequence of days</a:t>
                      </a:r>
                    </a:p>
                  </a:txBody>
                  <a:tcPr anchor="ctr" horzOverflow="overflow"/>
                </a:tc>
                <a:extLst>
                  <a:ext uri="{0D108BD9-81ED-4DB2-BD59-A6C34878D82A}">
                    <a16:rowId xmlns:a16="http://schemas.microsoft.com/office/drawing/2014/main" val="10003"/>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Ex </a:t>
                      </a:r>
                      <a:r>
                        <a:rPr kumimoji="0" lang="en-US" sz="2400" b="1" i="0" u="none" strike="noStrike" kern="1200" cap="none" normalizeH="0" baseline="0" noProof="0" dirty="0" err="1">
                          <a:ln>
                            <a:noFill/>
                          </a:ln>
                          <a:solidFill>
                            <a:srgbClr val="C00000"/>
                          </a:solidFill>
                          <a:effectLst/>
                          <a:latin typeface="Calibri" panose="020F0502020204030204" pitchFamily="34" charset="0"/>
                          <a:ea typeface="+mn-ea"/>
                          <a:cs typeface="Calibri" panose="020F0502020204030204" pitchFamily="34" charset="0"/>
                        </a:rPr>
                        <a:t>nihlo</a:t>
                      </a: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 (by speech)</a:t>
                      </a:r>
                    </a:p>
                  </a:txBody>
                  <a:tcPr anchor="ctr" horzOverflow="overflow">
                    <a:solidFill>
                      <a:srgbClr val="FFFFCC"/>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Creation from formerly existing matter</a:t>
                      </a:r>
                    </a:p>
                  </a:txBody>
                  <a:tcPr anchor="ctr" horzOverflow="overflow"/>
                </a:tc>
                <a:extLst>
                  <a:ext uri="{0D108BD9-81ED-4DB2-BD59-A6C34878D82A}">
                    <a16:rowId xmlns:a16="http://schemas.microsoft.com/office/drawing/2014/main" val="10004"/>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Waters divided above &amp; below firmament</a:t>
                      </a:r>
                    </a:p>
                  </a:txBody>
                  <a:tcPr anchor="ctr" horzOverflow="overflow">
                    <a:solidFill>
                      <a:srgbClr val="FFFFCC"/>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Waters divided above and below corpse of Tiamat</a:t>
                      </a:r>
                    </a:p>
                  </a:txBody>
                  <a:tcPr anchor="ctr" horzOverflow="overflow"/>
                </a:tc>
                <a:extLst>
                  <a:ext uri="{0D108BD9-81ED-4DB2-BD59-A6C34878D82A}">
                    <a16:rowId xmlns:a16="http://schemas.microsoft.com/office/drawing/2014/main" val="10005"/>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Man to rule creation</a:t>
                      </a:r>
                    </a:p>
                  </a:txBody>
                  <a:tcPr anchor="ctr" horzOverflow="overflow">
                    <a:solidFill>
                      <a:srgbClr val="FFFFCC"/>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Man created to ease the God’s work load</a:t>
                      </a:r>
                    </a:p>
                  </a:txBody>
                  <a:tcPr anchor="ctr" horzOverflow="overflow"/>
                </a:tc>
                <a:extLst>
                  <a:ext uri="{0D108BD9-81ED-4DB2-BD59-A6C34878D82A}">
                    <a16:rowId xmlns:a16="http://schemas.microsoft.com/office/drawing/2014/main" val="10006"/>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Man created from the soil</a:t>
                      </a:r>
                    </a:p>
                  </a:txBody>
                  <a:tcPr anchor="ctr" horzOverflow="overflow">
                    <a:solidFill>
                      <a:srgbClr val="FFFFCC"/>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Man created from a slain super hero</a:t>
                      </a:r>
                    </a:p>
                  </a:txBody>
                  <a:tcPr anchor="ctr" horzOverflow="overflow"/>
                </a:tc>
                <a:extLst>
                  <a:ext uri="{0D108BD9-81ED-4DB2-BD59-A6C34878D82A}">
                    <a16:rowId xmlns:a16="http://schemas.microsoft.com/office/drawing/2014/main" val="10007"/>
                  </a:ext>
                </a:extLst>
              </a:tr>
              <a:tr h="430327">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1600" dirty="0">
                          <a:latin typeface="Calibri" panose="020F0502020204030204" pitchFamily="34" charset="0"/>
                          <a:cs typeface="Calibri" panose="020F0502020204030204" pitchFamily="34" charset="0"/>
                        </a:rPr>
                        <a:t>Comparisons/contrasts taken from Walton, </a:t>
                      </a:r>
                      <a:r>
                        <a:rPr lang="en-US" sz="1600" i="1" dirty="0">
                          <a:latin typeface="Calibri" panose="020F0502020204030204" pitchFamily="34" charset="0"/>
                          <a:cs typeface="Calibri" panose="020F0502020204030204" pitchFamily="34" charset="0"/>
                        </a:rPr>
                        <a:t>Chronological and Background charts of the OT</a:t>
                      </a:r>
                      <a:r>
                        <a:rPr lang="en-US" sz="1600" dirty="0">
                          <a:latin typeface="Calibri" panose="020F0502020204030204" pitchFamily="34" charset="0"/>
                          <a:cs typeface="Calibri" panose="020F0502020204030204" pitchFamily="34" charset="0"/>
                        </a:rPr>
                        <a:t>, 80-81.</a:t>
                      </a:r>
                    </a:p>
                  </a:txBody>
                  <a:tcPr anchor="ctr" horzOverflow="overflow"/>
                </a:tc>
                <a:tc hMerge="1">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endParaRPr kumimoji="0" lang="en-US" sz="20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2867846877"/>
                  </a:ext>
                </a:extLst>
              </a:tr>
            </a:tbl>
          </a:graphicData>
        </a:graphic>
      </p:graphicFrame>
    </p:spTree>
    <p:extLst>
      <p:ext uri="{BB962C8B-B14F-4D97-AF65-F5344CB8AC3E}">
        <p14:creationId xmlns:p14="http://schemas.microsoft.com/office/powerpoint/2010/main" val="309962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3716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eleventh observation is connected with archeology. There are two kings’ lists from archeology that reflect what is happening in this chapter. The first is the Sumerian King List from Sumer in Mesopotamia, dating from about the year 2000 </a:t>
            </a:r>
            <a:r>
              <a:rPr lang="en-US" cap="small" dirty="0" err="1">
                <a:effectLst>
                  <a:outerShdw blurRad="38100" dist="38100" dir="2700000" algn="tl">
                    <a:srgbClr val="000000">
                      <a:alpha val="43137"/>
                    </a:srgbClr>
                  </a:outerShdw>
                </a:effectLst>
              </a:rPr>
              <a:t>b.c.</a:t>
            </a:r>
            <a:r>
              <a:rPr lang="en-US" dirty="0">
                <a:effectLst>
                  <a:outerShdw blurRad="38100" dist="38100" dir="2700000" algn="tl">
                    <a:srgbClr val="000000">
                      <a:alpha val="43137"/>
                    </a:srgbClr>
                  </a:outerShdw>
                </a:effectLst>
              </a:rPr>
              <a:t> It lists a total of ten kings, with a total of 241,200 years. That is an average of about 24,000 years per king. Therefore, the concept of longevity of ten generations is something reflected in the Sumerian King List.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6" name="Picture 5">
            <a:extLst>
              <a:ext uri="{FF2B5EF4-FFF2-40B4-BE49-F238E27FC236}">
                <a16:creationId xmlns:a16="http://schemas.microsoft.com/office/drawing/2014/main" id="{60B580E7-6ED2-485D-80DC-13023A5C13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6971841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371600"/>
            <a:ext cx="9143999" cy="32004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It is also interesting that after the list of the ten kings, it then adds, </a:t>
            </a:r>
            <a:r>
              <a:rPr lang="en-US" dirty="0">
                <a:solidFill>
                  <a:srgbClr val="FFFFCC"/>
                </a:solidFill>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and then the flood came</a:t>
            </a:r>
            <a:r>
              <a:rPr lang="en-US" dirty="0">
                <a:effectLst>
                  <a:outerShdw blurRad="38100" dist="38100" dir="2700000" algn="tl">
                    <a:srgbClr val="000000">
                      <a:alpha val="43137"/>
                    </a:srgbClr>
                  </a:outerShdw>
                </a:effectLst>
              </a:rPr>
              <a:t>.’ The flood came with the tenth, just as it is in this Genesis 5 passage. The second is the </a:t>
            </a:r>
            <a:r>
              <a:rPr lang="en-US" dirty="0" err="1">
                <a:effectLst>
                  <a:outerShdw blurRad="38100" dist="38100" dir="2700000" algn="tl">
                    <a:srgbClr val="000000">
                      <a:alpha val="43137"/>
                    </a:srgbClr>
                  </a:outerShdw>
                </a:effectLst>
              </a:rPr>
              <a:t>Berussos</a:t>
            </a:r>
            <a:r>
              <a:rPr lang="en-US" dirty="0">
                <a:effectLst>
                  <a:outerShdw blurRad="38100" dist="38100" dir="2700000" algn="tl">
                    <a:srgbClr val="000000">
                      <a:alpha val="43137"/>
                    </a:srgbClr>
                  </a:outerShdw>
                </a:effectLst>
              </a:rPr>
              <a:t> King List. </a:t>
            </a:r>
            <a:r>
              <a:rPr lang="en-US" dirty="0" err="1">
                <a:effectLst>
                  <a:outerShdw blurRad="38100" dist="38100" dir="2700000" algn="tl">
                    <a:srgbClr val="000000">
                      <a:alpha val="43137"/>
                    </a:srgbClr>
                  </a:outerShdw>
                </a:effectLst>
              </a:rPr>
              <a:t>Berussos</a:t>
            </a:r>
            <a:r>
              <a:rPr lang="en-US" dirty="0">
                <a:effectLst>
                  <a:outerShdw blurRad="38100" dist="38100" dir="2700000" algn="tl">
                    <a:srgbClr val="000000">
                      <a:alpha val="43137"/>
                    </a:srgbClr>
                  </a:outerShdw>
                </a:effectLst>
              </a:rPr>
              <a:t> was a Babylonian priest of the third century </a:t>
            </a:r>
            <a:r>
              <a:rPr lang="en-US" cap="small" dirty="0" err="1">
                <a:effectLst>
                  <a:outerShdw blurRad="38100" dist="38100" dir="2700000" algn="tl">
                    <a:srgbClr val="000000">
                      <a:alpha val="43137"/>
                    </a:srgbClr>
                  </a:outerShdw>
                </a:effectLst>
              </a:rPr>
              <a:t>b.c.</a:t>
            </a:r>
            <a:r>
              <a:rPr lang="en-US" dirty="0">
                <a:effectLst>
                  <a:outerShdw blurRad="38100" dist="38100" dir="2700000" algn="tl">
                    <a:srgbClr val="000000">
                      <a:alpha val="43137"/>
                    </a:srgbClr>
                  </a:outerShdw>
                </a:effectLst>
              </a:rPr>
              <a:t>, and he also lists ten kings before the flood.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35C66F92-BA02-47B9-ACB6-8C6B590C6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6400" y="4800600"/>
            <a:ext cx="3251200" cy="1828800"/>
          </a:xfrm>
          <a:prstGeom prst="rect">
            <a:avLst/>
          </a:prstGeom>
          <a:ln>
            <a:solidFill>
              <a:schemeClr val="tx1"/>
            </a:solidFill>
          </a:ln>
        </p:spPr>
      </p:pic>
      <p:pic>
        <p:nvPicPr>
          <p:cNvPr id="8" name="Picture 7">
            <a:extLst>
              <a:ext uri="{FF2B5EF4-FFF2-40B4-BE49-F238E27FC236}">
                <a16:creationId xmlns:a16="http://schemas.microsoft.com/office/drawing/2014/main" id="{5F5170F1-06DD-4797-AC07-A245A49440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450157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533400" y="228600"/>
            <a:ext cx="8077200" cy="1143000"/>
          </a:xfrm>
        </p:spPr>
        <p:txBody>
          <a:bodyPr/>
          <a:lstStyle/>
          <a:p>
            <a:pPr algn="ctr"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Explanation of Similarities &amp; Differences Between the Biblical and Pagan Flood Accounts</a:t>
            </a:r>
          </a:p>
        </p:txBody>
      </p:sp>
      <p:sp>
        <p:nvSpPr>
          <p:cNvPr id="146435" name="Rectangle 3"/>
          <p:cNvSpPr>
            <a:spLocks noGrp="1" noChangeArrowheads="1"/>
          </p:cNvSpPr>
          <p:nvPr>
            <p:ph type="body" idx="1"/>
          </p:nvPr>
        </p:nvSpPr>
        <p:spPr>
          <a:xfrm>
            <a:off x="114300" y="1600200"/>
            <a:ext cx="8915400" cy="3733800"/>
          </a:xfrm>
        </p:spPr>
        <p:txBody>
          <a:bodyPr/>
          <a:lstStyle/>
          <a:p>
            <a:pPr marL="514350" indent="-5143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pagans accounts (Babylonian creation –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Enuma </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Elish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&amp; flood –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Gilgamesh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borrowed from the Bible? – Unlikely since some pagan accounts (1800 B.C.) precede the time when Gen. was written (1446 B.C.)</a:t>
            </a:r>
          </a:p>
          <a:p>
            <a:pPr marL="514350" indent="-5143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borrowed from the pagan accounts</a:t>
            </a:r>
            <a:r>
              <a:rPr lang="en-US" sz="3000" dirty="0">
                <a:effectLst>
                  <a:outerShdw blurRad="38100" dist="38100" dir="2700000" algn="tl">
                    <a:srgbClr val="000000">
                      <a:alpha val="43137"/>
                    </a:srgbClr>
                  </a:outerShdw>
                </a:effectLst>
                <a:cs typeface="Calibri" panose="020F0502020204030204" pitchFamily="34" charset="0"/>
              </a:rPr>
              <a:t>? – A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possibility</a:t>
            </a:r>
          </a:p>
        </p:txBody>
      </p:sp>
      <p:pic>
        <p:nvPicPr>
          <p:cNvPr id="6" name="Picture 5">
            <a:extLst>
              <a:ext uri="{FF2B5EF4-FFF2-40B4-BE49-F238E27FC236}">
                <a16:creationId xmlns:a16="http://schemas.microsoft.com/office/drawing/2014/main" id="{D63FC64C-404A-405B-A4F0-600E6F12A7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5867400"/>
            <a:ext cx="1075765"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1"/>
          </p:nvPr>
        </p:nvSpPr>
        <p:spPr>
          <a:xfrm>
            <a:off x="114300" y="1600200"/>
            <a:ext cx="8915400" cy="4648200"/>
          </a:xfrm>
        </p:spPr>
        <p:txBody>
          <a:bodyPr/>
          <a:lstStyle/>
          <a:p>
            <a:pPr marL="514350" indent="-514350" algn="just" eaLnBrk="1" hangingPunct="1">
              <a:spcBef>
                <a:spcPts val="0"/>
              </a:spcBef>
              <a:spcAft>
                <a:spcPts val="2400"/>
              </a:spcAft>
              <a:buSzPct val="100000"/>
              <a:buFont typeface="+mj-lt"/>
              <a:buAutoNum type="arabicPeriod" startAt="3"/>
              <a:defRPr/>
            </a:pPr>
            <a:r>
              <a:rPr lang="en-US" sz="3000" dirty="0">
                <a:effectLst>
                  <a:outerShdw blurRad="38100" dist="38100" dir="2700000" algn="tl">
                    <a:srgbClr val="000000">
                      <a:alpha val="43137"/>
                    </a:srgbClr>
                  </a:outerShdw>
                </a:effectLst>
                <a:cs typeface="Calibri" panose="020F0502020204030204" pitchFamily="34" charset="0"/>
              </a:rPr>
              <a:t>Common source</a:t>
            </a:r>
          </a:p>
          <a:p>
            <a:pPr marL="914400" lvl="1" indent="-457200"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event</a:t>
            </a:r>
          </a:p>
          <a:p>
            <a:pPr marL="914400" lvl="1" indent="-457200"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Spreading knowledge of historical event into all early cultures</a:t>
            </a:r>
          </a:p>
          <a:p>
            <a:pPr marL="914400" lvl="1" indent="-457200"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Paganism’s adjustment (monotheism, sin, ethics)-Rom. 1:18-32</a:t>
            </a:r>
          </a:p>
          <a:p>
            <a:pPr marL="914400" lvl="1" indent="-457200"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readjustment-correction through Moses</a:t>
            </a:r>
          </a:p>
        </p:txBody>
      </p:sp>
      <p:sp>
        <p:nvSpPr>
          <p:cNvPr id="6" name="Rectangle 2">
            <a:extLst>
              <a:ext uri="{FF2B5EF4-FFF2-40B4-BE49-F238E27FC236}">
                <a16:creationId xmlns:a16="http://schemas.microsoft.com/office/drawing/2014/main" id="{B0BBCE95-C93B-498D-8A5A-1687D00EC6AD}"/>
              </a:ext>
            </a:extLst>
          </p:cNvPr>
          <p:cNvSpPr>
            <a:spLocks noGrp="1" noChangeArrowheads="1"/>
          </p:cNvSpPr>
          <p:nvPr>
            <p:ph type="title"/>
          </p:nvPr>
        </p:nvSpPr>
        <p:spPr>
          <a:xfrm>
            <a:off x="533400" y="228600"/>
            <a:ext cx="8077200" cy="1143000"/>
          </a:xfrm>
        </p:spPr>
        <p:txBody>
          <a:bodyPr/>
          <a:lstStyle/>
          <a:p>
            <a:pPr algn="ctr"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Explanation of Similarities &amp; Differences Between the Biblical and Pagan Flood Accounts</a:t>
            </a:r>
          </a:p>
        </p:txBody>
      </p:sp>
      <p:pic>
        <p:nvPicPr>
          <p:cNvPr id="7" name="Picture 6">
            <a:extLst>
              <a:ext uri="{FF2B5EF4-FFF2-40B4-BE49-F238E27FC236}">
                <a16:creationId xmlns:a16="http://schemas.microsoft.com/office/drawing/2014/main" id="{484EB568-108D-420F-A134-15DDDFC3E0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5867400"/>
            <a:ext cx="1075765" cy="914400"/>
          </a:xfrm>
          <a:prstGeom prst="rect">
            <a:avLst/>
          </a:prstGeom>
        </p:spPr>
      </p:pic>
    </p:spTree>
    <p:extLst>
      <p:ext uri="{BB962C8B-B14F-4D97-AF65-F5344CB8AC3E}">
        <p14:creationId xmlns:p14="http://schemas.microsoft.com/office/powerpoint/2010/main" val="193919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69" name="Group 65"/>
          <p:cNvGraphicFramePr>
            <a:graphicFrameLocks noGrp="1"/>
          </p:cNvGraphicFramePr>
          <p:nvPr>
            <p:ph type="tbl" idx="1"/>
            <p:extLst>
              <p:ext uri="{D42A27DB-BD31-4B8C-83A1-F6EECF244321}">
                <p14:modId xmlns:p14="http://schemas.microsoft.com/office/powerpoint/2010/main" val="3312845187"/>
              </p:ext>
            </p:extLst>
          </p:nvPr>
        </p:nvGraphicFramePr>
        <p:xfrm>
          <a:off x="30480" y="108395"/>
          <a:ext cx="9083040" cy="6641211"/>
        </p:xfrm>
        <a:graphic>
          <a:graphicData uri="http://schemas.openxmlformats.org/drawingml/2006/table">
            <a:tbl>
              <a:tblPr>
                <a:tableStyleId>{D7AC3CCA-C797-4891-BE02-D94E43425B78}</a:tableStyleId>
              </a:tblPr>
              <a:tblGrid>
                <a:gridCol w="237744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Biblical vs. Babylonian Flood Account</a:t>
                      </a: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323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ITEM</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GENESIS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GILGAMESH EPIC</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Flood planned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Council</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View of God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Monotheism</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Polytheism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2"/>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 to a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 warned Noah</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Ea</a:t>
                      </a: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warned Utnapishtim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3"/>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Reason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Noise</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4"/>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Punishment</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Ethics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Ambiguous, regretted</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5"/>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Salvation of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Included in God’s plan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Done secretly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6"/>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Lives saved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8</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Reps of all living things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7"/>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Boat</a:t>
                      </a:r>
                      <a:endParaRPr kumimoji="0" lang="en-US" sz="20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sng" strike="noStrike" cap="none" normalizeH="0" baseline="0" dirty="0">
                          <a:ln>
                            <a:noFill/>
                          </a:ln>
                          <a:solidFill>
                            <a:srgbClr val="C00000"/>
                          </a:solidFill>
                          <a:effectLst/>
                          <a:latin typeface="Calibri" panose="020F0502020204030204" pitchFamily="34" charset="0"/>
                          <a:cs typeface="Calibri" panose="020F0502020204030204" pitchFamily="34" charset="0"/>
                        </a:rPr>
                        <a:t>300x50x30 cubits-3 levels</a:t>
                      </a:r>
                      <a:endParaRPr kumimoji="0" 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sng" strike="noStrike" cap="none" normalizeH="0" baseline="0" dirty="0">
                          <a:ln>
                            <a:noFill/>
                          </a:ln>
                          <a:solidFill>
                            <a:srgbClr val="0000CC"/>
                          </a:solidFill>
                          <a:effectLst/>
                          <a:latin typeface="Calibri" panose="020F0502020204030204" pitchFamily="34" charset="0"/>
                          <a:cs typeface="Calibri" panose="020F0502020204030204" pitchFamily="34" charset="0"/>
                        </a:rPr>
                        <a:t>120x120x120 cubits-7 levels</a:t>
                      </a:r>
                      <a:endParaRPr kumimoji="0" lang="en-US" sz="2000" b="1" i="0" u="sng"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chemeClr val="tx2">
                        <a:lumMod val="20000"/>
                        <a:lumOff val="80000"/>
                      </a:schemeClr>
                    </a:solidFill>
                  </a:tcPr>
                </a:tc>
                <a:extLst>
                  <a:ext uri="{0D108BD9-81ED-4DB2-BD59-A6C34878D82A}">
                    <a16:rowId xmlns:a16="http://schemas.microsoft.com/office/drawing/2014/main" val="10008"/>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Duration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40 days, 40 nights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6 days, 6 nights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9"/>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Landing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Mountains of Ararat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Mount </a:t>
                      </a: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Nisir</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0"/>
                  </a:ext>
                </a:extLst>
              </a:tr>
              <a:tr h="434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Birds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Raven, dove (3x)</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Dove, swallow, raven</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Sacrifice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Worship</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Appeasement</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2"/>
                  </a:ext>
                </a:extLst>
              </a:tr>
              <a:tr h="45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Blessing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Covenant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Divinity, immortality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27821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469F66-C63E-4E55-AD07-0F8E232E1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8D9C58A4-59F3-4033-808D-8116EC007A6F}"/>
              </a:ext>
            </a:extLst>
          </p:cNvPr>
          <p:cNvSpPr>
            <a:spLocks noGrp="1"/>
          </p:cNvSpPr>
          <p:nvPr>
            <p:ph type="body" idx="4294967295"/>
          </p:nvPr>
        </p:nvSpPr>
        <p:spPr>
          <a:xfrm>
            <a:off x="0" y="0"/>
            <a:ext cx="9144000" cy="3886200"/>
          </a:xfrm>
        </p:spPr>
        <p:txBody>
          <a:bodyPr/>
          <a:lstStyle/>
          <a:p>
            <a:pPr marL="0" indent="0" algn="ctr" defTabSz="685800">
              <a:spcBef>
                <a:spcPct val="0"/>
              </a:spcBef>
              <a:spcAft>
                <a:spcPts val="1200"/>
              </a:spcAft>
              <a:buFont typeface="Wingdings" panose="05000000000000000000" pitchFamily="2" charset="2"/>
              <a:buNone/>
              <a:defRPr/>
            </a:pPr>
            <a:r>
              <a:rPr lang="en-US" altLang="en-US" sz="4000" kern="1200" dirty="0">
                <a:solidFill>
                  <a:schemeClr val="tx2"/>
                </a:solidFill>
                <a:ea typeface="+mj-ea"/>
                <a:cs typeface="Calibri" panose="020F0502020204030204" pitchFamily="34" charset="0"/>
              </a:rPr>
              <a:t>John 20:30-31</a:t>
            </a:r>
          </a:p>
          <a:p>
            <a:pPr marL="0" indent="0" algn="just">
              <a:spcBef>
                <a:spcPts val="0"/>
              </a:spcBef>
              <a:buFont typeface="Wingdings" panose="05000000000000000000" pitchFamily="2" charset="2"/>
              <a:buNone/>
              <a:defRPr/>
            </a:pPr>
            <a:r>
              <a:rPr lang="en-US" dirty="0">
                <a:cs typeface="Calibri" panose="020F0502020204030204" pitchFamily="34" charset="0"/>
              </a:rPr>
              <a:t>“</a:t>
            </a:r>
            <a:r>
              <a:rPr lang="en-US" baseline="30000" dirty="0">
                <a:cs typeface="Calibri" panose="020F0502020204030204" pitchFamily="34" charset="0"/>
              </a:rPr>
              <a:t>30</a:t>
            </a:r>
            <a:r>
              <a:rPr lang="en-US" dirty="0">
                <a:cs typeface="Calibri" panose="020F0502020204030204" pitchFamily="34" charset="0"/>
              </a:rPr>
              <a:t> Therefore many other signs Jesus also performed in the presence of the disciples, which are not written in this book; </a:t>
            </a:r>
            <a:r>
              <a:rPr lang="en-US" baseline="30000" dirty="0">
                <a:cs typeface="Calibri" panose="020F0502020204030204" pitchFamily="34" charset="0"/>
              </a:rPr>
              <a:t>31</a:t>
            </a:r>
            <a:r>
              <a:rPr lang="en-US" dirty="0">
                <a:cs typeface="Calibri" panose="020F0502020204030204" pitchFamily="34" charset="0"/>
              </a:rPr>
              <a:t> but these have been written so that you may believe that Jesus is the Christ, the Son of God; and that believing you may have life in His name.”</a:t>
            </a:r>
          </a:p>
        </p:txBody>
      </p:sp>
      <p:pic>
        <p:nvPicPr>
          <p:cNvPr id="5126" name="Picture 6" descr="http://www.maggiesnotebook.com/wp-content/uploads/2011/08/Apostle_John_35.jpg">
            <a:extLst>
              <a:ext uri="{FF2B5EF4-FFF2-40B4-BE49-F238E27FC236}">
                <a16:creationId xmlns:a16="http://schemas.microsoft.com/office/drawing/2014/main" id="{1D9BC084-A1A9-4E62-9C9D-2CA192A9AD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6159" y="3505200"/>
            <a:ext cx="1131683" cy="1371600"/>
          </a:xfrm>
          <a:prstGeom prst="rect">
            <a:avLst/>
          </a:prstGeom>
        </p:spPr>
      </p:pic>
    </p:spTree>
    <p:extLst>
      <p:ext uri="{BB962C8B-B14F-4D97-AF65-F5344CB8AC3E}">
        <p14:creationId xmlns:p14="http://schemas.microsoft.com/office/powerpoint/2010/main" val="3570620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86822-817A-43C3-A02D-2853DBFE0C86}"/>
              </a:ext>
            </a:extLst>
          </p:cNvPr>
          <p:cNvPicPr>
            <a:picLocks noChangeAspect="1" noChangeArrowheads="1"/>
          </p:cNvPicPr>
          <p:nvPr/>
        </p:nvPicPr>
        <p:blipFill>
          <a:blip r:embed="rId2"/>
          <a:srcRect/>
          <a:stretch>
            <a:fillRect/>
          </a:stretch>
        </p:blipFill>
        <p:spPr bwMode="auto">
          <a:xfrm>
            <a:off x="187627"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15294B51-EC99-4299-BA6D-2D4D703A945D}"/>
              </a:ext>
            </a:extLst>
          </p:cNvPr>
          <p:cNvSpPr>
            <a:spLocks noGrp="1" noChangeArrowheads="1"/>
          </p:cNvSpPr>
          <p:nvPr>
            <p:ph type="title"/>
          </p:nvPr>
        </p:nvSpPr>
        <p:spPr>
          <a:xfrm>
            <a:off x="1638300" y="228600"/>
            <a:ext cx="5867400" cy="609600"/>
          </a:xfrm>
        </p:spPr>
        <p:txBody>
          <a:bodyPr/>
          <a:lstStyle/>
          <a:p>
            <a:pPr>
              <a:defRPr/>
            </a:pPr>
            <a:r>
              <a:rPr lang="en-US" sz="3600" dirty="0">
                <a:effectLst>
                  <a:outerShdw blurRad="38100" dist="38100" dir="2700000" algn="tl">
                    <a:srgbClr val="000000">
                      <a:alpha val="43137"/>
                    </a:srgbClr>
                  </a:outerShdw>
                </a:effectLst>
                <a:latin typeface="Arial" pitchFamily="34" charset="0"/>
                <a:cs typeface="Arial" pitchFamily="34" charset="0"/>
              </a:rPr>
              <a:t>7 “I AM” statements in John</a:t>
            </a:r>
          </a:p>
        </p:txBody>
      </p:sp>
      <p:graphicFrame>
        <p:nvGraphicFramePr>
          <p:cNvPr id="16416" name="Group 32">
            <a:extLst>
              <a:ext uri="{FF2B5EF4-FFF2-40B4-BE49-F238E27FC236}">
                <a16:creationId xmlns:a16="http://schemas.microsoft.com/office/drawing/2014/main" id="{69AAA0F3-DB70-42DB-988D-298F7CABA533}"/>
              </a:ext>
            </a:extLst>
          </p:cNvPr>
          <p:cNvGraphicFramePr>
            <a:graphicFrameLocks noGrp="1"/>
          </p:cNvGraphicFramePr>
          <p:nvPr/>
        </p:nvGraphicFramePr>
        <p:xfrm>
          <a:off x="1600200" y="990600"/>
          <a:ext cx="7391400" cy="5476877"/>
        </p:xfrm>
        <a:graphic>
          <a:graphicData uri="http://schemas.openxmlformats.org/drawingml/2006/table">
            <a:tbl>
              <a:tblPr/>
              <a:tblGrid>
                <a:gridCol w="55435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tblGrid>
              <a:tr h="6086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I am the Bread of Life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6:35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69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Light of the world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8:12</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Gate for the sheep</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10:7; cf. v.9</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77506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I am the Good Shepherd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10:11,14</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I am the Resurrection and the Life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11:25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Way and the Truth and the Life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14:6</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true Vine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15:1; cf. v.5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bl>
          </a:graphicData>
        </a:graphic>
      </p:graphicFrame>
      <p:pic>
        <p:nvPicPr>
          <p:cNvPr id="49182" name="Picture 2">
            <a:extLst>
              <a:ext uri="{FF2B5EF4-FFF2-40B4-BE49-F238E27FC236}">
                <a16:creationId xmlns:a16="http://schemas.microsoft.com/office/drawing/2014/main" id="{40494547-9E72-42C2-966C-C7D292154C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990600"/>
            <a:ext cx="1447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2EA2D55F-7CF3-4A93-8F1D-39DD41D09B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65806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8449630"/>
              </p:ext>
            </p:extLst>
          </p:nvPr>
        </p:nvGraphicFramePr>
        <p:xfrm>
          <a:off x="76201" y="228600"/>
          <a:ext cx="8991599" cy="5760720"/>
        </p:xfrm>
        <a:graphic>
          <a:graphicData uri="http://schemas.openxmlformats.org/drawingml/2006/table">
            <a:tbl>
              <a:tblPr firstRow="1" bandRow="1">
                <a:tableStyleId>{5C22544A-7EE6-4342-B048-85BDC9FD1C3A}</a:tableStyleId>
              </a:tblPr>
              <a:tblGrid>
                <a:gridCol w="1904999">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822960">
                <a:tc gridSpan="4">
                  <a:txBody>
                    <a:bodyPr/>
                    <a:lstStyle/>
                    <a:p>
                      <a:pPr algn="ctr"/>
                      <a:r>
                        <a:rPr lang="en-US" sz="32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Noahic</a:t>
                      </a:r>
                      <a:r>
                        <a:rPr lang="en-US" sz="32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822960">
                <a:tc>
                  <a:txBody>
                    <a:bodyPr/>
                    <a:lstStyle/>
                    <a:p>
                      <a:pPr algn="l"/>
                      <a:r>
                        <a:rPr lang="en-US" sz="2400" b="1" u="none" kern="1200" dirty="0">
                          <a:solidFill>
                            <a:schemeClr val="bg2"/>
                          </a:solidFill>
                          <a:latin typeface="Calibri" panose="020F0502020204030204" pitchFamily="34" charset="0"/>
                          <a:ea typeface="+mn-ea"/>
                          <a:cs typeface="+mn-cs"/>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NOAHIC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008000"/>
                          </a:solidFill>
                          <a:latin typeface="Calibri" panose="020F0502020204030204" pitchFamily="34" charset="0"/>
                          <a:ea typeface="+mn-ea"/>
                          <a:cs typeface="+mn-cs"/>
                        </a:rPr>
                        <a:t>ABRAHAMIC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0000CC"/>
                          </a:solidFill>
                          <a:latin typeface="Calibri" panose="020F0502020204030204" pitchFamily="34" charset="0"/>
                          <a:ea typeface="+mn-ea"/>
                          <a:cs typeface="+mn-cs"/>
                        </a:rPr>
                        <a:t>MOSAIC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822960">
                <a:tc>
                  <a:txBody>
                    <a:bodyPr/>
                    <a:lstStyle/>
                    <a:p>
                      <a:r>
                        <a:rPr lang="en-US" sz="2400" b="1" u="none" kern="1200" dirty="0">
                          <a:solidFill>
                            <a:schemeClr val="bg2"/>
                          </a:solidFill>
                          <a:latin typeface="Calibri" panose="020F0502020204030204" pitchFamily="34" charset="0"/>
                          <a:ea typeface="+mn-ea"/>
                          <a:cs typeface="+mn-cs"/>
                        </a:rPr>
                        <a:t>Human 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Noah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Abraham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Moses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822960">
                <a:tc>
                  <a:txBody>
                    <a:bodyPr/>
                    <a:lstStyle/>
                    <a:p>
                      <a:r>
                        <a:rPr lang="en-US" sz="2400" b="1" u="none" kern="1200" dirty="0">
                          <a:solidFill>
                            <a:schemeClr val="bg2"/>
                          </a:solidFill>
                          <a:latin typeface="Calibri" panose="020F0502020204030204" pitchFamily="34" charset="0"/>
                          <a:ea typeface="+mn-ea"/>
                          <a:cs typeface="+mn-cs"/>
                        </a:rPr>
                        <a:t>Scripture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Gen.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Gen. 12‒17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Exod. 19‒40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822960">
                <a:tc>
                  <a:txBody>
                    <a:bodyPr/>
                    <a:lstStyle/>
                    <a:p>
                      <a:r>
                        <a:rPr lang="en-US" sz="2400" b="1" u="none" kern="1200" dirty="0">
                          <a:solidFill>
                            <a:schemeClr val="bg2"/>
                          </a:solidFill>
                          <a:latin typeface="Calibri" panose="020F0502020204030204" pitchFamily="34" charset="0"/>
                          <a:ea typeface="+mn-ea"/>
                          <a:cs typeface="+mn-cs"/>
                        </a:rPr>
                        <a:t>Covenant (</a:t>
                      </a:r>
                      <a:r>
                        <a:rPr lang="en-US" sz="2400" b="1" i="1" u="none" kern="1200" dirty="0" err="1">
                          <a:solidFill>
                            <a:schemeClr val="bg2"/>
                          </a:solidFill>
                          <a:latin typeface="Calibri" panose="020F0502020204030204" pitchFamily="34" charset="0"/>
                          <a:ea typeface="+mn-ea"/>
                          <a:cs typeface="+mn-cs"/>
                        </a:rPr>
                        <a:t>Berith</a:t>
                      </a:r>
                      <a:r>
                        <a:rPr lang="en-US" sz="2400" b="1" u="none" kern="1200" dirty="0">
                          <a:solidFill>
                            <a:schemeClr val="bg2"/>
                          </a:solidFill>
                          <a:latin typeface="Calibri" panose="020F050202020403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Gen. 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Gen. 15:18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Exod. 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822960">
                <a:tc>
                  <a:txBody>
                    <a:bodyPr/>
                    <a:lstStyle/>
                    <a:p>
                      <a:r>
                        <a:rPr lang="en-US" sz="2400" b="1" u="none" kern="1200" dirty="0">
                          <a:solidFill>
                            <a:schemeClr val="bg2"/>
                          </a:solidFill>
                          <a:latin typeface="Calibri" panose="020F0502020204030204" pitchFamily="34" charset="0"/>
                          <a:ea typeface="+mn-ea"/>
                          <a:cs typeface="+mn-cs"/>
                        </a:rPr>
                        <a:t>Party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World, </a:t>
                      </a:r>
                    </a:p>
                    <a:p>
                      <a:pPr algn="ctr"/>
                      <a:r>
                        <a:rPr lang="en-US" sz="2400" b="1" u="none" kern="1200" dirty="0">
                          <a:solidFill>
                            <a:srgbClr val="C00000"/>
                          </a:solidFill>
                          <a:latin typeface="Calibri" panose="020F0502020204030204" pitchFamily="34" charset="0"/>
                          <a:ea typeface="+mn-ea"/>
                          <a:cs typeface="+mn-cs"/>
                        </a:rPr>
                        <a:t>humanity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Israel, </a:t>
                      </a:r>
                    </a:p>
                    <a:p>
                      <a:pPr algn="ctr"/>
                      <a:r>
                        <a:rPr lang="en-US" sz="2400" b="1" kern="1200" dirty="0">
                          <a:solidFill>
                            <a:srgbClr val="008000"/>
                          </a:solidFill>
                          <a:latin typeface="Calibri" panose="020F0502020204030204" pitchFamily="34" charset="0"/>
                          <a:ea typeface="+mn-ea"/>
                          <a:cs typeface="+mn-cs"/>
                        </a:rPr>
                        <a:t>Hebrews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Israel, </a:t>
                      </a:r>
                    </a:p>
                    <a:p>
                      <a:pPr algn="ctr"/>
                      <a:r>
                        <a:rPr lang="en-US" sz="2400" b="1" kern="1200" dirty="0">
                          <a:solidFill>
                            <a:srgbClr val="0000CC"/>
                          </a:solidFill>
                          <a:latin typeface="Calibri" panose="020F0502020204030204" pitchFamily="34" charset="0"/>
                          <a:ea typeface="+mn-ea"/>
                          <a:cs typeface="+mn-cs"/>
                        </a:rPr>
                        <a:t>Hebrews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822960">
                <a:tc>
                  <a:txBody>
                    <a:bodyPr/>
                    <a:lstStyle/>
                    <a:p>
                      <a:r>
                        <a:rPr lang="en-US" sz="2400" b="1" u="none" kern="1200" dirty="0">
                          <a:solidFill>
                            <a:schemeClr val="bg2"/>
                          </a:solidFill>
                          <a:latin typeface="Calibri" panose="020F0502020204030204" pitchFamily="34" charset="0"/>
                          <a:ea typeface="+mn-ea"/>
                          <a:cs typeface="+mn-cs"/>
                        </a:rPr>
                        <a: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Pre-Israel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61099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6923542"/>
              </p:ext>
            </p:extLst>
          </p:nvPr>
        </p:nvGraphicFramePr>
        <p:xfrm>
          <a:off x="76200" y="228600"/>
          <a:ext cx="8991600" cy="6400800"/>
        </p:xfrm>
        <a:graphic>
          <a:graphicData uri="http://schemas.openxmlformats.org/drawingml/2006/table">
            <a:tbl>
              <a:tblPr firstRow="1" bandRow="1">
                <a:tableStyleId>{5C22544A-7EE6-4342-B048-85BDC9FD1C3A}</a:tableStyleId>
              </a:tblPr>
              <a:tblGrid>
                <a:gridCol w="2170386">
                  <a:extLst>
                    <a:ext uri="{9D8B030D-6E8A-4147-A177-3AD203B41FA5}">
                      <a16:colId xmlns:a16="http://schemas.microsoft.com/office/drawing/2014/main" val="20000"/>
                    </a:ext>
                  </a:extLst>
                </a:gridCol>
                <a:gridCol w="2092872">
                  <a:extLst>
                    <a:ext uri="{9D8B030D-6E8A-4147-A177-3AD203B41FA5}">
                      <a16:colId xmlns:a16="http://schemas.microsoft.com/office/drawing/2014/main" val="20001"/>
                    </a:ext>
                  </a:extLst>
                </a:gridCol>
                <a:gridCol w="2557956">
                  <a:extLst>
                    <a:ext uri="{9D8B030D-6E8A-4147-A177-3AD203B41FA5}">
                      <a16:colId xmlns:a16="http://schemas.microsoft.com/office/drawing/2014/main" val="20002"/>
                    </a:ext>
                  </a:extLst>
                </a:gridCol>
                <a:gridCol w="2170386">
                  <a:extLst>
                    <a:ext uri="{9D8B030D-6E8A-4147-A177-3AD203B41FA5}">
                      <a16:colId xmlns:a16="http://schemas.microsoft.com/office/drawing/2014/main" val="20003"/>
                    </a:ext>
                  </a:extLst>
                </a:gridCol>
              </a:tblGrid>
              <a:tr h="855552">
                <a:tc gridSpan="4">
                  <a:txBody>
                    <a:bodyPr/>
                    <a:lstStyle/>
                    <a:p>
                      <a:pPr algn="ctr"/>
                      <a:r>
                        <a:rPr lang="en-US" sz="3200" b="0" kern="1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Noahic</a:t>
                      </a:r>
                      <a:r>
                        <a:rPr lang="en-US" sz="32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665430">
                <a:tc>
                  <a:txBody>
                    <a:bodyPr/>
                    <a:lstStyle/>
                    <a:p>
                      <a:r>
                        <a:rPr lang="en-US" sz="2200" b="1" u="none" kern="1200" dirty="0">
                          <a:solidFill>
                            <a:schemeClr val="bg2"/>
                          </a:solidFill>
                          <a:latin typeface="Calibri" panose="020F0502020204030204" pitchFamily="34" charset="0"/>
                          <a:ea typeface="+mn-ea"/>
                          <a:cs typeface="+mn-cs"/>
                        </a:rPr>
                        <a:t>Covenant</a:t>
                      </a:r>
                      <a:endParaRPr lang="en-US" sz="2200" u="none" dirty="0">
                        <a:solidFill>
                          <a:schemeClr val="bg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NOAHIC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ABRAHAMIC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MOSAIC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792178">
                <a:tc>
                  <a:txBody>
                    <a:bodyPr/>
                    <a:lstStyle/>
                    <a:p>
                      <a:r>
                        <a:rPr lang="en-US" sz="2200" b="1" u="none" kern="1200" dirty="0">
                          <a:solidFill>
                            <a:schemeClr val="bg2"/>
                          </a:solidFill>
                          <a:latin typeface="Calibri" panose="020F0502020204030204" pitchFamily="34" charset="0"/>
                          <a:ea typeface="+mn-ea"/>
                          <a:cs typeface="+mn-cs"/>
                        </a:rPr>
                        <a:t>Conditional or unconditional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Unconditional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008000"/>
                          </a:solidFill>
                          <a:latin typeface="Calibri" panose="020F0502020204030204" pitchFamily="34" charset="0"/>
                          <a:ea typeface="+mn-ea"/>
                          <a:cs typeface="+mn-cs"/>
                        </a:rPr>
                        <a:t>Unconditional</a:t>
                      </a:r>
                    </a:p>
                    <a:p>
                      <a:pPr algn="ctr"/>
                      <a:endParaRPr lang="en-US" sz="2200" b="1" u="none" kern="1200" dirty="0">
                        <a:solidFill>
                          <a:srgbClr val="008000"/>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Conditional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1837854">
                <a:tc>
                  <a:txBody>
                    <a:bodyPr/>
                    <a:lstStyle/>
                    <a:p>
                      <a:r>
                        <a:rPr lang="en-US" sz="2200" b="1" u="none" kern="1200" dirty="0">
                          <a:solidFill>
                            <a:schemeClr val="bg2"/>
                          </a:solidFill>
                          <a:latin typeface="Calibri" panose="020F0502020204030204" pitchFamily="34" charset="0"/>
                          <a:ea typeface="+mn-ea"/>
                          <a:cs typeface="+mn-cs"/>
                        </a:rPr>
                        <a:t>Promises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No more flood judgment, enduring earth, capital punishment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Ownership of land, seed, and blessing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Enjoyment or possession of land, seed, and blessing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r h="665430">
                <a:tc>
                  <a:txBody>
                    <a:bodyPr/>
                    <a:lstStyle/>
                    <a:p>
                      <a:r>
                        <a:rPr lang="en-US" sz="2200" b="1" u="none" kern="1200" dirty="0">
                          <a:solidFill>
                            <a:schemeClr val="bg2"/>
                          </a:solidFill>
                          <a:latin typeface="Calibri" panose="020F0502020204030204" pitchFamily="34" charset="0"/>
                          <a:ea typeface="+mn-ea"/>
                          <a:cs typeface="+mn-cs"/>
                        </a:rPr>
                        <a:t>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Rainbow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Circumcision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Sabbath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7"/>
                  </a:ext>
                </a:extLst>
              </a:tr>
              <a:tr h="792178">
                <a:tc>
                  <a:txBody>
                    <a:bodyPr/>
                    <a:lstStyle/>
                    <a:p>
                      <a:r>
                        <a:rPr lang="en-US" sz="2200" b="1" u="none" kern="1200" dirty="0">
                          <a:solidFill>
                            <a:schemeClr val="bg2"/>
                          </a:solidFill>
                          <a:latin typeface="Calibri" panose="020F0502020204030204" pitchFamily="34" charset="0"/>
                          <a:ea typeface="+mn-ea"/>
                          <a:cs typeface="+mn-cs"/>
                        </a:rPr>
                        <a:t>Purpose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Restrain &amp; preserve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Redemptive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Redemptive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8"/>
                  </a:ext>
                </a:extLst>
              </a:tr>
              <a:tr h="792178">
                <a:tc>
                  <a:txBody>
                    <a:bodyPr/>
                    <a:lstStyle/>
                    <a:p>
                      <a:r>
                        <a:rPr lang="en-US" sz="2200" b="1" u="none" kern="1200" dirty="0">
                          <a:solidFill>
                            <a:schemeClr val="bg2"/>
                          </a:solidFill>
                          <a:latin typeface="Calibri" panose="020F0502020204030204" pitchFamily="34" charset="0"/>
                          <a:ea typeface="+mn-ea"/>
                          <a:cs typeface="+mn-cs"/>
                        </a:rPr>
                        <a:t>Directly binding today?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32548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69" name="Group 65"/>
          <p:cNvGraphicFramePr>
            <a:graphicFrameLocks noGrp="1"/>
          </p:cNvGraphicFramePr>
          <p:nvPr>
            <p:ph type="tbl" idx="1"/>
            <p:extLst>
              <p:ext uri="{D42A27DB-BD31-4B8C-83A1-F6EECF244321}">
                <p14:modId xmlns:p14="http://schemas.microsoft.com/office/powerpoint/2010/main" val="2651259625"/>
              </p:ext>
            </p:extLst>
          </p:nvPr>
        </p:nvGraphicFramePr>
        <p:xfrm>
          <a:off x="30480" y="108395"/>
          <a:ext cx="9083040" cy="6641211"/>
        </p:xfrm>
        <a:graphic>
          <a:graphicData uri="http://schemas.openxmlformats.org/drawingml/2006/table">
            <a:tbl>
              <a:tblPr>
                <a:tableStyleId>{D7AC3CCA-C797-4891-BE02-D94E43425B78}</a:tableStyleId>
              </a:tblPr>
              <a:tblGrid>
                <a:gridCol w="237744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Biblical vs. Babylonian Flood Account</a:t>
                      </a: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323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ITEM</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GENESIS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GILGAMESH EPIC</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Flood planned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Council</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View of God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Monotheism</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Polytheism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2"/>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 to a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 warned Noah</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Ea</a:t>
                      </a: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warned Utnapishtim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3"/>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Reason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Noise</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4"/>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Punishment</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Ethics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Ambiguous, regretted</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5"/>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Salvation of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Included in God’s plan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Done secretly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6"/>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Lives saved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8</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Reps of all living things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7"/>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Boat</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300x50x30 cubits-3 levels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120x120x120 cubits-7 levels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8"/>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Duration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40 days, 40 nights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6 days, 6 nights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9"/>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Landing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Mountains of Ararat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Mount </a:t>
                      </a: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Nisir</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0"/>
                  </a:ext>
                </a:extLst>
              </a:tr>
              <a:tr h="434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Birds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Raven, dove (3x)</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Dove, swallow, raven</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Sacrifice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Worship</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Appeasement</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2"/>
                  </a:ext>
                </a:extLst>
              </a:tr>
              <a:tr h="45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Blessing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Covenant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Divinity, immortality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621875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FC301-7854-4D51-9B0E-967618A676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267" name="Rectangle 1027"/>
          <p:cNvSpPr>
            <a:spLocks noGrp="1" noChangeArrowheads="1"/>
          </p:cNvSpPr>
          <p:nvPr>
            <p:ph type="body" idx="1"/>
          </p:nvPr>
        </p:nvSpPr>
        <p:spPr>
          <a:xfrm>
            <a:off x="0" y="0"/>
            <a:ext cx="9144000" cy="3200400"/>
          </a:xfrm>
        </p:spPr>
        <p:txBody>
          <a:bodyPr/>
          <a:lstStyle/>
          <a:p>
            <a:pPr algn="ctr" defTabSz="685800">
              <a:spcBef>
                <a:spcPts val="0"/>
              </a:spcBef>
              <a:spcAft>
                <a:spcPts val="1200"/>
              </a:spcAft>
              <a:buNone/>
              <a:defRPr/>
            </a:pPr>
            <a:r>
              <a:rPr lang="en-US" altLang="en-US" sz="4000" kern="1200" dirty="0">
                <a:solidFill>
                  <a:schemeClr val="tx2"/>
                </a:solidFill>
                <a:ea typeface="+mj-ea"/>
                <a:cs typeface="Calibri" panose="020F0502020204030204" pitchFamily="34" charset="0"/>
              </a:rPr>
              <a:t>Genesis 8:21</a:t>
            </a:r>
          </a:p>
          <a:p>
            <a:pPr marL="0" indent="0" algn="just" eaLnBrk="1" hangingPunct="1">
              <a:spcBef>
                <a:spcPts val="0"/>
              </a:spcBef>
              <a:buNone/>
              <a:defRPr/>
            </a:pPr>
            <a:r>
              <a:rPr lang="en-US" altLang="en-US" dirty="0">
                <a:effectLst>
                  <a:outerShdw blurRad="38100" dist="38100" dir="2700000" algn="tl">
                    <a:srgbClr val="000000">
                      <a:alpha val="43137"/>
                    </a:srgbClr>
                  </a:outerShdw>
                </a:effectLst>
              </a:rPr>
              <a:t>The Lord smelled the soothing aroma; and the Lord said to Himself, “I will never again curse the ground on account of man, for </a:t>
            </a:r>
            <a:r>
              <a:rPr lang="en-US" altLang="en-US" b="1" u="sng" dirty="0">
                <a:solidFill>
                  <a:srgbClr val="FFFFCC"/>
                </a:solidFill>
                <a:effectLst>
                  <a:outerShdw blurRad="38100" dist="38100" dir="2700000" algn="tl">
                    <a:srgbClr val="000000">
                      <a:alpha val="43137"/>
                    </a:srgbClr>
                  </a:outerShdw>
                </a:effectLst>
              </a:rPr>
              <a:t>the intent of man’s heart is evil from his youth</a:t>
            </a:r>
            <a:r>
              <a:rPr lang="en-US" altLang="en-US" dirty="0">
                <a:effectLst>
                  <a:outerShdw blurRad="38100" dist="38100" dir="2700000" algn="tl">
                    <a:srgbClr val="000000">
                      <a:alpha val="43137"/>
                    </a:srgbClr>
                  </a:outerShdw>
                </a:effectLst>
              </a:rPr>
              <a:t>; and I will never again destroy every living thing, as I have done.[emphasis mine].</a:t>
            </a:r>
          </a:p>
        </p:txBody>
      </p:sp>
      <p:pic>
        <p:nvPicPr>
          <p:cNvPr id="2560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9893" y="3219450"/>
            <a:ext cx="222421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2709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2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5926299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262FAFE8-3D0B-40B9-B045-6816D4218D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831231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ah's ark"/>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15310" y="685800"/>
            <a:ext cx="8513380" cy="5486400"/>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latin typeface="Calibri" panose="020F0502020204030204" pitchFamily="34" charset="0"/>
              </a:rPr>
              <a:t>How Did Noah Fit All of the Animals on to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143363" name="Rectangle 3"/>
          <p:cNvSpPr>
            <a:spLocks noGrp="1" noChangeArrowheads="1"/>
          </p:cNvSpPr>
          <p:nvPr>
            <p:ph type="body" idx="1"/>
          </p:nvPr>
        </p:nvSpPr>
        <p:spPr>
          <a:xfrm>
            <a:off x="457200" y="1773238"/>
            <a:ext cx="4572000" cy="33115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No</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Sea creatures (6:20)</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Insects (7:22)</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Plants (6:20)</a:t>
            </a:r>
            <a:endParaRPr lang="en-US" dirty="0"/>
          </a:p>
        </p:txBody>
      </p:sp>
      <p:sp>
        <p:nvSpPr>
          <p:cNvPr id="153604" name="Text Box 4"/>
          <p:cNvSpPr txBox="1">
            <a:spLocks noChangeArrowheads="1"/>
          </p:cNvSpPr>
          <p:nvPr/>
        </p:nvSpPr>
        <p:spPr bwMode="auto">
          <a:xfrm>
            <a:off x="1219200" y="6172204"/>
            <a:ext cx="7543800" cy="366713"/>
          </a:xfrm>
          <a:prstGeom prst="rect">
            <a:avLst/>
          </a:prstGeom>
          <a:noFill/>
          <a:ln w="9525">
            <a:noFill/>
            <a:miter lim="800000"/>
            <a:headEnd/>
            <a:tailEnd/>
          </a:ln>
        </p:spPr>
        <p:txBody>
          <a:bodyPr>
            <a:spAutoFit/>
          </a:bodyPr>
          <a:lstStyle/>
          <a:p>
            <a:pPr algn="l" eaLnBrk="0" hangingPunct="0">
              <a:spcBef>
                <a:spcPct val="50000"/>
              </a:spcBef>
            </a:pPr>
            <a:endParaRPr lang="en-US" sz="1800" dirty="0">
              <a:latin typeface="Calibri" panose="020F0502020204030204" pitchFamily="34" charset="0"/>
            </a:endParaRPr>
          </a:p>
        </p:txBody>
      </p:sp>
      <p:sp>
        <p:nvSpPr>
          <p:cNvPr id="153605" name="Text Box 5"/>
          <p:cNvSpPr txBox="1">
            <a:spLocks noChangeArrowheads="1"/>
          </p:cNvSpPr>
          <p:nvPr/>
        </p:nvSpPr>
        <p:spPr bwMode="auto">
          <a:xfrm>
            <a:off x="2324100" y="6400800"/>
            <a:ext cx="4991100" cy="369332"/>
          </a:xfrm>
          <a:prstGeom prst="rect">
            <a:avLst/>
          </a:prstGeom>
          <a:noFill/>
          <a:ln w="9525">
            <a:noFill/>
            <a:miter lim="800000"/>
            <a:headEnd/>
            <a:tailEnd/>
          </a:ln>
        </p:spPr>
        <p:txBody>
          <a:bodyPr wrap="square">
            <a:spAutoFit/>
          </a:bodyPr>
          <a:lstStyle/>
          <a:p>
            <a:pPr algn="ctr" eaLnBrk="0" hangingPunct="0">
              <a:spcBef>
                <a:spcPct val="50000"/>
              </a:spcBef>
            </a:pPr>
            <a:r>
              <a:rPr lang="en-US" sz="1800" dirty="0">
                <a:latin typeface="Calibri" panose="020F0502020204030204" pitchFamily="34" charset="0"/>
                <a:cs typeface="Calibri" panose="020F0502020204030204" pitchFamily="34" charset="0"/>
              </a:rPr>
              <a:t>John </a:t>
            </a:r>
            <a:r>
              <a:rPr lang="en-US" sz="1800" dirty="0" err="1">
                <a:latin typeface="Calibri" panose="020F0502020204030204" pitchFamily="34" charset="0"/>
                <a:cs typeface="Calibri" panose="020F0502020204030204" pitchFamily="34" charset="0"/>
              </a:rPr>
              <a:t>Woodmoorape</a:t>
            </a:r>
            <a:r>
              <a:rPr lang="en-US" sz="1800" dirty="0">
                <a:latin typeface="Calibri" panose="020F0502020204030204" pitchFamily="34" charset="0"/>
                <a:cs typeface="Calibri" panose="020F0502020204030204" pitchFamily="34" charset="0"/>
              </a:rPr>
              <a:t>, </a:t>
            </a:r>
            <a:r>
              <a:rPr lang="en-US" sz="1800" i="1" dirty="0">
                <a:latin typeface="Calibri" panose="020F0502020204030204" pitchFamily="34" charset="0"/>
                <a:cs typeface="Calibri" panose="020F0502020204030204" pitchFamily="34" charset="0"/>
              </a:rPr>
              <a:t>Noah’s Ark: A Feasibility Study</a:t>
            </a:r>
          </a:p>
        </p:txBody>
      </p:sp>
      <p:pic>
        <p:nvPicPr>
          <p:cNvPr id="2" name="Picture 1">
            <a:extLst>
              <a:ext uri="{FF2B5EF4-FFF2-40B4-BE49-F238E27FC236}">
                <a16:creationId xmlns:a16="http://schemas.microsoft.com/office/drawing/2014/main" id="{811AA8EA-26D0-4C32-A03F-6E44BD704E4D}"/>
              </a:ext>
            </a:extLst>
          </p:cNvPr>
          <p:cNvPicPr>
            <a:picLocks noChangeAspect="1"/>
          </p:cNvPicPr>
          <p:nvPr/>
        </p:nvPicPr>
        <p:blipFill>
          <a:blip r:embed="rId2"/>
          <a:stretch>
            <a:fillRect/>
          </a:stretch>
        </p:blipFill>
        <p:spPr>
          <a:xfrm>
            <a:off x="5562600" y="2057400"/>
            <a:ext cx="3224209" cy="2743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609600" y="1371600"/>
            <a:ext cx="7924800" cy="5257800"/>
          </a:xfrm>
        </p:spPr>
        <p:txBody>
          <a:bodyPr/>
          <a:lstStyle/>
          <a:p>
            <a:pPr marL="457200" lvl="1" indent="-457200" algn="just" eaLnBrk="1" hangingPunct="1">
              <a:spcBef>
                <a:spcPts val="0"/>
              </a:spcBef>
              <a:spcAft>
                <a:spcPts val="18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Limitations</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Seven pairs or just sevens? (7:2)</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Only clean animals (7:2; Lev 11; Deut 14)</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Kind (6:20)</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Extinct animals overstated</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Not fully grown</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Hibernation</a:t>
            </a:r>
          </a:p>
        </p:txBody>
      </p:sp>
      <p:sp>
        <p:nvSpPr>
          <p:cNvPr id="5" name="Rectangle 2">
            <a:extLst>
              <a:ext uri="{FF2B5EF4-FFF2-40B4-BE49-F238E27FC236}">
                <a16:creationId xmlns:a16="http://schemas.microsoft.com/office/drawing/2014/main" id="{28ABDD92-AC0F-445D-88E3-AAD49FC62AB1}"/>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latin typeface="Calibri" panose="020F0502020204030204" pitchFamily="34" charset="0"/>
              </a:rPr>
              <a:t>How Did Noah Fit All of the Animals on to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7" name="Picture 6">
            <a:extLst>
              <a:ext uri="{FF2B5EF4-FFF2-40B4-BE49-F238E27FC236}">
                <a16:creationId xmlns:a16="http://schemas.microsoft.com/office/drawing/2014/main" id="{03CDBE74-B049-49D2-AB94-17FE3CFE3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5867400"/>
            <a:ext cx="1075765" cy="914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16,000 animals</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latin typeface="Calibri" panose="020F0502020204030204" pitchFamily="34" charset="0"/>
              </a:rPr>
              <a:t>How Did Noah Fit All of the Animals on to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0" y="4191000"/>
            <a:ext cx="4064000" cy="2286000"/>
          </a:xfrm>
          <a:prstGeom prst="rect">
            <a:avLst/>
          </a:prstGeom>
        </p:spPr>
      </p:pic>
      <p:pic>
        <p:nvPicPr>
          <p:cNvPr id="7" name="Picture 6">
            <a:extLst>
              <a:ext uri="{FF2B5EF4-FFF2-40B4-BE49-F238E27FC236}">
                <a16:creationId xmlns:a16="http://schemas.microsoft.com/office/drawing/2014/main" id="{A24CE6D3-8D3F-46BD-91C6-EC9D8F150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5867400"/>
            <a:ext cx="1075765" cy="914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Many Animals Were On the Ark">
            <a:extLst>
              <a:ext uri="{FF2B5EF4-FFF2-40B4-BE49-F238E27FC236}">
                <a16:creationId xmlns:a16="http://schemas.microsoft.com/office/drawing/2014/main" id="{793BBB80-EC69-4115-B783-D4165E71ADA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74480" y="228601"/>
            <a:ext cx="640014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620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E611D1-F1A3-48DA-A6ED-5FAF59CB43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69376" y="228600"/>
            <a:ext cx="640524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8175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C6300601-1E52-46BD-A95C-22260190E7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557873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‘Behold, I have given you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that is on the surface of all the earth, and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fruit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it shall be food for you;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every beast of the earth and to every bird of the sky and to every thing that moves on the earth which has life, I have given every green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food’; and it was so.”</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34541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97247"/>
            <a:ext cx="8839966" cy="6663506"/>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09DE79-D103-40C1-AFDF-21360D6C08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10" y="801396"/>
            <a:ext cx="8815580" cy="5255207"/>
          </a:xfrm>
          <a:prstGeom prst="rect">
            <a:avLst/>
          </a:prstGeom>
          <a:ln w="38100">
            <a:solidFill>
              <a:schemeClr val="tx1"/>
            </a:solid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10BDE81C-4563-405A-A814-9E805655DE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183797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Dimensions of</a:t>
            </a:r>
            <a:r>
              <a:rPr lang="en-US" sz="3400" dirty="0">
                <a:effectLst>
                  <a:outerShdw blurRad="38100" dist="38100" dir="2700000" algn="tl">
                    <a:srgbClr val="000000">
                      <a:alpha val="43137"/>
                    </a:srgbClr>
                  </a:outerShdw>
                </a:effectLst>
                <a:latin typeface="Calibri" panose="020F0502020204030204" pitchFamily="34" charset="0"/>
              </a:rPr>
              <a:t>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Genesis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733" y="3251200"/>
            <a:ext cx="5960533" cy="3352800"/>
          </a:xfrm>
          <a:prstGeom prst="rect">
            <a:avLst/>
          </a:prstGeom>
        </p:spPr>
      </p:pic>
      <p:pic>
        <p:nvPicPr>
          <p:cNvPr id="7" name="Picture 6">
            <a:extLst>
              <a:ext uri="{FF2B5EF4-FFF2-40B4-BE49-F238E27FC236}">
                <a16:creationId xmlns:a16="http://schemas.microsoft.com/office/drawing/2014/main" id="{01619C4A-812D-4A95-82DF-C2ACBF5A7C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02003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1328107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409700" y="1946275"/>
            <a:ext cx="63246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89874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6 Outline</a:t>
            </a:r>
          </a:p>
        </p:txBody>
      </p:sp>
      <p:sp>
        <p:nvSpPr>
          <p:cNvPr id="124931" name="Rectangle 3"/>
          <p:cNvSpPr>
            <a:spLocks noGrp="1" noChangeArrowheads="1"/>
          </p:cNvSpPr>
          <p:nvPr>
            <p:ph type="body" idx="1"/>
          </p:nvPr>
        </p:nvSpPr>
        <p:spPr>
          <a:xfrm>
            <a:off x="1676400" y="1524000"/>
            <a:ext cx="5791200" cy="3505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Grief (Gen 6:1-7)</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Grace (6:8-10)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Destruction (6:11-13)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God’s Instruction (6:14-22)</a:t>
            </a:r>
          </a:p>
        </p:txBody>
      </p:sp>
      <p:pic>
        <p:nvPicPr>
          <p:cNvPr id="5" name="Picture 4">
            <a:extLst>
              <a:ext uri="{FF2B5EF4-FFF2-40B4-BE49-F238E27FC236}">
                <a16:creationId xmlns:a16="http://schemas.microsoft.com/office/drawing/2014/main" id="{098B9AB2-237F-4EDF-9A42-052F77ECEA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90659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CF89DB6A-552B-46C7-9986-87E0B31C4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734820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21759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6 Outline</a:t>
            </a:r>
          </a:p>
        </p:txBody>
      </p:sp>
      <p:sp>
        <p:nvSpPr>
          <p:cNvPr id="124931" name="Rectangle 3"/>
          <p:cNvSpPr>
            <a:spLocks noGrp="1" noChangeArrowheads="1"/>
          </p:cNvSpPr>
          <p:nvPr>
            <p:ph type="body" idx="1"/>
          </p:nvPr>
        </p:nvSpPr>
        <p:spPr>
          <a:xfrm>
            <a:off x="1676400" y="15240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Grief (Gen 6:1-7)</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Grace (6:8-10)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Destruction (6:11-13)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God’s Instruction (6:14-22)</a:t>
            </a:r>
          </a:p>
        </p:txBody>
      </p:sp>
      <p:pic>
        <p:nvPicPr>
          <p:cNvPr id="5" name="Picture 4">
            <a:extLst>
              <a:ext uri="{FF2B5EF4-FFF2-40B4-BE49-F238E27FC236}">
                <a16:creationId xmlns:a16="http://schemas.microsoft.com/office/drawing/2014/main" id="{357FBF30-16A6-4B01-8536-D4B0F4107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64202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6 </a:t>
            </a:r>
            <a:r>
              <a:rPr lang="en-US" sz="3600" dirty="0">
                <a:effectLst>
                  <a:outerShdw blurRad="38100" dist="38100" dir="2700000" algn="tl">
                    <a:srgbClr val="000000">
                      <a:alpha val="43137"/>
                    </a:srgbClr>
                  </a:outerShdw>
                </a:effectLst>
              </a:rPr>
              <a:t>Takeaways</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37219" name="Rectangle 3"/>
          <p:cNvSpPr>
            <a:spLocks noGrp="1" noChangeArrowheads="1"/>
          </p:cNvSpPr>
          <p:nvPr>
            <p:ph type="body" idx="1"/>
          </p:nvPr>
        </p:nvSpPr>
        <p:spPr>
          <a:xfrm>
            <a:off x="1118394" y="1946275"/>
            <a:ext cx="6907212" cy="2168525"/>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Corruption of man in Noah’s day and Noah’s “perfection” (Gen 6:1-13)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Building of the ark (Gen 6:14-22)</a:t>
            </a:r>
          </a:p>
        </p:txBody>
      </p:sp>
      <p:pic>
        <p:nvPicPr>
          <p:cNvPr id="5" name="Picture 4">
            <a:extLst>
              <a:ext uri="{FF2B5EF4-FFF2-40B4-BE49-F238E27FC236}">
                <a16:creationId xmlns:a16="http://schemas.microsoft.com/office/drawing/2014/main" id="{C7BE9B65-C530-4F3E-B14B-9228A37E42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6 </a:t>
            </a:r>
            <a:r>
              <a:rPr lang="en-US" sz="3600" dirty="0">
                <a:effectLst>
                  <a:outerShdw blurRad="38100" dist="38100" dir="2700000" algn="tl">
                    <a:srgbClr val="000000">
                      <a:alpha val="43137"/>
                    </a:srgbClr>
                  </a:outerShdw>
                </a:effectLst>
              </a:rPr>
              <a:t>Takeaways</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37219" name="Rectangle 3"/>
          <p:cNvSpPr>
            <a:spLocks noGrp="1" noChangeArrowheads="1"/>
          </p:cNvSpPr>
          <p:nvPr>
            <p:ph type="body" idx="1"/>
          </p:nvPr>
        </p:nvSpPr>
        <p:spPr>
          <a:xfrm>
            <a:off x="1118394" y="1946275"/>
            <a:ext cx="6907212" cy="2168525"/>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Corruption of man in Noah’s day and Noah’s “perfection” (Gen 6:1-13)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Building of the ark (Gen 6:14-22)</a:t>
            </a:r>
          </a:p>
        </p:txBody>
      </p:sp>
      <p:pic>
        <p:nvPicPr>
          <p:cNvPr id="5" name="Picture 4">
            <a:extLst>
              <a:ext uri="{FF2B5EF4-FFF2-40B4-BE49-F238E27FC236}">
                <a16:creationId xmlns:a16="http://schemas.microsoft.com/office/drawing/2014/main" id="{C7BE9B65-C530-4F3E-B14B-9228A37E42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9004058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14231</TotalTime>
  <Words>1996</Words>
  <Application>Microsoft Office PowerPoint</Application>
  <PresentationFormat>On-screen Show (4:3)</PresentationFormat>
  <Paragraphs>371</Paragraphs>
  <Slides>49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Abadi MT Condensed Light</vt:lpstr>
      <vt:lpstr>Arial</vt: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STRUCTURE</vt:lpstr>
      <vt:lpstr>Genesis 6 Outline</vt:lpstr>
      <vt:lpstr>Genesis 6 Takeaways</vt:lpstr>
      <vt:lpstr>Genesis 6 Takeaways</vt:lpstr>
      <vt:lpstr>IV. God’s Instruction  (Gen 6:14-22)</vt:lpstr>
      <vt:lpstr>IV. God’s Instruction  (Gen 6:14-22)</vt:lpstr>
      <vt:lpstr>Dimensions of the Ark?  (Genesis 6:15)</vt:lpstr>
      <vt:lpstr>PowerPoint Presentation</vt:lpstr>
      <vt:lpstr>Dimensions of the Ark</vt:lpstr>
      <vt:lpstr>PowerPoint Presentation</vt:lpstr>
      <vt:lpstr>PowerPoint Presentation</vt:lpstr>
      <vt:lpstr>PowerPoint Presentation</vt:lpstr>
      <vt:lpstr>PowerPoint Presentation</vt:lpstr>
      <vt:lpstr>Explanation of Similarities &amp; Differences Between the Biblical and Pagan Flood Accounts</vt:lpstr>
      <vt:lpstr>Explanation of Similarities &amp; Differences Between the Biblical and Pagan Flood Accounts</vt:lpstr>
      <vt:lpstr>PowerPoint Presentation</vt:lpstr>
      <vt:lpstr>PowerPoint Presentation</vt:lpstr>
      <vt:lpstr>PowerPoint Presentation</vt:lpstr>
      <vt:lpstr>7 “I AM” statements in John</vt:lpstr>
      <vt:lpstr>IV. God’s Instruction  (Gen 6:14-22)</vt:lpstr>
      <vt:lpstr>PowerPoint Presentation</vt:lpstr>
      <vt:lpstr>PowerPoint Presentation</vt:lpstr>
      <vt:lpstr>PowerPoint Presentation</vt:lpstr>
      <vt:lpstr>PowerPoint Presentation</vt:lpstr>
      <vt:lpstr>PowerPoint Presentation</vt:lpstr>
      <vt:lpstr>IV. God’s Instruction  (Gen 6:14-22)</vt:lpstr>
      <vt:lpstr>PowerPoint Presentation</vt:lpstr>
      <vt:lpstr>How Did Noah Fit All of the Animals on to the Ark?  (John 3:12)</vt:lpstr>
      <vt:lpstr>How Did Noah Fit All of the Animals on to the Ark?  (John 3:12)</vt:lpstr>
      <vt:lpstr>How Did Noah Fit All of the Animals on to the Ark?  (John 3:12)</vt:lpstr>
      <vt:lpstr>PowerPoint Presentation</vt:lpstr>
      <vt:lpstr>PowerPoint Presentation</vt:lpstr>
      <vt:lpstr>IV. God’s Instruction  (Gen 6:14-22)</vt:lpstr>
      <vt:lpstr>PowerPoint Presentation</vt:lpstr>
      <vt:lpstr>PowerPoint Presentation</vt:lpstr>
      <vt:lpstr>PowerPoint Presentation</vt:lpstr>
      <vt:lpstr>IV. God’s Instruction  (Gen 6:14-22)</vt:lpstr>
      <vt:lpstr>Dimensions of the Ark?  (Genesis 6:15)</vt:lpstr>
      <vt:lpstr>Conclusion</vt:lpstr>
      <vt:lpstr>GENESIS STRUCTURE</vt:lpstr>
      <vt:lpstr>The Flood  (Gen 6–9)</vt:lpstr>
      <vt:lpstr>Genesis 6 Outline</vt:lpstr>
      <vt:lpstr>IV. God’s Instruction  (Gen 6:14-22)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029 - 6v14-22</dc:title>
  <dc:subject>Genesis 6</dc:subject>
  <dc:creator>A. Woods</dc:creator>
  <dc:description>Modified by Jim McGowan</dc:description>
  <cp:lastModifiedBy>Jim McGowan</cp:lastModifiedBy>
  <cp:revision>1464</cp:revision>
  <cp:lastPrinted>2021-03-20T14:35:09Z</cp:lastPrinted>
  <dcterms:created xsi:type="dcterms:W3CDTF">2009-03-17T12:21:13Z</dcterms:created>
  <dcterms:modified xsi:type="dcterms:W3CDTF">2021-03-20T14:35:29Z</dcterms:modified>
</cp:coreProperties>
</file>