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92676" r:id="rId2"/>
  </p:sldMasterIdLst>
  <p:notesMasterIdLst>
    <p:notesMasterId r:id="rId60"/>
  </p:notesMasterIdLst>
  <p:handoutMasterIdLst>
    <p:handoutMasterId r:id="rId61"/>
  </p:handoutMasterIdLst>
  <p:sldIdLst>
    <p:sldId id="4643" r:id="rId3"/>
    <p:sldId id="6678" r:id="rId4"/>
    <p:sldId id="6700" r:id="rId5"/>
    <p:sldId id="4644" r:id="rId6"/>
    <p:sldId id="6701" r:id="rId7"/>
    <p:sldId id="4647" r:id="rId8"/>
    <p:sldId id="6703" r:id="rId9"/>
    <p:sldId id="4665" r:id="rId10"/>
    <p:sldId id="6704" r:id="rId11"/>
    <p:sldId id="4645" r:id="rId12"/>
    <p:sldId id="6683" r:id="rId13"/>
    <p:sldId id="4646" r:id="rId14"/>
    <p:sldId id="6833" r:id="rId15"/>
    <p:sldId id="6834" r:id="rId16"/>
    <p:sldId id="6685" r:id="rId17"/>
    <p:sldId id="6845" r:id="rId18"/>
    <p:sldId id="6874" r:id="rId19"/>
    <p:sldId id="6868" r:id="rId20"/>
    <p:sldId id="6836" r:id="rId21"/>
    <p:sldId id="1540" r:id="rId22"/>
    <p:sldId id="6841" r:id="rId23"/>
    <p:sldId id="6842" r:id="rId24"/>
    <p:sldId id="6843" r:id="rId25"/>
    <p:sldId id="6822" r:id="rId26"/>
    <p:sldId id="6770" r:id="rId27"/>
    <p:sldId id="6837" r:id="rId28"/>
    <p:sldId id="284" r:id="rId29"/>
    <p:sldId id="6823" r:id="rId30"/>
    <p:sldId id="6824" r:id="rId31"/>
    <p:sldId id="301" r:id="rId32"/>
    <p:sldId id="6825" r:id="rId33"/>
    <p:sldId id="6826" r:id="rId34"/>
    <p:sldId id="6776" r:id="rId35"/>
    <p:sldId id="6827" r:id="rId36"/>
    <p:sldId id="6828" r:id="rId37"/>
    <p:sldId id="324" r:id="rId38"/>
    <p:sldId id="6838" r:id="rId39"/>
    <p:sldId id="2878" r:id="rId40"/>
    <p:sldId id="6829" r:id="rId41"/>
    <p:sldId id="2309" r:id="rId42"/>
    <p:sldId id="6830" r:id="rId43"/>
    <p:sldId id="6875" r:id="rId44"/>
    <p:sldId id="6385" r:id="rId45"/>
    <p:sldId id="2257" r:id="rId46"/>
    <p:sldId id="6405" r:id="rId47"/>
    <p:sldId id="6831" r:id="rId48"/>
    <p:sldId id="6839" r:id="rId49"/>
    <p:sldId id="6876" r:id="rId50"/>
    <p:sldId id="3926" r:id="rId51"/>
    <p:sldId id="4882" r:id="rId52"/>
    <p:sldId id="6832" r:id="rId53"/>
    <p:sldId id="3148" r:id="rId54"/>
    <p:sldId id="6684" r:id="rId55"/>
    <p:sldId id="6840" r:id="rId56"/>
    <p:sldId id="6741" r:id="rId57"/>
    <p:sldId id="6777" r:id="rId58"/>
    <p:sldId id="6740" r:id="rId5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99"/>
    <a:srgbClr val="FF99FF"/>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6318" autoAdjust="0"/>
  </p:normalViewPr>
  <p:slideViewPr>
    <p:cSldViewPr>
      <p:cViewPr varScale="1">
        <p:scale>
          <a:sx n="57" d="100"/>
          <a:sy n="57" d="100"/>
        </p:scale>
        <p:origin x="6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65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040 - Post-</a:t>
            </a:r>
            <a:r>
              <a:rPr lang="en-US" sz="1300" dirty="0" err="1">
                <a:latin typeface="Calibri" panose="020F0502020204030204" pitchFamily="34" charset="0"/>
                <a:cs typeface="Calibri" panose="020F0502020204030204" pitchFamily="34" charset="0"/>
              </a:rPr>
              <a:t>Trib</a:t>
            </a:r>
            <a:r>
              <a:rPr lang="en-US" sz="1300" dirty="0">
                <a:latin typeface="Calibri" panose="020F0502020204030204" pitchFamily="34" charset="0"/>
                <a:cs typeface="Calibri" panose="020F0502020204030204" pitchFamily="34" charset="0"/>
              </a:rPr>
              <a:t> – Part 6</a:t>
            </a:r>
          </a:p>
          <a:p>
            <a:pPr algn="ctr">
              <a:defRPr/>
            </a:pPr>
            <a:r>
              <a:rPr lang="en-US" sz="1300" dirty="0">
                <a:latin typeface="Calibri" panose="020F0502020204030204" pitchFamily="34" charset="0"/>
                <a:cs typeface="Calibri" panose="020F0502020204030204" pitchFamily="34" charset="0"/>
              </a:rPr>
              <a:t>02-21-2021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42</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32741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43</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78672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2/20/2021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4761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E86FFF-1147-4B63-AA0D-64DAD5FD33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122829-975E-4F87-B19E-AAD94A246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DC912F-BC75-474D-A116-592154EE29E3}"/>
              </a:ext>
            </a:extLst>
          </p:cNvPr>
          <p:cNvSpPr>
            <a:spLocks noGrp="1" noChangeArrowheads="1"/>
          </p:cNvSpPr>
          <p:nvPr>
            <p:ph type="sldNum" sz="quarter" idx="12"/>
          </p:nvPr>
        </p:nvSpPr>
        <p:spPr>
          <a:ln/>
        </p:spPr>
        <p:txBody>
          <a:bodyPr/>
          <a:lstStyle>
            <a:lvl1pPr>
              <a:defRPr/>
            </a:lvl1pPr>
          </a:lstStyle>
          <a:p>
            <a:fld id="{21FD8CCC-E101-4730-AEAB-6CCCE6428258}" type="slidenum">
              <a:rPr lang="en-US" altLang="en-US"/>
              <a:pPr/>
              <a:t>‹#›</a:t>
            </a:fld>
            <a:endParaRPr lang="en-US" altLang="en-US"/>
          </a:p>
        </p:txBody>
      </p:sp>
    </p:spTree>
    <p:extLst>
      <p:ext uri="{BB962C8B-B14F-4D97-AF65-F5344CB8AC3E}">
        <p14:creationId xmlns:p14="http://schemas.microsoft.com/office/powerpoint/2010/main" val="298428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2/20/2021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extLst>
      <p:ext uri="{BB962C8B-B14F-4D97-AF65-F5344CB8AC3E}">
        <p14:creationId xmlns:p14="http://schemas.microsoft.com/office/powerpoint/2010/main" val="30147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2687690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9DA43-D86A-4D97-A62D-E21726205C43}"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23550-C05E-4A4E-BB65-BF5EFDD921CA}" type="slidenum">
              <a:rPr lang="en-US"/>
              <a:pPr>
                <a:defRPr/>
              </a:pPr>
              <a:t>‹#›</a:t>
            </a:fld>
            <a:endParaRPr lang="en-US"/>
          </a:p>
        </p:txBody>
      </p:sp>
    </p:spTree>
    <p:extLst>
      <p:ext uri="{BB962C8B-B14F-4D97-AF65-F5344CB8AC3E}">
        <p14:creationId xmlns:p14="http://schemas.microsoft.com/office/powerpoint/2010/main" val="249890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B0D34-A0A6-4B21-A3E3-5E9AE1FFA21E}"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00B71-4831-48A6-AAE2-983C5C6D9DED}" type="slidenum">
              <a:rPr lang="en-US"/>
              <a:pPr>
                <a:defRPr/>
              </a:pPr>
              <a:t>‹#›</a:t>
            </a:fld>
            <a:endParaRPr lang="en-US"/>
          </a:p>
        </p:txBody>
      </p:sp>
    </p:spTree>
    <p:extLst>
      <p:ext uri="{BB962C8B-B14F-4D97-AF65-F5344CB8AC3E}">
        <p14:creationId xmlns:p14="http://schemas.microsoft.com/office/powerpoint/2010/main" val="260233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8B1195-F459-4889-AE41-F9F3C72B40C6}" type="datetimeFigureOut">
              <a:rPr lang="en-US"/>
              <a:pPr>
                <a:defRPr/>
              </a:pPr>
              <a:t>2/20/2021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88967-53DA-4783-B5F0-E385F5E09B48}" type="slidenum">
              <a:rPr lang="en-US"/>
              <a:pPr>
                <a:defRPr/>
              </a:pPr>
              <a:t>‹#›</a:t>
            </a:fld>
            <a:endParaRPr lang="en-US"/>
          </a:p>
        </p:txBody>
      </p:sp>
    </p:spTree>
    <p:extLst>
      <p:ext uri="{BB962C8B-B14F-4D97-AF65-F5344CB8AC3E}">
        <p14:creationId xmlns:p14="http://schemas.microsoft.com/office/powerpoint/2010/main" val="69869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856749-C46F-40A3-BEFB-AD4003A128F8}" type="datetimeFigureOut">
              <a:rPr lang="en-US"/>
              <a:pPr>
                <a:defRPr/>
              </a:pPr>
              <a:t>2/20/2021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2D3B3-268B-48C9-933E-042DC74A878C}" type="slidenum">
              <a:rPr lang="en-US"/>
              <a:pPr>
                <a:defRPr/>
              </a:pPr>
              <a:t>‹#›</a:t>
            </a:fld>
            <a:endParaRPr lang="en-US"/>
          </a:p>
        </p:txBody>
      </p:sp>
    </p:spTree>
    <p:extLst>
      <p:ext uri="{BB962C8B-B14F-4D97-AF65-F5344CB8AC3E}">
        <p14:creationId xmlns:p14="http://schemas.microsoft.com/office/powerpoint/2010/main" val="196047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38A82A-74E5-42BF-A4EB-9FC7C3BD9014}" type="datetimeFigureOut">
              <a:rPr lang="en-US"/>
              <a:pPr>
                <a:defRPr/>
              </a:pPr>
              <a:t>2/20/2021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1C61A-74BD-46E9-877B-361C4021CE21}" type="slidenum">
              <a:rPr lang="en-US"/>
              <a:pPr>
                <a:defRPr/>
              </a:pPr>
              <a:t>‹#›</a:t>
            </a:fld>
            <a:endParaRPr lang="en-US"/>
          </a:p>
        </p:txBody>
      </p:sp>
    </p:spTree>
    <p:extLst>
      <p:ext uri="{BB962C8B-B14F-4D97-AF65-F5344CB8AC3E}">
        <p14:creationId xmlns:p14="http://schemas.microsoft.com/office/powerpoint/2010/main" val="129391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2/20/2021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extLst>
      <p:ext uri="{BB962C8B-B14F-4D97-AF65-F5344CB8AC3E}">
        <p14:creationId xmlns:p14="http://schemas.microsoft.com/office/powerpoint/2010/main" val="3857802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C42A-011F-405E-823D-7DFC91EE7906}" type="datetimeFigureOut">
              <a:rPr lang="en-US"/>
              <a:pPr>
                <a:defRPr/>
              </a:pPr>
              <a:t>2/20/2021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3DCA-70B8-42B4-A463-8E20AB7720DE}" type="slidenum">
              <a:rPr lang="en-US"/>
              <a:pPr>
                <a:defRPr/>
              </a:pPr>
              <a:t>‹#›</a:t>
            </a:fld>
            <a:endParaRPr lang="en-US"/>
          </a:p>
        </p:txBody>
      </p:sp>
    </p:spTree>
    <p:extLst>
      <p:ext uri="{BB962C8B-B14F-4D97-AF65-F5344CB8AC3E}">
        <p14:creationId xmlns:p14="http://schemas.microsoft.com/office/powerpoint/2010/main" val="902500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A7A1F1-D914-4266-B37D-9B3579E37B3C}" type="datetimeFigureOut">
              <a:rPr lang="en-US"/>
              <a:pPr>
                <a:defRPr/>
              </a:pPr>
              <a:t>2/20/2021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385728-F56D-4912-97B9-8EAF360F0F62}" type="slidenum">
              <a:rPr lang="en-US"/>
              <a:pPr>
                <a:defRPr/>
              </a:pPr>
              <a:t>‹#›</a:t>
            </a:fld>
            <a:endParaRPr lang="en-US"/>
          </a:p>
        </p:txBody>
      </p:sp>
    </p:spTree>
    <p:extLst>
      <p:ext uri="{BB962C8B-B14F-4D97-AF65-F5344CB8AC3E}">
        <p14:creationId xmlns:p14="http://schemas.microsoft.com/office/powerpoint/2010/main" val="58944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3BFD6-79FA-4593-8DFE-534780ACF3F3}"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A7E10-481E-4462-8358-527E78BDFD40}" type="slidenum">
              <a:rPr lang="en-US"/>
              <a:pPr>
                <a:defRPr/>
              </a:pPr>
              <a:t>‹#›</a:t>
            </a:fld>
            <a:endParaRPr lang="en-US"/>
          </a:p>
        </p:txBody>
      </p:sp>
    </p:spTree>
    <p:extLst>
      <p:ext uri="{BB962C8B-B14F-4D97-AF65-F5344CB8AC3E}">
        <p14:creationId xmlns:p14="http://schemas.microsoft.com/office/powerpoint/2010/main" val="343517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556B09-F26B-407F-B2BC-2CC542A3C23C}" type="datetimeFigureOut">
              <a:rPr lang="en-US"/>
              <a:pPr>
                <a:defRPr/>
              </a:pPr>
              <a:t>2/20/2021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86240-AFB8-48DD-8635-50211695F28A}" type="slidenum">
              <a:rPr lang="en-US"/>
              <a:pPr>
                <a:defRPr/>
              </a:pPr>
              <a:t>‹#›</a:t>
            </a:fld>
            <a:endParaRPr lang="en-US"/>
          </a:p>
        </p:txBody>
      </p:sp>
    </p:spTree>
    <p:extLst>
      <p:ext uri="{BB962C8B-B14F-4D97-AF65-F5344CB8AC3E}">
        <p14:creationId xmlns:p14="http://schemas.microsoft.com/office/powerpoint/2010/main" val="97957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28371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70ECC8-4CBD-4ECF-A11A-25A59FCAC395}" type="slidenum">
              <a:rPr lang="en-US"/>
              <a:pPr>
                <a:defRPr/>
              </a:pPr>
              <a:t>‹#›</a:t>
            </a:fld>
            <a:endParaRPr lang="en-US"/>
          </a:p>
        </p:txBody>
      </p:sp>
    </p:spTree>
    <p:extLst>
      <p:ext uri="{BB962C8B-B14F-4D97-AF65-F5344CB8AC3E}">
        <p14:creationId xmlns:p14="http://schemas.microsoft.com/office/powerpoint/2010/main" val="1426108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394C17-8E8B-44FD-925D-2584A07A14C7}" type="slidenum">
              <a:rPr lang="en-US"/>
              <a:pPr>
                <a:defRPr/>
              </a:pPr>
              <a:t>‹#›</a:t>
            </a:fld>
            <a:endParaRPr lang="en-US"/>
          </a:p>
        </p:txBody>
      </p:sp>
    </p:spTree>
    <p:extLst>
      <p:ext uri="{BB962C8B-B14F-4D97-AF65-F5344CB8AC3E}">
        <p14:creationId xmlns:p14="http://schemas.microsoft.com/office/powerpoint/2010/main" val="26209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69056" tIns="34529" rIns="69056" bIns="34529" anchor="ctr"/>
          <a:lstStyle/>
          <a:p>
            <a:pPr eaLnBrk="0" hangingPunct="0">
              <a:defRPr/>
            </a:pPr>
            <a:endParaRPr lang="en-US" sz="33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257175" indent="-257175" eaLnBrk="0" hangingPunct="0">
              <a:spcBef>
                <a:spcPct val="20000"/>
              </a:spcBef>
              <a:buClr>
                <a:schemeClr val="tx2"/>
              </a:buClr>
              <a:buSzPct val="75000"/>
              <a:buFont typeface="Wingdings" pitchFamily="2" charset="2"/>
              <a:buChar char="n"/>
              <a:defRPr/>
            </a:pPr>
            <a:endParaRPr lang="en-US" sz="2400" dirty="0">
              <a:latin typeface="Calibri" panose="020F0502020204030204" pitchFamily="34" charset="0"/>
            </a:endParaRPr>
          </a:p>
        </p:txBody>
      </p:sp>
    </p:spTree>
    <p:extLst>
      <p:ext uri="{BB962C8B-B14F-4D97-AF65-F5344CB8AC3E}">
        <p14:creationId xmlns:p14="http://schemas.microsoft.com/office/powerpoint/2010/main" val="276598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73" r:id="rId13"/>
    <p:sldLayoutId id="2147492674" r:id="rId14"/>
    <p:sldLayoutId id="2147492675"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4E621DA1-7384-47C5-85F2-CD5E6D0FE862}" type="datetimeFigureOut">
              <a:rPr lang="en-US"/>
              <a:pPr>
                <a:defRPr/>
              </a:pPr>
              <a:t>2/20/2021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D4A36102-3344-4EB3-98D3-29C19C2EFE11}" type="slidenum">
              <a:rPr lang="en-US"/>
              <a:pPr>
                <a:defRPr/>
              </a:pPr>
              <a:t>‹#›</a:t>
            </a:fld>
            <a:endParaRPr lang="en-US"/>
          </a:p>
        </p:txBody>
      </p:sp>
    </p:spTree>
    <p:extLst>
      <p:ext uri="{BB962C8B-B14F-4D97-AF65-F5344CB8AC3E}">
        <p14:creationId xmlns:p14="http://schemas.microsoft.com/office/powerpoint/2010/main" val="205952647"/>
      </p:ext>
    </p:extLst>
  </p:cSld>
  <p:clrMap bg1="lt1" tx1="dk1" bg2="lt2" tx2="dk2" accent1="accent1" accent2="accent2" accent3="accent3" accent4="accent4" accent5="accent5" accent6="accent6" hlink="hlink" folHlink="folHlink"/>
  <p:sldLayoutIdLst>
    <p:sldLayoutId id="2147492677" r:id="rId1"/>
    <p:sldLayoutId id="2147492678" r:id="rId2"/>
    <p:sldLayoutId id="2147492679" r:id="rId3"/>
    <p:sldLayoutId id="2147492680" r:id="rId4"/>
    <p:sldLayoutId id="2147492681" r:id="rId5"/>
    <p:sldLayoutId id="2147492682" r:id="rId6"/>
    <p:sldLayoutId id="2147492683" r:id="rId7"/>
    <p:sldLayoutId id="2147492684" r:id="rId8"/>
    <p:sldLayoutId id="2147492685" r:id="rId9"/>
    <p:sldLayoutId id="2147492686" r:id="rId10"/>
    <p:sldLayoutId id="2147492687" r:id="rId11"/>
    <p:sldLayoutId id="2147492688" r:id="rId12"/>
    <p:sldLayoutId id="2147492689" r:id="rId13"/>
    <p:sldLayoutId id="2147492690" r:id="rId14"/>
    <p:sldLayoutId id="2147492691" r:id="rId15"/>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40</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329354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89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41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81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15635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952500" y="1409700"/>
            <a:ext cx="7239000" cy="40386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Childbearing (Isa. 65:20, 23)</a:t>
            </a:r>
          </a:p>
          <a:p>
            <a:pPr marL="514350" indent="-51435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Labor (Isa. 65:21-23)</a:t>
            </a:r>
          </a:p>
          <a:p>
            <a:pPr marL="514350" indent="-51435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Death (Isa. 65:20) </a:t>
            </a:r>
          </a:p>
          <a:p>
            <a:pPr marL="514350" indent="-51435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Sin (Ezek. 45:22; Rev. 12:5)</a:t>
            </a:r>
          </a:p>
          <a:p>
            <a:pPr marL="514350" indent="-51435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Rebellion (Zech. 14:16-18; Rev. 20:7-9)</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MORTAL MILLENNIAL KINGDOM ACTIVITIES</a:t>
            </a:r>
          </a:p>
        </p:txBody>
      </p:sp>
    </p:spTree>
    <p:extLst>
      <p:ext uri="{BB962C8B-B14F-4D97-AF65-F5344CB8AC3E}">
        <p14:creationId xmlns:p14="http://schemas.microsoft.com/office/powerpoint/2010/main" val="307604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34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01635-F212-499A-9BFD-FC500C887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6387" name="Rectangle 3"/>
          <p:cNvSpPr>
            <a:spLocks noGrp="1" noChangeArrowheads="1"/>
          </p:cNvSpPr>
          <p:nvPr>
            <p:ph type="body" idx="1"/>
          </p:nvPr>
        </p:nvSpPr>
        <p:spPr>
          <a:xfrm>
            <a:off x="0" y="0"/>
            <a:ext cx="9144000" cy="4419600"/>
          </a:xfrm>
          <a:noFill/>
          <a:ln w="28575">
            <a:noFill/>
            <a:miter lim="800000"/>
            <a:headEnd/>
            <a:tailEnd/>
          </a:ln>
          <a:effectLst/>
        </p:spPr>
        <p:txBody>
          <a:bodyPr vert="horz" wrap="square" lIns="68580" tIns="34290" rIns="68580" bIns="34290" numCol="1" anchor="t" anchorCtr="0" compatLnSpc="1">
            <a:prstTxWarp prst="textNoShape">
              <a:avLst/>
            </a:prstTxWarp>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2 Corinthians 11:2-3</a:t>
            </a:r>
          </a:p>
          <a:p>
            <a:pPr marL="0" indent="0" algn="just" eaLnBrk="1" hangingPunct="1">
              <a:spcBef>
                <a:spcPts val="0"/>
              </a:spcBef>
              <a:buNone/>
            </a:pPr>
            <a:r>
              <a:rPr lang="en-US" sz="3400" kern="1200" dirty="0">
                <a:effectLst>
                  <a:outerShdw blurRad="38100" dist="38100" dir="2700000" algn="tl">
                    <a:srgbClr val="000000">
                      <a:alpha val="43137"/>
                    </a:srgbClr>
                  </a:outerShdw>
                </a:effectLst>
              </a:rPr>
              <a:t>“</a:t>
            </a:r>
            <a:r>
              <a:rPr lang="en-US" sz="3400" kern="1200" baseline="30000" dirty="0">
                <a:effectLst>
                  <a:outerShdw blurRad="38100" dist="38100" dir="2700000" algn="tl">
                    <a:srgbClr val="000000">
                      <a:alpha val="43137"/>
                    </a:srgbClr>
                  </a:outerShdw>
                </a:effectLst>
                <a:cs typeface="Arial" panose="020B0604020202020204" pitchFamily="34" charset="0"/>
              </a:rPr>
              <a:t>2</a:t>
            </a:r>
            <a:r>
              <a:rPr lang="en-US" sz="3400" kern="1200" dirty="0">
                <a:effectLst>
                  <a:outerShdw blurRad="38100" dist="38100" dir="2700000" algn="tl">
                    <a:srgbClr val="000000">
                      <a:alpha val="43137"/>
                    </a:srgbClr>
                  </a:outerShdw>
                </a:effectLst>
              </a:rPr>
              <a:t> For I am jealous for you with a godly jealousy; for I betrothed you to one husband, so that to Christ I might present you as </a:t>
            </a:r>
            <a:r>
              <a:rPr lang="en-US" sz="3400" b="1" i="1" u="sng" dirty="0">
                <a:solidFill>
                  <a:srgbClr val="FFFFCC"/>
                </a:solidFill>
                <a:effectLst>
                  <a:outerShdw blurRad="38100" dist="38100" dir="2700000" algn="tl">
                    <a:srgbClr val="000000">
                      <a:alpha val="43137"/>
                    </a:srgbClr>
                  </a:outerShdw>
                </a:effectLst>
              </a:rPr>
              <a:t>a pure virgin</a:t>
            </a:r>
            <a:r>
              <a:rPr lang="en-US" sz="3400" kern="1200" dirty="0">
                <a:effectLst>
                  <a:outerShdw blurRad="38100" dist="38100" dir="2700000" algn="tl">
                    <a:srgbClr val="000000">
                      <a:alpha val="43137"/>
                    </a:srgbClr>
                  </a:outerShdw>
                </a:effectLst>
              </a:rPr>
              <a:t>. </a:t>
            </a:r>
            <a:r>
              <a:rPr lang="en-US" sz="3400" kern="1200" baseline="30000" dirty="0">
                <a:effectLst>
                  <a:outerShdw blurRad="38100" dist="38100" dir="2700000" algn="tl">
                    <a:srgbClr val="000000">
                      <a:alpha val="43137"/>
                    </a:srgbClr>
                  </a:outerShdw>
                </a:effectLst>
                <a:cs typeface="Arial" panose="020B0604020202020204" pitchFamily="34" charset="0"/>
              </a:rPr>
              <a:t>3 </a:t>
            </a:r>
            <a:r>
              <a:rPr lang="en-US" sz="3400" kern="1200" dirty="0">
                <a:effectLst>
                  <a:outerShdw blurRad="38100" dist="38100" dir="2700000" algn="tl">
                    <a:srgbClr val="000000">
                      <a:alpha val="43137"/>
                    </a:srgbClr>
                  </a:outerShdw>
                </a:effectLst>
              </a:rPr>
              <a:t>But I </a:t>
            </a:r>
            <a:r>
              <a:rPr lang="en-US" sz="3400" dirty="0">
                <a:effectLst>
                  <a:outerShdw blurRad="38100" dist="38100" dir="2700000" algn="tl">
                    <a:srgbClr val="000000">
                      <a:alpha val="43137"/>
                    </a:srgbClr>
                  </a:outerShdw>
                </a:effectLst>
              </a:rPr>
              <a:t>fear, lest somehow, as the </a:t>
            </a:r>
            <a:r>
              <a:rPr lang="en-US" sz="3400" kern="1200" dirty="0">
                <a:effectLst>
                  <a:outerShdw blurRad="38100" dist="38100" dir="2700000" algn="tl">
                    <a:srgbClr val="000000">
                      <a:alpha val="43137"/>
                    </a:srgbClr>
                  </a:outerShdw>
                </a:effectLst>
              </a:rPr>
              <a:t>serpent</a:t>
            </a:r>
            <a:r>
              <a:rPr lang="en-US" sz="3400" dirty="0">
                <a:solidFill>
                  <a:schemeClr val="bg2"/>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deceived Eve by his craftiness, so your minds may be corrupted by from the simplicity that is in Christ.” (Italics mine)</a:t>
            </a:r>
          </a:p>
        </p:txBody>
      </p:sp>
      <p:sp>
        <p:nvSpPr>
          <p:cNvPr id="5" name="Rectangle 3"/>
          <p:cNvSpPr txBox="1">
            <a:spLocks noChangeArrowheads="1"/>
          </p:cNvSpPr>
          <p:nvPr/>
        </p:nvSpPr>
        <p:spPr bwMode="auto">
          <a:xfrm>
            <a:off x="628650" y="3200400"/>
            <a:ext cx="5600700" cy="1600200"/>
          </a:xfrm>
          <a:prstGeom prst="rect">
            <a:avLst/>
          </a:prstGeom>
          <a:noFill/>
          <a:ln w="2857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None/>
            </a:pPr>
            <a:endParaRPr lang="en-US" sz="21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nvPr>
        </p:nvGraphicFramePr>
        <p:xfrm>
          <a:off x="114300" y="228600"/>
          <a:ext cx="8915400" cy="6398236"/>
        </p:xfrm>
        <a:graphic>
          <a:graphicData uri="http://schemas.openxmlformats.org/drawingml/2006/table">
            <a:tbl>
              <a:tblPr>
                <a:tableStyleId>{D7AC3CCA-C797-4891-BE02-D94E43425B78}</a:tableStyleId>
              </a:tblPr>
              <a:tblGrid>
                <a:gridCol w="2414588">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extLst>
                  <a:ext uri="{0D108BD9-81ED-4DB2-BD59-A6C34878D82A}">
                    <a16:rowId xmlns:a16="http://schemas.microsoft.com/office/drawing/2014/main" val="10000"/>
                  </a:ext>
                </a:extLst>
              </a:tr>
              <a:tr h="152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a:ln>
                            <a:noFill/>
                          </a:ln>
                          <a:solidFill>
                            <a:schemeClr val="tx1"/>
                          </a:solidFill>
                          <a:effectLst/>
                        </a:rPr>
                        <a:t>1. </a:t>
                      </a:r>
                      <a:r>
                        <a:rPr kumimoji="0" lang="en-US" sz="2000" b="0" u="none" strike="noStrike" kern="1200" cap="none" normalizeH="0" baseline="0" dirty="0">
                          <a:ln>
                            <a:noFill/>
                          </a:ln>
                          <a:solidFill>
                            <a:schemeClr val="tx1"/>
                          </a:solidFill>
                          <a:effectLst/>
                          <a:latin typeface="+mn-lt"/>
                          <a:ea typeface="+mn-ea"/>
                          <a:cs typeface="+mn-cs"/>
                        </a:rPr>
                        <a:t>Marriage covenant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dk1"/>
                          </a:solidFill>
                          <a:effectLst/>
                          <a:latin typeface="+mn-lt"/>
                          <a:ea typeface="+mn-ea"/>
                          <a:cs typeface="+mn-cs"/>
                        </a:rPr>
                        <a:t>Groom initiated; Covenant established upon payment for bride; drank same cup</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dk1"/>
                          </a:solidFill>
                          <a:effectLst/>
                          <a:latin typeface="+mn-lt"/>
                          <a:ea typeface="+mn-ea"/>
                          <a:cs typeface="+mn-cs"/>
                        </a:rPr>
                        <a:t>Christ initiated; Christ’s sacrificial death (1 Cor. 6:19-20; 11:25)</a:t>
                      </a:r>
                    </a:p>
                  </a:txBody>
                  <a:tcPr marL="68580" marR="68580" marT="34290" marB="34290" horzOverflow="overflow">
                    <a:solidFill>
                      <a:schemeClr val="bg1"/>
                    </a:solidFill>
                  </a:tcPr>
                </a:tc>
                <a:extLst>
                  <a:ext uri="{0D108BD9-81ED-4DB2-BD59-A6C34878D82A}">
                    <a16:rowId xmlns:a16="http://schemas.microsoft.com/office/drawing/2014/main" val="10001"/>
                  </a:ext>
                </a:extLst>
              </a:tr>
              <a:tr h="11665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 Bride set apart</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Bride set apart exclusively for groom</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Church’s positionally sanctified (1 Cor. 1:2; 6:9-11)</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extLst>
                  <a:ext uri="{0D108BD9-81ED-4DB2-BD59-A6C34878D82A}">
                    <a16:rowId xmlns:a16="http://schemas.microsoft.com/office/drawing/2014/main" val="10002"/>
                  </a:ext>
                </a:extLst>
              </a:tr>
              <a:tr h="2243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 Bridal chamber prepared</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Groom separates from bride and returns to his father’s house to prepare bridal chamber</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Christ’s 2000-year separation from church; Ascension; return to heaven to prepare dwellings (John 14:2; Acts 1:9-11) </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extLst>
                  <a:ext uri="{0D108BD9-81ED-4DB2-BD59-A6C34878D82A}">
                    <a16:rowId xmlns:a16="http://schemas.microsoft.com/office/drawing/2014/main" val="10003"/>
                  </a:ext>
                </a:extLst>
              </a:tr>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spc="0" normalizeH="0" baseline="0" noProof="0" dirty="0">
                          <a:ln>
                            <a:noFill/>
                          </a:ln>
                          <a:effectLst/>
                          <a:uLnTx/>
                          <a:uFillTx/>
                        </a:rPr>
                        <a:t>Showers, </a:t>
                      </a:r>
                      <a:r>
                        <a:rPr kumimoji="0" lang="en-US" sz="1400" i="1" u="none" strike="noStrike" kern="1200" cap="none" spc="0" normalizeH="0" baseline="0" noProof="0" dirty="0">
                          <a:ln>
                            <a:noFill/>
                          </a:ln>
                          <a:effectLst/>
                          <a:uLnTx/>
                          <a:uFillTx/>
                        </a:rPr>
                        <a:t>Maranatha Our Lord, Come!, </a:t>
                      </a:r>
                      <a:r>
                        <a:rPr kumimoji="0" lang="en-US" sz="1400" u="none" strike="noStrike" kern="1200" cap="none" spc="0" normalizeH="0" baseline="0" noProof="0" dirty="0">
                          <a:ln>
                            <a:noFill/>
                          </a:ln>
                          <a:effectLst/>
                          <a:uLnTx/>
                          <a:uFillTx/>
                        </a:rPr>
                        <a:t>164-69.</a:t>
                      </a:r>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nvPr>
        </p:nvGraphicFramePr>
        <p:xfrm>
          <a:off x="114300" y="228600"/>
          <a:ext cx="8915400" cy="6217920"/>
        </p:xfrm>
        <a:graphic>
          <a:graphicData uri="http://schemas.openxmlformats.org/drawingml/2006/table">
            <a:tbl>
              <a:tblPr>
                <a:tableStyleId>{D7AC3CCA-C797-4891-BE02-D94E43425B78}</a:tableStyleId>
              </a:tblPr>
              <a:tblGrid>
                <a:gridCol w="2414588">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STEP</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JEWISH MARRIAGE</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CHURCH ANALOGY</a:t>
                      </a:r>
                    </a:p>
                  </a:txBody>
                  <a:tcPr marL="68580" marR="68580" marT="34290" marB="34290" anchor="ctr" horzOverflow="overflow"/>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4. Betrothal period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Loyalty test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Reward determined by orthodoxy and orthopraxy (Jas. 4:4)</a:t>
                      </a:r>
                    </a:p>
                  </a:txBody>
                  <a:tcPr marL="68580" marR="68580" marT="34290" marB="34290" horzOverflow="overflow">
                    <a:solidFill>
                      <a:schemeClr val="bg1"/>
                    </a:solid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5. Bride retrieved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Groom returns at unknown time preceded by a shout with escorts to retrieve bride</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Rapture at unknown time (John 14:3; 1 Thess. 4:16-17)</a:t>
                      </a:r>
                    </a:p>
                  </a:txBody>
                  <a:tcPr marL="68580" marR="68580" marT="34290" marB="34290" horzOverflow="overflow">
                    <a:solidFill>
                      <a:schemeClr val="bg1"/>
                    </a:solidFill>
                  </a:tcPr>
                </a:tc>
                <a:extLst>
                  <a:ext uri="{0D108BD9-81ED-4DB2-BD59-A6C34878D82A}">
                    <a16:rowId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6. Bride and groom hidden in Father’s house for seven days</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Hidden in the Father’s house for seven days: three events transpire</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Church hidden from world during Daniel’s 70th Week</a:t>
                      </a:r>
                    </a:p>
                  </a:txBody>
                  <a:tcPr marL="68580" marR="68580" marT="34290" marB="34290" horzOverflow="overflow">
                    <a:solidFill>
                      <a:schemeClr val="bg1"/>
                    </a:solidFill>
                  </a:tcPr>
                </a:tc>
                <a:extLst>
                  <a:ext uri="{0D108BD9-81ED-4DB2-BD59-A6C34878D82A}">
                    <a16:rowId xmlns:a16="http://schemas.microsoft.com/office/drawing/2014/main" val="144811101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7. Bride cleansed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Bride undergoes ritual cleansing prior to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Bema Seat Judgment (1 Cor 3:10-15; 2 Cor 5:10)</a:t>
                      </a:r>
                    </a:p>
                  </a:txBody>
                  <a:tcPr marL="68580" marR="68580" marT="34290" marB="34290" horzOverflow="overflow">
                    <a:solidFill>
                      <a:schemeClr val="bg1"/>
                    </a:solidFill>
                  </a:tcPr>
                </a:tc>
                <a:extLst>
                  <a:ext uri="{0D108BD9-81ED-4DB2-BD59-A6C34878D82A}">
                    <a16:rowId xmlns:a16="http://schemas.microsoft.com/office/drawing/2014/main" val="3489040263"/>
                  </a:ext>
                </a:extLst>
              </a:tr>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spc="0" normalizeH="0" baseline="0" noProof="0" dirty="0">
                          <a:ln>
                            <a:noFill/>
                          </a:ln>
                          <a:solidFill>
                            <a:schemeClr val="dk1"/>
                          </a:solidFill>
                          <a:effectLst/>
                          <a:uLnTx/>
                          <a:uFillTx/>
                          <a:latin typeface="+mn-lt"/>
                          <a:ea typeface="+mn-ea"/>
                          <a:cs typeface="+mn-cs"/>
                        </a:rPr>
                        <a:t>Showers, </a:t>
                      </a:r>
                      <a:r>
                        <a:rPr kumimoji="0" lang="en-US" sz="1400" i="1" u="none" strike="noStrike" kern="1200" cap="none" spc="0" normalizeH="0" baseline="0" noProof="0" dirty="0">
                          <a:ln>
                            <a:noFill/>
                          </a:ln>
                          <a:solidFill>
                            <a:schemeClr val="dk1"/>
                          </a:solidFill>
                          <a:effectLst/>
                          <a:uLnTx/>
                          <a:uFillTx/>
                          <a:latin typeface="+mn-lt"/>
                          <a:ea typeface="+mn-ea"/>
                          <a:cs typeface="+mn-cs"/>
                        </a:rPr>
                        <a:t>Maranatha Our Lord, Come!, </a:t>
                      </a:r>
                      <a:r>
                        <a:rPr kumimoji="0" lang="en-US" sz="1400" u="none" strike="noStrike" kern="1200" cap="none" spc="0" normalizeH="0" baseline="0" noProof="0" dirty="0">
                          <a:ln>
                            <a:noFill/>
                          </a:ln>
                          <a:solidFill>
                            <a:schemeClr val="dk1"/>
                          </a:solidFill>
                          <a:effectLst/>
                          <a:uLnTx/>
                          <a:uFillTx/>
                          <a:latin typeface="+mn-lt"/>
                          <a:ea typeface="+mn-ea"/>
                          <a:cs typeface="+mn-cs"/>
                        </a:rPr>
                        <a:t>164-69.</a:t>
                      </a: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92541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nvPr>
        </p:nvGraphicFramePr>
        <p:xfrm>
          <a:off x="114301" y="228600"/>
          <a:ext cx="8915399" cy="5082702"/>
        </p:xfrm>
        <a:graphic>
          <a:graphicData uri="http://schemas.openxmlformats.org/drawingml/2006/table">
            <a:tbl>
              <a:tblPr>
                <a:tableStyleId>{D7AC3CCA-C797-4891-BE02-D94E43425B78}</a:tableStyleId>
              </a:tblPr>
              <a:tblGrid>
                <a:gridCol w="2414587">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STEP</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JEWISH MARRIAGE</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CHURCH ANALOGY</a:t>
                      </a:r>
                    </a:p>
                  </a:txBody>
                  <a:tcPr marL="68580" marR="68580" marT="34290" marB="34290" anchor="ctr" horzOverflow="overflow"/>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8.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Meeting with the Father’s assembled wedding guests; Private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Meeting with OT saints; Rev 19:7</a:t>
                      </a:r>
                    </a:p>
                  </a:txBody>
                  <a:tcPr marL="68580" marR="68580" marT="34290" marB="34290" horzOverflow="overflow">
                    <a:solidFill>
                      <a:schemeClr val="bg1"/>
                    </a:solid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9. Consummation</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Bride and groom consummate the marriage </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Eph 5:27</a:t>
                      </a:r>
                    </a:p>
                  </a:txBody>
                  <a:tcPr marL="68580" marR="68580" marT="34290" marB="34290" horzOverflow="overflow">
                    <a:solidFill>
                      <a:schemeClr val="bg1"/>
                    </a:solidFill>
                  </a:tcPr>
                </a:tc>
                <a:extLst>
                  <a:ext uri="{0D108BD9-81ED-4DB2-BD59-A6C34878D82A}">
                    <a16:rowId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10. Marriage feast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cs typeface="Arial" pitchFamily="34" charset="0"/>
                        </a:rPr>
                        <a:t>Public presentation; Bride unveiled; marriage feast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Col 3:3-4; Rev 19:9</a:t>
                      </a:r>
                    </a:p>
                  </a:txBody>
                  <a:tcPr marL="68580" marR="68580" marT="34290" marB="34290" horzOverflow="overflow">
                    <a:solidFill>
                      <a:schemeClr val="bg1"/>
                    </a:solidFill>
                  </a:tcPr>
                </a:tc>
                <a:extLst>
                  <a:ext uri="{0D108BD9-81ED-4DB2-BD59-A6C34878D82A}">
                    <a16:rowId xmlns:a16="http://schemas.microsoft.com/office/drawing/2014/main" val="195308080"/>
                  </a:ext>
                </a:extLst>
              </a:tr>
              <a:tr h="51070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u="none" strike="noStrike" kern="1200" cap="none" spc="0" normalizeH="0" baseline="0" noProof="0" dirty="0">
                          <a:ln>
                            <a:noFill/>
                          </a:ln>
                          <a:solidFill>
                            <a:schemeClr val="tx1"/>
                          </a:solidFill>
                          <a:effectLst/>
                          <a:uLnTx/>
                          <a:uFillTx/>
                        </a:rPr>
                        <a:t>Showers, </a:t>
                      </a:r>
                      <a:r>
                        <a:rPr kumimoji="0" lang="en-US" sz="1400" b="0" i="1" u="none" strike="noStrike" kern="1200" cap="none" spc="0" normalizeH="0" baseline="0" noProof="0" dirty="0">
                          <a:ln>
                            <a:noFill/>
                          </a:ln>
                          <a:solidFill>
                            <a:schemeClr val="tx1"/>
                          </a:solidFill>
                          <a:effectLst/>
                          <a:uLnTx/>
                          <a:uFillTx/>
                        </a:rPr>
                        <a:t>Maranatha Our Lord, Come!, </a:t>
                      </a:r>
                      <a:r>
                        <a:rPr kumimoji="0" lang="en-US" sz="1400" b="0" u="none" strike="noStrike" kern="1200" cap="none" spc="0" normalizeH="0" baseline="0" noProof="0" dirty="0">
                          <a:ln>
                            <a:noFill/>
                          </a:ln>
                          <a:solidFill>
                            <a:schemeClr val="tx1"/>
                          </a:solidFill>
                          <a:effectLst/>
                          <a:uLnTx/>
                          <a:uFillTx/>
                        </a:rPr>
                        <a:t>164-69.</a:t>
                      </a:r>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11221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219774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dirty="0">
                <a:effectLst>
                  <a:outerShdw blurRad="38100" dist="38100" dir="2700000" algn="tl">
                    <a:srgbClr val="000000">
                      <a:alpha val="43137"/>
                    </a:srgbClr>
                  </a:outerShdw>
                </a:effectLst>
              </a:rPr>
              <a:t>“In Revelation 19:7–9 the wedding feast is announced, which, if the analogy of the Hebrew marriage customs means anything, assumes that the wedding has previously taken place in the father's house. Today the church is described as a virgin waiting for her bridegroom's coming (2 Corinthians 11:2); in Revelation 21 she is designated as the wife of the lamb, indicating that previously she has been taken to the groom's father's house. </a:t>
            </a:r>
            <a:r>
              <a:rPr lang="en-US" sz="2700" dirty="0" err="1">
                <a:effectLst>
                  <a:outerShdw blurRad="38100" dist="38100" dir="2700000" algn="tl">
                    <a:srgbClr val="000000">
                      <a:alpha val="43137"/>
                    </a:srgbClr>
                  </a:outerShdw>
                </a:effectLst>
              </a:rPr>
              <a:t>Pretribulationists</a:t>
            </a:r>
            <a:r>
              <a:rPr lang="en-US" sz="2700" dirty="0">
                <a:effectLst>
                  <a:outerShdw blurRad="38100" dist="38100" dir="2700000" algn="tl">
                    <a:srgbClr val="000000">
                      <a:alpha val="43137"/>
                    </a:srgbClr>
                  </a:outerShdw>
                </a:effectLst>
              </a:rPr>
              <a:t> say that this requires an interval of time between the rapture and the second coming. Granted, it does not say seven years' time, but it certainly argues against </a:t>
            </a:r>
            <a:r>
              <a:rPr lang="en-US" sz="2700" dirty="0" err="1">
                <a:effectLst>
                  <a:outerShdw blurRad="38100" dist="38100" dir="2700000" algn="tl">
                    <a:srgbClr val="000000">
                      <a:alpha val="43137"/>
                    </a:srgbClr>
                  </a:outerShdw>
                </a:effectLst>
              </a:rPr>
              <a:t>posttribulationism</a:t>
            </a:r>
            <a:r>
              <a:rPr lang="en-US" sz="2700" dirty="0">
                <a:effectLst>
                  <a:outerShdw blurRad="38100" dist="38100" dir="2700000" algn="tl">
                    <a:srgbClr val="000000">
                      <a:alpha val="43137"/>
                    </a:srgbClr>
                  </a:outerShdw>
                </a:effectLst>
              </a:rPr>
              <a:t>, which has no time between the rapture and second coming</a:t>
            </a:r>
            <a:r>
              <a:rPr lang="en-US" sz="2700" dirty="0">
                <a:solidFill>
                  <a:srgbClr val="FFFFCC"/>
                </a:solidFill>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Current Christian Issues (Chicago: Moody, 1981), 61.</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55650"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941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763000"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42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go to prepare a place for 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3</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“If I go and prepare a place for you</a:t>
            </a:r>
            <a:r>
              <a:rPr lang="en-US" sz="3400" dirty="0">
                <a:effectLst>
                  <a:outerShdw blurRad="38100" dist="38100" dir="2700000" algn="tl">
                    <a:srgbClr val="000000">
                      <a:alpha val="43137"/>
                    </a:srgbClr>
                  </a:outerShdw>
                </a:effectLst>
                <a:latin typeface="Calibri" panose="020F0502020204030204" pitchFamily="34" charset="0"/>
              </a:rPr>
              <a:t>, I will come again and receive you to Myself,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73865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My Father’s house</a:t>
            </a:r>
            <a:r>
              <a:rPr lang="en-US" sz="3400" dirty="0">
                <a:effectLst>
                  <a:outerShdw blurRad="38100" dist="38100" dir="2700000" algn="tl">
                    <a:srgbClr val="000000">
                      <a:alpha val="43137"/>
                    </a:srgbClr>
                  </a:outerShdw>
                </a:effectLst>
                <a:latin typeface="Calibri" panose="020F0502020204030204" pitchFamily="34" charset="0"/>
              </a:rPr>
              <a:t>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many dwelling places</a:t>
            </a:r>
            <a:r>
              <a:rPr lang="en-US" sz="3400" dirty="0">
                <a:effectLst>
                  <a:outerShdw blurRad="38100" dist="38100" dir="2700000" algn="tl">
                    <a:srgbClr val="000000">
                      <a:alpha val="43137"/>
                    </a:srgbClr>
                  </a:outerShdw>
                </a:effectLst>
                <a:latin typeface="Calibri" panose="020F0502020204030204" pitchFamily="34" charset="0"/>
              </a:rPr>
              <a:t>; if it were not so, I would have told you; for I go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prepare</a:t>
            </a:r>
            <a:r>
              <a:rPr lang="en-US" sz="3400" dirty="0">
                <a:effectLst>
                  <a:outerShdw blurRad="38100" dist="38100" dir="2700000" algn="tl">
                    <a:srgbClr val="000000">
                      <a:alpha val="43137"/>
                    </a:srgbClr>
                  </a:outerShdw>
                </a:effectLst>
                <a:latin typeface="Calibri" panose="020F0502020204030204" pitchFamily="34" charset="0"/>
              </a:rPr>
              <a:t>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61084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effectLst>
                  <a:outerShdw blurRad="38100" dist="38100" dir="2700000" algn="tl">
                    <a:srgbClr val="000000">
                      <a:alpha val="43137"/>
                    </a:srgbClr>
                  </a:outerShdw>
                </a:effectLst>
              </a:rPr>
              <a:t>vs. 2 – In My Father's house are </a:t>
            </a:r>
            <a:r>
              <a:rPr lang="en-US" b="1" u="sng" dirty="0">
                <a:solidFill>
                  <a:srgbClr val="FFFFCC"/>
                </a:solidFill>
                <a:effectLst>
                  <a:outerShdw blurRad="38100" dist="38100" dir="2700000" algn="tl">
                    <a:srgbClr val="000000">
                      <a:alpha val="43137"/>
                    </a:srgbClr>
                  </a:outerShdw>
                </a:effectLst>
              </a:rPr>
              <a:t>many dwelling places</a:t>
            </a:r>
            <a:r>
              <a:rPr lang="en-US" dirty="0">
                <a:effectLst>
                  <a:outerShdw blurRad="38100" dist="38100" dir="2700000" algn="tl">
                    <a:srgbClr val="000000">
                      <a:alpha val="43137"/>
                    </a:srgbClr>
                  </a:outerShdw>
                </a:effectLst>
              </a:rPr>
              <a:t>…I go to prepare a place for you.</a:t>
            </a:r>
          </a:p>
          <a:p>
            <a:pPr marL="914400" lvl="1" indent="-457200">
              <a:spcBef>
                <a:spcPts val="0"/>
              </a:spcBef>
              <a:spcAft>
                <a:spcPts val="2400"/>
              </a:spcAft>
              <a:buClr>
                <a:srgbClr val="CC00CC"/>
              </a:buClr>
            </a:pPr>
            <a:r>
              <a:rPr lang="en-US" sz="3200" dirty="0">
                <a:effectLst>
                  <a:outerShdw blurRad="38100" dist="38100" dir="2700000" algn="tl">
                    <a:srgbClr val="000000">
                      <a:alpha val="43137"/>
                    </a:srgbClr>
                  </a:outerShdw>
                </a:effectLst>
              </a:rPr>
              <a:t>Many dwelling places</a:t>
            </a:r>
          </a:p>
          <a:p>
            <a:pPr marL="1314450" lvl="2" indent="-457200">
              <a:spcBef>
                <a:spcPts val="0"/>
              </a:spcBef>
              <a:spcAft>
                <a:spcPts val="2400"/>
              </a:spcAft>
              <a:buClr>
                <a:srgbClr val="00FF00"/>
              </a:buClr>
            </a:pPr>
            <a:r>
              <a:rPr lang="en-US" sz="3200" dirty="0">
                <a:effectLst>
                  <a:outerShdw blurRad="38100" dist="38100" dir="2700000" algn="tl">
                    <a:srgbClr val="000000">
                      <a:alpha val="43137"/>
                    </a:srgbClr>
                  </a:outerShdw>
                </a:effectLst>
              </a:rPr>
              <a:t>“Mansions” – mistranslation of Tyndale; KJV from Vulgate</a:t>
            </a:r>
          </a:p>
          <a:p>
            <a:pPr marL="1314450" lvl="2" indent="-457200">
              <a:spcBef>
                <a:spcPts val="0"/>
              </a:spcBef>
              <a:spcAft>
                <a:spcPts val="2400"/>
              </a:spcAft>
              <a:buClr>
                <a:srgbClr val="00FF00"/>
              </a:buClr>
            </a:pPr>
            <a:r>
              <a:rPr lang="en-US" sz="3200" i="1" dirty="0" err="1">
                <a:effectLst>
                  <a:outerShdw blurRad="38100" dist="38100" dir="2700000" algn="tl">
                    <a:srgbClr val="000000">
                      <a:alpha val="43137"/>
                    </a:srgbClr>
                  </a:outerShdw>
                </a:effectLst>
              </a:rPr>
              <a:t>Monē</a:t>
            </a:r>
            <a:r>
              <a:rPr lang="en-US" sz="3200" dirty="0">
                <a:effectLst>
                  <a:outerShdw blurRad="38100" dist="38100" dir="2700000" algn="tl">
                    <a:srgbClr val="000000">
                      <a:alpha val="43137"/>
                    </a:srgbClr>
                  </a:outerShdw>
                </a:effectLst>
              </a:rPr>
              <a:t> = temporary dwelling place (inn)</a:t>
            </a:r>
          </a:p>
        </p:txBody>
      </p:sp>
      <p:sp>
        <p:nvSpPr>
          <p:cNvPr id="10" name="Title 1">
            <a:extLst>
              <a:ext uri="{FF2B5EF4-FFF2-40B4-BE49-F238E27FC236}">
                <a16:creationId xmlns:a16="http://schemas.microsoft.com/office/drawing/2014/main" id="{DAEC1168-B433-4117-B830-13C22279C513}"/>
              </a:ext>
            </a:extLst>
          </p:cNvPr>
          <p:cNvSpPr>
            <a:spLocks noGrp="1"/>
          </p:cNvSpPr>
          <p:nvPr>
            <p:ph type="title"/>
          </p:nvPr>
        </p:nvSpPr>
        <p:spPr>
          <a:xfrm>
            <a:off x="1371600" y="228600"/>
            <a:ext cx="6400800" cy="914400"/>
          </a:xfrm>
        </p:spPr>
        <p:txBody>
          <a:bodyPr/>
          <a:lstStyle/>
          <a:p>
            <a:pPr algn="ctr"/>
            <a:r>
              <a:rPr lang="en-US" sz="4000" dirty="0">
                <a:solidFill>
                  <a:srgbClr val="00FFFF"/>
                </a:solidFill>
                <a:effectLst>
                  <a:outerShdw blurRad="38100" dist="38100" dir="2700000" algn="tl">
                    <a:srgbClr val="000000">
                      <a:alpha val="43137"/>
                    </a:srgbClr>
                  </a:outerShdw>
                </a:effectLst>
                <a:cs typeface="Calibri" panose="020F0502020204030204" pitchFamily="34" charset="0"/>
              </a:rPr>
              <a:t>Exegesis of John 14:1-4</a:t>
            </a:r>
          </a:p>
        </p:txBody>
      </p:sp>
      <p:pic>
        <p:nvPicPr>
          <p:cNvPr id="6" name="Picture 2">
            <a:extLst>
              <a:ext uri="{FF2B5EF4-FFF2-40B4-BE49-F238E27FC236}">
                <a16:creationId xmlns:a16="http://schemas.microsoft.com/office/drawing/2014/main" id="{36B21547-1DB1-4DCE-B400-A90E305F76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6437" y="762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FBE234F9-F050-4164-953C-155615EA17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6200"/>
            <a:ext cx="741363" cy="91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400" dirty="0">
                <a:effectLst>
                  <a:outerShdw blurRad="38100" dist="38100" dir="2700000" algn="tl">
                    <a:srgbClr val="000000">
                      <a:alpha val="43137"/>
                    </a:srgbClr>
                  </a:outerShdw>
                </a:effectLst>
                <a:latin typeface="Calibri" panose="020F0502020204030204" pitchFamily="34" charset="0"/>
              </a:rPr>
              <a:t>,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84119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where I am, there you may be also</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11156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46856F4-731A-473C-B1F9-5AF49C0D319C}"/>
              </a:ext>
            </a:extLst>
          </p:cNvPr>
          <p:cNvGraphicFramePr>
            <a:graphicFrameLocks noGrp="1"/>
          </p:cNvGraphicFramePr>
          <p:nvPr>
            <p:ph sz="half" idx="2"/>
          </p:nvPr>
        </p:nvGraphicFramePr>
        <p:xfrm>
          <a:off x="91440" y="77279"/>
          <a:ext cx="8961120" cy="6703443"/>
        </p:xfrm>
        <a:graphic>
          <a:graphicData uri="http://schemas.openxmlformats.org/drawingml/2006/table">
            <a:tbl>
              <a:tblPr firstRow="1" bandRow="1">
                <a:tableStyleId>{073A0DAA-6AF3-43AB-8588-CEC1D06C72B9}</a:tableStyleId>
              </a:tblPr>
              <a:tblGrid>
                <a:gridCol w="4480560">
                  <a:extLst>
                    <a:ext uri="{9D8B030D-6E8A-4147-A177-3AD203B41FA5}">
                      <a16:colId xmlns:a16="http://schemas.microsoft.com/office/drawing/2014/main" val="631092158"/>
                    </a:ext>
                  </a:extLst>
                </a:gridCol>
                <a:gridCol w="4480560">
                  <a:extLst>
                    <a:ext uri="{9D8B030D-6E8A-4147-A177-3AD203B41FA5}">
                      <a16:colId xmlns:a16="http://schemas.microsoft.com/office/drawing/2014/main" val="2443188234"/>
                    </a:ext>
                  </a:extLst>
                </a:gridCol>
              </a:tblGrid>
              <a:tr h="698883">
                <a:tc gridSpan="2">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Parallels</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55866063"/>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C00000"/>
                          </a:solidFill>
                          <a:effectLst/>
                          <a:uLnTx/>
                          <a:uFillTx/>
                          <a:latin typeface="Calibri" panose="020F0502020204030204" pitchFamily="34" charset="0"/>
                          <a:ea typeface="+mn-ea"/>
                          <a:cs typeface="+mn-cs"/>
                        </a:rPr>
                        <a:t>JOHN 14:1-4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000099"/>
                          </a:solidFill>
                          <a:effectLst/>
                          <a:uLnTx/>
                          <a:uFillTx/>
                          <a:latin typeface="Calibri" panose="020F0502020204030204" pitchFamily="34" charset="0"/>
                          <a:ea typeface="+mn-ea"/>
                          <a:cs typeface="+mn-cs"/>
                        </a:rPr>
                        <a:t>1 THESS 4:13-18</a:t>
                      </a:r>
                    </a:p>
                  </a:txBody>
                  <a:tcPr anchor="ctr"/>
                </a:tc>
                <a:extLst>
                  <a:ext uri="{0D108BD9-81ED-4DB2-BD59-A6C34878D82A}">
                    <a16:rowId xmlns:a16="http://schemas.microsoft.com/office/drawing/2014/main" val="1768814702"/>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trouble (1)</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sorrow (13)</a:t>
                      </a:r>
                    </a:p>
                  </a:txBody>
                  <a:tcPr anchor="ctr"/>
                </a:tc>
                <a:extLst>
                  <a:ext uri="{0D108BD9-81ED-4DB2-BD59-A6C34878D82A}">
                    <a16:rowId xmlns:a16="http://schemas.microsoft.com/office/drawing/2014/main" val="1225845715"/>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Believe (1)</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believe (14)</a:t>
                      </a:r>
                    </a:p>
                  </a:txBody>
                  <a:tcPr anchor="ctr"/>
                </a:tc>
                <a:extLst>
                  <a:ext uri="{0D108BD9-81ED-4DB2-BD59-A6C34878D82A}">
                    <a16:rowId xmlns:a16="http://schemas.microsoft.com/office/drawing/2014/main" val="1486445797"/>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God, me (1)</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Jesus, God (14)</a:t>
                      </a:r>
                    </a:p>
                  </a:txBody>
                  <a:tcPr anchor="ctr"/>
                </a:tc>
                <a:extLst>
                  <a:ext uri="{0D108BD9-81ED-4DB2-BD59-A6C34878D82A}">
                    <a16:rowId xmlns:a16="http://schemas.microsoft.com/office/drawing/2014/main" val="3773202277"/>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told you (2)</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say to you (15)</a:t>
                      </a:r>
                    </a:p>
                  </a:txBody>
                  <a:tcPr anchor="ctr"/>
                </a:tc>
                <a:extLst>
                  <a:ext uri="{0D108BD9-81ED-4DB2-BD59-A6C34878D82A}">
                    <a16:rowId xmlns:a16="http://schemas.microsoft.com/office/drawing/2014/main" val="1023740475"/>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come again (3)</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coming of the Lord (15) </a:t>
                      </a:r>
                    </a:p>
                  </a:txBody>
                  <a:tcPr anchor="ctr"/>
                </a:tc>
                <a:extLst>
                  <a:ext uri="{0D108BD9-81ED-4DB2-BD59-A6C34878D82A}">
                    <a16:rowId xmlns:a16="http://schemas.microsoft.com/office/drawing/2014/main" val="2955877636"/>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receive, you (3)</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caught up (17)</a:t>
                      </a:r>
                    </a:p>
                  </a:txBody>
                  <a:tcPr anchor="ctr"/>
                </a:tc>
                <a:extLst>
                  <a:ext uri="{0D108BD9-81ED-4DB2-BD59-A6C34878D82A}">
                    <a16:rowId xmlns:a16="http://schemas.microsoft.com/office/drawing/2014/main" val="2616416488"/>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to myself (3)</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to meet the Lord (17)</a:t>
                      </a:r>
                    </a:p>
                  </a:txBody>
                  <a:tcPr anchor="ctr"/>
                </a:tc>
                <a:extLst>
                  <a:ext uri="{0D108BD9-81ED-4DB2-BD59-A6C34878D82A}">
                    <a16:rowId xmlns:a16="http://schemas.microsoft.com/office/drawing/2014/main" val="1180506340"/>
                  </a:ext>
                </a:extLst>
              </a:tr>
              <a:tr h="64008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be where I am (3)</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ever be with the Lord (17)</a:t>
                      </a:r>
                    </a:p>
                  </a:txBody>
                  <a:tcPr anchor="ctr"/>
                </a:tc>
                <a:extLst>
                  <a:ext uri="{0D108BD9-81ED-4DB2-BD59-A6C34878D82A}">
                    <a16:rowId xmlns:a16="http://schemas.microsoft.com/office/drawing/2014/main" val="2728749220"/>
                  </a:ext>
                </a:extLst>
              </a:tr>
              <a:tr h="365760">
                <a:tc gridSpan="2">
                  <a:txBody>
                    <a:bodyPr/>
                    <a:lstStyle/>
                    <a:p>
                      <a:pPr algn="ctr"/>
                      <a:r>
                        <a:rPr kumimoji="0" lang="en-US" sz="1800" b="0" i="0" u="none" strike="noStrike" kern="0" cap="none" spc="0" normalizeH="0" baseline="0" dirty="0">
                          <a:ln>
                            <a:noFill/>
                          </a:ln>
                          <a:solidFill>
                            <a:schemeClr val="bg2"/>
                          </a:solidFill>
                          <a:effectLst/>
                          <a:uLnTx/>
                          <a:uFillTx/>
                          <a:latin typeface="Calibri" panose="020F0502020204030204" pitchFamily="34" charset="0"/>
                          <a:ea typeface="+mn-ea"/>
                          <a:cs typeface="+mn-cs"/>
                        </a:rPr>
                        <a:t>J. B. Smith, A Revelation of Jesus Christ: A Commentary on the Book of Revelation, 311-13</a:t>
                      </a:r>
                    </a:p>
                  </a:txBody>
                  <a:tcPr anchor="ctr"/>
                </a:tc>
                <a:tc hMerge="1">
                  <a:txBody>
                    <a:bodyPr/>
                    <a:lstStyle/>
                    <a:p>
                      <a:pPr algn="ctr"/>
                      <a:endParaRPr lang="en-US" dirty="0"/>
                    </a:p>
                  </a:txBody>
                  <a:tcPr anchor="ctr"/>
                </a:tc>
                <a:extLst>
                  <a:ext uri="{0D108BD9-81ED-4DB2-BD59-A6C34878D82A}">
                    <a16:rowId xmlns:a16="http://schemas.microsoft.com/office/drawing/2014/main" val="3925643997"/>
                  </a:ext>
                </a:extLst>
              </a:tr>
            </a:tbl>
          </a:graphicData>
        </a:graphic>
      </p:graphicFrame>
    </p:spTree>
    <p:extLst>
      <p:ext uri="{BB962C8B-B14F-4D97-AF65-F5344CB8AC3E}">
        <p14:creationId xmlns:p14="http://schemas.microsoft.com/office/powerpoint/2010/main" val="337008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dirty="0">
                <a:effectLst>
                  <a:outerShdw blurRad="38100" dist="38100" dir="2700000" algn="tl">
                    <a:srgbClr val="000000">
                      <a:alpha val="43137"/>
                    </a:srgbClr>
                  </a:outerShdw>
                </a:effectLst>
                <a:cs typeface="Calibri" panose="020F0502020204030204" pitchFamily="34" charset="0"/>
              </a:rPr>
              <a:t>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i="1" dirty="0">
                <a:effectLst>
                  <a:outerShdw blurRad="38100" dist="38100" dir="2700000" algn="tl">
                    <a:srgbClr val="000000">
                      <a:alpha val="43137"/>
                    </a:srgbClr>
                  </a:outerShdw>
                </a:effectLst>
                <a:cs typeface="Calibri" panose="020F0502020204030204" pitchFamily="34" charset="0"/>
              </a:rPr>
              <a:t>harpazō</a:t>
            </a:r>
            <a:r>
              <a:rPr lang="en-US" dirty="0">
                <a:effectLst>
                  <a:outerShdw blurRad="38100" dist="38100" dir="2700000" algn="tl">
                    <a:srgbClr val="000000">
                      <a:alpha val="43137"/>
                    </a:srgbClr>
                  </a:outerShdw>
                </a:effectLst>
                <a:cs typeface="Calibri" panose="020F0502020204030204" pitchFamily="34" charset="0"/>
              </a:rPr>
              <a:t>] together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them in the clouds to meet the Lord in the air, and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 we shall always be with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22745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96369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371601"/>
            <a:ext cx="9144000" cy="4031873"/>
          </a:xfrm>
          <a:prstGeom prst="rect">
            <a:avLst/>
          </a:prstGeom>
        </p:spPr>
        <p:txBody>
          <a:bodyPr wrap="square">
            <a:spAutoFit/>
          </a:bodyPr>
          <a:lstStyle/>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He says He is going to come in order that we may be with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he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would have to be with Him here on earth. Do you see the problem? The dwelling places in the Father's house would be unused...This makes Jesus' whole promise ridiculous. Why would He speak of preparing a place for us in the Father's house if He didn't mean that His return would take us there?”</a:t>
            </a:r>
          </a:p>
        </p:txBody>
      </p:sp>
      <p:sp>
        <p:nvSpPr>
          <p:cNvPr id="86018" name="TextBox 3"/>
          <p:cNvSpPr txBox="1">
            <a:spLocks noChangeArrowheads="1"/>
          </p:cNvSpPr>
          <p:nvPr/>
        </p:nvSpPr>
        <p:spPr bwMode="auto">
          <a:xfrm>
            <a:off x="3086100" y="6412468"/>
            <a:ext cx="2971800" cy="369332"/>
          </a:xfrm>
          <a:prstGeom prst="rect">
            <a:avLst/>
          </a:prstGeom>
          <a:noFill/>
          <a:ln w="9525">
            <a:noFill/>
            <a:miter lim="800000"/>
            <a:headEnd/>
            <a:tailEnd/>
          </a:ln>
        </p:spPr>
        <p:txBody>
          <a:bodyPr wrap="square">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Hal Lindsey,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43.</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714639" cy="914400"/>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D4FF7C1C-1D52-459F-B00F-26C1C14936E2}"/>
              </a:ext>
            </a:extLst>
          </p:cNvPr>
          <p:cNvSpPr txBox="1">
            <a:spLocks/>
          </p:cNvSpPr>
          <p:nvPr/>
        </p:nvSpPr>
        <p:spPr>
          <a:xfrm>
            <a:off x="2971800" y="228600"/>
            <a:ext cx="3200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i="1" kern="0" dirty="0">
                <a:solidFill>
                  <a:srgbClr val="00FFFF"/>
                </a:solidFill>
                <a:effectLst>
                  <a:outerShdw blurRad="38100" dist="38100" dir="2700000" algn="tl">
                    <a:srgbClr val="000000">
                      <a:alpha val="43137"/>
                    </a:srgbClr>
                  </a:outerShdw>
                </a:effectLst>
                <a:cs typeface="Calibri" panose="020F0502020204030204" pitchFamily="34" charset="0"/>
              </a:rPr>
              <a:t>Where He Is?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5:10</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mn-cs"/>
              </a:rPr>
              <a:t>“</a:t>
            </a:r>
            <a:r>
              <a:rPr lang="en-US" sz="3400" dirty="0">
                <a:effectLst>
                  <a:outerShdw blurRad="38100" dist="38100" dir="2700000" algn="tl">
                    <a:srgbClr val="000000">
                      <a:alpha val="43137"/>
                    </a:srgbClr>
                  </a:outerShdw>
                </a:effectLst>
                <a:latin typeface="Calibri" panose="020F0502020204030204" pitchFamily="34" charset="0"/>
              </a:rPr>
              <a:t>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4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each one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4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0560" y="3048000"/>
            <a:ext cx="2722880" cy="1828800"/>
          </a:xfrm>
          <a:prstGeom prst="rect">
            <a:avLst/>
          </a:prstGeom>
        </p:spPr>
      </p:pic>
    </p:spTree>
    <p:extLst>
      <p:ext uri="{BB962C8B-B14F-4D97-AF65-F5344CB8AC3E}">
        <p14:creationId xmlns:p14="http://schemas.microsoft.com/office/powerpoint/2010/main" val="773211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dirty="0">
                <a:effectLst>
                  <a:outerShdw blurRad="38100" dist="38100" dir="2700000" algn="tl">
                    <a:srgbClr val="000000">
                      <a:alpha val="43137"/>
                    </a:srgbClr>
                  </a:outerShdw>
                </a:effectLst>
                <a:cs typeface="Calibri" panose="020F0502020204030204" pitchFamily="34" charset="0"/>
              </a:rPr>
              <a:t>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together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them in the clouds to meet the Lord in the air</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dirty="0">
                <a:effectLst>
                  <a:outerShdw blurRad="38100" dist="38100" dir="2700000" algn="tl">
                    <a:srgbClr val="000000">
                      <a:alpha val="43137"/>
                    </a:srgbClr>
                  </a:outerShdw>
                </a:effectLst>
                <a:cs typeface="Calibri" panose="020F0502020204030204" pitchFamily="34" charset="0"/>
              </a:rPr>
              <a:t>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86202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kern="1200" dirty="0">
                <a:solidFill>
                  <a:srgbClr val="00FFFF"/>
                </a:solidFill>
                <a:effectLst>
                  <a:outerShdw blurRad="38100" dist="38100" dir="2700000" algn="tl">
                    <a:srgbClr val="000000"/>
                  </a:outerShdw>
                </a:effectLst>
                <a:cs typeface="Calibri" panose="020F0502020204030204" pitchFamily="34" charset="0"/>
              </a:rPr>
              <a:t>J. Dwight Pentecost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Things to Come, </a:t>
            </a:r>
            <a:r>
              <a:rPr lang="en-US" sz="2000" dirty="0">
                <a:solidFill>
                  <a:schemeClr val="tx1"/>
                </a:solidFill>
                <a:effectLst>
                  <a:outerShdw blurRad="38100" dist="38100" dir="2700000" algn="tl">
                    <a:srgbClr val="000000">
                      <a:alpha val="43137"/>
                    </a:srgbClr>
                  </a:outerShdw>
                </a:effectLst>
              </a:rPr>
              <a:t>Page 221</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3100" dirty="0">
                <a:effectLst>
                  <a:outerShdw blurRad="38100" dist="38100" dir="2700000" algn="tl">
                    <a:srgbClr val="000000">
                      <a:alpha val="43137"/>
                    </a:srgbClr>
                  </a:outerShdw>
                </a:effectLst>
              </a:rPr>
              <a:t>“It is scarcely necessary to point out that this examination must take place in the sphere of the heavenlies. It is said in 1 Thessalonians 4:17 that ‘we shall be caught up... in the clouds, to meet the Lord in the air.’ Since the bema follows the translation, the ‘air’ must be the scene of it. This is further supported by 2 Corinthians 5:1-8, where Paul is describing events that take place when the believer is ‘absent from the body, and...present with the Lord.’ Thus, this event must take place in the Lord's presence in the sphere of the ‘heavenlies</a:t>
            </a:r>
            <a:r>
              <a:rPr lang="en-US" sz="3100" i="1"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4103D313-4C23-4D86-9D1C-F92001FBA2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000" r="26667"/>
          <a:stretch/>
        </p:blipFill>
        <p:spPr>
          <a:xfrm>
            <a:off x="70082" y="45720"/>
            <a:ext cx="830598" cy="914400"/>
          </a:xfrm>
          <a:prstGeom prst="rect">
            <a:avLst/>
          </a:prstGeom>
          <a:ln w="19050">
            <a:solidFill>
              <a:schemeClr val="tx1"/>
            </a:solidFill>
          </a:ln>
        </p:spPr>
      </p:pic>
    </p:spTree>
    <p:extLst>
      <p:ext uri="{BB962C8B-B14F-4D97-AF65-F5344CB8AC3E}">
        <p14:creationId xmlns:p14="http://schemas.microsoft.com/office/powerpoint/2010/main" val="213305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19:7-9</a:t>
            </a:r>
          </a:p>
          <a:p>
            <a:pPr algn="just"/>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Let us rejoice and be glad and give the glory to Him, for the marriage of the Lamb has come and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bride</a:t>
            </a:r>
            <a:r>
              <a:rPr lang="en-US" sz="3200" dirty="0">
                <a:effectLst>
                  <a:outerShdw blurRad="38100" dist="38100" dir="2700000" algn="tl">
                    <a:srgbClr val="000000">
                      <a:alpha val="43137"/>
                    </a:srgbClr>
                  </a:outerShdw>
                </a:effectLst>
                <a:latin typeface="Calibri" panose="020F0502020204030204" pitchFamily="34" charset="0"/>
              </a:rPr>
              <a:t> has made herself ready.”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It was given to her to clothe herself in fine linen, bright and clean;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fine linen is the righteous acts of the saints</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rPr>
              <a:t> Then he said to me, “Write, ‘Blessed are those who are invited to the marriage supper of the Lamb.’” And he said to me, “These are true words of God.”</a:t>
            </a:r>
          </a:p>
        </p:txBody>
      </p:sp>
    </p:spTree>
    <p:extLst>
      <p:ext uri="{BB962C8B-B14F-4D97-AF65-F5344CB8AC3E}">
        <p14:creationId xmlns:p14="http://schemas.microsoft.com/office/powerpoint/2010/main" val="322224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defTabSz="514350">
              <a:spcBef>
                <a:spcPts val="0"/>
              </a:spcBef>
              <a:spcAft>
                <a:spcPts val="1200"/>
              </a:spcAft>
              <a:buFontTx/>
              <a:buNone/>
              <a:defRPr/>
            </a:pPr>
            <a:r>
              <a:rPr lang="en-US" altLang="en-US" sz="4000" kern="1200" dirty="0">
                <a:solidFill>
                  <a:srgbClr val="00FFFF"/>
                </a:solidFill>
                <a:ea typeface="+mj-ea"/>
                <a:cs typeface="Calibri" panose="020F0502020204030204" pitchFamily="34" charset="0"/>
              </a:rPr>
              <a:t>Revelation 8:1; 22:2</a:t>
            </a:r>
          </a:p>
          <a:p>
            <a:pPr marL="0" indent="0" algn="just">
              <a:spcBef>
                <a:spcPts val="0"/>
              </a:spcBef>
              <a:spcAft>
                <a:spcPts val="1200"/>
              </a:spcAft>
              <a:buNone/>
            </a:pPr>
            <a:r>
              <a:rPr lang="en-US" sz="3600" kern="1200" baseline="30000" dirty="0">
                <a:effectLst>
                  <a:outerShdw blurRad="38100" dist="38100" dir="2700000" algn="tl">
                    <a:srgbClr val="000000">
                      <a:alpha val="43137"/>
                    </a:srgbClr>
                  </a:outerShdw>
                </a:effectLst>
                <a:cs typeface="Calibri" panose="020F0502020204030204" pitchFamily="34" charset="0"/>
              </a:rPr>
              <a:t>1 “</a:t>
            </a:r>
            <a:r>
              <a:rPr lang="en-US" sz="3600" dirty="0">
                <a:effectLst>
                  <a:outerShdw blurRad="38100" dist="38100" dir="2700000" algn="tl">
                    <a:srgbClr val="000000">
                      <a:alpha val="43137"/>
                    </a:srgbClr>
                  </a:outerShdw>
                </a:effectLst>
              </a:rPr>
              <a:t>When the Lamb broke the seventh seal, there was silence </a:t>
            </a:r>
            <a:r>
              <a:rPr lang="en-US" sz="3600" b="1" u="sng" dirty="0">
                <a:solidFill>
                  <a:srgbClr val="FFFFCC"/>
                </a:solidFill>
                <a:effectLst>
                  <a:outerShdw blurRad="38100" dist="38100" dir="2700000" algn="tl">
                    <a:srgbClr val="000000">
                      <a:alpha val="43137"/>
                    </a:srgbClr>
                  </a:outerShdw>
                </a:effectLst>
              </a:rPr>
              <a:t>in heaven</a:t>
            </a:r>
            <a:r>
              <a:rPr lang="en-US" sz="3600" dirty="0">
                <a:effectLst>
                  <a:outerShdw blurRad="38100" dist="38100" dir="2700000" algn="tl">
                    <a:srgbClr val="000000">
                      <a:alpha val="43137"/>
                    </a:srgbClr>
                  </a:outerShdw>
                </a:effectLst>
              </a:rPr>
              <a:t> for about </a:t>
            </a:r>
            <a:r>
              <a:rPr lang="en-US" sz="3600" b="1" u="sng" dirty="0">
                <a:solidFill>
                  <a:srgbClr val="FFFFCC"/>
                </a:solidFill>
                <a:effectLst>
                  <a:outerShdw blurRad="38100" dist="38100" dir="2700000" algn="tl">
                    <a:srgbClr val="000000">
                      <a:alpha val="43137"/>
                    </a:srgbClr>
                  </a:outerShdw>
                </a:effectLst>
              </a:rPr>
              <a:t>half an hour</a:t>
            </a:r>
            <a:r>
              <a:rPr lang="en-US" sz="3600" dirty="0">
                <a:effectLst>
                  <a:outerShdw blurRad="38100" dist="38100" dir="2700000" algn="tl">
                    <a:srgbClr val="000000">
                      <a:alpha val="43137"/>
                    </a:srgbClr>
                  </a:outerShdw>
                </a:effectLst>
              </a:rPr>
              <a:t>.” </a:t>
            </a:r>
          </a:p>
          <a:p>
            <a:pPr marL="0" indent="0" algn="just">
              <a:spcBef>
                <a:spcPts val="0"/>
              </a:spcBef>
              <a:spcAft>
                <a:spcPts val="1200"/>
              </a:spcAft>
              <a:buNone/>
            </a:pPr>
            <a:r>
              <a:rPr lang="en-US" sz="3600" kern="1200" baseline="30000" dirty="0">
                <a:effectLst>
                  <a:outerShdw blurRad="38100" dist="38100" dir="2700000" algn="tl">
                    <a:srgbClr val="000000">
                      <a:alpha val="43137"/>
                    </a:srgbClr>
                  </a:outerShdw>
                </a:effectLst>
                <a:cs typeface="Calibri" panose="020F0502020204030204" pitchFamily="34" charset="0"/>
              </a:rPr>
              <a:t>2</a:t>
            </a:r>
            <a:r>
              <a:rPr lang="en-US" sz="3600" dirty="0">
                <a:effectLst>
                  <a:outerShdw blurRad="38100" dist="38100" dir="2700000" algn="tl">
                    <a:srgbClr val="000000">
                      <a:alpha val="43137"/>
                    </a:srgbClr>
                  </a:outerShdw>
                </a:effectLst>
              </a:rPr>
              <a:t> “in the middle of its street. On either side of the river was the tree of life, bearing twelve kinds of fruit, yielding its fruit every </a:t>
            </a:r>
            <a:r>
              <a:rPr lang="en-US" sz="3600" b="1" u="sng" dirty="0">
                <a:solidFill>
                  <a:srgbClr val="FFFFCC"/>
                </a:solidFill>
                <a:effectLst>
                  <a:outerShdw blurRad="38100" dist="38100" dir="2700000" algn="tl">
                    <a:srgbClr val="000000">
                      <a:alpha val="43137"/>
                    </a:srgbClr>
                  </a:outerShdw>
                </a:effectLst>
              </a:rPr>
              <a:t>month</a:t>
            </a:r>
            <a:r>
              <a:rPr lang="en-US" sz="3600" dirty="0">
                <a:effectLst>
                  <a:outerShdw blurRad="38100" dist="38100" dir="2700000" algn="tl">
                    <a:srgbClr val="000000">
                      <a:alpha val="43137"/>
                    </a:srgbClr>
                  </a:outerShdw>
                </a:effectLst>
              </a:rPr>
              <a:t>; and the leaves of the tree were for the healing of the nations.”</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6833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defTabSz="514350">
              <a:spcBef>
                <a:spcPts val="0"/>
              </a:spcBef>
              <a:spcAft>
                <a:spcPts val="1200"/>
              </a:spcAft>
              <a:buFontTx/>
              <a:buNone/>
              <a:defRPr/>
            </a:pPr>
            <a:r>
              <a:rPr lang="en-US" altLang="en-US" sz="4000" kern="1200" dirty="0">
                <a:solidFill>
                  <a:srgbClr val="00FFFF"/>
                </a:solidFill>
                <a:ea typeface="+mj-ea"/>
                <a:cs typeface="Calibri" panose="020F0502020204030204" pitchFamily="34" charset="0"/>
              </a:rPr>
              <a:t>Revelation 21:16-17</a:t>
            </a:r>
          </a:p>
          <a:p>
            <a:pPr marL="0" indent="0" algn="just">
              <a:spcBef>
                <a:spcPts val="0"/>
              </a:spcBef>
              <a:spcAft>
                <a:spcPts val="1200"/>
              </a:spcAft>
              <a:buFontTx/>
              <a:buNone/>
            </a:pPr>
            <a:r>
              <a:rPr lang="en-US" altLang="en-US" baseline="30000" dirty="0">
                <a:effectLst>
                  <a:outerShdw blurRad="38100" dist="38100" dir="2700000" algn="tl">
                    <a:srgbClr val="000000">
                      <a:alpha val="43137"/>
                    </a:srgbClr>
                  </a:outerShdw>
                </a:effectLst>
              </a:rPr>
              <a:t>16</a:t>
            </a:r>
            <a:r>
              <a:rPr lang="en-US" altLang="en-US"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i="1" dirty="0">
                <a:effectLst>
                  <a:outerShdw blurRad="38100" dist="38100" dir="2700000" algn="tl">
                    <a:srgbClr val="000000">
                      <a:alpha val="43137"/>
                    </a:srgbClr>
                  </a:outerShdw>
                </a:effectLst>
              </a:rPr>
              <a:t>1500 miles</a:t>
            </a:r>
            <a:r>
              <a:rPr lang="en-US" altLang="en-US" dirty="0">
                <a:effectLst>
                  <a:outerShdw blurRad="38100" dist="38100" dir="2700000" algn="tl">
                    <a:srgbClr val="000000">
                      <a:alpha val="43137"/>
                    </a:srgbClr>
                  </a:outerShdw>
                </a:effectLst>
              </a:rPr>
              <a:t>] in length, and as wide and high as it is long. </a:t>
            </a:r>
            <a:r>
              <a:rPr lang="en-US" altLang="en-US" baseline="30000" dirty="0">
                <a:effectLst>
                  <a:outerShdw blurRad="38100" dist="38100" dir="2700000" algn="tl">
                    <a:srgbClr val="000000">
                      <a:alpha val="43137"/>
                    </a:srgbClr>
                  </a:outerShdw>
                </a:effectLst>
              </a:rPr>
              <a:t>17</a:t>
            </a:r>
            <a:r>
              <a:rPr lang="en-US" altLang="en-US" dirty="0">
                <a:effectLst>
                  <a:outerShdw blurRad="38100" dist="38100" dir="2700000" algn="tl">
                    <a:srgbClr val="000000">
                      <a:alpha val="43137"/>
                    </a:srgbClr>
                  </a:outerShdw>
                </a:effectLst>
              </a:rPr>
              <a:t> He measured its wall and it was 144 cubits thick, </a:t>
            </a:r>
            <a:r>
              <a:rPr lang="en-US" altLang="en-US" b="1" u="sng" dirty="0">
                <a:solidFill>
                  <a:srgbClr val="FFFFCC"/>
                </a:solidFill>
                <a:effectLst>
                  <a:outerShdw blurRad="38100" dist="38100" dir="2700000" algn="tl">
                    <a:srgbClr val="000000">
                      <a:alpha val="43137"/>
                    </a:srgbClr>
                  </a:outerShdw>
                </a:effectLst>
              </a:rPr>
              <a:t>by man's measurement, which the angel was using</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6188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b="1" u="sng" dirty="0">
                <a:solidFill>
                  <a:srgbClr val="FFFFCC"/>
                </a:solidFill>
              </a:rPr>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b="1" u="sng" dirty="0">
                <a:solidFill>
                  <a:srgbClr val="FFFFCC"/>
                </a:solidFill>
              </a:rPr>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4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a:t>
            </a:r>
            <a:r>
              <a:rPr lang="en-US" sz="3400" dirty="0">
                <a:effectLst>
                  <a:outerShdw blurRad="38100" dist="38100" dir="2700000" algn="tl">
                    <a:srgbClr val="000000">
                      <a:alpha val="43137"/>
                    </a:srgbClr>
                  </a:outerShdw>
                </a:effectLst>
                <a:latin typeface="Calibri" panose="020F0502020204030204" pitchFamily="34" charset="0"/>
              </a:rPr>
              <a:t> from the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night</a:t>
            </a:r>
            <a:r>
              <a:rPr lang="en-US" sz="3400" dirty="0">
                <a:effectLst>
                  <a:outerShdw blurRad="38100" dist="38100" dir="2700000" algn="tl">
                    <a:srgbClr val="000000">
                      <a:alpha val="43137"/>
                    </a:srgbClr>
                  </a:outerShdw>
                </a:effectLst>
                <a:latin typeface="Calibri" panose="020F0502020204030204" pitchFamily="34" charset="0"/>
              </a:rPr>
              <a:t>, and let them be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seasons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and for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and </a:t>
            </a:r>
            <a:r>
              <a:rPr lang="en-US" sz="34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years</a:t>
            </a:r>
            <a:r>
              <a:rPr lang="en-US" sz="34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59263F47-9625-4CB4-A2C4-735E438DE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2649" y="2971800"/>
            <a:ext cx="1878703" cy="1828800"/>
          </a:xfrm>
          <a:prstGeom prst="rect">
            <a:avLst/>
          </a:prstGeom>
          <a:ln>
            <a:solidFill>
              <a:srgbClr val="FFFFCC"/>
            </a:solidFill>
          </a:ln>
        </p:spPr>
      </p:pic>
    </p:spTree>
    <p:extLst>
      <p:ext uri="{BB962C8B-B14F-4D97-AF65-F5344CB8AC3E}">
        <p14:creationId xmlns:p14="http://schemas.microsoft.com/office/powerpoint/2010/main" val="3991379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978821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970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19:7-9</a:t>
            </a:r>
          </a:p>
          <a:p>
            <a:pPr algn="just"/>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Let us rejoice and be glad and give the glory to Him, for the marriage of the Lamb has come and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bride</a:t>
            </a:r>
            <a:r>
              <a:rPr lang="en-US" sz="3200" dirty="0">
                <a:effectLst>
                  <a:outerShdw blurRad="38100" dist="38100" dir="2700000" algn="tl">
                    <a:srgbClr val="000000">
                      <a:alpha val="43137"/>
                    </a:srgbClr>
                  </a:outerShdw>
                </a:effectLst>
                <a:latin typeface="Calibri" panose="020F0502020204030204" pitchFamily="34" charset="0"/>
              </a:rPr>
              <a:t> has made herself ready.”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It was given to her to clothe herself in fine linen, bright and clean;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fine linen is the righteous acts of the saints</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rPr>
              <a:t> Then he said to me, “Write, ‘Blessed are those who are invited to the marriage supper of the Lamb.’” And he said to me, “These are true words of God.”</a:t>
            </a:r>
          </a:p>
        </p:txBody>
      </p:sp>
    </p:spTree>
    <p:extLst>
      <p:ext uri="{BB962C8B-B14F-4D97-AF65-F5344CB8AC3E}">
        <p14:creationId xmlns:p14="http://schemas.microsoft.com/office/powerpoint/2010/main" val="855132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2078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854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1661274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400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19560</TotalTime>
  <Words>3470</Words>
  <Application>Microsoft Office PowerPoint</Application>
  <PresentationFormat>On-screen Show (4:3)</PresentationFormat>
  <Paragraphs>274</Paragraphs>
  <Slides>57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Lucida Blackletter</vt:lpstr>
      <vt:lpstr>Times New Roman</vt:lpstr>
      <vt:lpstr>Wingdings</vt:lpstr>
      <vt:lpstr>Azure</vt:lpstr>
      <vt:lpstr>Office Theme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When Will the Rapture Take Place Relative to the Tribulation Period?</vt:lpstr>
      <vt:lpstr>PowerPoint Presentation</vt:lpstr>
      <vt:lpstr>Post-tribulation Rapture Theory</vt:lpstr>
      <vt:lpstr>Post-tribulation Rapture Theory</vt:lpstr>
      <vt:lpstr>Post-tribulation Rapture Theory Problems</vt:lpstr>
      <vt:lpstr>Post-tribulation Rapture Theory Problems</vt:lpstr>
      <vt:lpstr>PowerPoint Presentation</vt:lpstr>
      <vt:lpstr>MORTAL MILLENNIAL KINGDOM ACTIVITIES</vt:lpstr>
      <vt:lpstr>Post-tribulation Rapture Theory Problems</vt:lpstr>
      <vt:lpstr>PowerPoint Presentation</vt:lpstr>
      <vt:lpstr>PowerPoint Presentation</vt:lpstr>
      <vt:lpstr>PowerPoint Presentation</vt:lpstr>
      <vt:lpstr>PowerPoint Presentation</vt:lpstr>
      <vt:lpstr>PowerPoint Presentation</vt:lpstr>
      <vt:lpstr>PowerPoint Presentation</vt:lpstr>
      <vt:lpstr>Post-tribulation Rapture Theory Problems</vt:lpstr>
      <vt:lpstr>PowerPoint Presentation</vt:lpstr>
      <vt:lpstr>PowerPoint Presentation</vt:lpstr>
      <vt:lpstr>PowerPoint Presentation</vt:lpstr>
      <vt:lpstr>Exegesis of John 14:1-4</vt:lpstr>
      <vt:lpstr>PowerPoint Presentation</vt:lpstr>
      <vt:lpstr>PowerPoint Presentation</vt:lpstr>
      <vt:lpstr>PowerPoint Presentation</vt:lpstr>
      <vt:lpstr>PowerPoint Presentation</vt:lpstr>
      <vt:lpstr>PowerPoint Presentation</vt:lpstr>
      <vt:lpstr>PowerPoint Presentation</vt:lpstr>
      <vt:lpstr>Post-tribulation Rapture Theory Problems</vt:lpstr>
      <vt:lpstr>PowerPoint Presentation</vt:lpstr>
      <vt:lpstr>PowerPoint Presentation</vt:lpstr>
      <vt:lpstr>J. Dwight Pentecost Things to Come, Page 221</vt:lpstr>
      <vt:lpstr>PowerPoint Presentation</vt:lpstr>
      <vt:lpstr>PowerPoint Presentation</vt:lpstr>
      <vt:lpstr>PowerPoint Presentation</vt:lpstr>
      <vt:lpstr>Genesis 1:1–2:3 Outline</vt:lpstr>
      <vt:lpstr>PowerPoint Presentation</vt:lpstr>
      <vt:lpstr>PowerPoint Presentation</vt:lpstr>
      <vt:lpstr>Post-tribulation Rapture Theory Problems</vt:lpstr>
      <vt:lpstr>PowerPoint Presentation</vt:lpstr>
      <vt:lpstr>PowerPoint Presentation</vt:lpstr>
      <vt:lpstr>PowerPoint Presentation</vt:lpstr>
      <vt:lpstr>PowerPoint Presentation</vt:lpstr>
      <vt:lpstr>Conclusion</vt:lpstr>
      <vt:lpstr>When Will the Rapture Take Place Relative to the Tribulation Period?</vt:lpstr>
      <vt:lpstr>Post-tribulation Rapture Theory Problems</vt:lpstr>
      <vt:lpstr>Post-tribulation Rapture Theory</vt:lpstr>
      <vt:lpstr>Post-tribulation Rapture Theory</vt:lpstr>
      <vt:lpstr>When Will the Rapture Take Place Relative to the Tribulation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040 - Post-Trib - Part -6</dc:title>
  <dc:subject>RAPTURE - Post-Trib</dc:subject>
  <dc:creator>A. Woods</dc:creator>
  <dc:description>Modified by Jim McGowan</dc:description>
  <cp:lastModifiedBy>Andy Woods</cp:lastModifiedBy>
  <cp:revision>2187</cp:revision>
  <cp:lastPrinted>2021-02-18T21:55:50Z</cp:lastPrinted>
  <dcterms:created xsi:type="dcterms:W3CDTF">2009-03-17T12:21:13Z</dcterms:created>
  <dcterms:modified xsi:type="dcterms:W3CDTF">2021-02-20T17:49:37Z</dcterms:modified>
</cp:coreProperties>
</file>