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7"/>
  </p:notesMasterIdLst>
  <p:handoutMasterIdLst>
    <p:handoutMasterId r:id="rId68"/>
  </p:handoutMasterIdLst>
  <p:sldIdLst>
    <p:sldId id="4643" r:id="rId2"/>
    <p:sldId id="6678" r:id="rId3"/>
    <p:sldId id="6700" r:id="rId4"/>
    <p:sldId id="4644" r:id="rId5"/>
    <p:sldId id="6701" r:id="rId6"/>
    <p:sldId id="4647" r:id="rId7"/>
    <p:sldId id="6703" r:id="rId8"/>
    <p:sldId id="4665" r:id="rId9"/>
    <p:sldId id="6704" r:id="rId10"/>
    <p:sldId id="4645" r:id="rId11"/>
    <p:sldId id="6683" r:id="rId12"/>
    <p:sldId id="4646" r:id="rId13"/>
    <p:sldId id="6685" r:id="rId14"/>
    <p:sldId id="6739" r:id="rId15"/>
    <p:sldId id="4519" r:id="rId16"/>
    <p:sldId id="6692" r:id="rId17"/>
    <p:sldId id="6772" r:id="rId18"/>
    <p:sldId id="6773" r:id="rId19"/>
    <p:sldId id="6788" r:id="rId20"/>
    <p:sldId id="6775" r:id="rId21"/>
    <p:sldId id="6774" r:id="rId22"/>
    <p:sldId id="6422" r:id="rId23"/>
    <p:sldId id="6781" r:id="rId24"/>
    <p:sldId id="1440" r:id="rId25"/>
    <p:sldId id="1260" r:id="rId26"/>
    <p:sldId id="1335" r:id="rId27"/>
    <p:sldId id="6779" r:id="rId28"/>
    <p:sldId id="6780" r:id="rId29"/>
    <p:sldId id="3334" r:id="rId30"/>
    <p:sldId id="3263" r:id="rId31"/>
    <p:sldId id="572" r:id="rId32"/>
    <p:sldId id="3881" r:id="rId33"/>
    <p:sldId id="6321" r:id="rId34"/>
    <p:sldId id="6322" r:id="rId35"/>
    <p:sldId id="6741" r:id="rId36"/>
    <p:sldId id="6777" r:id="rId37"/>
    <p:sldId id="6840" r:id="rId38"/>
    <p:sldId id="6835" r:id="rId39"/>
    <p:sldId id="5369" r:id="rId40"/>
    <p:sldId id="3668" r:id="rId41"/>
    <p:sldId id="3692" r:id="rId42"/>
    <p:sldId id="2850" r:id="rId43"/>
    <p:sldId id="3742" r:id="rId44"/>
    <p:sldId id="6792" r:id="rId45"/>
    <p:sldId id="6423" r:id="rId46"/>
    <p:sldId id="6402" r:id="rId47"/>
    <p:sldId id="6843" r:id="rId48"/>
    <p:sldId id="6814" r:id="rId49"/>
    <p:sldId id="6812" r:id="rId50"/>
    <p:sldId id="5942" r:id="rId51"/>
    <p:sldId id="5930" r:id="rId52"/>
    <p:sldId id="6815" r:id="rId53"/>
    <p:sldId id="5608" r:id="rId54"/>
    <p:sldId id="434" r:id="rId55"/>
    <p:sldId id="6327" r:id="rId56"/>
    <p:sldId id="6751" r:id="rId57"/>
    <p:sldId id="6816" r:id="rId58"/>
    <p:sldId id="6844" r:id="rId59"/>
    <p:sldId id="6819" r:id="rId60"/>
    <p:sldId id="6817" r:id="rId61"/>
    <p:sldId id="6818" r:id="rId62"/>
    <p:sldId id="6820" r:id="rId63"/>
    <p:sldId id="6821" r:id="rId64"/>
    <p:sldId id="3148" r:id="rId65"/>
    <p:sldId id="6842" r:id="rId66"/>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FFCC"/>
    <a:srgbClr val="000099"/>
    <a:srgbClr val="FF99FF"/>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D1927-58CC-41BC-A5F2-0EAC149D9D2C}" v="12" dt="2020-12-20T16:31:45.92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9" autoAdjust="0"/>
    <p:restoredTop sz="96318" autoAdjust="0"/>
  </p:normalViewPr>
  <p:slideViewPr>
    <p:cSldViewPr>
      <p:cViewPr varScale="1">
        <p:scale>
          <a:sx n="57" d="100"/>
          <a:sy n="57" d="100"/>
        </p:scale>
        <p:origin x="70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33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037 - Post-</a:t>
            </a:r>
            <a:r>
              <a:rPr lang="en-US" sz="1300" dirty="0" err="1">
                <a:latin typeface="Calibri" panose="020F0502020204030204" pitchFamily="34" charset="0"/>
                <a:cs typeface="Calibri" panose="020F0502020204030204" pitchFamily="34" charset="0"/>
              </a:rPr>
              <a:t>Trib</a:t>
            </a:r>
            <a:r>
              <a:rPr lang="en-US" sz="1300" dirty="0">
                <a:latin typeface="Calibri" panose="020F0502020204030204" pitchFamily="34" charset="0"/>
                <a:cs typeface="Calibri" panose="020F0502020204030204" pitchFamily="34" charset="0"/>
              </a:rPr>
              <a:t> – Part 3</a:t>
            </a:r>
          </a:p>
          <a:p>
            <a:pPr algn="ctr">
              <a:defRPr/>
            </a:pPr>
            <a:r>
              <a:rPr lang="en-US" sz="1300" dirty="0">
                <a:latin typeface="Calibri" panose="020F0502020204030204" pitchFamily="34" charset="0"/>
                <a:cs typeface="Calibri" panose="020F0502020204030204" pitchFamily="34" charset="0"/>
              </a:rPr>
              <a:t>01-31-2021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2/6/2021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2/6/2021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CC1100-FFA0-45FA-8FC0-9D071FCB27AF}" type="datetimeFigureOut">
              <a:rPr lang="en-US"/>
              <a:pPr>
                <a:defRPr/>
              </a:pPr>
              <a:t>2/6/2021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C163FD2-74CD-4861-9137-11ABA3744E99}" type="slidenum">
              <a:rPr lang="en-US"/>
              <a:pPr>
                <a:defRPr/>
              </a:pPr>
              <a:t>‹#›</a:t>
            </a:fld>
            <a:endParaRPr lang="en-US"/>
          </a:p>
        </p:txBody>
      </p:sp>
    </p:spTree>
    <p:extLst>
      <p:ext uri="{BB962C8B-B14F-4D97-AF65-F5344CB8AC3E}">
        <p14:creationId xmlns:p14="http://schemas.microsoft.com/office/powerpoint/2010/main" val="29032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2/6/2021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a:p>
        </p:txBody>
      </p:sp>
    </p:spTree>
    <p:extLst>
      <p:ext uri="{BB962C8B-B14F-4D97-AF65-F5344CB8AC3E}">
        <p14:creationId xmlns:p14="http://schemas.microsoft.com/office/powerpoint/2010/main" val="1320210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42283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72" r:id="rId13"/>
    <p:sldLayoutId id="2147492673" r:id="rId14"/>
    <p:sldLayoutId id="2147492674"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00.emf"/><Relationship Id="rId7" Type="http://schemas.openxmlformats.org/officeDocument/2006/relationships/image" Target="../media/image220.emf"/><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210.emf"/><Relationship Id="rId4" Type="http://schemas.openxmlformats.org/officeDocument/2006/relationships/customXml" Target="../ink/ink2.xml"/><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38</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617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1 Thessalonians 4:16 and 1 Corinthians 15:52, the rapture will take place at the sounding of the last trumpet which, according to Matthew 24:30-31, will take place upon Christ's return at the end of the Tribulation period.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Rapture is found in Revelation 19:11-21.</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Revelation 20:4-6, the resurrection of all believers will transpire at the end of the Tribulation period thereby necessitating that the rapture will also take place at this time.</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9419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Although the church is exempted from God's wrath, the church will be on the earth during the entire Tribulation period because the Book of Revelation portrays God's people being supernaturally protected from many of the apocalyptic judgments during this time period.</a:t>
            </a:r>
          </a:p>
          <a:p>
            <a:pPr marL="514350" indent="-514350" algn="just" eaLnBrk="1" hangingPunct="1">
              <a:spcBef>
                <a:spcPts val="0"/>
              </a:spcBef>
              <a:spcAft>
                <a:spcPts val="2400"/>
              </a:spcAft>
              <a:buClr>
                <a:srgbClr val="00FFFF"/>
              </a:buClr>
              <a:buSzPct val="100000"/>
              <a:buFont typeface="+mj-lt"/>
              <a:buAutoNum type="arabicPeriod" startAt="4"/>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The post-tribulational rapture position has been the dominant view held by theologians throughout the history of the church.</a:t>
            </a:r>
          </a:p>
        </p:txBody>
      </p:sp>
      <p:sp>
        <p:nvSpPr>
          <p:cNvPr id="6" name="Rectangle 2">
            <a:extLst>
              <a:ext uri="{FF2B5EF4-FFF2-40B4-BE49-F238E27FC236}">
                <a16:creationId xmlns:a16="http://schemas.microsoft.com/office/drawing/2014/main" id="{8CFC997E-BF02-4C40-A078-336B02CD4863}"/>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850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419100" y="1600200"/>
            <a:ext cx="8305800" cy="2464295"/>
          </a:xfrm>
        </p:spPr>
        <p:txBody>
          <a:bodyPr/>
          <a:lstStyle/>
          <a:p>
            <a:pPr marL="0" indent="0" algn="just" eaLnBrk="1" hangingPunct="1">
              <a:buFont typeface="Arial" panose="020B0604020202020204" pitchFamily="34" charset="0"/>
              <a:buNone/>
              <a:defRPr/>
            </a:pPr>
            <a:r>
              <a:rPr lang="en-US" dirty="0">
                <a:effectLst>
                  <a:outerShdw blurRad="38100" dist="38100" dir="2700000" algn="tl">
                    <a:srgbClr val="000000">
                      <a:alpha val="43137"/>
                    </a:srgbClr>
                  </a:outerShdw>
                </a:effectLst>
              </a:rPr>
              <a:t>According to </a:t>
            </a:r>
            <a:r>
              <a:rPr lang="en-US" dirty="0" err="1">
                <a:effectLst>
                  <a:outerShdw blurRad="38100" dist="38100" dir="2700000" algn="tl">
                    <a:srgbClr val="000000">
                      <a:alpha val="43137"/>
                    </a:srgbClr>
                  </a:outerShdw>
                </a:effectLst>
              </a:rPr>
              <a:t>posttribulationalist</a:t>
            </a:r>
            <a:r>
              <a:rPr lang="en-US" dirty="0">
                <a:effectLst>
                  <a:outerShdw blurRad="38100" dist="38100" dir="2700000" algn="tl">
                    <a:srgbClr val="000000">
                      <a:alpha val="43137"/>
                    </a:srgbClr>
                  </a:outerShdw>
                </a:effectLst>
              </a:rPr>
              <a:t> George Ladd, "every church father who deals with the subject expects the church to suffer at the hands of the Antichrist" and "the prevailing view is post-tribulational premillennialism.”</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2" name="Rectangle 1">
            <a:extLst>
              <a:ext uri="{FF2B5EF4-FFF2-40B4-BE49-F238E27FC236}">
                <a16:creationId xmlns:a16="http://schemas.microsoft.com/office/drawing/2014/main" id="{E1AA4512-8E49-4EAA-9107-A79070D221AD}"/>
              </a:ext>
            </a:extLst>
          </p:cNvPr>
          <p:cNvSpPr/>
          <p:nvPr/>
        </p:nvSpPr>
        <p:spPr>
          <a:xfrm>
            <a:off x="1847685" y="228600"/>
            <a:ext cx="5448631" cy="1000274"/>
          </a:xfrm>
          <a:prstGeom prst="rect">
            <a:avLst/>
          </a:prstGeom>
        </p:spPr>
        <p:txBody>
          <a:bodyPr wrap="square">
            <a:spAutoFit/>
          </a:bodyPr>
          <a:lstStyle/>
          <a:p>
            <a:pPr algn="ctr" eaLnBrk="0" hangingPunct="0">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George Eldon Ladd</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 </a:t>
            </a:r>
            <a:r>
              <a:rPr lang="en-US" sz="1800" i="1" dirty="0">
                <a:effectLst>
                  <a:outerShdw blurRad="38100" dist="38100" dir="2700000" algn="tl">
                    <a:srgbClr val="000000">
                      <a:alpha val="43137"/>
                    </a:srgbClr>
                  </a:outerShdw>
                </a:effectLst>
                <a:latin typeface="Calibri" panose="020F0502020204030204" pitchFamily="34" charset="0"/>
                <a:cs typeface="+mn-cs"/>
              </a:rPr>
              <a:t>The Blessed Hope</a:t>
            </a:r>
            <a:r>
              <a:rPr lang="en-US" sz="1800" dirty="0">
                <a:effectLst>
                  <a:outerShdw blurRad="38100" dist="38100" dir="2700000" algn="tl">
                    <a:srgbClr val="000000">
                      <a:alpha val="43137"/>
                    </a:srgbClr>
                  </a:outerShdw>
                </a:effectLst>
                <a:latin typeface="Calibri" panose="020F0502020204030204" pitchFamily="34" charset="0"/>
                <a:cs typeface="+mn-cs"/>
              </a:rPr>
              <a:t> (Grand Rapids: Eerdmans, 1956), 31.</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200" y="76200"/>
            <a:ext cx="960120" cy="1097280"/>
          </a:xfrm>
          <a:prstGeom prst="rect">
            <a:avLst/>
          </a:prstGeom>
        </p:spPr>
      </p:pic>
      <p:pic>
        <p:nvPicPr>
          <p:cNvPr id="13" name="Picture 4">
            <a:extLst>
              <a:ext uri="{FF2B5EF4-FFF2-40B4-BE49-F238E27FC236}">
                <a16:creationId xmlns:a16="http://schemas.microsoft.com/office/drawing/2014/main" id="{E0026897-2194-4A28-914D-F813FDCBF5D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98421" y="4305564"/>
            <a:ext cx="1747158" cy="21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660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5486400"/>
          </a:xfrm>
        </p:spPr>
        <p:txBody>
          <a:bodyPr/>
          <a:lstStyle/>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First, the issue is not when the view became popular but if it is taught in the Bible.</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4" name="Rectangle 2">
            <a:extLst>
              <a:ext uri="{FF2B5EF4-FFF2-40B4-BE49-F238E27FC236}">
                <a16:creationId xmlns:a16="http://schemas.microsoft.com/office/drawing/2014/main" id="{CFBC78B5-B0B9-493A-BF87-0FAB92F24496}"/>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38429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3943350"/>
          </a:xfrm>
        </p:spPr>
        <p:txBody>
          <a:bodyPr/>
          <a:lstStyle/>
          <a:p>
            <a:pPr marL="461963" indent="-461963" algn="just">
              <a:spcBef>
                <a:spcPct val="0"/>
              </a:spcBef>
              <a:spcAft>
                <a:spcPts val="3000"/>
              </a:spcAft>
              <a:buClr>
                <a:srgbClr val="FF99FF"/>
              </a:buClr>
              <a:buSzPct val="100000"/>
              <a:buFont typeface="+mj-lt"/>
              <a:buAutoNum type="alphaUcPeriod"/>
            </a:pPr>
            <a:r>
              <a:rPr lang="en-US" b="1" u="sng" dirty="0">
                <a:solidFill>
                  <a:srgbClr val="FFFFCC"/>
                </a:solidFill>
                <a:effectLst>
                  <a:outerShdw blurRad="38100" dist="38100" dir="2700000" algn="tl">
                    <a:srgbClr val="000000">
                      <a:alpha val="43137"/>
                    </a:srgbClr>
                  </a:outerShdw>
                </a:effectLst>
              </a:rPr>
              <a:t>First, the issue is not when the view became popular but if it is taught in the Bible.</a:t>
            </a:r>
            <a:endParaRPr lang="en-US" altLang="en-US" b="1" u="sng" dirty="0">
              <a:solidFill>
                <a:srgbClr val="FFFFCC"/>
              </a:solidFill>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6" name="Rectangle 2">
            <a:extLst>
              <a:ext uri="{FF2B5EF4-FFF2-40B4-BE49-F238E27FC236}">
                <a16:creationId xmlns:a16="http://schemas.microsoft.com/office/drawing/2014/main" id="{6BE82C66-3F60-493C-9B81-BD71519F01CF}"/>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44093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3943350"/>
          </a:xfrm>
        </p:spPr>
        <p:txBody>
          <a:bodyPr/>
          <a:lstStyle/>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First, the issue is not when the view became popular but if it is taught in the Bible.</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b="1" u="sng" dirty="0">
                <a:solidFill>
                  <a:srgbClr val="FFFFCC"/>
                </a:solidFill>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b="1" u="sng" dirty="0">
              <a:solidFill>
                <a:srgbClr val="FFFFCC"/>
              </a:solidFill>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6" name="Rectangle 2">
            <a:extLst>
              <a:ext uri="{FF2B5EF4-FFF2-40B4-BE49-F238E27FC236}">
                <a16:creationId xmlns:a16="http://schemas.microsoft.com/office/drawing/2014/main" id="{A0336BAD-71B6-4B63-A483-8830CE04F973}"/>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800905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280513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effectLst>
                  <a:outerShdw blurRad="38100" dist="38100" dir="2700000" algn="tl">
                    <a:srgbClr val="000000">
                      <a:alpha val="43137"/>
                    </a:srgbClr>
                  </a:outerShdw>
                </a:effectLst>
              </a:rPr>
              <a:t>J. Dwight Pentecost</a:t>
            </a:r>
            <a:br>
              <a:rPr lang="en-US" sz="3600" dirty="0">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Things to Come, </a:t>
            </a:r>
            <a:r>
              <a:rPr lang="en-US" sz="2000" dirty="0">
                <a:solidFill>
                  <a:schemeClr val="tx1"/>
                </a:solidFill>
                <a:effectLst>
                  <a:outerShdw blurRad="38100" dist="38100" dir="2700000" algn="tl">
                    <a:srgbClr val="000000">
                      <a:alpha val="43137"/>
                    </a:srgbClr>
                  </a:outerShdw>
                </a:effectLst>
              </a:rPr>
              <a:t>Page 168</a:t>
            </a:r>
          </a:p>
        </p:txBody>
      </p:sp>
      <p:sp>
        <p:nvSpPr>
          <p:cNvPr id="16387" name="Rectangle 3"/>
          <p:cNvSpPr>
            <a:spLocks noGrp="1" noChangeArrowheads="1"/>
          </p:cNvSpPr>
          <p:nvPr>
            <p:ph type="body" idx="1"/>
          </p:nvPr>
        </p:nvSpPr>
        <p:spPr>
          <a:xfrm>
            <a:off x="457200" y="1524000"/>
            <a:ext cx="8229600" cy="2590800"/>
          </a:xfrm>
        </p:spPr>
        <p:txBody>
          <a:bodyPr/>
          <a:lstStyle/>
          <a:p>
            <a:pPr marL="0" indent="0" algn="just">
              <a:buFontTx/>
              <a:buNone/>
              <a:defRPr/>
            </a:pPr>
            <a:r>
              <a:rPr lang="en-US" dirty="0">
                <a:effectLst>
                  <a:outerShdw blurRad="38100" dist="38100" dir="2700000" algn="tl">
                    <a:srgbClr val="000000">
                      <a:alpha val="43137"/>
                    </a:srgbClr>
                  </a:outerShdw>
                </a:effectLst>
              </a:rPr>
              <a:t>“The early church lived in the light of the belief in the imminent return of Christ. Their expectation was that Christ might return at any time. Pre-</a:t>
            </a:r>
            <a:r>
              <a:rPr lang="en-US" dirty="0" err="1">
                <a:effectLst>
                  <a:outerShdw blurRad="38100" dist="38100" dir="2700000" algn="tl">
                    <a:srgbClr val="000000">
                      <a:alpha val="43137"/>
                    </a:srgbClr>
                  </a:outerShdw>
                </a:effectLst>
              </a:rPr>
              <a:t>tribulationism</a:t>
            </a:r>
            <a:r>
              <a:rPr lang="en-US" dirty="0">
                <a:effectLst>
                  <a:outerShdw blurRad="38100" dist="38100" dir="2700000" algn="tl">
                    <a:srgbClr val="000000">
                      <a:alpha val="43137"/>
                    </a:srgbClr>
                  </a:outerShdw>
                </a:effectLst>
              </a:rPr>
              <a:t> is the only position consistent with this doctrine of imminence</a:t>
            </a:r>
            <a:r>
              <a:rPr lang="en-US" i="1" dirty="0">
                <a:effectLst>
                  <a:outerShdw blurRad="38100" dist="38100" dir="2700000" algn="tl">
                    <a:srgbClr val="000000">
                      <a:alpha val="43137"/>
                    </a:srgbClr>
                  </a:outerShdw>
                </a:effectLst>
              </a:rPr>
              <a:t>.”</a:t>
            </a:r>
          </a:p>
        </p:txBody>
      </p:sp>
      <p:pic>
        <p:nvPicPr>
          <p:cNvPr id="5" name="Picture 2" descr="Image result for j. dwight pentecost">
            <a:extLst>
              <a:ext uri="{FF2B5EF4-FFF2-40B4-BE49-F238E27FC236}">
                <a16:creationId xmlns:a16="http://schemas.microsoft.com/office/drawing/2014/main" id="{6B88D949-C957-4022-BA77-C317BC0BB6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9400" y="4267199"/>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44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933" y="1143000"/>
            <a:ext cx="9144000" cy="3943350"/>
          </a:xfrm>
        </p:spPr>
        <p:txBody>
          <a:bodyPr/>
          <a:lstStyle/>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First, the issue is not when the view became popular but if it is taught in the Bible.</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dirty="0">
                <a:effectLst>
                  <a:outerShdw blurRad="38100" dist="38100" dir="2700000" algn="tl">
                    <a:srgbClr val="000000">
                      <a:alpha val="43137"/>
                    </a:srgbClr>
                  </a:outerShdw>
                </a:effectLst>
              </a:rPr>
              <a:t>Second, the notion that the earliest Church Fathers were universally post-tribulational is a highly debatable proposition.</a:t>
            </a:r>
            <a:endParaRPr lang="en-US" altLang="en-US" dirty="0">
              <a:effectLst>
                <a:outerShdw blurRad="38100" dist="38100" dir="2700000" algn="tl">
                  <a:srgbClr val="000000">
                    <a:alpha val="43137"/>
                  </a:srgbClr>
                </a:outerShdw>
              </a:effectLst>
            </a:endParaRPr>
          </a:p>
          <a:p>
            <a:pPr marL="461963" indent="-461963" algn="just">
              <a:spcBef>
                <a:spcPct val="0"/>
              </a:spcBef>
              <a:spcAft>
                <a:spcPts val="3000"/>
              </a:spcAft>
              <a:buClr>
                <a:srgbClr val="FF99FF"/>
              </a:buClr>
              <a:buSzPct val="100000"/>
              <a:buFont typeface="+mj-lt"/>
              <a:buAutoNum type="alphaUcPeriod"/>
            </a:pPr>
            <a:r>
              <a:rPr lang="en-US" sz="3100" b="1" u="sng" dirty="0">
                <a:solidFill>
                  <a:srgbClr val="FFFFCC"/>
                </a:solidFill>
                <a:effectLst>
                  <a:outerShdw blurRad="38100" dist="38100" dir="2700000" algn="tl">
                    <a:srgbClr val="000000">
                      <a:alpha val="43137"/>
                    </a:srgbClr>
                  </a:outerShdw>
                </a:effectLst>
              </a:rPr>
              <a:t>Third, prophetic truth is designed by the Holy Spirit to become progressively more understandable as the world approaches the allotted time period when the prophecies will be fulfilled.</a:t>
            </a:r>
          </a:p>
        </p:txBody>
      </p:sp>
      <p:sp>
        <p:nvSpPr>
          <p:cNvPr id="6" name="Rectangle 2">
            <a:extLst>
              <a:ext uri="{FF2B5EF4-FFF2-40B4-BE49-F238E27FC236}">
                <a16:creationId xmlns:a16="http://schemas.microsoft.com/office/drawing/2014/main" id="{092F093C-B181-495C-AAE3-B1D63E1B0D99}"/>
              </a:ext>
            </a:extLst>
          </p:cNvPr>
          <p:cNvSpPr txBox="1">
            <a:spLocks noChangeArrowheads="1"/>
          </p:cNvSpPr>
          <p:nvPr/>
        </p:nvSpPr>
        <p:spPr bwMode="auto">
          <a:xfrm>
            <a:off x="351367" y="228600"/>
            <a:ext cx="8441267"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solidFill>
                  <a:srgbClr val="00FFFF"/>
                </a:solidFill>
                <a:effectLst>
                  <a:outerShdw blurRad="38100" dist="38100" dir="2700000" algn="tl">
                    <a:srgbClr val="000000">
                      <a:alpha val="43137"/>
                    </a:srgbClr>
                  </a:outerShdw>
                </a:effectLst>
              </a:rPr>
              <a:t>Post-</a:t>
            </a:r>
            <a:r>
              <a:rPr lang="en-US" sz="3600" dirty="0" err="1">
                <a:solidFill>
                  <a:srgbClr val="00FFFF"/>
                </a:solidFill>
                <a:effectLst>
                  <a:outerShdw blurRad="38100" dist="38100" dir="2700000" algn="tl">
                    <a:srgbClr val="000000">
                      <a:alpha val="43137"/>
                    </a:srgbClr>
                  </a:outerShdw>
                </a:effectLst>
              </a:rPr>
              <a:t>tribulationalism’s</a:t>
            </a:r>
            <a:r>
              <a:rPr lang="en-US" sz="3600" dirty="0">
                <a:solidFill>
                  <a:srgbClr val="00FFFF"/>
                </a:solidFill>
                <a:effectLst>
                  <a:outerShdw blurRad="38100" dist="38100" dir="2700000" algn="tl">
                    <a:srgbClr val="000000">
                      <a:alpha val="43137"/>
                    </a:srgbClr>
                  </a:outerShdw>
                </a:effectLst>
              </a:rPr>
              <a:t> Appeal to Antiquity?</a:t>
            </a:r>
            <a:endParaRPr lang="en-US" alt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067901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a Traditional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Doctrine Now Being Recovered</a:t>
            </a:r>
          </a:p>
        </p:txBody>
      </p:sp>
      <p:sp>
        <p:nvSpPr>
          <p:cNvPr id="17411" name="Rectangle 3"/>
          <p:cNvSpPr>
            <a:spLocks noGrp="1" noChangeArrowheads="1"/>
          </p:cNvSpPr>
          <p:nvPr>
            <p:ph idx="1"/>
          </p:nvPr>
        </p:nvSpPr>
        <p:spPr>
          <a:xfrm>
            <a:off x="590550" y="1600200"/>
            <a:ext cx="8096250" cy="3429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 scriptura</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Negative influence of Augustine and Origen </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(4</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A.D.)</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Progressive illumination</a:t>
            </a:r>
          </a:p>
          <a:p>
            <a:pPr marL="457200" indent="-457200" eaLnBrk="1" hangingPunct="1">
              <a:spcBef>
                <a:spcPts val="0"/>
              </a:spcBef>
              <a:spcAft>
                <a:spcPts val="3600"/>
              </a:spcAft>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4724400"/>
            <a:ext cx="2438400" cy="1828800"/>
          </a:xfrm>
          <a:prstGeom prst="rect">
            <a:avLst/>
          </a:prstGeom>
        </p:spPr>
      </p:pic>
    </p:spTree>
    <p:extLst>
      <p:ext uri="{BB962C8B-B14F-4D97-AF65-F5344CB8AC3E}">
        <p14:creationId xmlns:p14="http://schemas.microsoft.com/office/powerpoint/2010/main" val="1133622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while I was making every effort to write you about our common salvation, I felt the necessity to write to you appealing that you contend earnestly for the faith which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once for 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handed down to the saints.”</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4349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524315"/>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22:18-19</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take away his part from the tree of life and from the holy city, which are written in this book.”</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518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401ED-7893-48EE-9933-685D43C27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None/>
              <a:defRPr/>
            </a:pPr>
            <a:r>
              <a:rPr lang="en-US" altLang="en-US" sz="4000" dirty="0">
                <a:solidFill>
                  <a:srgbClr val="00FFFF"/>
                </a:solidFill>
                <a:ea typeface="+mj-ea"/>
                <a:cs typeface="Calibri" panose="020F0502020204030204" pitchFamily="34" charset="0"/>
              </a:rPr>
              <a:t>Daniel 12:4, 9</a:t>
            </a:r>
          </a:p>
          <a:p>
            <a:pPr marL="0" indent="0" algn="just">
              <a:spcBef>
                <a:spcPct val="0"/>
              </a:spcBef>
              <a:buClrTx/>
              <a:buSzTx/>
              <a:buNone/>
            </a:pPr>
            <a:r>
              <a:rPr lang="en-US" altLang="en-US" dirty="0">
                <a:effectLst>
                  <a:outerShdw blurRad="38100" dist="38100" dir="2700000" algn="tl">
                    <a:srgbClr val="000000">
                      <a:alpha val="43137"/>
                    </a:srgbClr>
                  </a:outerShdw>
                </a:effectLst>
              </a:rPr>
              <a:t>“</a:t>
            </a:r>
            <a:r>
              <a:rPr lang="en-US" altLang="en-US" baseline="30000" dirty="0">
                <a:effectLst>
                  <a:outerShdw blurRad="38100" dist="38100" dir="2700000" algn="tl">
                    <a:srgbClr val="000000">
                      <a:alpha val="43137"/>
                    </a:srgbClr>
                  </a:outerShdw>
                </a:effectLst>
              </a:rPr>
              <a:t>4 </a:t>
            </a:r>
            <a:r>
              <a:rPr lang="en-US" dirty="0">
                <a:effectLst>
                  <a:outerShdw blurRad="38100" dist="38100" dir="2700000" algn="tl">
                    <a:srgbClr val="000000">
                      <a:alpha val="43137"/>
                    </a:srgbClr>
                  </a:outerShdw>
                </a:effectLst>
              </a:rPr>
              <a:t>But as for you, Daniel, conceal these words and seal up the book until the end of time; many will go back and forth, and </a:t>
            </a:r>
            <a:r>
              <a:rPr lang="en-US" b="1" u="sng" dirty="0">
                <a:solidFill>
                  <a:srgbClr val="FFFFCC"/>
                </a:solidFill>
                <a:effectLst>
                  <a:outerShdw blurRad="38100" dist="38100" dir="2700000" algn="tl">
                    <a:srgbClr val="000000">
                      <a:alpha val="43137"/>
                    </a:srgbClr>
                  </a:outerShdw>
                </a:effectLst>
              </a:rPr>
              <a:t>knowledge will increase</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9</a:t>
            </a:r>
            <a:r>
              <a:rPr lang="en-US" dirty="0">
                <a:effectLst>
                  <a:outerShdw blurRad="38100" dist="38100" dir="2700000" algn="tl">
                    <a:srgbClr val="000000">
                      <a:alpha val="43137"/>
                    </a:srgbClr>
                  </a:outerShdw>
                </a:effectLst>
              </a:rPr>
              <a:t> Go </a:t>
            </a:r>
            <a:r>
              <a:rPr lang="en-US" i="1" dirty="0">
                <a:effectLst>
                  <a:outerShdw blurRad="38100" dist="38100" dir="2700000" algn="tl">
                    <a:srgbClr val="000000">
                      <a:alpha val="43137"/>
                    </a:srgbClr>
                  </a:outerShdw>
                </a:effectLst>
              </a:rPr>
              <a:t>your way</a:t>
            </a:r>
            <a:r>
              <a:rPr lang="en-US" dirty="0">
                <a:effectLst>
                  <a:outerShdw blurRad="38100" dist="38100" dir="2700000" algn="tl">
                    <a:srgbClr val="000000">
                      <a:alpha val="43137"/>
                    </a:srgbClr>
                  </a:outerShdw>
                </a:effectLst>
              </a:rPr>
              <a:t>, Daniel, for </a:t>
            </a:r>
            <a:r>
              <a:rPr lang="en-US" i="1" dirty="0">
                <a:effectLst>
                  <a:outerShdw blurRad="38100" dist="38100" dir="2700000" algn="tl">
                    <a:srgbClr val="000000">
                      <a:alpha val="43137"/>
                    </a:srgbClr>
                  </a:outerShdw>
                </a:effectLst>
              </a:rPr>
              <a:t>these</a:t>
            </a:r>
            <a:r>
              <a:rPr lang="en-US" dirty="0">
                <a:effectLst>
                  <a:outerShdw blurRad="38100" dist="38100" dir="2700000" algn="tl">
                    <a:srgbClr val="000000">
                      <a:alpha val="43137"/>
                    </a:srgbClr>
                  </a:outerShdw>
                </a:effectLst>
              </a:rPr>
              <a:t> words are concealed and sealed up </a:t>
            </a:r>
            <a:r>
              <a:rPr lang="en-US" b="1" u="sng" dirty="0">
                <a:solidFill>
                  <a:srgbClr val="FFFFCC"/>
                </a:solidFill>
                <a:effectLst>
                  <a:outerShdw blurRad="38100" dist="38100" dir="2700000" algn="tl">
                    <a:srgbClr val="000000">
                      <a:alpha val="43137"/>
                    </a:srgbClr>
                  </a:outerShdw>
                </a:effectLst>
              </a:rPr>
              <a:t>until the end time</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Arial" panose="020B0604020202020204" pitchFamily="34" charset="0"/>
              </a:rPr>
              <a:t>”</a:t>
            </a:r>
          </a:p>
        </p:txBody>
      </p:sp>
      <p:pic>
        <p:nvPicPr>
          <p:cNvPr id="2" name="Picture 1">
            <a:extLst>
              <a:ext uri="{FF2B5EF4-FFF2-40B4-BE49-F238E27FC236}">
                <a16:creationId xmlns:a16="http://schemas.microsoft.com/office/drawing/2014/main" id="{E28DECF5-16C2-4E84-840F-A6685E881A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0960" y="3429000"/>
            <a:ext cx="1982080" cy="137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5330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767346-D373-4704-ACEB-462A346B94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416046"/>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Amos 8:12</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will stagger from sea to sea And from the north even to the east; They will go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and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seek the word of the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they will not find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3C25161-EF7D-4923-AF64-AAFE508EE6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5546" y="2514600"/>
            <a:ext cx="1852908" cy="2286000"/>
          </a:xfrm>
          <a:prstGeom prst="rect">
            <a:avLst/>
          </a:prstGeom>
        </p:spPr>
      </p:pic>
    </p:spTree>
    <p:extLst>
      <p:ext uri="{BB962C8B-B14F-4D97-AF65-F5344CB8AC3E}">
        <p14:creationId xmlns:p14="http://schemas.microsoft.com/office/powerpoint/2010/main" val="2353674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a:xfrm>
            <a:off x="800100" y="228600"/>
            <a:ext cx="7543800" cy="1143000"/>
          </a:xfrm>
        </p:spPr>
        <p:txBody>
          <a:bodyPr/>
          <a:lstStyle/>
          <a:p>
            <a:pPr algn="ctr">
              <a:lnSpc>
                <a:spcPct val="100000"/>
              </a:lnSpc>
            </a:pPr>
            <a:r>
              <a:rPr lang="en-US" altLang="en-US" sz="4000" b="0" dirty="0">
                <a:effectLst>
                  <a:outerShdw blurRad="38100" dist="38100" dir="2700000" algn="tl">
                    <a:srgbClr val="000000">
                      <a:alpha val="43137"/>
                    </a:srgbClr>
                  </a:outerShdw>
                </a:effectLst>
                <a:cs typeface="Calibri" panose="020F0502020204030204" pitchFamily="34" charset="0"/>
              </a:rPr>
              <a:t>Sir Isaac Newton </a:t>
            </a:r>
            <a:br>
              <a:rPr lang="en-US" altLang="en-US" sz="4000" b="0" dirty="0">
                <a:effectLst>
                  <a:outerShdw blurRad="38100" dist="38100" dir="2700000" algn="tl">
                    <a:srgbClr val="000000">
                      <a:alpha val="43137"/>
                    </a:srgbClr>
                  </a:outerShdw>
                </a:effectLst>
                <a:cs typeface="Calibri" panose="020F0502020204030204" pitchFamily="34" charset="0"/>
              </a:rPr>
            </a:b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(1642–1727)</a:t>
            </a:r>
          </a:p>
        </p:txBody>
      </p:sp>
      <p:sp>
        <p:nvSpPr>
          <p:cNvPr id="80899" name="Rectangle 7"/>
          <p:cNvSpPr>
            <a:spLocks noChangeArrowheads="1"/>
          </p:cNvSpPr>
          <p:nvPr/>
        </p:nvSpPr>
        <p:spPr bwMode="auto">
          <a:xfrm>
            <a:off x="152400" y="1143000"/>
            <a:ext cx="5943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About the time of the end, a body of men will be raised up who will turn their attention to the Prophecies, and insist upon their literal interpretation, in the midst of much clamor and opposition</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80902" name="TextBox 8"/>
          <p:cNvSpPr txBox="1">
            <a:spLocks noChangeArrowheads="1"/>
          </p:cNvSpPr>
          <p:nvPr/>
        </p:nvSpPr>
        <p:spPr bwMode="auto">
          <a:xfrm>
            <a:off x="990600" y="6477000"/>
            <a:ext cx="716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Isaac Newton cited in Nathaniel West,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Thousand Years in Both Testaments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462.</a:t>
            </a:r>
          </a:p>
        </p:txBody>
      </p:sp>
      <p:pic>
        <p:nvPicPr>
          <p:cNvPr id="2050" name="Picture 2" descr="Image result for isaac newt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1875442"/>
            <a:ext cx="2566987" cy="256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79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401ED-7893-48EE-9933-685D43C27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3124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None/>
              <a:defRPr/>
            </a:pPr>
            <a:r>
              <a:rPr lang="en-US" altLang="en-US" sz="4000" dirty="0">
                <a:solidFill>
                  <a:srgbClr val="00FFFF"/>
                </a:solidFill>
                <a:ea typeface="+mj-ea"/>
                <a:cs typeface="Calibri" panose="020F0502020204030204" pitchFamily="34" charset="0"/>
              </a:rPr>
              <a:t>Daniel 8:27</a:t>
            </a:r>
          </a:p>
          <a:p>
            <a:pPr marL="0" indent="0" algn="just">
              <a:spcBef>
                <a:spcPct val="0"/>
              </a:spcBef>
              <a:buClrTx/>
              <a:buSzTx/>
              <a:buNone/>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Then I, Daniel, was exhausted and sick for days. Then I got up again and carried on the king’s business; but I was astounded at the vision, and there was none to explain it.</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2" name="Picture 1">
            <a:extLst>
              <a:ext uri="{FF2B5EF4-FFF2-40B4-BE49-F238E27FC236}">
                <a16:creationId xmlns:a16="http://schemas.microsoft.com/office/drawing/2014/main" id="{E28DECF5-16C2-4E84-840F-A6685E881A08}"/>
              </a:ext>
            </a:extLst>
          </p:cNvPr>
          <p:cNvPicPr>
            <a:picLocks noChangeAspect="1"/>
          </p:cNvPicPr>
          <p:nvPr/>
        </p:nvPicPr>
        <p:blipFill>
          <a:blip r:embed="rId3"/>
          <a:stretch>
            <a:fillRect/>
          </a:stretch>
        </p:blipFill>
        <p:spPr>
          <a:xfrm>
            <a:off x="3382753" y="3154680"/>
            <a:ext cx="2378495"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1014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41D30-19D2-4AD8-93DB-6AA117D90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175" y="658128"/>
            <a:ext cx="8693649" cy="5541744"/>
          </a:xfrm>
          <a:prstGeom prst="rect">
            <a:avLst/>
          </a:prstGeom>
        </p:spPr>
      </p:pic>
    </p:spTree>
    <p:extLst>
      <p:ext uri="{BB962C8B-B14F-4D97-AF65-F5344CB8AC3E}">
        <p14:creationId xmlns:p14="http://schemas.microsoft.com/office/powerpoint/2010/main" val="3382531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0" name="Group 306"/>
          <p:cNvGraphicFramePr>
            <a:graphicFrameLocks noGrp="1"/>
          </p:cNvGraphicFramePr>
          <p:nvPr>
            <p:ph type="tbl" idx="1"/>
          </p:nvPr>
        </p:nvGraphicFramePr>
        <p:xfrm>
          <a:off x="76200" y="371039"/>
          <a:ext cx="8991600" cy="6115923"/>
        </p:xfrm>
        <a:graphic>
          <a:graphicData uri="http://schemas.openxmlformats.org/drawingml/2006/table">
            <a:tbl>
              <a:tblPr>
                <a:tableStyleId>{D7AC3CCA-C797-4891-BE02-D94E43425B78}</a:tableStyleId>
              </a:tblPr>
              <a:tblGrid>
                <a:gridCol w="2997200">
                  <a:extLst>
                    <a:ext uri="{9D8B030D-6E8A-4147-A177-3AD203B41FA5}">
                      <a16:colId xmlns:a16="http://schemas.microsoft.com/office/drawing/2014/main" val="20000"/>
                    </a:ext>
                  </a:extLst>
                </a:gridCol>
                <a:gridCol w="2997200">
                  <a:extLst>
                    <a:ext uri="{9D8B030D-6E8A-4147-A177-3AD203B41FA5}">
                      <a16:colId xmlns:a16="http://schemas.microsoft.com/office/drawing/2014/main" val="20002"/>
                    </a:ext>
                  </a:extLst>
                </a:gridCol>
                <a:gridCol w="2997200">
                  <a:extLst>
                    <a:ext uri="{9D8B030D-6E8A-4147-A177-3AD203B41FA5}">
                      <a16:colId xmlns:a16="http://schemas.microsoft.com/office/drawing/2014/main" val="20003"/>
                    </a:ext>
                  </a:extLst>
                </a:gridCol>
              </a:tblGrid>
              <a:tr h="68579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none" dirty="0">
                          <a:solidFill>
                            <a:schemeClr val="tx2"/>
                          </a:solidFill>
                          <a:latin typeface="Calibri" panose="020F0502020204030204" pitchFamily="34" charset="0"/>
                          <a:cs typeface="Calibri" panose="020F0502020204030204" pitchFamily="34" charset="0"/>
                        </a:rPr>
                        <a:t>CHAPTER AND VERSE IN DANIEL</a:t>
                      </a: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none" kern="1200" dirty="0">
                          <a:solidFill>
                            <a:schemeClr val="tx2"/>
                          </a:solidFill>
                          <a:latin typeface="Calibri" panose="020F0502020204030204" pitchFamily="34" charset="0"/>
                          <a:cs typeface="Calibri" panose="020F0502020204030204" pitchFamily="34" charset="0"/>
                        </a:rPr>
                        <a:t>CHRONOLOGICAL DATE</a:t>
                      </a:r>
                      <a:endParaRPr kumimoji="1" lang="en-US" altLang="en-US" sz="2400" b="1" u="none" kern="1200" dirty="0">
                        <a:solidFill>
                          <a:schemeClr val="tx2"/>
                        </a:solidFill>
                        <a:latin typeface="Calibri" panose="020F0502020204030204" pitchFamily="34" charset="0"/>
                        <a:ea typeface="+mn-ea"/>
                        <a:cs typeface="Calibri" panose="020F0502020204030204" pitchFamily="34"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none" kern="1200" dirty="0">
                          <a:solidFill>
                            <a:schemeClr val="tx2"/>
                          </a:solidFill>
                          <a:latin typeface="Calibri" panose="020F0502020204030204" pitchFamily="34" charset="0"/>
                          <a:cs typeface="Calibri" panose="020F0502020204030204" pitchFamily="34" charset="0"/>
                        </a:rPr>
                        <a:t>BIBLICAL DATE</a:t>
                      </a:r>
                      <a:endParaRPr kumimoji="1" lang="en-US" altLang="en-US" sz="2400" b="1" u="none" kern="1200" dirty="0">
                        <a:solidFill>
                          <a:schemeClr val="tx2"/>
                        </a:solidFill>
                        <a:latin typeface="Calibri" panose="020F0502020204030204" pitchFamily="34" charset="0"/>
                        <a:ea typeface="+mn-ea"/>
                        <a:cs typeface="Calibri" panose="020F0502020204030204" pitchFamily="34" charset="0"/>
                      </a:endParaRPr>
                    </a:p>
                  </a:txBody>
                  <a:tcPr horzOverflow="overflow">
                    <a:solidFill>
                      <a:schemeClr val="bg2"/>
                    </a:solidFill>
                  </a:tcPr>
                </a:tc>
                <a:extLst>
                  <a:ext uri="{0D108BD9-81ED-4DB2-BD59-A6C34878D82A}">
                    <a16:rowId xmlns:a16="http://schemas.microsoft.com/office/drawing/2014/main" val="10000"/>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1:1</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605</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3</a:t>
                      </a:r>
                      <a:r>
                        <a:rPr kumimoji="0" lang="en-US" altLang="en-US" sz="2400" u="none" strike="noStrike" kern="1200" cap="none" normalizeH="0" baseline="30000" dirty="0">
                          <a:ln>
                            <a:noFill/>
                          </a:ln>
                          <a:effectLst/>
                          <a:latin typeface="Calibri" panose="020F0502020204030204" pitchFamily="34" charset="0"/>
                          <a:cs typeface="Calibri" panose="020F0502020204030204" pitchFamily="34" charset="0"/>
                        </a:rPr>
                        <a:t>rd</a:t>
                      </a: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 year of </a:t>
                      </a:r>
                      <a:r>
                        <a:rPr kumimoji="0" lang="en-US" altLang="en-US" sz="2400" u="none" strike="noStrike" kern="1200" cap="none" normalizeH="0" baseline="0" dirty="0" err="1">
                          <a:ln>
                            <a:noFill/>
                          </a:ln>
                          <a:effectLst/>
                          <a:latin typeface="Calibri" panose="020F0502020204030204" pitchFamily="34" charset="0"/>
                          <a:cs typeface="Calibri" panose="020F0502020204030204" pitchFamily="34" charset="0"/>
                        </a:rPr>
                        <a:t>Jehoiakim</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1"/>
                  </a:ext>
                </a:extLst>
              </a:tr>
              <a:tr h="110783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effectLst/>
                          <a:latin typeface="Calibri" panose="020F0502020204030204" pitchFamily="34" charset="0"/>
                          <a:cs typeface="Calibri" panose="020F0502020204030204" pitchFamily="34" charset="0"/>
                        </a:rPr>
                        <a:t>2:1</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effectLst/>
                          <a:latin typeface="Calibri" panose="020F0502020204030204" pitchFamily="34" charset="0"/>
                          <a:cs typeface="Calibri" panose="020F0502020204030204" pitchFamily="34" charset="0"/>
                        </a:rPr>
                        <a:t>603</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2</a:t>
                      </a:r>
                      <a:r>
                        <a:rPr kumimoji="0" lang="en-US" altLang="en-US" sz="2400" u="none" strike="noStrike" kern="1200" cap="none" normalizeH="0" baseline="30000" dirty="0">
                          <a:ln>
                            <a:noFill/>
                          </a:ln>
                          <a:effectLst/>
                          <a:latin typeface="Calibri" panose="020F0502020204030204" pitchFamily="34" charset="0"/>
                          <a:cs typeface="Calibri" panose="020F0502020204030204" pitchFamily="34" charset="0"/>
                        </a:rPr>
                        <a:t>nd</a:t>
                      </a: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 year of Nebuchadnezzar</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2"/>
                  </a:ext>
                </a:extLst>
              </a:tr>
              <a:tr h="110783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effectLst/>
                          <a:latin typeface="Calibri" panose="020F0502020204030204" pitchFamily="34" charset="0"/>
                          <a:cs typeface="Calibri" panose="020F0502020204030204" pitchFamily="34" charset="0"/>
                        </a:rPr>
                        <a:t>5</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Sat. night 10/12/539 (</a:t>
                      </a:r>
                      <a:r>
                        <a:rPr kumimoji="0" lang="en-US" altLang="en-US" sz="2400" u="none" strike="noStrike" kern="1200" cap="none" normalizeH="0" baseline="0" dirty="0" err="1">
                          <a:ln>
                            <a:noFill/>
                          </a:ln>
                          <a:effectLst/>
                          <a:latin typeface="Calibri" panose="020F0502020204030204" pitchFamily="34" charset="0"/>
                          <a:cs typeface="Calibri" panose="020F0502020204030204" pitchFamily="34" charset="0"/>
                        </a:rPr>
                        <a:t>Hoehner</a:t>
                      </a: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3"/>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effectLst/>
                          <a:latin typeface="Calibri" panose="020F0502020204030204" pitchFamily="34" charset="0"/>
                          <a:cs typeface="Calibri" panose="020F0502020204030204" pitchFamily="34" charset="0"/>
                        </a:rPr>
                        <a:t>7:1</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553</a:t>
                      </a: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1</a:t>
                      </a:r>
                      <a:r>
                        <a:rPr kumimoji="0" lang="en-US" altLang="en-US" sz="2400" u="none" strike="noStrike" kern="1200" cap="none" normalizeH="0" baseline="30000" dirty="0">
                          <a:ln>
                            <a:noFill/>
                          </a:ln>
                          <a:effectLst/>
                          <a:latin typeface="Calibri" panose="020F0502020204030204" pitchFamily="34" charset="0"/>
                          <a:cs typeface="Calibri" panose="020F0502020204030204" pitchFamily="34" charset="0"/>
                        </a:rPr>
                        <a:t>st</a:t>
                      </a: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 year of Belshazzar</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4"/>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sng"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8:1</a:t>
                      </a:r>
                      <a:endParaRPr kumimoji="0" lang="en-US" sz="2400" b="1" i="0"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u="sng"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551</a:t>
                      </a:r>
                      <a:endParaRPr kumimoji="0" lang="en-US" sz="2400" b="1" i="0"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u="sng"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3rd year of Belshazzar</a:t>
                      </a:r>
                      <a:endParaRPr kumimoji="0" lang="en-US" altLang="en-US" sz="2400" b="1" i="0" u="sng"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2984771630"/>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effectLst/>
                          <a:latin typeface="Calibri" panose="020F0502020204030204" pitchFamily="34" charset="0"/>
                          <a:cs typeface="Calibri" panose="020F0502020204030204" pitchFamily="34" charset="0"/>
                        </a:rPr>
                        <a:t>9:1</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538</a:t>
                      </a: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1</a:t>
                      </a:r>
                      <a:r>
                        <a:rPr kumimoji="0" lang="en-US" altLang="en-US" sz="2400" u="none" strike="noStrike" kern="1200" cap="none" normalizeH="0" baseline="30000" dirty="0">
                          <a:ln>
                            <a:noFill/>
                          </a:ln>
                          <a:effectLst/>
                          <a:latin typeface="Calibri" panose="020F0502020204030204" pitchFamily="34" charset="0"/>
                          <a:cs typeface="Calibri" panose="020F0502020204030204" pitchFamily="34" charset="0"/>
                        </a:rPr>
                        <a:t>st</a:t>
                      </a: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 year of Darius</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3982839911"/>
                  </a:ext>
                </a:extLst>
              </a:tr>
              <a:tr h="61545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u="none" strike="noStrike" cap="none" normalizeH="0" baseline="0" dirty="0">
                          <a:ln>
                            <a:noFill/>
                          </a:ln>
                          <a:effectLst/>
                          <a:latin typeface="Calibri" panose="020F0502020204030204" pitchFamily="34" charset="0"/>
                          <a:cs typeface="Calibri" panose="020F0502020204030204" pitchFamily="34" charset="0"/>
                        </a:rPr>
                        <a:t>10:1</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536</a:t>
                      </a:r>
                      <a:endPar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3</a:t>
                      </a:r>
                      <a:r>
                        <a:rPr kumimoji="0" lang="en-US" altLang="en-US" sz="2400" u="none" strike="noStrike" kern="1200" cap="none" normalizeH="0" baseline="30000" dirty="0">
                          <a:ln>
                            <a:noFill/>
                          </a:ln>
                          <a:effectLst/>
                          <a:latin typeface="Calibri" panose="020F0502020204030204" pitchFamily="34" charset="0"/>
                          <a:cs typeface="Calibri" panose="020F0502020204030204" pitchFamily="34" charset="0"/>
                        </a:rPr>
                        <a:t>rd</a:t>
                      </a:r>
                      <a:r>
                        <a:rPr kumimoji="0" lang="en-US" altLang="en-US" sz="2400" u="none" strike="noStrike" kern="1200" cap="none" normalizeH="0" baseline="0" dirty="0">
                          <a:ln>
                            <a:noFill/>
                          </a:ln>
                          <a:effectLst/>
                          <a:latin typeface="Calibri" panose="020F0502020204030204" pitchFamily="34" charset="0"/>
                          <a:cs typeface="Calibri" panose="020F0502020204030204" pitchFamily="34" charset="0"/>
                        </a:rPr>
                        <a:t> year of Cyrus</a:t>
                      </a:r>
                      <a:endParaRPr kumimoji="0" lang="en-US" alt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12778387"/>
                  </a:ext>
                </a:extLst>
              </a:tr>
            </a:tbl>
          </a:graphicData>
        </a:graphic>
      </p:graphicFrame>
    </p:spTree>
    <p:extLst>
      <p:ext uri="{BB962C8B-B14F-4D97-AF65-F5344CB8AC3E}">
        <p14:creationId xmlns:p14="http://schemas.microsoft.com/office/powerpoint/2010/main" val="2829405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2429E-A101-427E-8EA3-7DECBC942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1:10-11</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to this salvation,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prophesied of the grace that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would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 careful searches and inquiries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seeking to know what person or time the Spirit of Christ within them was indicating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predicted the sufferings of Christ and the glories to follow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02031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Doctrine</a:t>
            </a:r>
          </a:p>
        </p:txBody>
      </p:sp>
      <p:sp>
        <p:nvSpPr>
          <p:cNvPr id="21507" name="Rectangle 3"/>
          <p:cNvSpPr>
            <a:spLocks noGrp="1" noChangeArrowheads="1"/>
          </p:cNvSpPr>
          <p:nvPr>
            <p:ph idx="1"/>
          </p:nvPr>
        </p:nvSpPr>
        <p:spPr>
          <a:xfrm>
            <a:off x="1790700" y="1600200"/>
            <a:ext cx="5562600" cy="45720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Canon (A.D. 180)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Christology (A.D. 500)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Atonement (A.D. 1100)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(A.D. 1500)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Eschatology (A.D. 1800)</a:t>
            </a:r>
          </a:p>
        </p:txBody>
      </p:sp>
    </p:spTree>
    <p:extLst>
      <p:ext uri="{BB962C8B-B14F-4D97-AF65-F5344CB8AC3E}">
        <p14:creationId xmlns:p14="http://schemas.microsoft.com/office/powerpoint/2010/main" val="637361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Orr outlines the progress of Christian dogma in a similar way. “The second century was the age of Apologetics. The doctrine of God and especially the Trinity then took center stage in the third and fourth centuries as the Church dealt with the Monarchian, Arian, and Macedonian controversies. Anthropology then became the Church's focus in the early fifth century during the Augustinian and Pelagian controversies...The late fifth and then sixth and seventh centuries were characterized by an ecclesiastical interest in Christological (Nestorian, Eutychian,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Monphysite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Monothelite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matters. In the . . .</a:t>
            </a:r>
          </a:p>
        </p:txBody>
      </p:sp>
      <p:sp>
        <p:nvSpPr>
          <p:cNvPr id="3" name="Rectangle 2"/>
          <p:cNvSpPr/>
          <p:nvPr/>
        </p:nvSpPr>
        <p:spPr>
          <a:xfrm>
            <a:off x="1456135" y="228600"/>
            <a:ext cx="6231731"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James Orr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Progress of Dogma</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Eerdmans, 1952), 21-31.</a:t>
            </a:r>
          </a:p>
        </p:txBody>
      </p:sp>
    </p:spTree>
    <p:extLst>
      <p:ext uri="{BB962C8B-B14F-4D97-AF65-F5344CB8AC3E}">
        <p14:creationId xmlns:p14="http://schemas.microsoft.com/office/powerpoint/2010/main" val="2693632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5948"/>
            <a:ext cx="9144000" cy="378565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.sixteenth century the reformers focused upon salvific or Soteriological concerns. Finally, the Church gave itself to correcting a Mythical and Mediaeval pre-reformation Eschatology.”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Eschatology was the last of the branches of theology to be systematized since it was not designed to be progressively unsealed or illuminated by the Holy Spirit until just before the fulfillment of the predicted events (Dan. 12:4, 8-9)</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Rectangle 3">
            <a:extLst>
              <a:ext uri="{FF2B5EF4-FFF2-40B4-BE49-F238E27FC236}">
                <a16:creationId xmlns:a16="http://schemas.microsoft.com/office/drawing/2014/main" id="{D346D04B-C63E-42C1-A666-0C916DB19526}"/>
              </a:ext>
            </a:extLst>
          </p:cNvPr>
          <p:cNvSpPr/>
          <p:nvPr/>
        </p:nvSpPr>
        <p:spPr>
          <a:xfrm>
            <a:off x="1456135" y="228600"/>
            <a:ext cx="6231731"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James Orr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Progress of Dogma</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Eerdmans, 1952), 21-31.</a:t>
            </a:r>
          </a:p>
        </p:txBody>
      </p:sp>
    </p:spTree>
    <p:extLst>
      <p:ext uri="{BB962C8B-B14F-4D97-AF65-F5344CB8AC3E}">
        <p14:creationId xmlns:p14="http://schemas.microsoft.com/office/powerpoint/2010/main" val="1066220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1 Thessalonians 4:16 and 1 Corinthians 15:52, the rapture will take place at the sounding of the last trumpet which, according to Matthew 24:30-31, will take place upon Christ's return at the end of the Tribulation period.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Rapture is found in Revelation 19:11-21.</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According to Revelation 20:4-6, the resurrection of all believers will transpire at the end of the Tribulation period thereby necessitating that the rapture will also take place at this time.</a:t>
            </a:r>
          </a:p>
        </p:txBody>
      </p:sp>
    </p:spTree>
    <p:extLst>
      <p:ext uri="{BB962C8B-B14F-4D97-AF65-F5344CB8AC3E}">
        <p14:creationId xmlns:p14="http://schemas.microsoft.com/office/powerpoint/2010/main" val="1661274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749" y="990600"/>
            <a:ext cx="8991599" cy="5486400"/>
          </a:xfrm>
        </p:spPr>
        <p:txBody>
          <a:bodyPr/>
          <a:lstStyle/>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Although the church is exempted from God's wrath, the church will be on the earth during the entire Tribulation period because the Book of Revelation portrays God's people being supernaturally protected from many of the apocalyptic judgments during this time period.</a:t>
            </a:r>
          </a:p>
          <a:p>
            <a:pPr marL="514350" indent="-514350" algn="just" eaLnBrk="1" hangingPunct="1">
              <a:spcBef>
                <a:spcPts val="0"/>
              </a:spcBef>
              <a:spcAft>
                <a:spcPts val="2400"/>
              </a:spcAft>
              <a:buClr>
                <a:srgbClr val="00FFFF"/>
              </a:buClr>
              <a:buSzPct val="100000"/>
              <a:buFont typeface="+mj-lt"/>
              <a:buAutoNum type="arabicPeriod" startAt="4"/>
              <a:defRPr/>
            </a:pPr>
            <a:r>
              <a:rPr lang="en-US" sz="3000" dirty="0">
                <a:effectLst>
                  <a:outerShdw blurRad="38100" dist="38100" dir="2700000" algn="tl">
                    <a:srgbClr val="000000">
                      <a:alpha val="43137"/>
                    </a:srgbClr>
                  </a:outerShdw>
                </a:effectLst>
                <a:cs typeface="Calibri" panose="020F0502020204030204" pitchFamily="34" charset="0"/>
              </a:rPr>
              <a:t>The post-tribulational rapture position has been the dominant view held by theologians throughout the history of the church.</a:t>
            </a:r>
          </a:p>
        </p:txBody>
      </p:sp>
      <p:sp>
        <p:nvSpPr>
          <p:cNvPr id="6" name="Rectangle 2">
            <a:extLst>
              <a:ext uri="{FF2B5EF4-FFF2-40B4-BE49-F238E27FC236}">
                <a16:creationId xmlns:a16="http://schemas.microsoft.com/office/drawing/2014/main" id="{2AED4813-3EB2-47CB-9E21-8893755DAB72}"/>
              </a:ext>
            </a:extLst>
          </p:cNvPr>
          <p:cNvSpPr>
            <a:spLocks noGrp="1" noChangeArrowheads="1"/>
          </p:cNvSpPr>
          <p:nvPr>
            <p:ph type="title"/>
          </p:nvPr>
        </p:nvSpPr>
        <p:spPr>
          <a:xfrm>
            <a:off x="685800" y="228600"/>
            <a:ext cx="77724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4400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371599"/>
            <a:ext cx="8686799" cy="4876801"/>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Who will populate the millennium?</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Hebrew Wedding Sequence.</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Pointlessness of the Preparation of the Believers' Heavenly Dwelling Places in John 14:1-3.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Lack of Time necessary for the Bema Seat Judgment of Christ and the Marriage of the Lamb.</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Pointlessness of the Church Being Caught Up Only to Immediately Return to the Earth.</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3854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371599"/>
            <a:ext cx="8686799" cy="4876801"/>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Who will populate the millennium?</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Hebrew Wedding Sequence.</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Pointlessness of the Preparation of the Believers' Heavenly Dwelling Places in John 14:1-3.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Lack of Time necessary for the Bema Seat Judgment of Christ and the Marriage of the Lamb.</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Pointlessness of the Church Being Caught Up Only to Immediately Return to the Earth.</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6860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31A91-8A76-4637-A0AC-13227E8C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1" y="1"/>
            <a:ext cx="9144000" cy="320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24:21-22</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DF74D364-2FEA-47A9-9517-A9925B8A64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10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1000"/>
              </a:spcAft>
            </a:pPr>
            <a:r>
              <a:rPr lang="en-US" sz="3100" baseline="30000" dirty="0">
                <a:effectLst>
                  <a:outerShdw blurRad="38100" dist="38100" dir="2700000" algn="tl">
                    <a:srgbClr val="000000">
                      <a:alpha val="43137"/>
                    </a:srgbClr>
                  </a:outerShdw>
                </a:effectLst>
                <a:latin typeface="Calibri" panose="020F0502020204030204" pitchFamily="34" charset="0"/>
              </a:rPr>
              <a:t>33 </a:t>
            </a:r>
            <a:r>
              <a:rPr lang="en-US" sz="3100" dirty="0">
                <a:effectLst>
                  <a:outerShdw blurRad="38100" dist="38100" dir="2700000" algn="tl">
                    <a:srgbClr val="000000">
                      <a:alpha val="43137"/>
                    </a:srgbClr>
                  </a:outerShdw>
                </a:effectLst>
                <a:latin typeface="Calibri" panose="020F0502020204030204" pitchFamily="34" charset="0"/>
              </a:rPr>
              <a:t>“As I live,” declares the Lord </a:t>
            </a:r>
            <a:r>
              <a:rPr lang="en-US" sz="3100" cap="small" dirty="0">
                <a:effectLst>
                  <a:outerShdw blurRad="38100" dist="38100" dir="2700000" algn="tl">
                    <a:srgbClr val="000000">
                      <a:alpha val="43137"/>
                    </a:srgbClr>
                  </a:outerShdw>
                </a:effectLst>
                <a:latin typeface="Calibri" panose="020F0502020204030204" pitchFamily="34" charset="0"/>
              </a:rPr>
              <a:t>God</a:t>
            </a:r>
            <a:r>
              <a:rPr lang="en-US" sz="31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100" baseline="30000" dirty="0">
                <a:effectLst>
                  <a:outerShdw blurRad="38100" dist="38100" dir="2700000" algn="tl">
                    <a:srgbClr val="000000">
                      <a:alpha val="43137"/>
                    </a:srgbClr>
                  </a:outerShdw>
                </a:effectLst>
                <a:latin typeface="Calibri" panose="020F0502020204030204" pitchFamily="34" charset="0"/>
              </a:rPr>
              <a:t>34 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1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100" baseline="30000" dirty="0">
                <a:effectLst>
                  <a:outerShdw blurRad="38100" dist="38100" dir="2700000" algn="tl">
                    <a:srgbClr val="000000">
                      <a:alpha val="43137"/>
                    </a:srgbClr>
                  </a:outerShdw>
                </a:effectLst>
                <a:latin typeface="Calibri" panose="020F0502020204030204" pitchFamily="34" charset="0"/>
              </a:rPr>
              <a:t>35 </a:t>
            </a:r>
            <a:r>
              <a:rPr lang="en-US" sz="31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rPr>
              <a:t>. . .</a:t>
            </a:r>
          </a:p>
        </p:txBody>
      </p:sp>
    </p:spTree>
    <p:extLst>
      <p:ext uri="{BB962C8B-B14F-4D97-AF65-F5344CB8AC3E}">
        <p14:creationId xmlns:p14="http://schemas.microsoft.com/office/powerpoint/2010/main" val="2484644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0"/>
              </a:spcAft>
            </a:pPr>
            <a:r>
              <a:rPr lang="en-US" sz="3100" dirty="0">
                <a:effectLst>
                  <a:outerShdw blurRad="38100" dist="38100" dir="2700000" algn="tl">
                    <a:srgbClr val="000000">
                      <a:alpha val="43137"/>
                    </a:srgbClr>
                  </a:outerShdw>
                </a:effectLst>
                <a:latin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with you face to face</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36</a:t>
            </a:r>
            <a:r>
              <a:rPr lang="en-US" sz="3100" dirty="0">
                <a:effectLst>
                  <a:outerShdw blurRad="38100" dist="38100" dir="2700000" algn="tl">
                    <a:srgbClr val="000000">
                      <a:alpha val="43137"/>
                    </a:srgbClr>
                  </a:outerShdw>
                </a:effectLst>
                <a:latin typeface="Calibri" panose="020F0502020204030204" pitchFamily="34" charset="0"/>
              </a:rPr>
              <a:t> As I entered into judgment with your fathers in the wilderness of the land of Egypt, so I will enter into judgment with you,” declares the Lord </a:t>
            </a:r>
            <a:r>
              <a:rPr lang="en-US" sz="3100" cap="small" dirty="0">
                <a:effectLst>
                  <a:outerShdw blurRad="38100" dist="38100" dir="2700000" algn="tl">
                    <a:srgbClr val="000000">
                      <a:alpha val="43137"/>
                    </a:srgbClr>
                  </a:outerShdw>
                </a:effectLst>
                <a:latin typeface="Calibri" panose="020F0502020204030204" pitchFamily="34" charset="0"/>
              </a:rPr>
              <a:t>God.</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100" baseline="30000" dirty="0">
                <a:effectLst>
                  <a:outerShdw blurRad="38100" dist="38100" dir="2700000" algn="tl">
                    <a:srgbClr val="000000">
                      <a:alpha val="43137"/>
                    </a:srgbClr>
                  </a:outerShdw>
                </a:effectLst>
                <a:latin typeface="Calibri" panose="020F0502020204030204" pitchFamily="34" charset="0"/>
              </a:rPr>
              <a:t>38 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1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100" cap="small" dirty="0">
                <a:effectLst>
                  <a:outerShdw blurRad="38100" dist="38100" dir="2700000" algn="tl">
                    <a:srgbClr val="000000">
                      <a:alpha val="43137"/>
                    </a:srgbClr>
                  </a:outerShdw>
                </a:effectLst>
                <a:latin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28124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82880" y="288391"/>
          <a:ext cx="8778240" cy="6281218"/>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p>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SHEEP &amp; GOAT</a:t>
                      </a:r>
                    </a:p>
                  </a:txBody>
                  <a:tcPr marT="45717" marB="45717" anchor="ctr">
                    <a:solidFill>
                      <a:srgbClr val="FFFF99"/>
                    </a:solidFill>
                  </a:tcPr>
                </a:tc>
                <a:tc>
                  <a:txBody>
                    <a:bodyPr/>
                    <a:lstStyle/>
                    <a:p>
                      <a:pPr algn="ctr"/>
                      <a:r>
                        <a:rPr lang="en-US" sz="1800" b="1" dirty="0">
                          <a:latin typeface="Calibri" panose="020F0502020204030204" pitchFamily="34" charset="0"/>
                        </a:rPr>
                        <a:t>JUDGMENT OF </a:t>
                      </a:r>
                    </a:p>
                    <a:p>
                      <a:pPr algn="ctr"/>
                      <a:r>
                        <a:rPr lang="en-US" sz="1800" b="1" dirty="0">
                          <a:latin typeface="Calibri" panose="020F0502020204030204" pitchFamily="34" charset="0"/>
                        </a:rPr>
                        <a:t>THE JEWS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731520">
                <a:tc>
                  <a:txBody>
                    <a:bodyPr/>
                    <a:lstStyle/>
                    <a:p>
                      <a:r>
                        <a:rPr lang="en-US" sz="1800" b="1" dirty="0">
                          <a:latin typeface="Calibri" panose="020F0502020204030204" pitchFamily="34" charset="0"/>
                        </a:rPr>
                        <a:t>SCRIPTURE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Matt 25:31-46</a:t>
                      </a:r>
                    </a:p>
                  </a:txBody>
                  <a:tcPr marT="45717" marB="45717" anchor="ctr">
                    <a:solidFill>
                      <a:srgbClr val="FFFF99"/>
                    </a:solidFill>
                  </a:tcPr>
                </a:tc>
                <a:tc>
                  <a:txBody>
                    <a:bodyPr/>
                    <a:lstStyle/>
                    <a:p>
                      <a:pPr algn="ctr"/>
                      <a:r>
                        <a:rPr lang="en-US" sz="1800" b="1" dirty="0">
                          <a:latin typeface="Calibri" panose="020F0502020204030204" pitchFamily="34" charset="0"/>
                        </a:rPr>
                        <a:t>Ezek 20:33-44</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pPr algn="ctr"/>
                      <a:r>
                        <a:rPr lang="en-US" sz="1800" b="1" dirty="0">
                          <a:latin typeface="Calibri" panose="020F0502020204030204" pitchFamily="34" charset="0"/>
                        </a:rPr>
                        <a:t>Rev 20:11-15</a:t>
                      </a:r>
                    </a:p>
                  </a:txBody>
                  <a:tcPr marT="45717" marB="45717" anchor="ctr"/>
                </a:tc>
                <a:extLst>
                  <a:ext uri="{0D108BD9-81ED-4DB2-BD59-A6C34878D82A}">
                    <a16:rowId xmlns:a16="http://schemas.microsoft.com/office/drawing/2014/main" val="10001"/>
                  </a:ext>
                </a:extLst>
              </a:tr>
              <a:tr h="731520">
                <a:tc>
                  <a:txBody>
                    <a:bodyPr/>
                    <a:lstStyle/>
                    <a:p>
                      <a:r>
                        <a:rPr lang="en-US" sz="1800" b="1" dirty="0">
                          <a:latin typeface="Calibri" panose="020F0502020204030204" pitchFamily="34" charset="0"/>
                        </a:rPr>
                        <a:t>PLACE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Earth, </a:t>
                      </a:r>
                    </a:p>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Jerusalem</a:t>
                      </a:r>
                    </a:p>
                  </a:txBody>
                  <a:tcPr marT="45717" marB="45717" anchor="ctr">
                    <a:solidFill>
                      <a:srgbClr val="FFFF99"/>
                    </a:solidFill>
                  </a:tcPr>
                </a:tc>
                <a:tc>
                  <a:txBody>
                    <a:bodyPr/>
                    <a:lstStyle/>
                    <a:p>
                      <a:pPr algn="ctr"/>
                      <a:r>
                        <a:rPr lang="en-US" sz="1800" b="1" dirty="0">
                          <a:latin typeface="Calibri" panose="020F0502020204030204" pitchFamily="34" charset="0"/>
                        </a:rPr>
                        <a:t>Earth, </a:t>
                      </a:r>
                    </a:p>
                    <a:p>
                      <a:pPr algn="ctr"/>
                      <a:r>
                        <a:rPr lang="en-US" sz="1800" b="1" dirty="0">
                          <a:latin typeface="Calibri" panose="020F0502020204030204" pitchFamily="34" charset="0"/>
                        </a:rPr>
                        <a:t>wilderness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Earth</a:t>
                      </a:r>
                    </a:p>
                  </a:txBody>
                  <a:tcPr marT="45717" marB="45717" anchor="ctr"/>
                </a:tc>
                <a:extLst>
                  <a:ext uri="{0D108BD9-81ED-4DB2-BD59-A6C34878D82A}">
                    <a16:rowId xmlns:a16="http://schemas.microsoft.com/office/drawing/2014/main" val="10002"/>
                  </a:ext>
                </a:extLst>
              </a:tr>
              <a:tr h="731520">
                <a:tc>
                  <a:txBody>
                    <a:bodyPr/>
                    <a:lstStyle/>
                    <a:p>
                      <a:r>
                        <a:rPr lang="en-US" sz="1800" b="1" dirty="0">
                          <a:latin typeface="Calibri" panose="020F0502020204030204" pitchFamily="34" charset="0"/>
                        </a:rPr>
                        <a:t>AUDIENCE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Gentile Tribulation survivors</a:t>
                      </a:r>
                    </a:p>
                  </a:txBody>
                  <a:tcPr marT="45717" marB="45717" anchor="ctr">
                    <a:solidFill>
                      <a:srgbClr val="FFFF99"/>
                    </a:solidFill>
                  </a:tcPr>
                </a:tc>
                <a:tc>
                  <a:txBody>
                    <a:bodyPr/>
                    <a:lstStyle/>
                    <a:p>
                      <a:pPr algn="ctr"/>
                      <a:r>
                        <a:rPr lang="en-US" sz="1800" b="1" dirty="0">
                          <a:latin typeface="Calibri" panose="020F0502020204030204" pitchFamily="34" charset="0"/>
                        </a:rPr>
                        <a:t>Jewish Tribulation survivors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pPr algn="ctr"/>
                      <a:r>
                        <a:rPr lang="en-US" sz="1800" b="1" dirty="0">
                          <a:latin typeface="Calibri" panose="020F0502020204030204" pitchFamily="34" charset="0"/>
                        </a:rPr>
                        <a:t>All unsaved</a:t>
                      </a:r>
                    </a:p>
                  </a:txBody>
                  <a:tcPr marT="45717" marB="45717" anchor="ctr"/>
                </a:tc>
                <a:extLst>
                  <a:ext uri="{0D108BD9-81ED-4DB2-BD59-A6C34878D82A}">
                    <a16:rowId xmlns:a16="http://schemas.microsoft.com/office/drawing/2014/main" val="10003"/>
                  </a:ext>
                </a:extLst>
              </a:tr>
              <a:tr h="731520">
                <a:tc>
                  <a:txBody>
                    <a:bodyPr/>
                    <a:lstStyle/>
                    <a:p>
                      <a:r>
                        <a:rPr lang="en-US" sz="1800" b="1" dirty="0">
                          <a:latin typeface="Calibri" panose="020F0502020204030204" pitchFamily="34" charset="0"/>
                        </a:rPr>
                        <a:t>WHEN</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After Tribulation</a:t>
                      </a:r>
                    </a:p>
                  </a:txBody>
                  <a:tcPr marT="45717" marB="45717" anchor="ctr">
                    <a:solidFill>
                      <a:srgbClr val="FFFF99"/>
                    </a:solidFill>
                  </a:tcPr>
                </a:tc>
                <a:tc>
                  <a:txBody>
                    <a:bodyPr/>
                    <a:lstStyle/>
                    <a:p>
                      <a:pPr algn="ctr"/>
                      <a:r>
                        <a:rPr lang="en-US" sz="1800" b="1" dirty="0">
                          <a:latin typeface="Calibri" panose="020F0502020204030204" pitchFamily="34" charset="0"/>
                        </a:rPr>
                        <a:t>After Tribulation</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After Millennium</a:t>
                      </a:r>
                    </a:p>
                  </a:txBody>
                  <a:tcPr marT="45717" marB="45717" anchor="ctr"/>
                </a:tc>
                <a:extLst>
                  <a:ext uri="{0D108BD9-81ED-4DB2-BD59-A6C34878D82A}">
                    <a16:rowId xmlns:a16="http://schemas.microsoft.com/office/drawing/2014/main" val="10004"/>
                  </a:ext>
                </a:extLst>
              </a:tr>
              <a:tr h="731520">
                <a:tc>
                  <a:txBody>
                    <a:bodyPr/>
                    <a:lstStyle/>
                    <a:p>
                      <a:r>
                        <a:rPr lang="en-US" sz="1800" b="1" dirty="0">
                          <a:latin typeface="Calibri" panose="020F0502020204030204" pitchFamily="34" charset="0"/>
                        </a:rPr>
                        <a:t>PURPOSE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Saved Gentiles enter kingdom</a:t>
                      </a:r>
                    </a:p>
                  </a:txBody>
                  <a:tcPr marT="45717" marB="45717" anchor="ctr">
                    <a:solidFill>
                      <a:srgbClr val="FFFF99"/>
                    </a:solidFill>
                  </a:tcPr>
                </a:tc>
                <a:tc>
                  <a:txBody>
                    <a:bodyPr/>
                    <a:lstStyle/>
                    <a:p>
                      <a:pPr algn="ctr"/>
                      <a:r>
                        <a:rPr lang="en-US" sz="1800" b="1" dirty="0">
                          <a:latin typeface="Calibri" panose="020F0502020204030204" pitchFamily="34" charset="0"/>
                        </a:rPr>
                        <a:t>Saved Jews enter kingdom</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pPr algn="ctr"/>
                      <a:r>
                        <a:rPr lang="en-US" sz="1800" b="1" dirty="0">
                          <a:latin typeface="Calibri" panose="020F0502020204030204" pitchFamily="34" charset="0"/>
                        </a:rPr>
                        <a:t>Degree of punishment in hell</a:t>
                      </a:r>
                    </a:p>
                  </a:txBody>
                  <a:tcPr marT="45717" marB="45717" anchor="ctr"/>
                </a:tc>
                <a:extLst>
                  <a:ext uri="{0D108BD9-81ED-4DB2-BD59-A6C34878D82A}">
                    <a16:rowId xmlns:a16="http://schemas.microsoft.com/office/drawing/2014/main" val="10005"/>
                  </a:ext>
                </a:extLst>
              </a:tr>
              <a:tr h="731520">
                <a:tc>
                  <a:txBody>
                    <a:bodyPr/>
                    <a:lstStyle/>
                    <a:p>
                      <a:r>
                        <a:rPr lang="en-US" sz="1800" b="1" dirty="0">
                          <a:latin typeface="Calibri" panose="020F0502020204030204" pitchFamily="34" charset="0"/>
                        </a:rPr>
                        <a:t>EVALUATION</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Treatment of Christ’s brethren</a:t>
                      </a:r>
                    </a:p>
                  </a:txBody>
                  <a:tcPr marT="45717" marB="45717" anchor="ctr">
                    <a:solidFill>
                      <a:srgbClr val="FFFF99"/>
                    </a:solidFill>
                  </a:tcPr>
                </a:tc>
                <a:tc>
                  <a:txBody>
                    <a:bodyPr/>
                    <a:lstStyle/>
                    <a:p>
                      <a:pPr algn="ctr"/>
                      <a:r>
                        <a:rPr lang="en-US" sz="1800" b="1" dirty="0">
                          <a:latin typeface="Calibri" panose="020F0502020204030204" pitchFamily="34" charset="0"/>
                        </a:rPr>
                        <a:t>Passing under shepherd’s rod</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89053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number of them is like the sand of the seashore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2945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892" y="304800"/>
            <a:ext cx="8882217" cy="5120640"/>
          </a:xfrm>
          <a:prstGeom prst="rect">
            <a:avLst/>
          </a:prstGeom>
        </p:spPr>
      </p:pic>
    </p:spTree>
    <p:extLst>
      <p:ext uri="{BB962C8B-B14F-4D97-AF65-F5344CB8AC3E}">
        <p14:creationId xmlns:p14="http://schemas.microsoft.com/office/powerpoint/2010/main" val="3000016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79DC9-2790-408C-808C-BF3BCF9F37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rPr>
              <a:t>Matthew 22:30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in the resurrection they neither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nor are given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marriage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like angels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C9F031B-59E5-4E09-8AB4-C481FAB9A6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0018" y="2160922"/>
            <a:ext cx="2523963" cy="2536156"/>
          </a:xfrm>
          <a:prstGeom prst="rect">
            <a:avLst/>
          </a:prstGeom>
        </p:spPr>
      </p:pic>
    </p:spTree>
    <p:extLst>
      <p:ext uri="{BB962C8B-B14F-4D97-AF65-F5344CB8AC3E}">
        <p14:creationId xmlns:p14="http://schemas.microsoft.com/office/powerpoint/2010/main" val="816826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462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9"/>
          </a:xfrm>
          <a:prstGeom prst="rect">
            <a:avLst/>
          </a:prstGeom>
        </p:spPr>
      </p:pic>
      <p:sp>
        <p:nvSpPr>
          <p:cNvPr id="134147" name="Rectangle 1"/>
          <p:cNvSpPr>
            <a:spLocks noChangeArrowheads="1"/>
          </p:cNvSpPr>
          <p:nvPr/>
        </p:nvSpPr>
        <p:spPr bwMode="auto">
          <a:xfrm>
            <a:off x="0" y="3"/>
            <a:ext cx="9144000" cy="1908215"/>
          </a:xfrm>
          <a:prstGeom prst="rect">
            <a:avLst/>
          </a:prstGeom>
          <a:noFill/>
          <a:ln w="28575">
            <a:noFill/>
            <a:miter lim="800000"/>
            <a:headEnd/>
            <a:tailEnd/>
          </a:ln>
        </p:spPr>
        <p:txBody>
          <a:bodyPr wrap="square">
            <a:spAutoFit/>
          </a:bodyPr>
          <a:lstStyle/>
          <a:p>
            <a:pPr marL="342891" indent="-342891" algn="ctr" defTabSz="685800">
              <a:lnSpc>
                <a:spcPct val="90000"/>
              </a:lnSpc>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51:5</a:t>
            </a:r>
          </a:p>
          <a:p>
            <a:pPr algn="just" fontAlgn="auto">
              <a:spcBef>
                <a:spcPts val="0"/>
              </a:spcBef>
              <a:spcAft>
                <a:spcPts val="0"/>
              </a:spcAft>
              <a:defRPr/>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Behold, I was brought forth in iniquity,</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And in sin my mother conceived me.”</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2177" y="1981200"/>
            <a:ext cx="3899647" cy="2819400"/>
          </a:xfrm>
          <a:prstGeom prst="ellipse">
            <a:avLst/>
          </a:prstGeom>
        </p:spPr>
      </p:pic>
    </p:spTree>
    <p:extLst>
      <p:ext uri="{BB962C8B-B14F-4D97-AF65-F5344CB8AC3E}">
        <p14:creationId xmlns:p14="http://schemas.microsoft.com/office/powerpoint/2010/main" val="67814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9144000" cy="6857999"/>
          </a:xfrm>
          <a:prstGeom prst="rect">
            <a:avLst/>
          </a:prstGeom>
        </p:spPr>
      </p:pic>
      <p:sp>
        <p:nvSpPr>
          <p:cNvPr id="134147" name="Rectangle 1"/>
          <p:cNvSpPr>
            <a:spLocks noChangeArrowheads="1"/>
          </p:cNvSpPr>
          <p:nvPr/>
        </p:nvSpPr>
        <p:spPr bwMode="auto">
          <a:xfrm>
            <a:off x="0" y="3"/>
            <a:ext cx="9144000" cy="1908215"/>
          </a:xfrm>
          <a:prstGeom prst="rect">
            <a:avLst/>
          </a:prstGeom>
          <a:noFill/>
          <a:ln w="28575">
            <a:noFill/>
            <a:miter lim="800000"/>
            <a:headEnd/>
            <a:tailEnd/>
          </a:ln>
        </p:spPr>
        <p:txBody>
          <a:bodyPr wrap="square">
            <a:spAutoFit/>
          </a:bodyPr>
          <a:lstStyle/>
          <a:p>
            <a:pPr marL="342891" indent="-342891" algn="ctr" defTabSz="685800">
              <a:lnSpc>
                <a:spcPct val="90000"/>
              </a:lnSpc>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2177" y="1981200"/>
            <a:ext cx="3899647" cy="2819400"/>
          </a:xfrm>
          <a:prstGeom prst="ellipse">
            <a:avLst/>
          </a:prstGeom>
        </p:spPr>
      </p:pic>
    </p:spTree>
    <p:extLst>
      <p:ext uri="{BB962C8B-B14F-4D97-AF65-F5344CB8AC3E}">
        <p14:creationId xmlns:p14="http://schemas.microsoft.com/office/powerpoint/2010/main" val="1376242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7747" y="2788920"/>
            <a:ext cx="2868507" cy="2011680"/>
          </a:xfrm>
          <a:prstGeom prst="rect">
            <a:avLst/>
          </a:prstGeom>
        </p:spPr>
      </p:pic>
    </p:spTree>
    <p:extLst>
      <p:ext uri="{BB962C8B-B14F-4D97-AF65-F5344CB8AC3E}">
        <p14:creationId xmlns:p14="http://schemas.microsoft.com/office/powerpoint/2010/main" val="116549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62979"/>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2900" dirty="0">
                <a:latin typeface="Calibri" panose="020F0502020204030204" pitchFamily="34" charset="0"/>
                <a:cs typeface="Calibri" panose="020F0502020204030204" pitchFamily="34" charset="0"/>
              </a:rPr>
              <a:t>“Then it will come about that any who are left of all the nations that went against Jerusalem will go up from year to year to worship the King, the </a:t>
            </a:r>
            <a:r>
              <a:rPr lang="en-US" sz="2900" cap="small" dirty="0">
                <a:latin typeface="Calibri" panose="020F0502020204030204" pitchFamily="34" charset="0"/>
                <a:cs typeface="Calibri" panose="020F0502020204030204" pitchFamily="34" charset="0"/>
              </a:rPr>
              <a:t>Lord</a:t>
            </a:r>
            <a:r>
              <a:rPr lang="en-US" sz="2900" dirty="0">
                <a:latin typeface="Calibri" panose="020F0502020204030204" pitchFamily="34" charset="0"/>
                <a:cs typeface="Calibri" panose="020F0502020204030204" pitchFamily="34" charset="0"/>
              </a:rPr>
              <a:t> of hosts, and to celebrate the Feast of Booths. </a:t>
            </a:r>
            <a:r>
              <a:rPr lang="en-US" sz="2900" baseline="30000" dirty="0">
                <a:latin typeface="Calibri" panose="020F0502020204030204" pitchFamily="34" charset="0"/>
                <a:cs typeface="Calibri" panose="020F0502020204030204" pitchFamily="34" charset="0"/>
              </a:rPr>
              <a:t>17 </a:t>
            </a:r>
            <a:r>
              <a:rPr lang="en-US" sz="2900" dirty="0">
                <a:latin typeface="Calibri" panose="020F0502020204030204" pitchFamily="34" charset="0"/>
                <a:cs typeface="Calibri" panose="020F0502020204030204" pitchFamily="34" charset="0"/>
              </a:rPr>
              <a:t>And it will be that whichever of the families of the earth does not go up to Jerusalem to worship the King, the </a:t>
            </a:r>
            <a:r>
              <a:rPr lang="en-US" sz="2900" cap="small" dirty="0">
                <a:latin typeface="Calibri" panose="020F0502020204030204" pitchFamily="34" charset="0"/>
                <a:cs typeface="Calibri" panose="020F0502020204030204" pitchFamily="34" charset="0"/>
              </a:rPr>
              <a:t>Lord</a:t>
            </a:r>
            <a:r>
              <a:rPr lang="en-US" sz="2900" dirty="0">
                <a:latin typeface="Calibri" panose="020F0502020204030204" pitchFamily="34" charset="0"/>
                <a:cs typeface="Calibri" panose="020F0502020204030204" pitchFamily="34" charset="0"/>
              </a:rPr>
              <a:t> of hosts, there will be no rain on them. </a:t>
            </a:r>
            <a:r>
              <a:rPr lang="en-US" sz="2900" baseline="30000" dirty="0">
                <a:latin typeface="Calibri" panose="020F0502020204030204" pitchFamily="34" charset="0"/>
                <a:cs typeface="Calibri" panose="020F0502020204030204" pitchFamily="34" charset="0"/>
              </a:rPr>
              <a:t>18 </a:t>
            </a:r>
            <a:r>
              <a:rPr lang="en-US" sz="2900" dirty="0">
                <a:latin typeface="Calibri" panose="020F0502020204030204" pitchFamily="34" charset="0"/>
                <a:cs typeface="Calibri" panose="020F0502020204030204" pitchFamily="34" charset="0"/>
              </a:rPr>
              <a:t>If the family of Egypt does not go up or enter, then no </a:t>
            </a:r>
            <a:r>
              <a:rPr lang="en-US" sz="2900" i="1" dirty="0">
                <a:latin typeface="Calibri" panose="020F0502020204030204" pitchFamily="34" charset="0"/>
                <a:cs typeface="Calibri" panose="020F0502020204030204" pitchFamily="34" charset="0"/>
              </a:rPr>
              <a:t>rain will fall</a:t>
            </a:r>
            <a:r>
              <a:rPr lang="en-US" sz="2900" dirty="0">
                <a:latin typeface="Calibri" panose="020F0502020204030204" pitchFamily="34" charset="0"/>
                <a:cs typeface="Calibri" panose="020F0502020204030204" pitchFamily="34" charset="0"/>
              </a:rPr>
              <a:t> on them; it will be the plague with which the </a:t>
            </a:r>
            <a:r>
              <a:rPr lang="en-US" sz="2900" cap="small" dirty="0">
                <a:latin typeface="Calibri" panose="020F0502020204030204" pitchFamily="34" charset="0"/>
                <a:cs typeface="Calibri" panose="020F0502020204030204" pitchFamily="34" charset="0"/>
              </a:rPr>
              <a:t>Lord</a:t>
            </a:r>
            <a:r>
              <a:rPr lang="en-US" sz="2900" dirty="0">
                <a:latin typeface="Calibri" panose="020F0502020204030204" pitchFamily="34" charset="0"/>
                <a:cs typeface="Calibri" panose="020F0502020204030204" pitchFamily="34" charset="0"/>
              </a:rPr>
              <a:t> smites the nations who do not go up to celebrate the Feast of Booths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366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1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CB2BE-7E4D-4E5C-B78B-34894B7581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2"/>
            <a:ext cx="9144000" cy="3323987"/>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8:21</a:t>
            </a:r>
          </a:p>
          <a:p>
            <a:pPr algn="just">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smelled the soothing aroma; and the Lord said to Himself, “I will never again curse the ground on account of man, for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intent of man’s heart is evil from his youth</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will never again destroy every living thing, as I have done.[emphasis mine].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1295" y="3230880"/>
            <a:ext cx="2001411" cy="1645920"/>
          </a:xfrm>
          <a:prstGeom prst="rect">
            <a:avLst/>
          </a:prstGeom>
        </p:spPr>
      </p:pic>
    </p:spTree>
    <p:extLst>
      <p:ext uri="{BB962C8B-B14F-4D97-AF65-F5344CB8AC3E}">
        <p14:creationId xmlns:p14="http://schemas.microsoft.com/office/powerpoint/2010/main" val="158959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Then Noah began farming and planted a vineyard. </a:t>
            </a:r>
            <a:r>
              <a:rPr lang="en-US" sz="3600" baseline="30000" dirty="0">
                <a:effectLst>
                  <a:outerShdw blurRad="38100" dist="38100" dir="2700000" algn="tl">
                    <a:srgbClr val="000000">
                      <a:alpha val="43137"/>
                    </a:srgbClr>
                  </a:outerShdw>
                </a:effectLst>
              </a:rPr>
              <a:t>21</a:t>
            </a:r>
            <a:r>
              <a:rPr lang="en-US" sz="3600" dirty="0">
                <a:effectLst>
                  <a:outerShdw blurRad="38100" dist="38100" dir="2700000" algn="tl">
                    <a:srgbClr val="000000">
                      <a:alpha val="43137"/>
                    </a:srgbClr>
                  </a:outerShdw>
                </a:effectLst>
              </a:rPr>
              <a:t> He drank of the wine and became </a:t>
            </a:r>
            <a:r>
              <a:rPr lang="en-US" sz="3600" b="1" u="sng" dirty="0">
                <a:solidFill>
                  <a:srgbClr val="FFFFCC"/>
                </a:solidFill>
                <a:effectLst>
                  <a:outerShdw blurRad="38100" dist="38100" dir="2700000" algn="tl">
                    <a:srgbClr val="000000">
                      <a:alpha val="43137"/>
                    </a:srgbClr>
                  </a:outerShdw>
                </a:effectLst>
              </a:rPr>
              <a:t>drunk</a:t>
            </a:r>
            <a:r>
              <a:rPr lang="en-US" sz="3600" dirty="0">
                <a:effectLst>
                  <a:outerShdw blurRad="38100" dist="38100" dir="2700000" algn="tl">
                    <a:srgbClr val="000000">
                      <a:alpha val="43137"/>
                    </a:srgbClr>
                  </a:outerShdw>
                </a:effectLst>
              </a:rPr>
              <a:t>, and uncovered himself inside his tent.”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3416952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A56D5-F6CE-41FC-A675-C3078E35C0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0243" name="Rectangle 7"/>
          <p:cNvSpPr>
            <a:spLocks noGrp="1" noChangeArrowheads="1"/>
          </p:cNvSpPr>
          <p:nvPr>
            <p:ph type="body" idx="1"/>
          </p:nvPr>
        </p:nvSpPr>
        <p:spPr>
          <a:xfrm>
            <a:off x="0" y="8467"/>
            <a:ext cx="9144000" cy="3829050"/>
          </a:xfrm>
        </p:spPr>
        <p:txBody>
          <a:bodyPr/>
          <a:lstStyle/>
          <a:p>
            <a:pPr marL="0" indent="0" algn="ctr" defTabSz="514350" eaLnBrk="1" hangingPunct="1">
              <a:spcBef>
                <a:spcPct val="0"/>
              </a:spcBef>
              <a:spcAft>
                <a:spcPts val="1200"/>
              </a:spcAft>
              <a:buClr>
                <a:schemeClr val="tx1"/>
              </a:buClr>
              <a:buNone/>
              <a:defRPr/>
            </a:pPr>
            <a:r>
              <a:rPr lang="en-US" altLang="en-US" sz="4000" kern="1200" dirty="0">
                <a:solidFill>
                  <a:schemeClr val="tx2"/>
                </a:solidFill>
                <a:ea typeface="+mj-ea"/>
                <a:cs typeface="+mj-cs"/>
              </a:rPr>
              <a:t>Genesis 11:6</a:t>
            </a:r>
          </a:p>
          <a:p>
            <a:pPr marL="0" indent="0" algn="just" eaLnBrk="1" hangingPunct="1">
              <a:spcBef>
                <a:spcPts val="0"/>
              </a:spcBef>
              <a:buNone/>
              <a:defRPr/>
            </a:pPr>
            <a:r>
              <a:rPr lang="en-US" altLang="en-US" dirty="0">
                <a:effectLst>
                  <a:outerShdw blurRad="38100" dist="38100" dir="2700000" algn="tl">
                    <a:srgbClr val="000000">
                      <a:alpha val="43137"/>
                    </a:srgbClr>
                  </a:outerShdw>
                </a:effectLst>
              </a:rPr>
              <a:t>The Lord said, “Behold, they are one people, and they all have the same language. And this is what they began to do, and </a:t>
            </a:r>
            <a:r>
              <a:rPr lang="en-US" altLang="en-US" b="1" u="sng" dirty="0">
                <a:solidFill>
                  <a:srgbClr val="FFFFCC"/>
                </a:solidFill>
                <a:effectLst>
                  <a:outerShdw blurRad="38100" dist="38100" dir="2700000" algn="tl">
                    <a:srgbClr val="000000">
                      <a:alpha val="43137"/>
                    </a:srgbClr>
                  </a:outerShdw>
                </a:effectLst>
              </a:rPr>
              <a:t>now nothing which they purpose to do will be impossible for them</a:t>
            </a:r>
            <a:r>
              <a:rPr lang="en-US" altLang="en-US" b="1"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24580" name="Picture 9" descr="C:\Documents and Settings\Owner\Application Data\Microsoft\Media Catalog\Downloaded Clips\cl26\j0096195.wm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548" t="3846" r="4514"/>
          <a:stretch/>
        </p:blipFill>
        <p:spPr bwMode="auto">
          <a:xfrm>
            <a:off x="3931920" y="3048000"/>
            <a:ext cx="12801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376613"/>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815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48006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dead in Christ will rise first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dirty="0">
                <a:effectLst>
                  <a:outerShdw blurRad="38100" dist="38100" dir="2700000" algn="tl">
                    <a:srgbClr val="000000">
                      <a:alpha val="43137"/>
                    </a:srgbClr>
                  </a:outerShdw>
                </a:effectLst>
                <a:cs typeface="Calibri" panose="020F0502020204030204" pitchFamily="34" charset="0"/>
              </a:rPr>
              <a:t>caught up </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b="1" i="1" u="sng" dirty="0">
                <a:solidFill>
                  <a:srgbClr val="FFFFCC"/>
                </a:solidFill>
                <a:effectLst>
                  <a:outerShdw blurRad="38100" dist="38100" dir="2700000" algn="tl">
                    <a:srgbClr val="000000">
                      <a:alpha val="43137"/>
                    </a:srgbClr>
                  </a:outerShdw>
                </a:effectLst>
                <a:cs typeface="Calibri" panose="020F0502020204030204" pitchFamily="34" charset="0"/>
              </a:rPr>
              <a:t>harpazō</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588968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6257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592535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82880" y="288391"/>
          <a:ext cx="8778240" cy="6281218"/>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p>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SHEEP &amp; GOAT</a:t>
                      </a:r>
                    </a:p>
                  </a:txBody>
                  <a:tcPr marT="45717" marB="45717" anchor="ctr">
                    <a:solidFill>
                      <a:srgbClr val="FFFF99"/>
                    </a:solidFill>
                  </a:tcPr>
                </a:tc>
                <a:tc>
                  <a:txBody>
                    <a:bodyPr/>
                    <a:lstStyle/>
                    <a:p>
                      <a:pPr algn="ctr"/>
                      <a:r>
                        <a:rPr lang="en-US" sz="1800" b="1" dirty="0">
                          <a:latin typeface="Calibri" panose="020F0502020204030204" pitchFamily="34" charset="0"/>
                        </a:rPr>
                        <a:t>JUDGMENT OF </a:t>
                      </a:r>
                    </a:p>
                    <a:p>
                      <a:pPr algn="ctr"/>
                      <a:r>
                        <a:rPr lang="en-US" sz="1800" b="1" dirty="0">
                          <a:latin typeface="Calibri" panose="020F0502020204030204" pitchFamily="34" charset="0"/>
                        </a:rPr>
                        <a:t>THE JEWS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731520">
                <a:tc>
                  <a:txBody>
                    <a:bodyPr/>
                    <a:lstStyle/>
                    <a:p>
                      <a:r>
                        <a:rPr lang="en-US" sz="1800" b="1" dirty="0">
                          <a:latin typeface="Calibri" panose="020F0502020204030204" pitchFamily="34" charset="0"/>
                        </a:rPr>
                        <a:t>SCRIPTURE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Matt 25:31-46</a:t>
                      </a:r>
                    </a:p>
                  </a:txBody>
                  <a:tcPr marT="45717" marB="45717" anchor="ctr">
                    <a:solidFill>
                      <a:srgbClr val="FFFF99"/>
                    </a:solidFill>
                  </a:tcPr>
                </a:tc>
                <a:tc>
                  <a:txBody>
                    <a:bodyPr/>
                    <a:lstStyle/>
                    <a:p>
                      <a:pPr algn="ctr"/>
                      <a:r>
                        <a:rPr lang="en-US" sz="1800" b="1" dirty="0">
                          <a:latin typeface="Calibri" panose="020F0502020204030204" pitchFamily="34" charset="0"/>
                        </a:rPr>
                        <a:t>Ezek 20:33-44</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pPr algn="ctr"/>
                      <a:r>
                        <a:rPr lang="en-US" sz="1800" b="1" dirty="0">
                          <a:latin typeface="Calibri" panose="020F0502020204030204" pitchFamily="34" charset="0"/>
                        </a:rPr>
                        <a:t>Rev 20:11-15</a:t>
                      </a:r>
                    </a:p>
                  </a:txBody>
                  <a:tcPr marT="45717" marB="45717" anchor="ctr"/>
                </a:tc>
                <a:extLst>
                  <a:ext uri="{0D108BD9-81ED-4DB2-BD59-A6C34878D82A}">
                    <a16:rowId xmlns:a16="http://schemas.microsoft.com/office/drawing/2014/main" val="10001"/>
                  </a:ext>
                </a:extLst>
              </a:tr>
              <a:tr h="731520">
                <a:tc>
                  <a:txBody>
                    <a:bodyPr/>
                    <a:lstStyle/>
                    <a:p>
                      <a:r>
                        <a:rPr lang="en-US" sz="1800" b="1" dirty="0">
                          <a:latin typeface="Calibri" panose="020F0502020204030204" pitchFamily="34" charset="0"/>
                        </a:rPr>
                        <a:t>PLACE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Earth, </a:t>
                      </a:r>
                    </a:p>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Jerusalem</a:t>
                      </a:r>
                    </a:p>
                  </a:txBody>
                  <a:tcPr marT="45717" marB="45717" anchor="ctr">
                    <a:solidFill>
                      <a:srgbClr val="FFFF99"/>
                    </a:solidFill>
                  </a:tcPr>
                </a:tc>
                <a:tc>
                  <a:txBody>
                    <a:bodyPr/>
                    <a:lstStyle/>
                    <a:p>
                      <a:pPr algn="ctr"/>
                      <a:r>
                        <a:rPr lang="en-US" sz="1800" b="1" dirty="0">
                          <a:latin typeface="Calibri" panose="020F0502020204030204" pitchFamily="34" charset="0"/>
                        </a:rPr>
                        <a:t>Earth, </a:t>
                      </a:r>
                    </a:p>
                    <a:p>
                      <a:pPr algn="ctr"/>
                      <a:r>
                        <a:rPr lang="en-US" sz="1800" b="1" dirty="0">
                          <a:latin typeface="Calibri" panose="020F0502020204030204" pitchFamily="34" charset="0"/>
                        </a:rPr>
                        <a:t>wilderness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Earth</a:t>
                      </a:r>
                    </a:p>
                  </a:txBody>
                  <a:tcPr marT="45717" marB="45717" anchor="ctr"/>
                </a:tc>
                <a:extLst>
                  <a:ext uri="{0D108BD9-81ED-4DB2-BD59-A6C34878D82A}">
                    <a16:rowId xmlns:a16="http://schemas.microsoft.com/office/drawing/2014/main" val="10002"/>
                  </a:ext>
                </a:extLst>
              </a:tr>
              <a:tr h="731520">
                <a:tc>
                  <a:txBody>
                    <a:bodyPr/>
                    <a:lstStyle/>
                    <a:p>
                      <a:r>
                        <a:rPr lang="en-US" sz="1800" b="1" dirty="0">
                          <a:latin typeface="Calibri" panose="020F0502020204030204" pitchFamily="34" charset="0"/>
                        </a:rPr>
                        <a:t>AUDIENCE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Gentile Tribulation survivors</a:t>
                      </a:r>
                    </a:p>
                  </a:txBody>
                  <a:tcPr marT="45717" marB="45717" anchor="ctr">
                    <a:solidFill>
                      <a:srgbClr val="FFFF99"/>
                    </a:solidFill>
                  </a:tcPr>
                </a:tc>
                <a:tc>
                  <a:txBody>
                    <a:bodyPr/>
                    <a:lstStyle/>
                    <a:p>
                      <a:pPr algn="ctr"/>
                      <a:r>
                        <a:rPr lang="en-US" sz="1800" b="1" dirty="0">
                          <a:latin typeface="Calibri" panose="020F0502020204030204" pitchFamily="34" charset="0"/>
                        </a:rPr>
                        <a:t>Jewish Tribulation survivors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pPr algn="ctr"/>
                      <a:r>
                        <a:rPr lang="en-US" sz="1800" b="1" dirty="0">
                          <a:latin typeface="Calibri" panose="020F0502020204030204" pitchFamily="34" charset="0"/>
                        </a:rPr>
                        <a:t>All unsaved</a:t>
                      </a:r>
                    </a:p>
                  </a:txBody>
                  <a:tcPr marT="45717" marB="45717" anchor="ctr"/>
                </a:tc>
                <a:extLst>
                  <a:ext uri="{0D108BD9-81ED-4DB2-BD59-A6C34878D82A}">
                    <a16:rowId xmlns:a16="http://schemas.microsoft.com/office/drawing/2014/main" val="10003"/>
                  </a:ext>
                </a:extLst>
              </a:tr>
              <a:tr h="731520">
                <a:tc>
                  <a:txBody>
                    <a:bodyPr/>
                    <a:lstStyle/>
                    <a:p>
                      <a:r>
                        <a:rPr lang="en-US" sz="1800" b="1" dirty="0">
                          <a:latin typeface="Calibri" panose="020F0502020204030204" pitchFamily="34" charset="0"/>
                        </a:rPr>
                        <a:t>WHEN</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After Tribulation</a:t>
                      </a:r>
                    </a:p>
                  </a:txBody>
                  <a:tcPr marT="45717" marB="45717" anchor="ctr">
                    <a:solidFill>
                      <a:srgbClr val="FFFF99"/>
                    </a:solidFill>
                  </a:tcPr>
                </a:tc>
                <a:tc>
                  <a:txBody>
                    <a:bodyPr/>
                    <a:lstStyle/>
                    <a:p>
                      <a:pPr algn="ctr"/>
                      <a:r>
                        <a:rPr lang="en-US" sz="1800" b="1" dirty="0">
                          <a:latin typeface="Calibri" panose="020F0502020204030204" pitchFamily="34" charset="0"/>
                        </a:rPr>
                        <a:t>After Tribulation</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After Millennium</a:t>
                      </a:r>
                    </a:p>
                  </a:txBody>
                  <a:tcPr marT="45717" marB="45717" anchor="ctr"/>
                </a:tc>
                <a:extLst>
                  <a:ext uri="{0D108BD9-81ED-4DB2-BD59-A6C34878D82A}">
                    <a16:rowId xmlns:a16="http://schemas.microsoft.com/office/drawing/2014/main" val="10004"/>
                  </a:ext>
                </a:extLst>
              </a:tr>
              <a:tr h="731520">
                <a:tc>
                  <a:txBody>
                    <a:bodyPr/>
                    <a:lstStyle/>
                    <a:p>
                      <a:r>
                        <a:rPr lang="en-US" sz="1800" b="1" dirty="0">
                          <a:latin typeface="Calibri" panose="020F0502020204030204" pitchFamily="34" charset="0"/>
                        </a:rPr>
                        <a:t>PURPOSE</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Saved Gentiles enter kingdom</a:t>
                      </a:r>
                    </a:p>
                  </a:txBody>
                  <a:tcPr marT="45717" marB="45717" anchor="ctr">
                    <a:solidFill>
                      <a:srgbClr val="FFFF99"/>
                    </a:solidFill>
                  </a:tcPr>
                </a:tc>
                <a:tc>
                  <a:txBody>
                    <a:bodyPr/>
                    <a:lstStyle/>
                    <a:p>
                      <a:pPr algn="ctr"/>
                      <a:r>
                        <a:rPr lang="en-US" sz="1800" b="1" dirty="0">
                          <a:latin typeface="Calibri" panose="020F0502020204030204" pitchFamily="34" charset="0"/>
                        </a:rPr>
                        <a:t>Saved Jews enter kingdom</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pPr algn="ctr"/>
                      <a:r>
                        <a:rPr lang="en-US" sz="1800" b="1" dirty="0">
                          <a:latin typeface="Calibri" panose="020F0502020204030204" pitchFamily="34" charset="0"/>
                        </a:rPr>
                        <a:t>Degree of punishment in hell</a:t>
                      </a:r>
                    </a:p>
                  </a:txBody>
                  <a:tcPr marT="45717" marB="45717" anchor="ctr"/>
                </a:tc>
                <a:extLst>
                  <a:ext uri="{0D108BD9-81ED-4DB2-BD59-A6C34878D82A}">
                    <a16:rowId xmlns:a16="http://schemas.microsoft.com/office/drawing/2014/main" val="10005"/>
                  </a:ext>
                </a:extLst>
              </a:tr>
              <a:tr h="731520">
                <a:tc>
                  <a:txBody>
                    <a:bodyPr/>
                    <a:lstStyle/>
                    <a:p>
                      <a:r>
                        <a:rPr lang="en-US" sz="1800" b="1" dirty="0">
                          <a:latin typeface="Calibri" panose="020F0502020204030204" pitchFamily="34" charset="0"/>
                        </a:rPr>
                        <a:t>EVALUATION</a:t>
                      </a:r>
                    </a:p>
                  </a:txBody>
                  <a:tcPr marT="45717" marB="45717" anchor="ctr"/>
                </a:tc>
                <a:tc>
                  <a:txBody>
                    <a:bodyPr/>
                    <a:lstStyle/>
                    <a:p>
                      <a:pPr marL="0" algn="ctr" defTabSz="914400" rtl="0" eaLnBrk="1" latinLnBrk="0" hangingPunct="1"/>
                      <a:r>
                        <a:rPr lang="en-US" sz="1800" b="1" u="sng" kern="1200" dirty="0">
                          <a:solidFill>
                            <a:srgbClr val="0000CC"/>
                          </a:solidFill>
                          <a:latin typeface="Calibri" panose="020F0502020204030204" pitchFamily="34" charset="0"/>
                          <a:ea typeface="+mn-ea"/>
                          <a:cs typeface="+mn-cs"/>
                        </a:rPr>
                        <a:t>Treatment of Christ’s brethren</a:t>
                      </a:r>
                    </a:p>
                  </a:txBody>
                  <a:tcPr marT="45717" marB="45717" anchor="ctr">
                    <a:solidFill>
                      <a:srgbClr val="FFFF99"/>
                    </a:solidFill>
                  </a:tcPr>
                </a:tc>
                <a:tc>
                  <a:txBody>
                    <a:bodyPr/>
                    <a:lstStyle/>
                    <a:p>
                      <a:pPr algn="ctr"/>
                      <a:r>
                        <a:rPr lang="en-US" sz="1800" b="1" dirty="0">
                          <a:latin typeface="Calibri" panose="020F0502020204030204" pitchFamily="34" charset="0"/>
                        </a:rPr>
                        <a:t>Passing under shepherd’s rod</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880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1000"/>
              </a:spcAft>
            </a:pPr>
            <a:r>
              <a:rPr lang="en-US" sz="3100" baseline="30000" dirty="0">
                <a:effectLst>
                  <a:outerShdw blurRad="38100" dist="38100" dir="2700000" algn="tl">
                    <a:srgbClr val="000000">
                      <a:alpha val="43137"/>
                    </a:srgbClr>
                  </a:outerShdw>
                </a:effectLst>
                <a:latin typeface="Calibri" panose="020F0502020204030204" pitchFamily="34" charset="0"/>
              </a:rPr>
              <a:t>33 </a:t>
            </a:r>
            <a:r>
              <a:rPr lang="en-US" sz="3100" dirty="0">
                <a:effectLst>
                  <a:outerShdw blurRad="38100" dist="38100" dir="2700000" algn="tl">
                    <a:srgbClr val="000000">
                      <a:alpha val="43137"/>
                    </a:srgbClr>
                  </a:outerShdw>
                </a:effectLst>
                <a:latin typeface="Calibri" panose="020F0502020204030204" pitchFamily="34" charset="0"/>
              </a:rPr>
              <a:t>“As I live,” declares the Lord </a:t>
            </a:r>
            <a:r>
              <a:rPr lang="en-US" sz="3100" cap="small" dirty="0">
                <a:effectLst>
                  <a:outerShdw blurRad="38100" dist="38100" dir="2700000" algn="tl">
                    <a:srgbClr val="000000">
                      <a:alpha val="43137"/>
                    </a:srgbClr>
                  </a:outerShdw>
                </a:effectLst>
                <a:latin typeface="Calibri" panose="020F0502020204030204" pitchFamily="34" charset="0"/>
              </a:rPr>
              <a:t>God</a:t>
            </a:r>
            <a:r>
              <a:rPr lang="en-US" sz="31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100" baseline="30000" dirty="0">
                <a:effectLst>
                  <a:outerShdw blurRad="38100" dist="38100" dir="2700000" algn="tl">
                    <a:srgbClr val="000000">
                      <a:alpha val="43137"/>
                    </a:srgbClr>
                  </a:outerShdw>
                </a:effectLst>
                <a:latin typeface="Calibri" panose="020F0502020204030204" pitchFamily="34" charset="0"/>
              </a:rPr>
              <a:t>34 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1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100" baseline="30000" dirty="0">
                <a:effectLst>
                  <a:outerShdw blurRad="38100" dist="38100" dir="2700000" algn="tl">
                    <a:srgbClr val="000000">
                      <a:alpha val="43137"/>
                    </a:srgbClr>
                  </a:outerShdw>
                </a:effectLst>
                <a:latin typeface="Calibri" panose="020F0502020204030204" pitchFamily="34" charset="0"/>
              </a:rPr>
              <a:t>35 </a:t>
            </a:r>
            <a:r>
              <a:rPr lang="en-US" sz="31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rPr>
              <a:t>. . .</a:t>
            </a:r>
          </a:p>
        </p:txBody>
      </p:sp>
    </p:spTree>
    <p:extLst>
      <p:ext uri="{BB962C8B-B14F-4D97-AF65-F5344CB8AC3E}">
        <p14:creationId xmlns:p14="http://schemas.microsoft.com/office/powerpoint/2010/main" val="3399860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0"/>
              </a:spcAft>
            </a:pPr>
            <a:r>
              <a:rPr lang="en-US" sz="3100" dirty="0">
                <a:effectLst>
                  <a:outerShdw blurRad="38100" dist="38100" dir="2700000" algn="tl">
                    <a:srgbClr val="000000">
                      <a:alpha val="43137"/>
                    </a:srgbClr>
                  </a:outerShdw>
                </a:effectLst>
                <a:latin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with you face to face</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36</a:t>
            </a:r>
            <a:r>
              <a:rPr lang="en-US" sz="3100" dirty="0">
                <a:effectLst>
                  <a:outerShdw blurRad="38100" dist="38100" dir="2700000" algn="tl">
                    <a:srgbClr val="000000">
                      <a:alpha val="43137"/>
                    </a:srgbClr>
                  </a:outerShdw>
                </a:effectLst>
                <a:latin typeface="Calibri" panose="020F0502020204030204" pitchFamily="34" charset="0"/>
              </a:rPr>
              <a:t> As I entered into judgment with your fathers in the wilderness of the land of Egypt, so I will enter into judgment with you,” declares the Lord </a:t>
            </a:r>
            <a:r>
              <a:rPr lang="en-US" sz="3100" cap="small" dirty="0">
                <a:effectLst>
                  <a:outerShdw blurRad="38100" dist="38100" dir="2700000" algn="tl">
                    <a:srgbClr val="000000">
                      <a:alpha val="43137"/>
                    </a:srgbClr>
                  </a:outerShdw>
                </a:effectLst>
                <a:latin typeface="Calibri" panose="020F0502020204030204" pitchFamily="34" charset="0"/>
              </a:rPr>
              <a:t>God.</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100" baseline="30000" dirty="0">
                <a:effectLst>
                  <a:outerShdw blurRad="38100" dist="38100" dir="2700000" algn="tl">
                    <a:srgbClr val="000000">
                      <a:alpha val="43137"/>
                    </a:srgbClr>
                  </a:outerShdw>
                </a:effectLst>
                <a:latin typeface="Calibri" panose="020F0502020204030204" pitchFamily="34" charset="0"/>
              </a:rPr>
              <a:t>38 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1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100" cap="small" dirty="0">
                <a:effectLst>
                  <a:outerShdw blurRad="38100" dist="38100" dir="2700000" algn="tl">
                    <a:srgbClr val="000000">
                      <a:alpha val="43137"/>
                    </a:srgbClr>
                  </a:outerShdw>
                </a:effectLst>
                <a:latin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41899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2855591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5115074"/>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rPr>
              <a:t>“If post-</a:t>
            </a:r>
            <a:r>
              <a:rPr lang="en-US" sz="2800" dirty="0" err="1">
                <a:effectLst>
                  <a:outerShdw blurRad="38100" dist="38100" dir="2700000" algn="tl">
                    <a:srgbClr val="000000">
                      <a:alpha val="43137"/>
                    </a:srgbClr>
                  </a:outerShdw>
                </a:effectLst>
              </a:rPr>
              <a:t>tribulationism</a:t>
            </a:r>
            <a:r>
              <a:rPr lang="en-US" sz="2800" dirty="0">
                <a:effectLst>
                  <a:outerShdw blurRad="38100" dist="38100" dir="2700000" algn="tl">
                    <a:srgbClr val="000000">
                      <a:alpha val="43137"/>
                    </a:srgbClr>
                  </a:outerShdw>
                </a:effectLst>
              </a:rPr>
              <a:t> is correct, then who will populate the millennial kingdom in mortal bodies? That is a very good question. Scripture is clear that people who become believers during the tribulation period will enter into Christ's millennial kingdom in their mortal bodies. Scripture says they will be married, bear children, grow old, and die (see Isaiah 65:20; Matthew 25:31–46). This is where the problem emerges for post-</a:t>
            </a:r>
            <a:r>
              <a:rPr lang="en-US" sz="2800" dirty="0" err="1">
                <a:effectLst>
                  <a:outerShdw blurRad="38100" dist="38100" dir="2700000" algn="tl">
                    <a:srgbClr val="000000">
                      <a:alpha val="43137"/>
                    </a:srgbClr>
                  </a:outerShdw>
                </a:effectLst>
              </a:rPr>
              <a:t>tribulationism</a:t>
            </a:r>
            <a:r>
              <a:rPr lang="en-US" sz="2800" dirty="0">
                <a:effectLst>
                  <a:outerShdw blurRad="38100" dist="38100" dir="2700000" algn="tl">
                    <a:srgbClr val="000000">
                      <a:alpha val="43137"/>
                    </a:srgbClr>
                  </a:outerShdw>
                </a:effectLst>
              </a:rPr>
              <a:t>. Obviously, if all believers are raptured at the second coming, no believers are left to enter the millennial kingdom in their mortal bodies. This is no problem for </a:t>
            </a:r>
            <a:r>
              <a:rPr lang="en-US" sz="2800" dirty="0" err="1">
                <a:effectLst>
                  <a:outerShdw blurRad="38100" dist="38100" dir="2700000" algn="tl">
                    <a:srgbClr val="000000">
                      <a:alpha val="43137"/>
                    </a:srgbClr>
                  </a:outerShdw>
                </a:effectLst>
              </a:rPr>
              <a:t>pretribulationism</a:t>
            </a:r>
            <a:r>
              <a:rPr lang="en-US" sz="2800" dirty="0">
                <a:effectLst>
                  <a:outerShdw blurRad="38100" dist="38100" dir="2700000" algn="tl">
                    <a:srgbClr val="000000">
                      <a:alpha val="43137"/>
                    </a:srgbClr>
                  </a:outerShdw>
                </a:effectLst>
              </a:rPr>
              <a:t>, which teaches that after the rapture, many will become believers during the tribulation.”</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Ron Rhodes</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Big Book of Bible Answers: A </a:t>
            </a:r>
            <a:r>
              <a:rPr lang="en-US" sz="1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Gude</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Understanding the Most Challenging Questions (Eugene, OR: Harvest, 2013),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276</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Tree>
    <p:extLst>
      <p:ext uri="{BB962C8B-B14F-4D97-AF65-F5344CB8AC3E}">
        <p14:creationId xmlns:p14="http://schemas.microsoft.com/office/powerpoint/2010/main" val="2754138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371599"/>
            <a:ext cx="8686799" cy="4876801"/>
          </a:xfrm>
        </p:spPr>
        <p:txBody>
          <a:bodyPr/>
          <a:lstStyle/>
          <a:p>
            <a:pPr marL="514350" indent="-514350" algn="just" eaLnBrk="1" hangingPunct="1">
              <a:spcBef>
                <a:spcPts val="0"/>
              </a:spcBef>
              <a:spcAft>
                <a:spcPts val="2400"/>
              </a:spcAft>
              <a:buClr>
                <a:srgbClr val="00FF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Who will populate the millennium?</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Hebrew Wedding Sequence.</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Pointlessness of the Preparation of the Believers' Heavenly Dwelling Places in John 14:1-3. </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Lack of Time necessary for the Bema Seat Judgment of Christ and the Marriage of the Lamb.</a:t>
            </a:r>
          </a:p>
          <a:p>
            <a:pPr marL="514350" indent="-514350" algn="just" eaLnBrk="1" hangingPunct="1">
              <a:spcBef>
                <a:spcPts val="0"/>
              </a:spcBef>
              <a:spcAft>
                <a:spcPts val="2400"/>
              </a:spcAft>
              <a:buClr>
                <a:srgbClr val="00FF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The Pointlessness of the Church Being Caught Up Only to Immediately Return to the Earth.</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Post-tribulation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632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19363</TotalTime>
  <Words>3672</Words>
  <Application>Microsoft Office PowerPoint</Application>
  <PresentationFormat>On-screen Show (4:3)</PresentationFormat>
  <Paragraphs>311</Paragraphs>
  <Slides>65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When Will the Rapture Take Place Relative to the Tribulation Period?</vt:lpstr>
      <vt:lpstr>PowerPoint Presentation</vt:lpstr>
      <vt:lpstr>Post-tribulation Rapture Theory</vt:lpstr>
      <vt:lpstr>Post-tribulation Rapture Theory</vt:lpstr>
      <vt:lpstr>PowerPoint Presentation</vt:lpstr>
      <vt:lpstr>PowerPoint Presentation</vt:lpstr>
      <vt:lpstr>PowerPoint Presentation</vt:lpstr>
      <vt:lpstr>PowerPoint Presentation</vt:lpstr>
      <vt:lpstr>PowerPoint Presentation</vt:lpstr>
      <vt:lpstr>J. Dwight Pentecost Things to Come, Page 168</vt:lpstr>
      <vt:lpstr>PowerPoint Presentation</vt:lpstr>
      <vt:lpstr>“The Rapture” a Traditional  Doctrine Now Being Recovered</vt:lpstr>
      <vt:lpstr>PowerPoint Presentation</vt:lpstr>
      <vt:lpstr>PowerPoint Presentation</vt:lpstr>
      <vt:lpstr>PowerPoint Presentation</vt:lpstr>
      <vt:lpstr>PowerPoint Presentation</vt:lpstr>
      <vt:lpstr>Sir Isaac Newton  (1642–1727)</vt:lpstr>
      <vt:lpstr>PowerPoint Presentation</vt:lpstr>
      <vt:lpstr>PowerPoint Presentation</vt:lpstr>
      <vt:lpstr>PowerPoint Presentation</vt:lpstr>
      <vt:lpstr>PowerPoint Presentation</vt:lpstr>
      <vt:lpstr>History of Doctrine</vt:lpstr>
      <vt:lpstr>PowerPoint Presentation</vt:lpstr>
      <vt:lpstr>PowerPoint Presentation</vt:lpstr>
      <vt:lpstr>Post-tribulation Rapture Theory</vt:lpstr>
      <vt:lpstr>Post-tribulation Rapture Theory</vt:lpstr>
      <vt:lpstr>Post-tribulation Rapture Theory Problems</vt:lpstr>
      <vt:lpstr>Post-tribulation Rapture Theory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Rapture?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Post-tribulation Rapture Theory Problems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037 - Post-Trib - Part 3</dc:title>
  <dc:subject>RAPTURE - Post-Trib</dc:subject>
  <dc:creator>A. Woods</dc:creator>
  <dc:description>Modified by Jim McGowan</dc:description>
  <cp:lastModifiedBy>Andy Woods</cp:lastModifiedBy>
  <cp:revision>2150</cp:revision>
  <cp:lastPrinted>2021-01-27T13:50:11Z</cp:lastPrinted>
  <dcterms:created xsi:type="dcterms:W3CDTF">2009-03-17T12:21:13Z</dcterms:created>
  <dcterms:modified xsi:type="dcterms:W3CDTF">2021-02-07T00:36:48Z</dcterms:modified>
</cp:coreProperties>
</file>