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4"/>
  </p:notesMasterIdLst>
  <p:handoutMasterIdLst>
    <p:handoutMasterId r:id="rId65"/>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596" r:id="rId15"/>
    <p:sldId id="6943" r:id="rId16"/>
    <p:sldId id="6944" r:id="rId17"/>
    <p:sldId id="6910" r:id="rId18"/>
    <p:sldId id="6980" r:id="rId19"/>
    <p:sldId id="6919" r:id="rId20"/>
    <p:sldId id="6920" r:id="rId21"/>
    <p:sldId id="6921" r:id="rId22"/>
    <p:sldId id="6923" r:id="rId23"/>
    <p:sldId id="6924" r:id="rId24"/>
    <p:sldId id="686" r:id="rId25"/>
    <p:sldId id="6925" r:id="rId26"/>
    <p:sldId id="6964" r:id="rId27"/>
    <p:sldId id="6962" r:id="rId28"/>
    <p:sldId id="6978" r:id="rId29"/>
    <p:sldId id="4241" r:id="rId30"/>
    <p:sldId id="6986" r:id="rId31"/>
    <p:sldId id="6991" r:id="rId32"/>
    <p:sldId id="6987" r:id="rId33"/>
    <p:sldId id="6988" r:id="rId34"/>
    <p:sldId id="6995" r:id="rId35"/>
    <p:sldId id="1107" r:id="rId36"/>
    <p:sldId id="6992" r:id="rId37"/>
    <p:sldId id="1148" r:id="rId38"/>
    <p:sldId id="278" r:id="rId39"/>
    <p:sldId id="6926" r:id="rId40"/>
    <p:sldId id="5516" r:id="rId41"/>
    <p:sldId id="6990" r:id="rId42"/>
    <p:sldId id="6993" r:id="rId43"/>
    <p:sldId id="6965" r:id="rId44"/>
    <p:sldId id="6977" r:id="rId45"/>
    <p:sldId id="6979" r:id="rId46"/>
    <p:sldId id="6994" r:id="rId47"/>
    <p:sldId id="6927" r:id="rId48"/>
    <p:sldId id="6266" r:id="rId49"/>
    <p:sldId id="6267" r:id="rId50"/>
    <p:sldId id="6929" r:id="rId51"/>
    <p:sldId id="6967" r:id="rId52"/>
    <p:sldId id="6968" r:id="rId53"/>
    <p:sldId id="6966" r:id="rId54"/>
    <p:sldId id="2931" r:id="rId55"/>
    <p:sldId id="6803" r:id="rId56"/>
    <p:sldId id="6918" r:id="rId57"/>
    <p:sldId id="6917" r:id="rId58"/>
    <p:sldId id="6947" r:id="rId59"/>
    <p:sldId id="6948" r:id="rId60"/>
    <p:sldId id="6981" r:id="rId61"/>
    <p:sldId id="6982" r:id="rId62"/>
    <p:sldId id="6983" r:id="rId6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FFCCFF"/>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5529" autoAdjust="0"/>
  </p:normalViewPr>
  <p:slideViewPr>
    <p:cSldViewPr>
      <p:cViewPr varScale="1">
        <p:scale>
          <a:sx n="57" d="100"/>
          <a:sy n="57" d="100"/>
        </p:scale>
        <p:origin x="8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015 - James 2:25-26</a:t>
            </a:r>
          </a:p>
          <a:p>
            <a:pPr>
              <a:defRPr/>
            </a:pPr>
            <a:r>
              <a:rPr lang="en-US" sz="1500" dirty="0"/>
              <a:t>02-03-2021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2/3/2021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Anachronistic exegetical fallacy death = annihilation</a:t>
            </a:r>
          </a:p>
        </p:txBody>
      </p:sp>
      <p:sp>
        <p:nvSpPr>
          <p:cNvPr id="4" name="Slide Number Placeholder 3"/>
          <p:cNvSpPr>
            <a:spLocks noGrp="1"/>
          </p:cNvSpPr>
          <p:nvPr>
            <p:ph type="sldNum" sz="quarter" idx="5"/>
          </p:nvPr>
        </p:nvSpPr>
        <p:spPr/>
        <p:txBody>
          <a:bodyPr/>
          <a:lstStyle/>
          <a:p>
            <a:fld id="{6AE4B972-4244-4A88-9730-342E1454F012}" type="slidenum">
              <a:rPr lang="en-US" smtClean="0"/>
              <a:t>47</a:t>
            </a:fld>
            <a:endParaRPr lang="en-US"/>
          </a:p>
        </p:txBody>
      </p:sp>
    </p:spTree>
    <p:extLst>
      <p:ext uri="{BB962C8B-B14F-4D97-AF65-F5344CB8AC3E}">
        <p14:creationId xmlns:p14="http://schemas.microsoft.com/office/powerpoint/2010/main" val="171480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14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B7761974-3413-469E-AE76-C8CE33698D7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B92676E-F9AE-46F9-9EAD-48A3767237C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4B39CEB-91C3-408E-B2DB-72C7FC546921}"/>
              </a:ext>
            </a:extLst>
          </p:cNvPr>
          <p:cNvSpPr>
            <a:spLocks noGrp="1" noChangeArrowheads="1"/>
          </p:cNvSpPr>
          <p:nvPr>
            <p:ph type="sldNum" sz="quarter" idx="12"/>
          </p:nvPr>
        </p:nvSpPr>
        <p:spPr/>
        <p:txBody>
          <a:bodyPr/>
          <a:lstStyle>
            <a:lvl1pPr>
              <a:defRPr/>
            </a:lvl1pPr>
          </a:lstStyle>
          <a:p>
            <a:fld id="{5B8F8612-C36D-4CB6-9D81-3828FBAB1A18}" type="slidenum">
              <a:rPr lang="en-US" altLang="en-US"/>
              <a:pPr/>
              <a:t>‹#›</a:t>
            </a:fld>
            <a:endParaRPr lang="en-US" altLang="en-US"/>
          </a:p>
        </p:txBody>
      </p:sp>
    </p:spTree>
    <p:extLst>
      <p:ext uri="{BB962C8B-B14F-4D97-AF65-F5344CB8AC3E}">
        <p14:creationId xmlns:p14="http://schemas.microsoft.com/office/powerpoint/2010/main" val="63165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2/3/2021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 id="214748383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54.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7.jpeg"/></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6" name="Picture 1">
            <a:extLst>
              <a:ext uri="{FF2B5EF4-FFF2-40B4-BE49-F238E27FC236}">
                <a16:creationId xmlns:a16="http://schemas.microsoft.com/office/drawing/2014/main" id="{A4B99B1A-08DC-45B1-9FE3-86C993AFEC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7244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Need for True Religion (1:26-27)</a:t>
            </a:r>
          </a:p>
        </p:txBody>
      </p:sp>
      <p:pic>
        <p:nvPicPr>
          <p:cNvPr id="6" name="Picture 1">
            <a:extLst>
              <a:ext uri="{FF2B5EF4-FFF2-40B4-BE49-F238E27FC236}">
                <a16:creationId xmlns:a16="http://schemas.microsoft.com/office/drawing/2014/main" id="{C0ECD336-7FDE-4F45-8E37-61A241A7F7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16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5" name="Picture 1">
            <a:extLst>
              <a:ext uri="{FF2B5EF4-FFF2-40B4-BE49-F238E27FC236}">
                <a16:creationId xmlns:a16="http://schemas.microsoft.com/office/drawing/2014/main" id="{503E4898-079D-44A6-8354-1C715E0C91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52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 will judge those showing favoritism (2:12-13)</a:t>
            </a:r>
          </a:p>
        </p:txBody>
      </p:sp>
      <p:pic>
        <p:nvPicPr>
          <p:cNvPr id="5" name="Picture 1">
            <a:extLst>
              <a:ext uri="{FF2B5EF4-FFF2-40B4-BE49-F238E27FC236}">
                <a16:creationId xmlns:a16="http://schemas.microsoft.com/office/drawing/2014/main" id="{388AC7DA-C914-41D9-BD9F-5F57813175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743200"/>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63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8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5252EF62-EE8F-4D02-8BEA-EFF0AB097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80772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93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84300607-A3D5-472C-B733-B7349CAA1D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30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39DEB103-9CBD-47CA-A8CB-8824264103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30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18ABB9F3-9F49-420F-8593-767440690B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7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599"/>
            <a:ext cx="3505200" cy="923925"/>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419600"/>
          </a:xfrm>
        </p:spPr>
        <p:txBody>
          <a:bodyPr/>
          <a:lstStyle/>
          <a:p>
            <a:pPr marL="0" indent="0" algn="just">
              <a:buNone/>
            </a:pPr>
            <a:r>
              <a:rPr lang="en-US" dirty="0">
                <a:cs typeface="Calibri" panose="020F0502020204030204" pitchFamily="34" charset="0"/>
              </a:rPr>
              <a:t>“James does not call the belief of the demons a mere ‘recognition,’ but he states they actually ‘believe.’ In fact, their faith does cause them to ‘tremble.’ James’s point is that even the faith of demons results in some practical manifestation in their lives, so should not the genuine faith of these believers result in some profitable and demonstrable works toward other believers in need?”</a:t>
            </a:r>
          </a:p>
        </p:txBody>
      </p:sp>
      <p:sp>
        <p:nvSpPr>
          <p:cNvPr id="4" name="TextBox 3"/>
          <p:cNvSpPr txBox="1"/>
          <p:nvPr/>
        </p:nvSpPr>
        <p:spPr>
          <a:xfrm>
            <a:off x="991764" y="64770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25</a:t>
            </a:r>
          </a:p>
        </p:txBody>
      </p:sp>
      <p:pic>
        <p:nvPicPr>
          <p:cNvPr id="5" name="Picture 2" descr="Churches - Word of Grace Bible Church">
            <a:extLst>
              <a:ext uri="{FF2B5EF4-FFF2-40B4-BE49-F238E27FC236}">
                <a16:creationId xmlns:a16="http://schemas.microsoft.com/office/drawing/2014/main" id="{9483DA35-C090-479A-A9BA-56237A03F07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AA0B6208-424A-445E-9EB2-00A7BCA8F7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5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85800" y="0"/>
            <a:ext cx="7772400" cy="1969770"/>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see that a man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works and not by faith alone.”</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6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4112730854"/>
              </p:ext>
            </p:extLst>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To gain 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98904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27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275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27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89286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51054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“‘Abraham’ was declared righteous more than once. Most interpreters understand the first scriptural statement of his justification as describing his ‘new birth,’ to use the New Testament term (Gen. 15:6). This is when God declared Abraham righteous. James explained that </a:t>
            </a:r>
            <a:r>
              <a:rPr lang="en-US" sz="3000" b="1" u="sng" dirty="0">
                <a:solidFill>
                  <a:srgbClr val="FFFFCC"/>
                </a:solidFill>
                <a:effectLst>
                  <a:outerShdw blurRad="38100" dist="38100" dir="2700000" algn="tl">
                    <a:srgbClr val="000000">
                      <a:alpha val="43137"/>
                    </a:srgbClr>
                  </a:outerShdw>
                </a:effectLst>
              </a:rPr>
              <a:t>about 20 years</a:t>
            </a:r>
            <a:r>
              <a:rPr lang="en-US" sz="3000" u="sng"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after</a:t>
            </a:r>
            <a:r>
              <a:rPr lang="en-US" sz="3000"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Abraham was declared righteous, he was ‘justified’ again</a:t>
            </a:r>
            <a:r>
              <a:rPr lang="en-US" sz="3000" dirty="0">
                <a:effectLst>
                  <a:outerShdw blurRad="38100" dist="38100" dir="2700000" algn="tl">
                    <a:srgbClr val="000000">
                      <a:alpha val="43137"/>
                    </a:srgbClr>
                  </a:outerShdw>
                </a:effectLst>
              </a:rPr>
              <a:t>. Scripture consistently teaches that believers whom God declares righteous never lose their righteous standing before God (Rom. 5:1; 8:1; et al.). They do not need to be saved again. </a:t>
            </a:r>
            <a:r>
              <a:rPr lang="en-US" sz="3000" b="1" u="sng" dirty="0">
                <a:solidFill>
                  <a:srgbClr val="FFFFCC"/>
                </a:solidFill>
                <a:effectLst>
                  <a:outerShdw blurRad="38100" dist="38100" dir="2700000" algn="tl">
                    <a:srgbClr val="000000">
                      <a:alpha val="43137"/>
                    </a:srgbClr>
                  </a:outerShdw>
                </a:effectLst>
              </a:rPr>
              <a:t>Abraham's subsequent, second ‘justification,’ evidently refers to …</a:t>
            </a:r>
            <a:endParaRPr lang="en-US" sz="3000" dirty="0">
              <a:effectLst>
                <a:outerShdw blurRad="38100" dist="38100" dir="2700000" algn="tl">
                  <a:srgbClr val="000000">
                    <a:alpha val="43137"/>
                  </a:srgbClr>
                </a:outerShdw>
              </a:effectLst>
            </a:endParaRPr>
          </a:p>
        </p:txBody>
      </p:sp>
      <p:pic>
        <p:nvPicPr>
          <p:cNvPr id="1026" name="Picture 2" descr="Preaching the Parables: From Responsible Interpretation to ...">
            <a:extLst>
              <a:ext uri="{FF2B5EF4-FFF2-40B4-BE49-F238E27FC236}">
                <a16:creationId xmlns:a16="http://schemas.microsoft.com/office/drawing/2014/main" id="{1184D616-C748-4110-9780-14DDB76E22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 y="45720"/>
            <a:ext cx="914400" cy="9144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FEBA52AE-1AB0-4067-908E-A0883E59A786}"/>
              </a:ext>
            </a:extLst>
          </p:cNvPr>
          <p:cNvSpPr txBox="1">
            <a:spLocks noChangeArrowheads="1"/>
          </p:cNvSpPr>
          <p:nvPr/>
        </p:nvSpPr>
        <p:spPr bwMode="auto">
          <a:xfrm>
            <a:off x="1638300" y="228600"/>
            <a:ext cx="586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defRPr/>
            </a:pPr>
            <a:r>
              <a:rPr lang="en-US" altLang="en-US" sz="3600" kern="0" dirty="0">
                <a:effectLst>
                  <a:outerShdw blurRad="38100" dist="38100" dir="2700000" algn="tl">
                    <a:srgbClr val="000000">
                      <a:alpha val="43137"/>
                    </a:srgbClr>
                  </a:outerShdw>
                </a:effectLst>
              </a:rPr>
              <a:t>Thomas L. Constable</a:t>
            </a:r>
          </a:p>
          <a:p>
            <a:pPr algn="ctr" eaLnBrk="1" hangingPunct="1">
              <a:spcAft>
                <a:spcPts val="0"/>
              </a:spcAft>
              <a:defRPr/>
            </a:pPr>
            <a:r>
              <a:rPr kumimoji="0" lang="en-US" sz="18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James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notes, www.soniclight.com, 58.</a:t>
            </a:r>
            <a:endParaRPr lang="en-US" alt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7557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4724400"/>
          </a:xfrm>
        </p:spPr>
        <p:txBody>
          <a:bodyPr/>
          <a:lstStyle/>
          <a:p>
            <a:pPr marL="0" indent="0" algn="just" eaLnBrk="1" hangingPunct="1">
              <a:spcBef>
                <a:spcPts val="0"/>
              </a:spcBef>
              <a:buNone/>
              <a:defRPr/>
            </a:pPr>
            <a:r>
              <a:rPr lang="en-US" sz="3000" b="1" u="sng" dirty="0">
                <a:solidFill>
                  <a:srgbClr val="FFFFCC"/>
                </a:solidFill>
                <a:effectLst>
                  <a:outerShdw blurRad="38100" dist="38100" dir="2700000" algn="tl">
                    <a:srgbClr val="000000">
                      <a:alpha val="43137"/>
                    </a:srgbClr>
                  </a:outerShdw>
                </a:effectLst>
              </a:rPr>
              <a:t>…a second declaration of his righteousness. James said this second time Abraham's works declared him righteous</a:t>
            </a:r>
            <a:r>
              <a:rPr lang="en-US" sz="3000" dirty="0">
                <a:effectLst>
                  <a:outerShdw blurRad="38100" dist="38100" dir="2700000" algn="tl">
                    <a:srgbClr val="000000">
                      <a:alpha val="43137"/>
                    </a:srgbClr>
                  </a:outerShdw>
                </a:effectLst>
              </a:rPr>
              <a:t>. They gave testimony (bore witness) to his faith. Works do not always evidence faith (v. 19), but sometimes they do. </a:t>
            </a:r>
            <a:r>
              <a:rPr lang="en-US" sz="3000" b="1" u="sng" dirty="0">
                <a:solidFill>
                  <a:srgbClr val="FFFFCC"/>
                </a:solidFill>
                <a:effectLst>
                  <a:outerShdw blurRad="38100" dist="38100" dir="2700000" algn="tl">
                    <a:srgbClr val="000000">
                      <a:alpha val="43137"/>
                    </a:srgbClr>
                  </a:outerShdw>
                </a:effectLst>
              </a:rPr>
              <a:t>They do so, whenever a person who has become a believer by faith, continues to live by faith</a:t>
            </a:r>
            <a:r>
              <a:rPr lang="en-US" sz="3000" dirty="0">
                <a:effectLst>
                  <a:outerShdw blurRad="38100" dist="38100" dir="2700000" algn="tl">
                    <a:srgbClr val="000000">
                      <a:alpha val="43137"/>
                    </a:srgbClr>
                  </a:outerShdw>
                </a:effectLst>
              </a:rPr>
              <a:t>. Abraham is a good example of a believer whose good works (obedience to God) bore witness to his righteousness. He continued to live by faith, just as he had been declared righteous by faith.”</a:t>
            </a:r>
          </a:p>
        </p:txBody>
      </p:sp>
      <p:sp>
        <p:nvSpPr>
          <p:cNvPr id="2" name="AutoShape 2" descr="Thomas L. Constable - DTS Voice">
            <a:extLst>
              <a:ext uri="{FF2B5EF4-FFF2-40B4-BE49-F238E27FC236}">
                <a16:creationId xmlns:a16="http://schemas.microsoft.com/office/drawing/2014/main" id="{869D1CC2-0B2F-4684-BCAE-B2CF883AEE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homas L. Constable - DTS Voice">
            <a:extLst>
              <a:ext uri="{FF2B5EF4-FFF2-40B4-BE49-F238E27FC236}">
                <a16:creationId xmlns:a16="http://schemas.microsoft.com/office/drawing/2014/main" id="{7BB4F639-D19D-41BF-AD24-E119F308F9A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Preaching the Parables: From Responsible Interpretation to ...">
            <a:extLst>
              <a:ext uri="{FF2B5EF4-FFF2-40B4-BE49-F238E27FC236}">
                <a16:creationId xmlns:a16="http://schemas.microsoft.com/office/drawing/2014/main" id="{19DC0172-2A40-4B2D-A7EE-9842383960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 y="45720"/>
            <a:ext cx="914400" cy="9144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5F8D23D5-8D2C-4752-B1A3-7D5D9712991A}"/>
              </a:ext>
            </a:extLst>
          </p:cNvPr>
          <p:cNvSpPr txBox="1">
            <a:spLocks noChangeArrowheads="1"/>
          </p:cNvSpPr>
          <p:nvPr/>
        </p:nvSpPr>
        <p:spPr bwMode="auto">
          <a:xfrm>
            <a:off x="1638300" y="228600"/>
            <a:ext cx="586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defRPr/>
            </a:pPr>
            <a:r>
              <a:rPr lang="en-US" altLang="en-US" sz="3600" kern="0" dirty="0">
                <a:effectLst>
                  <a:outerShdw blurRad="38100" dist="38100" dir="2700000" algn="tl">
                    <a:srgbClr val="000000">
                      <a:alpha val="43137"/>
                    </a:srgbClr>
                  </a:outerShdw>
                </a:effectLst>
              </a:rPr>
              <a:t>Thomas L. Constable</a:t>
            </a:r>
          </a:p>
          <a:p>
            <a:pPr algn="ctr" eaLnBrk="1" hangingPunct="1">
              <a:spcAft>
                <a:spcPts val="0"/>
              </a:spcAft>
              <a:defRPr/>
            </a:pPr>
            <a:r>
              <a:rPr kumimoji="0" lang="en-US" sz="18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James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notes, www.soniclight.com, 58.</a:t>
            </a:r>
            <a:endParaRPr lang="en-US" alt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436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2:23</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Scripture was fulfilled which says, ‘And Abraham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and it was reckoned to him as righteousness,’ [Gen. 15:16]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was called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friend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[Gen. 18:17]</a:t>
            </a:r>
          </a:p>
        </p:txBody>
      </p:sp>
      <p:pic>
        <p:nvPicPr>
          <p:cNvPr id="6" name="Picture 1">
            <a:extLst>
              <a:ext uri="{FF2B5EF4-FFF2-40B4-BE49-F238E27FC236}">
                <a16:creationId xmlns:a16="http://schemas.microsoft.com/office/drawing/2014/main" id="{A3FB2EBC-3B33-4BB5-9324-6D65399FE2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38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15:14-15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friends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you do what I command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longer do I call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slaves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slave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not know what his master is doing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have called you friends, for all things that I have heard from My Father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have made known to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5798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2:23-25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when He was in Jerusalem at the Passover, during the feast, many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 in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pisteuō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name, observing His signs which He was doing.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Jesus, on His part, was not entrusting Himself to them, for He knew all men,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because He did not need anyone to testify concerning man, for He Himself knew what was in man.”</a:t>
            </a:r>
          </a:p>
        </p:txBody>
      </p:sp>
    </p:spTree>
    <p:extLst>
      <p:ext uri="{BB962C8B-B14F-4D97-AF65-F5344CB8AC3E}">
        <p14:creationId xmlns:p14="http://schemas.microsoft.com/office/powerpoint/2010/main" val="1699734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69F66-C63E-4E55-AD07-0F8E232E1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8D9C58A4-59F3-4033-808D-8116EC007A6F}"/>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Therefore many other signs Jesus also performed in the presence of the disciples, which are not written in this book; </a:t>
            </a:r>
            <a:r>
              <a:rPr lang="en-US" baseline="30000" dirty="0">
                <a:cs typeface="Calibri" panose="020F0502020204030204" pitchFamily="34" charset="0"/>
              </a:rPr>
              <a:t>31</a:t>
            </a:r>
            <a:r>
              <a:rPr lang="en-US" dirty="0">
                <a:cs typeface="Calibri" panose="020F0502020204030204" pitchFamily="34" charset="0"/>
              </a:rPr>
              <a:t> but these have been written so that you may </a:t>
            </a:r>
            <a:r>
              <a:rPr lang="en-US" b="1" u="sng" dirty="0">
                <a:solidFill>
                  <a:srgbClr val="FFFFCC"/>
                </a:solidFill>
                <a:cs typeface="Calibri" panose="020F0502020204030204" pitchFamily="34" charset="0"/>
              </a:rPr>
              <a:t>believe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pisteuō</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eis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cs typeface="Calibri" panose="020F0502020204030204" pitchFamily="34" charset="0"/>
              </a:rPr>
              <a:t>that Jesus is the Christ, the Son of God; and that believing you may have life in His name.”</a:t>
            </a:r>
          </a:p>
        </p:txBody>
      </p:sp>
      <p:pic>
        <p:nvPicPr>
          <p:cNvPr id="5126" name="Picture 6" descr="http://www.maggiesnotebook.com/wp-content/uploads/2011/08/Apostle_John_35.jpg">
            <a:extLst>
              <a:ext uri="{FF2B5EF4-FFF2-40B4-BE49-F238E27FC236}">
                <a16:creationId xmlns:a16="http://schemas.microsoft.com/office/drawing/2014/main" id="{1D9BC084-A1A9-4E62-9C9D-2CA192A9A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0713" y="3322320"/>
            <a:ext cx="1282575" cy="1554480"/>
          </a:xfrm>
          <a:prstGeom prst="rect">
            <a:avLst/>
          </a:prstGeom>
        </p:spPr>
      </p:pic>
    </p:spTree>
    <p:extLst>
      <p:ext uri="{BB962C8B-B14F-4D97-AF65-F5344CB8AC3E}">
        <p14:creationId xmlns:p14="http://schemas.microsoft.com/office/powerpoint/2010/main" val="848884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69F66-C63E-4E55-AD07-0F8E232E1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8D9C58A4-59F3-4033-808D-8116EC007A6F}"/>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Therefore many other </a:t>
            </a:r>
            <a:r>
              <a:rPr lang="en-US" b="1" u="sng" dirty="0">
                <a:solidFill>
                  <a:srgbClr val="FFFFCC"/>
                </a:solidFill>
                <a:cs typeface="Calibri" panose="020F0502020204030204" pitchFamily="34" charset="0"/>
              </a:rPr>
              <a:t>signs</a:t>
            </a:r>
            <a:r>
              <a:rPr lang="en-US" dirty="0">
                <a:cs typeface="Calibri" panose="020F0502020204030204" pitchFamily="34" charset="0"/>
              </a:rPr>
              <a:t> Jesus also performed in the presence of the disciples, which are not written in this book; </a:t>
            </a:r>
            <a:r>
              <a:rPr lang="en-US" baseline="30000" dirty="0">
                <a:cs typeface="Calibri" panose="020F0502020204030204" pitchFamily="34" charset="0"/>
              </a:rPr>
              <a:t>31</a:t>
            </a:r>
            <a:r>
              <a:rPr lang="en-US" dirty="0">
                <a:cs typeface="Calibri" panose="020F0502020204030204" pitchFamily="34" charset="0"/>
              </a:rPr>
              <a:t> but these have been written so that you may </a:t>
            </a:r>
            <a:r>
              <a:rPr lang="en-US" b="1" u="sng" dirty="0">
                <a:solidFill>
                  <a:srgbClr val="FFFFCC"/>
                </a:solidFill>
                <a:cs typeface="Calibri" panose="020F0502020204030204" pitchFamily="34" charset="0"/>
              </a:rPr>
              <a:t>believe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pisteuō</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eis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cs typeface="Calibri" panose="020F0502020204030204" pitchFamily="34" charset="0"/>
              </a:rPr>
              <a:t>that Jesus is the Christ, the Son of God; and that believing you may have life in His name.”</a:t>
            </a:r>
          </a:p>
        </p:txBody>
      </p:sp>
      <p:pic>
        <p:nvPicPr>
          <p:cNvPr id="5126" name="Picture 6" descr="http://www.maggiesnotebook.com/wp-content/uploads/2011/08/Apostle_John_35.jpg">
            <a:extLst>
              <a:ext uri="{FF2B5EF4-FFF2-40B4-BE49-F238E27FC236}">
                <a16:creationId xmlns:a16="http://schemas.microsoft.com/office/drawing/2014/main" id="{1D9BC084-A1A9-4E62-9C9D-2CA192A9A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0713" y="3322320"/>
            <a:ext cx="1282575" cy="15544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69F66-C63E-4E55-AD07-0F8E232E1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8D9C58A4-59F3-4033-808D-8116EC007A6F}"/>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Therefore many other signs Jesus also performed in the presence of the disciples, which are not written in this book; </a:t>
            </a:r>
            <a:r>
              <a:rPr lang="en-US" baseline="30000" dirty="0">
                <a:cs typeface="Calibri" panose="020F0502020204030204" pitchFamily="34" charset="0"/>
              </a:rPr>
              <a:t>31</a:t>
            </a:r>
            <a:r>
              <a:rPr lang="en-US" dirty="0">
                <a:cs typeface="Calibri" panose="020F0502020204030204" pitchFamily="34" charset="0"/>
              </a:rPr>
              <a:t> but these have been written so that you may </a:t>
            </a:r>
            <a:r>
              <a:rPr lang="en-US" b="1" u="sng" dirty="0">
                <a:solidFill>
                  <a:srgbClr val="FFFFCC"/>
                </a:solidFill>
                <a:cs typeface="Calibri" panose="020F0502020204030204" pitchFamily="34" charset="0"/>
              </a:rPr>
              <a:t>believe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pisteuō</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eis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cs typeface="Calibri" panose="020F0502020204030204" pitchFamily="34" charset="0"/>
              </a:rPr>
              <a:t>that Jesus is the Christ, the Son of God; and that </a:t>
            </a:r>
            <a:r>
              <a:rPr lang="en-US" b="1" u="sng" dirty="0">
                <a:solidFill>
                  <a:srgbClr val="FFFFCC"/>
                </a:solidFill>
                <a:cs typeface="Calibri" panose="020F0502020204030204" pitchFamily="34" charset="0"/>
              </a:rPr>
              <a:t>believing</a:t>
            </a:r>
            <a:r>
              <a:rPr lang="en-US" dirty="0">
                <a:cs typeface="Calibri" panose="020F0502020204030204" pitchFamily="34" charset="0"/>
              </a:rPr>
              <a:t> you may have life in His name.”</a:t>
            </a:r>
          </a:p>
        </p:txBody>
      </p:sp>
      <p:pic>
        <p:nvPicPr>
          <p:cNvPr id="5126" name="Picture 6" descr="http://www.maggiesnotebook.com/wp-content/uploads/2011/08/Apostle_John_35.jpg">
            <a:extLst>
              <a:ext uri="{FF2B5EF4-FFF2-40B4-BE49-F238E27FC236}">
                <a16:creationId xmlns:a16="http://schemas.microsoft.com/office/drawing/2014/main" id="{1D9BC084-A1A9-4E62-9C9D-2CA192A9A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0713" y="3322320"/>
            <a:ext cx="1282575" cy="1554480"/>
          </a:xfrm>
          <a:prstGeom prst="rect">
            <a:avLst/>
          </a:prstGeom>
        </p:spPr>
      </p:pic>
    </p:spTree>
    <p:extLst>
      <p:ext uri="{BB962C8B-B14F-4D97-AF65-F5344CB8AC3E}">
        <p14:creationId xmlns:p14="http://schemas.microsoft.com/office/powerpoint/2010/main" val="83578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F35648-31DE-461B-831E-3F77BDFBB2AE}"/>
              </a:ext>
            </a:extLst>
          </p:cNvPr>
          <p:cNvGraphicFramePr>
            <a:graphicFrameLocks noGrp="1"/>
          </p:cNvGraphicFramePr>
          <p:nvPr>
            <p:ph idx="4294967295"/>
            <p:extLst>
              <p:ext uri="{D42A27DB-BD31-4B8C-83A1-F6EECF244321}">
                <p14:modId xmlns:p14="http://schemas.microsoft.com/office/powerpoint/2010/main" val="395924518"/>
              </p:ext>
            </p:extLst>
          </p:nvPr>
        </p:nvGraphicFramePr>
        <p:xfrm>
          <a:off x="45720" y="609600"/>
          <a:ext cx="9052560" cy="5785403"/>
        </p:xfrm>
        <a:graphic>
          <a:graphicData uri="http://schemas.openxmlformats.org/drawingml/2006/table">
            <a:tbl>
              <a:tblPr firstRow="1" bandRow="1">
                <a:tableStyleId>{5C22544A-7EE6-4342-B048-85BDC9FD1C3A}</a:tableStyleId>
              </a:tblPr>
              <a:tblGrid>
                <a:gridCol w="307848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865533">
                <a:tc>
                  <a:txBody>
                    <a:bodyPr/>
                    <a:lstStyle/>
                    <a:p>
                      <a:pPr algn="ct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solidFill>
                      <a:schemeClr val="bg2"/>
                    </a:solidFill>
                  </a:tcPr>
                </a:tc>
                <a:tc>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a:t>
                      </a:r>
                    </a:p>
                  </a:txBody>
                  <a:tcPr anchor="ctr">
                    <a:solidFill>
                      <a:schemeClr val="bg2"/>
                    </a:solidFill>
                  </a:tcPr>
                </a:tc>
                <a:tc>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FRIENDSHIP</a:t>
                      </a:r>
                    </a:p>
                  </a:txBody>
                  <a:tcPr anchor="ctr">
                    <a:solidFill>
                      <a:schemeClr val="bg2"/>
                    </a:solidFill>
                  </a:tcPr>
                </a:tc>
                <a:extLst>
                  <a:ext uri="{0D108BD9-81ED-4DB2-BD59-A6C34878D82A}">
                    <a16:rowId xmlns:a16="http://schemas.microsoft.com/office/drawing/2014/main" val="10000"/>
                  </a:ext>
                </a:extLst>
              </a:tr>
              <a:tr h="865533">
                <a:tc>
                  <a:txBody>
                    <a:bodyPr/>
                    <a:lstStyle/>
                    <a:p>
                      <a:pPr algn="ctr"/>
                      <a:r>
                        <a:rPr lang="en-US" sz="2800" b="1" kern="1200" cap="none" baseline="0" dirty="0">
                          <a:solidFill>
                            <a:schemeClr val="dk1"/>
                          </a:solidFill>
                          <a:latin typeface="Calibri" panose="020F0502020204030204" pitchFamily="34" charset="0"/>
                          <a:ea typeface="+mn-ea"/>
                          <a:cs typeface="Calibri" panose="020F0502020204030204" pitchFamily="34" charset="0"/>
                        </a:rPr>
                        <a:t>CONDITION</a:t>
                      </a:r>
                    </a:p>
                  </a:txBody>
                  <a:tcPr anchor="ctr"/>
                </a:tc>
                <a:tc>
                  <a:txBody>
                    <a:bodyPr/>
                    <a:lstStyle/>
                    <a:p>
                      <a:pPr algn="ctr"/>
                      <a:r>
                        <a:rPr lang="en-US" sz="2800" b="1" kern="1200" cap="none" baseline="0" dirty="0">
                          <a:solidFill>
                            <a:schemeClr val="dk1"/>
                          </a:solidFill>
                          <a:latin typeface="Calibri" panose="020F0502020204030204" pitchFamily="34" charset="0"/>
                          <a:ea typeface="+mn-ea"/>
                          <a:cs typeface="Calibri" panose="020F0502020204030204" pitchFamily="34" charset="0"/>
                        </a:rPr>
                        <a:t>FAITH</a:t>
                      </a:r>
                    </a:p>
                  </a:txBody>
                  <a:tcPr anchor="ctr"/>
                </a:tc>
                <a:tc>
                  <a:txBody>
                    <a:bodyPr/>
                    <a:lstStyle/>
                    <a:p>
                      <a:pPr algn="ctr"/>
                      <a:r>
                        <a:rPr lang="en-US" sz="2800" b="1" kern="1200" cap="none" baseline="0" dirty="0">
                          <a:solidFill>
                            <a:schemeClr val="dk1"/>
                          </a:solidFill>
                          <a:latin typeface="Calibri" panose="020F0502020204030204" pitchFamily="34" charset="0"/>
                          <a:ea typeface="+mn-ea"/>
                          <a:cs typeface="Calibri" panose="020F0502020204030204" pitchFamily="34" charset="0"/>
                        </a:rPr>
                        <a:t>OBEDIENCE</a:t>
                      </a:r>
                    </a:p>
                  </a:txBody>
                  <a:tcPr anchor="ctr"/>
                </a:tc>
                <a:extLst>
                  <a:ext uri="{0D108BD9-81ED-4DB2-BD59-A6C34878D82A}">
                    <a16:rowId xmlns:a16="http://schemas.microsoft.com/office/drawing/2014/main" val="10001"/>
                  </a:ext>
                </a:extLst>
              </a:tr>
              <a:tr h="865533">
                <a:tc>
                  <a:txBody>
                    <a:bodyPr/>
                    <a:lstStyle/>
                    <a:p>
                      <a:pPr marL="111125" lvl="1" indent="0"/>
                      <a:r>
                        <a:rPr lang="en-US" sz="2800" b="1" cap="none" baseline="0" dirty="0">
                          <a:latin typeface="Calibri" panose="020F0502020204030204" pitchFamily="34" charset="0"/>
                          <a:cs typeface="Calibri" panose="020F0502020204030204" pitchFamily="34" charset="0"/>
                        </a:rPr>
                        <a:t>Scripture</a:t>
                      </a:r>
                    </a:p>
                  </a:txBody>
                  <a:tcPr anchor="ctr"/>
                </a:tc>
                <a:tc>
                  <a:txBody>
                    <a:bodyPr/>
                    <a:lstStyle/>
                    <a:p>
                      <a:pPr algn="ctr"/>
                      <a:r>
                        <a:rPr lang="en-US" sz="2800" cap="none" baseline="0" dirty="0">
                          <a:latin typeface="Calibri" panose="020F0502020204030204" pitchFamily="34" charset="0"/>
                          <a:cs typeface="Calibri" panose="020F0502020204030204" pitchFamily="34" charset="0"/>
                        </a:rPr>
                        <a:t>John 3:16</a:t>
                      </a:r>
                    </a:p>
                  </a:txBody>
                  <a:tcPr anchor="ctr"/>
                </a:tc>
                <a:tc>
                  <a:txBody>
                    <a:bodyPr/>
                    <a:lstStyle/>
                    <a:p>
                      <a:pPr algn="ctr"/>
                      <a:r>
                        <a:rPr lang="en-US" sz="2800" cap="none" baseline="0" dirty="0">
                          <a:latin typeface="Calibri" panose="020F0502020204030204" pitchFamily="34" charset="0"/>
                          <a:cs typeface="Calibri" panose="020F0502020204030204" pitchFamily="34" charset="0"/>
                        </a:rPr>
                        <a:t>John 15:14</a:t>
                      </a:r>
                    </a:p>
                  </a:txBody>
                  <a:tcPr anchor="ctr"/>
                </a:tc>
                <a:extLst>
                  <a:ext uri="{0D108BD9-81ED-4DB2-BD59-A6C34878D82A}">
                    <a16:rowId xmlns:a16="http://schemas.microsoft.com/office/drawing/2014/main" val="10002"/>
                  </a:ext>
                </a:extLst>
              </a:tr>
              <a:tr h="1594402">
                <a:tc>
                  <a:txBody>
                    <a:bodyPr/>
                    <a:lstStyle/>
                    <a:p>
                      <a:pPr marL="111125" lvl="1" indent="0"/>
                      <a:r>
                        <a:rPr lang="en-US" sz="2800" b="1" kern="1200" cap="none" baseline="0" dirty="0">
                          <a:solidFill>
                            <a:schemeClr val="dk1"/>
                          </a:solidFill>
                          <a:latin typeface="Calibri" panose="020F0502020204030204" pitchFamily="34" charset="0"/>
                          <a:ea typeface="+mn-ea"/>
                          <a:cs typeface="Calibri" panose="020F0502020204030204" pitchFamily="34" charset="0"/>
                        </a:rPr>
                        <a:t>Phase of Salvation</a:t>
                      </a:r>
                    </a:p>
                  </a:txBody>
                  <a:tcPr anchor="ctr"/>
                </a:tc>
                <a:tc>
                  <a:txBody>
                    <a:bodyPr/>
                    <a:lstStyle/>
                    <a:p>
                      <a:pPr algn="ctr"/>
                      <a:r>
                        <a:rPr lang="en-US" sz="2800" cap="none" baseline="0" dirty="0">
                          <a:latin typeface="Calibri" panose="020F0502020204030204" pitchFamily="34" charset="0"/>
                          <a:cs typeface="Calibri" panose="020F0502020204030204" pitchFamily="34" charset="0"/>
                        </a:rPr>
                        <a:t>Justification</a:t>
                      </a:r>
                    </a:p>
                  </a:txBody>
                  <a:tcPr anchor="ctr"/>
                </a:tc>
                <a:tc>
                  <a:txBody>
                    <a:bodyPr/>
                    <a:lstStyle/>
                    <a:p>
                      <a:pPr algn="ctr"/>
                      <a:r>
                        <a:rPr lang="en-US" sz="2800" cap="none" baseline="0" dirty="0">
                          <a:latin typeface="Calibri" panose="020F0502020204030204" pitchFamily="34" charset="0"/>
                          <a:cs typeface="Calibri" panose="020F0502020204030204" pitchFamily="34" charset="0"/>
                        </a:rPr>
                        <a:t>Sanctification</a:t>
                      </a:r>
                    </a:p>
                  </a:txBody>
                  <a:tcPr anchor="ctr"/>
                </a:tc>
                <a:extLst>
                  <a:ext uri="{0D108BD9-81ED-4DB2-BD59-A6C34878D82A}">
                    <a16:rowId xmlns:a16="http://schemas.microsoft.com/office/drawing/2014/main" val="10003"/>
                  </a:ext>
                </a:extLst>
              </a:tr>
              <a:tr h="1594402">
                <a:tc>
                  <a:txBody>
                    <a:bodyPr/>
                    <a:lstStyle/>
                    <a:p>
                      <a:pPr marL="111125" lvl="1" indent="0"/>
                      <a:r>
                        <a:rPr lang="en-US" sz="2800" b="1" kern="1200" cap="none" baseline="0" dirty="0">
                          <a:solidFill>
                            <a:schemeClr val="dk1"/>
                          </a:solidFill>
                          <a:latin typeface="Calibri" panose="020F0502020204030204" pitchFamily="34" charset="0"/>
                          <a:ea typeface="+mn-ea"/>
                          <a:cs typeface="Calibri" panose="020F0502020204030204" pitchFamily="34" charset="0"/>
                        </a:rPr>
                        <a:t>Benefit</a:t>
                      </a:r>
                    </a:p>
                  </a:txBody>
                  <a:tcPr anchor="ctr"/>
                </a:tc>
                <a:tc>
                  <a:txBody>
                    <a:bodyPr/>
                    <a:lstStyle/>
                    <a:p>
                      <a:pPr algn="ctr"/>
                      <a:r>
                        <a:rPr lang="en-US" sz="2800" cap="none" baseline="0" dirty="0">
                          <a:latin typeface="Calibri" panose="020F0502020204030204" pitchFamily="34" charset="0"/>
                          <a:cs typeface="Calibri" panose="020F0502020204030204" pitchFamily="34" charset="0"/>
                        </a:rPr>
                        <a:t>Salvation From Sin’s Penalty</a:t>
                      </a:r>
                    </a:p>
                  </a:txBody>
                  <a:tcPr anchor="ctr"/>
                </a:tc>
                <a:tc>
                  <a:txBody>
                    <a:bodyPr/>
                    <a:lstStyle/>
                    <a:p>
                      <a:pPr algn="ctr"/>
                      <a:r>
                        <a:rPr lang="en-US" sz="2800" cap="none" baseline="0" dirty="0">
                          <a:latin typeface="Calibri" panose="020F0502020204030204" pitchFamily="34" charset="0"/>
                          <a:cs typeface="Calibri" panose="020F0502020204030204" pitchFamily="34" charset="0"/>
                        </a:rPr>
                        <a:t>Divine Insight</a:t>
                      </a:r>
                    </a:p>
                  </a:txBody>
                  <a:tcPr anchor="ctr"/>
                </a:tc>
                <a:extLst>
                  <a:ext uri="{0D108BD9-81ED-4DB2-BD59-A6C34878D82A}">
                    <a16:rowId xmlns:a16="http://schemas.microsoft.com/office/drawing/2014/main" val="310742141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13790-89D4-46BB-987B-A211233F8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843" y="112488"/>
            <a:ext cx="8230313" cy="6633023"/>
          </a:xfrm>
          <a:prstGeom prst="rect">
            <a:avLst/>
          </a:prstGeom>
        </p:spPr>
      </p:pic>
    </p:spTree>
    <p:extLst>
      <p:ext uri="{BB962C8B-B14F-4D97-AF65-F5344CB8AC3E}">
        <p14:creationId xmlns:p14="http://schemas.microsoft.com/office/powerpoint/2010/main" val="559273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6" name="Picture 1">
            <a:extLst>
              <a:ext uri="{FF2B5EF4-FFF2-40B4-BE49-F238E27FC236}">
                <a16:creationId xmlns:a16="http://schemas.microsoft.com/office/drawing/2014/main" id="{BEE53863-D32E-498A-9674-78194C3E72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2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C44B0-6D49-4E9B-8B39-A7ECC1B536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Joshua 2:9-13</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to the men,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that the Lord has given you the land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terror</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you has fallen on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all the inhabitants of the land have melted away before you.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have heard how the 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dried up the water of the Red Sea before you when you came out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what you did to the two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kings of the Amorites who were beyond the Jordan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Sihon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Og</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you utterly destroyed.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we heard it,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hearts melted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 courage remained in any man . . .</a:t>
            </a:r>
          </a:p>
        </p:txBody>
      </p:sp>
    </p:spTree>
    <p:extLst>
      <p:ext uri="{BB962C8B-B14F-4D97-AF65-F5344CB8AC3E}">
        <p14:creationId xmlns:p14="http://schemas.microsoft.com/office/powerpoint/2010/main" val="2295320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C44B0-6D49-4E9B-8B39-A7ECC1B536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4555093"/>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Joshua 2:9-13</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.any longer because of you; for the Lord your God,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is God in heaven above and on earth beneath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therefore,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please swear to 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Lord, since I have dealt kindly with you, that you also will deal kindly with my father’s household, and give me a pledge of truth,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spare my father and my mother and my brothers and my sisters, with all who belong to them, and deliver our lives from death.”</a:t>
            </a:r>
          </a:p>
        </p:txBody>
      </p:sp>
    </p:spTree>
    <p:extLst>
      <p:ext uri="{BB962C8B-B14F-4D97-AF65-F5344CB8AC3E}">
        <p14:creationId xmlns:p14="http://schemas.microsoft.com/office/powerpoint/2010/main" val="2707293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same way, was not Rahab the harlot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works when she received the messengers and sent them out by another way?”</a:t>
            </a:r>
          </a:p>
        </p:txBody>
      </p:sp>
      <p:pic>
        <p:nvPicPr>
          <p:cNvPr id="6" name="Picture 1">
            <a:extLst>
              <a:ext uri="{FF2B5EF4-FFF2-40B4-BE49-F238E27FC236}">
                <a16:creationId xmlns:a16="http://schemas.microsoft.com/office/drawing/2014/main" id="{321D9F6D-CF57-42A4-96D8-8E1F2E9CD6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551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2920623686"/>
              </p:ext>
            </p:extLst>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To gain 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316363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141669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To gain 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81594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Lifeless corpse (2:26)</a:t>
            </a:r>
          </a:p>
        </p:txBody>
      </p:sp>
      <p:pic>
        <p:nvPicPr>
          <p:cNvPr id="6" name="Picture 1">
            <a:extLst>
              <a:ext uri="{FF2B5EF4-FFF2-40B4-BE49-F238E27FC236}">
                <a16:creationId xmlns:a16="http://schemas.microsoft.com/office/drawing/2014/main" id="{293D2058-4143-453B-8D47-93EC1B5D72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01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371600"/>
            <a:ext cx="6477000" cy="4267200"/>
          </a:xfrm>
          <a:prstGeom prst="rect">
            <a:avLst/>
          </a:prstGeom>
          <a:noFill/>
          <a:ln w="9525">
            <a:noFill/>
            <a:miter lim="800000"/>
            <a:headEnd/>
            <a:tailEnd/>
          </a:ln>
          <a:effectLst/>
        </p:spPr>
        <p:txBody>
          <a:bodyPr/>
          <a:lstStyle/>
          <a:p>
            <a:pPr algn="just"/>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“Death is the consequences and the punishment of sin. It originated with sin. A grand theme of the Old Testament is God’s holiness,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from all that is in harmony with His character. Death, then, in the Old Testament means ultimate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God due to sin.”</a:t>
            </a:r>
          </a:p>
        </p:txBody>
      </p:sp>
      <p:sp>
        <p:nvSpPr>
          <p:cNvPr id="6" name="Rectangle 2"/>
          <p:cNvSpPr>
            <a:spLocks noChangeArrowheads="1"/>
          </p:cNvSpPr>
          <p:nvPr/>
        </p:nvSpPr>
        <p:spPr bwMode="auto">
          <a:xfrm>
            <a:off x="1968760" y="228600"/>
            <a:ext cx="5206481"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“Death” in the Old Testament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Elmer B.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Smick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Wordbook of the Old Testament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R. Laird Harris and Gleason L. Archer and Bruce K. Waltke(Chicago: Moody, 1980), 1:1169.</a:t>
            </a:r>
          </a:p>
        </p:txBody>
      </p:sp>
      <p:pic>
        <p:nvPicPr>
          <p:cNvPr id="1026" name="Picture 2" descr="Grim Reaper live wallpaper for Android. Grim Reaper free download for  tablet and phone.">
            <a:extLst>
              <a:ext uri="{FF2B5EF4-FFF2-40B4-BE49-F238E27FC236}">
                <a16:creationId xmlns:a16="http://schemas.microsoft.com/office/drawing/2014/main" id="{E52A3A9C-6C4F-4905-B2E6-35EC83C03B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280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91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438400" y="1371600"/>
            <a:ext cx="6553200" cy="2048933"/>
          </a:xfrm>
          <a:prstGeom prst="rect">
            <a:avLst/>
          </a:prstGeom>
          <a:noFill/>
          <a:ln w="9525">
            <a:noFill/>
            <a:miter lim="800000"/>
            <a:headEnd/>
            <a:tailEnd/>
          </a:ln>
          <a:effectLst/>
        </p:spPr>
        <p:txBody>
          <a:bodyPr/>
          <a:lstStyle/>
          <a:p>
            <a:pPr algn="just"/>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thanatos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(whether natural or violent) of the soul from the body by which the life on earth is ended.”</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 Henry Thayer,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 Thanatos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Greek-English Lexicon of the New Testament Being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Grmm's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Wilke's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Clavis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Novi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Testamenti</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1977), 282.</a:t>
            </a:r>
          </a:p>
        </p:txBody>
      </p:sp>
      <p:sp>
        <p:nvSpPr>
          <p:cNvPr id="6" name="Rectangle 2">
            <a:extLst>
              <a:ext uri="{FF2B5EF4-FFF2-40B4-BE49-F238E27FC236}">
                <a16:creationId xmlns:a16="http://schemas.microsoft.com/office/drawing/2014/main" id="{A2B507F7-A5BA-46A4-BFB9-6B6F9AC99C89}"/>
              </a:ext>
            </a:extLst>
          </p:cNvPr>
          <p:cNvSpPr>
            <a:spLocks noChangeArrowheads="1"/>
          </p:cNvSpPr>
          <p:nvPr/>
        </p:nvSpPr>
        <p:spPr bwMode="auto">
          <a:xfrm>
            <a:off x="1943100" y="228600"/>
            <a:ext cx="5257800"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“Death” in the New Testament </a:t>
            </a:r>
          </a:p>
        </p:txBody>
      </p:sp>
      <p:pic>
        <p:nvPicPr>
          <p:cNvPr id="7" name="Picture 2" descr="Grim Reaper live wallpaper for Android. Grim Reaper free download for  tablet and phone.">
            <a:extLst>
              <a:ext uri="{FF2B5EF4-FFF2-40B4-BE49-F238E27FC236}">
                <a16:creationId xmlns:a16="http://schemas.microsoft.com/office/drawing/2014/main" id="{A2BE7712-DE03-430D-9107-3F5D3D6E4C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09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858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16:22-25</a:t>
            </a:r>
          </a:p>
          <a:p>
            <a:pPr algn="just">
              <a:spcAft>
                <a:spcPts val="9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poor man died and was carried away by the angels to Abraham’s bosom; and the rich man also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was buried.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Hades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lifted up his eyes</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in torment,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Abraham far away and Lazarus in his bosom.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cried out</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‘Father Abraham, have mercy on me, and send Lazarus so that he may dip the tip of his finger in water and cool off my tongue, for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in agony</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this flame.’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Abraham said, ‘Child,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during your life you received your good things, and likewise Lazarus bad things; but now he is being comforted here, and you are in agony.”</a:t>
            </a:r>
          </a:p>
        </p:txBody>
      </p:sp>
    </p:spTree>
    <p:extLst>
      <p:ext uri="{BB962C8B-B14F-4D97-AF65-F5344CB8AC3E}">
        <p14:creationId xmlns:p14="http://schemas.microsoft.com/office/powerpoint/2010/main" val="2944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048000" cy="914400"/>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“The word ‘dead’ in Scripture always carries the idea of ‘separation,’ never nonexistence. At physical death there is a separation of the soul and spirit from a person’s body, yet that person continues to exist either in Heaven or Hell. When we see the body of a deceased person lying in an open casket at a funeral, we do not conclude that the person never really existed in the first place.”</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8" name="Picture 2" descr="Churches - Word of Grace Bible Church">
            <a:extLst>
              <a:ext uri="{FF2B5EF4-FFF2-40B4-BE49-F238E27FC236}">
                <a16:creationId xmlns:a16="http://schemas.microsoft.com/office/drawing/2014/main" id="{0F9170FC-5370-4A51-999F-C62A12F84A2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7556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914400"/>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“Just as there is a separation of the soul and spirit from the body without denying the reality of the soul and spirit, James is not denying the existence or reality of initial faith in Christ for first-tense salvation among his readers whose faith was separated from good works.”</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7" name="Picture 2" descr="Churches - Word of Grace Bible Church">
            <a:extLst>
              <a:ext uri="{FF2B5EF4-FFF2-40B4-BE49-F238E27FC236}">
                <a16:creationId xmlns:a16="http://schemas.microsoft.com/office/drawing/2014/main" id="{692D99C7-DDA2-4911-8F99-C27126DB3D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6763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407434374"/>
              </p:ext>
            </p:extLst>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To gain 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414188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69720"/>
            <a:ext cx="9144000" cy="5135880"/>
          </a:xfrm>
        </p:spPr>
        <p:txBody>
          <a:bodyPr/>
          <a:lstStyle/>
          <a:p>
            <a:pPr marL="0" indent="0" algn="just" eaLnBrk="1" hangingPunct="1">
              <a:spcBef>
                <a:spcPts val="0"/>
              </a:spcBef>
              <a:buNone/>
              <a:defRPr/>
            </a:pPr>
            <a:r>
              <a:rPr lang="en-US" sz="2800" dirty="0">
                <a:effectLst/>
              </a:rPr>
              <a:t>“In its larger usage, the word faith represents at least four varied ideas: (1) As above, it can be personal confidence in God. This the most common aspect of faith may be subdivided into three features: (a) </a:t>
            </a:r>
            <a:r>
              <a:rPr lang="en-US" sz="2800" b="1" u="sng" dirty="0">
                <a:solidFill>
                  <a:srgbClr val="FFFFCC"/>
                </a:solidFill>
                <a:effectLst/>
              </a:rPr>
              <a:t>Saving faith</a:t>
            </a:r>
            <a:r>
              <a:rPr lang="en-US" sz="2800" dirty="0">
                <a:effectLst/>
              </a:rPr>
              <a:t>, which is the inwrought confidence in God’s promises and provisions respecting the Savior that leads one to elect to repose upon and trust in the One who alone can save. (b) </a:t>
            </a:r>
            <a:r>
              <a:rPr lang="en-US" sz="2800" b="1" u="sng" dirty="0">
                <a:solidFill>
                  <a:srgbClr val="FFFFCC"/>
                </a:solidFill>
                <a:effectLst/>
              </a:rPr>
              <a:t>Serving faith</a:t>
            </a:r>
            <a:r>
              <a:rPr lang="en-US" sz="2800" dirty="0">
                <a:effectLst/>
              </a:rPr>
              <a:t>, which contemplates as true the fact of divinely bestowed gifts and all details respecting divine appointments for service. This faith is always a personal matter, and so one believer should not become a pattern for another. That such faith with its personal characteristic may be kept inviolate,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537222" y="246727"/>
            <a:ext cx="40695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1872790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24950" cy="4275408"/>
          </a:xfrm>
        </p:spPr>
        <p:txBody>
          <a:bodyPr/>
          <a:lstStyle/>
          <a:p>
            <a:pPr marL="0" indent="0" algn="just" eaLnBrk="1" hangingPunct="1">
              <a:buNone/>
              <a:defRPr/>
            </a:pPr>
            <a:r>
              <a:rPr lang="en-US" sz="2800" dirty="0">
                <a:effectLst/>
              </a:rPr>
              <a:t>“…the Apostle writes: “Hast thou faith? have it to thyself before God” (Rom. 14:22). Great injury may be wrought if one Christian imitates another in matters of appointment for service. (c) </a:t>
            </a:r>
            <a:r>
              <a:rPr lang="en-US" sz="2800" b="1" u="sng" dirty="0">
                <a:solidFill>
                  <a:srgbClr val="FFFFCC"/>
                </a:solidFill>
                <a:effectLst/>
              </a:rPr>
              <a:t>Sanctifying or sustaining faith</a:t>
            </a:r>
            <a:r>
              <a:rPr lang="en-US" sz="2800" dirty="0">
                <a:effectLst/>
              </a:rPr>
              <a:t>, which lays hold of the power of God for one’s daily life. It is the life lived in dependence upon God, working upon a new life-principle (Rom. 6:4). </a:t>
            </a:r>
            <a:r>
              <a:rPr lang="en-US" sz="2800" b="1" u="sng" dirty="0">
                <a:solidFill>
                  <a:srgbClr val="66FF99"/>
                </a:solidFill>
                <a:effectLst/>
              </a:rPr>
              <a:t>The justified one, having become what he is by faith, must go ahead living on the same principle of utter dependence upon God</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5" name="TextBox 4">
            <a:extLst>
              <a:ext uri="{FF2B5EF4-FFF2-40B4-BE49-F238E27FC236}">
                <a16:creationId xmlns:a16="http://schemas.microsoft.com/office/drawing/2014/main" id="{382D40ED-2142-473E-8747-9E993358470E}"/>
              </a:ext>
            </a:extLst>
          </p:cNvPr>
          <p:cNvSpPr txBox="1"/>
          <p:nvPr/>
        </p:nvSpPr>
        <p:spPr>
          <a:xfrm>
            <a:off x="2556272" y="246727"/>
            <a:ext cx="40314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pic>
        <p:nvPicPr>
          <p:cNvPr id="8" name="Picture 2" descr="http://t1.gstatic.com/images?q=tbn:ANd9GcQxv3vyi4YqgamHAJTIgWkNJkLqWWIuAG2pkecTpX67vjz6XE96Kw">
            <a:extLst>
              <a:ext uri="{FF2B5EF4-FFF2-40B4-BE49-F238E27FC236}">
                <a16:creationId xmlns:a16="http://schemas.microsoft.com/office/drawing/2014/main" id="{DBA68584-998A-4681-BFD9-83F4076B3A7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75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For through the grace given to me I say to everyone among you not to think more highly of himself than he ought to think; but to think so as to have sound judgment, as God has allotted to each a measure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just as we have many members in one body and all the members do not have the same function,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so we, who are many, are one body in Christ, and individually members one of another.…</a:t>
            </a:r>
          </a:p>
        </p:txBody>
      </p:sp>
    </p:spTree>
    <p:extLst>
      <p:ext uri="{BB962C8B-B14F-4D97-AF65-F5344CB8AC3E}">
        <p14:creationId xmlns:p14="http://schemas.microsoft.com/office/powerpoint/2010/main" val="4192322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Since we have gifts that differ according to the grace given to us, each of us is to exercise them accordingly: if prophecy, according to the proportion of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if service, in his serving; or he who teaches, in his teaching;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or he who exhorts, in his exhortation; he who gives, with liberality; he who leads, with diligence; he who shows mercy, with cheerfulness.”</a:t>
            </a:r>
          </a:p>
        </p:txBody>
      </p:sp>
    </p:spTree>
    <p:extLst>
      <p:ext uri="{BB962C8B-B14F-4D97-AF65-F5344CB8AC3E}">
        <p14:creationId xmlns:p14="http://schemas.microsoft.com/office/powerpoint/2010/main" val="1695588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1552594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20026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4945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099F9E18-2274-4464-8214-1F237CB726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112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04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5" name="Picture 1">
            <a:extLst>
              <a:ext uri="{FF2B5EF4-FFF2-40B4-BE49-F238E27FC236}">
                <a16:creationId xmlns:a16="http://schemas.microsoft.com/office/drawing/2014/main" id="{861EFBC6-034A-48FB-ACDA-4453FBD74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5" name="Picture 1">
            <a:extLst>
              <a:ext uri="{FF2B5EF4-FFF2-40B4-BE49-F238E27FC236}">
                <a16:creationId xmlns:a16="http://schemas.microsoft.com/office/drawing/2014/main" id="{9794F2F2-EEB2-4410-B4FC-80B8F5F04D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3263</TotalTime>
  <Words>3550</Words>
  <Application>Microsoft Office PowerPoint</Application>
  <PresentationFormat>On-screen Show (4:3)</PresentationFormat>
  <Paragraphs>332</Paragraphs>
  <Slides>61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61</vt:i4>
      </vt:variant>
    </vt:vector>
  </HeadingPairs>
  <TitlesOfParts>
    <vt:vector size="66"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PowerPoint Presentation</vt:lpstr>
      <vt:lpstr>Faith Obeys God  (James 1:19-27)</vt:lpstr>
      <vt:lpstr>Favoritism (2:1-13)</vt:lpstr>
      <vt:lpstr>III. Reasoning: Favoritism is Contrary to God’s Character &amp; Purposes (2:4-13)</vt:lpstr>
      <vt:lpstr>JAMES STRUCTURE</vt:lpstr>
      <vt:lpstr>Faith Manifesting Works (2:14-26)</vt:lpstr>
      <vt:lpstr>Faith Manifesting Works (2:14-26)</vt:lpstr>
      <vt:lpstr>Faith Manifesting Works (2:14-26)</vt:lpstr>
      <vt:lpstr>Faith Manifesting Works (2:14-26)</vt:lpstr>
      <vt:lpstr>Faith Manifesting Works (2:14-26)</vt:lpstr>
      <vt:lpstr>James 2:14-26</vt:lpstr>
      <vt:lpstr>Faith Manifesting Works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Manifesting Works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Manifesting Works (2:14-26)</vt:lpstr>
      <vt:lpstr>PowerPoint Presentation</vt:lpstr>
      <vt:lpstr>PowerPoint Presentation</vt:lpstr>
      <vt:lpstr>PowerPoint Presentation</vt:lpstr>
      <vt:lpstr>James 2:14-26</vt:lpstr>
      <vt:lpstr>James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Faith Manifesting Works (2:14-26)</vt:lpstr>
      <vt:lpstr>JAMES 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015 - James-2v25-26 - MODIFIED</dc:title>
  <dc:subject>James</dc:subject>
  <dc:creator>A. Woods</dc:creator>
  <cp:lastModifiedBy>Andy Woods</cp:lastModifiedBy>
  <cp:revision>378</cp:revision>
  <cp:lastPrinted>2021-02-02T17:11:50Z</cp:lastPrinted>
  <dcterms:created xsi:type="dcterms:W3CDTF">2009-02-05T03:17:51Z</dcterms:created>
  <dcterms:modified xsi:type="dcterms:W3CDTF">2021-02-03T16:56:14Z</dcterms:modified>
</cp:coreProperties>
</file>