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2.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notesSlides/notesSlide3.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5"/>
  </p:notesMasterIdLst>
  <p:handoutMasterIdLst>
    <p:handoutMasterId r:id="rId46"/>
  </p:handoutMasterIdLst>
  <p:sldIdLst>
    <p:sldId id="2094" r:id="rId2"/>
    <p:sldId id="2064" r:id="rId3"/>
    <p:sldId id="1984" r:id="rId4"/>
    <p:sldId id="6578" r:id="rId5"/>
    <p:sldId id="2072" r:id="rId6"/>
    <p:sldId id="6733" r:id="rId7"/>
    <p:sldId id="6732" r:id="rId8"/>
    <p:sldId id="2080" r:id="rId9"/>
    <p:sldId id="6726" r:id="rId10"/>
    <p:sldId id="6729" r:id="rId11"/>
    <p:sldId id="1259" r:id="rId12"/>
    <p:sldId id="6727" r:id="rId13"/>
    <p:sldId id="2331" r:id="rId14"/>
    <p:sldId id="6671" r:id="rId15"/>
    <p:sldId id="6735" r:id="rId16"/>
    <p:sldId id="6728" r:id="rId17"/>
    <p:sldId id="6690" r:id="rId18"/>
    <p:sldId id="1593" r:id="rId19"/>
    <p:sldId id="282" r:id="rId20"/>
    <p:sldId id="283" r:id="rId21"/>
    <p:sldId id="1600" r:id="rId22"/>
    <p:sldId id="1601" r:id="rId23"/>
    <p:sldId id="6737" r:id="rId24"/>
    <p:sldId id="6736" r:id="rId25"/>
    <p:sldId id="6693" r:id="rId26"/>
    <p:sldId id="2082" r:id="rId27"/>
    <p:sldId id="6704" r:id="rId28"/>
    <p:sldId id="6672" r:id="rId29"/>
    <p:sldId id="6673" r:id="rId30"/>
    <p:sldId id="6705" r:id="rId31"/>
    <p:sldId id="2092" r:id="rId32"/>
    <p:sldId id="6738" r:id="rId33"/>
    <p:sldId id="6670" r:id="rId34"/>
    <p:sldId id="6706" r:id="rId35"/>
    <p:sldId id="6730" r:id="rId36"/>
    <p:sldId id="6734" r:id="rId37"/>
    <p:sldId id="6731" r:id="rId38"/>
    <p:sldId id="6412" r:id="rId39"/>
    <p:sldId id="6662" r:id="rId40"/>
    <p:sldId id="6739" r:id="rId41"/>
    <p:sldId id="2033" r:id="rId42"/>
    <p:sldId id="6709" r:id="rId43"/>
    <p:sldId id="6290" r:id="rId44"/>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FF"/>
    <a:srgbClr val="FFFF99"/>
    <a:srgbClr val="0099FF"/>
    <a:srgbClr val="FFFF00"/>
    <a:srgbClr val="A50021"/>
    <a:srgbClr val="CCECFF"/>
    <a:srgbClr val="E1C5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BC13B5-AC71-4F1C-AE9B-96614BD80AAD}" v="24" dt="2020-12-13T18:28:33.504"/>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4" autoAdjust="0"/>
    <p:restoredTop sz="96778" autoAdjust="0"/>
  </p:normalViewPr>
  <p:slideViewPr>
    <p:cSldViewPr>
      <p:cViewPr>
        <p:scale>
          <a:sx n="100" d="100"/>
          <a:sy n="100" d="100"/>
        </p:scale>
        <p:origin x="1230"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9" d="100"/>
          <a:sy n="79" d="100"/>
        </p:scale>
        <p:origin x="3258"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6" name="Rectangle 4">
            <a:extLst>
              <a:ext uri="{FF2B5EF4-FFF2-40B4-BE49-F238E27FC236}">
                <a16:creationId xmlns:a16="http://schemas.microsoft.com/office/drawing/2014/main" id="{E639ABDC-F385-432C-BC0C-EC9FB366D81E}"/>
              </a:ext>
            </a:extLst>
          </p:cNvPr>
          <p:cNvSpPr>
            <a:spLocks noGrp="1" noChangeArrowheads="1"/>
          </p:cNvSpPr>
          <p:nvPr>
            <p:ph type="ftr" sz="quarter" idx="2"/>
          </p:nvPr>
        </p:nvSpPr>
        <p:spPr bwMode="auto">
          <a:xfrm>
            <a:off x="0" y="9082034"/>
            <a:ext cx="3594184" cy="519166"/>
          </a:xfrm>
          <a:prstGeom prst="rect">
            <a:avLst/>
          </a:prstGeom>
          <a:noFill/>
          <a:ln w="9525">
            <a:noFill/>
            <a:miter lim="800000"/>
            <a:headEnd/>
            <a:tailEnd/>
          </a:ln>
        </p:spPr>
        <p:txBody>
          <a:bodyPr vert="horz" wrap="square" lIns="107802" tIns="53903" rIns="107802" bIns="53903" numCol="1" anchor="b" anchorCtr="0" compatLnSpc="1">
            <a:prstTxWarp prst="textNoShape">
              <a:avLst/>
            </a:prstTxWarp>
          </a:bodyPr>
          <a:lstStyle>
            <a:lvl1pPr defTabSz="1019412" eaLnBrk="1" hangingPunct="1">
              <a:defRPr sz="16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DBD86D44-784A-49A5-8D58-104289F50E40}"/>
              </a:ext>
            </a:extLst>
          </p:cNvPr>
          <p:cNvSpPr>
            <a:spLocks noGrp="1"/>
          </p:cNvSpPr>
          <p:nvPr>
            <p:ph type="hdr" sz="quarter"/>
          </p:nvPr>
        </p:nvSpPr>
        <p:spPr>
          <a:xfrm>
            <a:off x="1612833" y="186689"/>
            <a:ext cx="4089536" cy="565395"/>
          </a:xfrm>
          <a:prstGeom prst="rect">
            <a:avLst/>
          </a:prstGeom>
        </p:spPr>
        <p:txBody>
          <a:bodyPr vert="horz" lIns="118243" tIns="59121" rIns="118243" bIns="59121" rtlCol="0"/>
          <a:lstStyle>
            <a:lvl1pPr algn="ctr">
              <a:defRPr sz="1700" dirty="0">
                <a:latin typeface="Calibri" panose="020F0502020204030204" pitchFamily="34" charset="0"/>
                <a:cs typeface="Calibri" panose="020F0502020204030204" pitchFamily="34" charset="0"/>
              </a:defRPr>
            </a:lvl1pPr>
          </a:lstStyle>
          <a:p>
            <a:pPr>
              <a:defRPr/>
            </a:pPr>
            <a:r>
              <a:rPr lang="en-US" sz="1600" dirty="0"/>
              <a:t>Dr. Andy Woods – Genesis 019 - 4v23-26 </a:t>
            </a:r>
          </a:p>
          <a:p>
            <a:pPr>
              <a:defRPr/>
            </a:pPr>
            <a:r>
              <a:rPr lang="en-US" sz="1600" dirty="0"/>
              <a:t>12-20-2020</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170764"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Arial" charset="0"/>
              </a:defRPr>
            </a:lvl1pPr>
          </a:lstStyle>
          <a:p>
            <a:pPr>
              <a:defRPr/>
            </a:pPr>
            <a:fld id="{5800389A-3474-4B41-9CB2-F1B2DAE08F62}" type="datetimeFigureOut">
              <a:rPr lang="en-US" smtClean="0"/>
              <a:pPr>
                <a:defRPr/>
              </a:pPr>
              <a:t>12/19/2020</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2364" y="4561226"/>
            <a:ext cx="5850473" cy="4318573"/>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9120813"/>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4142749" y="9120813"/>
            <a:ext cx="3170763"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atin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4/4/2018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38</a:t>
            </a:fld>
            <a:endParaRPr lang="en-US" altLang="en-US" dirty="0"/>
          </a:p>
        </p:txBody>
      </p:sp>
    </p:spTree>
    <p:extLst>
      <p:ext uri="{BB962C8B-B14F-4D97-AF65-F5344CB8AC3E}">
        <p14:creationId xmlns:p14="http://schemas.microsoft.com/office/powerpoint/2010/main" val="1124087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4/4/2018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39</a:t>
            </a:fld>
            <a:endParaRPr lang="en-US" altLang="en-US" dirty="0"/>
          </a:p>
        </p:txBody>
      </p:sp>
    </p:spTree>
    <p:extLst>
      <p:ext uri="{BB962C8B-B14F-4D97-AF65-F5344CB8AC3E}">
        <p14:creationId xmlns:p14="http://schemas.microsoft.com/office/powerpoint/2010/main" val="637203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4/4/2018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40</a:t>
            </a:fld>
            <a:endParaRPr lang="en-US" altLang="en-US" dirty="0"/>
          </a:p>
        </p:txBody>
      </p:sp>
    </p:spTree>
    <p:extLst>
      <p:ext uri="{BB962C8B-B14F-4D97-AF65-F5344CB8AC3E}">
        <p14:creationId xmlns:p14="http://schemas.microsoft.com/office/powerpoint/2010/main" val="4132235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9/11/2016</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43</a:t>
            </a:fld>
            <a:endParaRPr lang="en-US" altLang="en-US" dirty="0"/>
          </a:p>
        </p:txBody>
      </p:sp>
    </p:spTree>
    <p:extLst>
      <p:ext uri="{BB962C8B-B14F-4D97-AF65-F5344CB8AC3E}">
        <p14:creationId xmlns:p14="http://schemas.microsoft.com/office/powerpoint/2010/main" val="3935855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4"/>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mn-cs"/>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grpSp>
      </p:grpSp>
      <p:sp>
        <p:nvSpPr>
          <p:cNvPr id="1539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a:solidFill>
                  <a:srgbClr val="FFFFFF"/>
                </a:solidFill>
              </a:defRPr>
            </a:lvl1pPr>
          </a:lstStyle>
          <a:p>
            <a:fld id="{F434306A-9547-419F-A264-AAB67C05F398}" type="slidenum">
              <a:rPr lang="en-US" altLang="en-US"/>
              <a:pPr/>
              <a:t>‹#›</a:t>
            </a:fld>
            <a:endParaRPr lang="en-US" altLang="en-US"/>
          </a:p>
        </p:txBody>
      </p:sp>
    </p:spTree>
    <p:extLst>
      <p:ext uri="{BB962C8B-B14F-4D97-AF65-F5344CB8AC3E}">
        <p14:creationId xmlns:p14="http://schemas.microsoft.com/office/powerpoint/2010/main" val="295793296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4"/>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17" r:id="rId12"/>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NULL"/><Relationship Id="rId5" Type="http://schemas.openxmlformats.org/officeDocument/2006/relationships/customXml" Target="../ink/ink2.xml"/><Relationship Id="rId10" Type="http://schemas.openxmlformats.org/officeDocument/2006/relationships/image" Target="../media/image26.jpeg"/><Relationship Id="rId4" Type="http://schemas.openxmlformats.org/officeDocument/2006/relationships/image" Target="NULL"/><Relationship Id="rId9" Type="http://schemas.openxmlformats.org/officeDocument/2006/relationships/image" Target="../media/image25.jpeg"/></Relationships>
</file>

<file path=ppt/slides/_rels/slide39.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customXml" Target="../ink/ink4.xml"/><Relationship Id="rId7" Type="http://schemas.openxmlformats.org/officeDocument/2006/relationships/customXml" Target="../ink/ink6.xm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NULL"/><Relationship Id="rId5" Type="http://schemas.openxmlformats.org/officeDocument/2006/relationships/customXml" Target="../ink/ink5.xml"/><Relationship Id="rId10" Type="http://schemas.openxmlformats.org/officeDocument/2006/relationships/image" Target="../media/image26.jpeg"/><Relationship Id="rId4" Type="http://schemas.openxmlformats.org/officeDocument/2006/relationships/image" Target="NULL"/><Relationship Id="rId9" Type="http://schemas.openxmlformats.org/officeDocument/2006/relationships/image" Target="../media/image25.jpe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customXml" Target="../ink/ink7.xml"/><Relationship Id="rId7" Type="http://schemas.openxmlformats.org/officeDocument/2006/relationships/customXml" Target="../ink/ink9.xml"/><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NULL"/><Relationship Id="rId5" Type="http://schemas.openxmlformats.org/officeDocument/2006/relationships/customXml" Target="../ink/ink8.xml"/><Relationship Id="rId10" Type="http://schemas.openxmlformats.org/officeDocument/2006/relationships/image" Target="../media/image26.jpeg"/><Relationship Id="rId4" Type="http://schemas.openxmlformats.org/officeDocument/2006/relationships/image" Target="NULL"/><Relationship Id="rId9" Type="http://schemas.openxmlformats.org/officeDocument/2006/relationships/image" Target="../media/image25.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01347A-E166-4399-80F1-5FDEDB0A69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95624" y="5334000"/>
            <a:ext cx="5352752" cy="1450974"/>
          </a:xfrm>
          <a:prstGeom prst="rect">
            <a:avLst/>
          </a:prstGeom>
        </p:spPr>
      </p:pic>
      <p:pic>
        <p:nvPicPr>
          <p:cNvPr id="5" name="Picture 4" descr="A close up of a sign&#10;&#10;Description automatically generated">
            <a:extLst>
              <a:ext uri="{FF2B5EF4-FFF2-40B4-BE49-F238E27FC236}">
                <a16:creationId xmlns:a16="http://schemas.microsoft.com/office/drawing/2014/main" id="{365E98A2-B1BD-4000-A879-674CC59720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20800" y="1676400"/>
            <a:ext cx="6502400" cy="3657600"/>
          </a:xfrm>
          <a:prstGeom prst="rect">
            <a:avLst/>
          </a:prstGeom>
        </p:spPr>
      </p:pic>
      <p:sp>
        <p:nvSpPr>
          <p:cNvPr id="7" name="Rectangle 2">
            <a:extLst>
              <a:ext uri="{FF2B5EF4-FFF2-40B4-BE49-F238E27FC236}">
                <a16:creationId xmlns:a16="http://schemas.microsoft.com/office/drawing/2014/main" id="{6C1B414B-77B0-4090-9319-1C754B5D5A2D}"/>
              </a:ext>
            </a:extLst>
          </p:cNvPr>
          <p:cNvSpPr txBox="1">
            <a:spLocks noChangeArrowheads="1"/>
          </p:cNvSpPr>
          <p:nvPr/>
        </p:nvSpPr>
        <p:spPr>
          <a:xfrm>
            <a:off x="1600200" y="228600"/>
            <a:ext cx="5943600" cy="12192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Genesis 4</a:t>
            </a:r>
            <a:endParaRPr lang="en-US" sz="3600" kern="0" dirty="0">
              <a:effectLst>
                <a:outerShdw blurRad="38100" dist="38100" dir="2700000" algn="tl">
                  <a:srgbClr val="000000">
                    <a:alpha val="43137"/>
                  </a:srgbClr>
                </a:outerShdw>
              </a:effectLst>
              <a:sym typeface="Symbol" pitchFamily="18" charset="2"/>
            </a:endParaRPr>
          </a:p>
          <a:p>
            <a:pPr algn="ctr" eaLnBrk="1" hangingPunct="1"/>
            <a:r>
              <a:rPr lang="en-US" sz="3200" kern="0" dirty="0">
                <a:effectLst>
                  <a:outerShdw blurRad="38100" dist="38100" dir="2700000" algn="tl">
                    <a:srgbClr val="000000">
                      <a:alpha val="43137"/>
                    </a:srgbClr>
                  </a:outerShdw>
                </a:effectLst>
                <a:sym typeface="Symbol" pitchFamily="18" charset="2"/>
              </a:rPr>
              <a:t>The First Murder and Continuation of the Messianic Promise</a:t>
            </a:r>
          </a:p>
        </p:txBody>
      </p:sp>
    </p:spTree>
    <p:extLst>
      <p:ext uri="{BB962C8B-B14F-4D97-AF65-F5344CB8AC3E}">
        <p14:creationId xmlns:p14="http://schemas.microsoft.com/office/powerpoint/2010/main" val="3912038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3AEE78C-FC44-4C0A-B21D-4CA69B9320B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446824"/>
          </a:xfrm>
          <a:prstGeom prst="rect">
            <a:avLst/>
          </a:prstGeom>
          <a:noFill/>
          <a:ln w="28575">
            <a:noFill/>
            <a:miter lim="800000"/>
            <a:headEnd/>
            <a:tailEnd/>
          </a:ln>
        </p:spPr>
        <p:txBody>
          <a:bodyPr wrap="square">
            <a:spAutoFit/>
          </a:bodyPr>
          <a:lstStyle/>
          <a:p>
            <a:pPr algn="ctr">
              <a:spcAft>
                <a:spcPts val="600"/>
              </a:spcAft>
            </a:pPr>
            <a:r>
              <a:rPr lang="en-US" sz="3200" baseline="30000" dirty="0">
                <a:latin typeface="Calibri" panose="020F0502020204030204" pitchFamily="34" charset="0"/>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2:24</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this reason a man shall leave his father and his mother, and be joined to his wife; and they shall become one flesh. </a:t>
            </a:r>
          </a:p>
        </p:txBody>
      </p:sp>
      <p:pic>
        <p:nvPicPr>
          <p:cNvPr id="4" name="Picture 3">
            <a:extLst>
              <a:ext uri="{FF2B5EF4-FFF2-40B4-BE49-F238E27FC236}">
                <a16:creationId xmlns:a16="http://schemas.microsoft.com/office/drawing/2014/main" id="{99F0BFCF-6E97-486B-85A7-6139C7A5AC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0075" y="2971800"/>
            <a:ext cx="1243850" cy="1828800"/>
          </a:xfrm>
          <a:prstGeom prst="rect">
            <a:avLst/>
          </a:prstGeom>
        </p:spPr>
      </p:pic>
    </p:spTree>
    <p:extLst>
      <p:ext uri="{BB962C8B-B14F-4D97-AF65-F5344CB8AC3E}">
        <p14:creationId xmlns:p14="http://schemas.microsoft.com/office/powerpoint/2010/main" val="31616825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053C69A-636A-4C6D-AD58-6A04BCDA9D0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 name="Rectangle 3"/>
          <p:cNvSpPr txBox="1">
            <a:spLocks/>
          </p:cNvSpPr>
          <p:nvPr/>
        </p:nvSpPr>
        <p:spPr bwMode="auto">
          <a:xfrm>
            <a:off x="0" y="0"/>
            <a:ext cx="91440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a:spcBef>
                <a:spcPct val="0"/>
              </a:spcBef>
              <a:spcAft>
                <a:spcPts val="1200"/>
              </a:spcAft>
              <a:buClrTx/>
              <a:buSzTx/>
              <a:buNone/>
              <a:defRPr/>
            </a:pPr>
            <a:r>
              <a:rPr lang="en-US" altLang="en-US" sz="4000" dirty="0">
                <a:solidFill>
                  <a:srgbClr val="00FFFF"/>
                </a:solidFill>
                <a:effectLst>
                  <a:outerShdw blurRad="38100" dist="38100" dir="2700000" algn="tl">
                    <a:srgbClr val="000000">
                      <a:alpha val="43137"/>
                    </a:srgbClr>
                  </a:outerShdw>
                </a:effectLst>
                <a:ea typeface="+mj-ea"/>
                <a:cs typeface="+mj-cs"/>
              </a:rPr>
              <a:t>Revelation 9:20-21</a:t>
            </a:r>
          </a:p>
          <a:p>
            <a:pPr marL="0" lvl="0" indent="0" algn="just">
              <a:spcBef>
                <a:spcPct val="0"/>
              </a:spcBef>
              <a:buClrTx/>
              <a:buSzTx/>
              <a:buNone/>
            </a:pPr>
            <a:r>
              <a:rPr lang="en-US" altLang="en-US" dirty="0">
                <a:solidFill>
                  <a:srgbClr val="FFFFCC"/>
                </a:solidFill>
                <a:effectLst>
                  <a:outerShdw blurRad="38100" dist="38100" dir="2700000" algn="tl">
                    <a:srgbClr val="000000">
                      <a:alpha val="43137"/>
                    </a:srgbClr>
                  </a:outerShdw>
                </a:effectLst>
                <a:cs typeface="Arial" panose="020B0604020202020204" pitchFamily="34" charset="0"/>
              </a:rPr>
              <a:t>“</a:t>
            </a:r>
            <a:r>
              <a:rPr lang="en-US" dirty="0">
                <a:effectLst>
                  <a:outerShdw blurRad="38100" dist="38100" dir="2700000" algn="tl">
                    <a:srgbClr val="000000">
                      <a:alpha val="43137"/>
                    </a:srgbClr>
                  </a:outerShdw>
                </a:effectLst>
              </a:rPr>
              <a:t>The rest of mankind, who were not killed by these plagues, did not repent of the works of their hands, so as not to worship demons, and the idols of gold and of silver and of brass and of stone and of wood, which can neither see nor hear nor walk; </a:t>
            </a:r>
            <a:r>
              <a:rPr lang="en-US" baseline="30000" dirty="0">
                <a:effectLst>
                  <a:outerShdw blurRad="38100" dist="38100" dir="2700000" algn="tl">
                    <a:srgbClr val="000000">
                      <a:alpha val="43137"/>
                    </a:srgbClr>
                  </a:outerShdw>
                </a:effectLst>
              </a:rPr>
              <a:t>21 </a:t>
            </a:r>
            <a:r>
              <a:rPr lang="en-US" dirty="0">
                <a:effectLst>
                  <a:outerShdw blurRad="38100" dist="38100" dir="2700000" algn="tl">
                    <a:srgbClr val="000000">
                      <a:alpha val="43137"/>
                    </a:srgbClr>
                  </a:outerShdw>
                </a:effectLst>
              </a:rPr>
              <a:t>and they did not repent of their murders nor of their sorceries (pharmakeia) nor of their </a:t>
            </a:r>
            <a:r>
              <a:rPr lang="en-US" b="1" u="sng" dirty="0">
                <a:solidFill>
                  <a:srgbClr val="FFFFCC"/>
                </a:solidFill>
                <a:effectLst>
                  <a:outerShdw blurRad="38100" dist="38100" dir="2700000" algn="tl">
                    <a:srgbClr val="000000">
                      <a:alpha val="43137"/>
                    </a:srgbClr>
                  </a:outerShdw>
                </a:effectLst>
              </a:rPr>
              <a:t>immorality</a:t>
            </a:r>
            <a:r>
              <a:rPr lang="en-US" dirty="0">
                <a:effectLst>
                  <a:outerShdw blurRad="38100" dist="38100" dir="2700000" algn="tl">
                    <a:srgbClr val="000000">
                      <a:alpha val="43137"/>
                    </a:srgbClr>
                  </a:outerShdw>
                </a:effectLst>
              </a:rPr>
              <a:t> nor of their thefts.</a:t>
            </a:r>
            <a:r>
              <a:rPr lang="en-US" altLang="en-US"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5950701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1219200" y="228600"/>
            <a:ext cx="6705600" cy="1097280"/>
          </a:xfrm>
        </p:spPr>
        <p:txBody>
          <a:bodyPr/>
          <a:lstStyle/>
          <a:p>
            <a:pPr marL="461963" indent="-461963" algn="ctr" eaLnBrk="1" hangingPunct="1">
              <a:buClr>
                <a:schemeClr val="tx2"/>
              </a:buClr>
              <a:buFont typeface="+mj-lt"/>
              <a:buAutoNum type="romanUcPeriod" startAt="2"/>
            </a:pPr>
            <a:r>
              <a:rPr lang="en-US" sz="3600" dirty="0">
                <a:effectLst>
                  <a:outerShdw blurRad="38100" dist="38100" dir="2700000" algn="tl">
                    <a:srgbClr val="000000">
                      <a:alpha val="43137"/>
                    </a:srgbClr>
                  </a:outerShdw>
                </a:effectLst>
                <a:ea typeface="+mn-ea"/>
                <a:cs typeface="+mn-cs"/>
              </a:rPr>
              <a:t>Ungodly Line of Cain</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 4:16-24)</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33795" name="Rectangle 3"/>
          <p:cNvSpPr>
            <a:spLocks noGrp="1" noChangeArrowheads="1"/>
          </p:cNvSpPr>
          <p:nvPr>
            <p:ph type="body" idx="1"/>
          </p:nvPr>
        </p:nvSpPr>
        <p:spPr>
          <a:xfrm>
            <a:off x="159068" y="1325880"/>
            <a:ext cx="8984931" cy="4114800"/>
          </a:xfrm>
        </p:spPr>
        <p:txBody>
          <a:bodyPr/>
          <a:lstStyle/>
          <a:p>
            <a:pPr marL="461963" lvl="1" indent="-457200" eaLnBrk="1" hangingPunct="1">
              <a:spcBef>
                <a:spcPts val="0"/>
              </a:spcBef>
              <a:spcAft>
                <a:spcPts val="30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Evil line that will not bring forth the Messiah (Gen 3:15)</a:t>
            </a:r>
          </a:p>
          <a:p>
            <a:pPr marL="914400" lvl="2" indent="-452438" eaLnBrk="1" hangingPunct="1">
              <a:spcBef>
                <a:spcPts val="0"/>
              </a:spcBef>
              <a:spcAft>
                <a:spcPts val="1800"/>
              </a:spcAft>
              <a:buClr>
                <a:srgbClr val="00FF99"/>
              </a:buClr>
              <a:buSzPct val="100000"/>
              <a:buFont typeface="+mj-lt"/>
              <a:buAutoNum type="arabicPeriod"/>
              <a:defRPr/>
            </a:pPr>
            <a:r>
              <a:rPr lang="en-US" sz="2800" dirty="0"/>
              <a:t>Continuation of Cain’s line (4:16-18)</a:t>
            </a:r>
          </a:p>
          <a:p>
            <a:pPr marL="914400" lvl="2" indent="-452438" eaLnBrk="1" hangingPunct="1">
              <a:spcBef>
                <a:spcPts val="0"/>
              </a:spcBef>
              <a:spcAft>
                <a:spcPts val="1800"/>
              </a:spcAft>
              <a:buClr>
                <a:srgbClr val="00FF99"/>
              </a:buClr>
              <a:buSzPct val="100000"/>
              <a:buFont typeface="+mj-lt"/>
              <a:buAutoNum type="arabicPeriod"/>
              <a:defRPr/>
            </a:pPr>
            <a:r>
              <a:rPr lang="en-US" sz="2800" dirty="0"/>
              <a:t>Immorality (4:19)</a:t>
            </a:r>
          </a:p>
          <a:p>
            <a:pPr marL="914400" lvl="2" indent="-452438" eaLnBrk="1" hangingPunct="1">
              <a:spcBef>
                <a:spcPts val="0"/>
              </a:spcBef>
              <a:spcAft>
                <a:spcPts val="1800"/>
              </a:spcAft>
              <a:buClr>
                <a:srgbClr val="00FF99"/>
              </a:buClr>
              <a:buSzPct val="100000"/>
              <a:buFont typeface="+mj-lt"/>
              <a:buAutoNum type="arabicPeriod"/>
              <a:defRPr/>
            </a:pPr>
            <a:r>
              <a:rPr lang="en-US" sz="2800" dirty="0"/>
              <a:t>Technological but not spiritual advancement (4:20-22)</a:t>
            </a:r>
          </a:p>
          <a:p>
            <a:pPr marL="914400" lvl="2" indent="-452438" eaLnBrk="1" hangingPunct="1">
              <a:spcBef>
                <a:spcPts val="0"/>
              </a:spcBef>
              <a:spcAft>
                <a:spcPts val="1800"/>
              </a:spcAft>
              <a:buClr>
                <a:srgbClr val="00FF99"/>
              </a:buClr>
              <a:buSzPct val="100000"/>
              <a:buFont typeface="+mj-lt"/>
              <a:buAutoNum type="arabicPeriod"/>
              <a:defRPr/>
            </a:pPr>
            <a:r>
              <a:rPr lang="en-US" sz="2800" dirty="0"/>
              <a:t>More immorality (4:23a)</a:t>
            </a:r>
          </a:p>
          <a:p>
            <a:pPr marL="914400" lvl="2" indent="-452438" eaLnBrk="1" hangingPunct="1">
              <a:spcBef>
                <a:spcPts val="0"/>
              </a:spcBef>
              <a:spcAft>
                <a:spcPts val="1800"/>
              </a:spcAft>
              <a:buClr>
                <a:srgbClr val="00FF99"/>
              </a:buClr>
              <a:buSzPct val="100000"/>
              <a:buFont typeface="+mj-lt"/>
              <a:buAutoNum type="arabicPeriod"/>
              <a:defRPr/>
            </a:pPr>
            <a:r>
              <a:rPr lang="en-US" sz="2800" b="1" u="sng" dirty="0">
                <a:solidFill>
                  <a:srgbClr val="FFFFCC"/>
                </a:solidFill>
              </a:rPr>
              <a:t>Violence  (4:23b)</a:t>
            </a:r>
          </a:p>
          <a:p>
            <a:pPr marL="914400" lvl="2" indent="-452438" eaLnBrk="1" hangingPunct="1">
              <a:spcBef>
                <a:spcPts val="0"/>
              </a:spcBef>
              <a:spcAft>
                <a:spcPts val="1800"/>
              </a:spcAft>
              <a:buClr>
                <a:srgbClr val="00FF99"/>
              </a:buClr>
              <a:buSzPct val="100000"/>
              <a:buFont typeface="+mj-lt"/>
              <a:buAutoNum type="arabicPeriod"/>
              <a:defRPr/>
            </a:pPr>
            <a:r>
              <a:rPr lang="en-US" sz="2800" dirty="0"/>
              <a:t>Humanistic (4:24)</a:t>
            </a:r>
          </a:p>
        </p:txBody>
      </p:sp>
      <p:pic>
        <p:nvPicPr>
          <p:cNvPr id="4" name="Picture 3">
            <a:extLst>
              <a:ext uri="{FF2B5EF4-FFF2-40B4-BE49-F238E27FC236}">
                <a16:creationId xmlns:a16="http://schemas.microsoft.com/office/drawing/2014/main" id="{9DE85CCD-4FAF-4726-BE7C-4188638485F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248400" y="4267200"/>
            <a:ext cx="2438400" cy="2088649"/>
          </a:xfrm>
          <a:prstGeom prst="rect">
            <a:avLst/>
          </a:prstGeom>
        </p:spPr>
      </p:pic>
      <p:pic>
        <p:nvPicPr>
          <p:cNvPr id="5" name="Picture 4">
            <a:extLst>
              <a:ext uri="{FF2B5EF4-FFF2-40B4-BE49-F238E27FC236}">
                <a16:creationId xmlns:a16="http://schemas.microsoft.com/office/drawing/2014/main" id="{7E2678AE-EBF8-489B-B527-CDC1D3C42C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3114819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C45E28-E3A9-4005-8CCA-26F3C7B38C8A}"/>
              </a:ext>
            </a:extLst>
          </p:cNvPr>
          <p:cNvPicPr>
            <a:picLocks noChangeAspect="1"/>
          </p:cNvPicPr>
          <p:nvPr/>
        </p:nvPicPr>
        <p:blipFill>
          <a:blip r:embed="rId2"/>
          <a:stretch>
            <a:fillRect/>
          </a:stretch>
        </p:blipFill>
        <p:spPr>
          <a:xfrm>
            <a:off x="152952" y="95666"/>
            <a:ext cx="8838095" cy="6666667"/>
          </a:xfrm>
          <a:prstGeom prst="rect">
            <a:avLst/>
          </a:prstGeom>
        </p:spPr>
      </p:pic>
    </p:spTree>
    <p:extLst>
      <p:ext uri="{BB962C8B-B14F-4D97-AF65-F5344CB8AC3E}">
        <p14:creationId xmlns:p14="http://schemas.microsoft.com/office/powerpoint/2010/main" val="20392851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78AE5F3-94D5-41F2-A24D-3D3EFE09C52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031325"/>
          </a:xfrm>
          <a:prstGeom prst="rect">
            <a:avLst/>
          </a:prstGeom>
          <a:noFill/>
          <a:ln w="28575">
            <a:noFill/>
            <a:miter lim="800000"/>
            <a:headEnd/>
            <a:tailEnd/>
          </a:ln>
        </p:spPr>
        <p:txBody>
          <a:bodyPr wrap="square">
            <a:spAutoFit/>
          </a:bodyPr>
          <a:lstStyle/>
          <a:p>
            <a:pPr algn="ctr" eaLnBrk="1" hangingPunct="1">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a:t>
            </a:r>
            <a:r>
              <a:rPr lang="en-US" sz="44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6:11</a:t>
            </a:r>
          </a:p>
          <a:p>
            <a:pPr algn="just" eaLnBrk="1" hangingPunct="1">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the earth was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corrupt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the sight of God, and the earth was filled with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violence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050" name="Picture 2" descr="Genesis 6:11-12 – 356 Day Bible Challenge">
            <a:extLst>
              <a:ext uri="{FF2B5EF4-FFF2-40B4-BE49-F238E27FC236}">
                <a16:creationId xmlns:a16="http://schemas.microsoft.com/office/drawing/2014/main" id="{19F0439A-A8B1-4AEF-9500-75A84C5CDCC6}"/>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254872" y="2423160"/>
            <a:ext cx="2634256"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26271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053C69A-636A-4C6D-AD58-6A04BCDA9D0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 name="Rectangle 3"/>
          <p:cNvSpPr txBox="1">
            <a:spLocks/>
          </p:cNvSpPr>
          <p:nvPr/>
        </p:nvSpPr>
        <p:spPr bwMode="auto">
          <a:xfrm>
            <a:off x="0" y="0"/>
            <a:ext cx="91440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a:spcBef>
                <a:spcPct val="0"/>
              </a:spcBef>
              <a:spcAft>
                <a:spcPts val="1200"/>
              </a:spcAft>
              <a:buClrTx/>
              <a:buSzTx/>
              <a:buNone/>
              <a:defRPr/>
            </a:pPr>
            <a:r>
              <a:rPr lang="en-US" altLang="en-US" sz="4000" dirty="0">
                <a:solidFill>
                  <a:srgbClr val="00FFFF"/>
                </a:solidFill>
                <a:effectLst>
                  <a:outerShdw blurRad="38100" dist="38100" dir="2700000" algn="tl">
                    <a:srgbClr val="000000">
                      <a:alpha val="43137"/>
                    </a:srgbClr>
                  </a:outerShdw>
                </a:effectLst>
                <a:ea typeface="+mj-ea"/>
                <a:cs typeface="+mj-cs"/>
              </a:rPr>
              <a:t>Revelation 9:20-21</a:t>
            </a:r>
          </a:p>
          <a:p>
            <a:pPr marL="0" lvl="0" indent="0" algn="just">
              <a:spcBef>
                <a:spcPct val="0"/>
              </a:spcBef>
              <a:buClrTx/>
              <a:buSzTx/>
              <a:buNone/>
            </a:pPr>
            <a:r>
              <a:rPr lang="en-US" altLang="en-US" dirty="0">
                <a:solidFill>
                  <a:srgbClr val="FFFFCC"/>
                </a:solidFill>
                <a:effectLst>
                  <a:outerShdw blurRad="38100" dist="38100" dir="2700000" algn="tl">
                    <a:srgbClr val="000000">
                      <a:alpha val="43137"/>
                    </a:srgbClr>
                  </a:outerShdw>
                </a:effectLst>
                <a:cs typeface="Arial" panose="020B0604020202020204" pitchFamily="34" charset="0"/>
              </a:rPr>
              <a:t>“</a:t>
            </a:r>
            <a:r>
              <a:rPr lang="en-US" dirty="0">
                <a:effectLst>
                  <a:outerShdw blurRad="38100" dist="38100" dir="2700000" algn="tl">
                    <a:srgbClr val="000000">
                      <a:alpha val="43137"/>
                    </a:srgbClr>
                  </a:outerShdw>
                </a:effectLst>
              </a:rPr>
              <a:t>The rest of mankind, who were not killed by these plagues, did not repent of the works of their hands, so as not to worship demons, and the idols of gold and of silver and of brass and of stone and of wood, which can neither see nor hear nor walk; </a:t>
            </a:r>
            <a:r>
              <a:rPr lang="en-US" baseline="30000" dirty="0">
                <a:effectLst>
                  <a:outerShdw blurRad="38100" dist="38100" dir="2700000" algn="tl">
                    <a:srgbClr val="000000">
                      <a:alpha val="43137"/>
                    </a:srgbClr>
                  </a:outerShdw>
                </a:effectLst>
              </a:rPr>
              <a:t>21 </a:t>
            </a:r>
            <a:r>
              <a:rPr lang="en-US" dirty="0">
                <a:effectLst>
                  <a:outerShdw blurRad="38100" dist="38100" dir="2700000" algn="tl">
                    <a:srgbClr val="000000">
                      <a:alpha val="43137"/>
                    </a:srgbClr>
                  </a:outerShdw>
                </a:effectLst>
              </a:rPr>
              <a:t>and they did not repent of their </a:t>
            </a:r>
            <a:r>
              <a:rPr lang="en-US" b="1" u="sng" dirty="0">
                <a:solidFill>
                  <a:srgbClr val="FFFFCC"/>
                </a:solidFill>
                <a:effectLst>
                  <a:outerShdw blurRad="38100" dist="38100" dir="2700000" algn="tl">
                    <a:srgbClr val="000000">
                      <a:alpha val="43137"/>
                    </a:srgbClr>
                  </a:outerShdw>
                </a:effectLst>
              </a:rPr>
              <a:t>murders</a:t>
            </a:r>
            <a:r>
              <a:rPr lang="en-US" dirty="0">
                <a:effectLst>
                  <a:outerShdw blurRad="38100" dist="38100" dir="2700000" algn="tl">
                    <a:srgbClr val="000000">
                      <a:alpha val="43137"/>
                    </a:srgbClr>
                  </a:outerShdw>
                </a:effectLst>
              </a:rPr>
              <a:t> nor of their sorceries (pharmakeia) nor of their immorality nor of their thefts.</a:t>
            </a:r>
            <a:r>
              <a:rPr lang="en-US" altLang="en-US"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133759652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1219200" y="228600"/>
            <a:ext cx="6705600" cy="1097280"/>
          </a:xfrm>
        </p:spPr>
        <p:txBody>
          <a:bodyPr/>
          <a:lstStyle/>
          <a:p>
            <a:pPr marL="461963" indent="-461963" algn="ctr" eaLnBrk="1" hangingPunct="1">
              <a:buClr>
                <a:schemeClr val="tx2"/>
              </a:buClr>
              <a:buFont typeface="+mj-lt"/>
              <a:buAutoNum type="romanUcPeriod" startAt="2"/>
            </a:pPr>
            <a:r>
              <a:rPr lang="en-US" sz="3600" dirty="0">
                <a:effectLst>
                  <a:outerShdw blurRad="38100" dist="38100" dir="2700000" algn="tl">
                    <a:srgbClr val="000000">
                      <a:alpha val="43137"/>
                    </a:srgbClr>
                  </a:outerShdw>
                </a:effectLst>
                <a:ea typeface="+mn-ea"/>
                <a:cs typeface="+mn-cs"/>
              </a:rPr>
              <a:t>Ungodly Line of Cain</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 4:16-24)</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33795" name="Rectangle 3"/>
          <p:cNvSpPr>
            <a:spLocks noGrp="1" noChangeArrowheads="1"/>
          </p:cNvSpPr>
          <p:nvPr>
            <p:ph type="body" idx="1"/>
          </p:nvPr>
        </p:nvSpPr>
        <p:spPr>
          <a:xfrm>
            <a:off x="159068" y="1325880"/>
            <a:ext cx="8984931" cy="4114800"/>
          </a:xfrm>
        </p:spPr>
        <p:txBody>
          <a:bodyPr/>
          <a:lstStyle/>
          <a:p>
            <a:pPr marL="461963" lvl="1" indent="-457200" eaLnBrk="1" hangingPunct="1">
              <a:spcBef>
                <a:spcPts val="0"/>
              </a:spcBef>
              <a:spcAft>
                <a:spcPts val="30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Evil line that will not bring forth the Messiah (Gen 3:15)</a:t>
            </a:r>
          </a:p>
          <a:p>
            <a:pPr marL="914400" lvl="2" indent="-452438" eaLnBrk="1" hangingPunct="1">
              <a:spcBef>
                <a:spcPts val="0"/>
              </a:spcBef>
              <a:spcAft>
                <a:spcPts val="1800"/>
              </a:spcAft>
              <a:buClr>
                <a:srgbClr val="00FF99"/>
              </a:buClr>
              <a:buSzPct val="100000"/>
              <a:buFont typeface="+mj-lt"/>
              <a:buAutoNum type="arabicPeriod"/>
              <a:defRPr/>
            </a:pPr>
            <a:r>
              <a:rPr lang="en-US" sz="2800" dirty="0"/>
              <a:t>Continuation of Cain’s line (4:16-18)</a:t>
            </a:r>
          </a:p>
          <a:p>
            <a:pPr marL="914400" lvl="2" indent="-452438" eaLnBrk="1" hangingPunct="1">
              <a:spcBef>
                <a:spcPts val="0"/>
              </a:spcBef>
              <a:spcAft>
                <a:spcPts val="1800"/>
              </a:spcAft>
              <a:buClr>
                <a:srgbClr val="00FF99"/>
              </a:buClr>
              <a:buSzPct val="100000"/>
              <a:buFont typeface="+mj-lt"/>
              <a:buAutoNum type="arabicPeriod"/>
              <a:defRPr/>
            </a:pPr>
            <a:r>
              <a:rPr lang="en-US" sz="2800" dirty="0"/>
              <a:t>Immorality (4:19)</a:t>
            </a:r>
          </a:p>
          <a:p>
            <a:pPr marL="914400" lvl="2" indent="-452438" eaLnBrk="1" hangingPunct="1">
              <a:spcBef>
                <a:spcPts val="0"/>
              </a:spcBef>
              <a:spcAft>
                <a:spcPts val="1800"/>
              </a:spcAft>
              <a:buClr>
                <a:srgbClr val="00FF99"/>
              </a:buClr>
              <a:buSzPct val="100000"/>
              <a:buFont typeface="+mj-lt"/>
              <a:buAutoNum type="arabicPeriod"/>
              <a:defRPr/>
            </a:pPr>
            <a:r>
              <a:rPr lang="en-US" sz="2800" dirty="0"/>
              <a:t>Technological but not spiritual advancement (4:20-22)</a:t>
            </a:r>
          </a:p>
          <a:p>
            <a:pPr marL="914400" lvl="2" indent="-452438" eaLnBrk="1" hangingPunct="1">
              <a:spcBef>
                <a:spcPts val="0"/>
              </a:spcBef>
              <a:spcAft>
                <a:spcPts val="1800"/>
              </a:spcAft>
              <a:buClr>
                <a:srgbClr val="00FF99"/>
              </a:buClr>
              <a:buSzPct val="100000"/>
              <a:buFont typeface="+mj-lt"/>
              <a:buAutoNum type="arabicPeriod"/>
              <a:defRPr/>
            </a:pPr>
            <a:r>
              <a:rPr lang="en-US" sz="2800" dirty="0"/>
              <a:t>More immorality (4:23a)</a:t>
            </a:r>
          </a:p>
          <a:p>
            <a:pPr marL="914400" lvl="2" indent="-452438" eaLnBrk="1" hangingPunct="1">
              <a:spcBef>
                <a:spcPts val="0"/>
              </a:spcBef>
              <a:spcAft>
                <a:spcPts val="1800"/>
              </a:spcAft>
              <a:buClr>
                <a:srgbClr val="00FF99"/>
              </a:buClr>
              <a:buSzPct val="100000"/>
              <a:buFont typeface="+mj-lt"/>
              <a:buAutoNum type="arabicPeriod"/>
              <a:defRPr/>
            </a:pPr>
            <a:r>
              <a:rPr lang="en-US" sz="2800" dirty="0"/>
              <a:t>Violence  (4:23b)</a:t>
            </a:r>
          </a:p>
          <a:p>
            <a:pPr marL="914400" lvl="2" indent="-452438" eaLnBrk="1" hangingPunct="1">
              <a:spcBef>
                <a:spcPts val="0"/>
              </a:spcBef>
              <a:spcAft>
                <a:spcPts val="1800"/>
              </a:spcAft>
              <a:buClr>
                <a:srgbClr val="00FF99"/>
              </a:buClr>
              <a:buSzPct val="100000"/>
              <a:buFont typeface="+mj-lt"/>
              <a:buAutoNum type="arabicPeriod"/>
              <a:defRPr/>
            </a:pPr>
            <a:r>
              <a:rPr lang="en-US" sz="2800" b="1" u="sng" dirty="0">
                <a:solidFill>
                  <a:srgbClr val="FFFFCC"/>
                </a:solidFill>
              </a:rPr>
              <a:t>Humanistic (4:24)</a:t>
            </a:r>
          </a:p>
        </p:txBody>
      </p:sp>
      <p:pic>
        <p:nvPicPr>
          <p:cNvPr id="4" name="Picture 3">
            <a:extLst>
              <a:ext uri="{FF2B5EF4-FFF2-40B4-BE49-F238E27FC236}">
                <a16:creationId xmlns:a16="http://schemas.microsoft.com/office/drawing/2014/main" id="{9DE85CCD-4FAF-4726-BE7C-4188638485F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248400" y="4267200"/>
            <a:ext cx="2438400" cy="2088649"/>
          </a:xfrm>
          <a:prstGeom prst="rect">
            <a:avLst/>
          </a:prstGeom>
        </p:spPr>
      </p:pic>
      <p:pic>
        <p:nvPicPr>
          <p:cNvPr id="5" name="Picture 4">
            <a:extLst>
              <a:ext uri="{FF2B5EF4-FFF2-40B4-BE49-F238E27FC236}">
                <a16:creationId xmlns:a16="http://schemas.microsoft.com/office/drawing/2014/main" id="{7E2678AE-EBF8-489B-B527-CDC1D3C42C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1140224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2009775" y="228600"/>
            <a:ext cx="5124450" cy="1097280"/>
          </a:xfrm>
        </p:spPr>
        <p:txBody>
          <a:bodyPr/>
          <a:lstStyle/>
          <a:p>
            <a:pPr marL="461963" indent="-461963" algn="ctr" eaLnBrk="1" hangingPunct="1">
              <a:buClr>
                <a:srgbClr val="00FF99"/>
              </a:buClr>
              <a:buFont typeface="+mj-lt"/>
              <a:buAutoNum type="arabicPeriod" startAt="4"/>
            </a:pPr>
            <a:r>
              <a:rPr lang="en-US" sz="3600" kern="1200" dirty="0">
                <a:effectLst>
                  <a:outerShdw blurRad="38100" dist="38100" dir="2700000" algn="tl">
                    <a:srgbClr val="000000">
                      <a:alpha val="43137"/>
                    </a:srgbClr>
                  </a:outerShdw>
                </a:effectLst>
              </a:rPr>
              <a:t>Provision of Protection</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Genesis 4:15</a:t>
            </a:r>
          </a:p>
        </p:txBody>
      </p:sp>
      <p:sp>
        <p:nvSpPr>
          <p:cNvPr id="129027" name="Rectangle 3"/>
          <p:cNvSpPr>
            <a:spLocks noGrp="1" noChangeArrowheads="1"/>
          </p:cNvSpPr>
          <p:nvPr>
            <p:ph type="body" idx="1"/>
          </p:nvPr>
        </p:nvSpPr>
        <p:spPr>
          <a:xfrm>
            <a:off x="1562100" y="2057400"/>
            <a:ext cx="6019800" cy="1676400"/>
          </a:xfrm>
        </p:spPr>
        <p:txBody>
          <a:bodyPr/>
          <a:lstStyle/>
          <a:p>
            <a:pPr marL="514350" lvl="1" indent="-514350" eaLnBrk="1" hangingPunct="1">
              <a:spcBef>
                <a:spcPts val="0"/>
              </a:spcBef>
              <a:spcAft>
                <a:spcPts val="3600"/>
              </a:spcAft>
              <a:buClr>
                <a:srgbClr val="00FFFF"/>
              </a:buClr>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ea typeface="+mn-ea"/>
                <a:cs typeface="+mn-cs"/>
              </a:rPr>
              <a:t>Divine Vengeance – Gen. 4:15a</a:t>
            </a:r>
          </a:p>
          <a:p>
            <a:pPr marL="514350" lvl="1" indent="-514350" eaLnBrk="1" hangingPunct="1">
              <a:spcBef>
                <a:spcPts val="0"/>
              </a:spcBef>
              <a:spcAft>
                <a:spcPts val="3600"/>
              </a:spcAft>
              <a:buClr>
                <a:srgbClr val="00FFFF"/>
              </a:buClr>
              <a:buSzPct val="100000"/>
              <a:buFont typeface="+mj-lt"/>
              <a:buAutoNum type="alphaLcParenR"/>
              <a:defRPr/>
            </a:pPr>
            <a:r>
              <a:rPr lang="en-US" dirty="0">
                <a:effectLst>
                  <a:outerShdw blurRad="38100" dist="38100" dir="2700000" algn="tl">
                    <a:srgbClr val="000000">
                      <a:alpha val="43137"/>
                    </a:srgbClr>
                  </a:outerShdw>
                </a:effectLst>
                <a:ea typeface="+mn-ea"/>
                <a:cs typeface="+mn-cs"/>
              </a:rPr>
              <a:t>Protective Mark – Gen. 4:15b</a:t>
            </a:r>
          </a:p>
        </p:txBody>
      </p:sp>
      <p:pic>
        <p:nvPicPr>
          <p:cNvPr id="4" name="Picture 3">
            <a:extLst>
              <a:ext uri="{FF2B5EF4-FFF2-40B4-BE49-F238E27FC236}">
                <a16:creationId xmlns:a16="http://schemas.microsoft.com/office/drawing/2014/main" id="{F6F331A4-D90B-4155-BFA9-17EC4C3689A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6" name="Picture 5">
            <a:extLst>
              <a:ext uri="{FF2B5EF4-FFF2-40B4-BE49-F238E27FC236}">
                <a16:creationId xmlns:a16="http://schemas.microsoft.com/office/drawing/2014/main" id="{CD2407B2-0A5A-4045-B195-7B40B092793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37601" y="4419600"/>
            <a:ext cx="2668798" cy="2286000"/>
          </a:xfrm>
          <a:prstGeom prst="rect">
            <a:avLst/>
          </a:prstGeom>
        </p:spPr>
      </p:pic>
    </p:spTree>
    <p:extLst>
      <p:ext uri="{BB962C8B-B14F-4D97-AF65-F5344CB8AC3E}">
        <p14:creationId xmlns:p14="http://schemas.microsoft.com/office/powerpoint/2010/main" val="3792042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304800" y="228600"/>
            <a:ext cx="8534400" cy="798689"/>
          </a:xfrm>
        </p:spPr>
        <p:txBody>
          <a:bodyPr/>
          <a:lstStyle/>
          <a:p>
            <a:pPr algn="ctr" eaLnBrk="1" hangingPunct="1"/>
            <a:r>
              <a:rPr lang="en-US" sz="3600" dirty="0">
                <a:effectLst>
                  <a:outerShdw blurRad="38100" dist="38100" dir="2700000" algn="tl">
                    <a:srgbClr val="000000">
                      <a:alpha val="43137"/>
                    </a:srgbClr>
                  </a:outerShdw>
                </a:effectLst>
                <a:latin typeface="Calibri" pitchFamily="34" charset="0"/>
                <a:cs typeface="Calibri" pitchFamily="34" charset="0"/>
              </a:rPr>
              <a:t>Humanist Beliefs</a:t>
            </a:r>
          </a:p>
        </p:txBody>
      </p:sp>
      <p:sp>
        <p:nvSpPr>
          <p:cNvPr id="3" name="Content Placeholder 2"/>
          <p:cNvSpPr>
            <a:spLocks noGrp="1"/>
          </p:cNvSpPr>
          <p:nvPr>
            <p:ph idx="1"/>
          </p:nvPr>
        </p:nvSpPr>
        <p:spPr>
          <a:xfrm>
            <a:off x="266700" y="1478280"/>
            <a:ext cx="8534400" cy="4846320"/>
          </a:xfrm>
        </p:spPr>
        <p:txBody>
          <a:bodyPr rtlCol="0">
            <a:noAutofit/>
          </a:bodyPr>
          <a:lstStyle/>
          <a:p>
            <a:pPr marL="458788" indent="-457200" algn="just" eaLnBrk="1" fontAlgn="auto" hangingPunct="1">
              <a:spcBef>
                <a:spcPts val="0"/>
              </a:spcBef>
              <a:spcAft>
                <a:spcPts val="1200"/>
              </a:spcAft>
              <a:buSzPct val="150000"/>
              <a:buFont typeface="Wingdings" pitchFamily="2" charset="2"/>
              <a:buChar char="§"/>
              <a:defRPr/>
            </a:pPr>
            <a:r>
              <a:rPr lang="en-US" dirty="0">
                <a:effectLst>
                  <a:outerShdw blurRad="38100" dist="38100" dir="2700000" algn="tl">
                    <a:srgbClr val="000000">
                      <a:alpha val="43137"/>
                    </a:srgbClr>
                  </a:outerShdw>
                </a:effectLst>
                <a:latin typeface="Calibri" pitchFamily="34" charset="0"/>
                <a:cs typeface="Calibri" pitchFamily="34" charset="0"/>
              </a:rPr>
              <a:t>The non-existence or irrelevancy of god</a:t>
            </a:r>
          </a:p>
          <a:p>
            <a:pPr marL="458788" indent="-457200" algn="just" eaLnBrk="1" fontAlgn="auto" hangingPunct="1">
              <a:spcBef>
                <a:spcPts val="0"/>
              </a:spcBef>
              <a:spcAft>
                <a:spcPts val="1200"/>
              </a:spcAft>
              <a:buSzPct val="150000"/>
              <a:buFont typeface="Wingdings" pitchFamily="2" charset="2"/>
              <a:buChar char="§"/>
              <a:defRPr/>
            </a:pPr>
            <a:r>
              <a:rPr lang="en-US" dirty="0">
                <a:effectLst>
                  <a:outerShdw blurRad="38100" dist="38100" dir="2700000" algn="tl">
                    <a:srgbClr val="000000">
                      <a:alpha val="43137"/>
                    </a:srgbClr>
                  </a:outerShdw>
                </a:effectLst>
                <a:latin typeface="Calibri" pitchFamily="34" charset="0"/>
                <a:cs typeface="Calibri" pitchFamily="34" charset="0"/>
              </a:rPr>
              <a:t>Man as the center of all things</a:t>
            </a:r>
          </a:p>
          <a:p>
            <a:pPr marL="458788" indent="-457200" algn="just" eaLnBrk="1" fontAlgn="auto" hangingPunct="1">
              <a:spcBef>
                <a:spcPts val="0"/>
              </a:spcBef>
              <a:spcAft>
                <a:spcPts val="1200"/>
              </a:spcAft>
              <a:buSzPct val="150000"/>
              <a:buFont typeface="Wingdings" pitchFamily="2" charset="2"/>
              <a:buChar char="§"/>
              <a:defRPr/>
            </a:pPr>
            <a:r>
              <a:rPr lang="en-US" dirty="0">
                <a:effectLst>
                  <a:outerShdw blurRad="38100" dist="38100" dir="2700000" algn="tl">
                    <a:srgbClr val="000000">
                      <a:alpha val="43137"/>
                    </a:srgbClr>
                  </a:outerShdw>
                </a:effectLst>
                <a:latin typeface="Calibri" pitchFamily="34" charset="0"/>
                <a:cs typeface="Calibri" pitchFamily="34" charset="0"/>
              </a:rPr>
              <a:t>The reality of evolution</a:t>
            </a:r>
          </a:p>
          <a:p>
            <a:pPr marL="458788" indent="-457200" algn="just" eaLnBrk="1" fontAlgn="auto" hangingPunct="1">
              <a:spcBef>
                <a:spcPts val="0"/>
              </a:spcBef>
              <a:spcAft>
                <a:spcPts val="1200"/>
              </a:spcAft>
              <a:buSzPct val="150000"/>
              <a:buFont typeface="Wingdings" pitchFamily="2" charset="2"/>
              <a:buChar char="§"/>
              <a:defRPr/>
            </a:pPr>
            <a:r>
              <a:rPr lang="en-US" dirty="0">
                <a:effectLst>
                  <a:outerShdw blurRad="38100" dist="38100" dir="2700000" algn="tl">
                    <a:srgbClr val="000000">
                      <a:alpha val="43137"/>
                    </a:srgbClr>
                  </a:outerShdw>
                </a:effectLst>
                <a:latin typeface="Calibri" pitchFamily="34" charset="0"/>
                <a:cs typeface="Calibri" pitchFamily="34" charset="0"/>
              </a:rPr>
              <a:t>Man as an evolved animal rather than a special creature made in the image of his creator</a:t>
            </a:r>
          </a:p>
          <a:p>
            <a:pPr marL="458788" indent="-457200" algn="just" eaLnBrk="1" fontAlgn="auto" hangingPunct="1">
              <a:spcBef>
                <a:spcPts val="0"/>
              </a:spcBef>
              <a:spcAft>
                <a:spcPts val="1200"/>
              </a:spcAft>
              <a:buSzPct val="150000"/>
              <a:buFont typeface="Wingdings" pitchFamily="2" charset="2"/>
              <a:buChar char="§"/>
              <a:defRPr/>
            </a:pPr>
            <a:r>
              <a:rPr lang="en-US" dirty="0">
                <a:effectLst>
                  <a:outerShdw blurRad="38100" dist="38100" dir="2700000" algn="tl">
                    <a:srgbClr val="000000">
                      <a:alpha val="43137"/>
                    </a:srgbClr>
                  </a:outerShdw>
                </a:effectLst>
                <a:latin typeface="Calibri" pitchFamily="34" charset="0"/>
                <a:cs typeface="Calibri" pitchFamily="34" charset="0"/>
              </a:rPr>
              <a:t>The absence of any absolute morals or values</a:t>
            </a:r>
          </a:p>
          <a:p>
            <a:pPr marL="458788" indent="-457200" algn="just" eaLnBrk="1" fontAlgn="auto" hangingPunct="1">
              <a:spcBef>
                <a:spcPts val="0"/>
              </a:spcBef>
              <a:spcAft>
                <a:spcPts val="1200"/>
              </a:spcAft>
              <a:buSzPct val="150000"/>
              <a:buFont typeface="Wingdings" pitchFamily="2" charset="2"/>
              <a:buChar char="§"/>
              <a:defRPr/>
            </a:pPr>
            <a:r>
              <a:rPr lang="en-US" dirty="0">
                <a:effectLst>
                  <a:outerShdw blurRad="38100" dist="38100" dir="2700000" algn="tl">
                    <a:srgbClr val="000000">
                      <a:alpha val="43137"/>
                    </a:srgbClr>
                  </a:outerShdw>
                </a:effectLst>
                <a:latin typeface="Calibri" pitchFamily="34" charset="0"/>
                <a:cs typeface="Calibri" pitchFamily="34" charset="0"/>
              </a:rPr>
              <a:t>Confidence in the scientific method to solve the world’s problems</a:t>
            </a:r>
          </a:p>
        </p:txBody>
      </p:sp>
      <p:sp>
        <p:nvSpPr>
          <p:cNvPr id="50180" name="TextBox 3"/>
          <p:cNvSpPr txBox="1">
            <a:spLocks noChangeArrowheads="1"/>
          </p:cNvSpPr>
          <p:nvPr/>
        </p:nvSpPr>
        <p:spPr bwMode="auto">
          <a:xfrm>
            <a:off x="2343150" y="6400800"/>
            <a:ext cx="4457700" cy="369332"/>
          </a:xfrm>
          <a:prstGeom prst="rect">
            <a:avLst/>
          </a:prstGeom>
          <a:noFill/>
          <a:ln w="9525">
            <a:noFill/>
            <a:miter lim="800000"/>
            <a:headEnd/>
            <a:tailEnd/>
          </a:ln>
        </p:spPr>
        <p:txBody>
          <a:bodyPr wrap="square">
            <a:spAutoFit/>
          </a:bodyPr>
          <a:lstStyle/>
          <a:p>
            <a:pPr algn="ctr"/>
            <a:r>
              <a:rPr lang="en-US" sz="1800" dirty="0" err="1">
                <a:effectLst>
                  <a:outerShdw blurRad="38100" dist="38100" dir="2700000" algn="tl">
                    <a:srgbClr val="000000">
                      <a:alpha val="43137"/>
                    </a:srgbClr>
                  </a:outerShdw>
                </a:effectLst>
                <a:latin typeface="Calibri" pitchFamily="34" charset="0"/>
                <a:cs typeface="Calibri" pitchFamily="34" charset="0"/>
              </a:rPr>
              <a:t>Eidsmoe</a:t>
            </a:r>
            <a:r>
              <a:rPr lang="en-US" sz="1800" dirty="0">
                <a:effectLst>
                  <a:outerShdw blurRad="38100" dist="38100" dir="2700000" algn="tl">
                    <a:srgbClr val="000000">
                      <a:alpha val="43137"/>
                    </a:srgbClr>
                  </a:outerShdw>
                </a:effectLst>
                <a:latin typeface="Calibri" pitchFamily="34" charset="0"/>
                <a:cs typeface="Calibri" pitchFamily="34" charset="0"/>
              </a:rPr>
              <a:t>, </a:t>
            </a:r>
            <a:r>
              <a:rPr lang="en-US" sz="1800" i="1" dirty="0">
                <a:effectLst>
                  <a:outerShdw blurRad="38100" dist="38100" dir="2700000" algn="tl">
                    <a:srgbClr val="000000">
                      <a:alpha val="43137"/>
                    </a:srgbClr>
                  </a:outerShdw>
                </a:effectLst>
                <a:latin typeface="Calibri" pitchFamily="34" charset="0"/>
                <a:cs typeface="Calibri" pitchFamily="34" charset="0"/>
              </a:rPr>
              <a:t>The Christian Legal Advisor</a:t>
            </a:r>
            <a:r>
              <a:rPr lang="en-US" sz="1800" dirty="0">
                <a:effectLst>
                  <a:outerShdw blurRad="38100" dist="38100" dir="2700000" algn="tl">
                    <a:srgbClr val="000000">
                      <a:alpha val="43137"/>
                    </a:srgbClr>
                  </a:outerShdw>
                </a:effectLst>
                <a:latin typeface="Calibri" pitchFamily="34" charset="0"/>
                <a:cs typeface="Calibri" pitchFamily="34" charset="0"/>
              </a:rPr>
              <a:t>, 180-87.</a:t>
            </a:r>
          </a:p>
        </p:txBody>
      </p:sp>
      <p:pic>
        <p:nvPicPr>
          <p:cNvPr id="19459"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199" y="76200"/>
            <a:ext cx="892627" cy="1280160"/>
          </a:xfrm>
          <a:prstGeom prst="rect">
            <a:avLst/>
          </a:prstGeom>
          <a:ln w="19050">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7900" y="228600"/>
            <a:ext cx="4648200" cy="1143000"/>
          </a:xfrm>
        </p:spPr>
        <p:txBody>
          <a:bodyPr rtlCol="0">
            <a:noAutofit/>
          </a:bodyPr>
          <a:lstStyle/>
          <a:p>
            <a:pPr algn="ctr" eaLnBrk="1" fontAlgn="auto" hangingPunct="1">
              <a:spcAft>
                <a:spcPts val="0"/>
              </a:spcAft>
              <a:defRPr/>
            </a:pPr>
            <a:r>
              <a:rPr lang="en-US" sz="3600" dirty="0">
                <a:effectLst>
                  <a:outerShdw blurRad="38100" dist="38100" dir="2700000" algn="tl">
                    <a:srgbClr val="000000">
                      <a:alpha val="43137"/>
                    </a:srgbClr>
                  </a:outerShdw>
                </a:effectLst>
                <a:latin typeface="Calibri" pitchFamily="34" charset="0"/>
                <a:cs typeface="Calibri" pitchFamily="34" charset="0"/>
              </a:rPr>
              <a:t>Fundamental Questions</a:t>
            </a:r>
            <a:br>
              <a:rPr lang="en-US" sz="3600" dirty="0">
                <a:effectLst>
                  <a:outerShdw blurRad="38100" dist="38100" dir="2700000" algn="tl">
                    <a:srgbClr val="000000">
                      <a:alpha val="43137"/>
                    </a:srgbClr>
                  </a:outerShdw>
                </a:effectLst>
                <a:latin typeface="Calibri" pitchFamily="34" charset="0"/>
                <a:cs typeface="Calibri" pitchFamily="34" charset="0"/>
              </a:rPr>
            </a:br>
            <a:r>
              <a:rPr lang="en-US" sz="3200" dirty="0">
                <a:solidFill>
                  <a:schemeClr val="tx1"/>
                </a:solidFill>
                <a:effectLst>
                  <a:outerShdw blurRad="38100" dist="38100" dir="2700000" algn="tl">
                    <a:srgbClr val="000000">
                      <a:alpha val="43137"/>
                    </a:srgbClr>
                  </a:outerShdw>
                </a:effectLst>
                <a:ea typeface="+mn-ea"/>
                <a:cs typeface="Calibri" pitchFamily="34" charset="0"/>
              </a:rPr>
              <a:t>Christian Answers</a:t>
            </a:r>
          </a:p>
        </p:txBody>
      </p:sp>
      <p:sp>
        <p:nvSpPr>
          <p:cNvPr id="3" name="Content Placeholder 2"/>
          <p:cNvSpPr>
            <a:spLocks noGrp="1"/>
          </p:cNvSpPr>
          <p:nvPr>
            <p:ph idx="1"/>
          </p:nvPr>
        </p:nvSpPr>
        <p:spPr>
          <a:xfrm>
            <a:off x="228600" y="1600200"/>
            <a:ext cx="8915400" cy="4419600"/>
          </a:xfrm>
        </p:spPr>
        <p:txBody>
          <a:bodyPr rtlCol="0">
            <a:noAutofit/>
          </a:bodyPr>
          <a:lstStyle/>
          <a:p>
            <a:pPr marL="458788" indent="-457200" eaLnBrk="1" fontAlgn="auto" hangingPunct="1">
              <a:spcBef>
                <a:spcPts val="0"/>
              </a:spcBef>
              <a:spcAft>
                <a:spcPts val="3000"/>
              </a:spcAft>
              <a:buSzPct val="150000"/>
              <a:buFont typeface="Wingdings" pitchFamily="2" charset="2"/>
              <a:buChar char="§"/>
              <a:defRPr/>
            </a:pPr>
            <a:r>
              <a:rPr lang="en-US" dirty="0">
                <a:effectLst>
                  <a:outerShdw blurRad="38100" dist="38100" dir="2700000" algn="tl">
                    <a:srgbClr val="000000">
                      <a:alpha val="43137"/>
                    </a:srgbClr>
                  </a:outerShdw>
                </a:effectLst>
                <a:latin typeface="Calibri" pitchFamily="34" charset="0"/>
                <a:cs typeface="Calibri" pitchFamily="34" charset="0"/>
              </a:rPr>
              <a:t>“Who am I?” - </a:t>
            </a:r>
            <a:r>
              <a:rPr lang="en-US" b="1" i="1" dirty="0">
                <a:solidFill>
                  <a:srgbClr val="FFFFCC"/>
                </a:solidFill>
                <a:effectLst>
                  <a:outerShdw blurRad="38100" dist="38100" dir="2700000" algn="tl">
                    <a:srgbClr val="000000">
                      <a:alpha val="43137"/>
                    </a:srgbClr>
                  </a:outerShdw>
                </a:effectLst>
                <a:latin typeface="Calibri" pitchFamily="34" charset="0"/>
                <a:cs typeface="Calibri" pitchFamily="34" charset="0"/>
              </a:rPr>
              <a:t>a special creation of God</a:t>
            </a:r>
          </a:p>
          <a:p>
            <a:pPr marL="458788" indent="-457200" eaLnBrk="1" fontAlgn="auto" hangingPunct="1">
              <a:spcBef>
                <a:spcPts val="0"/>
              </a:spcBef>
              <a:spcAft>
                <a:spcPts val="3000"/>
              </a:spcAft>
              <a:buSzPct val="150000"/>
              <a:buFont typeface="Wingdings" pitchFamily="2" charset="2"/>
              <a:buChar char="§"/>
              <a:defRPr/>
            </a:pPr>
            <a:r>
              <a:rPr lang="en-US" dirty="0">
                <a:effectLst>
                  <a:outerShdw blurRad="38100" dist="38100" dir="2700000" algn="tl">
                    <a:srgbClr val="000000">
                      <a:alpha val="43137"/>
                    </a:srgbClr>
                  </a:outerShdw>
                </a:effectLst>
                <a:latin typeface="Calibri" pitchFamily="34" charset="0"/>
                <a:cs typeface="Calibri" pitchFamily="34" charset="0"/>
              </a:rPr>
              <a:t>“Where did I come from?” - </a:t>
            </a:r>
            <a:r>
              <a:rPr lang="en-US" b="1" i="1" dirty="0">
                <a:solidFill>
                  <a:srgbClr val="FFFFCC"/>
                </a:solidFill>
                <a:effectLst>
                  <a:outerShdw blurRad="38100" dist="38100" dir="2700000" algn="tl">
                    <a:srgbClr val="000000">
                      <a:alpha val="43137"/>
                    </a:srgbClr>
                  </a:outerShdw>
                </a:effectLst>
                <a:latin typeface="Calibri" pitchFamily="34" charset="0"/>
                <a:cs typeface="Calibri" pitchFamily="34" charset="0"/>
              </a:rPr>
              <a:t>from God’s design</a:t>
            </a:r>
          </a:p>
          <a:p>
            <a:pPr marL="458788" indent="-457200" eaLnBrk="1" fontAlgn="auto" hangingPunct="1">
              <a:spcBef>
                <a:spcPts val="0"/>
              </a:spcBef>
              <a:spcAft>
                <a:spcPts val="3000"/>
              </a:spcAft>
              <a:buSzPct val="150000"/>
              <a:buFont typeface="Wingdings" pitchFamily="2" charset="2"/>
              <a:buChar char="§"/>
              <a:defRPr/>
            </a:pPr>
            <a:r>
              <a:rPr lang="en-US" dirty="0">
                <a:effectLst>
                  <a:outerShdw blurRad="38100" dist="38100" dir="2700000" algn="tl">
                    <a:srgbClr val="000000">
                      <a:alpha val="43137"/>
                    </a:srgbClr>
                  </a:outerShdw>
                </a:effectLst>
                <a:latin typeface="Calibri" pitchFamily="34" charset="0"/>
                <a:cs typeface="Calibri" pitchFamily="34" charset="0"/>
              </a:rPr>
              <a:t>“Why am I here?” - </a:t>
            </a:r>
            <a:r>
              <a:rPr lang="en-US" b="1" i="1" dirty="0">
                <a:solidFill>
                  <a:srgbClr val="FFFFCC"/>
                </a:solidFill>
                <a:effectLst>
                  <a:outerShdw blurRad="38100" dist="38100" dir="2700000" algn="tl">
                    <a:srgbClr val="000000">
                      <a:alpha val="43137"/>
                    </a:srgbClr>
                  </a:outerShdw>
                </a:effectLst>
                <a:latin typeface="Calibri" pitchFamily="34" charset="0"/>
                <a:cs typeface="Calibri" pitchFamily="34" charset="0"/>
              </a:rPr>
              <a:t>to know and glorify God</a:t>
            </a:r>
          </a:p>
          <a:p>
            <a:pPr marL="458788" indent="-457200" eaLnBrk="1" fontAlgn="auto" hangingPunct="1">
              <a:spcBef>
                <a:spcPts val="0"/>
              </a:spcBef>
              <a:spcAft>
                <a:spcPts val="3000"/>
              </a:spcAft>
              <a:buSzPct val="150000"/>
              <a:buFont typeface="Wingdings" pitchFamily="2" charset="2"/>
              <a:buChar char="§"/>
              <a:defRPr/>
            </a:pPr>
            <a:r>
              <a:rPr lang="en-US" dirty="0">
                <a:effectLst>
                  <a:outerShdw blurRad="38100" dist="38100" dir="2700000" algn="tl">
                    <a:srgbClr val="000000">
                      <a:alpha val="43137"/>
                    </a:srgbClr>
                  </a:outerShdw>
                </a:effectLst>
                <a:latin typeface="Calibri" pitchFamily="34" charset="0"/>
                <a:cs typeface="Calibri" pitchFamily="34" charset="0"/>
              </a:rPr>
              <a:t>“Where am I going?” - </a:t>
            </a:r>
            <a:r>
              <a:rPr lang="en-US" b="1" i="1" dirty="0">
                <a:solidFill>
                  <a:srgbClr val="FFFFCC"/>
                </a:solidFill>
                <a:effectLst>
                  <a:outerShdw blurRad="38100" dist="38100" dir="2700000" algn="tl">
                    <a:srgbClr val="000000">
                      <a:alpha val="43137"/>
                    </a:srgbClr>
                  </a:outerShdw>
                </a:effectLst>
                <a:latin typeface="Calibri" pitchFamily="34" charset="0"/>
                <a:cs typeface="Calibri" pitchFamily="34" charset="0"/>
              </a:rPr>
              <a:t>to heaven</a:t>
            </a:r>
          </a:p>
          <a:p>
            <a:pPr marL="458788" indent="-457200" eaLnBrk="1" fontAlgn="auto" hangingPunct="1">
              <a:spcBef>
                <a:spcPts val="0"/>
              </a:spcBef>
              <a:spcAft>
                <a:spcPts val="3000"/>
              </a:spcAft>
              <a:buSzPct val="150000"/>
              <a:buFont typeface="Wingdings" pitchFamily="2" charset="2"/>
              <a:buChar char="§"/>
              <a:defRPr/>
            </a:pPr>
            <a:r>
              <a:rPr lang="en-US" dirty="0">
                <a:effectLst>
                  <a:outerShdw blurRad="38100" dist="38100" dir="2700000" algn="tl">
                    <a:srgbClr val="000000">
                      <a:alpha val="43137"/>
                    </a:srgbClr>
                  </a:outerShdw>
                </a:effectLst>
                <a:latin typeface="Calibri" pitchFamily="34" charset="0"/>
                <a:cs typeface="Calibri" pitchFamily="34" charset="0"/>
              </a:rPr>
              <a:t>“How can I get there?” - </a:t>
            </a:r>
            <a:r>
              <a:rPr lang="en-US" b="1" i="1" dirty="0">
                <a:solidFill>
                  <a:srgbClr val="FFFFCC"/>
                </a:solidFill>
                <a:effectLst>
                  <a:outerShdw blurRad="38100" dist="38100" dir="2700000" algn="tl">
                    <a:srgbClr val="000000">
                      <a:alpha val="43137"/>
                    </a:srgbClr>
                  </a:outerShdw>
                </a:effectLst>
                <a:latin typeface="Calibri" pitchFamily="34" charset="0"/>
                <a:cs typeface="Calibri" pitchFamily="34" charset="0"/>
              </a:rPr>
              <a:t>only through Jesus Christ</a:t>
            </a:r>
          </a:p>
        </p:txBody>
      </p:sp>
      <p:pic>
        <p:nvPicPr>
          <p:cNvPr id="5123"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066532" y="76200"/>
            <a:ext cx="1001268" cy="1371600"/>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228600"/>
            <a:ext cx="7772400" cy="914400"/>
          </a:xfrm>
        </p:spPr>
        <p:txBody>
          <a:bodyPr/>
          <a:lstStyle/>
          <a:p>
            <a:pPr algn="ctr" eaLnBrk="1" hangingPunct="1"/>
            <a:r>
              <a:rPr lang="en-US" sz="3600" dirty="0">
                <a:latin typeface="Calibri" panose="020F0502020204030204" pitchFamily="34" charset="0"/>
              </a:rPr>
              <a:t>GENESIS STRUCTURE</a:t>
            </a:r>
          </a:p>
        </p:txBody>
      </p:sp>
      <p:sp>
        <p:nvSpPr>
          <p:cNvPr id="92163" name="Rectangle 2051"/>
          <p:cNvSpPr>
            <a:spLocks noGrp="1" noChangeArrowheads="1"/>
          </p:cNvSpPr>
          <p:nvPr>
            <p:ph type="body" idx="1"/>
          </p:nvPr>
        </p:nvSpPr>
        <p:spPr>
          <a:xfrm>
            <a:off x="4953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Human race (Gen. 1‒11)</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Hebrew race (Gen. 12‒50)</a:t>
            </a:r>
          </a:p>
        </p:txBody>
      </p:sp>
      <p:pic>
        <p:nvPicPr>
          <p:cNvPr id="2" name="Picture 4" descr="5 Bible Lessons to Learn From the Book of Genesis | Jack Wellman">
            <a:extLst>
              <a:ext uri="{FF2B5EF4-FFF2-40B4-BE49-F238E27FC236}">
                <a16:creationId xmlns:a16="http://schemas.microsoft.com/office/drawing/2014/main" id="{8E86B3BC-9844-40CD-A11F-6CE7740863A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5785" y="4191000"/>
            <a:ext cx="3432431"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8511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7900" y="228600"/>
            <a:ext cx="4648200" cy="1143000"/>
          </a:xfrm>
        </p:spPr>
        <p:txBody>
          <a:bodyPr rtlCol="0">
            <a:noAutofit/>
          </a:bodyPr>
          <a:lstStyle/>
          <a:p>
            <a:pPr algn="ctr" eaLnBrk="1" fontAlgn="auto" hangingPunct="1">
              <a:spcAft>
                <a:spcPts val="0"/>
              </a:spcAft>
              <a:defRPr/>
            </a:pPr>
            <a:r>
              <a:rPr lang="en-US" sz="3600" dirty="0">
                <a:effectLst>
                  <a:outerShdw blurRad="38100" dist="38100" dir="2700000" algn="tl">
                    <a:srgbClr val="000000">
                      <a:alpha val="43137"/>
                    </a:srgbClr>
                  </a:outerShdw>
                </a:effectLst>
                <a:latin typeface="Calibri" pitchFamily="34" charset="0"/>
                <a:cs typeface="Calibri" pitchFamily="34" charset="0"/>
              </a:rPr>
              <a:t>Fundamental Questions</a:t>
            </a:r>
            <a:br>
              <a:rPr lang="en-US" sz="3600" dirty="0">
                <a:effectLst>
                  <a:outerShdw blurRad="38100" dist="38100" dir="2700000" algn="tl">
                    <a:srgbClr val="000000">
                      <a:alpha val="43137"/>
                    </a:srgbClr>
                  </a:outerShdw>
                </a:effectLst>
                <a:latin typeface="Calibri" pitchFamily="34" charset="0"/>
                <a:cs typeface="Calibri" pitchFamily="34" charset="0"/>
              </a:rPr>
            </a:br>
            <a:r>
              <a:rPr lang="en-US" sz="3200" dirty="0">
                <a:solidFill>
                  <a:schemeClr val="tx1"/>
                </a:solidFill>
                <a:effectLst>
                  <a:outerShdw blurRad="38100" dist="38100" dir="2700000" algn="tl">
                    <a:srgbClr val="000000">
                      <a:alpha val="43137"/>
                    </a:srgbClr>
                  </a:outerShdw>
                </a:effectLst>
                <a:ea typeface="+mn-ea"/>
                <a:cs typeface="Calibri" pitchFamily="34" charset="0"/>
              </a:rPr>
              <a:t>Humanistic Answers</a:t>
            </a:r>
          </a:p>
        </p:txBody>
      </p:sp>
      <p:sp>
        <p:nvSpPr>
          <p:cNvPr id="50178" name="Content Placeholder 2"/>
          <p:cNvSpPr>
            <a:spLocks noGrp="1"/>
          </p:cNvSpPr>
          <p:nvPr>
            <p:ph idx="1"/>
          </p:nvPr>
        </p:nvSpPr>
        <p:spPr>
          <a:xfrm>
            <a:off x="228600" y="1600200"/>
            <a:ext cx="8763000" cy="5029200"/>
          </a:xfrm>
        </p:spPr>
        <p:txBody>
          <a:bodyPr>
            <a:noAutofit/>
          </a:bodyPr>
          <a:lstStyle/>
          <a:p>
            <a:pPr marL="458788" indent="-457200" eaLnBrk="1" fontAlgn="auto" hangingPunct="1">
              <a:spcBef>
                <a:spcPts val="0"/>
              </a:spcBef>
              <a:spcAft>
                <a:spcPts val="3000"/>
              </a:spcAft>
              <a:buSzPct val="150000"/>
              <a:buFont typeface="Wingdings" pitchFamily="2" charset="2"/>
              <a:buChar char="§"/>
              <a:defRPr/>
            </a:pPr>
            <a:r>
              <a:rPr lang="en-US" dirty="0">
                <a:effectLst>
                  <a:outerShdw blurRad="38100" dist="38100" dir="2700000" algn="tl">
                    <a:srgbClr val="000000">
                      <a:alpha val="43137"/>
                    </a:srgbClr>
                  </a:outerShdw>
                </a:effectLst>
                <a:latin typeface="Calibri" pitchFamily="34" charset="0"/>
                <a:cs typeface="Calibri" pitchFamily="34" charset="0"/>
              </a:rPr>
              <a:t>“Who am I?” - </a:t>
            </a:r>
            <a:r>
              <a:rPr lang="en-US" b="1" i="1" dirty="0">
                <a:solidFill>
                  <a:srgbClr val="FFFFCC"/>
                </a:solidFill>
                <a:effectLst>
                  <a:outerShdw blurRad="38100" dist="38100" dir="2700000" algn="tl">
                    <a:srgbClr val="000000">
                      <a:alpha val="43137"/>
                    </a:srgbClr>
                  </a:outerShdw>
                </a:effectLst>
                <a:latin typeface="Calibri" pitchFamily="34" charset="0"/>
                <a:cs typeface="Calibri" pitchFamily="34" charset="0"/>
              </a:rPr>
              <a:t>a biological accident</a:t>
            </a:r>
          </a:p>
          <a:p>
            <a:pPr marL="458788" indent="-457200" eaLnBrk="1" fontAlgn="auto" hangingPunct="1">
              <a:spcBef>
                <a:spcPts val="0"/>
              </a:spcBef>
              <a:spcAft>
                <a:spcPts val="3000"/>
              </a:spcAft>
              <a:buSzPct val="150000"/>
              <a:buFont typeface="Wingdings" pitchFamily="2" charset="2"/>
              <a:buChar char="§"/>
              <a:defRPr/>
            </a:pPr>
            <a:r>
              <a:rPr lang="en-US" dirty="0">
                <a:effectLst>
                  <a:outerShdw blurRad="38100" dist="38100" dir="2700000" algn="tl">
                    <a:srgbClr val="000000">
                      <a:alpha val="43137"/>
                    </a:srgbClr>
                  </a:outerShdw>
                </a:effectLst>
                <a:latin typeface="Calibri" pitchFamily="34" charset="0"/>
                <a:cs typeface="Calibri" pitchFamily="34" charset="0"/>
              </a:rPr>
              <a:t>“Where did I come from?” - </a:t>
            </a:r>
            <a:r>
              <a:rPr lang="en-US" b="1" i="1" dirty="0">
                <a:solidFill>
                  <a:srgbClr val="FFFFCC"/>
                </a:solidFill>
                <a:effectLst>
                  <a:outerShdw blurRad="38100" dist="38100" dir="2700000" algn="tl">
                    <a:srgbClr val="000000">
                      <a:alpha val="43137"/>
                    </a:srgbClr>
                  </a:outerShdw>
                </a:effectLst>
                <a:latin typeface="Calibri" pitchFamily="34" charset="0"/>
                <a:cs typeface="Calibri" pitchFamily="34" charset="0"/>
              </a:rPr>
              <a:t>from the primordial soup</a:t>
            </a:r>
          </a:p>
          <a:p>
            <a:pPr marL="458788" indent="-457200" eaLnBrk="1" fontAlgn="auto" hangingPunct="1">
              <a:spcBef>
                <a:spcPts val="0"/>
              </a:spcBef>
              <a:spcAft>
                <a:spcPts val="3000"/>
              </a:spcAft>
              <a:buSzPct val="150000"/>
              <a:buFont typeface="Wingdings" pitchFamily="2" charset="2"/>
              <a:buChar char="§"/>
              <a:defRPr/>
            </a:pPr>
            <a:r>
              <a:rPr lang="en-US" dirty="0">
                <a:effectLst>
                  <a:outerShdw blurRad="38100" dist="38100" dir="2700000" algn="tl">
                    <a:srgbClr val="000000">
                      <a:alpha val="43137"/>
                    </a:srgbClr>
                  </a:outerShdw>
                </a:effectLst>
                <a:latin typeface="Calibri" pitchFamily="34" charset="0"/>
                <a:cs typeface="Calibri" pitchFamily="34" charset="0"/>
              </a:rPr>
              <a:t>“Why am I here?” - </a:t>
            </a:r>
            <a:r>
              <a:rPr lang="en-US" b="1" i="1" dirty="0">
                <a:solidFill>
                  <a:srgbClr val="FFFFCC"/>
                </a:solidFill>
                <a:effectLst>
                  <a:outerShdw blurRad="38100" dist="38100" dir="2700000" algn="tl">
                    <a:srgbClr val="000000">
                      <a:alpha val="43137"/>
                    </a:srgbClr>
                  </a:outerShdw>
                </a:effectLst>
                <a:latin typeface="Calibri" pitchFamily="34" charset="0"/>
                <a:cs typeface="Calibri" pitchFamily="34" charset="0"/>
              </a:rPr>
              <a:t>to fulfill self</a:t>
            </a:r>
          </a:p>
          <a:p>
            <a:pPr marL="458788" indent="-457200" eaLnBrk="1" fontAlgn="auto" hangingPunct="1">
              <a:spcBef>
                <a:spcPts val="0"/>
              </a:spcBef>
              <a:spcAft>
                <a:spcPts val="3000"/>
              </a:spcAft>
              <a:buSzPct val="150000"/>
              <a:buFont typeface="Wingdings" pitchFamily="2" charset="2"/>
              <a:buChar char="§"/>
              <a:defRPr/>
            </a:pPr>
            <a:r>
              <a:rPr lang="en-US" dirty="0">
                <a:effectLst>
                  <a:outerShdw blurRad="38100" dist="38100" dir="2700000" algn="tl">
                    <a:srgbClr val="000000">
                      <a:alpha val="43137"/>
                    </a:srgbClr>
                  </a:outerShdw>
                </a:effectLst>
                <a:latin typeface="Calibri" pitchFamily="34" charset="0"/>
                <a:cs typeface="Calibri" pitchFamily="34" charset="0"/>
              </a:rPr>
              <a:t>“Where am I going?” - </a:t>
            </a:r>
            <a:r>
              <a:rPr lang="en-US" b="1" i="1" dirty="0">
                <a:solidFill>
                  <a:srgbClr val="FFFFCC"/>
                </a:solidFill>
                <a:effectLst>
                  <a:outerShdw blurRad="38100" dist="38100" dir="2700000" algn="tl">
                    <a:srgbClr val="000000">
                      <a:alpha val="43137"/>
                    </a:srgbClr>
                  </a:outerShdw>
                </a:effectLst>
                <a:latin typeface="Calibri" pitchFamily="34" charset="0"/>
                <a:cs typeface="Calibri" pitchFamily="34" charset="0"/>
              </a:rPr>
              <a:t>toward a planetary new world order</a:t>
            </a:r>
          </a:p>
          <a:p>
            <a:pPr marL="458788" indent="-457200" eaLnBrk="1" fontAlgn="auto" hangingPunct="1">
              <a:spcBef>
                <a:spcPts val="0"/>
              </a:spcBef>
              <a:spcAft>
                <a:spcPts val="3000"/>
              </a:spcAft>
              <a:buSzPct val="150000"/>
              <a:buFont typeface="Wingdings" pitchFamily="2" charset="2"/>
              <a:buChar char="§"/>
              <a:defRPr/>
            </a:pPr>
            <a:r>
              <a:rPr lang="en-US" dirty="0">
                <a:effectLst>
                  <a:outerShdw blurRad="38100" dist="38100" dir="2700000" algn="tl">
                    <a:srgbClr val="000000">
                      <a:alpha val="43137"/>
                    </a:srgbClr>
                  </a:outerShdw>
                </a:effectLst>
                <a:latin typeface="Calibri" pitchFamily="34" charset="0"/>
                <a:cs typeface="Calibri" pitchFamily="34" charset="0"/>
              </a:rPr>
              <a:t>“How can I get there?” - </a:t>
            </a:r>
            <a:r>
              <a:rPr lang="en-US" b="1" i="1" dirty="0">
                <a:solidFill>
                  <a:srgbClr val="FFFFCC"/>
                </a:solidFill>
                <a:effectLst>
                  <a:outerShdw blurRad="38100" dist="38100" dir="2700000" algn="tl">
                    <a:srgbClr val="000000">
                      <a:alpha val="43137"/>
                    </a:srgbClr>
                  </a:outerShdw>
                </a:effectLst>
                <a:latin typeface="Calibri" pitchFamily="34" charset="0"/>
                <a:cs typeface="Calibri" pitchFamily="34" charset="0"/>
              </a:rPr>
              <a:t>the scientific method</a:t>
            </a:r>
          </a:p>
        </p:txBody>
      </p:sp>
      <p:pic>
        <p:nvPicPr>
          <p:cNvPr id="6" name="Picture 3">
            <a:extLst>
              <a:ext uri="{FF2B5EF4-FFF2-40B4-BE49-F238E27FC236}">
                <a16:creationId xmlns:a16="http://schemas.microsoft.com/office/drawing/2014/main" id="{12B965E6-AF36-4BA2-BD95-EAC5B19AC08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199" y="76200"/>
            <a:ext cx="892627" cy="1280160"/>
          </a:xfrm>
          <a:prstGeom prst="rect">
            <a:avLst/>
          </a:prstGeom>
          <a:ln w="19050">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1752600" y="228600"/>
            <a:ext cx="5638800" cy="762000"/>
          </a:xfrm>
        </p:spPr>
        <p:txBody>
          <a:bodyPr/>
          <a:lstStyle/>
          <a:p>
            <a:pPr algn="ctr" eaLnBrk="1" hangingPunct="1"/>
            <a:r>
              <a:rPr lang="en-US" sz="3600" dirty="0" err="1">
                <a:effectLst>
                  <a:outerShdw blurRad="38100" dist="38100" dir="2700000" algn="tl">
                    <a:srgbClr val="000000">
                      <a:alpha val="43137"/>
                    </a:srgbClr>
                  </a:outerShdw>
                </a:effectLst>
                <a:latin typeface="Calibri" pitchFamily="34" charset="0"/>
                <a:cs typeface="Calibri" pitchFamily="34" charset="0"/>
              </a:rPr>
              <a:t>Torcaso</a:t>
            </a:r>
            <a:r>
              <a:rPr lang="en-US" sz="3600" dirty="0">
                <a:effectLst>
                  <a:outerShdw blurRad="38100" dist="38100" dir="2700000" algn="tl">
                    <a:srgbClr val="000000">
                      <a:alpha val="43137"/>
                    </a:srgbClr>
                  </a:outerShdw>
                </a:effectLst>
                <a:latin typeface="Calibri" pitchFamily="34" charset="0"/>
                <a:cs typeface="Calibri" pitchFamily="34" charset="0"/>
              </a:rPr>
              <a:t> v. Watkins (1961)</a:t>
            </a:r>
          </a:p>
        </p:txBody>
      </p:sp>
      <p:sp>
        <p:nvSpPr>
          <p:cNvPr id="55298" name="Content Placeholder 2"/>
          <p:cNvSpPr>
            <a:spLocks noGrp="1"/>
          </p:cNvSpPr>
          <p:nvPr>
            <p:ph idx="1"/>
          </p:nvPr>
        </p:nvSpPr>
        <p:spPr>
          <a:xfrm>
            <a:off x="0" y="1143000"/>
            <a:ext cx="9144000" cy="2362200"/>
          </a:xfrm>
        </p:spPr>
        <p:txBody>
          <a:bodyPr>
            <a:noAutofit/>
          </a:bodyPr>
          <a:lstStyle/>
          <a:p>
            <a:pPr marL="1588" indent="0" algn="just" eaLnBrk="1" fontAlgn="auto" hangingPunct="1">
              <a:spcAft>
                <a:spcPts val="0"/>
              </a:spcAft>
              <a:buClr>
                <a:schemeClr val="tx1">
                  <a:shade val="95000"/>
                </a:schemeClr>
              </a:buClr>
              <a:buNone/>
              <a:defRPr/>
            </a:pPr>
            <a:r>
              <a:rPr lang="en-US" dirty="0">
                <a:latin typeface="Calibri" pitchFamily="34" charset="0"/>
                <a:cs typeface="Calibri" pitchFamily="34" charset="0"/>
              </a:rPr>
              <a:t>“Among the religions in this country which do not teach what would generally be considered a belief in the existence of God are Buddhism, Taoism, Ethical Culture, Secular </a:t>
            </a:r>
            <a:r>
              <a:rPr lang="en-US" i="1" dirty="0">
                <a:latin typeface="Calibri" pitchFamily="34" charset="0"/>
                <a:cs typeface="Calibri" pitchFamily="34" charset="0"/>
              </a:rPr>
              <a:t>Humanism</a:t>
            </a:r>
            <a:r>
              <a:rPr lang="en-US" dirty="0">
                <a:latin typeface="Calibri" pitchFamily="34" charset="0"/>
                <a:cs typeface="Calibri" pitchFamily="34" charset="0"/>
              </a:rPr>
              <a:t> and others” (italics added).</a:t>
            </a:r>
          </a:p>
        </p:txBody>
      </p:sp>
      <p:sp>
        <p:nvSpPr>
          <p:cNvPr id="57348" name="Rectangle 1"/>
          <p:cNvSpPr>
            <a:spLocks noChangeArrowheads="1"/>
          </p:cNvSpPr>
          <p:nvPr/>
        </p:nvSpPr>
        <p:spPr bwMode="auto">
          <a:xfrm>
            <a:off x="2072342" y="6400800"/>
            <a:ext cx="4999317" cy="369332"/>
          </a:xfrm>
          <a:prstGeom prst="rect">
            <a:avLst/>
          </a:prstGeom>
          <a:noFill/>
          <a:ln w="9525">
            <a:noFill/>
            <a:miter lim="800000"/>
            <a:headEnd/>
            <a:tailEnd/>
          </a:ln>
        </p:spPr>
        <p:txBody>
          <a:bodyPr wrap="none" anchor="ctr">
            <a:spAutoFit/>
          </a:bodyPr>
          <a:lstStyle/>
          <a:p>
            <a:pPr algn="ctr"/>
            <a:r>
              <a:rPr lang="en-US" sz="1800" i="1" dirty="0" err="1">
                <a:effectLst>
                  <a:outerShdw blurRad="38100" dist="38100" dir="2700000" algn="tl">
                    <a:srgbClr val="000000">
                      <a:alpha val="43137"/>
                    </a:srgbClr>
                  </a:outerShdw>
                </a:effectLst>
                <a:latin typeface="Calibri" pitchFamily="34" charset="0"/>
                <a:cs typeface="Calibri" pitchFamily="34" charset="0"/>
              </a:rPr>
              <a:t>Torcaso</a:t>
            </a:r>
            <a:r>
              <a:rPr lang="en-US" sz="1800" i="1" dirty="0">
                <a:effectLst>
                  <a:outerShdw blurRad="38100" dist="38100" dir="2700000" algn="tl">
                    <a:srgbClr val="000000">
                      <a:alpha val="43137"/>
                    </a:srgbClr>
                  </a:outerShdw>
                </a:effectLst>
                <a:latin typeface="Calibri" pitchFamily="34" charset="0"/>
                <a:cs typeface="Calibri" pitchFamily="34" charset="0"/>
              </a:rPr>
              <a:t> v. Watkins</a:t>
            </a:r>
            <a:r>
              <a:rPr lang="en-US" sz="1800" dirty="0">
                <a:effectLst>
                  <a:outerShdw blurRad="38100" dist="38100" dir="2700000" algn="tl">
                    <a:srgbClr val="000000">
                      <a:alpha val="43137"/>
                    </a:srgbClr>
                  </a:outerShdw>
                </a:effectLst>
                <a:latin typeface="Calibri" pitchFamily="34" charset="0"/>
                <a:cs typeface="Calibri" pitchFamily="34" charset="0"/>
              </a:rPr>
              <a:t>, 367 U.S. 488, 495, n. 11 (1961). </a:t>
            </a:r>
          </a:p>
        </p:txBody>
      </p:sp>
      <p:pic>
        <p:nvPicPr>
          <p:cNvPr id="5"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68881" y="3505200"/>
            <a:ext cx="4206239" cy="27432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304800" y="228600"/>
            <a:ext cx="8534400" cy="762000"/>
          </a:xfrm>
        </p:spPr>
        <p:txBody>
          <a:bodyPr/>
          <a:lstStyle/>
          <a:p>
            <a:pPr algn="ctr" eaLnBrk="1" hangingPunct="1"/>
            <a:r>
              <a:rPr lang="en-US" sz="3600" dirty="0">
                <a:effectLst>
                  <a:outerShdw blurRad="38100" dist="38100" dir="2700000" algn="tl">
                    <a:srgbClr val="000000">
                      <a:alpha val="43137"/>
                    </a:srgbClr>
                  </a:outerShdw>
                </a:effectLst>
                <a:latin typeface="Calibri" pitchFamily="34" charset="0"/>
                <a:cs typeface="Calibri" pitchFamily="34" charset="0"/>
              </a:rPr>
              <a:t>Humanist Proselytizing</a:t>
            </a:r>
          </a:p>
        </p:txBody>
      </p:sp>
      <p:sp>
        <p:nvSpPr>
          <p:cNvPr id="56322" name="Content Placeholder 2"/>
          <p:cNvSpPr>
            <a:spLocks noGrp="1"/>
          </p:cNvSpPr>
          <p:nvPr>
            <p:ph idx="1"/>
          </p:nvPr>
        </p:nvSpPr>
        <p:spPr>
          <a:xfrm>
            <a:off x="76200" y="1143000"/>
            <a:ext cx="6172201" cy="4114800"/>
          </a:xfrm>
        </p:spPr>
        <p:txBody>
          <a:bodyPr>
            <a:normAutofit/>
          </a:bodyPr>
          <a:lstStyle/>
          <a:p>
            <a:pPr marL="1588" indent="0" algn="just" eaLnBrk="1" fontAlgn="auto" hangingPunct="1">
              <a:spcAft>
                <a:spcPts val="0"/>
              </a:spcAft>
              <a:buClr>
                <a:schemeClr val="tx1">
                  <a:shade val="95000"/>
                </a:schemeClr>
              </a:buClr>
              <a:buNone/>
              <a:defRPr/>
            </a:pPr>
            <a:r>
              <a:rPr lang="en-US" sz="3000" dirty="0">
                <a:effectLst>
                  <a:outerShdw blurRad="38100" dist="38100" dir="2700000" algn="tl">
                    <a:srgbClr val="000000">
                      <a:alpha val="43137"/>
                    </a:srgbClr>
                  </a:outerShdw>
                </a:effectLst>
                <a:latin typeface="Calibri" pitchFamily="34" charset="0"/>
                <a:cs typeface="Calibri" pitchFamily="34" charset="0"/>
              </a:rPr>
              <a:t>“Education is thus a most powerful ally of Humanism, and every public school is a school of Humanism. What can the theistic Sunday-schools, meeting for an hour once a week, and teaching only a fraction of the children, do to stem the tide of a five-day program of humanistic teaching?”</a:t>
            </a:r>
          </a:p>
        </p:txBody>
      </p:sp>
      <p:sp>
        <p:nvSpPr>
          <p:cNvPr id="58372" name="TextBox 3"/>
          <p:cNvSpPr txBox="1">
            <a:spLocks noChangeArrowheads="1"/>
          </p:cNvSpPr>
          <p:nvPr/>
        </p:nvSpPr>
        <p:spPr bwMode="auto">
          <a:xfrm>
            <a:off x="2171700" y="6096000"/>
            <a:ext cx="4800600" cy="646331"/>
          </a:xfrm>
          <a:prstGeom prst="rect">
            <a:avLst/>
          </a:prstGeom>
          <a:noFill/>
          <a:ln w="9525">
            <a:noFill/>
            <a:miter lim="800000"/>
            <a:headEnd/>
            <a:tailEnd/>
          </a:ln>
        </p:spPr>
        <p:txBody>
          <a:bodyPr wrap="square">
            <a:spAutoFit/>
          </a:bodyPr>
          <a:lstStyle/>
          <a:p>
            <a:pPr algn="ctr"/>
            <a:r>
              <a:rPr lang="en-US" sz="1800" dirty="0">
                <a:effectLst>
                  <a:outerShdw blurRad="38100" dist="38100" dir="2700000" algn="tl">
                    <a:srgbClr val="000000">
                      <a:alpha val="43137"/>
                    </a:srgbClr>
                  </a:outerShdw>
                </a:effectLst>
                <a:latin typeface="Calibri" pitchFamily="34" charset="0"/>
                <a:cs typeface="Calibri" pitchFamily="34" charset="0"/>
              </a:rPr>
              <a:t>Charles Francis Potter, </a:t>
            </a:r>
            <a:r>
              <a:rPr lang="en-US" sz="1800" i="1" dirty="0">
                <a:effectLst>
                  <a:outerShdw blurRad="38100" dist="38100" dir="2700000" algn="tl">
                    <a:srgbClr val="000000">
                      <a:alpha val="43137"/>
                    </a:srgbClr>
                  </a:outerShdw>
                </a:effectLst>
                <a:latin typeface="Calibri" pitchFamily="34" charset="0"/>
                <a:cs typeface="Calibri" pitchFamily="34" charset="0"/>
              </a:rPr>
              <a:t>Humanism: A New Religion</a:t>
            </a:r>
            <a:r>
              <a:rPr lang="en-US" sz="1800" dirty="0">
                <a:effectLst>
                  <a:outerShdw blurRad="38100" dist="38100" dir="2700000" algn="tl">
                    <a:srgbClr val="000000">
                      <a:alpha val="43137"/>
                    </a:srgbClr>
                  </a:outerShdw>
                </a:effectLst>
                <a:latin typeface="Calibri" pitchFamily="34" charset="0"/>
                <a:cs typeface="Calibri" pitchFamily="34" charset="0"/>
              </a:rPr>
              <a:t> (New York: Simon and Schuster, 1930), 128</a:t>
            </a:r>
          </a:p>
        </p:txBody>
      </p:sp>
      <p:pic>
        <p:nvPicPr>
          <p:cNvPr id="22530"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440558" y="1371600"/>
            <a:ext cx="2551043" cy="3352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F89DDE-DAA5-41B9-9AAA-46E3B77AB9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3:15</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And I will put enmity Between you and the woman, And between your seed and her seed; He shall bruise you on the head, And you shall bruise him on the heel.</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6" name="Picture 5">
            <a:extLst>
              <a:ext uri="{FF2B5EF4-FFF2-40B4-BE49-F238E27FC236}">
                <a16:creationId xmlns:a16="http://schemas.microsoft.com/office/drawing/2014/main" id="{2824A913-96BE-436F-BC65-6AF719E082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4176" y="3048000"/>
            <a:ext cx="1755648" cy="1828800"/>
          </a:xfrm>
          <a:prstGeom prst="rect">
            <a:avLst/>
          </a:prstGeom>
        </p:spPr>
      </p:pic>
    </p:spTree>
    <p:extLst>
      <p:ext uri="{BB962C8B-B14F-4D97-AF65-F5344CB8AC3E}">
        <p14:creationId xmlns:p14="http://schemas.microsoft.com/office/powerpoint/2010/main" val="324309829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1219200" y="228600"/>
            <a:ext cx="6705600" cy="1097280"/>
          </a:xfrm>
        </p:spPr>
        <p:txBody>
          <a:bodyPr/>
          <a:lstStyle/>
          <a:p>
            <a:pPr marL="461963" indent="-461963" algn="ctr" eaLnBrk="1" hangingPunct="1">
              <a:buClr>
                <a:schemeClr val="tx2"/>
              </a:buClr>
              <a:buFont typeface="+mj-lt"/>
              <a:buAutoNum type="romanUcPeriod" startAt="2"/>
            </a:pPr>
            <a:r>
              <a:rPr lang="en-US" sz="3600" dirty="0">
                <a:effectLst>
                  <a:outerShdw blurRad="38100" dist="38100" dir="2700000" algn="tl">
                    <a:srgbClr val="000000">
                      <a:alpha val="43137"/>
                    </a:srgbClr>
                  </a:outerShdw>
                </a:effectLst>
                <a:ea typeface="+mn-ea"/>
                <a:cs typeface="+mn-cs"/>
              </a:rPr>
              <a:t>Ungodly Line of Cain</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 4:16-24)</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33795" name="Rectangle 3"/>
          <p:cNvSpPr>
            <a:spLocks noGrp="1" noChangeArrowheads="1"/>
          </p:cNvSpPr>
          <p:nvPr>
            <p:ph type="body" idx="1"/>
          </p:nvPr>
        </p:nvSpPr>
        <p:spPr>
          <a:xfrm>
            <a:off x="159068" y="1325880"/>
            <a:ext cx="8984931" cy="4114800"/>
          </a:xfrm>
        </p:spPr>
        <p:txBody>
          <a:bodyPr/>
          <a:lstStyle/>
          <a:p>
            <a:pPr marL="461963" lvl="1" indent="-457200" eaLnBrk="1" hangingPunct="1">
              <a:spcBef>
                <a:spcPts val="0"/>
              </a:spcBef>
              <a:spcAft>
                <a:spcPts val="30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Evil line that will not bring forth the Messiah (Gen 3:15)</a:t>
            </a:r>
          </a:p>
          <a:p>
            <a:pPr marL="914400" lvl="2" indent="-452438" eaLnBrk="1" hangingPunct="1">
              <a:spcBef>
                <a:spcPts val="0"/>
              </a:spcBef>
              <a:spcAft>
                <a:spcPts val="1800"/>
              </a:spcAft>
              <a:buClr>
                <a:srgbClr val="00FF99"/>
              </a:buClr>
              <a:buSzPct val="100000"/>
              <a:buFont typeface="+mj-lt"/>
              <a:buAutoNum type="arabicPeriod"/>
              <a:defRPr/>
            </a:pPr>
            <a:r>
              <a:rPr lang="en-US" sz="2800" dirty="0"/>
              <a:t>Continuation of Cain’s line (4:16-18)</a:t>
            </a:r>
          </a:p>
          <a:p>
            <a:pPr marL="914400" lvl="2" indent="-452438" eaLnBrk="1" hangingPunct="1">
              <a:spcBef>
                <a:spcPts val="0"/>
              </a:spcBef>
              <a:spcAft>
                <a:spcPts val="1800"/>
              </a:spcAft>
              <a:buClr>
                <a:srgbClr val="00FF99"/>
              </a:buClr>
              <a:buSzPct val="100000"/>
              <a:buFont typeface="+mj-lt"/>
              <a:buAutoNum type="arabicPeriod"/>
              <a:defRPr/>
            </a:pPr>
            <a:r>
              <a:rPr lang="en-US" sz="2800" dirty="0"/>
              <a:t>Immorality (4:19)</a:t>
            </a:r>
          </a:p>
          <a:p>
            <a:pPr marL="914400" lvl="2" indent="-452438" eaLnBrk="1" hangingPunct="1">
              <a:spcBef>
                <a:spcPts val="0"/>
              </a:spcBef>
              <a:spcAft>
                <a:spcPts val="1800"/>
              </a:spcAft>
              <a:buClr>
                <a:srgbClr val="00FF99"/>
              </a:buClr>
              <a:buSzPct val="100000"/>
              <a:buFont typeface="+mj-lt"/>
              <a:buAutoNum type="arabicPeriod"/>
              <a:defRPr/>
            </a:pPr>
            <a:r>
              <a:rPr lang="en-US" sz="2800" dirty="0"/>
              <a:t>Technological but not spiritual advancement (4:20-22)</a:t>
            </a:r>
          </a:p>
          <a:p>
            <a:pPr marL="914400" lvl="2" indent="-452438" eaLnBrk="1" hangingPunct="1">
              <a:spcBef>
                <a:spcPts val="0"/>
              </a:spcBef>
              <a:spcAft>
                <a:spcPts val="1800"/>
              </a:spcAft>
              <a:buClr>
                <a:srgbClr val="00FF99"/>
              </a:buClr>
              <a:buSzPct val="100000"/>
              <a:buFont typeface="+mj-lt"/>
              <a:buAutoNum type="arabicPeriod"/>
              <a:defRPr/>
            </a:pPr>
            <a:r>
              <a:rPr lang="en-US" sz="2800" dirty="0"/>
              <a:t>More immorality (4:23a)</a:t>
            </a:r>
          </a:p>
          <a:p>
            <a:pPr marL="914400" lvl="2" indent="-452438" eaLnBrk="1" hangingPunct="1">
              <a:spcBef>
                <a:spcPts val="0"/>
              </a:spcBef>
              <a:spcAft>
                <a:spcPts val="1800"/>
              </a:spcAft>
              <a:buClr>
                <a:srgbClr val="00FF99"/>
              </a:buClr>
              <a:buSzPct val="100000"/>
              <a:buFont typeface="+mj-lt"/>
              <a:buAutoNum type="arabicPeriod"/>
              <a:defRPr/>
            </a:pPr>
            <a:r>
              <a:rPr lang="en-US" sz="2800" dirty="0"/>
              <a:t>Violence  (4:23b)</a:t>
            </a:r>
          </a:p>
          <a:p>
            <a:pPr marL="914400" lvl="2" indent="-452438" eaLnBrk="1" hangingPunct="1">
              <a:spcBef>
                <a:spcPts val="0"/>
              </a:spcBef>
              <a:spcAft>
                <a:spcPts val="1800"/>
              </a:spcAft>
              <a:buClr>
                <a:srgbClr val="00FF99"/>
              </a:buClr>
              <a:buSzPct val="100000"/>
              <a:buFont typeface="+mj-lt"/>
              <a:buAutoNum type="arabicPeriod"/>
              <a:defRPr/>
            </a:pPr>
            <a:r>
              <a:rPr lang="en-US" sz="2800" dirty="0"/>
              <a:t>Humanistic (4:24)</a:t>
            </a:r>
          </a:p>
        </p:txBody>
      </p:sp>
      <p:pic>
        <p:nvPicPr>
          <p:cNvPr id="4" name="Picture 3">
            <a:extLst>
              <a:ext uri="{FF2B5EF4-FFF2-40B4-BE49-F238E27FC236}">
                <a16:creationId xmlns:a16="http://schemas.microsoft.com/office/drawing/2014/main" id="{9DE85CCD-4FAF-4726-BE7C-4188638485F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248400" y="4267200"/>
            <a:ext cx="2438400" cy="2088649"/>
          </a:xfrm>
          <a:prstGeom prst="rect">
            <a:avLst/>
          </a:prstGeom>
        </p:spPr>
      </p:pic>
      <p:pic>
        <p:nvPicPr>
          <p:cNvPr id="5" name="Picture 4">
            <a:extLst>
              <a:ext uri="{FF2B5EF4-FFF2-40B4-BE49-F238E27FC236}">
                <a16:creationId xmlns:a16="http://schemas.microsoft.com/office/drawing/2014/main" id="{7E2678AE-EBF8-489B-B527-CDC1D3C42C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29440098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552700" y="228600"/>
            <a:ext cx="4038600" cy="1143000"/>
          </a:xfrm>
        </p:spPr>
        <p:txBody>
          <a:bodyPr/>
          <a:lstStyle/>
          <a:p>
            <a:pPr algn="ctr" eaLnBrk="1" hangingPunct="1"/>
            <a:r>
              <a:rPr lang="en-US" sz="3600" dirty="0">
                <a:effectLst>
                  <a:outerShdw blurRad="38100" dist="38100" dir="2700000" algn="tl">
                    <a:srgbClr val="000000">
                      <a:alpha val="43137"/>
                    </a:srgbClr>
                  </a:outerShdw>
                </a:effectLst>
              </a:rPr>
              <a:t>Genesis 4 Outline</a:t>
            </a:r>
          </a:p>
        </p:txBody>
      </p:sp>
      <p:sp>
        <p:nvSpPr>
          <p:cNvPr id="124931" name="Rectangle 3"/>
          <p:cNvSpPr>
            <a:spLocks noGrp="1" noChangeArrowheads="1"/>
          </p:cNvSpPr>
          <p:nvPr>
            <p:ph type="body" idx="1"/>
          </p:nvPr>
        </p:nvSpPr>
        <p:spPr>
          <a:xfrm>
            <a:off x="1676400" y="2057400"/>
            <a:ext cx="5791200" cy="2819400"/>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First murder (Gen 4:1-15)</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Ungodly line of Cain (4:16-24)</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Godly line of Seth (4:25-26)</a:t>
            </a:r>
          </a:p>
        </p:txBody>
      </p:sp>
      <p:pic>
        <p:nvPicPr>
          <p:cNvPr id="4" name="Picture 3">
            <a:extLst>
              <a:ext uri="{FF2B5EF4-FFF2-40B4-BE49-F238E27FC236}">
                <a16:creationId xmlns:a16="http://schemas.microsoft.com/office/drawing/2014/main" id="{DC75D3B2-BCF1-400A-B753-5B23794709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30194413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idx="1"/>
          </p:nvPr>
        </p:nvSpPr>
        <p:spPr>
          <a:xfrm>
            <a:off x="723900" y="1904999"/>
            <a:ext cx="7696200" cy="3810001"/>
          </a:xfrm>
        </p:spPr>
        <p:txBody>
          <a:bodyPr/>
          <a:lstStyle/>
          <a:p>
            <a:pPr marL="461963" lvl="1" indent="-457200" algn="just"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Seth’s birth (4:25)</a:t>
            </a:r>
          </a:p>
          <a:p>
            <a:pPr marL="461963" lvl="1" indent="-457200" algn="just"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Enosh’s birth (4:26a)</a:t>
            </a:r>
          </a:p>
          <a:p>
            <a:pPr marL="461963" lvl="1" indent="-457200" algn="just"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Good line (4:26b) – </a:t>
            </a:r>
            <a:r>
              <a:rPr lang="en-US" dirty="0">
                <a:effectLst>
                  <a:outerShdw blurRad="38100" dist="38100" dir="2700000" algn="tl">
                    <a:srgbClr val="000000">
                      <a:alpha val="43137"/>
                    </a:srgbClr>
                  </a:outerShdw>
                </a:effectLst>
                <a:ea typeface="+mn-ea"/>
                <a:cs typeface="+mn-cs"/>
              </a:rPr>
              <a:t>How God continued the messianic line despite Satan’s attempt to preempt the messianic promise of Genesis 3:15</a:t>
            </a:r>
          </a:p>
        </p:txBody>
      </p:sp>
      <p:pic>
        <p:nvPicPr>
          <p:cNvPr id="4" name="Picture 3">
            <a:extLst>
              <a:ext uri="{FF2B5EF4-FFF2-40B4-BE49-F238E27FC236}">
                <a16:creationId xmlns:a16="http://schemas.microsoft.com/office/drawing/2014/main" id="{4DB1DD99-DCF8-4C43-AEFB-FB959883F91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2" name="Picture 1">
            <a:extLst>
              <a:ext uri="{FF2B5EF4-FFF2-40B4-BE49-F238E27FC236}">
                <a16:creationId xmlns:a16="http://schemas.microsoft.com/office/drawing/2014/main" id="{047792E9-78D0-464B-AC37-D69C8592840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8385" y="91441"/>
            <a:ext cx="1097280" cy="1371600"/>
          </a:xfrm>
          <a:prstGeom prst="rect">
            <a:avLst/>
          </a:prstGeom>
        </p:spPr>
      </p:pic>
      <p:sp>
        <p:nvSpPr>
          <p:cNvPr id="6" name="Rectangle 2">
            <a:extLst>
              <a:ext uri="{FF2B5EF4-FFF2-40B4-BE49-F238E27FC236}">
                <a16:creationId xmlns:a16="http://schemas.microsoft.com/office/drawing/2014/main" id="{AEBB13B0-405E-42EB-A32C-3FFD57E7EC30}"/>
              </a:ext>
            </a:extLst>
          </p:cNvPr>
          <p:cNvSpPr txBox="1">
            <a:spLocks noChangeArrowheads="1"/>
          </p:cNvSpPr>
          <p:nvPr/>
        </p:nvSpPr>
        <p:spPr bwMode="auto">
          <a:xfrm>
            <a:off x="2286000" y="228600"/>
            <a:ext cx="4572000"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573088" indent="-573088" algn="ctr" eaLnBrk="1" hangingPunct="1">
              <a:buClr>
                <a:schemeClr val="tx2"/>
              </a:buClr>
              <a:buFont typeface="+mj-lt"/>
              <a:buAutoNum type="romanUcPeriod" startAt="3"/>
            </a:pPr>
            <a:r>
              <a:rPr lang="en-US" sz="3600" kern="0" dirty="0">
                <a:effectLst>
                  <a:outerShdw blurRad="38100" dist="38100" dir="2700000" algn="tl">
                    <a:srgbClr val="000000">
                      <a:alpha val="43137"/>
                    </a:srgbClr>
                  </a:outerShdw>
                </a:effectLst>
                <a:ea typeface="+mn-ea"/>
                <a:cs typeface="+mn-cs"/>
              </a:rPr>
              <a:t>Godly Line of Seth</a:t>
            </a:r>
            <a:br>
              <a:rPr lang="en-US" sz="3600" kern="0" dirty="0">
                <a:effectLst>
                  <a:outerShdw blurRad="38100" dist="38100" dir="2700000" algn="tl">
                    <a:srgbClr val="000000">
                      <a:alpha val="43137"/>
                    </a:srgbClr>
                  </a:outerShdw>
                </a:effectLst>
              </a:rPr>
            </a:br>
            <a:r>
              <a:rPr lang="en-US" sz="2800" kern="0" dirty="0">
                <a:solidFill>
                  <a:schemeClr val="tx1"/>
                </a:solidFill>
                <a:effectLst>
                  <a:outerShdw blurRad="38100" dist="38100" dir="2700000" algn="tl">
                    <a:srgbClr val="000000">
                      <a:alpha val="43137"/>
                    </a:srgbClr>
                  </a:outerShdw>
                </a:effectLst>
                <a:ea typeface="+mn-ea"/>
                <a:cs typeface="+mn-cs"/>
              </a:rPr>
              <a:t>(Gen 4:25-26)</a:t>
            </a:r>
            <a:endParaRPr lang="en-US" sz="3200" kern="0" dirty="0">
              <a:solidFill>
                <a:schemeClr val="tx1"/>
              </a:solidFill>
              <a:effectLst>
                <a:outerShdw blurRad="38100" dist="38100" dir="2700000" algn="tl">
                  <a:srgbClr val="000000">
                    <a:alpha val="43137"/>
                  </a:srgbClr>
                </a:outerShdw>
              </a:effectLst>
              <a:ea typeface="+mn-ea"/>
              <a:cs typeface="+mn-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idx="1"/>
          </p:nvPr>
        </p:nvSpPr>
        <p:spPr>
          <a:xfrm>
            <a:off x="723900" y="1904999"/>
            <a:ext cx="7696200" cy="3810001"/>
          </a:xfrm>
        </p:spPr>
        <p:txBody>
          <a:bodyPr/>
          <a:lstStyle/>
          <a:p>
            <a:pPr marL="461963" lvl="1" indent="-457200" algn="just"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ea typeface="+mn-ea"/>
                <a:cs typeface="+mn-cs"/>
              </a:rPr>
              <a:t>Seth’s birth (4:25)</a:t>
            </a:r>
          </a:p>
          <a:p>
            <a:pPr marL="461963" lvl="1" indent="-457200" algn="just"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Enosh’s birth (4:26a)</a:t>
            </a:r>
          </a:p>
          <a:p>
            <a:pPr marL="461963" lvl="1" indent="-457200" algn="just"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Good line (4:26b) – </a:t>
            </a:r>
            <a:r>
              <a:rPr lang="en-US" dirty="0">
                <a:effectLst>
                  <a:outerShdw blurRad="38100" dist="38100" dir="2700000" algn="tl">
                    <a:srgbClr val="000000">
                      <a:alpha val="43137"/>
                    </a:srgbClr>
                  </a:outerShdw>
                </a:effectLst>
                <a:ea typeface="+mn-ea"/>
                <a:cs typeface="+mn-cs"/>
              </a:rPr>
              <a:t>How God continued the messianic line despite Satan’s attempt to preempt the messianic promise of Genesis 3:15</a:t>
            </a:r>
          </a:p>
        </p:txBody>
      </p:sp>
      <p:pic>
        <p:nvPicPr>
          <p:cNvPr id="4" name="Picture 3">
            <a:extLst>
              <a:ext uri="{FF2B5EF4-FFF2-40B4-BE49-F238E27FC236}">
                <a16:creationId xmlns:a16="http://schemas.microsoft.com/office/drawing/2014/main" id="{4DB1DD99-DCF8-4C43-AEFB-FB959883F91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2" name="Picture 1">
            <a:extLst>
              <a:ext uri="{FF2B5EF4-FFF2-40B4-BE49-F238E27FC236}">
                <a16:creationId xmlns:a16="http://schemas.microsoft.com/office/drawing/2014/main" id="{047792E9-78D0-464B-AC37-D69C8592840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8385" y="91441"/>
            <a:ext cx="1097280" cy="1371600"/>
          </a:xfrm>
          <a:prstGeom prst="rect">
            <a:avLst/>
          </a:prstGeom>
        </p:spPr>
      </p:pic>
      <p:sp>
        <p:nvSpPr>
          <p:cNvPr id="6" name="Rectangle 2">
            <a:extLst>
              <a:ext uri="{FF2B5EF4-FFF2-40B4-BE49-F238E27FC236}">
                <a16:creationId xmlns:a16="http://schemas.microsoft.com/office/drawing/2014/main" id="{AEBB13B0-405E-42EB-A32C-3FFD57E7EC30}"/>
              </a:ext>
            </a:extLst>
          </p:cNvPr>
          <p:cNvSpPr txBox="1">
            <a:spLocks noChangeArrowheads="1"/>
          </p:cNvSpPr>
          <p:nvPr/>
        </p:nvSpPr>
        <p:spPr bwMode="auto">
          <a:xfrm>
            <a:off x="2286000" y="228600"/>
            <a:ext cx="4572000"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573088" indent="-573088" algn="ctr" eaLnBrk="1" hangingPunct="1">
              <a:buClr>
                <a:schemeClr val="tx2"/>
              </a:buClr>
              <a:buFont typeface="+mj-lt"/>
              <a:buAutoNum type="romanUcPeriod" startAt="3"/>
            </a:pPr>
            <a:r>
              <a:rPr lang="en-US" sz="3600" kern="0" dirty="0">
                <a:effectLst>
                  <a:outerShdw blurRad="38100" dist="38100" dir="2700000" algn="tl">
                    <a:srgbClr val="000000">
                      <a:alpha val="43137"/>
                    </a:srgbClr>
                  </a:outerShdw>
                </a:effectLst>
                <a:ea typeface="+mn-ea"/>
                <a:cs typeface="+mn-cs"/>
              </a:rPr>
              <a:t>Godly Line of Seth</a:t>
            </a:r>
            <a:br>
              <a:rPr lang="en-US" sz="3600" kern="0" dirty="0">
                <a:effectLst>
                  <a:outerShdw blurRad="38100" dist="38100" dir="2700000" algn="tl">
                    <a:srgbClr val="000000">
                      <a:alpha val="43137"/>
                    </a:srgbClr>
                  </a:outerShdw>
                </a:effectLst>
              </a:rPr>
            </a:br>
            <a:r>
              <a:rPr lang="en-US" sz="2800" kern="0" dirty="0">
                <a:solidFill>
                  <a:schemeClr val="tx1"/>
                </a:solidFill>
                <a:effectLst>
                  <a:outerShdw blurRad="38100" dist="38100" dir="2700000" algn="tl">
                    <a:srgbClr val="000000">
                      <a:alpha val="43137"/>
                    </a:srgbClr>
                  </a:outerShdw>
                </a:effectLst>
                <a:ea typeface="+mn-ea"/>
                <a:cs typeface="+mn-cs"/>
              </a:rPr>
              <a:t>(Gen 4:25-26)</a:t>
            </a:r>
            <a:endParaRPr lang="en-US" sz="3200" kern="0" dirty="0">
              <a:solidFill>
                <a:schemeClr val="tx1"/>
              </a:solidFill>
              <a:effectLst>
                <a:outerShdw blurRad="38100" dist="38100" dir="2700000" algn="tl">
                  <a:srgbClr val="000000">
                    <a:alpha val="43137"/>
                  </a:srgbClr>
                </a:outerShdw>
              </a:effectLst>
              <a:ea typeface="+mn-ea"/>
              <a:cs typeface="+mn-cs"/>
            </a:endParaRPr>
          </a:p>
        </p:txBody>
      </p:sp>
    </p:spTree>
    <p:extLst>
      <p:ext uri="{BB962C8B-B14F-4D97-AF65-F5344CB8AC3E}">
        <p14:creationId xmlns:p14="http://schemas.microsoft.com/office/powerpoint/2010/main" val="19343460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E27FAD1D-7023-45DE-9C7F-8D1D8F35DE27}"/>
              </a:ext>
            </a:extLst>
          </p:cNvPr>
          <p:cNvSpPr>
            <a:spLocks noGrp="1" noChangeArrowheads="1"/>
          </p:cNvSpPr>
          <p:nvPr>
            <p:ph type="title" idx="4294967295"/>
          </p:nvPr>
        </p:nvSpPr>
        <p:spPr>
          <a:xfrm>
            <a:off x="685800" y="228600"/>
            <a:ext cx="7772400" cy="914400"/>
          </a:xfrm>
        </p:spPr>
        <p:txBody>
          <a:bodyPr/>
          <a:lstStyle/>
          <a:p>
            <a:pPr algn="ctr">
              <a:defRPr/>
            </a:pPr>
            <a:r>
              <a:rPr lang="en-US" altLang="en-US" sz="3600" dirty="0">
                <a:effectLst>
                  <a:outerShdw blurRad="38100" dist="38100" dir="2700000" algn="tl">
                    <a:srgbClr val="000000">
                      <a:alpha val="43137"/>
                    </a:srgbClr>
                  </a:outerShdw>
                </a:effectLst>
              </a:rPr>
              <a:t>Satanic Attempts to Stop Messiah</a:t>
            </a:r>
          </a:p>
        </p:txBody>
      </p:sp>
      <p:sp>
        <p:nvSpPr>
          <p:cNvPr id="43011" name="Rectangle 3">
            <a:extLst>
              <a:ext uri="{FF2B5EF4-FFF2-40B4-BE49-F238E27FC236}">
                <a16:creationId xmlns:a16="http://schemas.microsoft.com/office/drawing/2014/main" id="{88963A83-39A6-4E42-B253-EEDCA9CBB32B}"/>
              </a:ext>
            </a:extLst>
          </p:cNvPr>
          <p:cNvSpPr>
            <a:spLocks noGrp="1" noChangeArrowheads="1"/>
          </p:cNvSpPr>
          <p:nvPr>
            <p:ph type="body" sz="half" idx="4294967295"/>
          </p:nvPr>
        </p:nvSpPr>
        <p:spPr>
          <a:xfrm>
            <a:off x="152400" y="1371600"/>
            <a:ext cx="4800600" cy="4724400"/>
          </a:xfrm>
        </p:spPr>
        <p:txBody>
          <a:bodyPr lIns="91440" tIns="45720" rIns="91440" bIns="45720"/>
          <a:lstStyle/>
          <a:p>
            <a:pPr marL="514350" indent="-514350" algn="just"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Cain; Gen. 4, 1 Jn. 3:12</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Sons of God; Gen. 6:1-4</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Pharaoh; Ex. 1</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Athaliah; 2 Chron. 22</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Haman; Esther</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Herod; Mt.2; Rev 12:4</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Matt 4:5-7</a:t>
            </a:r>
          </a:p>
        </p:txBody>
      </p:sp>
      <p:pic>
        <p:nvPicPr>
          <p:cNvPr id="22532" name="Picture 4">
            <a:extLst>
              <a:ext uri="{FF2B5EF4-FFF2-40B4-BE49-F238E27FC236}">
                <a16:creationId xmlns:a16="http://schemas.microsoft.com/office/drawing/2014/main" id="{0CFB9F67-BCF8-4DD7-BF66-769AA9463EC8}"/>
              </a:ext>
            </a:extLst>
          </p:cNvPr>
          <p:cNvPicPr>
            <a:picLocks noGrp="1" noChangeAspect="1" noChangeArrowheads="1"/>
          </p:cNvPicPr>
          <p:nvPr>
            <p:ph type="clipArt" sz="half" idx="4294967295"/>
          </p:nvPr>
        </p:nvPicPr>
        <p:blipFill>
          <a:blip r:embed="rId2">
            <a:lum bright="-20000" contrast="20000"/>
            <a:grayscl/>
            <a:extLst>
              <a:ext uri="{28A0092B-C50C-407E-A947-70E740481C1C}">
                <a14:useLocalDpi xmlns:a14="http://schemas.microsoft.com/office/drawing/2010/main"/>
              </a:ext>
            </a:extLst>
          </a:blip>
          <a:srcRect/>
          <a:stretch>
            <a:fillRect/>
          </a:stretch>
        </p:blipFill>
        <p:spPr>
          <a:xfrm>
            <a:off x="5029200" y="1524000"/>
            <a:ext cx="3810000" cy="41148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719550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E27FAD1D-7023-45DE-9C7F-8D1D8F35DE27}"/>
              </a:ext>
            </a:extLst>
          </p:cNvPr>
          <p:cNvSpPr>
            <a:spLocks noGrp="1" noChangeArrowheads="1"/>
          </p:cNvSpPr>
          <p:nvPr>
            <p:ph type="title" idx="4294967295"/>
          </p:nvPr>
        </p:nvSpPr>
        <p:spPr>
          <a:xfrm>
            <a:off x="685800" y="228600"/>
            <a:ext cx="7772400" cy="914400"/>
          </a:xfrm>
        </p:spPr>
        <p:txBody>
          <a:bodyPr/>
          <a:lstStyle/>
          <a:p>
            <a:pPr algn="ctr">
              <a:defRPr/>
            </a:pPr>
            <a:r>
              <a:rPr lang="en-US" altLang="en-US" sz="3600" dirty="0">
                <a:effectLst>
                  <a:outerShdw blurRad="38100" dist="38100" dir="2700000" algn="tl">
                    <a:srgbClr val="000000">
                      <a:alpha val="43137"/>
                    </a:srgbClr>
                  </a:outerShdw>
                </a:effectLst>
              </a:rPr>
              <a:t>Satanic Attempts to Stop Messiah</a:t>
            </a:r>
          </a:p>
        </p:txBody>
      </p:sp>
      <p:sp>
        <p:nvSpPr>
          <p:cNvPr id="43011" name="Rectangle 3">
            <a:extLst>
              <a:ext uri="{FF2B5EF4-FFF2-40B4-BE49-F238E27FC236}">
                <a16:creationId xmlns:a16="http://schemas.microsoft.com/office/drawing/2014/main" id="{88963A83-39A6-4E42-B253-EEDCA9CBB32B}"/>
              </a:ext>
            </a:extLst>
          </p:cNvPr>
          <p:cNvSpPr>
            <a:spLocks noGrp="1" noChangeArrowheads="1"/>
          </p:cNvSpPr>
          <p:nvPr>
            <p:ph type="body" sz="half" idx="4294967295"/>
          </p:nvPr>
        </p:nvSpPr>
        <p:spPr>
          <a:xfrm>
            <a:off x="152400" y="1371600"/>
            <a:ext cx="4800600" cy="4724400"/>
          </a:xfrm>
        </p:spPr>
        <p:txBody>
          <a:bodyPr lIns="91440" tIns="45720" rIns="91440" bIns="45720"/>
          <a:lstStyle/>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Cain; Gen. 4, 1 Jn. 3:12</a:t>
            </a:r>
          </a:p>
          <a:p>
            <a:pPr marL="514350" indent="-514350" algn="just"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Sons of God; Gen. 6:1-4</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Pharaoh; Ex. 1</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Athaliah; 2 Chron. 22</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Haman; Esther</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Herod; Mt.2; Rev 12:4</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Matt 4:5-7</a:t>
            </a:r>
          </a:p>
        </p:txBody>
      </p:sp>
      <p:pic>
        <p:nvPicPr>
          <p:cNvPr id="22532" name="Picture 4">
            <a:extLst>
              <a:ext uri="{FF2B5EF4-FFF2-40B4-BE49-F238E27FC236}">
                <a16:creationId xmlns:a16="http://schemas.microsoft.com/office/drawing/2014/main" id="{0CFB9F67-BCF8-4DD7-BF66-769AA9463EC8}"/>
              </a:ext>
            </a:extLst>
          </p:cNvPr>
          <p:cNvPicPr>
            <a:picLocks noGrp="1" noChangeAspect="1" noChangeArrowheads="1"/>
          </p:cNvPicPr>
          <p:nvPr>
            <p:ph type="clipArt" sz="half" idx="4294967295"/>
          </p:nvPr>
        </p:nvPicPr>
        <p:blipFill>
          <a:blip r:embed="rId2">
            <a:lum bright="-20000" contrast="20000"/>
            <a:grayscl/>
            <a:extLst>
              <a:ext uri="{28A0092B-C50C-407E-A947-70E740481C1C}">
                <a14:useLocalDpi xmlns:a14="http://schemas.microsoft.com/office/drawing/2010/main"/>
              </a:ext>
            </a:extLst>
          </a:blip>
          <a:srcRect/>
          <a:stretch>
            <a:fillRect/>
          </a:stretch>
        </p:blipFill>
        <p:spPr>
          <a:xfrm>
            <a:off x="5029200" y="1524000"/>
            <a:ext cx="3810000" cy="41148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89509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1371600"/>
            <a:ext cx="70866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effectLst>
                  <a:outerShdw blurRad="38100" dist="38100" dir="2700000" algn="tl">
                    <a:srgbClr val="000000">
                      <a:alpha val="43137"/>
                    </a:srgbClr>
                  </a:outerShdw>
                </a:effectLst>
              </a:rPr>
              <a:t>Genesis 1-11 (four events)</a:t>
            </a:r>
          </a:p>
          <a:p>
            <a:pPr marL="862013"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Creation (1-2)</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Fall (3-5)</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Flood (6-9)</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National dispersion (10-11)</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7054" y="2514600"/>
            <a:ext cx="2745946"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2400300" y="228600"/>
            <a:ext cx="4343400" cy="914400"/>
          </a:xfrm>
        </p:spPr>
        <p:txBody>
          <a:bodyPr/>
          <a:lstStyle/>
          <a:p>
            <a:pPr algn="ctr" eaLnBrk="1" hangingPunct="1"/>
            <a:r>
              <a:rPr lang="en-US" sz="3600" dirty="0">
                <a:effectLst>
                  <a:outerShdw blurRad="38100" dist="38100" dir="2700000" algn="tl">
                    <a:srgbClr val="000000">
                      <a:alpha val="43137"/>
                    </a:srgbClr>
                  </a:outerShdw>
                </a:effectLst>
              </a:rPr>
              <a:t>GENESIS STRUCTURE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idx="1"/>
          </p:nvPr>
        </p:nvSpPr>
        <p:spPr>
          <a:xfrm>
            <a:off x="723900" y="1904999"/>
            <a:ext cx="7696200" cy="3810001"/>
          </a:xfrm>
        </p:spPr>
        <p:txBody>
          <a:bodyPr/>
          <a:lstStyle/>
          <a:p>
            <a:pPr marL="461963" lvl="1" indent="-457200" algn="just"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mn-cs"/>
              </a:rPr>
              <a:t>Seth’s birth (4:25)</a:t>
            </a:r>
          </a:p>
          <a:p>
            <a:pPr marL="461963" lvl="1" indent="-457200" algn="just"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ea typeface="+mn-ea"/>
                <a:cs typeface="+mn-cs"/>
              </a:rPr>
              <a:t>Enosh’s birth (4:26a)</a:t>
            </a:r>
          </a:p>
          <a:p>
            <a:pPr marL="461963" lvl="1" indent="-457200" algn="just"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Good line (4:26b) – </a:t>
            </a:r>
            <a:r>
              <a:rPr lang="en-US" dirty="0">
                <a:effectLst>
                  <a:outerShdw blurRad="38100" dist="38100" dir="2700000" algn="tl">
                    <a:srgbClr val="000000">
                      <a:alpha val="43137"/>
                    </a:srgbClr>
                  </a:outerShdw>
                </a:effectLst>
                <a:ea typeface="+mn-ea"/>
                <a:cs typeface="+mn-cs"/>
              </a:rPr>
              <a:t>How God continued the messianic line despite Satan’s attempt to preempt the messianic promise of Genesis 3:15</a:t>
            </a:r>
          </a:p>
        </p:txBody>
      </p:sp>
      <p:pic>
        <p:nvPicPr>
          <p:cNvPr id="4" name="Picture 3">
            <a:extLst>
              <a:ext uri="{FF2B5EF4-FFF2-40B4-BE49-F238E27FC236}">
                <a16:creationId xmlns:a16="http://schemas.microsoft.com/office/drawing/2014/main" id="{4DB1DD99-DCF8-4C43-AEFB-FB959883F91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2" name="Picture 1">
            <a:extLst>
              <a:ext uri="{FF2B5EF4-FFF2-40B4-BE49-F238E27FC236}">
                <a16:creationId xmlns:a16="http://schemas.microsoft.com/office/drawing/2014/main" id="{047792E9-78D0-464B-AC37-D69C8592840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8385" y="91441"/>
            <a:ext cx="1097280" cy="1371600"/>
          </a:xfrm>
          <a:prstGeom prst="rect">
            <a:avLst/>
          </a:prstGeom>
        </p:spPr>
      </p:pic>
      <p:sp>
        <p:nvSpPr>
          <p:cNvPr id="6" name="Rectangle 2">
            <a:extLst>
              <a:ext uri="{FF2B5EF4-FFF2-40B4-BE49-F238E27FC236}">
                <a16:creationId xmlns:a16="http://schemas.microsoft.com/office/drawing/2014/main" id="{AEBB13B0-405E-42EB-A32C-3FFD57E7EC30}"/>
              </a:ext>
            </a:extLst>
          </p:cNvPr>
          <p:cNvSpPr txBox="1">
            <a:spLocks noChangeArrowheads="1"/>
          </p:cNvSpPr>
          <p:nvPr/>
        </p:nvSpPr>
        <p:spPr bwMode="auto">
          <a:xfrm>
            <a:off x="2286000" y="228600"/>
            <a:ext cx="4572000"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573088" indent="-573088" algn="ctr" eaLnBrk="1" hangingPunct="1">
              <a:buClr>
                <a:schemeClr val="tx2"/>
              </a:buClr>
              <a:buFont typeface="+mj-lt"/>
              <a:buAutoNum type="romanUcPeriod" startAt="3"/>
            </a:pPr>
            <a:r>
              <a:rPr lang="en-US" sz="3600" kern="0" dirty="0">
                <a:effectLst>
                  <a:outerShdw blurRad="38100" dist="38100" dir="2700000" algn="tl">
                    <a:srgbClr val="000000">
                      <a:alpha val="43137"/>
                    </a:srgbClr>
                  </a:outerShdw>
                </a:effectLst>
                <a:ea typeface="+mn-ea"/>
                <a:cs typeface="+mn-cs"/>
              </a:rPr>
              <a:t>Godly Line of Seth</a:t>
            </a:r>
            <a:br>
              <a:rPr lang="en-US" sz="3600" kern="0" dirty="0">
                <a:effectLst>
                  <a:outerShdw blurRad="38100" dist="38100" dir="2700000" algn="tl">
                    <a:srgbClr val="000000">
                      <a:alpha val="43137"/>
                    </a:srgbClr>
                  </a:outerShdw>
                </a:effectLst>
              </a:rPr>
            </a:br>
            <a:r>
              <a:rPr lang="en-US" sz="2800" kern="0" dirty="0">
                <a:solidFill>
                  <a:schemeClr val="tx1"/>
                </a:solidFill>
                <a:effectLst>
                  <a:outerShdw blurRad="38100" dist="38100" dir="2700000" algn="tl">
                    <a:srgbClr val="000000">
                      <a:alpha val="43137"/>
                    </a:srgbClr>
                  </a:outerShdw>
                </a:effectLst>
                <a:ea typeface="+mn-ea"/>
                <a:cs typeface="+mn-cs"/>
              </a:rPr>
              <a:t>(Gen 4:25-26)</a:t>
            </a:r>
            <a:endParaRPr lang="en-US" sz="3200" kern="0" dirty="0">
              <a:solidFill>
                <a:schemeClr val="tx1"/>
              </a:solidFill>
              <a:effectLst>
                <a:outerShdw blurRad="38100" dist="38100" dir="2700000" algn="tl">
                  <a:srgbClr val="000000">
                    <a:alpha val="43137"/>
                  </a:srgbClr>
                </a:outerShdw>
              </a:effectLst>
              <a:ea typeface="+mn-ea"/>
              <a:cs typeface="+mn-cs"/>
            </a:endParaRPr>
          </a:p>
        </p:txBody>
      </p:sp>
    </p:spTree>
    <p:extLst>
      <p:ext uri="{BB962C8B-B14F-4D97-AF65-F5344CB8AC3E}">
        <p14:creationId xmlns:p14="http://schemas.microsoft.com/office/powerpoint/2010/main" val="18385279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descr="Image result for patriarchs Genesis 5, 11"/>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07818" y="228600"/>
            <a:ext cx="8728364" cy="6400800"/>
          </a:xfrm>
          <a:prstGeom prst="rect">
            <a:avLst/>
          </a:prstGeom>
          <a:noFill/>
          <a:ln w="9525">
            <a:noFill/>
            <a:miter lim="800000"/>
            <a:headEnd/>
            <a:tailEnd/>
          </a:ln>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FA612297-224A-411D-954C-0306595C870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37191" y="137160"/>
            <a:ext cx="7469618" cy="6583680"/>
          </a:xfrm>
          <a:prstGeom prst="rect">
            <a:avLst/>
          </a:pr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3507950"/>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1 Icon Of The Genealoy Of Jesus Images - Son of David, Matthew Genealoy of  Jesus Christ and Jesus Genealoy Matthew Luke Charts / Newdesignfile.com">
            <a:extLst>
              <a:ext uri="{FF2B5EF4-FFF2-40B4-BE49-F238E27FC236}">
                <a16:creationId xmlns:a16="http://schemas.microsoft.com/office/drawing/2014/main" id="{07638764-20BA-4A96-8433-723EEB6641D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1440" y="332338"/>
            <a:ext cx="8961120" cy="6108264"/>
          </a:xfrm>
          <a:prstGeom prst="rect">
            <a:avLst/>
          </a:prstGeom>
          <a:solidFill>
            <a:srgbClr val="FFFFFF">
              <a:shade val="85000"/>
            </a:srgbClr>
          </a:solidFill>
          <a:ln w="28575" cap="sq">
            <a:solidFill>
              <a:srgbClr val="C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90824857"/>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idx="1"/>
          </p:nvPr>
        </p:nvSpPr>
        <p:spPr>
          <a:xfrm>
            <a:off x="723900" y="1904999"/>
            <a:ext cx="7696200" cy="3810001"/>
          </a:xfrm>
        </p:spPr>
        <p:txBody>
          <a:bodyPr/>
          <a:lstStyle/>
          <a:p>
            <a:pPr marL="461963" lvl="1" indent="-457200" algn="just"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mn-cs"/>
              </a:rPr>
              <a:t>Seth’s birth (4:25)</a:t>
            </a:r>
          </a:p>
          <a:p>
            <a:pPr marL="461963" lvl="1" indent="-457200" algn="just"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mn-cs"/>
              </a:rPr>
              <a:t>Enosh’s birth (4:26a)</a:t>
            </a:r>
          </a:p>
          <a:p>
            <a:pPr marL="461963" lvl="1" indent="-457200" algn="just"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ea typeface="+mn-ea"/>
                <a:cs typeface="+mn-cs"/>
              </a:rPr>
              <a:t>Good line (4:26b)</a:t>
            </a:r>
            <a:r>
              <a:rPr lang="en-US" dirty="0">
                <a:effectLst>
                  <a:outerShdw blurRad="38100" dist="38100" dir="2700000" algn="tl">
                    <a:srgbClr val="000000">
                      <a:alpha val="43137"/>
                    </a:srgbClr>
                  </a:outerShdw>
                </a:effectLst>
              </a:rPr>
              <a:t> – </a:t>
            </a:r>
            <a:r>
              <a:rPr lang="en-US" dirty="0">
                <a:effectLst>
                  <a:outerShdw blurRad="38100" dist="38100" dir="2700000" algn="tl">
                    <a:srgbClr val="000000">
                      <a:alpha val="43137"/>
                    </a:srgbClr>
                  </a:outerShdw>
                </a:effectLst>
                <a:ea typeface="+mn-ea"/>
                <a:cs typeface="+mn-cs"/>
              </a:rPr>
              <a:t>How God continued the messianic line despite Satan’s attempt to preempt the messianic promise of Genesis 3:15</a:t>
            </a:r>
          </a:p>
        </p:txBody>
      </p:sp>
      <p:pic>
        <p:nvPicPr>
          <p:cNvPr id="4" name="Picture 3">
            <a:extLst>
              <a:ext uri="{FF2B5EF4-FFF2-40B4-BE49-F238E27FC236}">
                <a16:creationId xmlns:a16="http://schemas.microsoft.com/office/drawing/2014/main" id="{4DB1DD99-DCF8-4C43-AEFB-FB959883F91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2" name="Picture 1">
            <a:extLst>
              <a:ext uri="{FF2B5EF4-FFF2-40B4-BE49-F238E27FC236}">
                <a16:creationId xmlns:a16="http://schemas.microsoft.com/office/drawing/2014/main" id="{047792E9-78D0-464B-AC37-D69C8592840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8385" y="91441"/>
            <a:ext cx="1097280" cy="1371600"/>
          </a:xfrm>
          <a:prstGeom prst="rect">
            <a:avLst/>
          </a:prstGeom>
        </p:spPr>
      </p:pic>
      <p:sp>
        <p:nvSpPr>
          <p:cNvPr id="6" name="Rectangle 2">
            <a:extLst>
              <a:ext uri="{FF2B5EF4-FFF2-40B4-BE49-F238E27FC236}">
                <a16:creationId xmlns:a16="http://schemas.microsoft.com/office/drawing/2014/main" id="{AEBB13B0-405E-42EB-A32C-3FFD57E7EC30}"/>
              </a:ext>
            </a:extLst>
          </p:cNvPr>
          <p:cNvSpPr txBox="1">
            <a:spLocks noChangeArrowheads="1"/>
          </p:cNvSpPr>
          <p:nvPr/>
        </p:nvSpPr>
        <p:spPr bwMode="auto">
          <a:xfrm>
            <a:off x="2286000" y="228600"/>
            <a:ext cx="4572000"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573088" indent="-573088" algn="ctr" eaLnBrk="1" hangingPunct="1">
              <a:buClr>
                <a:schemeClr val="tx2"/>
              </a:buClr>
              <a:buFont typeface="+mj-lt"/>
              <a:buAutoNum type="romanUcPeriod" startAt="3"/>
            </a:pPr>
            <a:r>
              <a:rPr lang="en-US" sz="3600" kern="0" dirty="0">
                <a:effectLst>
                  <a:outerShdw blurRad="38100" dist="38100" dir="2700000" algn="tl">
                    <a:srgbClr val="000000">
                      <a:alpha val="43137"/>
                    </a:srgbClr>
                  </a:outerShdw>
                </a:effectLst>
                <a:ea typeface="+mn-ea"/>
                <a:cs typeface="+mn-cs"/>
              </a:rPr>
              <a:t>Godly Line of Seth</a:t>
            </a:r>
            <a:br>
              <a:rPr lang="en-US" sz="3600" kern="0" dirty="0">
                <a:effectLst>
                  <a:outerShdw blurRad="38100" dist="38100" dir="2700000" algn="tl">
                    <a:srgbClr val="000000">
                      <a:alpha val="43137"/>
                    </a:srgbClr>
                  </a:outerShdw>
                </a:effectLst>
              </a:rPr>
            </a:br>
            <a:r>
              <a:rPr lang="en-US" sz="2800" kern="0" dirty="0">
                <a:solidFill>
                  <a:schemeClr val="tx1"/>
                </a:solidFill>
                <a:effectLst>
                  <a:outerShdw blurRad="38100" dist="38100" dir="2700000" algn="tl">
                    <a:srgbClr val="000000">
                      <a:alpha val="43137"/>
                    </a:srgbClr>
                  </a:outerShdw>
                </a:effectLst>
                <a:ea typeface="+mn-ea"/>
                <a:cs typeface="+mn-cs"/>
              </a:rPr>
              <a:t>(Gen 4:25-26)</a:t>
            </a:r>
            <a:endParaRPr lang="en-US" sz="3200" kern="0" dirty="0">
              <a:solidFill>
                <a:schemeClr val="tx1"/>
              </a:solidFill>
              <a:effectLst>
                <a:outerShdw blurRad="38100" dist="38100" dir="2700000" algn="tl">
                  <a:srgbClr val="000000">
                    <a:alpha val="43137"/>
                  </a:srgbClr>
                </a:outerShdw>
              </a:effectLst>
              <a:ea typeface="+mn-ea"/>
              <a:cs typeface="+mn-cs"/>
            </a:endParaRPr>
          </a:p>
        </p:txBody>
      </p:sp>
    </p:spTree>
    <p:extLst>
      <p:ext uri="{BB962C8B-B14F-4D97-AF65-F5344CB8AC3E}">
        <p14:creationId xmlns:p14="http://schemas.microsoft.com/office/powerpoint/2010/main" val="25209389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1E459E22-DB7B-4215-8DAB-278ED61BAE34}"/>
              </a:ext>
            </a:extLst>
          </p:cNvPr>
          <p:cNvGraphicFramePr>
            <a:graphicFrameLocks noGrp="1"/>
          </p:cNvGraphicFramePr>
          <p:nvPr>
            <p:extLst>
              <p:ext uri="{D42A27DB-BD31-4B8C-83A1-F6EECF244321}">
                <p14:modId xmlns:p14="http://schemas.microsoft.com/office/powerpoint/2010/main" val="764002904"/>
              </p:ext>
            </p:extLst>
          </p:nvPr>
        </p:nvGraphicFramePr>
        <p:xfrm>
          <a:off x="361950" y="259080"/>
          <a:ext cx="8420100" cy="6400800"/>
        </p:xfrm>
        <a:graphic>
          <a:graphicData uri="http://schemas.openxmlformats.org/drawingml/2006/table">
            <a:tbl>
              <a:tblPr firstRow="1" bandRow="1">
                <a:tableStyleId>{073A0DAA-6AF3-43AB-8588-CEC1D06C72B9}</a:tableStyleId>
              </a:tblPr>
              <a:tblGrid>
                <a:gridCol w="4210050">
                  <a:extLst>
                    <a:ext uri="{9D8B030D-6E8A-4147-A177-3AD203B41FA5}">
                      <a16:colId xmlns:a16="http://schemas.microsoft.com/office/drawing/2014/main" val="3236667989"/>
                    </a:ext>
                  </a:extLst>
                </a:gridCol>
                <a:gridCol w="4210050">
                  <a:extLst>
                    <a:ext uri="{9D8B030D-6E8A-4147-A177-3AD203B41FA5}">
                      <a16:colId xmlns:a16="http://schemas.microsoft.com/office/drawing/2014/main" val="2769674551"/>
                    </a:ext>
                  </a:extLst>
                </a:gridCol>
              </a:tblGrid>
              <a:tr h="370840">
                <a:tc gridSpan="2">
                  <a:txBody>
                    <a:bodyPr/>
                    <a:lstStyle/>
                    <a:p>
                      <a:pPr algn="ctr"/>
                      <a:r>
                        <a:rPr lang="en-US" sz="3600" dirty="0">
                          <a:solidFill>
                            <a:schemeClr val="tx2"/>
                          </a:solidFill>
                          <a:latin typeface="Calibri" panose="020F0502020204030204" pitchFamily="34" charset="0"/>
                          <a:cs typeface="Calibri" panose="020F0502020204030204" pitchFamily="34" charset="0"/>
                        </a:rPr>
                        <a:t>LINEAGE OF ADAM</a:t>
                      </a:r>
                    </a:p>
                  </a:txBody>
                  <a:tcPr/>
                </a:tc>
                <a:tc hMerge="1">
                  <a:txBody>
                    <a:bodyPr/>
                    <a:lstStyle/>
                    <a:p>
                      <a:endParaRPr lang="en-US" dirty="0"/>
                    </a:p>
                  </a:txBody>
                  <a:tcPr/>
                </a:tc>
                <a:extLst>
                  <a:ext uri="{0D108BD9-81ED-4DB2-BD59-A6C34878D82A}">
                    <a16:rowId xmlns:a16="http://schemas.microsoft.com/office/drawing/2014/main" val="1647439534"/>
                  </a:ext>
                </a:extLst>
              </a:tr>
              <a:tr h="370840">
                <a:tc>
                  <a:txBody>
                    <a:bodyPr/>
                    <a:lstStyle/>
                    <a:p>
                      <a:pPr algn="ctr"/>
                      <a:r>
                        <a:rPr lang="en-US" sz="3200" b="1" dirty="0">
                          <a:solidFill>
                            <a:srgbClr val="C00000"/>
                          </a:solidFill>
                          <a:latin typeface="Calibri" panose="020F0502020204030204" pitchFamily="34" charset="0"/>
                          <a:cs typeface="Calibri" panose="020F0502020204030204" pitchFamily="34" charset="0"/>
                        </a:rPr>
                        <a:t>UNGODLY LINE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0000FF"/>
                          </a:solidFill>
                          <a:latin typeface="Calibri" panose="020F0502020204030204" pitchFamily="34" charset="0"/>
                          <a:cs typeface="Calibri" panose="020F0502020204030204" pitchFamily="34" charset="0"/>
                        </a:rPr>
                        <a:t>GODLY LINE</a:t>
                      </a:r>
                    </a:p>
                  </a:txBody>
                  <a:tcPr/>
                </a:tc>
                <a:extLst>
                  <a:ext uri="{0D108BD9-81ED-4DB2-BD59-A6C34878D82A}">
                    <a16:rowId xmlns:a16="http://schemas.microsoft.com/office/drawing/2014/main" val="3010576288"/>
                  </a:ext>
                </a:extLst>
              </a:tr>
              <a:tr h="370840">
                <a:tc>
                  <a:txBody>
                    <a:bodyPr/>
                    <a:lstStyle/>
                    <a:p>
                      <a:pPr marL="171450" indent="0"/>
                      <a:r>
                        <a:rPr lang="en-US" sz="2800" b="1" dirty="0">
                          <a:latin typeface="Calibri" panose="020F0502020204030204" pitchFamily="34" charset="0"/>
                          <a:cs typeface="Calibri" panose="020F0502020204030204" pitchFamily="34" charset="0"/>
                        </a:rPr>
                        <a:t>Cain</a:t>
                      </a:r>
                    </a:p>
                  </a:txBody>
                  <a:tcPr/>
                </a:tc>
                <a:tc>
                  <a:txBody>
                    <a:bodyPr/>
                    <a:lstStyle/>
                    <a:p>
                      <a:pPr marL="17145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a:solidFill>
                            <a:schemeClr val="dk1"/>
                          </a:solidFill>
                          <a:latin typeface="Calibri" panose="020F0502020204030204" pitchFamily="34" charset="0"/>
                          <a:ea typeface="+mn-ea"/>
                          <a:cs typeface="Calibri" panose="020F0502020204030204" pitchFamily="34" charset="0"/>
                        </a:rPr>
                        <a:t>Seth </a:t>
                      </a:r>
                    </a:p>
                  </a:txBody>
                  <a:tcPr/>
                </a:tc>
                <a:extLst>
                  <a:ext uri="{0D108BD9-81ED-4DB2-BD59-A6C34878D82A}">
                    <a16:rowId xmlns:a16="http://schemas.microsoft.com/office/drawing/2014/main" val="1684250431"/>
                  </a:ext>
                </a:extLst>
              </a:tr>
              <a:tr h="370840">
                <a:tc>
                  <a:txBody>
                    <a:bodyPr/>
                    <a:lstStyle/>
                    <a:p>
                      <a:pPr marL="171450" indent="0" algn="l" defTabSz="914400" rtl="0" eaLnBrk="1" latinLnBrk="0" hangingPunct="1"/>
                      <a:r>
                        <a:rPr lang="en-US" sz="2800" b="1" kern="1200" dirty="0">
                          <a:solidFill>
                            <a:schemeClr val="dk1"/>
                          </a:solidFill>
                          <a:latin typeface="Calibri" panose="020F0502020204030204" pitchFamily="34" charset="0"/>
                          <a:ea typeface="+mn-ea"/>
                          <a:cs typeface="Calibri" panose="020F0502020204030204" pitchFamily="34" charset="0"/>
                        </a:rPr>
                        <a:t>Enoch</a:t>
                      </a:r>
                    </a:p>
                  </a:txBody>
                  <a:tcPr/>
                </a:tc>
                <a:tc>
                  <a:txBody>
                    <a:bodyPr/>
                    <a:lstStyle/>
                    <a:p>
                      <a:pPr marL="17145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err="1">
                          <a:solidFill>
                            <a:schemeClr val="dk1"/>
                          </a:solidFill>
                          <a:latin typeface="Calibri" panose="020F0502020204030204" pitchFamily="34" charset="0"/>
                          <a:ea typeface="+mn-ea"/>
                          <a:cs typeface="Calibri" panose="020F0502020204030204" pitchFamily="34" charset="0"/>
                        </a:rPr>
                        <a:t>Enosh</a:t>
                      </a:r>
                      <a:endParaRPr lang="en-US" sz="2800" b="1" kern="1200" dirty="0">
                        <a:solidFill>
                          <a:schemeClr val="dk1"/>
                        </a:solidFill>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3845693100"/>
                  </a:ext>
                </a:extLst>
              </a:tr>
              <a:tr h="370840">
                <a:tc>
                  <a:txBody>
                    <a:bodyPr/>
                    <a:lstStyle/>
                    <a:p>
                      <a:pPr marL="171450" indent="0" algn="l" defTabSz="914400" rtl="0" eaLnBrk="1" latinLnBrk="0" hangingPunct="1"/>
                      <a:r>
                        <a:rPr lang="en-US" sz="2800" b="1" kern="1200" dirty="0" err="1">
                          <a:solidFill>
                            <a:schemeClr val="dk1"/>
                          </a:solidFill>
                          <a:latin typeface="Calibri" panose="020F0502020204030204" pitchFamily="34" charset="0"/>
                          <a:ea typeface="+mn-ea"/>
                          <a:cs typeface="Calibri" panose="020F0502020204030204" pitchFamily="34" charset="0"/>
                        </a:rPr>
                        <a:t>Irad</a:t>
                      </a:r>
                      <a:endParaRPr lang="en-US" sz="2800" b="1" kern="1200" dirty="0">
                        <a:solidFill>
                          <a:schemeClr val="dk1"/>
                        </a:solidFill>
                        <a:latin typeface="Calibri" panose="020F0502020204030204" pitchFamily="34" charset="0"/>
                        <a:ea typeface="+mn-ea"/>
                        <a:cs typeface="Calibri" panose="020F0502020204030204" pitchFamily="34" charset="0"/>
                      </a:endParaRPr>
                    </a:p>
                  </a:txBody>
                  <a:tcPr/>
                </a:tc>
                <a:tc>
                  <a:txBody>
                    <a:bodyPr/>
                    <a:lstStyle/>
                    <a:p>
                      <a:pPr marL="171450" indent="0" algn="l" defTabSz="914400" rtl="0" eaLnBrk="1" latinLnBrk="0" hangingPunct="1"/>
                      <a:r>
                        <a:rPr lang="en-US" sz="2800" b="1" kern="1200" dirty="0">
                          <a:solidFill>
                            <a:schemeClr val="dk1"/>
                          </a:solidFill>
                          <a:latin typeface="Calibri" panose="020F0502020204030204" pitchFamily="34" charset="0"/>
                          <a:ea typeface="+mn-ea"/>
                          <a:cs typeface="Calibri" panose="020F0502020204030204" pitchFamily="34" charset="0"/>
                        </a:rPr>
                        <a:t>Kenan</a:t>
                      </a:r>
                    </a:p>
                  </a:txBody>
                  <a:tcPr/>
                </a:tc>
                <a:extLst>
                  <a:ext uri="{0D108BD9-81ED-4DB2-BD59-A6C34878D82A}">
                    <a16:rowId xmlns:a16="http://schemas.microsoft.com/office/drawing/2014/main" val="2249887686"/>
                  </a:ext>
                </a:extLst>
              </a:tr>
              <a:tr h="370840">
                <a:tc>
                  <a:txBody>
                    <a:bodyPr/>
                    <a:lstStyle/>
                    <a:p>
                      <a:pPr marL="171450" indent="0" algn="l" defTabSz="914400" rtl="0" eaLnBrk="1" latinLnBrk="0" hangingPunct="1"/>
                      <a:r>
                        <a:rPr lang="en-US" sz="2800" b="1" kern="1200" dirty="0" err="1">
                          <a:solidFill>
                            <a:schemeClr val="dk1"/>
                          </a:solidFill>
                          <a:latin typeface="Calibri" panose="020F0502020204030204" pitchFamily="34" charset="0"/>
                          <a:ea typeface="+mn-ea"/>
                          <a:cs typeface="Calibri" panose="020F0502020204030204" pitchFamily="34" charset="0"/>
                        </a:rPr>
                        <a:t>Mehujael</a:t>
                      </a:r>
                      <a:endParaRPr lang="en-US" sz="2800" b="1" kern="1200" dirty="0">
                        <a:solidFill>
                          <a:schemeClr val="dk1"/>
                        </a:solidFill>
                        <a:latin typeface="Calibri" panose="020F0502020204030204" pitchFamily="34" charset="0"/>
                        <a:ea typeface="+mn-ea"/>
                        <a:cs typeface="Calibri" panose="020F0502020204030204" pitchFamily="34" charset="0"/>
                      </a:endParaRPr>
                    </a:p>
                  </a:txBody>
                  <a:tcPr/>
                </a:tc>
                <a:tc>
                  <a:txBody>
                    <a:bodyPr/>
                    <a:lstStyle/>
                    <a:p>
                      <a:pPr marL="171450" indent="0" algn="l" defTabSz="914400" rtl="0" eaLnBrk="1" latinLnBrk="0" hangingPunct="1"/>
                      <a:r>
                        <a:rPr lang="en-US" sz="2800" b="1" kern="1200" dirty="0">
                          <a:solidFill>
                            <a:schemeClr val="dk1"/>
                          </a:solidFill>
                          <a:latin typeface="Calibri" panose="020F0502020204030204" pitchFamily="34" charset="0"/>
                          <a:ea typeface="+mn-ea"/>
                          <a:cs typeface="Calibri" panose="020F0502020204030204" pitchFamily="34" charset="0"/>
                        </a:rPr>
                        <a:t>Mahalalel</a:t>
                      </a:r>
                    </a:p>
                  </a:txBody>
                  <a:tcPr/>
                </a:tc>
                <a:extLst>
                  <a:ext uri="{0D108BD9-81ED-4DB2-BD59-A6C34878D82A}">
                    <a16:rowId xmlns:a16="http://schemas.microsoft.com/office/drawing/2014/main" val="3033433787"/>
                  </a:ext>
                </a:extLst>
              </a:tr>
              <a:tr h="370840">
                <a:tc>
                  <a:txBody>
                    <a:bodyPr/>
                    <a:lstStyle/>
                    <a:p>
                      <a:pPr marL="171450" indent="0" algn="l" defTabSz="914400" rtl="0" eaLnBrk="1" latinLnBrk="0" hangingPunct="1"/>
                      <a:r>
                        <a:rPr lang="en-US" sz="2800" b="1" kern="1200" dirty="0" err="1">
                          <a:solidFill>
                            <a:schemeClr val="dk1"/>
                          </a:solidFill>
                          <a:latin typeface="Calibri" panose="020F0502020204030204" pitchFamily="34" charset="0"/>
                          <a:ea typeface="+mn-ea"/>
                          <a:cs typeface="Calibri" panose="020F0502020204030204" pitchFamily="34" charset="0"/>
                        </a:rPr>
                        <a:t>Methushael</a:t>
                      </a:r>
                      <a:endParaRPr lang="en-US" sz="2800" b="1" kern="1200" dirty="0">
                        <a:solidFill>
                          <a:schemeClr val="dk1"/>
                        </a:solidFill>
                        <a:latin typeface="Calibri" panose="020F0502020204030204" pitchFamily="34" charset="0"/>
                        <a:ea typeface="+mn-ea"/>
                        <a:cs typeface="Calibri" panose="020F0502020204030204" pitchFamily="34" charset="0"/>
                      </a:endParaRPr>
                    </a:p>
                  </a:txBody>
                  <a:tcPr/>
                </a:tc>
                <a:tc>
                  <a:txBody>
                    <a:bodyPr/>
                    <a:lstStyle/>
                    <a:p>
                      <a:pPr marL="171450" indent="0" algn="l" defTabSz="914400" rtl="0" eaLnBrk="1" latinLnBrk="0" hangingPunct="1"/>
                      <a:r>
                        <a:rPr lang="en-US" sz="2800" b="1" kern="1200" dirty="0">
                          <a:solidFill>
                            <a:schemeClr val="dk1"/>
                          </a:solidFill>
                          <a:latin typeface="Calibri" panose="020F0502020204030204" pitchFamily="34" charset="0"/>
                          <a:ea typeface="+mn-ea"/>
                          <a:cs typeface="Calibri" panose="020F0502020204030204" pitchFamily="34" charset="0"/>
                        </a:rPr>
                        <a:t>Jared</a:t>
                      </a:r>
                    </a:p>
                  </a:txBody>
                  <a:tcPr/>
                </a:tc>
                <a:extLst>
                  <a:ext uri="{0D108BD9-81ED-4DB2-BD59-A6C34878D82A}">
                    <a16:rowId xmlns:a16="http://schemas.microsoft.com/office/drawing/2014/main" val="3341769932"/>
                  </a:ext>
                </a:extLst>
              </a:tr>
              <a:tr h="370840">
                <a:tc>
                  <a:txBody>
                    <a:bodyPr/>
                    <a:lstStyle/>
                    <a:p>
                      <a:pPr marL="171450" indent="0" algn="l" defTabSz="914400" rtl="0" eaLnBrk="1" latinLnBrk="0" hangingPunct="1"/>
                      <a:r>
                        <a:rPr lang="en-US" sz="2800" b="1" kern="1200" dirty="0">
                          <a:solidFill>
                            <a:schemeClr val="dk1"/>
                          </a:solidFill>
                          <a:latin typeface="Calibri" panose="020F0502020204030204" pitchFamily="34" charset="0"/>
                          <a:ea typeface="+mn-ea"/>
                          <a:cs typeface="Calibri" panose="020F0502020204030204" pitchFamily="34" charset="0"/>
                        </a:rPr>
                        <a:t>Lamech</a:t>
                      </a:r>
                    </a:p>
                  </a:txBody>
                  <a:tcPr/>
                </a:tc>
                <a:tc>
                  <a:txBody>
                    <a:bodyPr/>
                    <a:lstStyle/>
                    <a:p>
                      <a:pPr marL="171450" indent="0" algn="l" defTabSz="914400" rtl="0" eaLnBrk="1" latinLnBrk="0" hangingPunct="1"/>
                      <a:r>
                        <a:rPr lang="en-US" sz="2800" b="1" kern="1200" dirty="0">
                          <a:solidFill>
                            <a:schemeClr val="dk1"/>
                          </a:solidFill>
                          <a:latin typeface="Calibri" panose="020F0502020204030204" pitchFamily="34" charset="0"/>
                          <a:ea typeface="+mn-ea"/>
                          <a:cs typeface="Calibri" panose="020F0502020204030204" pitchFamily="34" charset="0"/>
                        </a:rPr>
                        <a:t>Enoch</a:t>
                      </a:r>
                    </a:p>
                  </a:txBody>
                  <a:tcPr/>
                </a:tc>
                <a:extLst>
                  <a:ext uri="{0D108BD9-81ED-4DB2-BD59-A6C34878D82A}">
                    <a16:rowId xmlns:a16="http://schemas.microsoft.com/office/drawing/2014/main" val="2809913359"/>
                  </a:ext>
                </a:extLst>
              </a:tr>
              <a:tr h="370840">
                <a:tc>
                  <a:txBody>
                    <a:bodyPr/>
                    <a:lstStyle/>
                    <a:p>
                      <a:pPr marL="171450" indent="0" algn="l" defTabSz="914400" rtl="0" eaLnBrk="1" latinLnBrk="0" hangingPunct="1"/>
                      <a:r>
                        <a:rPr lang="en-US" sz="2800" b="1" kern="1200" dirty="0">
                          <a:solidFill>
                            <a:schemeClr val="dk1"/>
                          </a:solidFill>
                          <a:latin typeface="Calibri" panose="020F0502020204030204" pitchFamily="34" charset="0"/>
                          <a:ea typeface="+mn-ea"/>
                          <a:cs typeface="Calibri" panose="020F0502020204030204" pitchFamily="34" charset="0"/>
                        </a:rPr>
                        <a:t>Juba, Tubal-Cain</a:t>
                      </a:r>
                    </a:p>
                  </a:txBody>
                  <a:tcPr/>
                </a:tc>
                <a:tc>
                  <a:txBody>
                    <a:bodyPr/>
                    <a:lstStyle/>
                    <a:p>
                      <a:pPr marL="171450" indent="0" algn="l" defTabSz="914400" rtl="0" eaLnBrk="1" latinLnBrk="0" hangingPunct="1"/>
                      <a:r>
                        <a:rPr lang="en-US" sz="2800" b="1" kern="1200" dirty="0">
                          <a:solidFill>
                            <a:schemeClr val="dk1"/>
                          </a:solidFill>
                          <a:latin typeface="Calibri" panose="020F0502020204030204" pitchFamily="34" charset="0"/>
                          <a:ea typeface="+mn-ea"/>
                          <a:cs typeface="Calibri" panose="020F0502020204030204" pitchFamily="34" charset="0"/>
                        </a:rPr>
                        <a:t>Methuselah</a:t>
                      </a:r>
                    </a:p>
                  </a:txBody>
                  <a:tcPr/>
                </a:tc>
                <a:extLst>
                  <a:ext uri="{0D108BD9-81ED-4DB2-BD59-A6C34878D82A}">
                    <a16:rowId xmlns:a16="http://schemas.microsoft.com/office/drawing/2014/main" val="3792894150"/>
                  </a:ext>
                </a:extLst>
              </a:tr>
              <a:tr h="370840">
                <a:tc>
                  <a:txBody>
                    <a:bodyPr/>
                    <a:lstStyle/>
                    <a:p>
                      <a:endParaRPr lang="en-US" sz="2800" dirty="0">
                        <a:latin typeface="Calibri" panose="020F0502020204030204" pitchFamily="34" charset="0"/>
                        <a:cs typeface="Calibri" panose="020F0502020204030204" pitchFamily="34" charset="0"/>
                      </a:endParaRPr>
                    </a:p>
                  </a:txBody>
                  <a:tcPr/>
                </a:tc>
                <a:tc>
                  <a:txBody>
                    <a:bodyPr/>
                    <a:lstStyle/>
                    <a:p>
                      <a:pPr marL="171450" indent="0" algn="l" defTabSz="914400" rtl="0" eaLnBrk="1" latinLnBrk="0" hangingPunct="1"/>
                      <a:r>
                        <a:rPr lang="en-US" sz="2800" b="1" kern="1200" dirty="0">
                          <a:solidFill>
                            <a:schemeClr val="dk1"/>
                          </a:solidFill>
                          <a:latin typeface="Calibri" panose="020F0502020204030204" pitchFamily="34" charset="0"/>
                          <a:ea typeface="+mn-ea"/>
                          <a:cs typeface="Calibri" panose="020F0502020204030204" pitchFamily="34" charset="0"/>
                        </a:rPr>
                        <a:t>Lamech</a:t>
                      </a:r>
                    </a:p>
                  </a:txBody>
                  <a:tcPr/>
                </a:tc>
                <a:extLst>
                  <a:ext uri="{0D108BD9-81ED-4DB2-BD59-A6C34878D82A}">
                    <a16:rowId xmlns:a16="http://schemas.microsoft.com/office/drawing/2014/main" val="1598492458"/>
                  </a:ext>
                </a:extLst>
              </a:tr>
              <a:tr h="370840">
                <a:tc>
                  <a:txBody>
                    <a:bodyPr/>
                    <a:lstStyle/>
                    <a:p>
                      <a:endParaRPr lang="en-US" sz="2800" dirty="0">
                        <a:latin typeface="Calibri" panose="020F0502020204030204" pitchFamily="34" charset="0"/>
                        <a:cs typeface="Calibri" panose="020F0502020204030204" pitchFamily="34" charset="0"/>
                      </a:endParaRPr>
                    </a:p>
                  </a:txBody>
                  <a:tcPr/>
                </a:tc>
                <a:tc>
                  <a:txBody>
                    <a:bodyPr/>
                    <a:lstStyle/>
                    <a:p>
                      <a:pPr marL="171450" indent="0" algn="l" defTabSz="914400" rtl="0" eaLnBrk="1" latinLnBrk="0" hangingPunct="1"/>
                      <a:r>
                        <a:rPr lang="en-US" sz="2800" b="1" kern="1200" dirty="0">
                          <a:solidFill>
                            <a:schemeClr val="dk1"/>
                          </a:solidFill>
                          <a:latin typeface="Calibri" panose="020F0502020204030204" pitchFamily="34" charset="0"/>
                          <a:ea typeface="+mn-ea"/>
                          <a:cs typeface="Calibri" panose="020F0502020204030204" pitchFamily="34" charset="0"/>
                        </a:rPr>
                        <a:t>Noah</a:t>
                      </a:r>
                    </a:p>
                  </a:txBody>
                  <a:tcPr/>
                </a:tc>
                <a:extLst>
                  <a:ext uri="{0D108BD9-81ED-4DB2-BD59-A6C34878D82A}">
                    <a16:rowId xmlns:a16="http://schemas.microsoft.com/office/drawing/2014/main" val="789110963"/>
                  </a:ext>
                </a:extLst>
              </a:tr>
              <a:tr h="370840">
                <a:tc>
                  <a:txBody>
                    <a:bodyPr/>
                    <a:lstStyle/>
                    <a:p>
                      <a:endParaRPr lang="en-US" sz="2800" dirty="0">
                        <a:latin typeface="Calibri" panose="020F0502020204030204" pitchFamily="34" charset="0"/>
                        <a:cs typeface="Calibri" panose="020F0502020204030204" pitchFamily="34" charset="0"/>
                      </a:endParaRPr>
                    </a:p>
                  </a:txBody>
                  <a:tcPr/>
                </a:tc>
                <a:tc>
                  <a:txBody>
                    <a:bodyPr/>
                    <a:lstStyle/>
                    <a:p>
                      <a:pPr marL="171450" indent="0" algn="l" defTabSz="914400" rtl="0" eaLnBrk="1" latinLnBrk="0" hangingPunct="1"/>
                      <a:r>
                        <a:rPr lang="en-US" sz="2800" b="1" kern="1200" dirty="0">
                          <a:solidFill>
                            <a:schemeClr val="dk1"/>
                          </a:solidFill>
                          <a:latin typeface="Calibri" panose="020F0502020204030204" pitchFamily="34" charset="0"/>
                          <a:ea typeface="+mn-ea"/>
                          <a:cs typeface="Calibri" panose="020F0502020204030204" pitchFamily="34" charset="0"/>
                        </a:rPr>
                        <a:t>Shem, Ham, Japheth</a:t>
                      </a:r>
                    </a:p>
                  </a:txBody>
                  <a:tcPr/>
                </a:tc>
                <a:extLst>
                  <a:ext uri="{0D108BD9-81ED-4DB2-BD59-A6C34878D82A}">
                    <a16:rowId xmlns:a16="http://schemas.microsoft.com/office/drawing/2014/main" val="2346368496"/>
                  </a:ext>
                </a:extLst>
              </a:tr>
            </a:tbl>
          </a:graphicData>
        </a:graphic>
      </p:graphicFrame>
    </p:spTree>
    <p:extLst>
      <p:ext uri="{BB962C8B-B14F-4D97-AF65-F5344CB8AC3E}">
        <p14:creationId xmlns:p14="http://schemas.microsoft.com/office/powerpoint/2010/main" val="1159200489"/>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1219200" y="228600"/>
            <a:ext cx="6705600" cy="1097280"/>
          </a:xfrm>
        </p:spPr>
        <p:txBody>
          <a:bodyPr/>
          <a:lstStyle/>
          <a:p>
            <a:pPr marL="461963" indent="-461963" algn="ctr" eaLnBrk="1" hangingPunct="1">
              <a:buClr>
                <a:schemeClr val="tx2"/>
              </a:buClr>
              <a:buFont typeface="+mj-lt"/>
              <a:buAutoNum type="romanUcPeriod" startAt="2"/>
            </a:pPr>
            <a:r>
              <a:rPr lang="en-US" sz="3600" dirty="0">
                <a:effectLst>
                  <a:outerShdw blurRad="38100" dist="38100" dir="2700000" algn="tl">
                    <a:srgbClr val="000000">
                      <a:alpha val="43137"/>
                    </a:srgbClr>
                  </a:outerShdw>
                </a:effectLst>
                <a:ea typeface="+mn-ea"/>
                <a:cs typeface="+mn-cs"/>
              </a:rPr>
              <a:t>Ungodly Line of Cain</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 4:16-24)</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33795" name="Rectangle 3"/>
          <p:cNvSpPr>
            <a:spLocks noGrp="1" noChangeArrowheads="1"/>
          </p:cNvSpPr>
          <p:nvPr>
            <p:ph type="body" idx="1"/>
          </p:nvPr>
        </p:nvSpPr>
        <p:spPr>
          <a:xfrm>
            <a:off x="159068" y="1325880"/>
            <a:ext cx="8984931" cy="4114800"/>
          </a:xfrm>
        </p:spPr>
        <p:txBody>
          <a:bodyPr/>
          <a:lstStyle/>
          <a:p>
            <a:pPr marL="461963" lvl="1" indent="-457200" eaLnBrk="1" hangingPunct="1">
              <a:spcBef>
                <a:spcPts val="0"/>
              </a:spcBef>
              <a:spcAft>
                <a:spcPts val="30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Evil line that will not bring forth the Messiah (Gen 3:15)</a:t>
            </a:r>
          </a:p>
          <a:p>
            <a:pPr marL="914400" lvl="2" indent="-452438" eaLnBrk="1" hangingPunct="1">
              <a:spcBef>
                <a:spcPts val="0"/>
              </a:spcBef>
              <a:spcAft>
                <a:spcPts val="1800"/>
              </a:spcAft>
              <a:buClr>
                <a:srgbClr val="00FF99"/>
              </a:buClr>
              <a:buSzPct val="100000"/>
              <a:buFont typeface="+mj-lt"/>
              <a:buAutoNum type="arabicPeriod"/>
              <a:defRPr/>
            </a:pPr>
            <a:r>
              <a:rPr lang="en-US" sz="2800" dirty="0"/>
              <a:t>Continuation of Cain’s line (4:16-18)</a:t>
            </a:r>
          </a:p>
          <a:p>
            <a:pPr marL="914400" lvl="2" indent="-452438" eaLnBrk="1" hangingPunct="1">
              <a:spcBef>
                <a:spcPts val="0"/>
              </a:spcBef>
              <a:spcAft>
                <a:spcPts val="1800"/>
              </a:spcAft>
              <a:buClr>
                <a:srgbClr val="00FF99"/>
              </a:buClr>
              <a:buSzPct val="100000"/>
              <a:buFont typeface="+mj-lt"/>
              <a:buAutoNum type="arabicPeriod"/>
              <a:defRPr/>
            </a:pPr>
            <a:r>
              <a:rPr lang="en-US" sz="2800" dirty="0"/>
              <a:t>Immorality (4:19)</a:t>
            </a:r>
          </a:p>
          <a:p>
            <a:pPr marL="914400" lvl="2" indent="-452438" eaLnBrk="1" hangingPunct="1">
              <a:spcBef>
                <a:spcPts val="0"/>
              </a:spcBef>
              <a:spcAft>
                <a:spcPts val="1800"/>
              </a:spcAft>
              <a:buClr>
                <a:srgbClr val="00FF99"/>
              </a:buClr>
              <a:buSzPct val="100000"/>
              <a:buFont typeface="+mj-lt"/>
              <a:buAutoNum type="arabicPeriod"/>
              <a:defRPr/>
            </a:pPr>
            <a:r>
              <a:rPr lang="en-US" sz="2800" dirty="0"/>
              <a:t>Technological but not spiritual advancement (4:20-22)</a:t>
            </a:r>
          </a:p>
          <a:p>
            <a:pPr marL="914400" lvl="2" indent="-452438" eaLnBrk="1" hangingPunct="1">
              <a:spcBef>
                <a:spcPts val="0"/>
              </a:spcBef>
              <a:spcAft>
                <a:spcPts val="1800"/>
              </a:spcAft>
              <a:buClr>
                <a:srgbClr val="00FF99"/>
              </a:buClr>
              <a:buSzPct val="100000"/>
              <a:buFont typeface="+mj-lt"/>
              <a:buAutoNum type="arabicPeriod"/>
              <a:defRPr/>
            </a:pPr>
            <a:r>
              <a:rPr lang="en-US" sz="2800" dirty="0"/>
              <a:t>More immorality (4:23a)</a:t>
            </a:r>
          </a:p>
          <a:p>
            <a:pPr marL="914400" lvl="2" indent="-452438" eaLnBrk="1" hangingPunct="1">
              <a:spcBef>
                <a:spcPts val="0"/>
              </a:spcBef>
              <a:spcAft>
                <a:spcPts val="1800"/>
              </a:spcAft>
              <a:buClr>
                <a:srgbClr val="00FF99"/>
              </a:buClr>
              <a:buSzPct val="100000"/>
              <a:buFont typeface="+mj-lt"/>
              <a:buAutoNum type="arabicPeriod"/>
              <a:defRPr/>
            </a:pPr>
            <a:r>
              <a:rPr lang="en-US" sz="2800" dirty="0"/>
              <a:t>Violence  (4:23b)</a:t>
            </a:r>
          </a:p>
          <a:p>
            <a:pPr marL="914400" lvl="2" indent="-452438" eaLnBrk="1" hangingPunct="1">
              <a:spcBef>
                <a:spcPts val="0"/>
              </a:spcBef>
              <a:spcAft>
                <a:spcPts val="1800"/>
              </a:spcAft>
              <a:buClr>
                <a:srgbClr val="00FF99"/>
              </a:buClr>
              <a:buSzPct val="100000"/>
              <a:buFont typeface="+mj-lt"/>
              <a:buAutoNum type="arabicPeriod"/>
              <a:defRPr/>
            </a:pPr>
            <a:r>
              <a:rPr lang="en-US" sz="2800" dirty="0"/>
              <a:t>Humanistic (4:24)</a:t>
            </a:r>
          </a:p>
        </p:txBody>
      </p:sp>
      <p:pic>
        <p:nvPicPr>
          <p:cNvPr id="4" name="Picture 3">
            <a:extLst>
              <a:ext uri="{FF2B5EF4-FFF2-40B4-BE49-F238E27FC236}">
                <a16:creationId xmlns:a16="http://schemas.microsoft.com/office/drawing/2014/main" id="{9DE85CCD-4FAF-4726-BE7C-4188638485F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248400" y="4267200"/>
            <a:ext cx="2438400" cy="2088649"/>
          </a:xfrm>
          <a:prstGeom prst="rect">
            <a:avLst/>
          </a:prstGeom>
        </p:spPr>
      </p:pic>
      <p:pic>
        <p:nvPicPr>
          <p:cNvPr id="5" name="Picture 4">
            <a:extLst>
              <a:ext uri="{FF2B5EF4-FFF2-40B4-BE49-F238E27FC236}">
                <a16:creationId xmlns:a16="http://schemas.microsoft.com/office/drawing/2014/main" id="{7E2678AE-EBF8-489B-B527-CDC1D3C42C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33439304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F89DDE-DAA5-41B9-9AAA-46E3B77AB9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3:15</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And I will put enmity Between you and the woman, And between your seed and her seed; He shall bruise you on the head, And you shall bruise him on the heel.</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6" name="Picture 5">
            <a:extLst>
              <a:ext uri="{FF2B5EF4-FFF2-40B4-BE49-F238E27FC236}">
                <a16:creationId xmlns:a16="http://schemas.microsoft.com/office/drawing/2014/main" id="{2824A913-96BE-436F-BC65-6AF719E082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4176" y="3048000"/>
            <a:ext cx="1755648" cy="1828800"/>
          </a:xfrm>
          <a:prstGeom prst="rect">
            <a:avLst/>
          </a:prstGeom>
        </p:spPr>
      </p:pic>
    </p:spTree>
    <p:extLst>
      <p:ext uri="{BB962C8B-B14F-4D97-AF65-F5344CB8AC3E}">
        <p14:creationId xmlns:p14="http://schemas.microsoft.com/office/powerpoint/2010/main" val="1880221884"/>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588410"/>
            <a:ext cx="9144000" cy="458379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spcBef>
                <a:spcPts val="0"/>
              </a:spcBef>
              <a:buNone/>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“﻿SATAN WAS PRESENT IN EDEN TO hear God’s first promise of the coming Redeemer. He realized that it would be fatal for him and his cause if the Redeemer were to come. Thus Satan’s primary goal throughout Old Testament history became the prevention of the Redeemer’s coming. Sometime after Adam and Eve gave birth to Cain and Abel, it became evident that one son was godly in attitude and that the other was ungodly. Evidently Abel’s godly attitude convinced Satan that Abel was either the Redeemer or the one through whose line of descent the Redeemer would come.”</a:t>
            </a:r>
            <a:endParaRPr lang="en-US" sz="3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4628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4688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9663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9654619" y="4789720"/>
                <a:ext cx="47880" cy="24120"/>
              </a:xfrm>
              <a:prstGeom prst="rect">
                <a:avLst/>
              </a:prstGeom>
            </p:spPr>
          </p:pic>
        </mc:Fallback>
      </mc:AlternateContent>
      <p:pic>
        <p:nvPicPr>
          <p:cNvPr id="3" name="Picture 2">
            <a:extLst>
              <a:ext uri="{FF2B5EF4-FFF2-40B4-BE49-F238E27FC236}">
                <a16:creationId xmlns:a16="http://schemas.microsoft.com/office/drawing/2014/main" id="{56FC29BE-D62D-467C-A0B3-E8A1E43D920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6200" y="76200"/>
            <a:ext cx="844062" cy="1097280"/>
          </a:xfrm>
          <a:prstGeom prst="rect">
            <a:avLst/>
          </a:prstGeom>
          <a:ln w="12700">
            <a:solidFill>
              <a:schemeClr val="tx1"/>
            </a:solidFill>
          </a:ln>
        </p:spPr>
      </p:pic>
      <p:sp>
        <p:nvSpPr>
          <p:cNvPr id="2" name="Rectangle 1">
            <a:extLst>
              <a:ext uri="{FF2B5EF4-FFF2-40B4-BE49-F238E27FC236}">
                <a16:creationId xmlns:a16="http://schemas.microsoft.com/office/drawing/2014/main" id="{9833B6BE-F3D5-439A-96B3-B1A1BE27E660}"/>
              </a:ext>
            </a:extLst>
          </p:cNvPr>
          <p:cNvSpPr/>
          <p:nvPr/>
        </p:nvSpPr>
        <p:spPr>
          <a:xfrm>
            <a:off x="2305050" y="217438"/>
            <a:ext cx="4533900" cy="1215717"/>
          </a:xfrm>
          <a:prstGeom prst="rect">
            <a:avLst/>
          </a:prstGeom>
        </p:spPr>
        <p:txBody>
          <a:bodyPr wrap="square">
            <a:spAutoFit/>
          </a:bodyPr>
          <a:lstStyle/>
          <a:p>
            <a:pPr algn="ctr">
              <a:spcBef>
                <a:spcPts val="0"/>
              </a:spcBef>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Renald Showers </a:t>
            </a:r>
          </a:p>
          <a:p>
            <a:pPr algn="ctr">
              <a:spcBef>
                <a:spcPts val="0"/>
              </a:spcBef>
              <a:spcAft>
                <a:spcPts val="0"/>
              </a:spcAft>
            </a:pPr>
            <a:r>
              <a:rPr lang="en-US" sz="1600" i="1" dirty="0">
                <a:effectLst>
                  <a:outerShdw blurRad="38100" dist="38100" dir="2700000" algn="tl">
                    <a:srgbClr val="000000">
                      <a:alpha val="43137"/>
                    </a:srgbClr>
                  </a:outerShdw>
                </a:effectLst>
                <a:latin typeface="Calibri" panose="020F0502020204030204" pitchFamily="34" charset="0"/>
                <a:ea typeface="+mj-ea"/>
                <a:cs typeface="+mj-cs"/>
              </a:rPr>
              <a:t>What on Earth is God Doing: Satan’s Conflict with God</a:t>
            </a:r>
            <a:r>
              <a:rPr lang="en-US" sz="1600" dirty="0">
                <a:effectLst>
                  <a:outerShdw blurRad="38100" dist="38100" dir="2700000" algn="tl">
                    <a:srgbClr val="000000">
                      <a:alpha val="43137"/>
                    </a:srgbClr>
                  </a:outerShdw>
                </a:effectLst>
                <a:latin typeface="Calibri" panose="020F0502020204030204" pitchFamily="34" charset="0"/>
                <a:ea typeface="+mj-ea"/>
                <a:cs typeface="+mj-cs"/>
              </a:rPr>
              <a:t> (Bellmawr, NJ: Friends of Israel, 2003), 225.</a:t>
            </a:r>
            <a:endParaRPr lang="en-US" sz="1600" dirty="0">
              <a:effectLst>
                <a:outerShdw blurRad="38100" dist="38100" dir="2700000" algn="tl">
                  <a:srgbClr val="000000">
                    <a:alpha val="43137"/>
                  </a:srgbClr>
                </a:outerShdw>
              </a:effectLst>
            </a:endParaRPr>
          </a:p>
        </p:txBody>
      </p:sp>
      <p:pic>
        <p:nvPicPr>
          <p:cNvPr id="1028" name="Picture 4" descr="What on Earth Is God Doing?">
            <a:extLst>
              <a:ext uri="{FF2B5EF4-FFF2-40B4-BE49-F238E27FC236}">
                <a16:creationId xmlns:a16="http://schemas.microsoft.com/office/drawing/2014/main" id="{26B0F63D-362D-41A4-ADF9-C9DBE064249E}"/>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8223738" y="76200"/>
            <a:ext cx="810195" cy="1276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876800"/>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549920"/>
            <a:ext cx="9144000" cy="462228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spcBef>
                <a:spcPts val="0"/>
              </a:spcBef>
              <a:buNone/>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“﻿Thus it became imperative to Satan to get rid of Abel. Inasmuch as Cain already was controlled by a rebellious, angry attitude, it didn’t take much to prompt him to kill his brother (Gen. 4:1–8). That Satan was involved in Cain’s slaying of his brother was made evident in 1 John 3:10–12. Because of Satan’s involvement Christ stated that the devil ‘was a murderer from the beginning’ (Jn. 8:44). Thus the first murder in history was committed because of Satan’s goal to prevent the Redeemer’s coming.”</a:t>
            </a:r>
            <a:endParaRPr lang="en-US"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4628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4688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9663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9654619" y="4789720"/>
                <a:ext cx="47880" cy="24120"/>
              </a:xfrm>
              <a:prstGeom prst="rect">
                <a:avLst/>
              </a:prstGeom>
            </p:spPr>
          </p:pic>
        </mc:Fallback>
      </mc:AlternateContent>
      <p:pic>
        <p:nvPicPr>
          <p:cNvPr id="3" name="Picture 2">
            <a:extLst>
              <a:ext uri="{FF2B5EF4-FFF2-40B4-BE49-F238E27FC236}">
                <a16:creationId xmlns:a16="http://schemas.microsoft.com/office/drawing/2014/main" id="{56FC29BE-D62D-467C-A0B3-E8A1E43D920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6200" y="76200"/>
            <a:ext cx="844062" cy="1097280"/>
          </a:xfrm>
          <a:prstGeom prst="rect">
            <a:avLst/>
          </a:prstGeom>
          <a:ln w="12700">
            <a:solidFill>
              <a:schemeClr val="tx1"/>
            </a:solidFill>
          </a:ln>
        </p:spPr>
      </p:pic>
      <p:sp>
        <p:nvSpPr>
          <p:cNvPr id="2" name="Rectangle 1">
            <a:extLst>
              <a:ext uri="{FF2B5EF4-FFF2-40B4-BE49-F238E27FC236}">
                <a16:creationId xmlns:a16="http://schemas.microsoft.com/office/drawing/2014/main" id="{9833B6BE-F3D5-439A-96B3-B1A1BE27E660}"/>
              </a:ext>
            </a:extLst>
          </p:cNvPr>
          <p:cNvSpPr/>
          <p:nvPr/>
        </p:nvSpPr>
        <p:spPr>
          <a:xfrm>
            <a:off x="2305050" y="217438"/>
            <a:ext cx="4533900" cy="1215717"/>
          </a:xfrm>
          <a:prstGeom prst="rect">
            <a:avLst/>
          </a:prstGeom>
        </p:spPr>
        <p:txBody>
          <a:bodyPr wrap="square">
            <a:spAutoFit/>
          </a:bodyPr>
          <a:lstStyle/>
          <a:p>
            <a:pPr algn="ctr">
              <a:spcBef>
                <a:spcPts val="0"/>
              </a:spcBef>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Renald Showers </a:t>
            </a:r>
          </a:p>
          <a:p>
            <a:pPr algn="ctr">
              <a:spcBef>
                <a:spcPts val="0"/>
              </a:spcBef>
              <a:spcAft>
                <a:spcPts val="0"/>
              </a:spcAft>
            </a:pPr>
            <a:r>
              <a:rPr lang="en-US" sz="1600" i="1" dirty="0">
                <a:effectLst>
                  <a:outerShdw blurRad="38100" dist="38100" dir="2700000" algn="tl">
                    <a:srgbClr val="000000">
                      <a:alpha val="43137"/>
                    </a:srgbClr>
                  </a:outerShdw>
                </a:effectLst>
                <a:latin typeface="Calibri" panose="020F0502020204030204" pitchFamily="34" charset="0"/>
                <a:ea typeface="+mj-ea"/>
                <a:cs typeface="+mj-cs"/>
              </a:rPr>
              <a:t>What on Earth is God Doing: Satan’s Conflict with God</a:t>
            </a:r>
            <a:r>
              <a:rPr lang="en-US" sz="1600" dirty="0">
                <a:effectLst>
                  <a:outerShdw blurRad="38100" dist="38100" dir="2700000" algn="tl">
                    <a:srgbClr val="000000">
                      <a:alpha val="43137"/>
                    </a:srgbClr>
                  </a:outerShdw>
                </a:effectLst>
                <a:latin typeface="Calibri" panose="020F0502020204030204" pitchFamily="34" charset="0"/>
                <a:ea typeface="+mj-ea"/>
                <a:cs typeface="+mj-cs"/>
              </a:rPr>
              <a:t> (Bellmawr, NJ: Friends of Israel, 2003), 225.</a:t>
            </a:r>
            <a:endParaRPr lang="en-US" sz="1600" dirty="0">
              <a:effectLst>
                <a:outerShdw blurRad="38100" dist="38100" dir="2700000" algn="tl">
                  <a:srgbClr val="000000">
                    <a:alpha val="43137"/>
                  </a:srgbClr>
                </a:outerShdw>
              </a:effectLst>
            </a:endParaRPr>
          </a:p>
        </p:txBody>
      </p:sp>
      <p:pic>
        <p:nvPicPr>
          <p:cNvPr id="10" name="Picture 4" descr="What on Earth Is God Doing?">
            <a:extLst>
              <a:ext uri="{FF2B5EF4-FFF2-40B4-BE49-F238E27FC236}">
                <a16:creationId xmlns:a16="http://schemas.microsoft.com/office/drawing/2014/main" id="{C711C26F-75FC-4D47-9E18-C64A6ED67BEE}"/>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8223738" y="76200"/>
            <a:ext cx="810195" cy="1276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28478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1371600"/>
            <a:ext cx="70866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effectLst>
                  <a:outerShdw blurRad="38100" dist="38100" dir="2700000" algn="tl">
                    <a:srgbClr val="000000">
                      <a:alpha val="43137"/>
                    </a:srgbClr>
                  </a:outerShdw>
                </a:effectLst>
              </a:rPr>
              <a:t>Genesis 1-11 (four events)</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Creation (1-2)</a:t>
            </a:r>
          </a:p>
          <a:p>
            <a:pPr marL="862013"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Fall (3-5)</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Flood (6-9)</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National dispersion (10-11)</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7054" y="2514600"/>
            <a:ext cx="2745946"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2400300" y="228600"/>
            <a:ext cx="4343400" cy="914400"/>
          </a:xfrm>
        </p:spPr>
        <p:txBody>
          <a:bodyPr/>
          <a:lstStyle/>
          <a:p>
            <a:pPr algn="ctr" eaLnBrk="1" hangingPunct="1"/>
            <a:r>
              <a:rPr lang="en-US" sz="3600" dirty="0">
                <a:effectLst>
                  <a:outerShdw blurRad="38100" dist="38100" dir="2700000" algn="tl">
                    <a:srgbClr val="000000">
                      <a:alpha val="43137"/>
                    </a:srgbClr>
                  </a:outerShdw>
                </a:effectLst>
              </a:rPr>
              <a:t>GENESIS STRUCTURE</a:t>
            </a:r>
          </a:p>
        </p:txBody>
      </p:sp>
    </p:spTree>
    <p:extLst>
      <p:ext uri="{BB962C8B-B14F-4D97-AF65-F5344CB8AC3E}">
        <p14:creationId xmlns:p14="http://schemas.microsoft.com/office/powerpoint/2010/main" val="372932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549920"/>
            <a:ext cx="9144000" cy="462228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spcBef>
                <a:spcPts val="0"/>
              </a:spcBef>
              <a:buNone/>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His war against Satan, God counteracted the murder of Abel by giving Adam and Eve another godly son named Seth (Gen. 4:25). Since this name means ‘substitute,’ it is apparent that God meant Seth to be a substitute for Abel. (H. C. </a:t>
            </a:r>
            <a:r>
              <a:rPr lang="en-US"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Leupold</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Exposition of Genesis</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 226). The genealogies found in Genesis 5; 11:10–32; and Luke 3:23–38 reveal that God also intended the Redeemer to come through Seth’s line of descent.”</a:t>
            </a:r>
            <a:endParaRPr lang="en-US"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4628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4688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9663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9654619" y="4789720"/>
                <a:ext cx="47880" cy="24120"/>
              </a:xfrm>
              <a:prstGeom prst="rect">
                <a:avLst/>
              </a:prstGeom>
            </p:spPr>
          </p:pic>
        </mc:Fallback>
      </mc:AlternateContent>
      <p:pic>
        <p:nvPicPr>
          <p:cNvPr id="3" name="Picture 2">
            <a:extLst>
              <a:ext uri="{FF2B5EF4-FFF2-40B4-BE49-F238E27FC236}">
                <a16:creationId xmlns:a16="http://schemas.microsoft.com/office/drawing/2014/main" id="{56FC29BE-D62D-467C-A0B3-E8A1E43D920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6200" y="76200"/>
            <a:ext cx="844062" cy="1097280"/>
          </a:xfrm>
          <a:prstGeom prst="rect">
            <a:avLst/>
          </a:prstGeom>
          <a:ln w="12700">
            <a:solidFill>
              <a:schemeClr val="tx1"/>
            </a:solidFill>
          </a:ln>
        </p:spPr>
      </p:pic>
      <p:sp>
        <p:nvSpPr>
          <p:cNvPr id="2" name="Rectangle 1">
            <a:extLst>
              <a:ext uri="{FF2B5EF4-FFF2-40B4-BE49-F238E27FC236}">
                <a16:creationId xmlns:a16="http://schemas.microsoft.com/office/drawing/2014/main" id="{9833B6BE-F3D5-439A-96B3-B1A1BE27E660}"/>
              </a:ext>
            </a:extLst>
          </p:cNvPr>
          <p:cNvSpPr/>
          <p:nvPr/>
        </p:nvSpPr>
        <p:spPr>
          <a:xfrm>
            <a:off x="2305050" y="217438"/>
            <a:ext cx="4533900" cy="1215717"/>
          </a:xfrm>
          <a:prstGeom prst="rect">
            <a:avLst/>
          </a:prstGeom>
        </p:spPr>
        <p:txBody>
          <a:bodyPr wrap="square">
            <a:spAutoFit/>
          </a:bodyPr>
          <a:lstStyle/>
          <a:p>
            <a:pPr algn="ctr">
              <a:spcBef>
                <a:spcPts val="0"/>
              </a:spcBef>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Renald Showers </a:t>
            </a:r>
          </a:p>
          <a:p>
            <a:pPr algn="ctr">
              <a:spcBef>
                <a:spcPts val="0"/>
              </a:spcBef>
              <a:spcAft>
                <a:spcPts val="0"/>
              </a:spcAft>
            </a:pPr>
            <a:r>
              <a:rPr lang="en-US" sz="1600" i="1" dirty="0">
                <a:effectLst>
                  <a:outerShdw blurRad="38100" dist="38100" dir="2700000" algn="tl">
                    <a:srgbClr val="000000">
                      <a:alpha val="43137"/>
                    </a:srgbClr>
                  </a:outerShdw>
                </a:effectLst>
                <a:latin typeface="Calibri" panose="020F0502020204030204" pitchFamily="34" charset="0"/>
                <a:ea typeface="+mj-ea"/>
                <a:cs typeface="+mj-cs"/>
              </a:rPr>
              <a:t>What on Earth is God Doing: Satan’s Conflict with God</a:t>
            </a:r>
            <a:r>
              <a:rPr lang="en-US" sz="1600" dirty="0">
                <a:effectLst>
                  <a:outerShdw blurRad="38100" dist="38100" dir="2700000" algn="tl">
                    <a:srgbClr val="000000">
                      <a:alpha val="43137"/>
                    </a:srgbClr>
                  </a:outerShdw>
                </a:effectLst>
                <a:latin typeface="Calibri" panose="020F0502020204030204" pitchFamily="34" charset="0"/>
                <a:ea typeface="+mj-ea"/>
                <a:cs typeface="+mj-cs"/>
              </a:rPr>
              <a:t> (Bellmawr, NJ: Friends of Israel, 2003), 226.</a:t>
            </a:r>
            <a:endParaRPr lang="en-US" sz="1600" dirty="0">
              <a:effectLst>
                <a:outerShdw blurRad="38100" dist="38100" dir="2700000" algn="tl">
                  <a:srgbClr val="000000">
                    <a:alpha val="43137"/>
                  </a:srgbClr>
                </a:outerShdw>
              </a:effectLst>
            </a:endParaRPr>
          </a:p>
        </p:txBody>
      </p:sp>
      <p:pic>
        <p:nvPicPr>
          <p:cNvPr id="10" name="Picture 4" descr="What on Earth Is God Doing?">
            <a:extLst>
              <a:ext uri="{FF2B5EF4-FFF2-40B4-BE49-F238E27FC236}">
                <a16:creationId xmlns:a16="http://schemas.microsoft.com/office/drawing/2014/main" id="{C711C26F-75FC-4D47-9E18-C64A6ED67BEE}"/>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8223738" y="76200"/>
            <a:ext cx="810195" cy="1276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1675950"/>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a:effectLst>
                  <a:outerShdw blurRad="38100" dist="38100" dir="2700000" algn="tl">
                    <a:srgbClr val="000000">
                      <a:alpha val="43137"/>
                    </a:srgbClr>
                  </a:outerShdw>
                </a:effectLst>
                <a:latin typeface="Calibri" panose="020F0502020204030204" pitchFamily="34" charset="0"/>
              </a:rPr>
              <a:t>Conclusion</a:t>
            </a:r>
          </a:p>
        </p:txBody>
      </p:sp>
    </p:spTree>
    <p:extLst>
      <p:ext uri="{BB962C8B-B14F-4D97-AF65-F5344CB8AC3E}">
        <p14:creationId xmlns:p14="http://schemas.microsoft.com/office/powerpoint/2010/main" val="2552648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552700" y="228600"/>
            <a:ext cx="4038600" cy="1143000"/>
          </a:xfrm>
        </p:spPr>
        <p:txBody>
          <a:bodyPr/>
          <a:lstStyle/>
          <a:p>
            <a:pPr algn="ctr" eaLnBrk="1" hangingPunct="1"/>
            <a:r>
              <a:rPr lang="en-US" sz="3600" dirty="0">
                <a:effectLst>
                  <a:outerShdw blurRad="38100" dist="38100" dir="2700000" algn="tl">
                    <a:srgbClr val="000000">
                      <a:alpha val="43137"/>
                    </a:srgbClr>
                  </a:outerShdw>
                </a:effectLst>
              </a:rPr>
              <a:t>Genesis 4 Outline</a:t>
            </a:r>
          </a:p>
        </p:txBody>
      </p:sp>
      <p:sp>
        <p:nvSpPr>
          <p:cNvPr id="124931" name="Rectangle 3"/>
          <p:cNvSpPr>
            <a:spLocks noGrp="1" noChangeArrowheads="1"/>
          </p:cNvSpPr>
          <p:nvPr>
            <p:ph type="body" idx="1"/>
          </p:nvPr>
        </p:nvSpPr>
        <p:spPr>
          <a:xfrm>
            <a:off x="1676400" y="2057400"/>
            <a:ext cx="5791200" cy="2819400"/>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First murder (Gen 4:1-15)</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Ungodly line of Cain (4:16-24)</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Godly line of Seth (4:25-26)</a:t>
            </a:r>
          </a:p>
        </p:txBody>
      </p:sp>
      <p:pic>
        <p:nvPicPr>
          <p:cNvPr id="4" name="Picture 3">
            <a:extLst>
              <a:ext uri="{FF2B5EF4-FFF2-40B4-BE49-F238E27FC236}">
                <a16:creationId xmlns:a16="http://schemas.microsoft.com/office/drawing/2014/main" id="{DC75D3B2-BCF1-400A-B753-5B23794709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30327127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0100" y="3711476"/>
            <a:ext cx="7543800" cy="2308324"/>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bless you and keep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make his face shine on you and be gracious to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36789" y="533400"/>
            <a:ext cx="5070422" cy="2743200"/>
          </a:xfrm>
          <a:prstGeom prst="rect">
            <a:avLst/>
          </a:prstGeom>
        </p:spPr>
      </p:pic>
    </p:spTree>
    <p:extLst>
      <p:ext uri="{BB962C8B-B14F-4D97-AF65-F5344CB8AC3E}">
        <p14:creationId xmlns:p14="http://schemas.microsoft.com/office/powerpoint/2010/main" val="2666049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552700" y="228600"/>
            <a:ext cx="4038600" cy="1143000"/>
          </a:xfrm>
        </p:spPr>
        <p:txBody>
          <a:bodyPr/>
          <a:lstStyle/>
          <a:p>
            <a:pPr algn="ctr" eaLnBrk="1" hangingPunct="1"/>
            <a:r>
              <a:rPr lang="en-US" sz="3600" dirty="0">
                <a:effectLst>
                  <a:outerShdw blurRad="38100" dist="38100" dir="2700000" algn="tl">
                    <a:srgbClr val="000000">
                      <a:alpha val="43137"/>
                    </a:srgbClr>
                  </a:outerShdw>
                </a:effectLst>
              </a:rPr>
              <a:t>Genesis 4 Outline</a:t>
            </a:r>
          </a:p>
        </p:txBody>
      </p:sp>
      <p:sp>
        <p:nvSpPr>
          <p:cNvPr id="124931" name="Rectangle 3"/>
          <p:cNvSpPr>
            <a:spLocks noGrp="1" noChangeArrowheads="1"/>
          </p:cNvSpPr>
          <p:nvPr>
            <p:ph type="body" idx="1"/>
          </p:nvPr>
        </p:nvSpPr>
        <p:spPr>
          <a:xfrm>
            <a:off x="1676400" y="2057400"/>
            <a:ext cx="5791200" cy="2819400"/>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First murder (Gen 4:1-15)</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Ungodly line of Cain (4:16-24)</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Godly line of Seth (4:25-26)</a:t>
            </a:r>
          </a:p>
        </p:txBody>
      </p:sp>
      <p:pic>
        <p:nvPicPr>
          <p:cNvPr id="4" name="Picture 3">
            <a:extLst>
              <a:ext uri="{FF2B5EF4-FFF2-40B4-BE49-F238E27FC236}">
                <a16:creationId xmlns:a16="http://schemas.microsoft.com/office/drawing/2014/main" id="{DC75D3B2-BCF1-400A-B753-5B23794709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552700" y="228600"/>
            <a:ext cx="4038600" cy="1143000"/>
          </a:xfrm>
        </p:spPr>
        <p:txBody>
          <a:bodyPr/>
          <a:lstStyle/>
          <a:p>
            <a:pPr algn="ctr" eaLnBrk="1" hangingPunct="1"/>
            <a:r>
              <a:rPr lang="en-US" sz="3600" dirty="0">
                <a:effectLst>
                  <a:outerShdw blurRad="38100" dist="38100" dir="2700000" algn="tl">
                    <a:srgbClr val="000000">
                      <a:alpha val="43137"/>
                    </a:srgbClr>
                  </a:outerShdw>
                </a:effectLst>
              </a:rPr>
              <a:t>Genesis 4 Outline</a:t>
            </a:r>
          </a:p>
        </p:txBody>
      </p:sp>
      <p:sp>
        <p:nvSpPr>
          <p:cNvPr id="124931" name="Rectangle 3"/>
          <p:cNvSpPr>
            <a:spLocks noGrp="1" noChangeArrowheads="1"/>
          </p:cNvSpPr>
          <p:nvPr>
            <p:ph type="body" idx="1"/>
          </p:nvPr>
        </p:nvSpPr>
        <p:spPr>
          <a:xfrm>
            <a:off x="1676400" y="2057400"/>
            <a:ext cx="5791200" cy="2819400"/>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First murder (Gen 4:1-15)</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Ungodly line of Cain (4:16-24)</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Godly line of Seth (4:25-26)</a:t>
            </a:r>
          </a:p>
        </p:txBody>
      </p:sp>
      <p:pic>
        <p:nvPicPr>
          <p:cNvPr id="4" name="Picture 3">
            <a:extLst>
              <a:ext uri="{FF2B5EF4-FFF2-40B4-BE49-F238E27FC236}">
                <a16:creationId xmlns:a16="http://schemas.microsoft.com/office/drawing/2014/main" id="{DC75D3B2-BCF1-400A-B753-5B23794709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552700" y="228600"/>
            <a:ext cx="4038600" cy="1143000"/>
          </a:xfrm>
        </p:spPr>
        <p:txBody>
          <a:bodyPr/>
          <a:lstStyle/>
          <a:p>
            <a:pPr algn="ctr" eaLnBrk="1" hangingPunct="1"/>
            <a:r>
              <a:rPr lang="en-US" sz="3600" dirty="0">
                <a:effectLst>
                  <a:outerShdw blurRad="38100" dist="38100" dir="2700000" algn="tl">
                    <a:srgbClr val="000000">
                      <a:alpha val="43137"/>
                    </a:srgbClr>
                  </a:outerShdw>
                </a:effectLst>
              </a:rPr>
              <a:t>Genesis 4 Outline</a:t>
            </a:r>
          </a:p>
        </p:txBody>
      </p:sp>
      <p:sp>
        <p:nvSpPr>
          <p:cNvPr id="124931" name="Rectangle 3"/>
          <p:cNvSpPr>
            <a:spLocks noGrp="1" noChangeArrowheads="1"/>
          </p:cNvSpPr>
          <p:nvPr>
            <p:ph type="body" idx="1"/>
          </p:nvPr>
        </p:nvSpPr>
        <p:spPr>
          <a:xfrm>
            <a:off x="1676400" y="2057400"/>
            <a:ext cx="5791200" cy="2819400"/>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First murder (Gen 4:1-15)</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Ungodly line of Cain (4:16-24)</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Godly line of Seth (4:25-26)</a:t>
            </a:r>
          </a:p>
        </p:txBody>
      </p:sp>
      <p:pic>
        <p:nvPicPr>
          <p:cNvPr id="4" name="Picture 3">
            <a:extLst>
              <a:ext uri="{FF2B5EF4-FFF2-40B4-BE49-F238E27FC236}">
                <a16:creationId xmlns:a16="http://schemas.microsoft.com/office/drawing/2014/main" id="{DC75D3B2-BCF1-400A-B753-5B23794709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1219200" y="228600"/>
            <a:ext cx="6705600" cy="1097280"/>
          </a:xfrm>
        </p:spPr>
        <p:txBody>
          <a:bodyPr/>
          <a:lstStyle/>
          <a:p>
            <a:pPr marL="461963" indent="-461963" algn="ctr" eaLnBrk="1" hangingPunct="1">
              <a:buClr>
                <a:schemeClr val="tx2"/>
              </a:buClr>
              <a:buFont typeface="+mj-lt"/>
              <a:buAutoNum type="romanUcPeriod" startAt="2"/>
            </a:pPr>
            <a:r>
              <a:rPr lang="en-US" sz="3600" dirty="0">
                <a:effectLst>
                  <a:outerShdw blurRad="38100" dist="38100" dir="2700000" algn="tl">
                    <a:srgbClr val="000000">
                      <a:alpha val="43137"/>
                    </a:srgbClr>
                  </a:outerShdw>
                </a:effectLst>
                <a:ea typeface="+mn-ea"/>
                <a:cs typeface="+mn-cs"/>
              </a:rPr>
              <a:t>Ungodly Line of Cain</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 4:16-24)</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33795" name="Rectangle 3"/>
          <p:cNvSpPr>
            <a:spLocks noGrp="1" noChangeArrowheads="1"/>
          </p:cNvSpPr>
          <p:nvPr>
            <p:ph type="body" idx="1"/>
          </p:nvPr>
        </p:nvSpPr>
        <p:spPr>
          <a:xfrm>
            <a:off x="159068" y="1325880"/>
            <a:ext cx="8984931" cy="4114800"/>
          </a:xfrm>
        </p:spPr>
        <p:txBody>
          <a:bodyPr/>
          <a:lstStyle/>
          <a:p>
            <a:pPr marL="461963" lvl="1" indent="-457200" eaLnBrk="1" hangingPunct="1">
              <a:spcBef>
                <a:spcPts val="0"/>
              </a:spcBef>
              <a:spcAft>
                <a:spcPts val="30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Evil line that will not bring forth the Messiah (Gen 3:15)</a:t>
            </a:r>
          </a:p>
          <a:p>
            <a:pPr marL="914400" lvl="2" indent="-452438" eaLnBrk="1" hangingPunct="1">
              <a:spcBef>
                <a:spcPts val="0"/>
              </a:spcBef>
              <a:spcAft>
                <a:spcPts val="1800"/>
              </a:spcAft>
              <a:buClr>
                <a:srgbClr val="00FF99"/>
              </a:buClr>
              <a:buSzPct val="100000"/>
              <a:buFont typeface="+mj-lt"/>
              <a:buAutoNum type="arabicPeriod"/>
              <a:defRPr/>
            </a:pPr>
            <a:r>
              <a:rPr lang="en-US" sz="2800" dirty="0"/>
              <a:t>Continuation of Cain’s line (4:16-18)</a:t>
            </a:r>
          </a:p>
          <a:p>
            <a:pPr marL="914400" lvl="2" indent="-452438" eaLnBrk="1" hangingPunct="1">
              <a:spcBef>
                <a:spcPts val="0"/>
              </a:spcBef>
              <a:spcAft>
                <a:spcPts val="1800"/>
              </a:spcAft>
              <a:buClr>
                <a:srgbClr val="00FF99"/>
              </a:buClr>
              <a:buSzPct val="100000"/>
              <a:buFont typeface="+mj-lt"/>
              <a:buAutoNum type="arabicPeriod"/>
              <a:defRPr/>
            </a:pPr>
            <a:r>
              <a:rPr lang="en-US" sz="2800" dirty="0"/>
              <a:t>Immorality (4:19)</a:t>
            </a:r>
          </a:p>
          <a:p>
            <a:pPr marL="914400" lvl="2" indent="-452438" eaLnBrk="1" hangingPunct="1">
              <a:spcBef>
                <a:spcPts val="0"/>
              </a:spcBef>
              <a:spcAft>
                <a:spcPts val="1800"/>
              </a:spcAft>
              <a:buClr>
                <a:srgbClr val="00FF99"/>
              </a:buClr>
              <a:buSzPct val="100000"/>
              <a:buFont typeface="+mj-lt"/>
              <a:buAutoNum type="arabicPeriod"/>
              <a:defRPr/>
            </a:pPr>
            <a:r>
              <a:rPr lang="en-US" sz="2800" dirty="0"/>
              <a:t>Technological but not spiritual advancement (4:20-22)</a:t>
            </a:r>
          </a:p>
          <a:p>
            <a:pPr marL="914400" lvl="2" indent="-452438" eaLnBrk="1" hangingPunct="1">
              <a:spcBef>
                <a:spcPts val="0"/>
              </a:spcBef>
              <a:spcAft>
                <a:spcPts val="1800"/>
              </a:spcAft>
              <a:buClr>
                <a:srgbClr val="00FF99"/>
              </a:buClr>
              <a:buSzPct val="100000"/>
              <a:buFont typeface="+mj-lt"/>
              <a:buAutoNum type="arabicPeriod"/>
              <a:defRPr/>
            </a:pPr>
            <a:r>
              <a:rPr lang="en-US" sz="2800" dirty="0"/>
              <a:t>More immorality (4:23a)</a:t>
            </a:r>
          </a:p>
          <a:p>
            <a:pPr marL="914400" lvl="2" indent="-452438" eaLnBrk="1" hangingPunct="1">
              <a:spcBef>
                <a:spcPts val="0"/>
              </a:spcBef>
              <a:spcAft>
                <a:spcPts val="1800"/>
              </a:spcAft>
              <a:buClr>
                <a:srgbClr val="00FF99"/>
              </a:buClr>
              <a:buSzPct val="100000"/>
              <a:buFont typeface="+mj-lt"/>
              <a:buAutoNum type="arabicPeriod"/>
              <a:defRPr/>
            </a:pPr>
            <a:r>
              <a:rPr lang="en-US" sz="2800" dirty="0"/>
              <a:t>Violence  (4:23b)</a:t>
            </a:r>
          </a:p>
          <a:p>
            <a:pPr marL="914400" lvl="2" indent="-452438" eaLnBrk="1" hangingPunct="1">
              <a:spcBef>
                <a:spcPts val="0"/>
              </a:spcBef>
              <a:spcAft>
                <a:spcPts val="1800"/>
              </a:spcAft>
              <a:buClr>
                <a:srgbClr val="00FF99"/>
              </a:buClr>
              <a:buSzPct val="100000"/>
              <a:buFont typeface="+mj-lt"/>
              <a:buAutoNum type="arabicPeriod"/>
              <a:defRPr/>
            </a:pPr>
            <a:r>
              <a:rPr lang="en-US" sz="2800" dirty="0"/>
              <a:t>Humanistic (4:24)</a:t>
            </a:r>
          </a:p>
        </p:txBody>
      </p:sp>
      <p:pic>
        <p:nvPicPr>
          <p:cNvPr id="4" name="Picture 3">
            <a:extLst>
              <a:ext uri="{FF2B5EF4-FFF2-40B4-BE49-F238E27FC236}">
                <a16:creationId xmlns:a16="http://schemas.microsoft.com/office/drawing/2014/main" id="{9DE85CCD-4FAF-4726-BE7C-4188638485F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248400" y="4267200"/>
            <a:ext cx="2438400" cy="2088649"/>
          </a:xfrm>
          <a:prstGeom prst="rect">
            <a:avLst/>
          </a:prstGeom>
        </p:spPr>
      </p:pic>
      <p:pic>
        <p:nvPicPr>
          <p:cNvPr id="5" name="Picture 4">
            <a:extLst>
              <a:ext uri="{FF2B5EF4-FFF2-40B4-BE49-F238E27FC236}">
                <a16:creationId xmlns:a16="http://schemas.microsoft.com/office/drawing/2014/main" id="{7E2678AE-EBF8-489B-B527-CDC1D3C42C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1219200" y="228600"/>
            <a:ext cx="6705600" cy="1097280"/>
          </a:xfrm>
        </p:spPr>
        <p:txBody>
          <a:bodyPr/>
          <a:lstStyle/>
          <a:p>
            <a:pPr marL="461963" indent="-461963" algn="ctr" eaLnBrk="1" hangingPunct="1">
              <a:buClr>
                <a:schemeClr val="tx2"/>
              </a:buClr>
              <a:buFont typeface="+mj-lt"/>
              <a:buAutoNum type="romanUcPeriod" startAt="2"/>
            </a:pPr>
            <a:r>
              <a:rPr lang="en-US" sz="3600" dirty="0">
                <a:effectLst>
                  <a:outerShdw blurRad="38100" dist="38100" dir="2700000" algn="tl">
                    <a:srgbClr val="000000">
                      <a:alpha val="43137"/>
                    </a:srgbClr>
                  </a:outerShdw>
                </a:effectLst>
                <a:ea typeface="+mn-ea"/>
                <a:cs typeface="+mn-cs"/>
              </a:rPr>
              <a:t>Ungodly Line of Cain</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 4:16-24)</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33795" name="Rectangle 3"/>
          <p:cNvSpPr>
            <a:spLocks noGrp="1" noChangeArrowheads="1"/>
          </p:cNvSpPr>
          <p:nvPr>
            <p:ph type="body" idx="1"/>
          </p:nvPr>
        </p:nvSpPr>
        <p:spPr>
          <a:xfrm>
            <a:off x="159068" y="1325880"/>
            <a:ext cx="8984931" cy="4114800"/>
          </a:xfrm>
        </p:spPr>
        <p:txBody>
          <a:bodyPr/>
          <a:lstStyle/>
          <a:p>
            <a:pPr marL="461963" lvl="1" indent="-457200" eaLnBrk="1" hangingPunct="1">
              <a:spcBef>
                <a:spcPts val="0"/>
              </a:spcBef>
              <a:spcAft>
                <a:spcPts val="30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Evil line that will not bring forth the Messiah (Gen 3:15)</a:t>
            </a:r>
          </a:p>
          <a:p>
            <a:pPr marL="914400" lvl="2" indent="-452438" eaLnBrk="1" hangingPunct="1">
              <a:spcBef>
                <a:spcPts val="0"/>
              </a:spcBef>
              <a:spcAft>
                <a:spcPts val="1800"/>
              </a:spcAft>
              <a:buClr>
                <a:srgbClr val="00FF99"/>
              </a:buClr>
              <a:buSzPct val="100000"/>
              <a:buFont typeface="+mj-lt"/>
              <a:buAutoNum type="arabicPeriod"/>
              <a:defRPr/>
            </a:pPr>
            <a:r>
              <a:rPr lang="en-US" sz="2800" dirty="0"/>
              <a:t>Continuation of Cain’s line (4:16-18)</a:t>
            </a:r>
          </a:p>
          <a:p>
            <a:pPr marL="914400" lvl="2" indent="-452438" eaLnBrk="1" hangingPunct="1">
              <a:spcBef>
                <a:spcPts val="0"/>
              </a:spcBef>
              <a:spcAft>
                <a:spcPts val="1800"/>
              </a:spcAft>
              <a:buClr>
                <a:srgbClr val="00FF99"/>
              </a:buClr>
              <a:buSzPct val="100000"/>
              <a:buFont typeface="+mj-lt"/>
              <a:buAutoNum type="arabicPeriod"/>
              <a:defRPr/>
            </a:pPr>
            <a:r>
              <a:rPr lang="en-US" sz="2800" dirty="0"/>
              <a:t>Immorality (4:19)</a:t>
            </a:r>
          </a:p>
          <a:p>
            <a:pPr marL="914400" lvl="2" indent="-452438" eaLnBrk="1" hangingPunct="1">
              <a:spcBef>
                <a:spcPts val="0"/>
              </a:spcBef>
              <a:spcAft>
                <a:spcPts val="1800"/>
              </a:spcAft>
              <a:buClr>
                <a:srgbClr val="00FF99"/>
              </a:buClr>
              <a:buSzPct val="100000"/>
              <a:buFont typeface="+mj-lt"/>
              <a:buAutoNum type="arabicPeriod"/>
              <a:defRPr/>
            </a:pPr>
            <a:r>
              <a:rPr lang="en-US" sz="2800" dirty="0"/>
              <a:t>Technological but not spiritual advancement (4:20-22)</a:t>
            </a:r>
          </a:p>
          <a:p>
            <a:pPr marL="914400" lvl="2" indent="-452438" eaLnBrk="1" hangingPunct="1">
              <a:spcBef>
                <a:spcPts val="0"/>
              </a:spcBef>
              <a:spcAft>
                <a:spcPts val="1800"/>
              </a:spcAft>
              <a:buClr>
                <a:srgbClr val="00FF99"/>
              </a:buClr>
              <a:buSzPct val="100000"/>
              <a:buFont typeface="+mj-lt"/>
              <a:buAutoNum type="arabicPeriod"/>
              <a:defRPr/>
            </a:pPr>
            <a:r>
              <a:rPr lang="en-US" sz="2800" b="1" u="sng" dirty="0">
                <a:solidFill>
                  <a:srgbClr val="FFFFCC"/>
                </a:solidFill>
              </a:rPr>
              <a:t>More immorality (4:23a)</a:t>
            </a:r>
          </a:p>
          <a:p>
            <a:pPr marL="914400" lvl="2" indent="-452438" eaLnBrk="1" hangingPunct="1">
              <a:spcBef>
                <a:spcPts val="0"/>
              </a:spcBef>
              <a:spcAft>
                <a:spcPts val="1800"/>
              </a:spcAft>
              <a:buClr>
                <a:srgbClr val="00FF99"/>
              </a:buClr>
              <a:buSzPct val="100000"/>
              <a:buFont typeface="+mj-lt"/>
              <a:buAutoNum type="arabicPeriod"/>
              <a:defRPr/>
            </a:pPr>
            <a:r>
              <a:rPr lang="en-US" sz="2800" dirty="0"/>
              <a:t>Violence  (4:23b)</a:t>
            </a:r>
          </a:p>
          <a:p>
            <a:pPr marL="914400" lvl="2" indent="-452438" eaLnBrk="1" hangingPunct="1">
              <a:spcBef>
                <a:spcPts val="0"/>
              </a:spcBef>
              <a:spcAft>
                <a:spcPts val="1800"/>
              </a:spcAft>
              <a:buClr>
                <a:srgbClr val="00FF99"/>
              </a:buClr>
              <a:buSzPct val="100000"/>
              <a:buFont typeface="+mj-lt"/>
              <a:buAutoNum type="arabicPeriod"/>
              <a:defRPr/>
            </a:pPr>
            <a:r>
              <a:rPr lang="en-US" sz="2800" dirty="0"/>
              <a:t>Humanistic (4:24)</a:t>
            </a:r>
          </a:p>
        </p:txBody>
      </p:sp>
      <p:pic>
        <p:nvPicPr>
          <p:cNvPr id="4" name="Picture 3">
            <a:extLst>
              <a:ext uri="{FF2B5EF4-FFF2-40B4-BE49-F238E27FC236}">
                <a16:creationId xmlns:a16="http://schemas.microsoft.com/office/drawing/2014/main" id="{9DE85CCD-4FAF-4726-BE7C-4188638485F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248400" y="4267200"/>
            <a:ext cx="2438400" cy="2088649"/>
          </a:xfrm>
          <a:prstGeom prst="rect">
            <a:avLst/>
          </a:prstGeom>
        </p:spPr>
      </p:pic>
      <p:pic>
        <p:nvPicPr>
          <p:cNvPr id="5" name="Picture 4">
            <a:extLst>
              <a:ext uri="{FF2B5EF4-FFF2-40B4-BE49-F238E27FC236}">
                <a16:creationId xmlns:a16="http://schemas.microsoft.com/office/drawing/2014/main" id="{7E2678AE-EBF8-489B-B527-CDC1D3C42C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2588003916"/>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12262</TotalTime>
  <Words>1912</Words>
  <Application>Microsoft Office PowerPoint</Application>
  <PresentationFormat>On-screen Show (4:3)</PresentationFormat>
  <Paragraphs>205</Paragraphs>
  <Slides>43</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Calibri</vt:lpstr>
      <vt:lpstr>Times New Roman</vt:lpstr>
      <vt:lpstr>Wingdings</vt:lpstr>
      <vt:lpstr>Azure</vt:lpstr>
      <vt:lpstr>PowerPoint Presentation</vt:lpstr>
      <vt:lpstr>GENESIS STRUCTURE</vt:lpstr>
      <vt:lpstr>GENESIS STRUCTURE</vt:lpstr>
      <vt:lpstr>GENESIS STRUCTURE</vt:lpstr>
      <vt:lpstr>Genesis 4 Outline</vt:lpstr>
      <vt:lpstr>Genesis 4 Outline</vt:lpstr>
      <vt:lpstr>Genesis 4 Outline</vt:lpstr>
      <vt:lpstr>Ungodly Line of Cain (Gen 4:16-24)</vt:lpstr>
      <vt:lpstr>Ungodly Line of Cain (Gen 4:16-24)</vt:lpstr>
      <vt:lpstr>PowerPoint Presentation</vt:lpstr>
      <vt:lpstr>PowerPoint Presentation</vt:lpstr>
      <vt:lpstr>Ungodly Line of Cain (Gen 4:16-24)</vt:lpstr>
      <vt:lpstr>PowerPoint Presentation</vt:lpstr>
      <vt:lpstr>PowerPoint Presentation</vt:lpstr>
      <vt:lpstr>PowerPoint Presentation</vt:lpstr>
      <vt:lpstr>Ungodly Line of Cain (Gen 4:16-24)</vt:lpstr>
      <vt:lpstr>Provision of Protection Genesis 4:15</vt:lpstr>
      <vt:lpstr>Humanist Beliefs</vt:lpstr>
      <vt:lpstr>Fundamental Questions Christian Answers</vt:lpstr>
      <vt:lpstr>Fundamental Questions Humanistic Answers</vt:lpstr>
      <vt:lpstr>Torcaso v. Watkins (1961)</vt:lpstr>
      <vt:lpstr>Humanist Proselytizing</vt:lpstr>
      <vt:lpstr>PowerPoint Presentation</vt:lpstr>
      <vt:lpstr>Ungodly Line of Cain (Gen 4:16-24)</vt:lpstr>
      <vt:lpstr>Genesis 4 Outline</vt:lpstr>
      <vt:lpstr>PowerPoint Presentation</vt:lpstr>
      <vt:lpstr>PowerPoint Presentation</vt:lpstr>
      <vt:lpstr>Satanic Attempts to Stop Messiah</vt:lpstr>
      <vt:lpstr>Satanic Attempts to Stop Messiah</vt:lpstr>
      <vt:lpstr>PowerPoint Presentation</vt:lpstr>
      <vt:lpstr>PowerPoint Presentation</vt:lpstr>
      <vt:lpstr>PowerPoint Presentation</vt:lpstr>
      <vt:lpstr>PowerPoint Presentation</vt:lpstr>
      <vt:lpstr>PowerPoint Presentation</vt:lpstr>
      <vt:lpstr>PowerPoint Presentation</vt:lpstr>
      <vt:lpstr>Ungodly Line of Cain (Gen 4:16-24)</vt:lpstr>
      <vt:lpstr>PowerPoint Presentation</vt:lpstr>
      <vt:lpstr>PowerPoint Presentation</vt:lpstr>
      <vt:lpstr>PowerPoint Presentation</vt:lpstr>
      <vt:lpstr>PowerPoint Presentation</vt:lpstr>
      <vt:lpstr>Conclusion</vt:lpstr>
      <vt:lpstr>Genesis 4 Outline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019 - 4v23-26</dc:title>
  <dc:subject>Genesis 4</dc:subject>
  <dc:creator>A. Woods</dc:creator>
  <dc:description>Modified by Jim McGowan</dc:description>
  <cp:lastModifiedBy>Jim McGowan</cp:lastModifiedBy>
  <cp:revision>1265</cp:revision>
  <cp:lastPrinted>2020-12-19T22:54:35Z</cp:lastPrinted>
  <dcterms:created xsi:type="dcterms:W3CDTF">2009-03-17T12:21:13Z</dcterms:created>
  <dcterms:modified xsi:type="dcterms:W3CDTF">2020-12-19T22:54:48Z</dcterms:modified>
</cp:coreProperties>
</file>