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1" r:id="rId2"/>
  </p:sldMasterIdLst>
  <p:notesMasterIdLst>
    <p:notesMasterId r:id="rId48"/>
  </p:notesMasterIdLst>
  <p:handoutMasterIdLst>
    <p:handoutMasterId r:id="rId49"/>
  </p:handoutMasterIdLst>
  <p:sldIdLst>
    <p:sldId id="492" r:id="rId3"/>
    <p:sldId id="506" r:id="rId4"/>
    <p:sldId id="500" r:id="rId5"/>
    <p:sldId id="501" r:id="rId6"/>
    <p:sldId id="502" r:id="rId7"/>
    <p:sldId id="503" r:id="rId8"/>
    <p:sldId id="504" r:id="rId9"/>
    <p:sldId id="505" r:id="rId10"/>
    <p:sldId id="507" r:id="rId11"/>
    <p:sldId id="508" r:id="rId12"/>
    <p:sldId id="431" r:id="rId13"/>
    <p:sldId id="4852" r:id="rId14"/>
    <p:sldId id="257" r:id="rId15"/>
    <p:sldId id="269" r:id="rId16"/>
    <p:sldId id="270" r:id="rId17"/>
    <p:sldId id="271" r:id="rId18"/>
    <p:sldId id="509" r:id="rId19"/>
    <p:sldId id="272" r:id="rId20"/>
    <p:sldId id="292" r:id="rId21"/>
    <p:sldId id="275" r:id="rId22"/>
    <p:sldId id="510" r:id="rId23"/>
    <p:sldId id="4851" r:id="rId24"/>
    <p:sldId id="3460" r:id="rId25"/>
    <p:sldId id="274" r:id="rId26"/>
    <p:sldId id="4847" r:id="rId27"/>
    <p:sldId id="4849" r:id="rId28"/>
    <p:sldId id="4850" r:id="rId29"/>
    <p:sldId id="3458" r:id="rId30"/>
    <p:sldId id="259" r:id="rId31"/>
    <p:sldId id="260" r:id="rId32"/>
    <p:sldId id="261" r:id="rId33"/>
    <p:sldId id="262" r:id="rId34"/>
    <p:sldId id="263" r:id="rId35"/>
    <p:sldId id="264" r:id="rId36"/>
    <p:sldId id="3459" r:id="rId37"/>
    <p:sldId id="273" r:id="rId38"/>
    <p:sldId id="265" r:id="rId39"/>
    <p:sldId id="266" r:id="rId40"/>
    <p:sldId id="267" r:id="rId41"/>
    <p:sldId id="268" r:id="rId42"/>
    <p:sldId id="512" r:id="rId43"/>
    <p:sldId id="4848" r:id="rId44"/>
    <p:sldId id="511" r:id="rId45"/>
    <p:sldId id="514" r:id="rId46"/>
    <p:sldId id="258" r:id="rId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a:srgbClr val="0000FF"/>
    <a:srgbClr val="FF9900"/>
    <a:srgbClr val="FFFF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36" autoAdjust="0"/>
  </p:normalViewPr>
  <p:slideViewPr>
    <p:cSldViewPr snapToGrid="0">
      <p:cViewPr varScale="1">
        <p:scale>
          <a:sx n="94" d="100"/>
          <a:sy n="94" d="100"/>
        </p:scale>
        <p:origin x="1620" y="78"/>
      </p:cViewPr>
      <p:guideLst/>
    </p:cSldViewPr>
  </p:slideViewPr>
  <p:notesTextViewPr>
    <p:cViewPr>
      <p:scale>
        <a:sx n="1" d="1"/>
        <a:sy n="1" d="1"/>
      </p:scale>
      <p:origin x="0" y="0"/>
    </p:cViewPr>
  </p:notesTextViewPr>
  <p:notesViewPr>
    <p:cSldViewPr snapToGrid="0">
      <p:cViewPr varScale="1">
        <p:scale>
          <a:sx n="79" d="100"/>
          <a:sy n="79" d="100"/>
        </p:scale>
        <p:origin x="338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BC2C405A-65DE-450D-8A5C-3DDB0D106DD3}"/>
    <pc:docChg chg="modSld">
      <pc:chgData name="Jim McGowan" userId="e2c7446dd3aca506" providerId="LiveId" clId="{BC2C405A-65DE-450D-8A5C-3DDB0D106DD3}" dt="2019-10-08T16:44:55.563" v="2" actId="6549"/>
      <pc:docMkLst>
        <pc:docMk/>
      </pc:docMkLst>
      <pc:sldChg chg="modSp">
        <pc:chgData name="Jim McGowan" userId="e2c7446dd3aca506" providerId="LiveId" clId="{BC2C405A-65DE-450D-8A5C-3DDB0D106DD3}" dt="2019-10-08T16:44:55.563" v="2" actId="6549"/>
        <pc:sldMkLst>
          <pc:docMk/>
          <pc:sldMk cId="561225022" sldId="257"/>
        </pc:sldMkLst>
        <pc:spChg chg="mod">
          <ac:chgData name="Jim McGowan" userId="e2c7446dd3aca506" providerId="LiveId" clId="{BC2C405A-65DE-450D-8A5C-3DDB0D106DD3}" dt="2019-10-08T16:44:55.563" v="2" actId="6549"/>
          <ac:spMkLst>
            <pc:docMk/>
            <pc:sldMk cId="561225022" sldId="257"/>
            <ac:spMk id="11" creationId="{47F64DB3-D3C6-4A28-9CF8-F4B2552C15E5}"/>
          </ac:spMkLst>
        </pc:spChg>
      </pc:sldChg>
    </pc:docChg>
  </pc:docChgLst>
  <pc:docChgLst>
    <pc:chgData name="Jim McGowan" userId="e2c7446dd3aca506" providerId="LiveId" clId="{F060878A-25B2-4D76-93A4-C9A1352BFB8B}"/>
    <pc:docChg chg="modSld">
      <pc:chgData name="Jim McGowan" userId="e2c7446dd3aca506" providerId="LiveId" clId="{F060878A-25B2-4D76-93A4-C9A1352BFB8B}" dt="2019-02-18T16:15:03.256" v="1" actId="6549"/>
      <pc:docMkLst>
        <pc:docMk/>
      </pc:docMkLst>
      <pc:sldChg chg="modSp">
        <pc:chgData name="Jim McGowan" userId="e2c7446dd3aca506" providerId="LiveId" clId="{F060878A-25B2-4D76-93A4-C9A1352BFB8B}" dt="2019-02-18T16:15:03.256" v="1" actId="6549"/>
        <pc:sldMkLst>
          <pc:docMk/>
          <pc:sldMk cId="561225022" sldId="257"/>
        </pc:sldMkLst>
        <pc:spChg chg="mod">
          <ac:chgData name="Jim McGowan" userId="e2c7446dd3aca506" providerId="LiveId" clId="{F060878A-25B2-4D76-93A4-C9A1352BFB8B}" dt="2019-02-18T16:15:03.256" v="1" actId="6549"/>
          <ac:spMkLst>
            <pc:docMk/>
            <pc:sldMk cId="561225022" sldId="257"/>
            <ac:spMk id="11" creationId="{47F64DB3-D3C6-4A28-9CF8-F4B2552C15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16AA3F-E250-4E31-AFD5-828E3E186442}"/>
              </a:ext>
            </a:extLst>
          </p:cNvPr>
          <p:cNvSpPr>
            <a:spLocks noGrp="1"/>
          </p:cNvSpPr>
          <p:nvPr>
            <p:ph type="hdr" sz="quarter"/>
          </p:nvPr>
        </p:nvSpPr>
        <p:spPr>
          <a:xfrm>
            <a:off x="2072640" y="146304"/>
            <a:ext cx="3950208" cy="658368"/>
          </a:xfrm>
          <a:prstGeom prst="rect">
            <a:avLst/>
          </a:prstGeom>
        </p:spPr>
        <p:txBody>
          <a:bodyPr vert="horz" lIns="96661" tIns="48331" rIns="96661" bIns="48331" rtlCol="0"/>
          <a:lstStyle>
            <a:lvl1pPr algn="l">
              <a:defRPr sz="1300"/>
            </a:lvl1pPr>
          </a:lstStyle>
          <a:p>
            <a:pPr algn="ctr"/>
            <a:r>
              <a:rPr lang="en-US" dirty="0"/>
              <a:t>Jim McGowan, Th.D. - Session 011</a:t>
            </a:r>
          </a:p>
          <a:p>
            <a:pPr algn="ctr"/>
            <a:r>
              <a:rPr lang="en-US" dirty="0"/>
              <a:t>Israel &amp; The Church</a:t>
            </a:r>
          </a:p>
          <a:p>
            <a:pPr algn="ctr"/>
            <a:r>
              <a:rPr lang="en-US" dirty="0"/>
              <a:t>10-14-2020</a:t>
            </a:r>
          </a:p>
        </p:txBody>
      </p:sp>
      <p:sp>
        <p:nvSpPr>
          <p:cNvPr id="4" name="Footer Placeholder 3">
            <a:extLst>
              <a:ext uri="{FF2B5EF4-FFF2-40B4-BE49-F238E27FC236}">
                <a16:creationId xmlns:a16="http://schemas.microsoft.com/office/drawing/2014/main" id="{785AA0E9-5C1C-4122-8D6B-C7B8F6B9A08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dirty="0"/>
              <a:t>Sugar Land Bible Church</a:t>
            </a:r>
          </a:p>
        </p:txBody>
      </p:sp>
      <p:sp>
        <p:nvSpPr>
          <p:cNvPr id="5" name="Slide Number Placeholder 4">
            <a:extLst>
              <a:ext uri="{FF2B5EF4-FFF2-40B4-BE49-F238E27FC236}">
                <a16:creationId xmlns:a16="http://schemas.microsoft.com/office/drawing/2014/main" id="{96CEF57A-3CC4-4263-B3AE-D6416BCFA9C2}"/>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365FE07-7820-42E5-A0CD-097C0A53A9D3}" type="slidenum">
              <a:rPr lang="en-US" smtClean="0"/>
              <a:t>‹#›</a:t>
            </a:fld>
            <a:endParaRPr lang="en-US"/>
          </a:p>
        </p:txBody>
      </p:sp>
    </p:spTree>
    <p:extLst>
      <p:ext uri="{BB962C8B-B14F-4D97-AF65-F5344CB8AC3E}">
        <p14:creationId xmlns:p14="http://schemas.microsoft.com/office/powerpoint/2010/main" val="224170361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72640" y="134112"/>
            <a:ext cx="3169920" cy="682752"/>
          </a:xfrm>
          <a:prstGeom prst="rect">
            <a:avLst/>
          </a:prstGeom>
        </p:spPr>
        <p:txBody>
          <a:bodyPr vert="horz" lIns="96661" tIns="48331" rIns="96661" bIns="48331" rtlCol="0"/>
          <a:lstStyle>
            <a:lvl1pPr algn="ctr">
              <a:defRPr sz="1300"/>
            </a:lvl1pPr>
          </a:lstStyle>
          <a:p>
            <a:r>
              <a:rPr lang="en-US" dirty="0"/>
              <a:t>Jim McGowan, Th.D. - Session 011</a:t>
            </a:r>
          </a:p>
          <a:p>
            <a:r>
              <a:rPr lang="en-US" dirty="0"/>
              <a:t>Israel &amp; The Church</a:t>
            </a:r>
          </a:p>
          <a:p>
            <a:r>
              <a:rPr lang="en-US" dirty="0"/>
              <a:t>10-14-2020</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dirty="0"/>
              <a:t>Sugar Land Bible Church</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6CF849D-F55C-4D3F-96A9-8D6A96237FAA}" type="slidenum">
              <a:rPr lang="en-US" smtClean="0"/>
              <a:t>‹#›</a:t>
            </a:fld>
            <a:endParaRPr lang="en-US"/>
          </a:p>
        </p:txBody>
      </p:sp>
    </p:spTree>
    <p:extLst>
      <p:ext uri="{BB962C8B-B14F-4D97-AF65-F5344CB8AC3E}">
        <p14:creationId xmlns:p14="http://schemas.microsoft.com/office/powerpoint/2010/main" val="55695620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3BF39D-59FE-4703-8D79-4FF36B8C74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2221E61-3F73-4828-B9A4-CC9911789ABF}"/>
              </a:ext>
            </a:extLst>
          </p:cNvPr>
          <p:cNvSpPr>
            <a:spLocks noGrp="1"/>
          </p:cNvSpPr>
          <p:nvPr>
            <p:ph type="ftr" sz="quarter" idx="4"/>
          </p:nvPr>
        </p:nvSpPr>
        <p:spPr/>
        <p:txBody>
          <a:bodyPr/>
          <a:lstStyle/>
          <a:p>
            <a:r>
              <a:rPr lang="en-US"/>
              <a:t>Sugar Land Bible Church</a:t>
            </a:r>
            <a:endParaRPr lang="en-US" dirty="0"/>
          </a:p>
        </p:txBody>
      </p:sp>
      <p:sp>
        <p:nvSpPr>
          <p:cNvPr id="9" name="Header Placeholder 8">
            <a:extLst>
              <a:ext uri="{FF2B5EF4-FFF2-40B4-BE49-F238E27FC236}">
                <a16:creationId xmlns:a16="http://schemas.microsoft.com/office/drawing/2014/main" id="{22FDD91B-8A53-4DB0-AD1F-B9390744E46B}"/>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216772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10</a:t>
            </a:fld>
            <a:endParaRPr lang="en-US"/>
          </a:p>
        </p:txBody>
      </p:sp>
      <p:sp>
        <p:nvSpPr>
          <p:cNvPr id="4" name="Footer Placeholder 3">
            <a:extLst>
              <a:ext uri="{FF2B5EF4-FFF2-40B4-BE49-F238E27FC236}">
                <a16:creationId xmlns:a16="http://schemas.microsoft.com/office/drawing/2014/main" id="{13CB24EE-7FE2-47BD-8C81-9CDC1AC7879D}"/>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5E02F577-600D-4792-BE94-46281591E84C}"/>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2250349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1" name="Slide Number Placeholder 10">
            <a:extLst>
              <a:ext uri="{FF2B5EF4-FFF2-40B4-BE49-F238E27FC236}">
                <a16:creationId xmlns:a16="http://schemas.microsoft.com/office/drawing/2014/main" id="{E1ED93B7-590F-46C8-8B12-A312042660A5}"/>
              </a:ext>
            </a:extLst>
          </p:cNvPr>
          <p:cNvSpPr>
            <a:spLocks noGrp="1"/>
          </p:cNvSpPr>
          <p:nvPr>
            <p:ph type="sldNum" sz="quarter" idx="5"/>
          </p:nvPr>
        </p:nvSpPr>
        <p:spPr/>
        <p:txBody>
          <a:bodyPr/>
          <a:lstStyle/>
          <a:p>
            <a:fld id="{593BF39D-59FE-4703-8D79-4FF36B8C7479}" type="slidenum">
              <a:rPr lang="en-US" smtClean="0"/>
              <a:t>11</a:t>
            </a:fld>
            <a:endParaRPr lang="en-US"/>
          </a:p>
        </p:txBody>
      </p:sp>
      <p:sp>
        <p:nvSpPr>
          <p:cNvPr id="4" name="Footer Placeholder 3">
            <a:extLst>
              <a:ext uri="{FF2B5EF4-FFF2-40B4-BE49-F238E27FC236}">
                <a16:creationId xmlns:a16="http://schemas.microsoft.com/office/drawing/2014/main" id="{A2B60DA1-6EF0-4E05-B37B-3E38E2012BD5}"/>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A9B5E6C7-01BC-4BC2-8F63-B6E4A58DC334}"/>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1137893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
        <p:nvSpPr>
          <p:cNvPr id="5" name="Footer Placeholder 4"/>
          <p:cNvSpPr>
            <a:spLocks noGrp="1"/>
          </p:cNvSpPr>
          <p:nvPr>
            <p:ph type="ftr" sz="quarter" idx="4"/>
          </p:nvPr>
        </p:nvSpPr>
        <p:spPr/>
        <p:txBody>
          <a:bodyPr/>
          <a:lstStyle/>
          <a:p>
            <a:r>
              <a:rPr lang="en-US"/>
              <a:t>Sugar Land Bible Church</a:t>
            </a:r>
            <a:endParaRPr lang="en-US" dirty="0"/>
          </a:p>
        </p:txBody>
      </p:sp>
      <p:sp>
        <p:nvSpPr>
          <p:cNvPr id="6" name="Slide Number Placeholder 5"/>
          <p:cNvSpPr>
            <a:spLocks noGrp="1"/>
          </p:cNvSpPr>
          <p:nvPr>
            <p:ph type="sldNum" sz="quarter" idx="5"/>
          </p:nvPr>
        </p:nvSpPr>
        <p:spPr/>
        <p:txBody>
          <a:bodyPr/>
          <a:lstStyle/>
          <a:p>
            <a:fld id="{26CF849D-F55C-4D3F-96A9-8D6A96237FAA}" type="slidenum">
              <a:rPr lang="en-US" smtClean="0"/>
              <a:t>12</a:t>
            </a:fld>
            <a:endParaRPr lang="en-US"/>
          </a:p>
        </p:txBody>
      </p:sp>
    </p:spTree>
    <p:extLst>
      <p:ext uri="{BB962C8B-B14F-4D97-AF65-F5344CB8AC3E}">
        <p14:creationId xmlns:p14="http://schemas.microsoft.com/office/powerpoint/2010/main" val="1242119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13</a:t>
            </a:fld>
            <a:endParaRPr lang="en-US"/>
          </a:p>
        </p:txBody>
      </p:sp>
      <p:sp>
        <p:nvSpPr>
          <p:cNvPr id="7" name="Footer Placeholder 6">
            <a:extLst>
              <a:ext uri="{FF2B5EF4-FFF2-40B4-BE49-F238E27FC236}">
                <a16:creationId xmlns:a16="http://schemas.microsoft.com/office/drawing/2014/main" id="{54FB431D-9DBA-46F6-B4DE-8EFEE8A90A95}"/>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6602B5D1-BFBE-46E3-A568-B86D0D9F689D}"/>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4165033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14</a:t>
            </a:fld>
            <a:endParaRPr lang="en-US"/>
          </a:p>
        </p:txBody>
      </p:sp>
      <p:sp>
        <p:nvSpPr>
          <p:cNvPr id="8" name="Footer Placeholder 7">
            <a:extLst>
              <a:ext uri="{FF2B5EF4-FFF2-40B4-BE49-F238E27FC236}">
                <a16:creationId xmlns:a16="http://schemas.microsoft.com/office/drawing/2014/main" id="{3C66D54F-77E1-4133-8B23-9814098A5FF6}"/>
              </a:ext>
            </a:extLst>
          </p:cNvPr>
          <p:cNvSpPr>
            <a:spLocks noGrp="1"/>
          </p:cNvSpPr>
          <p:nvPr>
            <p:ph type="ftr" sz="quarter" idx="4"/>
          </p:nvPr>
        </p:nvSpPr>
        <p:spPr/>
        <p:txBody>
          <a:bodyPr/>
          <a:lstStyle/>
          <a:p>
            <a:r>
              <a:rPr lang="en-US"/>
              <a:t>Sugar Land Bible Church</a:t>
            </a:r>
            <a:endParaRPr lang="en-US" dirty="0"/>
          </a:p>
        </p:txBody>
      </p:sp>
      <p:sp>
        <p:nvSpPr>
          <p:cNvPr id="9" name="Header Placeholder 8">
            <a:extLst>
              <a:ext uri="{FF2B5EF4-FFF2-40B4-BE49-F238E27FC236}">
                <a16:creationId xmlns:a16="http://schemas.microsoft.com/office/drawing/2014/main" id="{C1C2F0DF-2E66-4212-AF33-62C00426DF89}"/>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293866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spcAft>
                <a:spcPts val="600"/>
              </a:spcAft>
              <a:buFontTx/>
              <a:buAutoNum type="arabicPeriod"/>
            </a:pPr>
            <a:r>
              <a:rPr lang="en-US" altLang="en-US" sz="1400" dirty="0"/>
              <a:t>The Bible is a closed volume of literature, having a cohesive historical context that is obviously differentiated from all other writings.</a:t>
            </a:r>
          </a:p>
          <a:p>
            <a:pPr marL="245009" indent="-245009">
              <a:spcBef>
                <a:spcPct val="0"/>
              </a:spcBef>
              <a:spcAft>
                <a:spcPts val="600"/>
              </a:spcAft>
              <a:buFontTx/>
              <a:buAutoNum type="arabicPeriod"/>
            </a:pPr>
            <a:r>
              <a:rPr lang="en-US" altLang="en-US" sz="1400" dirty="0"/>
              <a:t>The Holy Spirit chose human language to convey the Word of God. Thus, an ordinary use of language conveys to us what God wants us to know.</a:t>
            </a:r>
          </a:p>
          <a:p>
            <a:pPr marL="245009" indent="-245009">
              <a:spcBef>
                <a:spcPct val="0"/>
              </a:spcBef>
              <a:spcAft>
                <a:spcPts val="600"/>
              </a:spcAft>
              <a:buFontTx/>
              <a:buAutoNum type="arabicPeriod"/>
            </a:pPr>
            <a:r>
              <a:rPr lang="en-US" altLang="en-US" sz="1400" dirty="0"/>
              <a:t>Words and thoughts must be understood within the setting, the time frame, the mood of the moment, the culture, etc.</a:t>
            </a:r>
          </a:p>
          <a:p>
            <a:pPr marL="245009" indent="-245009">
              <a:spcBef>
                <a:spcPct val="0"/>
              </a:spcBef>
              <a:spcAft>
                <a:spcPts val="600"/>
              </a:spcAft>
              <a:buFontTx/>
              <a:buAutoNum type="arabicPeriod"/>
            </a:pPr>
            <a:r>
              <a:rPr lang="en-US" altLang="en-US" sz="1400" dirty="0"/>
              <a:t>A mastery of the historical setting and of the grammar used is imperative to comprehending the sense of a given sentence or paragraph.</a:t>
            </a:r>
          </a:p>
          <a:p>
            <a:pPr marL="245009" indent="-245009">
              <a:spcBef>
                <a:spcPct val="0"/>
              </a:spcBef>
              <a:spcAft>
                <a:spcPts val="600"/>
              </a:spcAft>
              <a:buFontTx/>
              <a:buAutoNum type="arabicPeriod"/>
            </a:pPr>
            <a:r>
              <a:rPr lang="en-US" altLang="en-US" sz="1400" dirty="0"/>
              <a:t>Behind the poetry are literal concepts that in turn give meaning to the poetic language, i.e., “the hills skipped like lambs”</a:t>
            </a:r>
          </a:p>
          <a:p>
            <a:pPr marL="245009" indent="-245009">
              <a:spcBef>
                <a:spcPct val="0"/>
              </a:spcBef>
              <a:spcAft>
                <a:spcPts val="600"/>
              </a:spcAft>
              <a:buFontTx/>
              <a:buAutoNum type="arabicPeriod"/>
            </a:pPr>
            <a:r>
              <a:rPr lang="en-US" altLang="en-US" sz="1400" dirty="0"/>
              <a:t>The Biblical interpreter must use common sense in interpreting figurative language.</a:t>
            </a:r>
          </a:p>
        </p:txBody>
      </p:sp>
      <p:sp>
        <p:nvSpPr>
          <p:cNvPr id="4" name="Slide Number Placeholder 3"/>
          <p:cNvSpPr>
            <a:spLocks noGrp="1"/>
          </p:cNvSpPr>
          <p:nvPr>
            <p:ph type="sldNum" sz="quarter" idx="10"/>
          </p:nvPr>
        </p:nvSpPr>
        <p:spPr/>
        <p:txBody>
          <a:bodyPr/>
          <a:lstStyle/>
          <a:p>
            <a:fld id="{593BF39D-59FE-4703-8D79-4FF36B8C7479}" type="slidenum">
              <a:rPr lang="en-US" smtClean="0"/>
              <a:t>15</a:t>
            </a:fld>
            <a:endParaRPr lang="en-US"/>
          </a:p>
        </p:txBody>
      </p:sp>
      <p:sp>
        <p:nvSpPr>
          <p:cNvPr id="8" name="Footer Placeholder 7">
            <a:extLst>
              <a:ext uri="{FF2B5EF4-FFF2-40B4-BE49-F238E27FC236}">
                <a16:creationId xmlns:a16="http://schemas.microsoft.com/office/drawing/2014/main" id="{E245F876-D2F1-46D9-B5B4-EBA77F0D2BB0}"/>
              </a:ext>
            </a:extLst>
          </p:cNvPr>
          <p:cNvSpPr>
            <a:spLocks noGrp="1"/>
          </p:cNvSpPr>
          <p:nvPr>
            <p:ph type="ftr" sz="quarter" idx="4"/>
          </p:nvPr>
        </p:nvSpPr>
        <p:spPr/>
        <p:txBody>
          <a:bodyPr/>
          <a:lstStyle/>
          <a:p>
            <a:r>
              <a:rPr lang="en-US"/>
              <a:t>Sugar Land Bible Church</a:t>
            </a:r>
            <a:endParaRPr lang="en-US" dirty="0"/>
          </a:p>
        </p:txBody>
      </p:sp>
      <p:sp>
        <p:nvSpPr>
          <p:cNvPr id="9" name="Header Placeholder 8">
            <a:extLst>
              <a:ext uri="{FF2B5EF4-FFF2-40B4-BE49-F238E27FC236}">
                <a16:creationId xmlns:a16="http://schemas.microsoft.com/office/drawing/2014/main" id="{6CF9C6AD-AA74-45A7-8EE7-10902527AF62}"/>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170821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16</a:t>
            </a:fld>
            <a:endParaRPr lang="en-US"/>
          </a:p>
        </p:txBody>
      </p:sp>
      <p:sp>
        <p:nvSpPr>
          <p:cNvPr id="8" name="Footer Placeholder 7">
            <a:extLst>
              <a:ext uri="{FF2B5EF4-FFF2-40B4-BE49-F238E27FC236}">
                <a16:creationId xmlns:a16="http://schemas.microsoft.com/office/drawing/2014/main" id="{B6D5B221-4603-4D4D-A815-F9A0213A54C9}"/>
              </a:ext>
            </a:extLst>
          </p:cNvPr>
          <p:cNvSpPr>
            <a:spLocks noGrp="1"/>
          </p:cNvSpPr>
          <p:nvPr>
            <p:ph type="ftr" sz="quarter" idx="4"/>
          </p:nvPr>
        </p:nvSpPr>
        <p:spPr/>
        <p:txBody>
          <a:bodyPr/>
          <a:lstStyle/>
          <a:p>
            <a:r>
              <a:rPr lang="en-US"/>
              <a:t>Sugar Land Bible Church</a:t>
            </a:r>
            <a:endParaRPr lang="en-US" dirty="0"/>
          </a:p>
        </p:txBody>
      </p:sp>
      <p:sp>
        <p:nvSpPr>
          <p:cNvPr id="9" name="Header Placeholder 8">
            <a:extLst>
              <a:ext uri="{FF2B5EF4-FFF2-40B4-BE49-F238E27FC236}">
                <a16:creationId xmlns:a16="http://schemas.microsoft.com/office/drawing/2014/main" id="{D86DC5C7-AECB-4EC9-B9CC-608BEC63E993}"/>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356764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C5C161B-DCDC-408F-80B8-C9DABD5D7444}" type="slidenum">
              <a:rPr lang="en-US" smtClean="0"/>
              <a:t>17</a:t>
            </a:fld>
            <a:endParaRPr lang="en-US"/>
          </a:p>
        </p:txBody>
      </p:sp>
      <p:sp>
        <p:nvSpPr>
          <p:cNvPr id="8" name="Footer Placeholder 7">
            <a:extLst>
              <a:ext uri="{FF2B5EF4-FFF2-40B4-BE49-F238E27FC236}">
                <a16:creationId xmlns:a16="http://schemas.microsoft.com/office/drawing/2014/main" id="{DAAB494E-18A7-49BA-A683-68285B2DAAA8}"/>
              </a:ext>
            </a:extLst>
          </p:cNvPr>
          <p:cNvSpPr>
            <a:spLocks noGrp="1"/>
          </p:cNvSpPr>
          <p:nvPr>
            <p:ph type="ftr" sz="quarter" idx="4"/>
          </p:nvPr>
        </p:nvSpPr>
        <p:spPr/>
        <p:txBody>
          <a:bodyPr/>
          <a:lstStyle/>
          <a:p>
            <a:r>
              <a:rPr lang="en-US"/>
              <a:t>Sugar Land Bible Church</a:t>
            </a:r>
            <a:endParaRPr lang="en-US" dirty="0"/>
          </a:p>
        </p:txBody>
      </p:sp>
      <p:sp>
        <p:nvSpPr>
          <p:cNvPr id="9" name="Header Placeholder 8">
            <a:extLst>
              <a:ext uri="{FF2B5EF4-FFF2-40B4-BE49-F238E27FC236}">
                <a16:creationId xmlns:a16="http://schemas.microsoft.com/office/drawing/2014/main" id="{AC1E9C4A-8ACF-4068-A2F6-DCC33D856523}"/>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3791331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18</a:t>
            </a:fld>
            <a:endParaRPr lang="en-US"/>
          </a:p>
        </p:txBody>
      </p:sp>
      <p:sp>
        <p:nvSpPr>
          <p:cNvPr id="7" name="Footer Placeholder 6">
            <a:extLst>
              <a:ext uri="{FF2B5EF4-FFF2-40B4-BE49-F238E27FC236}">
                <a16:creationId xmlns:a16="http://schemas.microsoft.com/office/drawing/2014/main" id="{04773E92-0EED-41AB-9A54-644B8E68BD98}"/>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2C79E1E8-F39E-414E-8ED2-69E765DC5D21}"/>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2736546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fld id="{593BF39D-59FE-4703-8D79-4FF36B8C7479}" type="slidenum">
              <a:rPr lang="en-US" smtClean="0"/>
              <a:t>19</a:t>
            </a:fld>
            <a:endParaRPr lang="en-US"/>
          </a:p>
        </p:txBody>
      </p:sp>
      <p:sp>
        <p:nvSpPr>
          <p:cNvPr id="8" name="Footer Placeholder 7">
            <a:extLst>
              <a:ext uri="{FF2B5EF4-FFF2-40B4-BE49-F238E27FC236}">
                <a16:creationId xmlns:a16="http://schemas.microsoft.com/office/drawing/2014/main" id="{94A761F0-2373-48BA-8E0B-447CBC1153AB}"/>
              </a:ext>
            </a:extLst>
          </p:cNvPr>
          <p:cNvSpPr>
            <a:spLocks noGrp="1"/>
          </p:cNvSpPr>
          <p:nvPr>
            <p:ph type="ftr" sz="quarter" idx="4"/>
          </p:nvPr>
        </p:nvSpPr>
        <p:spPr/>
        <p:txBody>
          <a:bodyPr/>
          <a:lstStyle/>
          <a:p>
            <a:r>
              <a:rPr lang="en-US"/>
              <a:t>Sugar Land Bible Church</a:t>
            </a:r>
            <a:endParaRPr lang="en-US" dirty="0"/>
          </a:p>
        </p:txBody>
      </p:sp>
      <p:sp>
        <p:nvSpPr>
          <p:cNvPr id="9" name="Header Placeholder 8">
            <a:extLst>
              <a:ext uri="{FF2B5EF4-FFF2-40B4-BE49-F238E27FC236}">
                <a16:creationId xmlns:a16="http://schemas.microsoft.com/office/drawing/2014/main" id="{FCDA62FF-32BB-465D-B6CE-B97D4E1F64D5}"/>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330043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2</a:t>
            </a:fld>
            <a:endParaRPr lang="en-US"/>
          </a:p>
        </p:txBody>
      </p:sp>
      <p:sp>
        <p:nvSpPr>
          <p:cNvPr id="4" name="Footer Placeholder 3">
            <a:extLst>
              <a:ext uri="{FF2B5EF4-FFF2-40B4-BE49-F238E27FC236}">
                <a16:creationId xmlns:a16="http://schemas.microsoft.com/office/drawing/2014/main" id="{1397FC3D-6E83-45CE-912A-97F3C0642E95}"/>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BD886E71-DC89-4D36-9D91-2C6F1CDF113F}"/>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156887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88C223EF-C58F-4F05-8456-61A00201EB5D}" type="slidenum">
              <a:rPr lang="en-US" altLang="en-US" smtClean="0"/>
              <a:pPr eaLnBrk="1" hangingPunct="1">
                <a:spcBef>
                  <a:spcPct val="0"/>
                </a:spcBef>
              </a:pPr>
              <a:t>20</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75360" y="4560570"/>
            <a:ext cx="5364480" cy="4320540"/>
          </a:xfrm>
          <a:noFill/>
        </p:spPr>
        <p:txBody>
          <a:bodyPr/>
          <a:lstStyle/>
          <a:p>
            <a:pPr algn="just">
              <a:spcBef>
                <a:spcPts val="600"/>
              </a:spcBef>
              <a:spcAft>
                <a:spcPts val="600"/>
              </a:spcAft>
            </a:pPr>
            <a:r>
              <a:rPr lang="en-US" b="1" dirty="0"/>
              <a:t>B. Does This Really Matter?</a:t>
            </a:r>
            <a:r>
              <a:rPr lang="en-US" b="1" dirty="0">
                <a:cs typeface="Arial" panose="020B0604020202020204" pitchFamily="34" charset="0"/>
              </a:rPr>
              <a:t> </a:t>
            </a:r>
          </a:p>
          <a:p>
            <a:pPr algn="just" defTabSz="966612" fontAlgn="base">
              <a:spcBef>
                <a:spcPts val="600"/>
              </a:spcBef>
              <a:spcAft>
                <a:spcPts val="600"/>
              </a:spcAft>
              <a:defRPr/>
            </a:pPr>
            <a:r>
              <a:rPr lang="en-US" altLang="en-US" dirty="0"/>
              <a:t>My wife and my daughters.  Wife born in Houston, TX – Two daughters born in Houston, TX</a:t>
            </a:r>
          </a:p>
          <a:p>
            <a:pPr marL="181240" indent="-181240" algn="just" defTabSz="966612" fontAlgn="base">
              <a:spcBef>
                <a:spcPts val="0"/>
              </a:spcBef>
              <a:spcAft>
                <a:spcPts val="0"/>
              </a:spcAft>
              <a:buFont typeface="Arial" panose="020B0604020202020204" pitchFamily="34" charset="0"/>
              <a:buChar char="•"/>
              <a:defRPr/>
            </a:pPr>
            <a:r>
              <a:rPr lang="en-US" altLang="en-US" dirty="0"/>
              <a:t>Three females… one’s a wife, and two are daughters.</a:t>
            </a:r>
          </a:p>
          <a:p>
            <a:pPr marL="181240" indent="-181240" algn="just" defTabSz="966612" fontAlgn="base">
              <a:spcBef>
                <a:spcPts val="0"/>
              </a:spcBef>
              <a:spcAft>
                <a:spcPts val="0"/>
              </a:spcAft>
              <a:buFont typeface="Arial" panose="020B0604020202020204" pitchFamily="34" charset="0"/>
              <a:buChar char="•"/>
              <a:defRPr/>
            </a:pPr>
            <a:r>
              <a:rPr lang="en-US" altLang="en-US" dirty="0"/>
              <a:t>All born in the same city and state</a:t>
            </a:r>
          </a:p>
          <a:p>
            <a:pPr marL="181240" indent="-181240" algn="just" defTabSz="966612" fontAlgn="base">
              <a:spcBef>
                <a:spcPts val="0"/>
              </a:spcBef>
              <a:spcAft>
                <a:spcPts val="0"/>
              </a:spcAft>
              <a:buFont typeface="Arial" panose="020B0604020202020204" pitchFamily="34" charset="0"/>
              <a:buChar char="•"/>
              <a:defRPr/>
            </a:pPr>
            <a:r>
              <a:rPr lang="en-US" altLang="en-US" dirty="0"/>
              <a:t>All are part of the same family</a:t>
            </a:r>
          </a:p>
          <a:p>
            <a:pPr marL="181240" indent="-181240" algn="just" defTabSz="966612" fontAlgn="base">
              <a:spcBef>
                <a:spcPts val="0"/>
              </a:spcBef>
              <a:spcAft>
                <a:spcPts val="0"/>
              </a:spcAft>
              <a:buFont typeface="Arial" panose="020B0604020202020204" pitchFamily="34" charset="0"/>
              <a:buChar char="•"/>
              <a:defRPr/>
            </a:pPr>
            <a:r>
              <a:rPr lang="en-US" altLang="en-US" dirty="0"/>
              <a:t>All at one point had the same last name.  </a:t>
            </a:r>
          </a:p>
          <a:p>
            <a:pPr algn="just">
              <a:spcBef>
                <a:spcPts val="600"/>
              </a:spcBef>
              <a:spcAft>
                <a:spcPts val="600"/>
              </a:spcAft>
            </a:pPr>
            <a:r>
              <a:rPr lang="en-US" altLang="en-US" dirty="0"/>
              <a:t>There’s a lot alike here isn’t there?  And I love all three of them.</a:t>
            </a:r>
          </a:p>
          <a:p>
            <a:pPr algn="just">
              <a:spcBef>
                <a:spcPts val="600"/>
              </a:spcBef>
              <a:spcAft>
                <a:spcPts val="600"/>
              </a:spcAft>
            </a:pPr>
            <a:r>
              <a:rPr lang="en-US" altLang="en-US" dirty="0"/>
              <a:t>But it’s very important that I make a distinction regardless of what I see in common!  If I fail to make the appropriate distinctions in spite of what is in common we’re going to have some big problems!  </a:t>
            </a:r>
          </a:p>
          <a:p>
            <a:pPr algn="just">
              <a:spcBef>
                <a:spcPts val="600"/>
              </a:spcBef>
              <a:spcAft>
                <a:spcPts val="600"/>
              </a:spcAft>
            </a:pPr>
            <a:r>
              <a:rPr lang="en-US" altLang="en-US" dirty="0"/>
              <a:t>I can guarantee you that if I don’t keep the proper distinctions with regard to other women and my wife,… </a:t>
            </a:r>
            <a:r>
              <a:rPr lang="en-US" altLang="en-US" b="1" dirty="0">
                <a:solidFill>
                  <a:srgbClr val="FF0000"/>
                </a:solidFill>
              </a:rPr>
              <a:t>[CLICK HERE]</a:t>
            </a:r>
            <a:endParaRPr lang="en-US" altLang="en-US" dirty="0"/>
          </a:p>
          <a:p>
            <a:pPr algn="just">
              <a:spcBef>
                <a:spcPts val="600"/>
              </a:spcBef>
              <a:spcAft>
                <a:spcPts val="600"/>
              </a:spcAft>
            </a:pPr>
            <a:r>
              <a:rPr lang="en-US" altLang="en-US" b="1" dirty="0"/>
              <a:t>NEXT SLIDE</a:t>
            </a:r>
          </a:p>
        </p:txBody>
      </p:sp>
      <p:sp>
        <p:nvSpPr>
          <p:cNvPr id="5" name="Footer Placeholder 4">
            <a:extLst>
              <a:ext uri="{FF2B5EF4-FFF2-40B4-BE49-F238E27FC236}">
                <a16:creationId xmlns:a16="http://schemas.microsoft.com/office/drawing/2014/main" id="{48E83FEE-8E5A-4724-B6D4-503E207304A4}"/>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F383A3FA-ACC4-4562-98F0-20C4AD1028C4}"/>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3754273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88C223EF-C58F-4F05-8456-61A00201EB5D}" type="slidenum">
              <a:rPr lang="en-US" altLang="en-US" smtClean="0"/>
              <a:pPr eaLnBrk="1" hangingPunct="1">
                <a:spcBef>
                  <a:spcPct val="0"/>
                </a:spcBef>
              </a:pPr>
              <a:t>21</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75360" y="4560570"/>
            <a:ext cx="5364480" cy="4320540"/>
          </a:xfrm>
          <a:no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dirty="0"/>
              <a:t>…she’s promised me that she will pluck that other woman baldheaded…She didn’t mention what she would do to me, </a:t>
            </a:r>
            <a:r>
              <a:rPr lang="en-US" altLang="en-US" b="1" dirty="0">
                <a:solidFill>
                  <a:srgbClr val="FF0000"/>
                </a:solidFill>
              </a:rPr>
              <a:t>[CLICK HERE]</a:t>
            </a:r>
            <a:r>
              <a:rPr lang="en-US" altLang="en-US" dirty="0"/>
              <a:t> but…you get the idea.</a:t>
            </a:r>
          </a:p>
          <a:p>
            <a:pPr algn="just"/>
            <a:endParaRPr lang="en-US" altLang="en-US" dirty="0"/>
          </a:p>
          <a:p>
            <a:pPr algn="just"/>
            <a:r>
              <a:rPr lang="en-US" altLang="en-US" b="1" dirty="0"/>
              <a:t>NEXT SLIDE</a:t>
            </a:r>
          </a:p>
        </p:txBody>
      </p:sp>
      <p:sp>
        <p:nvSpPr>
          <p:cNvPr id="5" name="Footer Placeholder 4">
            <a:extLst>
              <a:ext uri="{FF2B5EF4-FFF2-40B4-BE49-F238E27FC236}">
                <a16:creationId xmlns:a16="http://schemas.microsoft.com/office/drawing/2014/main" id="{20513827-3885-45C9-876E-B120A1CADB57}"/>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DB76F557-8AB1-4166-86B0-B2F7BB2B53BD}"/>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1617162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
        <p:nvSpPr>
          <p:cNvPr id="5" name="Footer Placeholder 4"/>
          <p:cNvSpPr>
            <a:spLocks noGrp="1"/>
          </p:cNvSpPr>
          <p:nvPr>
            <p:ph type="ftr" sz="quarter" idx="4"/>
          </p:nvPr>
        </p:nvSpPr>
        <p:spPr/>
        <p:txBody>
          <a:bodyPr/>
          <a:lstStyle/>
          <a:p>
            <a:r>
              <a:rPr lang="en-US"/>
              <a:t>Sugar Land Bible Church</a:t>
            </a:r>
            <a:endParaRPr lang="en-US" dirty="0"/>
          </a:p>
        </p:txBody>
      </p:sp>
      <p:sp>
        <p:nvSpPr>
          <p:cNvPr id="6" name="Slide Number Placeholder 5"/>
          <p:cNvSpPr>
            <a:spLocks noGrp="1"/>
          </p:cNvSpPr>
          <p:nvPr>
            <p:ph type="sldNum" sz="quarter" idx="5"/>
          </p:nvPr>
        </p:nvSpPr>
        <p:spPr/>
        <p:txBody>
          <a:bodyPr/>
          <a:lstStyle/>
          <a:p>
            <a:fld id="{26CF849D-F55C-4D3F-96A9-8D6A96237FAA}" type="slidenum">
              <a:rPr lang="en-US" smtClean="0"/>
              <a:t>22</a:t>
            </a:fld>
            <a:endParaRPr lang="en-US"/>
          </a:p>
        </p:txBody>
      </p:sp>
    </p:spTree>
    <p:extLst>
      <p:ext uri="{BB962C8B-B14F-4D97-AF65-F5344CB8AC3E}">
        <p14:creationId xmlns:p14="http://schemas.microsoft.com/office/powerpoint/2010/main" val="501140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88C223EF-C58F-4F05-8456-61A00201EB5D}" type="slidenum">
              <a:rPr lang="en-US" altLang="en-US" smtClean="0"/>
              <a:pPr eaLnBrk="1" hangingPunct="1">
                <a:spcBef>
                  <a:spcPct val="0"/>
                </a:spcBef>
              </a:pPr>
              <a:t>23</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75360" y="4560570"/>
            <a:ext cx="5364480" cy="4320540"/>
          </a:xfrm>
          <a:noFill/>
        </p:spPr>
        <p:txBody>
          <a:bodyPr/>
          <a:lstStyle/>
          <a:p>
            <a:pPr algn="just"/>
            <a:r>
              <a:rPr lang="en-US" altLang="en-US" dirty="0"/>
              <a:t>So, it’s very important then, in spite of what is in common, to see biblical distinctions and it matters greatly that we understand identities and relationships </a:t>
            </a:r>
            <a:r>
              <a:rPr lang="en-US" altLang="en-US" b="1" u="sng" dirty="0"/>
              <a:t>not only in our present earthly existence, but also in eternity</a:t>
            </a:r>
            <a:r>
              <a:rPr lang="en-US" altLang="en-US" dirty="0"/>
              <a:t>. </a:t>
            </a:r>
          </a:p>
          <a:p>
            <a:pPr algn="just"/>
            <a:endParaRPr lang="en-US" altLang="en-US" dirty="0"/>
          </a:p>
          <a:p>
            <a:pPr algn="just"/>
            <a:r>
              <a:rPr lang="en-US" altLang="en-US" b="1" dirty="0"/>
              <a:t>NEXT SLIDE</a:t>
            </a:r>
          </a:p>
        </p:txBody>
      </p:sp>
      <p:sp>
        <p:nvSpPr>
          <p:cNvPr id="5" name="Footer Placeholder 4">
            <a:extLst>
              <a:ext uri="{FF2B5EF4-FFF2-40B4-BE49-F238E27FC236}">
                <a16:creationId xmlns:a16="http://schemas.microsoft.com/office/drawing/2014/main" id="{20513827-3885-45C9-876E-B120A1CADB57}"/>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DB76F557-8AB1-4166-86B0-B2F7BB2B53BD}"/>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1339231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rPr>
              <a:t>CHART - *Discontinuity - </a:t>
            </a:r>
            <a:r>
              <a:rPr lang="en-US" sz="1200" b="1" i="0" dirty="0">
                <a:solidFill>
                  <a:schemeClr val="tx1"/>
                </a:solidFill>
              </a:rPr>
              <a:t>clearly identifiable differences of characteristics</a:t>
            </a:r>
            <a:endParaRPr lang="en-US" b="1" i="0" dirty="0">
              <a:solidFill>
                <a:schemeClr val="tx1"/>
              </a:solidFill>
            </a:endParaRPr>
          </a:p>
        </p:txBody>
      </p:sp>
      <p:sp>
        <p:nvSpPr>
          <p:cNvPr id="6" name="Slide Number Placeholder 5"/>
          <p:cNvSpPr>
            <a:spLocks noGrp="1"/>
          </p:cNvSpPr>
          <p:nvPr>
            <p:ph type="sldNum" sz="quarter" idx="5"/>
          </p:nvPr>
        </p:nvSpPr>
        <p:spPr/>
        <p:txBody>
          <a:bodyPr/>
          <a:lstStyle/>
          <a:p>
            <a:fld id="{26CF849D-F55C-4D3F-96A9-8D6A96237FAA}" type="slidenum">
              <a:rPr lang="en-US" smtClean="0"/>
              <a:t>24</a:t>
            </a:fld>
            <a:endParaRPr lang="en-US"/>
          </a:p>
        </p:txBody>
      </p:sp>
      <p:sp>
        <p:nvSpPr>
          <p:cNvPr id="7" name="Footer Placeholder 6">
            <a:extLst>
              <a:ext uri="{FF2B5EF4-FFF2-40B4-BE49-F238E27FC236}">
                <a16:creationId xmlns:a16="http://schemas.microsoft.com/office/drawing/2014/main" id="{028DE61C-4C75-4C9E-808B-F78DC7778735}"/>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426CF917-3A63-435B-B0A5-492B136C020C}"/>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2380908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mn-lt"/>
                <a:ea typeface="+mn-ea"/>
                <a:cs typeface="+mn-cs"/>
              </a:rPr>
              <a:t>CHART - Discontinuity Between Israel &amp; the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 name="Header Placeholder 3"/>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
        <p:nvSpPr>
          <p:cNvPr id="5" name="Footer Placeholder 4"/>
          <p:cNvSpPr>
            <a:spLocks noGrp="1"/>
          </p:cNvSpPr>
          <p:nvPr>
            <p:ph type="ftr" sz="quarter" idx="4"/>
          </p:nvPr>
        </p:nvSpPr>
        <p:spPr/>
        <p:txBody>
          <a:bodyPr/>
          <a:lstStyle/>
          <a:p>
            <a:r>
              <a:rPr lang="en-US"/>
              <a:t>Sugar Land Bible Church</a:t>
            </a:r>
            <a:endParaRPr lang="en-US" dirty="0"/>
          </a:p>
        </p:txBody>
      </p:sp>
      <p:sp>
        <p:nvSpPr>
          <p:cNvPr id="6" name="Slide Number Placeholder 5"/>
          <p:cNvSpPr>
            <a:spLocks noGrp="1"/>
          </p:cNvSpPr>
          <p:nvPr>
            <p:ph type="sldNum" sz="quarter" idx="5"/>
          </p:nvPr>
        </p:nvSpPr>
        <p:spPr/>
        <p:txBody>
          <a:bodyPr/>
          <a:lstStyle/>
          <a:p>
            <a:fld id="{26CF849D-F55C-4D3F-96A9-8D6A96237FAA}" type="slidenum">
              <a:rPr lang="en-US" smtClean="0"/>
              <a:t>25</a:t>
            </a:fld>
            <a:endParaRPr lang="en-US"/>
          </a:p>
        </p:txBody>
      </p:sp>
    </p:spTree>
    <p:extLst>
      <p:ext uri="{BB962C8B-B14F-4D97-AF65-F5344CB8AC3E}">
        <p14:creationId xmlns:p14="http://schemas.microsoft.com/office/powerpoint/2010/main" val="2724950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mn-lt"/>
                <a:ea typeface="+mn-ea"/>
                <a:cs typeface="+mn-cs"/>
              </a:rPr>
              <a:t>CHART - A Comparison of the Olivet and Upper Room Discourses</a:t>
            </a:r>
          </a:p>
        </p:txBody>
      </p:sp>
      <p:sp>
        <p:nvSpPr>
          <p:cNvPr id="4" name="Header Placeholder 3"/>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
        <p:nvSpPr>
          <p:cNvPr id="5" name="Footer Placeholder 4"/>
          <p:cNvSpPr>
            <a:spLocks noGrp="1"/>
          </p:cNvSpPr>
          <p:nvPr>
            <p:ph type="ftr" sz="quarter" idx="4"/>
          </p:nvPr>
        </p:nvSpPr>
        <p:spPr/>
        <p:txBody>
          <a:bodyPr/>
          <a:lstStyle/>
          <a:p>
            <a:r>
              <a:rPr lang="en-US"/>
              <a:t>Sugar Land Bible Church</a:t>
            </a:r>
            <a:endParaRPr lang="en-US" dirty="0"/>
          </a:p>
        </p:txBody>
      </p:sp>
      <p:sp>
        <p:nvSpPr>
          <p:cNvPr id="6" name="Slide Number Placeholder 5"/>
          <p:cNvSpPr>
            <a:spLocks noGrp="1"/>
          </p:cNvSpPr>
          <p:nvPr>
            <p:ph type="sldNum" sz="quarter" idx="5"/>
          </p:nvPr>
        </p:nvSpPr>
        <p:spPr/>
        <p:txBody>
          <a:bodyPr/>
          <a:lstStyle/>
          <a:p>
            <a:fld id="{26CF849D-F55C-4D3F-96A9-8D6A96237FAA}" type="slidenum">
              <a:rPr lang="en-US" smtClean="0"/>
              <a:t>26</a:t>
            </a:fld>
            <a:endParaRPr lang="en-US"/>
          </a:p>
        </p:txBody>
      </p:sp>
    </p:spTree>
    <p:extLst>
      <p:ext uri="{BB962C8B-B14F-4D97-AF65-F5344CB8AC3E}">
        <p14:creationId xmlns:p14="http://schemas.microsoft.com/office/powerpoint/2010/main" val="3249944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mn-lt"/>
                <a:ea typeface="+mn-ea"/>
                <a:cs typeface="+mn-cs"/>
              </a:rPr>
              <a:t>CHART - Discontinuity Between Israel &amp; the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 name="Header Placeholder 3"/>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
        <p:nvSpPr>
          <p:cNvPr id="5" name="Footer Placeholder 4"/>
          <p:cNvSpPr>
            <a:spLocks noGrp="1"/>
          </p:cNvSpPr>
          <p:nvPr>
            <p:ph type="ftr" sz="quarter" idx="4"/>
          </p:nvPr>
        </p:nvSpPr>
        <p:spPr/>
        <p:txBody>
          <a:bodyPr/>
          <a:lstStyle/>
          <a:p>
            <a:r>
              <a:rPr lang="en-US"/>
              <a:t>Sugar Land Bible Church</a:t>
            </a:r>
            <a:endParaRPr lang="en-US" dirty="0"/>
          </a:p>
        </p:txBody>
      </p:sp>
      <p:sp>
        <p:nvSpPr>
          <p:cNvPr id="6" name="Slide Number Placeholder 5"/>
          <p:cNvSpPr>
            <a:spLocks noGrp="1"/>
          </p:cNvSpPr>
          <p:nvPr>
            <p:ph type="sldNum" sz="quarter" idx="5"/>
          </p:nvPr>
        </p:nvSpPr>
        <p:spPr/>
        <p:txBody>
          <a:bodyPr/>
          <a:lstStyle/>
          <a:p>
            <a:fld id="{26CF849D-F55C-4D3F-96A9-8D6A96237FAA}" type="slidenum">
              <a:rPr lang="en-US" smtClean="0"/>
              <a:t>27</a:t>
            </a:fld>
            <a:endParaRPr lang="en-US"/>
          </a:p>
        </p:txBody>
      </p:sp>
    </p:spTree>
    <p:extLst>
      <p:ext uri="{BB962C8B-B14F-4D97-AF65-F5344CB8AC3E}">
        <p14:creationId xmlns:p14="http://schemas.microsoft.com/office/powerpoint/2010/main" val="2834790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kumimoji="0" lang="en-US" altLang="en-US" sz="1200" b="1"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rPr>
              <a:t>CHART - </a:t>
            </a:r>
            <a:r>
              <a:rPr lang="en-US" sz="1200" b="1" dirty="0">
                <a:solidFill>
                  <a:schemeClr val="tx1"/>
                </a:solidFill>
                <a:ea typeface="+mj-ea"/>
                <a:cs typeface="+mj-cs"/>
              </a:rPr>
              <a:t>Israel and the Church Comparison and Contrast</a:t>
            </a:r>
          </a:p>
        </p:txBody>
      </p:sp>
      <p:sp>
        <p:nvSpPr>
          <p:cNvPr id="4" name="Header Placeholder 3"/>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
        <p:nvSpPr>
          <p:cNvPr id="5" name="Footer Placeholder 4"/>
          <p:cNvSpPr>
            <a:spLocks noGrp="1"/>
          </p:cNvSpPr>
          <p:nvPr>
            <p:ph type="ftr" sz="quarter" idx="4"/>
          </p:nvPr>
        </p:nvSpPr>
        <p:spPr/>
        <p:txBody>
          <a:bodyPr/>
          <a:lstStyle/>
          <a:p>
            <a:r>
              <a:rPr lang="en-US"/>
              <a:t>Sugar Land Bible Church</a:t>
            </a:r>
            <a:endParaRPr lang="en-US" dirty="0"/>
          </a:p>
        </p:txBody>
      </p:sp>
      <p:sp>
        <p:nvSpPr>
          <p:cNvPr id="6" name="Slide Number Placeholder 5"/>
          <p:cNvSpPr>
            <a:spLocks noGrp="1"/>
          </p:cNvSpPr>
          <p:nvPr>
            <p:ph type="sldNum" sz="quarter" idx="5"/>
          </p:nvPr>
        </p:nvSpPr>
        <p:spPr/>
        <p:txBody>
          <a:bodyPr/>
          <a:lstStyle/>
          <a:p>
            <a:fld id="{26CF849D-F55C-4D3F-96A9-8D6A96237FAA}" type="slidenum">
              <a:rPr lang="en-US" smtClean="0"/>
              <a:t>28</a:t>
            </a:fld>
            <a:endParaRPr lang="en-US"/>
          </a:p>
        </p:txBody>
      </p:sp>
    </p:spTree>
    <p:extLst>
      <p:ext uri="{BB962C8B-B14F-4D97-AF65-F5344CB8AC3E}">
        <p14:creationId xmlns:p14="http://schemas.microsoft.com/office/powerpoint/2010/main" val="4189773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29</a:t>
            </a:fld>
            <a:endParaRPr lang="en-US"/>
          </a:p>
        </p:txBody>
      </p:sp>
      <p:sp>
        <p:nvSpPr>
          <p:cNvPr id="7" name="Footer Placeholder 6">
            <a:extLst>
              <a:ext uri="{FF2B5EF4-FFF2-40B4-BE49-F238E27FC236}">
                <a16:creationId xmlns:a16="http://schemas.microsoft.com/office/drawing/2014/main" id="{8E9CF568-575A-4605-90AA-A3BDC6B8D1C1}"/>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889F619D-96B2-4F0D-8601-1D6849E1AEEB}"/>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151123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3</a:t>
            </a:fld>
            <a:endParaRPr lang="en-US"/>
          </a:p>
        </p:txBody>
      </p:sp>
      <p:sp>
        <p:nvSpPr>
          <p:cNvPr id="4" name="Footer Placeholder 3">
            <a:extLst>
              <a:ext uri="{FF2B5EF4-FFF2-40B4-BE49-F238E27FC236}">
                <a16:creationId xmlns:a16="http://schemas.microsoft.com/office/drawing/2014/main" id="{29810972-43A9-45BD-B012-9BA23F00238C}"/>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249F1CED-DCC7-41C4-8F40-F3E3EC6BDB8B}"/>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1296618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30</a:t>
            </a:fld>
            <a:endParaRPr lang="en-US"/>
          </a:p>
        </p:txBody>
      </p:sp>
      <p:sp>
        <p:nvSpPr>
          <p:cNvPr id="7" name="Footer Placeholder 6">
            <a:extLst>
              <a:ext uri="{FF2B5EF4-FFF2-40B4-BE49-F238E27FC236}">
                <a16:creationId xmlns:a16="http://schemas.microsoft.com/office/drawing/2014/main" id="{8CFAC987-9E33-4910-B0DB-0183F2977E40}"/>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5B316786-5D6D-4F38-9226-98CDA5E5F71A}"/>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2977592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31</a:t>
            </a:fld>
            <a:endParaRPr lang="en-US"/>
          </a:p>
        </p:txBody>
      </p:sp>
      <p:sp>
        <p:nvSpPr>
          <p:cNvPr id="7" name="Footer Placeholder 6">
            <a:extLst>
              <a:ext uri="{FF2B5EF4-FFF2-40B4-BE49-F238E27FC236}">
                <a16:creationId xmlns:a16="http://schemas.microsoft.com/office/drawing/2014/main" id="{03C0E28E-0891-47C6-AE45-85AD142A7B5A}"/>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1AB1E6D1-674F-4637-B7C8-C81D4BE21F92}"/>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1818679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32</a:t>
            </a:fld>
            <a:endParaRPr lang="en-US"/>
          </a:p>
        </p:txBody>
      </p:sp>
      <p:sp>
        <p:nvSpPr>
          <p:cNvPr id="7" name="Footer Placeholder 6">
            <a:extLst>
              <a:ext uri="{FF2B5EF4-FFF2-40B4-BE49-F238E27FC236}">
                <a16:creationId xmlns:a16="http://schemas.microsoft.com/office/drawing/2014/main" id="{15BB72DD-14ED-4AA4-AAA5-806FE6BA3DF8}"/>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8D2DC4E9-6D0F-4917-A1B8-58939077BE22}"/>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316097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ffectLst/>
                <a:latin typeface="+mn-lt"/>
              </a:rPr>
              <a:t>Hebrews 4:9-11 </a:t>
            </a:r>
            <a:r>
              <a:rPr lang="en-US" sz="1400" dirty="0">
                <a:effectLst/>
                <a:latin typeface="+mn-lt"/>
              </a:rPr>
              <a:t>- </a:t>
            </a:r>
            <a:r>
              <a:rPr lang="en-US" sz="1400" dirty="0">
                <a:latin typeface="+mn-lt"/>
              </a:rPr>
              <a:t>The Sabbath rest in view here is still future and is the rest (inheritance) that every generation of believers and every individual believer enters into when he or she, like God, faithfully finishes his or her work. …we Christians will enter into our rest when we receive our inheritance from Jesus Christ at His judgment seat (2 Cor. 5:10). Constable, T. (2003).  (Heb 4:9). </a:t>
            </a:r>
            <a:r>
              <a:rPr lang="en-US" sz="1400" dirty="0" err="1">
                <a:latin typeface="+mn-lt"/>
              </a:rPr>
              <a:t>Galaxie</a:t>
            </a:r>
            <a:r>
              <a:rPr lang="en-US" sz="1400" dirty="0">
                <a:latin typeface="+mn-lt"/>
              </a:rPr>
              <a:t> Software.</a:t>
            </a:r>
          </a:p>
          <a:p>
            <a:r>
              <a:rPr lang="en-US" sz="1400" b="0" i="0" u="none" strike="noStrike" baseline="0" dirty="0">
                <a:latin typeface="+mn-lt"/>
              </a:rPr>
              <a:t> </a:t>
            </a:r>
            <a:endParaRPr lang="en-US" sz="1400" dirty="0">
              <a:latin typeface="+mn-lt"/>
            </a:endParaRPr>
          </a:p>
        </p:txBody>
      </p:sp>
      <p:sp>
        <p:nvSpPr>
          <p:cNvPr id="7" name="Slide Number Placeholder 6"/>
          <p:cNvSpPr>
            <a:spLocks noGrp="1"/>
          </p:cNvSpPr>
          <p:nvPr>
            <p:ph type="sldNum" sz="quarter" idx="5"/>
          </p:nvPr>
        </p:nvSpPr>
        <p:spPr/>
        <p:txBody>
          <a:bodyPr/>
          <a:lstStyle/>
          <a:p>
            <a:fld id="{26CF849D-F55C-4D3F-96A9-8D6A96237FAA}" type="slidenum">
              <a:rPr lang="en-US" smtClean="0"/>
              <a:t>33</a:t>
            </a:fld>
            <a:endParaRPr lang="en-US"/>
          </a:p>
        </p:txBody>
      </p:sp>
      <p:sp>
        <p:nvSpPr>
          <p:cNvPr id="8" name="Footer Placeholder 7">
            <a:extLst>
              <a:ext uri="{FF2B5EF4-FFF2-40B4-BE49-F238E27FC236}">
                <a16:creationId xmlns:a16="http://schemas.microsoft.com/office/drawing/2014/main" id="{9F2DF750-959F-4530-B434-22D2B2F6EAB4}"/>
              </a:ext>
            </a:extLst>
          </p:cNvPr>
          <p:cNvSpPr>
            <a:spLocks noGrp="1"/>
          </p:cNvSpPr>
          <p:nvPr>
            <p:ph type="ftr" sz="quarter" idx="4"/>
          </p:nvPr>
        </p:nvSpPr>
        <p:spPr/>
        <p:txBody>
          <a:bodyPr/>
          <a:lstStyle/>
          <a:p>
            <a:r>
              <a:rPr lang="en-US"/>
              <a:t>Sugar Land Bible Church</a:t>
            </a:r>
            <a:endParaRPr lang="en-US" dirty="0"/>
          </a:p>
        </p:txBody>
      </p:sp>
      <p:sp>
        <p:nvSpPr>
          <p:cNvPr id="9" name="Header Placeholder 8">
            <a:extLst>
              <a:ext uri="{FF2B5EF4-FFF2-40B4-BE49-F238E27FC236}">
                <a16:creationId xmlns:a16="http://schemas.microsoft.com/office/drawing/2014/main" id="{148BF12C-1744-439B-8247-C63908175177}"/>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1970635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34</a:t>
            </a:fld>
            <a:endParaRPr lang="en-US"/>
          </a:p>
        </p:txBody>
      </p:sp>
      <p:sp>
        <p:nvSpPr>
          <p:cNvPr id="7" name="Footer Placeholder 6">
            <a:extLst>
              <a:ext uri="{FF2B5EF4-FFF2-40B4-BE49-F238E27FC236}">
                <a16:creationId xmlns:a16="http://schemas.microsoft.com/office/drawing/2014/main" id="{EB46EB9B-B3EB-44DF-B8AA-CF5B61F71E5F}"/>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AFFDBCE9-6DB0-4B4E-A817-F422B1873C48}"/>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2106081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CHART - </a:t>
            </a:r>
            <a:r>
              <a:rPr lang="en-US" sz="1200" b="1" dirty="0">
                <a:ea typeface="+mj-ea"/>
                <a:cs typeface="+mj-cs"/>
              </a:rPr>
              <a:t>Lewis Sperry Chafer’s 24 contrasts</a:t>
            </a:r>
          </a:p>
        </p:txBody>
      </p:sp>
      <p:sp>
        <p:nvSpPr>
          <p:cNvPr id="4" name="Header Placeholder 3"/>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
        <p:nvSpPr>
          <p:cNvPr id="5" name="Footer Placeholder 4"/>
          <p:cNvSpPr>
            <a:spLocks noGrp="1"/>
          </p:cNvSpPr>
          <p:nvPr>
            <p:ph type="ftr" sz="quarter" idx="4"/>
          </p:nvPr>
        </p:nvSpPr>
        <p:spPr/>
        <p:txBody>
          <a:bodyPr/>
          <a:lstStyle/>
          <a:p>
            <a:r>
              <a:rPr lang="en-US"/>
              <a:t>Sugar Land Bible Church</a:t>
            </a:r>
            <a:endParaRPr lang="en-US" dirty="0"/>
          </a:p>
        </p:txBody>
      </p:sp>
      <p:sp>
        <p:nvSpPr>
          <p:cNvPr id="6" name="Slide Number Placeholder 5"/>
          <p:cNvSpPr>
            <a:spLocks noGrp="1"/>
          </p:cNvSpPr>
          <p:nvPr>
            <p:ph type="sldNum" sz="quarter" idx="5"/>
          </p:nvPr>
        </p:nvSpPr>
        <p:spPr/>
        <p:txBody>
          <a:bodyPr/>
          <a:lstStyle/>
          <a:p>
            <a:fld id="{26CF849D-F55C-4D3F-96A9-8D6A96237FAA}" type="slidenum">
              <a:rPr lang="en-US" smtClean="0"/>
              <a:t>35</a:t>
            </a:fld>
            <a:endParaRPr lang="en-US"/>
          </a:p>
        </p:txBody>
      </p:sp>
    </p:spTree>
    <p:extLst>
      <p:ext uri="{BB962C8B-B14F-4D97-AF65-F5344CB8AC3E}">
        <p14:creationId xmlns:p14="http://schemas.microsoft.com/office/powerpoint/2010/main" val="3404017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36</a:t>
            </a:fld>
            <a:endParaRPr lang="en-US"/>
          </a:p>
        </p:txBody>
      </p:sp>
      <p:sp>
        <p:nvSpPr>
          <p:cNvPr id="7" name="Footer Placeholder 6">
            <a:extLst>
              <a:ext uri="{FF2B5EF4-FFF2-40B4-BE49-F238E27FC236}">
                <a16:creationId xmlns:a16="http://schemas.microsoft.com/office/drawing/2014/main" id="{744130A7-076A-445C-AF12-4B36DEEAE89D}"/>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49E092EE-EFBF-4038-882D-F19BBC5AF1F7}"/>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2908048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37</a:t>
            </a:fld>
            <a:endParaRPr lang="en-US"/>
          </a:p>
        </p:txBody>
      </p:sp>
      <p:sp>
        <p:nvSpPr>
          <p:cNvPr id="7" name="Footer Placeholder 6">
            <a:extLst>
              <a:ext uri="{FF2B5EF4-FFF2-40B4-BE49-F238E27FC236}">
                <a16:creationId xmlns:a16="http://schemas.microsoft.com/office/drawing/2014/main" id="{C116FF00-4DB7-4161-9189-E84E0634C174}"/>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13CD1DC4-EDB2-4F08-A423-77A9A6D8AEF9}"/>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27659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38</a:t>
            </a:fld>
            <a:endParaRPr lang="en-US"/>
          </a:p>
        </p:txBody>
      </p:sp>
      <p:sp>
        <p:nvSpPr>
          <p:cNvPr id="7" name="Footer Placeholder 6">
            <a:extLst>
              <a:ext uri="{FF2B5EF4-FFF2-40B4-BE49-F238E27FC236}">
                <a16:creationId xmlns:a16="http://schemas.microsoft.com/office/drawing/2014/main" id="{50F4C9C9-D948-4C60-B730-0BA5408EB309}"/>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C0FF53E7-B07F-40D3-9E7A-1D00E1F071CE}"/>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322729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39</a:t>
            </a:fld>
            <a:endParaRPr lang="en-US"/>
          </a:p>
        </p:txBody>
      </p:sp>
      <p:sp>
        <p:nvSpPr>
          <p:cNvPr id="7" name="Footer Placeholder 6">
            <a:extLst>
              <a:ext uri="{FF2B5EF4-FFF2-40B4-BE49-F238E27FC236}">
                <a16:creationId xmlns:a16="http://schemas.microsoft.com/office/drawing/2014/main" id="{2807B437-FAA0-41B1-9263-D19C659D012E}"/>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EFC6882E-2B5C-412D-B1AD-41E25F3255B4}"/>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3137724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4</a:t>
            </a:fld>
            <a:endParaRPr lang="en-US"/>
          </a:p>
        </p:txBody>
      </p:sp>
      <p:sp>
        <p:nvSpPr>
          <p:cNvPr id="4" name="Footer Placeholder 3">
            <a:extLst>
              <a:ext uri="{FF2B5EF4-FFF2-40B4-BE49-F238E27FC236}">
                <a16:creationId xmlns:a16="http://schemas.microsoft.com/office/drawing/2014/main" id="{87F9BB9C-F457-450F-A256-77E652DF2CB1}"/>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4F4DAD29-D1F6-49D8-BDDF-551F4BCD4E1F}"/>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3540353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40</a:t>
            </a:fld>
            <a:endParaRPr lang="en-US"/>
          </a:p>
        </p:txBody>
      </p:sp>
      <p:sp>
        <p:nvSpPr>
          <p:cNvPr id="7" name="Footer Placeholder 6">
            <a:extLst>
              <a:ext uri="{FF2B5EF4-FFF2-40B4-BE49-F238E27FC236}">
                <a16:creationId xmlns:a16="http://schemas.microsoft.com/office/drawing/2014/main" id="{8BF8C83D-2AC5-45A2-B37A-429E8F656971}"/>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DAF97D47-A674-45C3-A6D6-AAC42B19BF8C}"/>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2207508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41</a:t>
            </a:fld>
            <a:endParaRPr lang="en-US"/>
          </a:p>
        </p:txBody>
      </p:sp>
      <p:sp>
        <p:nvSpPr>
          <p:cNvPr id="7" name="Footer Placeholder 6">
            <a:extLst>
              <a:ext uri="{FF2B5EF4-FFF2-40B4-BE49-F238E27FC236}">
                <a16:creationId xmlns:a16="http://schemas.microsoft.com/office/drawing/2014/main" id="{20613B7E-B87D-4805-930D-E2303F922B98}"/>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318D4C3D-DC8F-4B18-9A31-410D86DC1B32}"/>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4283320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88C223EF-C58F-4F05-8456-61A00201EB5D}" type="slidenum">
              <a:rPr lang="en-US" altLang="en-US" smtClean="0"/>
              <a:pPr eaLnBrk="1" hangingPunct="1">
                <a:spcBef>
                  <a:spcPct val="0"/>
                </a:spcBef>
              </a:pPr>
              <a:t>42</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75360" y="4560570"/>
            <a:ext cx="5364480" cy="4320540"/>
          </a:xfrm>
          <a:noFill/>
        </p:spPr>
        <p:txBody>
          <a:bodyPr/>
          <a:lstStyle/>
          <a:p>
            <a:pPr algn="just"/>
            <a:r>
              <a:rPr lang="en-US" altLang="en-US" b="1" dirty="0"/>
              <a:t>NEXT SLIDE</a:t>
            </a:r>
          </a:p>
        </p:txBody>
      </p:sp>
      <p:sp>
        <p:nvSpPr>
          <p:cNvPr id="5" name="Footer Placeholder 4">
            <a:extLst>
              <a:ext uri="{FF2B5EF4-FFF2-40B4-BE49-F238E27FC236}">
                <a16:creationId xmlns:a16="http://schemas.microsoft.com/office/drawing/2014/main" id="{20513827-3885-45C9-876E-B120A1CADB57}"/>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DB76F557-8AB1-4166-86B0-B2F7BB2B53BD}"/>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3434803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fld id="{26CF849D-F55C-4D3F-96A9-8D6A96237FAA}" type="slidenum">
              <a:rPr lang="en-US" smtClean="0"/>
              <a:t>43</a:t>
            </a:fld>
            <a:endParaRPr lang="en-US"/>
          </a:p>
        </p:txBody>
      </p:sp>
      <p:sp>
        <p:nvSpPr>
          <p:cNvPr id="7" name="Footer Placeholder 6">
            <a:extLst>
              <a:ext uri="{FF2B5EF4-FFF2-40B4-BE49-F238E27FC236}">
                <a16:creationId xmlns:a16="http://schemas.microsoft.com/office/drawing/2014/main" id="{DE1C6C38-09D3-4622-96C3-DCCC6882B0F1}"/>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95DD1DD3-CA4D-41BC-A1F4-255FF1F4BB99}"/>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1728488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NEXT SESSION 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461963" indent="-461963" algn="l">
              <a:lnSpc>
                <a:spcPct val="100000"/>
              </a:lnSpc>
              <a:spcBef>
                <a:spcPts val="0"/>
              </a:spcBef>
              <a:spcAft>
                <a:spcPts val="1200"/>
              </a:spcAft>
              <a:buFont typeface="+mj-lt"/>
              <a:buAutoNum type="romanUcPeriod"/>
            </a:pPr>
            <a:r>
              <a:rPr lang="en-US" sz="1400" b="1" dirty="0"/>
              <a:t>What is a Dispensation?</a:t>
            </a:r>
          </a:p>
          <a:p>
            <a:pPr marL="461963" indent="-461963" algn="l">
              <a:lnSpc>
                <a:spcPct val="100000"/>
              </a:lnSpc>
              <a:spcBef>
                <a:spcPts val="0"/>
              </a:spcBef>
              <a:spcAft>
                <a:spcPts val="1200"/>
              </a:spcAft>
              <a:buFont typeface="+mj-lt"/>
              <a:buAutoNum type="romanUcPeriod"/>
            </a:pPr>
            <a:r>
              <a:rPr lang="en-US" sz="1400" b="1" dirty="0"/>
              <a:t>The 8 Biblical Covenants </a:t>
            </a:r>
          </a:p>
          <a:p>
            <a:endParaRPr lang="en-US" dirty="0"/>
          </a:p>
        </p:txBody>
      </p:sp>
      <p:sp>
        <p:nvSpPr>
          <p:cNvPr id="7" name="Slide Number Placeholder 6"/>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3BF39D-59FE-4703-8D79-4FF36B8C74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6D355C6-E45C-4FAF-BA0B-5E1B79953FC9}"/>
              </a:ext>
            </a:extLst>
          </p:cNvPr>
          <p:cNvSpPr>
            <a:spLocks noGrp="1"/>
          </p:cNvSpPr>
          <p:nvPr>
            <p:ph type="ftr" sz="quarter" idx="4"/>
          </p:nvPr>
        </p:nvSpPr>
        <p:spPr/>
        <p:txBody>
          <a:bodyPr/>
          <a:lstStyle/>
          <a:p>
            <a:r>
              <a:rPr lang="en-US"/>
              <a:t>Sugar Land Bible Church</a:t>
            </a:r>
            <a:endParaRPr lang="en-US" dirty="0"/>
          </a:p>
        </p:txBody>
      </p:sp>
      <p:sp>
        <p:nvSpPr>
          <p:cNvPr id="9" name="Header Placeholder 8">
            <a:extLst>
              <a:ext uri="{FF2B5EF4-FFF2-40B4-BE49-F238E27FC236}">
                <a16:creationId xmlns:a16="http://schemas.microsoft.com/office/drawing/2014/main" id="{D293F2BB-B0B5-48AD-A73F-AA1570D0385F}"/>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20873465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26CF849D-F55C-4D3F-96A9-8D6A96237FAA}" type="slidenum">
              <a:rPr lang="en-US" smtClean="0"/>
              <a:t>45</a:t>
            </a:fld>
            <a:endParaRPr lang="en-US"/>
          </a:p>
        </p:txBody>
      </p:sp>
      <p:sp>
        <p:nvSpPr>
          <p:cNvPr id="7" name="Footer Placeholder 6">
            <a:extLst>
              <a:ext uri="{FF2B5EF4-FFF2-40B4-BE49-F238E27FC236}">
                <a16:creationId xmlns:a16="http://schemas.microsoft.com/office/drawing/2014/main" id="{67560E74-1DBD-4010-AB5C-6641F1BB2085}"/>
              </a:ext>
            </a:extLst>
          </p:cNvPr>
          <p:cNvSpPr>
            <a:spLocks noGrp="1"/>
          </p:cNvSpPr>
          <p:nvPr>
            <p:ph type="ftr" sz="quarter" idx="4"/>
          </p:nvPr>
        </p:nvSpPr>
        <p:spPr/>
        <p:txBody>
          <a:bodyPr/>
          <a:lstStyle/>
          <a:p>
            <a:r>
              <a:rPr lang="en-US"/>
              <a:t>Sugar Land Bible Church</a:t>
            </a:r>
            <a:endParaRPr lang="en-US" dirty="0"/>
          </a:p>
        </p:txBody>
      </p:sp>
      <p:sp>
        <p:nvSpPr>
          <p:cNvPr id="8" name="Header Placeholder 7">
            <a:extLst>
              <a:ext uri="{FF2B5EF4-FFF2-40B4-BE49-F238E27FC236}">
                <a16:creationId xmlns:a16="http://schemas.microsoft.com/office/drawing/2014/main" id="{B12ED165-5CB2-4703-AA41-B91EB12D480E}"/>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55012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5</a:t>
            </a:fld>
            <a:endParaRPr lang="en-US"/>
          </a:p>
        </p:txBody>
      </p:sp>
      <p:sp>
        <p:nvSpPr>
          <p:cNvPr id="4" name="Footer Placeholder 3">
            <a:extLst>
              <a:ext uri="{FF2B5EF4-FFF2-40B4-BE49-F238E27FC236}">
                <a16:creationId xmlns:a16="http://schemas.microsoft.com/office/drawing/2014/main" id="{19A8C8E2-F363-4B95-BFE4-8510796503AB}"/>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719DFF9A-749A-4C27-BCC1-E4C96B9CAB9C}"/>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2325597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6</a:t>
            </a:fld>
            <a:endParaRPr lang="en-US"/>
          </a:p>
        </p:txBody>
      </p:sp>
      <p:sp>
        <p:nvSpPr>
          <p:cNvPr id="4" name="Footer Placeholder 3">
            <a:extLst>
              <a:ext uri="{FF2B5EF4-FFF2-40B4-BE49-F238E27FC236}">
                <a16:creationId xmlns:a16="http://schemas.microsoft.com/office/drawing/2014/main" id="{33862F75-14CA-4C50-933F-364BD6F47752}"/>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09834611-709D-43C4-8F76-B94DC7FA2BDC}"/>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166627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7</a:t>
            </a:fld>
            <a:endParaRPr lang="en-US"/>
          </a:p>
        </p:txBody>
      </p:sp>
      <p:sp>
        <p:nvSpPr>
          <p:cNvPr id="4" name="Footer Placeholder 3">
            <a:extLst>
              <a:ext uri="{FF2B5EF4-FFF2-40B4-BE49-F238E27FC236}">
                <a16:creationId xmlns:a16="http://schemas.microsoft.com/office/drawing/2014/main" id="{AB25470F-DBD6-4201-AB58-066ED9DB911C}"/>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F8D7F515-B783-4669-AEC4-CB82765D42CC}"/>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252825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8</a:t>
            </a:fld>
            <a:endParaRPr lang="en-US"/>
          </a:p>
        </p:txBody>
      </p:sp>
      <p:sp>
        <p:nvSpPr>
          <p:cNvPr id="4" name="Footer Placeholder 3">
            <a:extLst>
              <a:ext uri="{FF2B5EF4-FFF2-40B4-BE49-F238E27FC236}">
                <a16:creationId xmlns:a16="http://schemas.microsoft.com/office/drawing/2014/main" id="{5162DCBE-F8BC-45C3-9F02-6061B643AAD6}"/>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EAB32B4C-DE92-4FF5-A335-2FB6E2514DC8}"/>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98289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9</a:t>
            </a:fld>
            <a:endParaRPr lang="en-US"/>
          </a:p>
        </p:txBody>
      </p:sp>
      <p:sp>
        <p:nvSpPr>
          <p:cNvPr id="4" name="Footer Placeholder 3">
            <a:extLst>
              <a:ext uri="{FF2B5EF4-FFF2-40B4-BE49-F238E27FC236}">
                <a16:creationId xmlns:a16="http://schemas.microsoft.com/office/drawing/2014/main" id="{E8876A05-8DD7-4C80-8B6E-0663DDFC192E}"/>
              </a:ext>
            </a:extLst>
          </p:cNvPr>
          <p:cNvSpPr>
            <a:spLocks noGrp="1"/>
          </p:cNvSpPr>
          <p:nvPr>
            <p:ph type="ftr" sz="quarter" idx="4"/>
          </p:nvPr>
        </p:nvSpPr>
        <p:spPr/>
        <p:txBody>
          <a:bodyPr/>
          <a:lstStyle/>
          <a:p>
            <a:r>
              <a:rPr lang="en-US"/>
              <a:t>Sugar Land Bible Church</a:t>
            </a:r>
            <a:endParaRPr lang="en-US" dirty="0"/>
          </a:p>
        </p:txBody>
      </p:sp>
      <p:sp>
        <p:nvSpPr>
          <p:cNvPr id="6" name="Header Placeholder 5">
            <a:extLst>
              <a:ext uri="{FF2B5EF4-FFF2-40B4-BE49-F238E27FC236}">
                <a16:creationId xmlns:a16="http://schemas.microsoft.com/office/drawing/2014/main" id="{3D843146-DCE5-488A-91FF-98A26C2AD8B6}"/>
              </a:ext>
            </a:extLst>
          </p:cNvPr>
          <p:cNvSpPr>
            <a:spLocks noGrp="1"/>
          </p:cNvSpPr>
          <p:nvPr>
            <p:ph type="hdr" sz="quarter"/>
          </p:nvPr>
        </p:nvSpPr>
        <p:spPr/>
        <p:txBody>
          <a:bodyPr/>
          <a:lstStyle/>
          <a:p>
            <a:r>
              <a:rPr lang="en-US"/>
              <a:t>Jim McGowan, Th.D. - Session 011</a:t>
            </a:r>
          </a:p>
          <a:p>
            <a:r>
              <a:rPr lang="en-US"/>
              <a:t>Israel &amp; The Church</a:t>
            </a:r>
          </a:p>
          <a:p>
            <a:r>
              <a:rPr lang="en-US"/>
              <a:t>10-14-2020</a:t>
            </a:r>
            <a:endParaRPr lang="en-US" dirty="0"/>
          </a:p>
        </p:txBody>
      </p:sp>
    </p:spTree>
    <p:extLst>
      <p:ext uri="{BB962C8B-B14F-4D97-AF65-F5344CB8AC3E}">
        <p14:creationId xmlns:p14="http://schemas.microsoft.com/office/powerpoint/2010/main" val="145236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368AAA5-9D9B-4212-A0D0-090DC4D09D6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18819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79146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60289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10/14/2020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79861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368AAA5-9D9B-4212-A0D0-090DC4D09D6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66454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63355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8AAA5-9D9B-4212-A0D0-090DC4D09D6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095364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8AAA5-9D9B-4212-A0D0-090DC4D09D65}"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258379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8AAA5-9D9B-4212-A0D0-090DC4D09D65}"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98229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68AAA5-9D9B-4212-A0D0-090DC4D09D65}"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949139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AAA5-9D9B-4212-A0D0-090DC4D09D65}"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90812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477831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259354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500153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37632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26827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273943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8AAA5-9D9B-4212-A0D0-090DC4D09D6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98997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8AAA5-9D9B-4212-A0D0-090DC4D09D65}"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1520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8AAA5-9D9B-4212-A0D0-090DC4D09D65}"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42073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68AAA5-9D9B-4212-A0D0-090DC4D09D65}"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45315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AAA5-9D9B-4212-A0D0-090DC4D09D65}"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96989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59937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8189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68AAA5-9D9B-4212-A0D0-090DC4D09D65}" type="datetimeFigureOut">
              <a:rPr lang="en-US" smtClean="0"/>
              <a:t>10/14/2020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17229116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68AAA5-9D9B-4212-A0D0-090DC4D09D65}" type="datetimeFigureOut">
              <a:rPr lang="en-US" smtClean="0"/>
              <a:t>10/14/2020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1177482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slbc.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www.middletownbiblechurch.org/" TargetMode="External"/><Relationship Id="rId4" Type="http://schemas.openxmlformats.org/officeDocument/2006/relationships/hyperlink" Target="http://www.hollyhillsbiblechurch.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6195"/>
            <a:ext cx="6858000" cy="1024071"/>
          </a:xfrm>
        </p:spPr>
        <p:txBody>
          <a:bodyPr anchor="ctr"/>
          <a:lstStyle/>
          <a:p>
            <a:r>
              <a:rPr lang="en-US" b="1" dirty="0">
                <a:latin typeface="+mn-lt"/>
              </a:rPr>
              <a:t>Biblical Dispensationalism</a:t>
            </a:r>
          </a:p>
        </p:txBody>
      </p:sp>
      <p:pic>
        <p:nvPicPr>
          <p:cNvPr id="4" name="Picture 3" descr="A person in a blue shirt is smiling at the camera&#10;&#10;Description generated with very high confidence">
            <a:extLst>
              <a:ext uri="{FF2B5EF4-FFF2-40B4-BE49-F238E27FC236}">
                <a16:creationId xmlns:a16="http://schemas.microsoft.com/office/drawing/2014/main" id="{33C2754A-9E63-4CE6-8EF8-3F30A4F037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687" y="5671070"/>
            <a:ext cx="977315" cy="1097280"/>
          </a:xfrm>
          <a:prstGeom prst="ellipse">
            <a:avLst/>
          </a:prstGeom>
        </p:spPr>
      </p:pic>
      <p:sp>
        <p:nvSpPr>
          <p:cNvPr id="5" name="Title 1">
            <a:extLst>
              <a:ext uri="{FF2B5EF4-FFF2-40B4-BE49-F238E27FC236}">
                <a16:creationId xmlns:a16="http://schemas.microsoft.com/office/drawing/2014/main" id="{97EC0916-2A0D-4634-84DA-E34C1BFBF1BC}"/>
              </a:ext>
            </a:extLst>
          </p:cNvPr>
          <p:cNvSpPr txBox="1">
            <a:spLocks/>
          </p:cNvSpPr>
          <p:nvPr/>
        </p:nvSpPr>
        <p:spPr>
          <a:xfrm>
            <a:off x="2138311" y="6030540"/>
            <a:ext cx="4867375" cy="73781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Arial" charset="0"/>
              </a:rPr>
              <a:t>Jim McGowan, MTS, Th.D.</a:t>
            </a:r>
          </a:p>
        </p:txBody>
      </p:sp>
      <p:pic>
        <p:nvPicPr>
          <p:cNvPr id="6" name="Picture 5">
            <a:extLst>
              <a:ext uri="{FF2B5EF4-FFF2-40B4-BE49-F238E27FC236}">
                <a16:creationId xmlns:a16="http://schemas.microsoft.com/office/drawing/2014/main" id="{5EBA679E-129E-4650-B9A3-7EE27D58FFB2}"/>
              </a:ext>
            </a:extLst>
          </p:cNvPr>
          <p:cNvPicPr>
            <a:picLocks noChangeAspect="1"/>
          </p:cNvPicPr>
          <p:nvPr/>
        </p:nvPicPr>
        <p:blipFill>
          <a:blip r:embed="rId4"/>
          <a:stretch>
            <a:fillRect/>
          </a:stretch>
        </p:blipFill>
        <p:spPr>
          <a:xfrm>
            <a:off x="194692" y="1999364"/>
            <a:ext cx="8754615" cy="2859272"/>
          </a:xfrm>
          <a:prstGeom prst="rect">
            <a:avLst/>
          </a:prstGeom>
          <a:solidFill>
            <a:schemeClr val="bg1"/>
          </a:solidFill>
        </p:spPr>
      </p:pic>
    </p:spTree>
    <p:extLst>
      <p:ext uri="{BB962C8B-B14F-4D97-AF65-F5344CB8AC3E}">
        <p14:creationId xmlns:p14="http://schemas.microsoft.com/office/powerpoint/2010/main" val="101118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4681386"/>
          </a:xfrm>
        </p:spPr>
        <p:txBody>
          <a:bodyPr>
            <a:noAutofit/>
          </a:bodyPr>
          <a:lstStyle/>
          <a:p>
            <a:pPr marL="2286000" indent="-2286000" algn="l">
              <a:lnSpc>
                <a:spcPct val="100000"/>
              </a:lnSpc>
              <a:spcBef>
                <a:spcPts val="0"/>
              </a:spcBef>
              <a:spcAft>
                <a:spcPts val="1200"/>
              </a:spcAft>
            </a:pPr>
            <a:r>
              <a:rPr lang="en-US" sz="2800" b="1" dirty="0"/>
              <a:t>Sessions 8-10:	False Charges - Biblical Dispensationalism </a:t>
            </a:r>
          </a:p>
          <a:p>
            <a:pPr marL="457200" lvl="1" indent="-457200" algn="l">
              <a:lnSpc>
                <a:spcPct val="100000"/>
              </a:lnSpc>
              <a:spcBef>
                <a:spcPts val="0"/>
              </a:spcBef>
              <a:spcAft>
                <a:spcPts val="1800"/>
              </a:spcAft>
              <a:buFont typeface="+mj-lt"/>
              <a:buAutoNum type="arabicParenR" startAt="5"/>
              <a:defRPr/>
            </a:pPr>
            <a:r>
              <a:rPr lang="en-US" sz="2800" dirty="0">
                <a:latin typeface="Calibri" panose="020F0502020204030204"/>
                <a:cs typeface="Calibri" panose="020F0502020204030204" pitchFamily="34" charset="0"/>
              </a:rPr>
              <a:t>Dispensationalism is a ‘</a:t>
            </a:r>
            <a:r>
              <a:rPr lang="en-US" sz="2800" b="1" u="sng" dirty="0">
                <a:solidFill>
                  <a:srgbClr val="0000FF"/>
                </a:solidFill>
              </a:rPr>
              <a:t>New</a:t>
            </a:r>
            <a:r>
              <a:rPr lang="en-US" sz="2800" dirty="0">
                <a:latin typeface="Calibri" panose="020F0502020204030204"/>
                <a:cs typeface="Calibri" panose="020F0502020204030204" pitchFamily="34" charset="0"/>
              </a:rPr>
              <a:t>’ doctrine.</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startAt="5"/>
              <a:tabLst/>
              <a:defRPr/>
            </a:pPr>
            <a:r>
              <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rPr>
              <a:t>Dispensationalism Teaches a ‘</a:t>
            </a:r>
            <a:r>
              <a:rPr lang="en-US" sz="2800" b="1" u="sng" dirty="0">
                <a:solidFill>
                  <a:srgbClr val="0000FF"/>
                </a:solidFill>
              </a:rPr>
              <a:t>Secret Rapture</a:t>
            </a:r>
            <a:r>
              <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rPr>
              <a:t>’.</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startAt="5"/>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Dispensationalism falsely claims that God made a </a:t>
            </a:r>
            <a:r>
              <a:rPr lang="en-US" sz="2800" b="1" u="sng" dirty="0">
                <a:solidFill>
                  <a:srgbClr val="0000FF"/>
                </a:solidFill>
              </a:rPr>
              <a:t>bona fide offer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of the </a:t>
            </a:r>
            <a:r>
              <a:rPr lang="en-US" sz="2800" dirty="0">
                <a:solidFill>
                  <a:prstClr val="black"/>
                </a:solidFill>
                <a:latin typeface="Calibri" panose="020F0502020204030204"/>
              </a:rPr>
              <a:t>K</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ingdom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to Israel.</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startAt="5"/>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Dispensationalists revere </a:t>
            </a:r>
            <a:r>
              <a:rPr lang="en-US" sz="2800" b="1" u="sng" dirty="0">
                <a:solidFill>
                  <a:srgbClr val="0000FF"/>
                </a:solidFill>
              </a:rPr>
              <a:t>C. I. Scofield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he was an immoral man, not qualified to be a spiritual leader.</a:t>
            </a:r>
          </a:p>
        </p:txBody>
      </p:sp>
    </p:spTree>
    <p:extLst>
      <p:ext uri="{BB962C8B-B14F-4D97-AF65-F5344CB8AC3E}">
        <p14:creationId xmlns:p14="http://schemas.microsoft.com/office/powerpoint/2010/main" val="118060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EA9DB1-E51F-4458-80D6-C73CDB257223}"/>
              </a:ext>
            </a:extLst>
          </p:cNvPr>
          <p:cNvSpPr/>
          <p:nvPr/>
        </p:nvSpPr>
        <p:spPr>
          <a:xfrm>
            <a:off x="2889488" y="381000"/>
            <a:ext cx="3365024" cy="646331"/>
          </a:xfrm>
          <a:prstGeom prst="rect">
            <a:avLst/>
          </a:prstGeom>
        </p:spPr>
        <p:txBody>
          <a:bodyPr wrap="none">
            <a:spAutoFit/>
          </a:bodyPr>
          <a:lstStyle/>
          <a:p>
            <a:r>
              <a:rPr lang="en-US" sz="3600" b="1" kern="0" dirty="0">
                <a:latin typeface="Calibri" panose="020F0502020204030204" pitchFamily="34" charset="0"/>
                <a:ea typeface="+mj-ea"/>
                <a:cs typeface="Calibri" panose="020F0502020204030204" pitchFamily="34" charset="0"/>
              </a:rPr>
              <a:t>END OF REVIEW </a:t>
            </a:r>
          </a:p>
        </p:txBody>
      </p:sp>
      <p:sp>
        <p:nvSpPr>
          <p:cNvPr id="7" name="Rectangle 6">
            <a:extLst>
              <a:ext uri="{FF2B5EF4-FFF2-40B4-BE49-F238E27FC236}">
                <a16:creationId xmlns:a16="http://schemas.microsoft.com/office/drawing/2014/main" id="{68EF2DD8-64AF-41C8-97B7-CA74C7D54B54}"/>
              </a:ext>
            </a:extLst>
          </p:cNvPr>
          <p:cNvSpPr/>
          <p:nvPr/>
        </p:nvSpPr>
        <p:spPr>
          <a:xfrm>
            <a:off x="3703814" y="5830669"/>
            <a:ext cx="1736373" cy="646331"/>
          </a:xfrm>
          <a:prstGeom prst="rect">
            <a:avLst/>
          </a:prstGeom>
        </p:spPr>
        <p:txBody>
          <a:bodyPr wrap="none">
            <a:spAutoFit/>
          </a:bodyPr>
          <a:lstStyle/>
          <a:p>
            <a:r>
              <a:rPr lang="en-US" sz="3600" b="1" kern="0" dirty="0">
                <a:latin typeface="Calibri" panose="020F0502020204030204" pitchFamily="34" charset="0"/>
                <a:ea typeface="+mj-ea"/>
                <a:cs typeface="Calibri" panose="020F0502020204030204" pitchFamily="34" charset="0"/>
              </a:rPr>
              <a:t>FINALLY</a:t>
            </a:r>
          </a:p>
        </p:txBody>
      </p:sp>
      <p:pic>
        <p:nvPicPr>
          <p:cNvPr id="4" name="Picture 3">
            <a:extLst>
              <a:ext uri="{FF2B5EF4-FFF2-40B4-BE49-F238E27FC236}">
                <a16:creationId xmlns:a16="http://schemas.microsoft.com/office/drawing/2014/main" id="{6FA73962-3D84-4892-9A4A-8FB4353ACFD0}"/>
              </a:ext>
            </a:extLst>
          </p:cNvPr>
          <p:cNvPicPr>
            <a:picLocks noChangeAspect="1"/>
          </p:cNvPicPr>
          <p:nvPr/>
        </p:nvPicPr>
        <p:blipFill>
          <a:blip r:embed="rId3"/>
          <a:stretch>
            <a:fillRect/>
          </a:stretch>
        </p:blipFill>
        <p:spPr>
          <a:xfrm>
            <a:off x="2050991" y="1143000"/>
            <a:ext cx="5042019" cy="4572000"/>
          </a:xfrm>
          <a:prstGeom prst="rect">
            <a:avLst/>
          </a:prstGeom>
        </p:spPr>
      </p:pic>
    </p:spTree>
    <p:extLst>
      <p:ext uri="{BB962C8B-B14F-4D97-AF65-F5344CB8AC3E}">
        <p14:creationId xmlns:p14="http://schemas.microsoft.com/office/powerpoint/2010/main" val="1222573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2E22-979A-4B84-814B-B8D28EB4BCFD}"/>
              </a:ext>
            </a:extLst>
          </p:cNvPr>
          <p:cNvSpPr>
            <a:spLocks noGrp="1"/>
          </p:cNvSpPr>
          <p:nvPr>
            <p:ph type="title"/>
          </p:nvPr>
        </p:nvSpPr>
        <p:spPr>
          <a:xfrm>
            <a:off x="314325" y="5191237"/>
            <a:ext cx="8515350" cy="1325563"/>
          </a:xfrm>
        </p:spPr>
        <p:txBody>
          <a:bodyPr>
            <a:noAutofit/>
          </a:bodyPr>
          <a:lstStyle/>
          <a:p>
            <a:pPr algn="ctr"/>
            <a:r>
              <a:rPr lang="en-US" sz="5400" b="1" dirty="0">
                <a:latin typeface="+mn-lt"/>
              </a:rPr>
              <a:t>THAT WAS YOUR 1</a:t>
            </a:r>
            <a:r>
              <a:rPr lang="en-US" sz="5400" b="1" baseline="30000" dirty="0">
                <a:latin typeface="+mn-lt"/>
              </a:rPr>
              <a:t>ST</a:t>
            </a:r>
            <a:r>
              <a:rPr lang="en-US" sz="5400" b="1" dirty="0">
                <a:latin typeface="+mn-lt"/>
              </a:rPr>
              <a:t> LAUGH BREAK FOR THE EVENING!</a:t>
            </a:r>
          </a:p>
        </p:txBody>
      </p:sp>
      <p:sp>
        <p:nvSpPr>
          <p:cNvPr id="9" name="Title 1">
            <a:extLst>
              <a:ext uri="{FF2B5EF4-FFF2-40B4-BE49-F238E27FC236}">
                <a16:creationId xmlns:a16="http://schemas.microsoft.com/office/drawing/2014/main" id="{4F59E90C-8D02-46BD-9CC8-9DA10371F818}"/>
              </a:ext>
            </a:extLst>
          </p:cNvPr>
          <p:cNvSpPr txBox="1">
            <a:spLocks/>
          </p:cNvSpPr>
          <p:nvPr/>
        </p:nvSpPr>
        <p:spPr>
          <a:xfrm>
            <a:off x="628650" y="313904"/>
            <a:ext cx="7886700"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mn-lt"/>
              </a:rPr>
              <a:t>ATTENTION!</a:t>
            </a:r>
          </a:p>
        </p:txBody>
      </p:sp>
      <p:pic>
        <p:nvPicPr>
          <p:cNvPr id="4" name="Picture 3">
            <a:extLst>
              <a:ext uri="{FF2B5EF4-FFF2-40B4-BE49-F238E27FC236}">
                <a16:creationId xmlns:a16="http://schemas.microsoft.com/office/drawing/2014/main" id="{E2EE9770-8C0F-4210-BEA2-B7177F8CA1DA}"/>
              </a:ext>
            </a:extLst>
          </p:cNvPr>
          <p:cNvPicPr>
            <a:picLocks noChangeAspect="1"/>
          </p:cNvPicPr>
          <p:nvPr/>
        </p:nvPicPr>
        <p:blipFill>
          <a:blip r:embed="rId3"/>
          <a:stretch>
            <a:fillRect/>
          </a:stretch>
        </p:blipFill>
        <p:spPr>
          <a:xfrm>
            <a:off x="1340168" y="1864360"/>
            <a:ext cx="6463665" cy="2743200"/>
          </a:xfrm>
          <a:prstGeom prst="rect">
            <a:avLst/>
          </a:prstGeom>
        </p:spPr>
      </p:pic>
    </p:spTree>
    <p:extLst>
      <p:ext uri="{BB962C8B-B14F-4D97-AF65-F5344CB8AC3E}">
        <p14:creationId xmlns:p14="http://schemas.microsoft.com/office/powerpoint/2010/main" val="36561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045E3-7508-4B14-AE94-042879D2C95D}"/>
              </a:ext>
            </a:extLst>
          </p:cNvPr>
          <p:cNvPicPr>
            <a:picLocks noChangeAspect="1"/>
          </p:cNvPicPr>
          <p:nvPr/>
        </p:nvPicPr>
        <p:blipFill>
          <a:blip r:embed="rId3"/>
          <a:stretch>
            <a:fillRect/>
          </a:stretch>
        </p:blipFill>
        <p:spPr>
          <a:xfrm>
            <a:off x="188573" y="228600"/>
            <a:ext cx="8766854" cy="6400800"/>
          </a:xfrm>
          <a:prstGeom prst="rect">
            <a:avLst/>
          </a:prstGeom>
          <a:solidFill>
            <a:schemeClr val="bg1"/>
          </a:solidFill>
        </p:spPr>
      </p:pic>
      <p:sp>
        <p:nvSpPr>
          <p:cNvPr id="11" name="Rectangle 10">
            <a:extLst>
              <a:ext uri="{FF2B5EF4-FFF2-40B4-BE49-F238E27FC236}">
                <a16:creationId xmlns:a16="http://schemas.microsoft.com/office/drawing/2014/main" id="{47F64DB3-D3C6-4A28-9CF8-F4B2552C15E5}"/>
              </a:ext>
            </a:extLst>
          </p:cNvPr>
          <p:cNvSpPr/>
          <p:nvPr/>
        </p:nvSpPr>
        <p:spPr>
          <a:xfrm>
            <a:off x="1157955" y="3582637"/>
            <a:ext cx="6828090" cy="2092881"/>
          </a:xfrm>
          <a:prstGeom prst="rect">
            <a:avLst/>
          </a:prstGeom>
          <a:solidFill>
            <a:schemeClr val="accent5">
              <a:lumMod val="20000"/>
              <a:lumOff val="80000"/>
            </a:schemeClr>
          </a:solidFill>
        </p:spPr>
        <p:txBody>
          <a:bodyPr wrap="square">
            <a:spAutoFit/>
          </a:bodyPr>
          <a:lstStyle/>
          <a:p>
            <a:pPr algn="ctr">
              <a:spcAft>
                <a:spcPts val="1200"/>
              </a:spcAft>
            </a:pPr>
            <a:r>
              <a:rPr lang="en-US" sz="4800" b="1" dirty="0"/>
              <a:t>Biblical Dispensationalism</a:t>
            </a:r>
          </a:p>
          <a:p>
            <a:pPr algn="ctr"/>
            <a:r>
              <a:rPr lang="en-US" sz="3600" b="1" dirty="0"/>
              <a:t>Session 11</a:t>
            </a:r>
          </a:p>
          <a:p>
            <a:pPr algn="ctr"/>
            <a:r>
              <a:rPr lang="en-US" sz="3600" b="1" dirty="0"/>
              <a:t>Israel and the Church</a:t>
            </a:r>
          </a:p>
        </p:txBody>
      </p:sp>
    </p:spTree>
    <p:extLst>
      <p:ext uri="{BB962C8B-B14F-4D97-AF65-F5344CB8AC3E}">
        <p14:creationId xmlns:p14="http://schemas.microsoft.com/office/powerpoint/2010/main" val="561225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8213" y="190869"/>
            <a:ext cx="4747574" cy="902994"/>
          </a:xfrm>
        </p:spPr>
        <p:txBody>
          <a:bodyPr anchor="ctr">
            <a:noAutofit/>
          </a:bodyPr>
          <a:lstStyle/>
          <a:p>
            <a:r>
              <a:rPr lang="en-US" sz="3600" b="1" dirty="0">
                <a:latin typeface="+mn-lt"/>
              </a:rPr>
              <a:t>“Proper” Hermeneutics</a:t>
            </a:r>
          </a:p>
        </p:txBody>
      </p:sp>
      <p:sp>
        <p:nvSpPr>
          <p:cNvPr id="6" name="TextBox 5"/>
          <p:cNvSpPr txBox="1"/>
          <p:nvPr/>
        </p:nvSpPr>
        <p:spPr>
          <a:xfrm>
            <a:off x="241251" y="1093863"/>
            <a:ext cx="8661499" cy="3046988"/>
          </a:xfrm>
          <a:prstGeom prst="rect">
            <a:avLst/>
          </a:prstGeom>
          <a:noFill/>
        </p:spPr>
        <p:txBody>
          <a:bodyPr wrap="square" rtlCol="0">
            <a:spAutoFit/>
          </a:bodyPr>
          <a:lstStyle/>
          <a:p>
            <a:pPr marL="3175" lvl="1" algn="just">
              <a:spcAft>
                <a:spcPts val="1200"/>
              </a:spcAft>
            </a:pPr>
            <a:r>
              <a:rPr lang="en-US" sz="3200" b="1" dirty="0"/>
              <a:t>– </a:t>
            </a:r>
            <a:r>
              <a:rPr lang="en-US" altLang="en-US" sz="3200" dirty="0">
                <a:solidFill>
                  <a:prstClr val="black"/>
                </a:solidFill>
              </a:rPr>
              <a:t>a </a:t>
            </a:r>
            <a:r>
              <a:rPr lang="en-US" altLang="en-US" sz="3200" b="1" i="1" u="sng" dirty="0">
                <a:solidFill>
                  <a:srgbClr val="0000FF"/>
                </a:solidFill>
              </a:rPr>
              <a:t>CONSISTENTLY</a:t>
            </a:r>
            <a:r>
              <a:rPr lang="en-US" altLang="en-US" sz="3200" dirty="0">
                <a:solidFill>
                  <a:prstClr val="black"/>
                </a:solidFill>
              </a:rPr>
              <a:t> literal, or normal, interpretive grid which attaches to every word the same meaning that it would have in normal usage, whether in speaking, writing, or thinking.  Often referred to as the “Literal, Historical, Grammatical,” method of interpretation.</a:t>
            </a:r>
            <a:endParaRPr lang="en-US" sz="3200" dirty="0"/>
          </a:p>
        </p:txBody>
      </p:sp>
    </p:spTree>
    <p:extLst>
      <p:ext uri="{BB962C8B-B14F-4D97-AF65-F5344CB8AC3E}">
        <p14:creationId xmlns:p14="http://schemas.microsoft.com/office/powerpoint/2010/main" val="376844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00" y="1344017"/>
            <a:ext cx="8985000" cy="4785926"/>
          </a:xfrm>
          <a:prstGeom prst="rect">
            <a:avLst/>
          </a:prstGeom>
          <a:noFill/>
        </p:spPr>
        <p:txBody>
          <a:bodyPr wrap="square" rtlCol="0">
            <a:spAutoFit/>
          </a:bodyPr>
          <a:lstStyle/>
          <a:p>
            <a:pPr marL="517525" indent="-514350" algn="just">
              <a:spcAft>
                <a:spcPts val="600"/>
              </a:spcAft>
              <a:buFont typeface="+mj-lt"/>
              <a:buAutoNum type="arabicPeriod"/>
              <a:defRPr/>
            </a:pPr>
            <a:r>
              <a:rPr lang="en-US" sz="2800" dirty="0"/>
              <a:t>Scripture interprets Scripture.</a:t>
            </a:r>
          </a:p>
          <a:p>
            <a:pPr marL="517525" indent="-514350" algn="just">
              <a:spcAft>
                <a:spcPts val="600"/>
              </a:spcAft>
              <a:buFont typeface="+mj-lt"/>
              <a:buAutoNum type="arabicPeriod"/>
              <a:defRPr/>
            </a:pPr>
            <a:r>
              <a:rPr lang="en-US" sz="2800" dirty="0"/>
              <a:t>The meaning of words is to be established by their usage.</a:t>
            </a:r>
          </a:p>
          <a:p>
            <a:pPr marL="517525" indent="-514350" algn="just">
              <a:spcAft>
                <a:spcPts val="600"/>
              </a:spcAft>
              <a:buFont typeface="+mj-lt"/>
              <a:buAutoNum type="arabicPeriod"/>
              <a:defRPr/>
            </a:pPr>
            <a:r>
              <a:rPr lang="en-US" sz="2800" dirty="0"/>
              <a:t>Context must be taken into account.</a:t>
            </a:r>
          </a:p>
          <a:p>
            <a:pPr marL="517525" indent="-514350" algn="just">
              <a:spcAft>
                <a:spcPts val="600"/>
              </a:spcAft>
              <a:buFont typeface="+mj-lt"/>
              <a:buAutoNum type="arabicPeriod"/>
              <a:defRPr/>
            </a:pPr>
            <a:r>
              <a:rPr lang="en-US" sz="2800" dirty="0"/>
              <a:t>A </a:t>
            </a:r>
            <a:r>
              <a:rPr lang="en-US" sz="2800" dirty="0" err="1"/>
              <a:t>grammatico</a:t>
            </a:r>
            <a:r>
              <a:rPr lang="en-US" sz="2800" dirty="0"/>
              <a:t>-historical interpretation must be used.</a:t>
            </a:r>
          </a:p>
          <a:p>
            <a:pPr marL="517525" indent="-514350" algn="just">
              <a:spcAft>
                <a:spcPts val="600"/>
              </a:spcAft>
              <a:buFont typeface="+mj-lt"/>
              <a:buAutoNum type="arabicPeriod"/>
              <a:defRPr/>
            </a:pPr>
            <a:r>
              <a:rPr lang="en-US" sz="2800" dirty="0"/>
              <a:t>The interpreter must begin assuming literal or normal interpretation in a passage unless otherwise indicated by common linguistic sense.</a:t>
            </a:r>
          </a:p>
          <a:p>
            <a:pPr marL="517525" indent="-514350" algn="just">
              <a:spcAft>
                <a:spcPts val="600"/>
              </a:spcAft>
              <a:buFont typeface="+mj-lt"/>
              <a:buAutoNum type="arabicPeriod"/>
              <a:defRPr/>
            </a:pPr>
            <a:r>
              <a:rPr lang="en-US" sz="2800" dirty="0"/>
              <a:t>Figurative language such as poetry, figures of speech, metaphors, similes and illustrations attempt to convey very actual, even literal concepts.</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
        <p:nvSpPr>
          <p:cNvPr id="7" name="Title 1">
            <a:extLst>
              <a:ext uri="{FF2B5EF4-FFF2-40B4-BE49-F238E27FC236}">
                <a16:creationId xmlns:a16="http://schemas.microsoft.com/office/drawing/2014/main" id="{F7213539-9F74-43FF-B4F7-D79B16F4CF76}"/>
              </a:ext>
            </a:extLst>
          </p:cNvPr>
          <p:cNvSpPr>
            <a:spLocks noGrp="1"/>
          </p:cNvSpPr>
          <p:nvPr>
            <p:ph type="ctrTitle"/>
          </p:nvPr>
        </p:nvSpPr>
        <p:spPr>
          <a:xfrm>
            <a:off x="2206759" y="190869"/>
            <a:ext cx="4730483" cy="902994"/>
          </a:xfrm>
        </p:spPr>
        <p:txBody>
          <a:bodyPr anchor="ctr">
            <a:noAutofit/>
          </a:bodyPr>
          <a:lstStyle/>
          <a:p>
            <a:r>
              <a:rPr lang="en-US" sz="3600" b="1" dirty="0">
                <a:latin typeface="+mn-lt"/>
              </a:rPr>
              <a:t>“Proper” Hermeneutics</a:t>
            </a:r>
          </a:p>
        </p:txBody>
      </p:sp>
      <p:pic>
        <p:nvPicPr>
          <p:cNvPr id="3" name="Picture 2">
            <a:extLst>
              <a:ext uri="{FF2B5EF4-FFF2-40B4-BE49-F238E27FC236}">
                <a16:creationId xmlns:a16="http://schemas.microsoft.com/office/drawing/2014/main" id="{31169276-9ADD-49D9-9219-5DF936C46693}"/>
              </a:ext>
            </a:extLst>
          </p:cNvPr>
          <p:cNvPicPr>
            <a:picLocks noChangeAspect="1"/>
          </p:cNvPicPr>
          <p:nvPr/>
        </p:nvPicPr>
        <p:blipFill>
          <a:blip r:embed="rId3"/>
          <a:stretch>
            <a:fillRect/>
          </a:stretch>
        </p:blipFill>
        <p:spPr>
          <a:xfrm>
            <a:off x="86260" y="86260"/>
            <a:ext cx="1014439" cy="109728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045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585" y="1155878"/>
            <a:ext cx="8863710" cy="3185487"/>
          </a:xfrm>
          <a:prstGeom prst="rect">
            <a:avLst/>
          </a:prstGeom>
        </p:spPr>
        <p:txBody>
          <a:bodyPr wrap="square">
            <a:spAutoFit/>
          </a:bodyPr>
          <a:lstStyle/>
          <a:p>
            <a:pPr algn="ctr">
              <a:spcAft>
                <a:spcPts val="600"/>
              </a:spcAft>
            </a:pPr>
            <a:r>
              <a:rPr lang="en-US" sz="2800" b="1" cap="none" spc="0" dirty="0">
                <a:ln/>
                <a:effectLst/>
              </a:rPr>
              <a:t>THE </a:t>
            </a:r>
            <a:r>
              <a:rPr lang="en-US" sz="2800" b="1" dirty="0">
                <a:ln/>
                <a:solidFill>
                  <a:srgbClr val="FFC000"/>
                </a:solidFill>
              </a:rPr>
              <a:t>“</a:t>
            </a:r>
            <a:r>
              <a:rPr lang="en-US" sz="2800" b="1" u="sng" cap="none" spc="0" dirty="0">
                <a:ln>
                  <a:solidFill>
                    <a:srgbClr val="FF9900"/>
                  </a:solidFill>
                </a:ln>
                <a:solidFill>
                  <a:srgbClr val="FFC000"/>
                </a:solidFill>
                <a:effectLst/>
              </a:rPr>
              <a:t>GOLDEN</a:t>
            </a:r>
            <a:r>
              <a:rPr lang="en-US" sz="2800" b="1" cap="none" spc="0" dirty="0">
                <a:ln/>
                <a:solidFill>
                  <a:srgbClr val="FFC000"/>
                </a:solidFill>
                <a:effectLst/>
              </a:rPr>
              <a:t>” </a:t>
            </a:r>
            <a:r>
              <a:rPr lang="en-US" sz="2800" b="1" cap="none" spc="0" dirty="0">
                <a:ln/>
                <a:effectLst/>
              </a:rPr>
              <a:t>RULE OF INTERPRETATION</a:t>
            </a:r>
          </a:p>
          <a:p>
            <a:pPr algn="just"/>
            <a:r>
              <a:rPr lang="en-US" sz="2800" dirty="0"/>
              <a:t>When the </a:t>
            </a:r>
            <a:r>
              <a:rPr lang="en-US" sz="2800" b="1" u="sng" dirty="0"/>
              <a:t>plain sense</a:t>
            </a:r>
            <a:r>
              <a:rPr lang="en-US" sz="2800" dirty="0"/>
              <a:t> of Scripture </a:t>
            </a:r>
            <a:r>
              <a:rPr lang="en-US" sz="2800" b="1" u="sng" dirty="0"/>
              <a:t>makes common sense</a:t>
            </a:r>
            <a:r>
              <a:rPr lang="en-US" sz="2800" dirty="0"/>
              <a:t>, seek </a:t>
            </a:r>
            <a:r>
              <a:rPr lang="en-US" sz="2800" b="1" u="sng" dirty="0"/>
              <a:t>no other sense</a:t>
            </a:r>
            <a:r>
              <a:rPr lang="en-US" sz="2800" dirty="0"/>
              <a:t>; therefore, take every word at its primary, ordinary, usual, and literal meaning </a:t>
            </a:r>
            <a:r>
              <a:rPr lang="en-US" sz="2800" b="1" i="1" u="sng" dirty="0">
                <a:solidFill>
                  <a:srgbClr val="0000FF"/>
                </a:solidFill>
              </a:rPr>
              <a:t>unless</a:t>
            </a:r>
            <a:r>
              <a:rPr lang="en-US" sz="2800" dirty="0"/>
              <a:t> the facts of the immediate context, studied in the light of related passages and axiomatic and fundamental truths, clearly indicate otherwise. – David L. Cooper</a:t>
            </a:r>
          </a:p>
        </p:txBody>
      </p:sp>
      <p:pic>
        <p:nvPicPr>
          <p:cNvPr id="9" name="Picture 8"/>
          <p:cNvPicPr>
            <a:picLocks noChangeAspect="1"/>
          </p:cNvPicPr>
          <p:nvPr/>
        </p:nvPicPr>
        <p:blipFill>
          <a:blip r:embed="rId3"/>
          <a:stretch>
            <a:fillRect/>
          </a:stretch>
        </p:blipFill>
        <p:spPr>
          <a:xfrm>
            <a:off x="100584" y="91440"/>
            <a:ext cx="1030223" cy="13716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a:extLst>
              <a:ext uri="{FF2B5EF4-FFF2-40B4-BE49-F238E27FC236}">
                <a16:creationId xmlns:a16="http://schemas.microsoft.com/office/drawing/2014/main" id="{E5CCB91A-0406-452D-B139-BD4EBF3F5C6D}"/>
              </a:ext>
            </a:extLst>
          </p:cNvPr>
          <p:cNvSpPr txBox="1">
            <a:spLocks/>
          </p:cNvSpPr>
          <p:nvPr/>
        </p:nvSpPr>
        <p:spPr>
          <a:xfrm>
            <a:off x="2206759" y="190869"/>
            <a:ext cx="4730483"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“Proper” Hermeneutics</a:t>
            </a:r>
          </a:p>
        </p:txBody>
      </p:sp>
      <p:pic>
        <p:nvPicPr>
          <p:cNvPr id="3" name="Picture 2">
            <a:extLst>
              <a:ext uri="{FF2B5EF4-FFF2-40B4-BE49-F238E27FC236}">
                <a16:creationId xmlns:a16="http://schemas.microsoft.com/office/drawing/2014/main" id="{FD0ED1B0-2497-45D5-B785-7A8F68520FA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5154" y="4442908"/>
            <a:ext cx="2880816" cy="2286000"/>
          </a:xfrm>
          <a:prstGeom prst="rect">
            <a:avLst/>
          </a:prstGeom>
        </p:spPr>
      </p:pic>
      <p:pic>
        <p:nvPicPr>
          <p:cNvPr id="5" name="Picture 4">
            <a:extLst>
              <a:ext uri="{FF2B5EF4-FFF2-40B4-BE49-F238E27FC236}">
                <a16:creationId xmlns:a16="http://schemas.microsoft.com/office/drawing/2014/main" id="{0EC9363C-2586-4E1F-B15D-F7C96091C33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49962" y="4442908"/>
            <a:ext cx="3200400" cy="22860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2576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BD266C-97D4-41A3-8FB3-9FDFF1B2C201}"/>
              </a:ext>
            </a:extLst>
          </p:cNvPr>
          <p:cNvPicPr>
            <a:picLocks noChangeAspect="1"/>
          </p:cNvPicPr>
          <p:nvPr/>
        </p:nvPicPr>
        <p:blipFill>
          <a:blip r:embed="rId3"/>
          <a:stretch>
            <a:fillRect/>
          </a:stretch>
        </p:blipFill>
        <p:spPr>
          <a:xfrm>
            <a:off x="1712728" y="1066595"/>
            <a:ext cx="5718544" cy="4724809"/>
          </a:xfrm>
          <a:prstGeom prst="rect">
            <a:avLst/>
          </a:prstGeom>
        </p:spPr>
      </p:pic>
      <p:sp>
        <p:nvSpPr>
          <p:cNvPr id="3" name="Content Placeholder 2"/>
          <p:cNvSpPr>
            <a:spLocks noGrp="1"/>
          </p:cNvSpPr>
          <p:nvPr>
            <p:ph idx="4294967295"/>
          </p:nvPr>
        </p:nvSpPr>
        <p:spPr>
          <a:xfrm>
            <a:off x="155448" y="5928564"/>
            <a:ext cx="8833104" cy="728268"/>
          </a:xfrm>
        </p:spPr>
        <p:txBody>
          <a:bodyPr anchor="ctr">
            <a:normAutofit/>
          </a:bodyPr>
          <a:lstStyle/>
          <a:p>
            <a:pPr marL="0" indent="0" algn="ctr">
              <a:buFont typeface="Wingdings" panose="05000000000000000000" pitchFamily="2" charset="2"/>
              <a:buNone/>
              <a:defRPr/>
            </a:pPr>
            <a:r>
              <a:rPr lang="en-US" sz="3600" b="1" dirty="0">
                <a:solidFill>
                  <a:srgbClr val="3333FF"/>
                </a:solidFill>
                <a:ea typeface="+mj-ea"/>
                <a:cs typeface="+mj-cs"/>
              </a:rPr>
              <a:t>“The one who spiritualizes tells spiritual lies.”</a:t>
            </a:r>
          </a:p>
        </p:txBody>
      </p:sp>
      <p:pic>
        <p:nvPicPr>
          <p:cNvPr id="2" name="Picture 1">
            <a:extLst>
              <a:ext uri="{FF2B5EF4-FFF2-40B4-BE49-F238E27FC236}">
                <a16:creationId xmlns:a16="http://schemas.microsoft.com/office/drawing/2014/main" id="{A1F11597-5787-4FCF-B272-3B8AABB4A30C}"/>
              </a:ext>
            </a:extLst>
          </p:cNvPr>
          <p:cNvPicPr>
            <a:picLocks noChangeAspect="1"/>
          </p:cNvPicPr>
          <p:nvPr/>
        </p:nvPicPr>
        <p:blipFill>
          <a:blip r:embed="rId4"/>
          <a:stretch>
            <a:fillRect/>
          </a:stretch>
        </p:blipFill>
        <p:spPr>
          <a:xfrm>
            <a:off x="1306286" y="1066595"/>
            <a:ext cx="6531429" cy="4724809"/>
          </a:xfrm>
          <a:prstGeom prst="rect">
            <a:avLst/>
          </a:prstGeom>
        </p:spPr>
      </p:pic>
      <p:sp>
        <p:nvSpPr>
          <p:cNvPr id="5" name="Title 1">
            <a:extLst>
              <a:ext uri="{FF2B5EF4-FFF2-40B4-BE49-F238E27FC236}">
                <a16:creationId xmlns:a16="http://schemas.microsoft.com/office/drawing/2014/main" id="{7F61C869-2F9C-456A-9EBA-8CBE9BF86ECB}"/>
              </a:ext>
            </a:extLst>
          </p:cNvPr>
          <p:cNvSpPr txBox="1">
            <a:spLocks/>
          </p:cNvSpPr>
          <p:nvPr/>
        </p:nvSpPr>
        <p:spPr>
          <a:xfrm>
            <a:off x="2206759" y="190869"/>
            <a:ext cx="4730483"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“Proper” Hermeneutics</a:t>
            </a:r>
          </a:p>
        </p:txBody>
      </p:sp>
    </p:spTree>
    <p:extLst>
      <p:ext uri="{BB962C8B-B14F-4D97-AF65-F5344CB8AC3E}">
        <p14:creationId xmlns:p14="http://schemas.microsoft.com/office/powerpoint/2010/main" val="407763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904" y="1093863"/>
            <a:ext cx="8924192" cy="2072031"/>
          </a:xfrm>
        </p:spPr>
        <p:txBody>
          <a:bodyPr>
            <a:noAutofit/>
          </a:bodyPr>
          <a:lstStyle/>
          <a:p>
            <a:pPr algn="just"/>
            <a:r>
              <a:rPr lang="en-US" sz="2800" dirty="0"/>
              <a:t>Biblical Dispensationalism is a </a:t>
            </a:r>
            <a:r>
              <a:rPr lang="en-US" sz="2800" i="1" dirty="0"/>
              <a:t>theological system </a:t>
            </a:r>
            <a:r>
              <a:rPr lang="en-US" sz="2800" dirty="0"/>
              <a:t>that emphasizes a </a:t>
            </a:r>
            <a:r>
              <a:rPr lang="en-US" sz="2800" b="1" i="1" u="sng" dirty="0">
                <a:solidFill>
                  <a:srgbClr val="0000FF"/>
                </a:solidFill>
              </a:rPr>
              <a:t>CONSISTENT</a:t>
            </a:r>
            <a:r>
              <a:rPr lang="en-US" sz="2800" i="1" dirty="0"/>
              <a:t> </a:t>
            </a:r>
            <a:r>
              <a:rPr lang="en-US" sz="2800" b="1" i="1" u="sng" dirty="0"/>
              <a:t>literal</a:t>
            </a:r>
            <a:r>
              <a:rPr lang="en-US" sz="2800" b="1" i="1" dirty="0"/>
              <a:t> </a:t>
            </a:r>
            <a:r>
              <a:rPr lang="en-US" sz="2800" b="1" i="1" u="sng" dirty="0"/>
              <a:t>interpretation</a:t>
            </a:r>
            <a:r>
              <a:rPr lang="en-US" sz="2800" i="1" dirty="0"/>
              <a:t> </a:t>
            </a:r>
            <a:r>
              <a:rPr lang="en-US" sz="2800" dirty="0"/>
              <a:t>of the Bible, </a:t>
            </a:r>
            <a:r>
              <a:rPr lang="en-US" sz="2800" i="1" dirty="0"/>
              <a:t>(including prophecy)</a:t>
            </a:r>
            <a:r>
              <a:rPr lang="en-US" sz="2800" dirty="0"/>
              <a:t>; recognizes a </a:t>
            </a:r>
            <a:r>
              <a:rPr lang="en-US" sz="2800" b="1" i="1" u="sng" dirty="0">
                <a:solidFill>
                  <a:srgbClr val="C00000"/>
                </a:solidFill>
              </a:rPr>
              <a:t>distinction between Israel and the church</a:t>
            </a:r>
            <a:r>
              <a:rPr lang="en-US" sz="2800" dirty="0"/>
              <a:t>; and organizes the Bible into different </a:t>
            </a:r>
            <a:r>
              <a:rPr lang="en-US" sz="2800" b="1" i="1" u="sng" dirty="0"/>
              <a:t>dispensations, administrations, or economies</a:t>
            </a:r>
            <a:r>
              <a:rPr lang="en-US" sz="2800" dirty="0"/>
              <a:t>.</a:t>
            </a:r>
          </a:p>
        </p:txBody>
      </p:sp>
      <p:pic>
        <p:nvPicPr>
          <p:cNvPr id="12" name="Picture 11">
            <a:extLst>
              <a:ext uri="{FF2B5EF4-FFF2-40B4-BE49-F238E27FC236}">
                <a16:creationId xmlns:a16="http://schemas.microsoft.com/office/drawing/2014/main" id="{1BE4C78B-735E-4F18-A015-6E32D4B78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138" y="3331618"/>
            <a:ext cx="1312620" cy="1645920"/>
          </a:xfrm>
          <a:prstGeom prst="rect">
            <a:avLst/>
          </a:prstGeom>
        </p:spPr>
      </p:pic>
      <p:pic>
        <p:nvPicPr>
          <p:cNvPr id="13" name="Picture 12">
            <a:extLst>
              <a:ext uri="{FF2B5EF4-FFF2-40B4-BE49-F238E27FC236}">
                <a16:creationId xmlns:a16="http://schemas.microsoft.com/office/drawing/2014/main" id="{C1EE3966-959D-4DA5-9B82-25FE353844BB}"/>
              </a:ext>
            </a:extLst>
          </p:cNvPr>
          <p:cNvPicPr>
            <a:picLocks noChangeAspect="1"/>
          </p:cNvPicPr>
          <p:nvPr/>
        </p:nvPicPr>
        <p:blipFill>
          <a:blip r:embed="rId4"/>
          <a:stretch>
            <a:fillRect/>
          </a:stretch>
        </p:blipFill>
        <p:spPr>
          <a:xfrm>
            <a:off x="3461189" y="3331618"/>
            <a:ext cx="1300823" cy="1645920"/>
          </a:xfrm>
          <a:prstGeom prst="rect">
            <a:avLst/>
          </a:prstGeom>
        </p:spPr>
      </p:pic>
      <p:pic>
        <p:nvPicPr>
          <p:cNvPr id="4" name="Picture 3" descr="A screenshot of a cell phone&#10;&#10;Description generated with very high confidence">
            <a:extLst>
              <a:ext uri="{FF2B5EF4-FFF2-40B4-BE49-F238E27FC236}">
                <a16:creationId xmlns:a16="http://schemas.microsoft.com/office/drawing/2014/main" id="{CB06D128-5F68-4A87-867A-84933FABD495}"/>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846123" y="3127454"/>
            <a:ext cx="3179507" cy="3657600"/>
          </a:xfrm>
          <a:prstGeom prst="rect">
            <a:avLst/>
          </a:prstGeom>
        </p:spPr>
      </p:pic>
      <p:sp>
        <p:nvSpPr>
          <p:cNvPr id="11" name="Title 1">
            <a:extLst>
              <a:ext uri="{FF2B5EF4-FFF2-40B4-BE49-F238E27FC236}">
                <a16:creationId xmlns:a16="http://schemas.microsoft.com/office/drawing/2014/main" id="{A26E81A3-34A2-4990-9515-243EAF7DDBE8}"/>
              </a:ext>
            </a:extLst>
          </p:cNvPr>
          <p:cNvSpPr txBox="1">
            <a:spLocks/>
          </p:cNvSpPr>
          <p:nvPr/>
        </p:nvSpPr>
        <p:spPr>
          <a:xfrm>
            <a:off x="2206759" y="190869"/>
            <a:ext cx="4730483"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a:latin typeface="+mn-lt"/>
              </a:rPr>
              <a:t>“Proper” Hermeneutics</a:t>
            </a:r>
            <a:endParaRPr lang="en-US" sz="3600" b="1" dirty="0">
              <a:latin typeface="+mn-lt"/>
            </a:endParaRPr>
          </a:p>
        </p:txBody>
      </p:sp>
      <p:pic>
        <p:nvPicPr>
          <p:cNvPr id="5" name="Picture 4">
            <a:extLst>
              <a:ext uri="{FF2B5EF4-FFF2-40B4-BE49-F238E27FC236}">
                <a16:creationId xmlns:a16="http://schemas.microsoft.com/office/drawing/2014/main" id="{3BB639CF-96E0-4193-AF50-C3EB84A3CA30}"/>
              </a:ext>
            </a:extLst>
          </p:cNvPr>
          <p:cNvPicPr>
            <a:picLocks noChangeAspect="1"/>
          </p:cNvPicPr>
          <p:nvPr/>
        </p:nvPicPr>
        <p:blipFill>
          <a:blip r:embed="rId6"/>
          <a:stretch>
            <a:fillRect/>
          </a:stretch>
        </p:blipFill>
        <p:spPr>
          <a:xfrm>
            <a:off x="1842522" y="5021211"/>
            <a:ext cx="1312620" cy="1645920"/>
          </a:xfrm>
          <a:prstGeom prst="rect">
            <a:avLst/>
          </a:prstGeom>
        </p:spPr>
      </p:pic>
      <p:sp>
        <p:nvSpPr>
          <p:cNvPr id="6" name="Not Equal 5">
            <a:extLst>
              <a:ext uri="{FF2B5EF4-FFF2-40B4-BE49-F238E27FC236}">
                <a16:creationId xmlns:a16="http://schemas.microsoft.com/office/drawing/2014/main" id="{0E9837A9-1781-4D52-8B83-D3DC863A03BB}"/>
              </a:ext>
            </a:extLst>
          </p:cNvPr>
          <p:cNvSpPr/>
          <p:nvPr/>
        </p:nvSpPr>
        <p:spPr>
          <a:xfrm>
            <a:off x="2019415" y="3758924"/>
            <a:ext cx="958361" cy="791308"/>
          </a:xfrm>
          <a:prstGeom prst="mathNotEqual">
            <a:avLst>
              <a:gd name="adj1" fmla="val 14276"/>
              <a:gd name="adj2" fmla="val 6600000"/>
              <a:gd name="adj3" fmla="val 117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Right 6">
            <a:extLst>
              <a:ext uri="{FF2B5EF4-FFF2-40B4-BE49-F238E27FC236}">
                <a16:creationId xmlns:a16="http://schemas.microsoft.com/office/drawing/2014/main" id="{0883D746-38BD-4C05-884F-7F0E36321855}"/>
              </a:ext>
            </a:extLst>
          </p:cNvPr>
          <p:cNvSpPr/>
          <p:nvPr/>
        </p:nvSpPr>
        <p:spPr>
          <a:xfrm>
            <a:off x="3297878" y="5678474"/>
            <a:ext cx="2539779" cy="331394"/>
          </a:xfrm>
          <a:prstGeom prst="rightArrow">
            <a:avLst>
              <a:gd name="adj1" fmla="val 44481"/>
              <a:gd name="adj2" fmla="val 50000"/>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249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nvSpPr>
        <p:spPr>
          <a:xfrm>
            <a:off x="1306730" y="1093863"/>
            <a:ext cx="6530540" cy="90299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strike="noStrike" kern="1200" cap="none" spc="0" normalizeH="0" baseline="0" noProof="0" dirty="0">
                <a:ln>
                  <a:noFill/>
                </a:ln>
                <a:effectLst/>
                <a:uLnTx/>
                <a:uFillTx/>
                <a:latin typeface="Calibri" panose="020F0502020204030204"/>
                <a:ea typeface="+mn-ea"/>
                <a:cs typeface="+mn-cs"/>
              </a:rPr>
              <a:t>Do </a:t>
            </a:r>
            <a:r>
              <a:rPr lang="en-US" sz="2800" b="1" i="1" u="sng" dirty="0">
                <a:solidFill>
                  <a:srgbClr val="0000FF"/>
                </a:solidFill>
                <a:latin typeface="Calibri" panose="020F0502020204030204"/>
              </a:rPr>
              <a:t>biblical</a:t>
            </a:r>
            <a:r>
              <a:rPr kumimoji="0" lang="en-US" sz="2800" b="1" i="0" strike="noStrike" kern="1200" cap="none" spc="0" normalizeH="0" baseline="0" noProof="0" dirty="0">
                <a:ln>
                  <a:noFill/>
                </a:ln>
                <a:effectLst/>
                <a:uLnTx/>
                <a:uFillTx/>
                <a:latin typeface="Calibri" panose="020F0502020204030204"/>
                <a:ea typeface="+mn-ea"/>
                <a:cs typeface="+mn-cs"/>
              </a:rPr>
              <a:t> distinctions such as clarity of Identities &amp; Relationships, </a:t>
            </a:r>
            <a:r>
              <a:rPr lang="en-US" sz="2800" b="1" i="1" dirty="0">
                <a:solidFill>
                  <a:srgbClr val="0000FF"/>
                </a:solidFill>
                <a:latin typeface="Calibri" panose="020F0502020204030204"/>
              </a:rPr>
              <a:t>‘</a:t>
            </a:r>
            <a:r>
              <a:rPr lang="en-US" sz="2800" b="1" i="1" u="sng" dirty="0">
                <a:solidFill>
                  <a:srgbClr val="0000FF"/>
                </a:solidFill>
                <a:latin typeface="Calibri" panose="020F0502020204030204"/>
              </a:rPr>
              <a:t>Really</a:t>
            </a:r>
            <a:r>
              <a:rPr lang="en-US" sz="2800" b="1" i="1" dirty="0">
                <a:solidFill>
                  <a:srgbClr val="0000FF"/>
                </a:solidFill>
                <a:latin typeface="Calibri" panose="020F0502020204030204"/>
              </a:rPr>
              <a:t>’ </a:t>
            </a:r>
            <a:r>
              <a:rPr lang="en-US" sz="2800" b="1" dirty="0">
                <a:latin typeface="Calibri" panose="020F0502020204030204"/>
              </a:rPr>
              <a:t>Matter?</a:t>
            </a:r>
          </a:p>
        </p:txBody>
      </p:sp>
      <p:pic>
        <p:nvPicPr>
          <p:cNvPr id="2" name="Picture 1">
            <a:extLst>
              <a:ext uri="{FF2B5EF4-FFF2-40B4-BE49-F238E27FC236}">
                <a16:creationId xmlns:a16="http://schemas.microsoft.com/office/drawing/2014/main" id="{5E6A9EA4-FF68-4580-836E-F3899F0052F9}"/>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1882611" y="2028825"/>
            <a:ext cx="5550228" cy="4572000"/>
          </a:xfrm>
          <a:prstGeom prst="rect">
            <a:avLst/>
          </a:prstGeom>
        </p:spPr>
      </p:pic>
      <p:sp>
        <p:nvSpPr>
          <p:cNvPr id="3" name="Title 1">
            <a:extLst>
              <a:ext uri="{FF2B5EF4-FFF2-40B4-BE49-F238E27FC236}">
                <a16:creationId xmlns:a16="http://schemas.microsoft.com/office/drawing/2014/main" id="{168D2BA7-F703-422B-936F-D4986FC82952}"/>
              </a:ext>
            </a:extLst>
          </p:cNvPr>
          <p:cNvSpPr txBox="1">
            <a:spLocks/>
          </p:cNvSpPr>
          <p:nvPr/>
        </p:nvSpPr>
        <p:spPr>
          <a:xfrm>
            <a:off x="2206759" y="190869"/>
            <a:ext cx="4730483"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“Proper” Hermeneutics</a:t>
            </a:r>
          </a:p>
        </p:txBody>
      </p:sp>
    </p:spTree>
    <p:extLst>
      <p:ext uri="{BB962C8B-B14F-4D97-AF65-F5344CB8AC3E}">
        <p14:creationId xmlns:p14="http://schemas.microsoft.com/office/powerpoint/2010/main" val="234540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2391032"/>
          </a:xfrm>
        </p:spPr>
        <p:txBody>
          <a:bodyPr>
            <a:noAutofit/>
          </a:bodyPr>
          <a:lstStyle/>
          <a:p>
            <a:pPr marL="0" lvl="2" algn="l">
              <a:lnSpc>
                <a:spcPct val="100000"/>
              </a:lnSpc>
              <a:spcBef>
                <a:spcPts val="0"/>
              </a:spcBef>
              <a:spcAft>
                <a:spcPts val="1200"/>
              </a:spcAft>
            </a:pPr>
            <a:r>
              <a:rPr lang="en-US" sz="2800" b="1" dirty="0"/>
              <a:t>Sessions 1-3:  Introduction to Biblical Dispensationalism</a:t>
            </a:r>
          </a:p>
          <a:p>
            <a:pPr marL="457200" lvl="4" indent="-457200" algn="l">
              <a:lnSpc>
                <a:spcPct val="100000"/>
              </a:lnSpc>
              <a:spcBef>
                <a:spcPts val="0"/>
              </a:spcBef>
              <a:spcAft>
                <a:spcPts val="1200"/>
              </a:spcAft>
              <a:buFont typeface="+mj-lt"/>
              <a:buAutoNum type="arabicPeriod"/>
            </a:pPr>
            <a:r>
              <a:rPr lang="en-US" sz="2800" b="1" dirty="0">
                <a:solidFill>
                  <a:srgbClr val="0000FF"/>
                </a:solidFill>
              </a:rPr>
              <a:t>Important Assumptions and Prerequisites</a:t>
            </a:r>
          </a:p>
          <a:p>
            <a:pPr marL="914400" lvl="5" indent="-457200" algn="l">
              <a:lnSpc>
                <a:spcPct val="100000"/>
              </a:lnSpc>
              <a:spcBef>
                <a:spcPts val="0"/>
              </a:spcBef>
              <a:spcAft>
                <a:spcPts val="1200"/>
              </a:spcAft>
              <a:buFont typeface="Arial" panose="020B0604020202020204" pitchFamily="34" charset="0"/>
              <a:buChar char="•"/>
            </a:pPr>
            <a:r>
              <a:rPr lang="en-US" sz="2800" dirty="0"/>
              <a:t>The Inspiration &amp; Authority of Scripture</a:t>
            </a:r>
          </a:p>
          <a:p>
            <a:pPr marL="457200" lvl="4" indent="-457200" algn="l">
              <a:lnSpc>
                <a:spcPct val="100000"/>
              </a:lnSpc>
              <a:spcBef>
                <a:spcPts val="0"/>
              </a:spcBef>
              <a:spcAft>
                <a:spcPts val="1200"/>
              </a:spcAft>
              <a:buFont typeface="+mj-lt"/>
              <a:buAutoNum type="arabicPeriod"/>
            </a:pPr>
            <a:r>
              <a:rPr lang="en-US" sz="2800" b="1" dirty="0">
                <a:solidFill>
                  <a:srgbClr val="0000FF"/>
                </a:solidFill>
              </a:rPr>
              <a:t>Definition of Biblical Dispensationalism</a:t>
            </a:r>
          </a:p>
        </p:txBody>
      </p:sp>
      <p:sp>
        <p:nvSpPr>
          <p:cNvPr id="4" name="TextBox 3">
            <a:extLst>
              <a:ext uri="{FF2B5EF4-FFF2-40B4-BE49-F238E27FC236}">
                <a16:creationId xmlns:a16="http://schemas.microsoft.com/office/drawing/2014/main" id="{040F0110-FAAC-422C-AC4B-21F0775E2206}"/>
              </a:ext>
            </a:extLst>
          </p:cNvPr>
          <p:cNvSpPr txBox="1"/>
          <p:nvPr/>
        </p:nvSpPr>
        <p:spPr>
          <a:xfrm>
            <a:off x="971006" y="3685631"/>
            <a:ext cx="7201988" cy="2677656"/>
          </a:xfrm>
          <a:prstGeom prst="rect">
            <a:avLst/>
          </a:prstGeom>
          <a:solidFill>
            <a:schemeClr val="bg1"/>
          </a:solidFill>
        </p:spPr>
        <p:txBody>
          <a:bodyPr wrap="square" rtlCol="0">
            <a:spAutoFit/>
          </a:bodyPr>
          <a:lstStyle/>
          <a:p>
            <a:pPr marL="0" lvl="5" algn="just">
              <a:lnSpc>
                <a:spcPct val="100000"/>
              </a:lnSpc>
              <a:spcBef>
                <a:spcPts val="0"/>
              </a:spcBef>
              <a:spcAft>
                <a:spcPts val="1200"/>
              </a:spcAft>
            </a:pPr>
            <a:r>
              <a:rPr lang="en-US" sz="2800" dirty="0"/>
              <a:t>Biblical Dispensationalism is a </a:t>
            </a:r>
            <a:r>
              <a:rPr lang="en-US" sz="2800" i="1" dirty="0"/>
              <a:t>theological system </a:t>
            </a:r>
            <a:r>
              <a:rPr lang="en-US" sz="2800" dirty="0"/>
              <a:t>that emphasizes a </a:t>
            </a:r>
            <a:r>
              <a:rPr lang="en-US" sz="2800" b="1" i="1" u="sng" dirty="0">
                <a:solidFill>
                  <a:srgbClr val="0000FF"/>
                </a:solidFill>
              </a:rPr>
              <a:t>CONSISTENT</a:t>
            </a:r>
            <a:r>
              <a:rPr lang="en-US" sz="2800" i="1" dirty="0"/>
              <a:t> </a:t>
            </a:r>
            <a:r>
              <a:rPr lang="en-US" sz="2800" b="1" i="1" u="sng" dirty="0"/>
              <a:t>literal</a:t>
            </a:r>
            <a:r>
              <a:rPr lang="en-US" sz="2800" b="1" i="1" dirty="0"/>
              <a:t> </a:t>
            </a:r>
            <a:r>
              <a:rPr lang="en-US" sz="2800" b="1" i="1" u="sng" dirty="0"/>
              <a:t>interpretation</a:t>
            </a:r>
            <a:r>
              <a:rPr lang="en-US" sz="2800" i="1" dirty="0"/>
              <a:t> </a:t>
            </a:r>
            <a:r>
              <a:rPr lang="en-US" sz="2800" dirty="0"/>
              <a:t>of the Bible, </a:t>
            </a:r>
            <a:r>
              <a:rPr lang="en-US" sz="2800" i="1" dirty="0"/>
              <a:t>(including prophecy)</a:t>
            </a:r>
            <a:r>
              <a:rPr lang="en-US" sz="2800" dirty="0"/>
              <a:t>; recognizes a </a:t>
            </a:r>
            <a:r>
              <a:rPr lang="en-US" sz="2800" b="1" i="1" u="sng" dirty="0"/>
              <a:t>distinction between Israel and the church</a:t>
            </a:r>
            <a:r>
              <a:rPr lang="en-US" sz="2800" dirty="0"/>
              <a:t>; and organizes the Bible into different </a:t>
            </a:r>
            <a:r>
              <a:rPr lang="en-US" sz="2800" b="1" i="1" u="sng" dirty="0"/>
              <a:t>dispensations, administrations, or economies</a:t>
            </a:r>
            <a:r>
              <a:rPr lang="en-US" sz="2800" dirty="0"/>
              <a:t>.</a:t>
            </a:r>
          </a:p>
        </p:txBody>
      </p:sp>
    </p:spTree>
    <p:extLst>
      <p:ext uri="{BB962C8B-B14F-4D97-AF65-F5344CB8AC3E}">
        <p14:creationId xmlns:p14="http://schemas.microsoft.com/office/powerpoint/2010/main" val="49488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2630972"/>
            <a:ext cx="3231260" cy="4023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8288" y="2627883"/>
            <a:ext cx="2727157"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6334" y="4747328"/>
            <a:ext cx="27432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1956045" y="1991311"/>
            <a:ext cx="1452770" cy="523220"/>
          </a:xfrm>
          <a:prstGeom prst="rect">
            <a:avLst/>
          </a:prstGeom>
        </p:spPr>
        <p:txBody>
          <a:bodyPr wrap="none">
            <a:spAutoFit/>
          </a:bodyPr>
          <a:lstStyle/>
          <a:p>
            <a:r>
              <a:rPr lang="en-US" sz="2800" b="1" dirty="0">
                <a:latin typeface="Calibri" panose="020F0502020204030204" pitchFamily="34" charset="0"/>
              </a:rPr>
              <a:t>My Wife</a:t>
            </a:r>
          </a:p>
        </p:txBody>
      </p:sp>
      <p:sp>
        <p:nvSpPr>
          <p:cNvPr id="15" name="Rectangle 14"/>
          <p:cNvSpPr/>
          <p:nvPr/>
        </p:nvSpPr>
        <p:spPr>
          <a:xfrm>
            <a:off x="5572005" y="1998503"/>
            <a:ext cx="2331857" cy="523220"/>
          </a:xfrm>
          <a:prstGeom prst="rect">
            <a:avLst/>
          </a:prstGeom>
        </p:spPr>
        <p:txBody>
          <a:bodyPr wrap="none">
            <a:spAutoFit/>
          </a:bodyPr>
          <a:lstStyle/>
          <a:p>
            <a:r>
              <a:rPr lang="en-US" sz="2800" b="1" dirty="0">
                <a:latin typeface="Calibri" panose="020F0502020204030204" pitchFamily="34" charset="0"/>
              </a:rPr>
              <a:t>My Daughters</a:t>
            </a:r>
            <a:r>
              <a:rPr lang="en-US" dirty="0">
                <a:latin typeface="Calibri" panose="020F0502020204030204" pitchFamily="34" charset="0"/>
              </a:rPr>
              <a:t>.</a:t>
            </a:r>
          </a:p>
        </p:txBody>
      </p:sp>
      <p:sp>
        <p:nvSpPr>
          <p:cNvPr id="2" name="Title 1">
            <a:extLst>
              <a:ext uri="{FF2B5EF4-FFF2-40B4-BE49-F238E27FC236}">
                <a16:creationId xmlns:a16="http://schemas.microsoft.com/office/drawing/2014/main" id="{D72C492D-FFF9-4337-8EE2-9B4578D384FE}"/>
              </a:ext>
            </a:extLst>
          </p:cNvPr>
          <p:cNvSpPr txBox="1">
            <a:spLocks/>
          </p:cNvSpPr>
          <p:nvPr/>
        </p:nvSpPr>
        <p:spPr>
          <a:xfrm>
            <a:off x="2206759" y="190869"/>
            <a:ext cx="4730483"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“Proper” Hermeneutics</a:t>
            </a:r>
          </a:p>
        </p:txBody>
      </p:sp>
      <p:sp>
        <p:nvSpPr>
          <p:cNvPr id="3" name="Subtitle 2">
            <a:extLst>
              <a:ext uri="{FF2B5EF4-FFF2-40B4-BE49-F238E27FC236}">
                <a16:creationId xmlns:a16="http://schemas.microsoft.com/office/drawing/2014/main" id="{00E31A52-5732-46C1-9A6E-7C2F2C9AFBA8}"/>
              </a:ext>
            </a:extLst>
          </p:cNvPr>
          <p:cNvSpPr txBox="1">
            <a:spLocks/>
          </p:cNvSpPr>
          <p:nvPr/>
        </p:nvSpPr>
        <p:spPr>
          <a:xfrm>
            <a:off x="1306730" y="1093863"/>
            <a:ext cx="6530540" cy="90299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strike="noStrike" kern="1200" cap="none" spc="0" normalizeH="0" baseline="0" noProof="0" dirty="0">
                <a:ln>
                  <a:noFill/>
                </a:ln>
                <a:effectLst/>
                <a:uLnTx/>
                <a:uFillTx/>
                <a:latin typeface="Calibri" panose="020F0502020204030204"/>
                <a:ea typeface="+mn-ea"/>
                <a:cs typeface="+mn-cs"/>
              </a:rPr>
              <a:t>Do </a:t>
            </a:r>
            <a:r>
              <a:rPr lang="en-US" sz="2800" b="1" i="1" u="sng" dirty="0">
                <a:solidFill>
                  <a:srgbClr val="0000FF"/>
                </a:solidFill>
                <a:latin typeface="Calibri" panose="020F0502020204030204"/>
              </a:rPr>
              <a:t>biblical</a:t>
            </a:r>
            <a:r>
              <a:rPr kumimoji="0" lang="en-US" sz="2800" b="1" i="0" strike="noStrike" kern="1200" cap="none" spc="0" normalizeH="0" baseline="0" noProof="0" dirty="0">
                <a:ln>
                  <a:noFill/>
                </a:ln>
                <a:effectLst/>
                <a:uLnTx/>
                <a:uFillTx/>
                <a:latin typeface="Calibri" panose="020F0502020204030204"/>
                <a:ea typeface="+mn-ea"/>
                <a:cs typeface="+mn-cs"/>
              </a:rPr>
              <a:t> distinctions such as clarity of Identities &amp; Relationships, </a:t>
            </a:r>
            <a:r>
              <a:rPr lang="en-US" sz="2800" b="1" i="1" dirty="0">
                <a:solidFill>
                  <a:srgbClr val="0000FF"/>
                </a:solidFill>
                <a:latin typeface="Calibri" panose="020F0502020204030204"/>
              </a:rPr>
              <a:t>‘</a:t>
            </a:r>
            <a:r>
              <a:rPr lang="en-US" sz="2800" b="1" i="1" u="sng" dirty="0">
                <a:solidFill>
                  <a:srgbClr val="0000FF"/>
                </a:solidFill>
                <a:latin typeface="Calibri" panose="020F0502020204030204"/>
              </a:rPr>
              <a:t>Really</a:t>
            </a:r>
            <a:r>
              <a:rPr lang="en-US" sz="2800" b="1" i="1" dirty="0">
                <a:solidFill>
                  <a:srgbClr val="0000FF"/>
                </a:solidFill>
                <a:latin typeface="Calibri" panose="020F0502020204030204"/>
              </a:rPr>
              <a:t>’ </a:t>
            </a:r>
            <a:r>
              <a:rPr lang="en-US" sz="2800" b="1" dirty="0">
                <a:latin typeface="Calibri" panose="020F0502020204030204"/>
              </a:rPr>
              <a:t>Matter?</a:t>
            </a:r>
          </a:p>
        </p:txBody>
      </p:sp>
    </p:spTree>
    <p:extLst>
      <p:ext uri="{BB962C8B-B14F-4D97-AF65-F5344CB8AC3E}">
        <p14:creationId xmlns:p14="http://schemas.microsoft.com/office/powerpoint/2010/main" val="1982254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492D-FFF9-4337-8EE2-9B4578D384FE}"/>
              </a:ext>
            </a:extLst>
          </p:cNvPr>
          <p:cNvSpPr txBox="1">
            <a:spLocks/>
          </p:cNvSpPr>
          <p:nvPr/>
        </p:nvSpPr>
        <p:spPr>
          <a:xfrm>
            <a:off x="2206759" y="190869"/>
            <a:ext cx="4730483"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“Proper” Hermeneutics</a:t>
            </a:r>
          </a:p>
        </p:txBody>
      </p:sp>
      <p:sp>
        <p:nvSpPr>
          <p:cNvPr id="7" name="Subtitle 2">
            <a:extLst>
              <a:ext uri="{FF2B5EF4-FFF2-40B4-BE49-F238E27FC236}">
                <a16:creationId xmlns:a16="http://schemas.microsoft.com/office/drawing/2014/main" id="{07AC1110-7C4E-420F-96FE-BDB677C8070D}"/>
              </a:ext>
            </a:extLst>
          </p:cNvPr>
          <p:cNvSpPr txBox="1">
            <a:spLocks/>
          </p:cNvSpPr>
          <p:nvPr/>
        </p:nvSpPr>
        <p:spPr>
          <a:xfrm>
            <a:off x="119642" y="1093863"/>
            <a:ext cx="8904717" cy="90299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strike="noStrike" kern="1200" cap="none" spc="0" normalizeH="0" baseline="0" noProof="0" dirty="0">
                <a:ln>
                  <a:noFill/>
                </a:ln>
                <a:effectLst/>
                <a:uLnTx/>
                <a:uFillTx/>
                <a:latin typeface="Calibri" panose="020F0502020204030204"/>
                <a:ea typeface="+mn-ea"/>
                <a:cs typeface="+mn-cs"/>
              </a:rPr>
              <a:t>Do Distinctions such as clarity of Identities &amp; Relationships, </a:t>
            </a:r>
            <a:r>
              <a:rPr lang="en-US" sz="2800" b="1" i="1" dirty="0">
                <a:solidFill>
                  <a:srgbClr val="0000FF"/>
                </a:solidFill>
                <a:latin typeface="Calibri" panose="020F0502020204030204"/>
              </a:rPr>
              <a:t>‘</a:t>
            </a:r>
            <a:r>
              <a:rPr lang="en-US" sz="2800" b="1" i="1" u="sng" dirty="0">
                <a:solidFill>
                  <a:srgbClr val="0000FF"/>
                </a:solidFill>
                <a:latin typeface="Calibri" panose="020F0502020204030204"/>
              </a:rPr>
              <a:t>Really</a:t>
            </a:r>
            <a:r>
              <a:rPr lang="en-US" sz="2800" b="1" i="1" dirty="0">
                <a:solidFill>
                  <a:srgbClr val="0000FF"/>
                </a:solidFill>
                <a:latin typeface="Calibri" panose="020F0502020204030204"/>
              </a:rPr>
              <a:t>’ </a:t>
            </a:r>
            <a:r>
              <a:rPr lang="en-US" sz="2800" b="1" dirty="0">
                <a:latin typeface="Calibri" panose="020F0502020204030204"/>
              </a:rPr>
              <a:t>Matter?</a:t>
            </a:r>
          </a:p>
        </p:txBody>
      </p:sp>
      <p:pic>
        <p:nvPicPr>
          <p:cNvPr id="13" name="Picture 12">
            <a:extLst>
              <a:ext uri="{FF2B5EF4-FFF2-40B4-BE49-F238E27FC236}">
                <a16:creationId xmlns:a16="http://schemas.microsoft.com/office/drawing/2014/main" id="{40333325-D660-4A94-9FE0-C3905E3213F2}"/>
              </a:ext>
            </a:extLst>
          </p:cNvPr>
          <p:cNvPicPr>
            <a:picLocks noChangeAspect="1"/>
          </p:cNvPicPr>
          <p:nvPr/>
        </p:nvPicPr>
        <p:blipFill>
          <a:blip r:embed="rId3"/>
          <a:stretch>
            <a:fillRect/>
          </a:stretch>
        </p:blipFill>
        <p:spPr>
          <a:xfrm>
            <a:off x="2024381" y="2262284"/>
            <a:ext cx="5095238" cy="4076190"/>
          </a:xfrm>
          <a:prstGeom prst="rect">
            <a:avLst/>
          </a:prstGeom>
        </p:spPr>
      </p:pic>
      <p:pic>
        <p:nvPicPr>
          <p:cNvPr id="14" name="Picture 13">
            <a:extLst>
              <a:ext uri="{FF2B5EF4-FFF2-40B4-BE49-F238E27FC236}">
                <a16:creationId xmlns:a16="http://schemas.microsoft.com/office/drawing/2014/main" id="{8AB7117E-965E-4C06-A3B0-7924CBA7A000}"/>
              </a:ext>
            </a:extLst>
          </p:cNvPr>
          <p:cNvPicPr>
            <a:picLocks noChangeAspect="1"/>
          </p:cNvPicPr>
          <p:nvPr/>
        </p:nvPicPr>
        <p:blipFill>
          <a:blip r:embed="rId4"/>
          <a:stretch>
            <a:fillRect/>
          </a:stretch>
        </p:blipFill>
        <p:spPr>
          <a:xfrm>
            <a:off x="2631380" y="2262283"/>
            <a:ext cx="3881241" cy="4076189"/>
          </a:xfrm>
          <a:prstGeom prst="rect">
            <a:avLst/>
          </a:prstGeom>
        </p:spPr>
      </p:pic>
    </p:spTree>
    <p:extLst>
      <p:ext uri="{BB962C8B-B14F-4D97-AF65-F5344CB8AC3E}">
        <p14:creationId xmlns:p14="http://schemas.microsoft.com/office/powerpoint/2010/main" val="327949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2E22-979A-4B84-814B-B8D28EB4BCFD}"/>
              </a:ext>
            </a:extLst>
          </p:cNvPr>
          <p:cNvSpPr>
            <a:spLocks noGrp="1"/>
          </p:cNvSpPr>
          <p:nvPr>
            <p:ph type="title"/>
          </p:nvPr>
        </p:nvSpPr>
        <p:spPr>
          <a:xfrm>
            <a:off x="0" y="5191237"/>
            <a:ext cx="9144000" cy="1325563"/>
          </a:xfrm>
        </p:spPr>
        <p:txBody>
          <a:bodyPr>
            <a:noAutofit/>
          </a:bodyPr>
          <a:lstStyle/>
          <a:p>
            <a:pPr algn="ctr"/>
            <a:r>
              <a:rPr lang="en-US" sz="5400" b="1" dirty="0">
                <a:latin typeface="+mn-lt"/>
              </a:rPr>
              <a:t>THAT WAS YOUR </a:t>
            </a:r>
            <a:r>
              <a:rPr lang="en-US" sz="5400" b="1" u="sng" dirty="0">
                <a:latin typeface="+mn-lt"/>
              </a:rPr>
              <a:t>FINAL</a:t>
            </a:r>
            <a:r>
              <a:rPr lang="en-US" sz="5400" b="1" dirty="0">
                <a:latin typeface="+mn-lt"/>
              </a:rPr>
              <a:t> LAUGH BREAK FOR THE EVENING!</a:t>
            </a:r>
          </a:p>
        </p:txBody>
      </p:sp>
      <p:sp>
        <p:nvSpPr>
          <p:cNvPr id="9" name="Title 1">
            <a:extLst>
              <a:ext uri="{FF2B5EF4-FFF2-40B4-BE49-F238E27FC236}">
                <a16:creationId xmlns:a16="http://schemas.microsoft.com/office/drawing/2014/main" id="{4F59E90C-8D02-46BD-9CC8-9DA10371F818}"/>
              </a:ext>
            </a:extLst>
          </p:cNvPr>
          <p:cNvSpPr txBox="1">
            <a:spLocks/>
          </p:cNvSpPr>
          <p:nvPr/>
        </p:nvSpPr>
        <p:spPr>
          <a:xfrm>
            <a:off x="628650" y="313904"/>
            <a:ext cx="7886700"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mn-lt"/>
              </a:rPr>
              <a:t>ATTENTION!</a:t>
            </a:r>
          </a:p>
        </p:txBody>
      </p:sp>
      <p:pic>
        <p:nvPicPr>
          <p:cNvPr id="10" name="Picture 9">
            <a:extLst>
              <a:ext uri="{FF2B5EF4-FFF2-40B4-BE49-F238E27FC236}">
                <a16:creationId xmlns:a16="http://schemas.microsoft.com/office/drawing/2014/main" id="{25E032BD-178B-41F7-AE0B-23529EBF7BBA}"/>
              </a:ext>
            </a:extLst>
          </p:cNvPr>
          <p:cNvPicPr>
            <a:picLocks noChangeAspect="1"/>
          </p:cNvPicPr>
          <p:nvPr/>
        </p:nvPicPr>
        <p:blipFill>
          <a:blip r:embed="rId3"/>
          <a:stretch>
            <a:fillRect/>
          </a:stretch>
        </p:blipFill>
        <p:spPr>
          <a:xfrm>
            <a:off x="2348656" y="1661160"/>
            <a:ext cx="4446688" cy="3200400"/>
          </a:xfrm>
          <a:prstGeom prst="rect">
            <a:avLst/>
          </a:prstGeom>
        </p:spPr>
      </p:pic>
    </p:spTree>
    <p:extLst>
      <p:ext uri="{BB962C8B-B14F-4D97-AF65-F5344CB8AC3E}">
        <p14:creationId xmlns:p14="http://schemas.microsoft.com/office/powerpoint/2010/main" val="425744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492D-FFF9-4337-8EE2-9B4578D384FE}"/>
              </a:ext>
            </a:extLst>
          </p:cNvPr>
          <p:cNvSpPr txBox="1">
            <a:spLocks/>
          </p:cNvSpPr>
          <p:nvPr/>
        </p:nvSpPr>
        <p:spPr>
          <a:xfrm>
            <a:off x="2206759" y="190869"/>
            <a:ext cx="4730483"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“Proper” Hermeneutics</a:t>
            </a:r>
          </a:p>
        </p:txBody>
      </p:sp>
      <p:sp>
        <p:nvSpPr>
          <p:cNvPr id="7" name="Subtitle 2">
            <a:extLst>
              <a:ext uri="{FF2B5EF4-FFF2-40B4-BE49-F238E27FC236}">
                <a16:creationId xmlns:a16="http://schemas.microsoft.com/office/drawing/2014/main" id="{07AC1110-7C4E-420F-96FE-BDB677C8070D}"/>
              </a:ext>
            </a:extLst>
          </p:cNvPr>
          <p:cNvSpPr txBox="1">
            <a:spLocks/>
          </p:cNvSpPr>
          <p:nvPr/>
        </p:nvSpPr>
        <p:spPr>
          <a:xfrm>
            <a:off x="119642" y="1093863"/>
            <a:ext cx="8904717" cy="90299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strike="noStrike" kern="1200" cap="none" spc="0" normalizeH="0" baseline="0" noProof="0" dirty="0">
                <a:ln>
                  <a:noFill/>
                </a:ln>
                <a:effectLst/>
                <a:uLnTx/>
                <a:uFillTx/>
                <a:latin typeface="Calibri" panose="020F0502020204030204"/>
                <a:ea typeface="+mn-ea"/>
                <a:cs typeface="+mn-cs"/>
              </a:rPr>
              <a:t>Do Distinctions such as clarity of Identities &amp; Relationships, </a:t>
            </a:r>
            <a:r>
              <a:rPr lang="en-US" sz="2800" b="1" i="1" dirty="0">
                <a:solidFill>
                  <a:srgbClr val="0000FF"/>
                </a:solidFill>
                <a:latin typeface="Calibri" panose="020F0502020204030204"/>
              </a:rPr>
              <a:t>‘</a:t>
            </a:r>
            <a:r>
              <a:rPr lang="en-US" sz="2800" b="1" i="1" u="sng" dirty="0">
                <a:solidFill>
                  <a:srgbClr val="0000FF"/>
                </a:solidFill>
                <a:latin typeface="Calibri" panose="020F0502020204030204"/>
              </a:rPr>
              <a:t>Really</a:t>
            </a:r>
            <a:r>
              <a:rPr lang="en-US" sz="2800" b="1" i="1" dirty="0">
                <a:solidFill>
                  <a:srgbClr val="0000FF"/>
                </a:solidFill>
                <a:latin typeface="Calibri" panose="020F0502020204030204"/>
              </a:rPr>
              <a:t>’ </a:t>
            </a:r>
            <a:r>
              <a:rPr lang="en-US" sz="2800" b="1" dirty="0">
                <a:latin typeface="Calibri" panose="020F0502020204030204"/>
              </a:rPr>
              <a:t>Matter?</a:t>
            </a:r>
          </a:p>
        </p:txBody>
      </p:sp>
      <p:pic>
        <p:nvPicPr>
          <p:cNvPr id="4" name="Picture 3">
            <a:extLst>
              <a:ext uri="{FF2B5EF4-FFF2-40B4-BE49-F238E27FC236}">
                <a16:creationId xmlns:a16="http://schemas.microsoft.com/office/drawing/2014/main" id="{BC9A59E4-3A7F-4291-A80F-16EF4EF2AD02}"/>
              </a:ext>
            </a:extLst>
          </p:cNvPr>
          <p:cNvPicPr>
            <a:picLocks noChangeAspect="1"/>
          </p:cNvPicPr>
          <p:nvPr/>
        </p:nvPicPr>
        <p:blipFill>
          <a:blip r:embed="rId3"/>
          <a:stretch>
            <a:fillRect/>
          </a:stretch>
        </p:blipFill>
        <p:spPr>
          <a:xfrm>
            <a:off x="212438" y="4730817"/>
            <a:ext cx="2743200" cy="1828800"/>
          </a:xfrm>
          <a:prstGeom prst="roundRect">
            <a:avLst/>
          </a:prstGeom>
          <a:ln>
            <a:solidFill>
              <a:schemeClr val="tx1"/>
            </a:solidFill>
          </a:ln>
        </p:spPr>
      </p:pic>
      <p:sp>
        <p:nvSpPr>
          <p:cNvPr id="10" name="Speech Bubble: Oval 9">
            <a:extLst>
              <a:ext uri="{FF2B5EF4-FFF2-40B4-BE49-F238E27FC236}">
                <a16:creationId xmlns:a16="http://schemas.microsoft.com/office/drawing/2014/main" id="{2B8684EA-2408-4A9A-91D1-A6DF37A9796C}"/>
              </a:ext>
            </a:extLst>
          </p:cNvPr>
          <p:cNvSpPr/>
          <p:nvPr/>
        </p:nvSpPr>
        <p:spPr>
          <a:xfrm>
            <a:off x="2863273" y="1653309"/>
            <a:ext cx="6161085" cy="3759200"/>
          </a:xfrm>
          <a:prstGeom prst="wedgeEllipseCallout">
            <a:avLst>
              <a:gd name="adj1" fmla="val -57326"/>
              <a:gd name="adj2" fmla="val 487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ABSOLUTELY!</a:t>
            </a:r>
          </a:p>
        </p:txBody>
      </p:sp>
    </p:spTree>
    <p:extLst>
      <p:ext uri="{BB962C8B-B14F-4D97-AF65-F5344CB8AC3E}">
        <p14:creationId xmlns:p14="http://schemas.microsoft.com/office/powerpoint/2010/main" val="2809928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2">
            <a:extLst>
              <a:ext uri="{FF2B5EF4-FFF2-40B4-BE49-F238E27FC236}">
                <a16:creationId xmlns:a16="http://schemas.microsoft.com/office/drawing/2014/main" id="{65C0D15D-E56A-489D-AC90-6F67688662CB}"/>
              </a:ext>
            </a:extLst>
          </p:cNvPr>
          <p:cNvGraphicFramePr>
            <a:graphicFrameLocks/>
          </p:cNvGraphicFramePr>
          <p:nvPr>
            <p:extLst>
              <p:ext uri="{D42A27DB-BD31-4B8C-83A1-F6EECF244321}">
                <p14:modId xmlns:p14="http://schemas.microsoft.com/office/powerpoint/2010/main" val="406094868"/>
              </p:ext>
            </p:extLst>
          </p:nvPr>
        </p:nvGraphicFramePr>
        <p:xfrm>
          <a:off x="76201" y="2391032"/>
          <a:ext cx="8991599" cy="2286020"/>
        </p:xfrm>
        <a:graphic>
          <a:graphicData uri="http://schemas.openxmlformats.org/drawingml/2006/table">
            <a:tbl>
              <a:tblPr firstRow="1" bandRow="1">
                <a:tableStyleId>{073A0DAA-6AF3-43AB-8588-CEC1D06C72B9}</a:tableStyleId>
              </a:tblPr>
              <a:tblGrid>
                <a:gridCol w="2913887">
                  <a:extLst>
                    <a:ext uri="{9D8B030D-6E8A-4147-A177-3AD203B41FA5}">
                      <a16:colId xmlns:a16="http://schemas.microsoft.com/office/drawing/2014/main" val="2807051881"/>
                    </a:ext>
                  </a:extLst>
                </a:gridCol>
                <a:gridCol w="2496313">
                  <a:extLst>
                    <a:ext uri="{9D8B030D-6E8A-4147-A177-3AD203B41FA5}">
                      <a16:colId xmlns:a16="http://schemas.microsoft.com/office/drawing/2014/main" val="416673137"/>
                    </a:ext>
                  </a:extLst>
                </a:gridCol>
                <a:gridCol w="3581399">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ISRAEL</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CHURCH</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459597859"/>
                  </a:ext>
                </a:extLst>
              </a:tr>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lang="en-US" sz="3600" i="1" dirty="0">
                          <a:solidFill>
                            <a:prstClr val="black"/>
                          </a:solidFill>
                        </a:rPr>
                        <a:t>*clearly identifiable differences of characteristics</a:t>
                      </a:r>
                    </a:p>
                  </a:txBody>
                  <a:tcPr marT="45726" marB="45726"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lang="en-US" sz="2400" b="1" kern="1200" dirty="0">
                        <a:solidFill>
                          <a:srgbClr val="0000CC"/>
                        </a:solidFill>
                        <a:latin typeface="Calibri" panose="020F0502020204030204" pitchFamily="34" charset="0"/>
                        <a:ea typeface="+mn-ea"/>
                        <a:cs typeface="+mn-cs"/>
                      </a:endParaRPr>
                    </a:p>
                  </a:txBody>
                  <a:tcPr marT="45726" marB="45726"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26" marB="45726" anchor="ctr" horzOverflow="overflow"/>
                </a:tc>
                <a:extLst>
                  <a:ext uri="{0D108BD9-81ED-4DB2-BD59-A6C34878D82A}">
                    <a16:rowId xmlns:a16="http://schemas.microsoft.com/office/drawing/2014/main" val="3283902797"/>
                  </a:ext>
                </a:extLst>
              </a:tr>
            </a:tbl>
          </a:graphicData>
        </a:graphic>
      </p:graphicFrame>
      <p:sp>
        <p:nvSpPr>
          <p:cNvPr id="2" name="Title 1">
            <a:extLst>
              <a:ext uri="{FF2B5EF4-FFF2-40B4-BE49-F238E27FC236}">
                <a16:creationId xmlns:a16="http://schemas.microsoft.com/office/drawing/2014/main" id="{5BF15545-B6FD-46C4-BE00-18C11007DBF3}"/>
              </a:ext>
            </a:extLst>
          </p:cNvPr>
          <p:cNvSpPr txBox="1">
            <a:spLocks/>
          </p:cNvSpPr>
          <p:nvPr/>
        </p:nvSpPr>
        <p:spPr>
          <a:xfrm>
            <a:off x="2206759" y="190869"/>
            <a:ext cx="4730483"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“Proper” Hermeneutics</a:t>
            </a:r>
          </a:p>
        </p:txBody>
      </p:sp>
      <p:sp>
        <p:nvSpPr>
          <p:cNvPr id="3" name="Subtitle 2">
            <a:extLst>
              <a:ext uri="{FF2B5EF4-FFF2-40B4-BE49-F238E27FC236}">
                <a16:creationId xmlns:a16="http://schemas.microsoft.com/office/drawing/2014/main" id="{43BEA87D-D186-4B90-AA7E-8E46F00948F8}"/>
              </a:ext>
            </a:extLst>
          </p:cNvPr>
          <p:cNvSpPr txBox="1">
            <a:spLocks/>
          </p:cNvSpPr>
          <p:nvPr/>
        </p:nvSpPr>
        <p:spPr>
          <a:xfrm>
            <a:off x="119642" y="1093863"/>
            <a:ext cx="8904717" cy="90299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strike="noStrike" kern="1200" cap="none" spc="0" normalizeH="0" baseline="0" noProof="0" dirty="0">
                <a:ln>
                  <a:noFill/>
                </a:ln>
                <a:effectLst/>
                <a:uLnTx/>
                <a:uFillTx/>
                <a:latin typeface="Calibri" panose="020F0502020204030204"/>
                <a:ea typeface="+mn-ea"/>
                <a:cs typeface="+mn-cs"/>
              </a:rPr>
              <a:t>Do Distinctions such as clarity of Identities &amp; Relationships, </a:t>
            </a:r>
            <a:r>
              <a:rPr lang="en-US" sz="2800" b="1" i="1" dirty="0">
                <a:solidFill>
                  <a:srgbClr val="0000FF"/>
                </a:solidFill>
                <a:latin typeface="Calibri" panose="020F0502020204030204"/>
              </a:rPr>
              <a:t>‘</a:t>
            </a:r>
            <a:r>
              <a:rPr lang="en-US" sz="2800" b="1" i="1" u="sng" dirty="0">
                <a:solidFill>
                  <a:srgbClr val="0000FF"/>
                </a:solidFill>
                <a:latin typeface="Calibri" panose="020F0502020204030204"/>
              </a:rPr>
              <a:t>Really</a:t>
            </a:r>
            <a:r>
              <a:rPr lang="en-US" sz="2800" b="1" i="1" dirty="0">
                <a:solidFill>
                  <a:srgbClr val="0000FF"/>
                </a:solidFill>
                <a:latin typeface="Calibri" panose="020F0502020204030204"/>
              </a:rPr>
              <a:t>’ </a:t>
            </a:r>
            <a:r>
              <a:rPr lang="en-US" sz="2800" b="1" dirty="0">
                <a:latin typeface="Calibri" panose="020F0502020204030204"/>
              </a:rPr>
              <a:t>Matter?</a:t>
            </a:r>
          </a:p>
        </p:txBody>
      </p:sp>
    </p:spTree>
    <p:extLst>
      <p:ext uri="{BB962C8B-B14F-4D97-AF65-F5344CB8AC3E}">
        <p14:creationId xmlns:p14="http://schemas.microsoft.com/office/powerpoint/2010/main" val="3352486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2">
            <a:extLst>
              <a:ext uri="{FF2B5EF4-FFF2-40B4-BE49-F238E27FC236}">
                <a16:creationId xmlns:a16="http://schemas.microsoft.com/office/drawing/2014/main" id="{95E1E642-84C9-4F93-BD68-4461D048AAD1}"/>
              </a:ext>
            </a:extLst>
          </p:cNvPr>
          <p:cNvGraphicFramePr>
            <a:graphicFrameLocks noGrp="1"/>
          </p:cNvGraphicFramePr>
          <p:nvPr>
            <p:ph type="tbl" idx="1"/>
            <p:extLst>
              <p:ext uri="{D42A27DB-BD31-4B8C-83A1-F6EECF244321}">
                <p14:modId xmlns:p14="http://schemas.microsoft.com/office/powerpoint/2010/main" val="1950860654"/>
              </p:ext>
            </p:extLst>
          </p:nvPr>
        </p:nvGraphicFramePr>
        <p:xfrm>
          <a:off x="76201" y="228596"/>
          <a:ext cx="8991599" cy="6400808"/>
        </p:xfrm>
        <a:graphic>
          <a:graphicData uri="http://schemas.openxmlformats.org/drawingml/2006/table">
            <a:tbl>
              <a:tblPr firstRow="1" bandRow="1">
                <a:tableStyleId>{073A0DAA-6AF3-43AB-8588-CEC1D06C72B9}</a:tableStyleId>
              </a:tblPr>
              <a:tblGrid>
                <a:gridCol w="2913887">
                  <a:extLst>
                    <a:ext uri="{9D8B030D-6E8A-4147-A177-3AD203B41FA5}">
                      <a16:colId xmlns:a16="http://schemas.microsoft.com/office/drawing/2014/main" val="2807051881"/>
                    </a:ext>
                  </a:extLst>
                </a:gridCol>
                <a:gridCol w="2496313">
                  <a:extLst>
                    <a:ext uri="{9D8B030D-6E8A-4147-A177-3AD203B41FA5}">
                      <a16:colId xmlns:a16="http://schemas.microsoft.com/office/drawing/2014/main" val="416673137"/>
                    </a:ext>
                  </a:extLst>
                </a:gridCol>
                <a:gridCol w="3581399">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ISRAEL</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CHURCH</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45959785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latin typeface="+mn-lt"/>
                          <a:ea typeface="+mn-ea"/>
                          <a:cs typeface="+mn-cs"/>
                        </a:rPr>
                        <a:t>Governing Principle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Law</a:t>
                      </a:r>
                      <a:endParaRPr lang="en-US" sz="2400" b="1" kern="1200" dirty="0">
                        <a:solidFill>
                          <a:srgbClr val="0000CC"/>
                        </a:solidFill>
                        <a:latin typeface="Calibri" panose="020F0502020204030204" pitchFamily="34" charset="0"/>
                        <a:ea typeface="+mn-ea"/>
                        <a:cs typeface="+mn-cs"/>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NT</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1. Relation to HS</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Selective, temporary, subsequent</a:t>
                      </a:r>
                      <a:endParaRPr lang="en-US" sz="2400" b="1" kern="1200" dirty="0">
                        <a:solidFill>
                          <a:srgbClr val="0000CC"/>
                        </a:solidFill>
                        <a:latin typeface="Calibri" panose="020F0502020204030204" pitchFamily="34" charset="0"/>
                        <a:ea typeface="+mn-ea"/>
                        <a:cs typeface="+mn-cs"/>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Universal, permanent, at moment of salvation</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26" marB="45726" anchor="ctr" horzOverflow="overflow"/>
                </a:tc>
                <a:extLst>
                  <a:ext uri="{0D108BD9-81ED-4DB2-BD59-A6C34878D82A}">
                    <a16:rowId xmlns:a16="http://schemas.microsoft.com/office/drawing/2014/main" val="2724819873"/>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2. Farewell address</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Olivet Discourse</a:t>
                      </a:r>
                      <a:endParaRPr lang="en-US" sz="2400" b="1" kern="1200" dirty="0">
                        <a:solidFill>
                          <a:srgbClr val="0000CC"/>
                        </a:solidFill>
                        <a:latin typeface="Calibri" panose="020F0502020204030204" pitchFamily="34" charset="0"/>
                        <a:ea typeface="+mn-ea"/>
                        <a:cs typeface="+mn-cs"/>
                      </a:endParaRP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Upper Room Discourse</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26" marB="45726" anchor="ctr" horzOverflow="overflow">
                    <a:solidFill>
                      <a:srgbClr val="FFFFCC"/>
                    </a:solidFill>
                  </a:tcPr>
                </a:tc>
                <a:extLst>
                  <a:ext uri="{0D108BD9-81ED-4DB2-BD59-A6C34878D82A}">
                    <a16:rowId xmlns:a16="http://schemas.microsoft.com/office/drawing/2014/main" val="1699565817"/>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3. Designation</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First Born Son</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Bride of Christ</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3113903662"/>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4. Revealed in OT</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Yes</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No</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08508186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5. Evangelism</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Come &amp; See</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Go &amp; Proclaim</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929449418"/>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6. Blessings</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Earthly</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Heavenly</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7. Composition</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rgbClr val="0000CC"/>
                          </a:solidFill>
                        </a:rPr>
                        <a:t>Believers &amp; Unbelievers</a:t>
                      </a:r>
                      <a:endParaRPr lang="en-US" sz="2400" b="1" u="none"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Believers Only</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3070501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71">
            <a:extLst>
              <a:ext uri="{FF2B5EF4-FFF2-40B4-BE49-F238E27FC236}">
                <a16:creationId xmlns:a16="http://schemas.microsoft.com/office/drawing/2014/main" id="{79F5AFE2-7F34-4351-B3B1-3756E18A1407}"/>
              </a:ext>
            </a:extLst>
          </p:cNvPr>
          <p:cNvGraphicFramePr>
            <a:graphicFrameLocks/>
          </p:cNvGraphicFramePr>
          <p:nvPr/>
        </p:nvGraphicFramePr>
        <p:xfrm>
          <a:off x="182880" y="289256"/>
          <a:ext cx="8778240" cy="6279489"/>
        </p:xfrm>
        <a:graphic>
          <a:graphicData uri="http://schemas.openxmlformats.org/drawingml/2006/table">
            <a:tbl>
              <a:tblPr>
                <a:tableStyleId>{35758FB7-9AC5-4552-8A53-C91805E547FA}</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690316">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US" sz="2800" b="1" kern="1200"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Comparison of the Olivet and Upper Room Discourses</a:t>
                      </a:r>
                    </a:p>
                  </a:txBody>
                  <a:tcPr marL="68580" marR="68580" marT="34290" marB="34290" anchor="ctr" horzOverflow="overflow">
                    <a:solidFill>
                      <a:srgbClr val="C00000"/>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extLst>
                  <a:ext uri="{0D108BD9-81ED-4DB2-BD59-A6C34878D82A}">
                    <a16:rowId xmlns:a16="http://schemas.microsoft.com/office/drawing/2014/main" val="3358660235"/>
                  </a:ext>
                </a:extLst>
              </a:tr>
              <a:tr h="690316">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Discourse</a:t>
                      </a:r>
                    </a:p>
                  </a:txBody>
                  <a:tcPr marL="68580" marR="68580" marT="34290" marB="34290" anchor="ctr" horzOverflow="overflow">
                    <a:solidFill>
                      <a:srgbClr val="0000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Olivet</a:t>
                      </a:r>
                    </a:p>
                  </a:txBody>
                  <a:tcPr marL="68580" marR="68580" marT="34290" marB="34290" anchor="ctr" horzOverflow="overflow">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0"/>
                  </a:ext>
                </a:extLst>
              </a:tr>
              <a:tr h="599417">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rPr>
                        <a:t>Scripture</a:t>
                      </a:r>
                      <a:endParaRPr kumimoji="0" lang="en-US" sz="2400" b="1" i="0"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ndParaRP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rPr>
                        <a:t>Matt 24─25</a:t>
                      </a:r>
                      <a:endParaRPr kumimoji="0" lang="en-US" sz="2400" b="0" i="0"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John 13─17</a:t>
                      </a:r>
                    </a:p>
                  </a:txBody>
                  <a:tcPr marL="68580" marR="68580" marT="34290" marB="34290" anchor="ctr" horzOverflow="overflow">
                    <a:solidFill>
                      <a:srgbClr val="008000"/>
                    </a:solidFill>
                  </a:tcPr>
                </a:tc>
                <a:extLst>
                  <a:ext uri="{0D108BD9-81ED-4DB2-BD59-A6C34878D82A}">
                    <a16:rowId xmlns:a16="http://schemas.microsoft.com/office/drawing/2014/main" val="10001"/>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Location</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Mount of Olives</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2"/>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Passion week</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Third day</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Sixth day</a:t>
                      </a:r>
                    </a:p>
                  </a:txBody>
                  <a:tcPr marL="68580" marR="68580" marT="34290" marB="34290" anchor="ctr" horzOverflow="overflow">
                    <a:solidFill>
                      <a:srgbClr val="008000"/>
                    </a:solidFill>
                  </a:tcPr>
                </a:tc>
                <a:extLst>
                  <a:ext uri="{0D108BD9-81ED-4DB2-BD59-A6C34878D82A}">
                    <a16:rowId xmlns:a16="http://schemas.microsoft.com/office/drawing/2014/main" val="10003"/>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General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Farewell: Israel</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Hello: Church</a:t>
                      </a:r>
                    </a:p>
                  </a:txBody>
                  <a:tcPr marL="68580" marR="68580" marT="34290" marB="34290" anchor="ctr" horzOverflow="overflow">
                    <a:solidFill>
                      <a:srgbClr val="008000"/>
                    </a:solidFill>
                  </a:tcPr>
                </a:tc>
                <a:extLst>
                  <a:ext uri="{0D108BD9-81ED-4DB2-BD59-A6C34878D82A}">
                    <a16:rowId xmlns:a16="http://schemas.microsoft.com/office/drawing/2014/main" val="10004"/>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Specific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Israel’s future</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Divine provisions</a:t>
                      </a:r>
                    </a:p>
                  </a:txBody>
                  <a:tcPr marL="68580" marR="68580" marT="34290" marB="34290" anchor="ctr" horzOverflow="overflow">
                    <a:solidFill>
                      <a:srgbClr val="008000"/>
                    </a:solidFill>
                  </a:tcPr>
                </a:tc>
                <a:extLst>
                  <a:ext uri="{0D108BD9-81ED-4DB2-BD59-A6C34878D82A}">
                    <a16:rowId xmlns:a16="http://schemas.microsoft.com/office/drawing/2014/main" val="10005"/>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Prompting</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Temple's destruction</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Christ's imminent departure</a:t>
                      </a:r>
                    </a:p>
                  </a:txBody>
                  <a:tcPr marL="68580" marR="68580" marT="34290" marB="34290" anchor="ctr" horzOverflow="overflow">
                    <a:solidFill>
                      <a:srgbClr val="008000"/>
                    </a:solidFill>
                  </a:tcPr>
                </a:tc>
                <a:extLst>
                  <a:ext uri="{0D108BD9-81ED-4DB2-BD59-A6C34878D82A}">
                    <a16:rowId xmlns:a16="http://schemas.microsoft.com/office/drawing/2014/main" val="10006"/>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Explanations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Written OT</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Unwritten NT</a:t>
                      </a:r>
                    </a:p>
                  </a:txBody>
                  <a:tcPr marL="68580" marR="68580" marT="34290" marB="34290" anchor="ctr" horzOverflow="overflow">
                    <a:solidFill>
                      <a:srgbClr val="008000"/>
                    </a:solidFill>
                  </a:tcPr>
                </a:tc>
                <a:extLst>
                  <a:ext uri="{0D108BD9-81ED-4DB2-BD59-A6C34878D82A}">
                    <a16:rowId xmlns:a16="http://schemas.microsoft.com/office/drawing/2014/main" val="10007"/>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Apostles</a:t>
                      </a:r>
                    </a:p>
                  </a:txBody>
                  <a:tcPr marL="68580" marR="68580" marT="34290" marB="34290" anchor="ctr" horzOverflow="overflow">
                    <a:solidFill>
                      <a:srgbClr val="0000FF"/>
                    </a:solidFill>
                  </a:tcPr>
                </a:tc>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Israel (Matt. 19:28)</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Church (Eph. 2:20)</a:t>
                      </a:r>
                    </a:p>
                  </a:txBody>
                  <a:tcPr marL="68580" marR="68580" marT="34290" marB="34290" anchor="ctr" horzOverflow="overflow">
                    <a:solidFill>
                      <a:srgbClr val="008000"/>
                    </a:solidFill>
                  </a:tcPr>
                </a:tc>
                <a:extLst>
                  <a:ext uri="{0D108BD9-81ED-4DB2-BD59-A6C34878D82A}">
                    <a16:rowId xmlns:a16="http://schemas.microsoft.com/office/drawing/2014/main" val="1581406529"/>
                  </a:ext>
                </a:extLst>
              </a:tr>
            </a:tbl>
          </a:graphicData>
        </a:graphic>
      </p:graphicFrame>
    </p:spTree>
    <p:extLst>
      <p:ext uri="{BB962C8B-B14F-4D97-AF65-F5344CB8AC3E}">
        <p14:creationId xmlns:p14="http://schemas.microsoft.com/office/powerpoint/2010/main" val="418046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2">
            <a:extLst>
              <a:ext uri="{FF2B5EF4-FFF2-40B4-BE49-F238E27FC236}">
                <a16:creationId xmlns:a16="http://schemas.microsoft.com/office/drawing/2014/main" id="{95E1E642-84C9-4F93-BD68-4461D048AAD1}"/>
              </a:ext>
            </a:extLst>
          </p:cNvPr>
          <p:cNvGraphicFramePr>
            <a:graphicFrameLocks noGrp="1"/>
          </p:cNvGraphicFramePr>
          <p:nvPr>
            <p:ph type="tbl" idx="1"/>
            <p:extLst>
              <p:ext uri="{D42A27DB-BD31-4B8C-83A1-F6EECF244321}">
                <p14:modId xmlns:p14="http://schemas.microsoft.com/office/powerpoint/2010/main" val="3806886553"/>
              </p:ext>
            </p:extLst>
          </p:nvPr>
        </p:nvGraphicFramePr>
        <p:xfrm>
          <a:off x="76201" y="228596"/>
          <a:ext cx="8991599" cy="6400808"/>
        </p:xfrm>
        <a:graphic>
          <a:graphicData uri="http://schemas.openxmlformats.org/drawingml/2006/table">
            <a:tbl>
              <a:tblPr firstRow="1" bandRow="1">
                <a:tableStyleId>{073A0DAA-6AF3-43AB-8588-CEC1D06C72B9}</a:tableStyleId>
              </a:tblPr>
              <a:tblGrid>
                <a:gridCol w="2913887">
                  <a:extLst>
                    <a:ext uri="{9D8B030D-6E8A-4147-A177-3AD203B41FA5}">
                      <a16:colId xmlns:a16="http://schemas.microsoft.com/office/drawing/2014/main" val="2807051881"/>
                    </a:ext>
                  </a:extLst>
                </a:gridCol>
                <a:gridCol w="2496313">
                  <a:extLst>
                    <a:ext uri="{9D8B030D-6E8A-4147-A177-3AD203B41FA5}">
                      <a16:colId xmlns:a16="http://schemas.microsoft.com/office/drawing/2014/main" val="416673137"/>
                    </a:ext>
                  </a:extLst>
                </a:gridCol>
                <a:gridCol w="3581399">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ISRAEL</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CHURCH</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45959785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latin typeface="+mn-lt"/>
                          <a:ea typeface="+mn-ea"/>
                          <a:cs typeface="+mn-cs"/>
                        </a:rPr>
                        <a:t>Governing Principle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Law</a:t>
                      </a:r>
                      <a:endParaRPr lang="en-US" sz="2400" b="1" kern="1200" dirty="0">
                        <a:solidFill>
                          <a:srgbClr val="0000CC"/>
                        </a:solidFill>
                        <a:latin typeface="Calibri" panose="020F0502020204030204" pitchFamily="34" charset="0"/>
                        <a:ea typeface="+mn-ea"/>
                        <a:cs typeface="+mn-cs"/>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NT</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1. Relation to HS</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Selective, temporary, subsequent</a:t>
                      </a:r>
                      <a:endParaRPr lang="en-US" sz="2400" b="1" kern="1200" dirty="0">
                        <a:solidFill>
                          <a:srgbClr val="0000CC"/>
                        </a:solidFill>
                        <a:latin typeface="Calibri" panose="020F0502020204030204" pitchFamily="34" charset="0"/>
                        <a:ea typeface="+mn-ea"/>
                        <a:cs typeface="+mn-cs"/>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Universal, permanent, at moment of salvation</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26" marB="45726" anchor="ctr" horzOverflow="overflow"/>
                </a:tc>
                <a:extLst>
                  <a:ext uri="{0D108BD9-81ED-4DB2-BD59-A6C34878D82A}">
                    <a16:rowId xmlns:a16="http://schemas.microsoft.com/office/drawing/2014/main" val="2724819873"/>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2. Farewell address</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26" marB="45726" anchor="ctr" horzOverflow="overflow">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Olivet Discourse</a:t>
                      </a:r>
                      <a:endParaRPr lang="en-US" sz="2400" b="1" kern="1200" dirty="0">
                        <a:solidFill>
                          <a:srgbClr val="0000CC"/>
                        </a:solidFill>
                        <a:latin typeface="Calibri" panose="020F0502020204030204" pitchFamily="34" charset="0"/>
                        <a:ea typeface="+mn-ea"/>
                        <a:cs typeface="+mn-cs"/>
                      </a:endParaRPr>
                    </a:p>
                  </a:txBody>
                  <a:tcPr marT="45726" marB="45726" anchor="ctr" horzOverflow="overflow">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Upper Room Discourse</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26" marB="45726" anchor="ctr" horzOverflow="overflow">
                    <a:solidFill>
                      <a:schemeClr val="bg2"/>
                    </a:solidFill>
                  </a:tcPr>
                </a:tc>
                <a:extLst>
                  <a:ext uri="{0D108BD9-81ED-4DB2-BD59-A6C34878D82A}">
                    <a16:rowId xmlns:a16="http://schemas.microsoft.com/office/drawing/2014/main" val="1699565817"/>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3. Designation</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First Born Son</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Bride of Christ</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3113903662"/>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4. Revealed in OT</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Yes</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No</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08508186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5. Evangelism</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Come &amp; See</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Go &amp; Proclaim</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929449418"/>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6. Blessings</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Earthly</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Heavenly</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7. Composition</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rgbClr val="0000CC"/>
                          </a:solidFill>
                        </a:rPr>
                        <a:t>Believers &amp; Unbelievers</a:t>
                      </a:r>
                      <a:endParaRPr lang="en-US" sz="2400" b="1" u="none"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Believers Only</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3475421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7F7C2E-5CBB-4B4F-94B1-2315A6BF99D8}"/>
              </a:ext>
            </a:extLst>
          </p:cNvPr>
          <p:cNvPicPr>
            <a:picLocks noChangeAspect="1"/>
          </p:cNvPicPr>
          <p:nvPr/>
        </p:nvPicPr>
        <p:blipFill>
          <a:blip r:embed="rId3"/>
          <a:stretch>
            <a:fillRect/>
          </a:stretch>
        </p:blipFill>
        <p:spPr>
          <a:xfrm>
            <a:off x="517808" y="1715826"/>
            <a:ext cx="8108383" cy="4572396"/>
          </a:xfrm>
          <a:prstGeom prst="rect">
            <a:avLst/>
          </a:prstGeom>
        </p:spPr>
      </p:pic>
      <p:sp>
        <p:nvSpPr>
          <p:cNvPr id="8" name="TextBox 7">
            <a:extLst>
              <a:ext uri="{FF2B5EF4-FFF2-40B4-BE49-F238E27FC236}">
                <a16:creationId xmlns:a16="http://schemas.microsoft.com/office/drawing/2014/main" id="{55C4E34C-DA69-4297-88D8-B7CF0C733BD4}"/>
              </a:ext>
            </a:extLst>
          </p:cNvPr>
          <p:cNvSpPr txBox="1"/>
          <p:nvPr/>
        </p:nvSpPr>
        <p:spPr>
          <a:xfrm>
            <a:off x="0" y="304800"/>
            <a:ext cx="9144000" cy="1077218"/>
          </a:xfrm>
          <a:prstGeom prst="rect">
            <a:avLst/>
          </a:prstGeom>
          <a:noFill/>
        </p:spPr>
        <p:txBody>
          <a:bodyPr wrap="square">
            <a:spAutoFit/>
          </a:bodyPr>
          <a:lstStyle/>
          <a:p>
            <a:pPr algn="ctr"/>
            <a:r>
              <a:rPr lang="en-US" sz="3600" b="1" dirty="0">
                <a:ea typeface="+mj-ea"/>
                <a:cs typeface="+mj-cs"/>
              </a:rPr>
              <a:t>Israel and the Church</a:t>
            </a:r>
          </a:p>
          <a:p>
            <a:pPr algn="ctr"/>
            <a:r>
              <a:rPr lang="en-US" sz="2800" dirty="0">
                <a:ea typeface="+mj-ea"/>
                <a:cs typeface="+mj-cs"/>
              </a:rPr>
              <a:t>Comparison and Contrast</a:t>
            </a:r>
          </a:p>
        </p:txBody>
      </p:sp>
      <p:sp>
        <p:nvSpPr>
          <p:cNvPr id="10" name="TextBox 9">
            <a:extLst>
              <a:ext uri="{FF2B5EF4-FFF2-40B4-BE49-F238E27FC236}">
                <a16:creationId xmlns:a16="http://schemas.microsoft.com/office/drawing/2014/main" id="{ABF73409-DD05-4305-8502-6ABC70F1F479}"/>
              </a:ext>
            </a:extLst>
          </p:cNvPr>
          <p:cNvSpPr txBox="1"/>
          <p:nvPr/>
        </p:nvSpPr>
        <p:spPr>
          <a:xfrm>
            <a:off x="1618488" y="6445872"/>
            <a:ext cx="5907024" cy="375552"/>
          </a:xfrm>
          <a:prstGeom prst="rect">
            <a:avLst/>
          </a:prstGeom>
          <a:noFill/>
        </p:spPr>
        <p:txBody>
          <a:bodyPr wrap="square">
            <a:spAutoFit/>
          </a:bodyPr>
          <a:lstStyle/>
          <a:p>
            <a:pPr marL="0" marR="0" algn="ctr">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http://www.middletownbiblechurch.org/dispen/israelch.htm</a:t>
            </a:r>
          </a:p>
        </p:txBody>
      </p:sp>
    </p:spTree>
    <p:extLst>
      <p:ext uri="{BB962C8B-B14F-4D97-AF65-F5344CB8AC3E}">
        <p14:creationId xmlns:p14="http://schemas.microsoft.com/office/powerpoint/2010/main" val="3722123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676209958"/>
              </p:ext>
            </p:extLst>
          </p:nvPr>
        </p:nvGraphicFramePr>
        <p:xfrm>
          <a:off x="45720" y="45720"/>
          <a:ext cx="9052560" cy="6793453"/>
        </p:xfrm>
        <a:graphic>
          <a:graphicData uri="http://schemas.openxmlformats.org/drawingml/2006/table">
            <a:tbl>
              <a:tblPr firstRow="1" bandRow="1">
                <a:tableStyleId>{22838BEF-8BB2-4498-84A7-C5851F593DF1}</a:tableStyleId>
              </a:tblPr>
              <a:tblGrid>
                <a:gridCol w="4526280">
                  <a:extLst>
                    <a:ext uri="{9D8B030D-6E8A-4147-A177-3AD203B41FA5}">
                      <a16:colId xmlns:a16="http://schemas.microsoft.com/office/drawing/2014/main" val="3363001350"/>
                    </a:ext>
                  </a:extLst>
                </a:gridCol>
                <a:gridCol w="4526280">
                  <a:extLst>
                    <a:ext uri="{9D8B030D-6E8A-4147-A177-3AD203B41FA5}">
                      <a16:colId xmlns:a16="http://schemas.microsoft.com/office/drawing/2014/main" val="1746712038"/>
                    </a:ext>
                  </a:extLst>
                </a:gridCol>
              </a:tblGrid>
              <a:tr h="457200">
                <a:tc gridSpan="2">
                  <a:txBody>
                    <a:bodyPr/>
                    <a:lstStyle/>
                    <a:p>
                      <a:pPr marL="91440" marR="0" algn="ctr">
                        <a:lnSpc>
                          <a:spcPct val="100000"/>
                        </a:lnSpc>
                        <a:spcBef>
                          <a:spcPts val="0"/>
                        </a:spcBef>
                        <a:spcAft>
                          <a:spcPts val="0"/>
                        </a:spcAft>
                      </a:pPr>
                      <a:r>
                        <a:rPr lang="en-US" sz="2800" b="1" dirty="0">
                          <a:effectLst/>
                        </a:rPr>
                        <a:t>A Comparison and Contrast Between Israel and the Church</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tc hMerge="1">
                  <a:txBody>
                    <a:bodyPr/>
                    <a:lstStyle/>
                    <a:p>
                      <a:endParaRPr lang="en-US"/>
                    </a:p>
                  </a:txBody>
                  <a:tcPr/>
                </a:tc>
                <a:extLst>
                  <a:ext uri="{0D108BD9-81ED-4DB2-BD59-A6C34878D82A}">
                    <a16:rowId xmlns:a16="http://schemas.microsoft.com/office/drawing/2014/main" val="997255954"/>
                  </a:ext>
                </a:extLst>
              </a:tr>
              <a:tr h="365760">
                <a:tc>
                  <a:txBody>
                    <a:bodyPr/>
                    <a:lstStyle/>
                    <a:p>
                      <a:pPr marL="0" marR="0" indent="0" algn="ctr">
                        <a:lnSpc>
                          <a:spcPct val="100000"/>
                        </a:lnSpc>
                        <a:spcBef>
                          <a:spcPts val="0"/>
                        </a:spcBef>
                        <a:spcAft>
                          <a:spcPts val="0"/>
                        </a:spcAft>
                      </a:pPr>
                      <a:r>
                        <a:rPr lang="en-US" sz="2000" b="1" dirty="0">
                          <a:solidFill>
                            <a:srgbClr val="C00000"/>
                          </a:solidFill>
                          <a:effectLst/>
                        </a:rPr>
                        <a:t>ISRAEL</a:t>
                      </a: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tc>
                  <a:txBody>
                    <a:bodyPr/>
                    <a:lstStyle/>
                    <a:p>
                      <a:pPr marL="0" marR="0" indent="0" algn="ctr">
                        <a:lnSpc>
                          <a:spcPct val="100000"/>
                        </a:lnSpc>
                        <a:spcBef>
                          <a:spcPts val="0"/>
                        </a:spcBef>
                        <a:spcAft>
                          <a:spcPts val="0"/>
                        </a:spcAft>
                      </a:pPr>
                      <a:r>
                        <a:rPr lang="en-US" sz="2000" b="1" dirty="0">
                          <a:solidFill>
                            <a:srgbClr val="0000FF"/>
                          </a:solidFill>
                          <a:effectLst/>
                        </a:rPr>
                        <a:t>THE CHURCH</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extLst>
                  <a:ext uri="{0D108BD9-81ED-4DB2-BD59-A6C34878D82A}">
                    <a16:rowId xmlns:a16="http://schemas.microsoft.com/office/drawing/2014/main" val="3226609071"/>
                  </a:ext>
                </a:extLst>
              </a:tr>
              <a:tr h="2321859">
                <a:tc>
                  <a:txBody>
                    <a:bodyPr/>
                    <a:lstStyle/>
                    <a:p>
                      <a:pPr marL="91440" marR="0" algn="just" defTabSz="114300">
                        <a:lnSpc>
                          <a:spcPct val="100000"/>
                        </a:lnSpc>
                        <a:spcBef>
                          <a:spcPts val="0"/>
                        </a:spcBef>
                        <a:spcAft>
                          <a:spcPts val="0"/>
                        </a:spcAft>
                        <a:tabLst/>
                      </a:pPr>
                      <a:r>
                        <a:rPr lang="en-US" sz="2000" b="1" dirty="0"/>
                        <a:t>Israel is a nation chosen by God </a:t>
                      </a:r>
                      <a:r>
                        <a:rPr lang="en-US" sz="2000" dirty="0"/>
                        <a:t>and sustained by covenant promises (Deut. 7:6-9).  Not all individuals in this chosen nation are saved (Rom. 9:6; 11:28).</a:t>
                      </a:r>
                    </a:p>
                  </a:txBody>
                  <a:tcPr marL="23825" marR="23825" marT="0" marB="0"/>
                </a:tc>
                <a:tc>
                  <a:txBody>
                    <a:bodyPr/>
                    <a:lstStyle/>
                    <a:p>
                      <a:pPr marL="91440" marR="0" algn="just">
                        <a:lnSpc>
                          <a:spcPct val="100000"/>
                        </a:lnSpc>
                        <a:spcBef>
                          <a:spcPts val="0"/>
                        </a:spcBef>
                        <a:spcAft>
                          <a:spcPts val="0"/>
                        </a:spcAft>
                      </a:pPr>
                      <a:r>
                        <a:rPr lang="en-US" sz="2000" b="0" dirty="0"/>
                        <a:t>The Church is a called out assembly of believers who have been </a:t>
                      </a:r>
                      <a:r>
                        <a:rPr lang="en-US" sz="2000" b="1" dirty="0"/>
                        <a:t>baptized into the body of Christ </a:t>
                      </a:r>
                      <a:r>
                        <a:rPr lang="en-US" sz="2000" b="0" dirty="0"/>
                        <a:t>(1 Cor. 12:13).  Every member of the body of Christ is saved, though there are multitudes of professing Christians who may not be saved (2 Tim. 2:19).</a:t>
                      </a:r>
                    </a:p>
                  </a:txBody>
                  <a:tcPr marL="23825" marR="23825" marT="0" marB="0"/>
                </a:tc>
                <a:extLst>
                  <a:ext uri="{0D108BD9-81ED-4DB2-BD59-A6C34878D82A}">
                    <a16:rowId xmlns:a16="http://schemas.microsoft.com/office/drawing/2014/main" val="3017486607"/>
                  </a:ext>
                </a:extLst>
              </a:tr>
              <a:tr h="995082">
                <a:tc>
                  <a:txBody>
                    <a:bodyPr/>
                    <a:lstStyle/>
                    <a:p>
                      <a:pPr marL="91440" marR="0" algn="just">
                        <a:lnSpc>
                          <a:spcPct val="100000"/>
                        </a:lnSpc>
                        <a:spcBef>
                          <a:spcPts val="0"/>
                        </a:spcBef>
                        <a:spcAft>
                          <a:spcPts val="0"/>
                        </a:spcAft>
                      </a:pPr>
                      <a:r>
                        <a:rPr lang="en-US" sz="2000" b="0" dirty="0"/>
                        <a:t>Israel traces its origin to </a:t>
                      </a:r>
                      <a:r>
                        <a:rPr lang="en-US" sz="2000" b="1" dirty="0"/>
                        <a:t>Abraham</a:t>
                      </a:r>
                      <a:r>
                        <a:rPr lang="en-US" sz="2000" b="0" dirty="0"/>
                        <a:t>, Isaac and Jacob (Jacob being the father of the twelve tribes).</a:t>
                      </a:r>
                    </a:p>
                  </a:txBody>
                  <a:tcPr marL="23825" marR="23825" marT="0" marB="0"/>
                </a:tc>
                <a:tc>
                  <a:txBody>
                    <a:bodyPr/>
                    <a:lstStyle/>
                    <a:p>
                      <a:pPr marL="91440" marR="0" algn="just">
                        <a:lnSpc>
                          <a:spcPct val="100000"/>
                        </a:lnSpc>
                        <a:spcBef>
                          <a:spcPts val="0"/>
                        </a:spcBef>
                        <a:spcAft>
                          <a:spcPts val="0"/>
                        </a:spcAft>
                      </a:pPr>
                      <a:r>
                        <a:rPr lang="en-US" sz="2000" b="0" dirty="0"/>
                        <a:t>The Church traces its origin to the day of </a:t>
                      </a:r>
                      <a:r>
                        <a:rPr lang="en-US" sz="2000" b="1" dirty="0"/>
                        <a:t>Pentecost</a:t>
                      </a:r>
                      <a:r>
                        <a:rPr lang="en-US" sz="2000" b="0" dirty="0"/>
                        <a:t> (Acts 2) when believers were first placed into the body of Christ.</a:t>
                      </a:r>
                    </a:p>
                  </a:txBody>
                  <a:tcPr marL="23825" marR="23825" marT="0" marB="0"/>
                </a:tc>
                <a:extLst>
                  <a:ext uri="{0D108BD9-81ED-4DB2-BD59-A6C34878D82A}">
                    <a16:rowId xmlns:a16="http://schemas.microsoft.com/office/drawing/2014/main" val="2522432037"/>
                  </a:ext>
                </a:extLst>
              </a:tr>
              <a:tr h="995082">
                <a:tc>
                  <a:txBody>
                    <a:bodyPr/>
                    <a:lstStyle/>
                    <a:p>
                      <a:pPr marL="91440" marR="0" algn="just">
                        <a:lnSpc>
                          <a:spcPct val="100000"/>
                        </a:lnSpc>
                        <a:spcBef>
                          <a:spcPts val="0"/>
                        </a:spcBef>
                        <a:spcAft>
                          <a:spcPts val="0"/>
                        </a:spcAft>
                      </a:pPr>
                      <a:r>
                        <a:rPr lang="en-US" sz="2000" b="0" dirty="0"/>
                        <a:t>In God’s program for Israel, His witnesses comprised </a:t>
                      </a:r>
                      <a:r>
                        <a:rPr lang="en-US" sz="2000" b="1" dirty="0"/>
                        <a:t>a nation </a:t>
                      </a:r>
                      <a:r>
                        <a:rPr lang="en-US" sz="2000" b="0" dirty="0"/>
                        <a:t>(Isaiah 43:10).</a:t>
                      </a:r>
                    </a:p>
                  </a:txBody>
                  <a:tcPr marL="23825" marR="23825" marT="0" marB="0"/>
                </a:tc>
                <a:tc>
                  <a:txBody>
                    <a:bodyPr/>
                    <a:lstStyle/>
                    <a:p>
                      <a:pPr marL="91440" marR="0" algn="just">
                        <a:lnSpc>
                          <a:spcPct val="100000"/>
                        </a:lnSpc>
                        <a:spcBef>
                          <a:spcPts val="0"/>
                        </a:spcBef>
                        <a:spcAft>
                          <a:spcPts val="0"/>
                        </a:spcAft>
                      </a:pPr>
                      <a:r>
                        <a:rPr lang="en-US" sz="2000" b="0" dirty="0"/>
                        <a:t>In God’s program for the Church, His witnesses are </a:t>
                      </a:r>
                      <a:r>
                        <a:rPr lang="en-US" sz="2000" b="1" dirty="0"/>
                        <a:t>among all nations</a:t>
                      </a:r>
                      <a:r>
                        <a:rPr lang="en-US" sz="2000" b="0" dirty="0"/>
                        <a:t> (Acts 1:8).</a:t>
                      </a:r>
                    </a:p>
                  </a:txBody>
                  <a:tcPr marL="23825" marR="23825" marT="0" marB="0"/>
                </a:tc>
                <a:extLst>
                  <a:ext uri="{0D108BD9-81ED-4DB2-BD59-A6C34878D82A}">
                    <a16:rowId xmlns:a16="http://schemas.microsoft.com/office/drawing/2014/main" val="3853964526"/>
                  </a:ext>
                </a:extLst>
              </a:tr>
              <a:tr h="1658470">
                <a:tc>
                  <a:txBody>
                    <a:bodyPr/>
                    <a:lstStyle/>
                    <a:p>
                      <a:pPr marL="91440" marR="0" algn="just">
                        <a:lnSpc>
                          <a:spcPct val="100000"/>
                        </a:lnSpc>
                        <a:spcBef>
                          <a:spcPts val="0"/>
                        </a:spcBef>
                        <a:spcAft>
                          <a:spcPts val="0"/>
                        </a:spcAft>
                      </a:pPr>
                      <a:r>
                        <a:rPr lang="en-US" sz="2000" b="0" dirty="0"/>
                        <a:t>God’s program for Israel </a:t>
                      </a:r>
                      <a:r>
                        <a:rPr lang="en-US" sz="2000" b="1" dirty="0"/>
                        <a:t>centered</a:t>
                      </a:r>
                      <a:r>
                        <a:rPr lang="en-US" sz="2000" b="0" dirty="0"/>
                        <a:t> in Jerusalem (Matt. 23:37) and will again be centered in Jerusalem during the Tribulation (Matt. 24:15-20) and during the Millennium (Isa. 2:1-5).</a:t>
                      </a:r>
                    </a:p>
                  </a:txBody>
                  <a:tcPr marL="23825" marR="23825" marT="0" marB="0"/>
                </a:tc>
                <a:tc>
                  <a:txBody>
                    <a:bodyPr/>
                    <a:lstStyle/>
                    <a:p>
                      <a:pPr marL="91440" marR="0" algn="just">
                        <a:lnSpc>
                          <a:spcPct val="100000"/>
                        </a:lnSpc>
                        <a:spcBef>
                          <a:spcPts val="0"/>
                        </a:spcBef>
                        <a:spcAft>
                          <a:spcPts val="0"/>
                        </a:spcAft>
                      </a:pPr>
                      <a:r>
                        <a:rPr lang="en-US" sz="2000" b="0" dirty="0"/>
                        <a:t>God’s program for His Church </a:t>
                      </a:r>
                      <a:r>
                        <a:rPr lang="en-US" sz="2000" b="1" dirty="0"/>
                        <a:t>began</a:t>
                      </a:r>
                      <a:r>
                        <a:rPr lang="en-US" sz="2000" b="0" dirty="0"/>
                        <a:t> in Jerusalem and extended to the uttermost parts of the earth (Luke 24:47; Acts 1:8).  The Church is identified with the risen Christ, not with any earthly city.</a:t>
                      </a:r>
                    </a:p>
                  </a:txBody>
                  <a:tcPr marL="23825" marR="23825" marT="0" marB="0"/>
                </a:tc>
                <a:extLst>
                  <a:ext uri="{0D108BD9-81ED-4DB2-BD59-A6C34878D82A}">
                    <a16:rowId xmlns:a16="http://schemas.microsoft.com/office/drawing/2014/main" val="3114906731"/>
                  </a:ext>
                </a:extLst>
              </a:tr>
            </a:tbl>
          </a:graphicData>
        </a:graphic>
      </p:graphicFrame>
    </p:spTree>
    <p:extLst>
      <p:ext uri="{BB962C8B-B14F-4D97-AF65-F5344CB8AC3E}">
        <p14:creationId xmlns:p14="http://schemas.microsoft.com/office/powerpoint/2010/main" val="133894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5344326"/>
          </a:xfrm>
        </p:spPr>
        <p:txBody>
          <a:bodyPr>
            <a:noAutofit/>
          </a:bodyPr>
          <a:lstStyle/>
          <a:p>
            <a:pPr algn="l">
              <a:lnSpc>
                <a:spcPct val="100000"/>
              </a:lnSpc>
              <a:spcBef>
                <a:spcPts val="0"/>
              </a:spcBef>
              <a:spcAft>
                <a:spcPts val="1200"/>
              </a:spcAft>
            </a:pPr>
            <a:r>
              <a:rPr lang="en-US" sz="2800" b="1" dirty="0"/>
              <a:t>Sessions 4-7: History of Biblical Dispensationalism</a:t>
            </a:r>
          </a:p>
          <a:p>
            <a:pPr marL="457200" lvl="4" indent="-457200" algn="l">
              <a:lnSpc>
                <a:spcPct val="100000"/>
              </a:lnSpc>
              <a:spcBef>
                <a:spcPts val="0"/>
              </a:spcBef>
              <a:spcAft>
                <a:spcPts val="1200"/>
              </a:spcAft>
              <a:buFont typeface="+mj-lt"/>
              <a:buAutoNum type="arabicPeriod"/>
            </a:pPr>
            <a:r>
              <a:rPr lang="en-US" sz="2800" b="1" dirty="0">
                <a:solidFill>
                  <a:srgbClr val="0000FF"/>
                </a:solidFill>
              </a:rPr>
              <a:t>The Early Church</a:t>
            </a:r>
          </a:p>
          <a:p>
            <a:pPr marL="914400" lvl="1" indent="-452438" algn="l">
              <a:lnSpc>
                <a:spcPct val="100000"/>
              </a:lnSpc>
              <a:spcBef>
                <a:spcPts val="0"/>
              </a:spcBef>
              <a:spcAft>
                <a:spcPts val="900"/>
              </a:spcAft>
              <a:buFont typeface="Arial" panose="020B0604020202020204" pitchFamily="34" charset="0"/>
              <a:buChar char="•"/>
            </a:pPr>
            <a:r>
              <a:rPr lang="sv-SE" sz="2800" dirty="0"/>
              <a:t>Justin Martyr – (A.D. 110–165)</a:t>
            </a:r>
            <a:r>
              <a:rPr lang="en-US" sz="2800" dirty="0"/>
              <a:t> </a:t>
            </a:r>
          </a:p>
          <a:p>
            <a:pPr marL="914400" lvl="1" indent="-452438" algn="l">
              <a:lnSpc>
                <a:spcPct val="100000"/>
              </a:lnSpc>
              <a:spcBef>
                <a:spcPts val="0"/>
              </a:spcBef>
              <a:spcAft>
                <a:spcPts val="900"/>
              </a:spcAft>
              <a:buFont typeface="Arial" panose="020B0604020202020204" pitchFamily="34" charset="0"/>
              <a:buChar char="•"/>
            </a:pPr>
            <a:r>
              <a:rPr lang="en-US" sz="2800" dirty="0"/>
              <a:t>Irenaeus – (A.D. 110–165)</a:t>
            </a:r>
          </a:p>
          <a:p>
            <a:pPr marL="914400" lvl="1" indent="-452438" algn="l">
              <a:lnSpc>
                <a:spcPct val="100000"/>
              </a:lnSpc>
              <a:spcBef>
                <a:spcPts val="0"/>
              </a:spcBef>
              <a:spcAft>
                <a:spcPts val="900"/>
              </a:spcAft>
              <a:buFont typeface="Arial" panose="020B0604020202020204" pitchFamily="34" charset="0"/>
              <a:buChar char="•"/>
            </a:pPr>
            <a:r>
              <a:rPr lang="en-US" sz="2800" dirty="0"/>
              <a:t>Clement of Alexandria – (A.D. 150–220)</a:t>
            </a:r>
          </a:p>
          <a:p>
            <a:pPr marL="914400" lvl="1" indent="-452438" algn="l">
              <a:lnSpc>
                <a:spcPct val="100000"/>
              </a:lnSpc>
              <a:spcBef>
                <a:spcPts val="0"/>
              </a:spcBef>
              <a:spcAft>
                <a:spcPts val="900"/>
              </a:spcAft>
              <a:buFont typeface="Arial" panose="020B0604020202020204" pitchFamily="34" charset="0"/>
              <a:buChar char="•"/>
            </a:pPr>
            <a:r>
              <a:rPr lang="en-US" sz="2800" dirty="0"/>
              <a:t>Augustine – (A.D. 354–430)</a:t>
            </a:r>
          </a:p>
          <a:p>
            <a:pPr marL="457200" lvl="4" indent="-457200" algn="l">
              <a:lnSpc>
                <a:spcPct val="100000"/>
              </a:lnSpc>
              <a:spcBef>
                <a:spcPts val="0"/>
              </a:spcBef>
              <a:spcAft>
                <a:spcPts val="1200"/>
              </a:spcAft>
              <a:buFont typeface="+mj-lt"/>
              <a:buAutoNum type="arabicPeriod" startAt="2"/>
            </a:pPr>
            <a:r>
              <a:rPr lang="en-US" sz="2800" b="1" dirty="0">
                <a:solidFill>
                  <a:srgbClr val="0000FF"/>
                </a:solidFill>
              </a:rPr>
              <a:t>The Alexandrian Abdication</a:t>
            </a:r>
          </a:p>
          <a:p>
            <a:pPr marL="1143000" lvl="2" indent="-685800" algn="just">
              <a:lnSpc>
                <a:spcPct val="100000"/>
              </a:lnSpc>
              <a:spcBef>
                <a:spcPts val="0"/>
              </a:spcBef>
              <a:spcAft>
                <a:spcPts val="1200"/>
              </a:spcAft>
              <a:buFont typeface="Arial" panose="020B0604020202020204" pitchFamily="34" charset="0"/>
              <a:buChar char="•"/>
            </a:pPr>
            <a:r>
              <a:rPr lang="en-US" sz="2650" dirty="0"/>
              <a:t>Two schools of opposing hermeneutical thought </a:t>
            </a:r>
            <a:r>
              <a:rPr lang="en-US" sz="2650" i="1" dirty="0"/>
              <a:t>(Antiochian and Alexandrian) </a:t>
            </a:r>
            <a:r>
              <a:rPr lang="en-US" sz="2650" dirty="0"/>
              <a:t>developed ~200 years after Christ, that greatly  impacted the church for future generations.</a:t>
            </a:r>
          </a:p>
        </p:txBody>
      </p:sp>
    </p:spTree>
    <p:extLst>
      <p:ext uri="{BB962C8B-B14F-4D97-AF65-F5344CB8AC3E}">
        <p14:creationId xmlns:p14="http://schemas.microsoft.com/office/powerpoint/2010/main" val="2013199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545294218"/>
              </p:ext>
            </p:extLst>
          </p:nvPr>
        </p:nvGraphicFramePr>
        <p:xfrm>
          <a:off x="45720" y="45721"/>
          <a:ext cx="9052560" cy="6766559"/>
        </p:xfrm>
        <a:graphic>
          <a:graphicData uri="http://schemas.openxmlformats.org/drawingml/2006/table">
            <a:tbl>
              <a:tblPr firstRow="1" firstCol="1" bandRow="1">
                <a:tableStyleId>{22838BEF-8BB2-4498-84A7-C5851F593DF1}</a:tableStyleId>
              </a:tblPr>
              <a:tblGrid>
                <a:gridCol w="4526280">
                  <a:extLst>
                    <a:ext uri="{9D8B030D-6E8A-4147-A177-3AD203B41FA5}">
                      <a16:colId xmlns:a16="http://schemas.microsoft.com/office/drawing/2014/main" val="3363001350"/>
                    </a:ext>
                  </a:extLst>
                </a:gridCol>
                <a:gridCol w="4526280">
                  <a:extLst>
                    <a:ext uri="{9D8B030D-6E8A-4147-A177-3AD203B41FA5}">
                      <a16:colId xmlns:a16="http://schemas.microsoft.com/office/drawing/2014/main" val="1746712038"/>
                    </a:ext>
                  </a:extLst>
                </a:gridCol>
              </a:tblGrid>
              <a:tr h="466418">
                <a:tc gridSpan="2">
                  <a:txBody>
                    <a:bodyPr/>
                    <a:lstStyle/>
                    <a:p>
                      <a:pPr marL="91440" marR="0" algn="ctr" defTabSz="685800" rtl="0" eaLnBrk="1" latinLnBrk="0" hangingPunct="1">
                        <a:lnSpc>
                          <a:spcPct val="100000"/>
                        </a:lnSpc>
                        <a:spcBef>
                          <a:spcPts val="0"/>
                        </a:spcBef>
                        <a:spcAft>
                          <a:spcPts val="0"/>
                        </a:spcAft>
                      </a:pPr>
                      <a:r>
                        <a:rPr lang="en-US" sz="2800" b="1" kern="1200" dirty="0">
                          <a:solidFill>
                            <a:schemeClr val="dk1"/>
                          </a:solidFill>
                          <a:effectLst/>
                          <a:latin typeface="+mn-lt"/>
                          <a:ea typeface="+mn-ea"/>
                          <a:cs typeface="+mn-cs"/>
                        </a:rPr>
                        <a:t>A Comparison and Contrast Between Israel and the Church</a:t>
                      </a:r>
                    </a:p>
                  </a:txBody>
                  <a:tcPr marL="23825" marR="23825" marT="0" marB="0" anchor="ctr"/>
                </a:tc>
                <a:tc hMerge="1">
                  <a:txBody>
                    <a:bodyPr/>
                    <a:lstStyle/>
                    <a:p>
                      <a:endParaRPr lang="en-US"/>
                    </a:p>
                  </a:txBody>
                  <a:tcPr/>
                </a:tc>
                <a:extLst>
                  <a:ext uri="{0D108BD9-81ED-4DB2-BD59-A6C34878D82A}">
                    <a16:rowId xmlns:a16="http://schemas.microsoft.com/office/drawing/2014/main" val="997255954"/>
                  </a:ext>
                </a:extLst>
              </a:tr>
              <a:tr h="373134">
                <a:tc>
                  <a:txBody>
                    <a:bodyPr/>
                    <a:lstStyle/>
                    <a:p>
                      <a:pPr marL="0" marR="0" algn="ctr">
                        <a:lnSpc>
                          <a:spcPct val="107000"/>
                        </a:lnSpc>
                        <a:spcBef>
                          <a:spcPts val="0"/>
                        </a:spcBef>
                        <a:spcAft>
                          <a:spcPts val="800"/>
                        </a:spcAft>
                      </a:pPr>
                      <a:r>
                        <a:rPr lang="en-US" sz="2000" b="1" dirty="0">
                          <a:solidFill>
                            <a:srgbClr val="C00000"/>
                          </a:solidFill>
                          <a:effectLst/>
                        </a:rPr>
                        <a:t>ISRAEL</a:t>
                      </a: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tc>
                  <a:txBody>
                    <a:bodyPr/>
                    <a:lstStyle/>
                    <a:p>
                      <a:pPr marL="0" marR="0" algn="ctr">
                        <a:lnSpc>
                          <a:spcPct val="107000"/>
                        </a:lnSpc>
                        <a:spcBef>
                          <a:spcPts val="0"/>
                        </a:spcBef>
                        <a:spcAft>
                          <a:spcPts val="800"/>
                        </a:spcAft>
                      </a:pPr>
                      <a:r>
                        <a:rPr lang="en-US" sz="2000" b="1" dirty="0">
                          <a:solidFill>
                            <a:srgbClr val="0000FF"/>
                          </a:solidFill>
                          <a:effectLst/>
                        </a:rPr>
                        <a:t>THE CHURCH</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extLst>
                  <a:ext uri="{0D108BD9-81ED-4DB2-BD59-A6C34878D82A}">
                    <a16:rowId xmlns:a16="http://schemas.microsoft.com/office/drawing/2014/main" val="3226609071"/>
                  </a:ext>
                </a:extLst>
              </a:tr>
              <a:tr h="1975669">
                <a:tc>
                  <a:txBody>
                    <a:bodyPr/>
                    <a:lstStyle/>
                    <a:p>
                      <a:pPr marL="60325"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The hope and expectancy of Israel was </a:t>
                      </a:r>
                      <a:r>
                        <a:rPr lang="en-US" sz="2000" b="1" kern="1200" dirty="0">
                          <a:solidFill>
                            <a:schemeClr val="dk1"/>
                          </a:solidFill>
                          <a:latin typeface="+mn-lt"/>
                          <a:ea typeface="+mn-ea"/>
                          <a:cs typeface="+mn-cs"/>
                        </a:rPr>
                        <a:t>earthly</a:t>
                      </a:r>
                      <a:r>
                        <a:rPr lang="en-US" sz="2000" b="0" kern="1200" dirty="0">
                          <a:solidFill>
                            <a:schemeClr val="dk1"/>
                          </a:solidFill>
                          <a:latin typeface="+mn-lt"/>
                          <a:ea typeface="+mn-ea"/>
                          <a:cs typeface="+mn-cs"/>
                        </a:rPr>
                        <a:t>, centering in the establishment of the Kingdom of the Messiah foretold by the prophets (Jer. 23:5-8; Isa. 2:1-5; 11:1-16).</a:t>
                      </a:r>
                    </a:p>
                  </a:txBody>
                  <a:tcPr marL="45720" marR="45720"/>
                </a:tc>
                <a:tc>
                  <a:txBody>
                    <a:bodyPr/>
                    <a:lstStyle/>
                    <a:p>
                      <a:pPr marL="60325"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The hope and expectancy of the Church is </a:t>
                      </a:r>
                      <a:r>
                        <a:rPr lang="en-US" sz="2000" b="1" kern="1200" dirty="0">
                          <a:solidFill>
                            <a:schemeClr val="dk1"/>
                          </a:solidFill>
                          <a:latin typeface="+mn-lt"/>
                          <a:ea typeface="+mn-ea"/>
                          <a:cs typeface="+mn-cs"/>
                        </a:rPr>
                        <a:t>heavenly</a:t>
                      </a:r>
                      <a:r>
                        <a:rPr lang="en-US" sz="2000" b="0" kern="1200" dirty="0">
                          <a:solidFill>
                            <a:schemeClr val="dk1"/>
                          </a:solidFill>
                          <a:latin typeface="+mn-lt"/>
                          <a:ea typeface="+mn-ea"/>
                          <a:cs typeface="+mn-cs"/>
                        </a:rPr>
                        <a:t>, centering in the glorious appearing of Christ to take His people to heaven (John 14:1-3; Phil. 3:20-21; Col. 3:1-4; 1 Thess. 4:13-18).</a:t>
                      </a:r>
                    </a:p>
                  </a:txBody>
                  <a:tcPr marL="45720" marR="45720"/>
                </a:tc>
                <a:extLst>
                  <a:ext uri="{0D108BD9-81ED-4DB2-BD59-A6C34878D82A}">
                    <a16:rowId xmlns:a16="http://schemas.microsoft.com/office/drawing/2014/main" val="3669785193"/>
                  </a:ext>
                </a:extLst>
              </a:tr>
              <a:tr h="1975669">
                <a:tc>
                  <a:txBody>
                    <a:bodyPr/>
                    <a:lstStyle/>
                    <a:p>
                      <a:pPr marL="60325"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God’s purpose and program for Israel was </a:t>
                      </a:r>
                      <a:r>
                        <a:rPr lang="en-US" sz="2000" b="1" kern="1200" dirty="0">
                          <a:solidFill>
                            <a:schemeClr val="dk1"/>
                          </a:solidFill>
                          <a:latin typeface="+mn-lt"/>
                          <a:ea typeface="+mn-ea"/>
                          <a:cs typeface="+mn-cs"/>
                        </a:rPr>
                        <a:t>revealed</a:t>
                      </a:r>
                      <a:r>
                        <a:rPr lang="en-US" sz="2000" b="0" kern="1200" dirty="0">
                          <a:solidFill>
                            <a:schemeClr val="dk1"/>
                          </a:solidFill>
                          <a:latin typeface="+mn-lt"/>
                          <a:ea typeface="+mn-ea"/>
                          <a:cs typeface="+mn-cs"/>
                        </a:rPr>
                        <a:t> in the Old Testament Scriptures.</a:t>
                      </a:r>
                    </a:p>
                  </a:txBody>
                  <a:tcPr marL="45720" marR="45720"/>
                </a:tc>
                <a:tc>
                  <a:txBody>
                    <a:bodyPr/>
                    <a:lstStyle/>
                    <a:p>
                      <a:pPr marL="60325"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God’s purpose and program for the Church was a </a:t>
                      </a:r>
                      <a:r>
                        <a:rPr lang="en-US" sz="2000" b="1" kern="1200" dirty="0">
                          <a:solidFill>
                            <a:schemeClr val="dk1"/>
                          </a:solidFill>
                          <a:latin typeface="+mn-lt"/>
                          <a:ea typeface="+mn-ea"/>
                          <a:cs typeface="+mn-cs"/>
                        </a:rPr>
                        <a:t>mystery</a:t>
                      </a:r>
                      <a:r>
                        <a:rPr lang="en-US" sz="2000" b="0" kern="1200" dirty="0">
                          <a:solidFill>
                            <a:schemeClr val="dk1"/>
                          </a:solidFill>
                          <a:latin typeface="+mn-lt"/>
                          <a:ea typeface="+mn-ea"/>
                          <a:cs typeface="+mn-cs"/>
                        </a:rPr>
                        <a:t> not revealed in the Old Testament, but was revealed by the New Testament apostles and prophets (Eph. 3:5).</a:t>
                      </a:r>
                    </a:p>
                  </a:txBody>
                  <a:tcPr marL="45720" marR="45720"/>
                </a:tc>
                <a:extLst>
                  <a:ext uri="{0D108BD9-81ED-4DB2-BD59-A6C34878D82A}">
                    <a16:rowId xmlns:a16="http://schemas.microsoft.com/office/drawing/2014/main" val="2680371018"/>
                  </a:ext>
                </a:extLst>
              </a:tr>
              <a:tr h="1975669">
                <a:tc>
                  <a:txBody>
                    <a:bodyPr/>
                    <a:lstStyle/>
                    <a:p>
                      <a:pPr marL="60325"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Israel’s history which is in view in Daniel 9:24 (the 70 weeks or 490 years) involved </a:t>
                      </a:r>
                      <a:r>
                        <a:rPr lang="en-US" sz="2000" b="1" kern="1200" dirty="0">
                          <a:solidFill>
                            <a:schemeClr val="dk1"/>
                          </a:solidFill>
                          <a:latin typeface="+mn-lt"/>
                          <a:ea typeface="+mn-ea"/>
                          <a:cs typeface="+mn-cs"/>
                        </a:rPr>
                        <a:t>animal sacrifices</a:t>
                      </a:r>
                      <a:r>
                        <a:rPr lang="en-US" sz="2000" b="0" kern="1200" dirty="0">
                          <a:solidFill>
                            <a:schemeClr val="dk1"/>
                          </a:solidFill>
                          <a:latin typeface="+mn-lt"/>
                          <a:ea typeface="+mn-ea"/>
                          <a:cs typeface="+mn-cs"/>
                        </a:rPr>
                        <a:t>. These years will include the tribulation. Israel’s millennial history will involve the same (Ezek.  43:27).</a:t>
                      </a:r>
                    </a:p>
                  </a:txBody>
                  <a:tcPr marL="45720" marR="45720"/>
                </a:tc>
                <a:tc>
                  <a:txBody>
                    <a:bodyPr/>
                    <a:lstStyle/>
                    <a:p>
                      <a:pPr marL="60325"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The Church’s history does not involve animal sacrifices.  </a:t>
                      </a:r>
                      <a:r>
                        <a:rPr lang="en-US" sz="2000" b="1" kern="1200" dirty="0">
                          <a:solidFill>
                            <a:schemeClr val="dk1"/>
                          </a:solidFill>
                          <a:latin typeface="+mn-lt"/>
                          <a:ea typeface="+mn-ea"/>
                          <a:cs typeface="+mn-cs"/>
                        </a:rPr>
                        <a:t>Messiah’s sacrifice</a:t>
                      </a:r>
                      <a:r>
                        <a:rPr lang="en-US" sz="2000" b="0" kern="1200" dirty="0">
                          <a:solidFill>
                            <a:schemeClr val="dk1"/>
                          </a:solidFill>
                          <a:latin typeface="+mn-lt"/>
                          <a:ea typeface="+mn-ea"/>
                          <a:cs typeface="+mn-cs"/>
                        </a:rPr>
                        <a:t> is commemorated by means of the Lord’s Table.</a:t>
                      </a:r>
                    </a:p>
                  </a:txBody>
                  <a:tcPr marL="45720" marR="45720"/>
                </a:tc>
                <a:extLst>
                  <a:ext uri="{0D108BD9-81ED-4DB2-BD59-A6C34878D82A}">
                    <a16:rowId xmlns:a16="http://schemas.microsoft.com/office/drawing/2014/main" val="3669235083"/>
                  </a:ext>
                </a:extLst>
              </a:tr>
            </a:tbl>
          </a:graphicData>
        </a:graphic>
      </p:graphicFrame>
    </p:spTree>
    <p:extLst>
      <p:ext uri="{BB962C8B-B14F-4D97-AF65-F5344CB8AC3E}">
        <p14:creationId xmlns:p14="http://schemas.microsoft.com/office/powerpoint/2010/main" val="2364182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924289316"/>
              </p:ext>
            </p:extLst>
          </p:nvPr>
        </p:nvGraphicFramePr>
        <p:xfrm>
          <a:off x="45720" y="17937"/>
          <a:ext cx="9052560" cy="6822127"/>
        </p:xfrm>
        <a:graphic>
          <a:graphicData uri="http://schemas.openxmlformats.org/drawingml/2006/table">
            <a:tbl>
              <a:tblPr firstRow="1" firstCol="1" bandRow="1">
                <a:tableStyleId>{22838BEF-8BB2-4498-84A7-C5851F593DF1}</a:tableStyleId>
              </a:tblPr>
              <a:tblGrid>
                <a:gridCol w="4526280">
                  <a:extLst>
                    <a:ext uri="{9D8B030D-6E8A-4147-A177-3AD203B41FA5}">
                      <a16:colId xmlns:a16="http://schemas.microsoft.com/office/drawing/2014/main" val="3363001350"/>
                    </a:ext>
                  </a:extLst>
                </a:gridCol>
                <a:gridCol w="4526280">
                  <a:extLst>
                    <a:ext uri="{9D8B030D-6E8A-4147-A177-3AD203B41FA5}">
                      <a16:colId xmlns:a16="http://schemas.microsoft.com/office/drawing/2014/main" val="1746712038"/>
                    </a:ext>
                  </a:extLst>
                </a:gridCol>
              </a:tblGrid>
              <a:tr h="422041">
                <a:tc gridSpan="2">
                  <a:txBody>
                    <a:bodyPr/>
                    <a:lstStyle/>
                    <a:p>
                      <a:pPr marL="91440" marR="0" algn="ctr" defTabSz="685800" rtl="0" eaLnBrk="1" latinLnBrk="0" hangingPunct="1">
                        <a:lnSpc>
                          <a:spcPct val="100000"/>
                        </a:lnSpc>
                        <a:spcBef>
                          <a:spcPts val="0"/>
                        </a:spcBef>
                        <a:spcAft>
                          <a:spcPts val="0"/>
                        </a:spcAft>
                      </a:pPr>
                      <a:r>
                        <a:rPr lang="en-US" sz="2800" b="1" kern="1200" dirty="0">
                          <a:solidFill>
                            <a:schemeClr val="dk1"/>
                          </a:solidFill>
                          <a:effectLst/>
                          <a:latin typeface="+mn-lt"/>
                          <a:ea typeface="+mn-ea"/>
                          <a:cs typeface="+mn-cs"/>
                        </a:rPr>
                        <a:t>A Comparison and Contrast Between Israel and the Church</a:t>
                      </a:r>
                    </a:p>
                  </a:txBody>
                  <a:tcPr marL="23825" marR="23825" marT="0" marB="0" anchor="ctr"/>
                </a:tc>
                <a:tc hMerge="1">
                  <a:txBody>
                    <a:bodyPr/>
                    <a:lstStyle/>
                    <a:p>
                      <a:endParaRPr lang="en-US"/>
                    </a:p>
                  </a:txBody>
                  <a:tcPr/>
                </a:tc>
                <a:extLst>
                  <a:ext uri="{0D108BD9-81ED-4DB2-BD59-A6C34878D82A}">
                    <a16:rowId xmlns:a16="http://schemas.microsoft.com/office/drawing/2014/main" val="997255954"/>
                  </a:ext>
                </a:extLst>
              </a:tr>
              <a:tr h="323967">
                <a:tc>
                  <a:txBody>
                    <a:bodyPr/>
                    <a:lstStyle/>
                    <a:p>
                      <a:pPr marL="0" marR="0" algn="ctr">
                        <a:lnSpc>
                          <a:spcPct val="107000"/>
                        </a:lnSpc>
                        <a:spcBef>
                          <a:spcPts val="0"/>
                        </a:spcBef>
                        <a:spcAft>
                          <a:spcPts val="800"/>
                        </a:spcAft>
                      </a:pPr>
                      <a:r>
                        <a:rPr lang="en-US" sz="2000" b="1" dirty="0">
                          <a:solidFill>
                            <a:srgbClr val="C00000"/>
                          </a:solidFill>
                          <a:effectLst/>
                        </a:rPr>
                        <a:t>ISRAEL</a:t>
                      </a: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tc>
                  <a:txBody>
                    <a:bodyPr/>
                    <a:lstStyle/>
                    <a:p>
                      <a:pPr marL="0" marR="0" algn="ctr">
                        <a:lnSpc>
                          <a:spcPct val="107000"/>
                        </a:lnSpc>
                        <a:spcBef>
                          <a:spcPts val="0"/>
                        </a:spcBef>
                        <a:spcAft>
                          <a:spcPts val="800"/>
                        </a:spcAft>
                      </a:pPr>
                      <a:r>
                        <a:rPr lang="en-US" sz="2000" b="1" dirty="0">
                          <a:solidFill>
                            <a:srgbClr val="0000FF"/>
                          </a:solidFill>
                          <a:effectLst/>
                        </a:rPr>
                        <a:t>THE CHURCH</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extLst>
                  <a:ext uri="{0D108BD9-81ED-4DB2-BD59-A6C34878D82A}">
                    <a16:rowId xmlns:a16="http://schemas.microsoft.com/office/drawing/2014/main" val="3226609071"/>
                  </a:ext>
                </a:extLst>
              </a:tr>
              <a:tr h="2441807">
                <a:tc>
                  <a:txBody>
                    <a:bodyPr/>
                    <a:lstStyle/>
                    <a:p>
                      <a:pPr marL="0" marR="0" indent="0" algn="just" defTabSz="114300" rtl="0" eaLnBrk="1" latinLnBrk="0" hangingPunct="1">
                        <a:lnSpc>
                          <a:spcPct val="100000"/>
                        </a:lnSpc>
                        <a:spcBef>
                          <a:spcPts val="0"/>
                        </a:spcBef>
                        <a:spcAft>
                          <a:spcPts val="0"/>
                        </a:spcAft>
                        <a:tabLst/>
                      </a:pPr>
                      <a:r>
                        <a:rPr lang="en-US" sz="1950" b="0" kern="1200" dirty="0">
                          <a:solidFill>
                            <a:schemeClr val="dk1"/>
                          </a:solidFill>
                          <a:latin typeface="+mn-lt"/>
                          <a:ea typeface="+mn-ea"/>
                          <a:cs typeface="+mn-cs"/>
                        </a:rPr>
                        <a:t>Israel’s history which is in view in Daniel 9:24 (the 490 years including also the Tribulation) involves </a:t>
                      </a:r>
                      <a:r>
                        <a:rPr lang="en-US" sz="1950" b="1" kern="1200" dirty="0">
                          <a:solidFill>
                            <a:schemeClr val="dk1"/>
                          </a:solidFill>
                          <a:latin typeface="+mn-lt"/>
                          <a:ea typeface="+mn-ea"/>
                          <a:cs typeface="+mn-cs"/>
                        </a:rPr>
                        <a:t>a temple in Jerusalem</a:t>
                      </a:r>
                      <a:r>
                        <a:rPr lang="en-US" sz="1950" b="0" kern="1200" dirty="0">
                          <a:solidFill>
                            <a:schemeClr val="dk1"/>
                          </a:solidFill>
                          <a:latin typeface="+mn-lt"/>
                          <a:ea typeface="+mn-ea"/>
                          <a:cs typeface="+mn-cs"/>
                        </a:rPr>
                        <a:t>. The same will be true in the Millennium (Ezek. chapters 40-48).</a:t>
                      </a:r>
                    </a:p>
                  </a:txBody>
                  <a:tcPr marL="45720" marR="45720"/>
                </a:tc>
                <a:tc>
                  <a:txBody>
                    <a:bodyPr/>
                    <a:lstStyle/>
                    <a:p>
                      <a:pPr marL="91440" marR="0" algn="just" defTabSz="114300" rtl="0" eaLnBrk="1" latinLnBrk="0" hangingPunct="1">
                        <a:lnSpc>
                          <a:spcPct val="100000"/>
                        </a:lnSpc>
                        <a:spcBef>
                          <a:spcPts val="0"/>
                        </a:spcBef>
                        <a:spcAft>
                          <a:spcPts val="0"/>
                        </a:spcAft>
                        <a:tabLst/>
                      </a:pPr>
                      <a:r>
                        <a:rPr lang="en-US" sz="1950" b="0" kern="1200" dirty="0">
                          <a:solidFill>
                            <a:schemeClr val="dk1"/>
                          </a:solidFill>
                          <a:latin typeface="+mn-lt"/>
                          <a:ea typeface="+mn-ea"/>
                          <a:cs typeface="+mn-cs"/>
                        </a:rPr>
                        <a:t>For the majority of the Church age there has been no Jewish temple in Jerusalem.  In this age God manifests His glory in His believers, individually and collectively, designating them as </a:t>
                      </a:r>
                      <a:r>
                        <a:rPr lang="en-US" sz="1950" b="1" kern="1200" dirty="0">
                          <a:solidFill>
                            <a:schemeClr val="dk1"/>
                          </a:solidFill>
                          <a:latin typeface="+mn-lt"/>
                          <a:ea typeface="+mn-ea"/>
                          <a:cs typeface="+mn-cs"/>
                        </a:rPr>
                        <a:t>His temple </a:t>
                      </a:r>
                      <a:r>
                        <a:rPr lang="en-US" sz="1950" b="0" kern="1200" dirty="0">
                          <a:solidFill>
                            <a:schemeClr val="dk1"/>
                          </a:solidFill>
                          <a:latin typeface="+mn-lt"/>
                          <a:ea typeface="+mn-ea"/>
                          <a:cs typeface="+mn-cs"/>
                        </a:rPr>
                        <a:t>(1 Cor. 3:16; 6:19-20; Eph. 2:21-22). This is accomplished by the indwelling ministry of God the Holy Spirit.</a:t>
                      </a:r>
                    </a:p>
                  </a:txBody>
                  <a:tcPr marL="45720" marR="45720"/>
                </a:tc>
                <a:extLst>
                  <a:ext uri="{0D108BD9-81ED-4DB2-BD59-A6C34878D82A}">
                    <a16:rowId xmlns:a16="http://schemas.microsoft.com/office/drawing/2014/main" val="3189509694"/>
                  </a:ext>
                </a:extLst>
              </a:tr>
              <a:tr h="2147886">
                <a:tc>
                  <a:txBody>
                    <a:bodyPr/>
                    <a:lstStyle/>
                    <a:p>
                      <a:pPr marL="0" marR="0" indent="0" algn="just" defTabSz="114300" rtl="0" eaLnBrk="1" latinLnBrk="0" hangingPunct="1">
                        <a:lnSpc>
                          <a:spcPct val="100000"/>
                        </a:lnSpc>
                        <a:spcBef>
                          <a:spcPts val="0"/>
                        </a:spcBef>
                        <a:spcAft>
                          <a:spcPts val="0"/>
                        </a:spcAft>
                        <a:tabLst/>
                      </a:pPr>
                      <a:r>
                        <a:rPr lang="en-US" sz="1950" b="0" kern="1200" dirty="0">
                          <a:solidFill>
                            <a:schemeClr val="dk1"/>
                          </a:solidFill>
                          <a:latin typeface="+mn-lt"/>
                          <a:ea typeface="+mn-ea"/>
                          <a:cs typeface="+mn-cs"/>
                        </a:rPr>
                        <a:t>Israel’s history which is in view in Daniel 9:24 (the 490 years) involves a </a:t>
                      </a:r>
                      <a:r>
                        <a:rPr lang="en-US" sz="1950" b="1" kern="1200" dirty="0">
                          <a:solidFill>
                            <a:schemeClr val="dk1"/>
                          </a:solidFill>
                          <a:latin typeface="+mn-lt"/>
                          <a:ea typeface="+mn-ea"/>
                          <a:cs typeface="+mn-cs"/>
                        </a:rPr>
                        <a:t>priesthood limited</a:t>
                      </a:r>
                      <a:r>
                        <a:rPr lang="en-US" sz="1950" b="0" kern="1200" dirty="0">
                          <a:solidFill>
                            <a:schemeClr val="dk1"/>
                          </a:solidFill>
                          <a:latin typeface="+mn-lt"/>
                          <a:ea typeface="+mn-ea"/>
                          <a:cs typeface="+mn-cs"/>
                        </a:rPr>
                        <a:t> to the sons of Aaron, and excluding most Israelites. The same applies to the Millennium when </a:t>
                      </a:r>
                      <a:r>
                        <a:rPr lang="en-US" sz="1950" b="0" kern="1200" dirty="0" err="1">
                          <a:solidFill>
                            <a:schemeClr val="dk1"/>
                          </a:solidFill>
                          <a:latin typeface="+mn-lt"/>
                          <a:ea typeface="+mn-ea"/>
                          <a:cs typeface="+mn-cs"/>
                        </a:rPr>
                        <a:t>Zadokian</a:t>
                      </a:r>
                      <a:r>
                        <a:rPr lang="en-US" sz="1950" b="0" kern="1200" dirty="0">
                          <a:solidFill>
                            <a:schemeClr val="dk1"/>
                          </a:solidFill>
                          <a:latin typeface="+mn-lt"/>
                          <a:ea typeface="+mn-ea"/>
                          <a:cs typeface="+mn-cs"/>
                        </a:rPr>
                        <a:t> priests (also sons of Aaron) will serve in the temple (Ezek. 40:46; 43:19; 44:15).</a:t>
                      </a:r>
                    </a:p>
                  </a:txBody>
                  <a:tcPr marL="45720" marR="45720"/>
                </a:tc>
                <a:tc>
                  <a:txBody>
                    <a:bodyPr/>
                    <a:lstStyle/>
                    <a:p>
                      <a:pPr marL="91440" marR="0" algn="just" defTabSz="114300" rtl="0" eaLnBrk="1" latinLnBrk="0" hangingPunct="1">
                        <a:lnSpc>
                          <a:spcPct val="100000"/>
                        </a:lnSpc>
                        <a:spcBef>
                          <a:spcPts val="0"/>
                        </a:spcBef>
                        <a:spcAft>
                          <a:spcPts val="0"/>
                        </a:spcAft>
                        <a:tabLst/>
                      </a:pPr>
                      <a:r>
                        <a:rPr lang="en-US" sz="1950" b="0" kern="1200" dirty="0">
                          <a:solidFill>
                            <a:schemeClr val="dk1"/>
                          </a:solidFill>
                          <a:latin typeface="+mn-lt"/>
                          <a:ea typeface="+mn-ea"/>
                          <a:cs typeface="+mn-cs"/>
                        </a:rPr>
                        <a:t>During the Church age every true believer is a priest and able to offer spiritual sacrifices to the Lord (Heb. 13:15; 1 Pet. 2:9; Rev. 1:6). Whereas Israel had a priesthood, </a:t>
                      </a:r>
                      <a:r>
                        <a:rPr lang="en-US" sz="1950" b="1" kern="1200" dirty="0">
                          <a:solidFill>
                            <a:schemeClr val="dk1"/>
                          </a:solidFill>
                          <a:latin typeface="+mn-lt"/>
                          <a:ea typeface="+mn-ea"/>
                          <a:cs typeface="+mn-cs"/>
                        </a:rPr>
                        <a:t>the Church is a priesthood</a:t>
                      </a:r>
                      <a:r>
                        <a:rPr lang="en-US" sz="1950" b="0" kern="1200" dirty="0">
                          <a:solidFill>
                            <a:schemeClr val="dk1"/>
                          </a:solidFill>
                          <a:latin typeface="+mn-lt"/>
                          <a:ea typeface="+mn-ea"/>
                          <a:cs typeface="+mn-cs"/>
                        </a:rPr>
                        <a:t>.</a:t>
                      </a:r>
                    </a:p>
                  </a:txBody>
                  <a:tcPr marL="45720" marR="45720"/>
                </a:tc>
                <a:extLst>
                  <a:ext uri="{0D108BD9-81ED-4DB2-BD59-A6C34878D82A}">
                    <a16:rowId xmlns:a16="http://schemas.microsoft.com/office/drawing/2014/main" val="977266828"/>
                  </a:ext>
                </a:extLst>
              </a:tr>
              <a:tr h="1430860">
                <a:tc>
                  <a:txBody>
                    <a:bodyPr/>
                    <a:lstStyle/>
                    <a:p>
                      <a:pPr marL="0" marR="0" indent="0" algn="just" defTabSz="114300" rtl="0" eaLnBrk="1" latinLnBrk="0" hangingPunct="1">
                        <a:lnSpc>
                          <a:spcPct val="100000"/>
                        </a:lnSpc>
                        <a:spcBef>
                          <a:spcPts val="0"/>
                        </a:spcBef>
                        <a:spcAft>
                          <a:spcPts val="0"/>
                        </a:spcAft>
                        <a:tabLst/>
                      </a:pPr>
                      <a:r>
                        <a:rPr lang="en-US" sz="1950" b="0" kern="1200" dirty="0">
                          <a:solidFill>
                            <a:schemeClr val="dk1"/>
                          </a:solidFill>
                          <a:latin typeface="+mn-lt"/>
                          <a:ea typeface="+mn-ea"/>
                          <a:cs typeface="+mn-cs"/>
                        </a:rPr>
                        <a:t>Israel’s prophetic history which is in view in Daniel 9:24 (the 490 years) will terminate with the </a:t>
                      </a:r>
                      <a:r>
                        <a:rPr lang="en-US" sz="1950" b="1" kern="1200" dirty="0">
                          <a:solidFill>
                            <a:schemeClr val="dk1"/>
                          </a:solidFill>
                          <a:latin typeface="+mn-lt"/>
                          <a:ea typeface="+mn-ea"/>
                          <a:cs typeface="+mn-cs"/>
                        </a:rPr>
                        <a:t>2</a:t>
                      </a:r>
                      <a:r>
                        <a:rPr lang="en-US" sz="1950" b="1" kern="1200" baseline="30000" dirty="0">
                          <a:solidFill>
                            <a:schemeClr val="dk1"/>
                          </a:solidFill>
                          <a:latin typeface="+mn-lt"/>
                          <a:ea typeface="+mn-ea"/>
                          <a:cs typeface="+mn-cs"/>
                        </a:rPr>
                        <a:t>nd</a:t>
                      </a:r>
                      <a:r>
                        <a:rPr lang="en-US" sz="1950" b="1" kern="1200" dirty="0">
                          <a:solidFill>
                            <a:schemeClr val="dk1"/>
                          </a:solidFill>
                          <a:latin typeface="+mn-lt"/>
                          <a:ea typeface="+mn-ea"/>
                          <a:cs typeface="+mn-cs"/>
                        </a:rPr>
                        <a:t> Coming of the Messiah</a:t>
                      </a:r>
                      <a:r>
                        <a:rPr lang="en-US" sz="1950" b="0" kern="1200" dirty="0">
                          <a:solidFill>
                            <a:schemeClr val="dk1"/>
                          </a:solidFill>
                          <a:latin typeface="+mn-lt"/>
                          <a:ea typeface="+mn-ea"/>
                          <a:cs typeface="+mn-cs"/>
                        </a:rPr>
                        <a:t> to the earth to establish His Kingdom reign.</a:t>
                      </a:r>
                    </a:p>
                  </a:txBody>
                  <a:tcPr marL="45720" marR="45720"/>
                </a:tc>
                <a:tc>
                  <a:txBody>
                    <a:bodyPr/>
                    <a:lstStyle/>
                    <a:p>
                      <a:pPr marL="91440" marR="0" algn="just" defTabSz="114300" rtl="0" eaLnBrk="1" latinLnBrk="0" hangingPunct="1">
                        <a:lnSpc>
                          <a:spcPct val="100000"/>
                        </a:lnSpc>
                        <a:spcBef>
                          <a:spcPts val="0"/>
                        </a:spcBef>
                        <a:spcAft>
                          <a:spcPts val="0"/>
                        </a:spcAft>
                        <a:tabLst/>
                      </a:pPr>
                      <a:r>
                        <a:rPr lang="en-US" sz="1950" b="0" kern="1200" dirty="0">
                          <a:solidFill>
                            <a:schemeClr val="dk1"/>
                          </a:solidFill>
                          <a:latin typeface="+mn-lt"/>
                          <a:ea typeface="+mn-ea"/>
                          <a:cs typeface="+mn-cs"/>
                        </a:rPr>
                        <a:t>The Church’s prophetic history will end at the </a:t>
                      </a:r>
                      <a:r>
                        <a:rPr lang="en-US" sz="1950" b="1" kern="1200" dirty="0">
                          <a:solidFill>
                            <a:schemeClr val="dk1"/>
                          </a:solidFill>
                          <a:latin typeface="+mn-lt"/>
                          <a:ea typeface="+mn-ea"/>
                          <a:cs typeface="+mn-cs"/>
                        </a:rPr>
                        <a:t>Rapture</a:t>
                      </a:r>
                      <a:r>
                        <a:rPr lang="en-US" sz="1950" b="0" kern="1200" dirty="0">
                          <a:solidFill>
                            <a:schemeClr val="dk1"/>
                          </a:solidFill>
                          <a:latin typeface="+mn-lt"/>
                          <a:ea typeface="+mn-ea"/>
                          <a:cs typeface="+mn-cs"/>
                        </a:rPr>
                        <a:t> of the Church when the fullness of the Gentiles comes in (1 Thess. 4:13-18; Rom. 11:25).</a:t>
                      </a:r>
                    </a:p>
                  </a:txBody>
                  <a:tcPr marL="45720" marR="45720"/>
                </a:tc>
                <a:extLst>
                  <a:ext uri="{0D108BD9-81ED-4DB2-BD59-A6C34878D82A}">
                    <a16:rowId xmlns:a16="http://schemas.microsoft.com/office/drawing/2014/main" val="2597813550"/>
                  </a:ext>
                </a:extLst>
              </a:tr>
            </a:tbl>
          </a:graphicData>
        </a:graphic>
      </p:graphicFrame>
    </p:spTree>
    <p:extLst>
      <p:ext uri="{BB962C8B-B14F-4D97-AF65-F5344CB8AC3E}">
        <p14:creationId xmlns:p14="http://schemas.microsoft.com/office/powerpoint/2010/main" val="1258823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403264211"/>
              </p:ext>
            </p:extLst>
          </p:nvPr>
        </p:nvGraphicFramePr>
        <p:xfrm>
          <a:off x="45720" y="45721"/>
          <a:ext cx="9052560" cy="6766559"/>
        </p:xfrm>
        <a:graphic>
          <a:graphicData uri="http://schemas.openxmlformats.org/drawingml/2006/table">
            <a:tbl>
              <a:tblPr firstRow="1" firstCol="1" bandRow="1">
                <a:tableStyleId>{22838BEF-8BB2-4498-84A7-C5851F593DF1}</a:tableStyleId>
              </a:tblPr>
              <a:tblGrid>
                <a:gridCol w="4526280">
                  <a:extLst>
                    <a:ext uri="{9D8B030D-6E8A-4147-A177-3AD203B41FA5}">
                      <a16:colId xmlns:a16="http://schemas.microsoft.com/office/drawing/2014/main" val="3363001350"/>
                    </a:ext>
                  </a:extLst>
                </a:gridCol>
                <a:gridCol w="4526280">
                  <a:extLst>
                    <a:ext uri="{9D8B030D-6E8A-4147-A177-3AD203B41FA5}">
                      <a16:colId xmlns:a16="http://schemas.microsoft.com/office/drawing/2014/main" val="1746712038"/>
                    </a:ext>
                  </a:extLst>
                </a:gridCol>
              </a:tblGrid>
              <a:tr h="462113">
                <a:tc gridSpan="2">
                  <a:txBody>
                    <a:bodyPr/>
                    <a:lstStyle/>
                    <a:p>
                      <a:pPr marL="91440" marR="0" algn="ctr" defTabSz="685800" rtl="0" eaLnBrk="1" latinLnBrk="0" hangingPunct="1">
                        <a:lnSpc>
                          <a:spcPct val="100000"/>
                        </a:lnSpc>
                        <a:spcBef>
                          <a:spcPts val="0"/>
                        </a:spcBef>
                        <a:spcAft>
                          <a:spcPts val="0"/>
                        </a:spcAft>
                      </a:pPr>
                      <a:r>
                        <a:rPr lang="en-US" sz="2800" b="1" kern="1200" dirty="0">
                          <a:solidFill>
                            <a:schemeClr val="dk1"/>
                          </a:solidFill>
                          <a:effectLst/>
                          <a:latin typeface="+mn-lt"/>
                          <a:ea typeface="+mn-ea"/>
                          <a:cs typeface="+mn-cs"/>
                        </a:rPr>
                        <a:t>A Comparison and Contrast Between Israel and the Church</a:t>
                      </a:r>
                    </a:p>
                  </a:txBody>
                  <a:tcPr marL="23825" marR="23825" marT="0" marB="0" anchor="ctr"/>
                </a:tc>
                <a:tc hMerge="1">
                  <a:txBody>
                    <a:bodyPr/>
                    <a:lstStyle/>
                    <a:p>
                      <a:endParaRPr lang="en-US"/>
                    </a:p>
                  </a:txBody>
                  <a:tcPr/>
                </a:tc>
                <a:extLst>
                  <a:ext uri="{0D108BD9-81ED-4DB2-BD59-A6C34878D82A}">
                    <a16:rowId xmlns:a16="http://schemas.microsoft.com/office/drawing/2014/main" val="997255954"/>
                  </a:ext>
                </a:extLst>
              </a:tr>
              <a:tr h="353187">
                <a:tc>
                  <a:txBody>
                    <a:bodyPr/>
                    <a:lstStyle/>
                    <a:p>
                      <a:pPr marL="0" marR="0" algn="ctr">
                        <a:lnSpc>
                          <a:spcPct val="107000"/>
                        </a:lnSpc>
                        <a:spcBef>
                          <a:spcPts val="0"/>
                        </a:spcBef>
                        <a:spcAft>
                          <a:spcPts val="800"/>
                        </a:spcAft>
                      </a:pPr>
                      <a:r>
                        <a:rPr lang="en-US" sz="2000" b="1" dirty="0">
                          <a:solidFill>
                            <a:srgbClr val="C00000"/>
                          </a:solidFill>
                          <a:effectLst/>
                        </a:rPr>
                        <a:t>ISRAEL</a:t>
                      </a: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tc>
                  <a:txBody>
                    <a:bodyPr/>
                    <a:lstStyle/>
                    <a:p>
                      <a:pPr marL="0" marR="0" algn="ctr">
                        <a:lnSpc>
                          <a:spcPct val="107000"/>
                        </a:lnSpc>
                        <a:spcBef>
                          <a:spcPts val="0"/>
                        </a:spcBef>
                        <a:spcAft>
                          <a:spcPts val="800"/>
                        </a:spcAft>
                      </a:pPr>
                      <a:r>
                        <a:rPr lang="en-US" sz="2000" b="1" dirty="0">
                          <a:solidFill>
                            <a:srgbClr val="0000FF"/>
                          </a:solidFill>
                          <a:effectLst/>
                        </a:rPr>
                        <a:t>THE CHURCH</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extLst>
                  <a:ext uri="{0D108BD9-81ED-4DB2-BD59-A6C34878D82A}">
                    <a16:rowId xmlns:a16="http://schemas.microsoft.com/office/drawing/2014/main" val="3226609071"/>
                  </a:ext>
                </a:extLst>
              </a:tr>
              <a:tr h="2310570">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During Israel’s history (the 490 years of Daniel 9:24 which also includes the Tribulation) the ethnic makeup of the world is </a:t>
                      </a:r>
                      <a:r>
                        <a:rPr lang="en-US" sz="2000" b="1" kern="1200" dirty="0">
                          <a:solidFill>
                            <a:schemeClr val="dk1"/>
                          </a:solidFill>
                          <a:latin typeface="+mn-lt"/>
                          <a:ea typeface="+mn-ea"/>
                          <a:cs typeface="+mn-cs"/>
                        </a:rPr>
                        <a:t>bipartite</a:t>
                      </a:r>
                      <a:r>
                        <a:rPr lang="en-US" sz="2000" b="0" kern="1200" dirty="0">
                          <a:solidFill>
                            <a:schemeClr val="dk1"/>
                          </a:solidFill>
                          <a:latin typeface="+mn-lt"/>
                          <a:ea typeface="+mn-ea"/>
                          <a:cs typeface="+mn-cs"/>
                        </a:rPr>
                        <a:t>: </a:t>
                      </a:r>
                      <a:r>
                        <a:rPr lang="en-US" sz="2000" b="1" kern="1200" dirty="0">
                          <a:solidFill>
                            <a:schemeClr val="dk1"/>
                          </a:solidFill>
                          <a:latin typeface="+mn-lt"/>
                          <a:ea typeface="+mn-ea"/>
                          <a:cs typeface="+mn-cs"/>
                        </a:rPr>
                        <a:t>Jews and Gentiles</a:t>
                      </a:r>
                      <a:r>
                        <a:rPr lang="en-US" sz="2000" b="0" kern="1200" dirty="0">
                          <a:solidFill>
                            <a:schemeClr val="dk1"/>
                          </a:solidFill>
                          <a:latin typeface="+mn-lt"/>
                          <a:ea typeface="+mn-ea"/>
                          <a:cs typeface="+mn-cs"/>
                        </a:rPr>
                        <a:t>.  This division of all people into Jews and Gentiles will also apply to those in the Millennial Kingdom in natural bodies.</a:t>
                      </a:r>
                    </a:p>
                  </a:txBody>
                  <a:tcPr marL="45720" marR="45720"/>
                </a:tc>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During the Church age from Pentecost to the Rapture the ethnic makeup of the world is </a:t>
                      </a:r>
                      <a:r>
                        <a:rPr lang="en-US" sz="2000" b="1" kern="1200" dirty="0">
                          <a:solidFill>
                            <a:schemeClr val="dk1"/>
                          </a:solidFill>
                          <a:latin typeface="+mn-lt"/>
                          <a:ea typeface="+mn-ea"/>
                          <a:cs typeface="+mn-cs"/>
                        </a:rPr>
                        <a:t>tripartite</a:t>
                      </a:r>
                      <a:r>
                        <a:rPr lang="en-US" sz="2000" b="0" kern="1200" dirty="0">
                          <a:solidFill>
                            <a:schemeClr val="dk1"/>
                          </a:solidFill>
                          <a:latin typeface="+mn-lt"/>
                          <a:ea typeface="+mn-ea"/>
                          <a:cs typeface="+mn-cs"/>
                        </a:rPr>
                        <a:t>:  </a:t>
                      </a:r>
                      <a:r>
                        <a:rPr lang="en-US" sz="2000" b="1" kern="1200" dirty="0">
                          <a:solidFill>
                            <a:schemeClr val="dk1"/>
                          </a:solidFill>
                          <a:latin typeface="+mn-lt"/>
                          <a:ea typeface="+mn-ea"/>
                          <a:cs typeface="+mn-cs"/>
                        </a:rPr>
                        <a:t>Jews, Gentiles, and the Church of God </a:t>
                      </a:r>
                      <a:r>
                        <a:rPr lang="en-US" sz="2000" b="0" kern="1200" dirty="0">
                          <a:solidFill>
                            <a:schemeClr val="dk1"/>
                          </a:solidFill>
                          <a:latin typeface="+mn-lt"/>
                          <a:ea typeface="+mn-ea"/>
                          <a:cs typeface="+mn-cs"/>
                        </a:rPr>
                        <a:t>(1 Cor. 10:32), the Church being composed of saved Jews and Gentiles united together in one Body (Eph. 2:15; 3:6).</a:t>
                      </a:r>
                    </a:p>
                  </a:txBody>
                  <a:tcPr marL="45720" marR="45720"/>
                </a:tc>
                <a:extLst>
                  <a:ext uri="{0D108BD9-81ED-4DB2-BD59-A6C34878D82A}">
                    <a16:rowId xmlns:a16="http://schemas.microsoft.com/office/drawing/2014/main" val="3374445530"/>
                  </a:ext>
                </a:extLst>
              </a:tr>
              <a:tr h="2310570">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During Israel’s history, from Sinai to the Millennial Kingdom </a:t>
                      </a:r>
                      <a:r>
                        <a:rPr lang="en-US" sz="2000" b="0" i="1" kern="1200" dirty="0">
                          <a:solidFill>
                            <a:schemeClr val="dk1"/>
                          </a:solidFill>
                          <a:latin typeface="+mn-lt"/>
                          <a:ea typeface="+mn-ea"/>
                          <a:cs typeface="+mn-cs"/>
                        </a:rPr>
                        <a:t>(excluding the Church age)</a:t>
                      </a:r>
                      <a:r>
                        <a:rPr lang="en-US" sz="2000" b="0" kern="1200" dirty="0">
                          <a:solidFill>
                            <a:schemeClr val="dk1"/>
                          </a:solidFill>
                          <a:latin typeface="+mn-lt"/>
                          <a:ea typeface="+mn-ea"/>
                          <a:cs typeface="+mn-cs"/>
                        </a:rPr>
                        <a:t>, Israel’s role in the world will be characterized by </a:t>
                      </a:r>
                      <a:r>
                        <a:rPr lang="en-US" sz="2000" b="1" kern="1200" dirty="0">
                          <a:solidFill>
                            <a:schemeClr val="dk1"/>
                          </a:solidFill>
                          <a:latin typeface="+mn-lt"/>
                          <a:ea typeface="+mn-ea"/>
                          <a:cs typeface="+mn-cs"/>
                        </a:rPr>
                        <a:t>PRIORITY</a:t>
                      </a:r>
                      <a:r>
                        <a:rPr lang="en-US" sz="2000" b="0" kern="1200" dirty="0">
                          <a:solidFill>
                            <a:schemeClr val="dk1"/>
                          </a:solidFill>
                          <a:latin typeface="+mn-lt"/>
                          <a:ea typeface="+mn-ea"/>
                          <a:cs typeface="+mn-cs"/>
                        </a:rPr>
                        <a:t> [that is, they will have a leading role as God’s chosen people]—see Deut. 4:6-8; Isa. 43:10; Matt. 10:5-6; Zech. 8:23.</a:t>
                      </a:r>
                    </a:p>
                  </a:txBody>
                  <a:tcPr marL="45720" marR="45720"/>
                </a:tc>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During the Church age, Israel’s role in the world is characterized by </a:t>
                      </a:r>
                      <a:r>
                        <a:rPr lang="en-US" sz="2000" b="1" kern="1200" dirty="0">
                          <a:solidFill>
                            <a:schemeClr val="dk1"/>
                          </a:solidFill>
                          <a:latin typeface="+mn-lt"/>
                          <a:ea typeface="+mn-ea"/>
                          <a:cs typeface="+mn-cs"/>
                        </a:rPr>
                        <a:t>EQUALITY</a:t>
                      </a:r>
                      <a:r>
                        <a:rPr lang="en-US" sz="2000" b="0" kern="1200" dirty="0">
                          <a:solidFill>
                            <a:schemeClr val="dk1"/>
                          </a:solidFill>
                          <a:latin typeface="+mn-lt"/>
                          <a:ea typeface="+mn-ea"/>
                          <a:cs typeface="+mn-cs"/>
                        </a:rPr>
                        <a:t>—Jew and Gentiles united together in one body to bear testimony to a risen Christ (Col. 3:11; Gal. 3:28).</a:t>
                      </a:r>
                    </a:p>
                  </a:txBody>
                  <a:tcPr marL="45720" marR="45720"/>
                </a:tc>
                <a:extLst>
                  <a:ext uri="{0D108BD9-81ED-4DB2-BD59-A6C34878D82A}">
                    <a16:rowId xmlns:a16="http://schemas.microsoft.com/office/drawing/2014/main" val="1401178926"/>
                  </a:ext>
                </a:extLst>
              </a:tr>
              <a:tr h="1330119">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Male Jews were circumcised as a sign of the Abrahamic Covenant. Believing Jews were also circumcised in the heart (Jer. 4:4; Rom. 2:28–29).</a:t>
                      </a:r>
                    </a:p>
                  </a:txBody>
                  <a:tcPr marL="45720" marR="45720"/>
                </a:tc>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Believers of this age enjoy an internal circumcision not made with hands (Col. 2:11; Phil. 3:3).  Physical circumcision is not required.</a:t>
                      </a:r>
                    </a:p>
                  </a:txBody>
                  <a:tcPr marL="45720" marR="45720"/>
                </a:tc>
                <a:extLst>
                  <a:ext uri="{0D108BD9-81ED-4DB2-BD59-A6C34878D82A}">
                    <a16:rowId xmlns:a16="http://schemas.microsoft.com/office/drawing/2014/main" val="2480418032"/>
                  </a:ext>
                </a:extLst>
              </a:tr>
            </a:tbl>
          </a:graphicData>
        </a:graphic>
      </p:graphicFrame>
    </p:spTree>
    <p:extLst>
      <p:ext uri="{BB962C8B-B14F-4D97-AF65-F5344CB8AC3E}">
        <p14:creationId xmlns:p14="http://schemas.microsoft.com/office/powerpoint/2010/main" val="24459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606486320"/>
              </p:ext>
            </p:extLst>
          </p:nvPr>
        </p:nvGraphicFramePr>
        <p:xfrm>
          <a:off x="45720" y="37267"/>
          <a:ext cx="9052560" cy="6783466"/>
        </p:xfrm>
        <a:graphic>
          <a:graphicData uri="http://schemas.openxmlformats.org/drawingml/2006/table">
            <a:tbl>
              <a:tblPr firstRow="1" firstCol="1" bandRow="1">
                <a:tableStyleId>{22838BEF-8BB2-4498-84A7-C5851F593DF1}</a:tableStyleId>
              </a:tblPr>
              <a:tblGrid>
                <a:gridCol w="4526280">
                  <a:extLst>
                    <a:ext uri="{9D8B030D-6E8A-4147-A177-3AD203B41FA5}">
                      <a16:colId xmlns:a16="http://schemas.microsoft.com/office/drawing/2014/main" val="3363001350"/>
                    </a:ext>
                  </a:extLst>
                </a:gridCol>
                <a:gridCol w="4526280">
                  <a:extLst>
                    <a:ext uri="{9D8B030D-6E8A-4147-A177-3AD203B41FA5}">
                      <a16:colId xmlns:a16="http://schemas.microsoft.com/office/drawing/2014/main" val="1746712038"/>
                    </a:ext>
                  </a:extLst>
                </a:gridCol>
              </a:tblGrid>
              <a:tr h="423187">
                <a:tc gridSpan="2">
                  <a:txBody>
                    <a:bodyPr/>
                    <a:lstStyle/>
                    <a:p>
                      <a:pPr marL="0" marR="0" indent="0" algn="ctr" defTabSz="685800" rtl="0" eaLnBrk="1" latinLnBrk="0" hangingPunct="1">
                        <a:lnSpc>
                          <a:spcPct val="100000"/>
                        </a:lnSpc>
                        <a:spcBef>
                          <a:spcPts val="0"/>
                        </a:spcBef>
                        <a:spcAft>
                          <a:spcPts val="0"/>
                        </a:spcAft>
                      </a:pPr>
                      <a:r>
                        <a:rPr lang="en-US" sz="2800" b="1" kern="1200" dirty="0">
                          <a:solidFill>
                            <a:schemeClr val="dk1"/>
                          </a:solidFill>
                          <a:effectLst/>
                          <a:latin typeface="+mn-lt"/>
                          <a:ea typeface="+mn-ea"/>
                          <a:cs typeface="+mn-cs"/>
                        </a:rPr>
                        <a:t>A Comparison and Contrast Between Israel and the Church</a:t>
                      </a:r>
                    </a:p>
                  </a:txBody>
                  <a:tcPr marL="23825" marR="23825" marT="0" marB="0" anchor="ctr"/>
                </a:tc>
                <a:tc hMerge="1">
                  <a:txBody>
                    <a:bodyPr/>
                    <a:lstStyle/>
                    <a:p>
                      <a:endParaRPr lang="en-US"/>
                    </a:p>
                  </a:txBody>
                  <a:tcPr/>
                </a:tc>
                <a:extLst>
                  <a:ext uri="{0D108BD9-81ED-4DB2-BD59-A6C34878D82A}">
                    <a16:rowId xmlns:a16="http://schemas.microsoft.com/office/drawing/2014/main" val="997255954"/>
                  </a:ext>
                </a:extLst>
              </a:tr>
              <a:tr h="362732">
                <a:tc>
                  <a:txBody>
                    <a:bodyPr/>
                    <a:lstStyle/>
                    <a:p>
                      <a:pPr marL="0" marR="0" algn="ctr">
                        <a:lnSpc>
                          <a:spcPct val="107000"/>
                        </a:lnSpc>
                        <a:spcBef>
                          <a:spcPts val="0"/>
                        </a:spcBef>
                        <a:spcAft>
                          <a:spcPts val="800"/>
                        </a:spcAft>
                      </a:pPr>
                      <a:r>
                        <a:rPr lang="en-US" sz="2000" b="1" dirty="0">
                          <a:solidFill>
                            <a:srgbClr val="C00000"/>
                          </a:solidFill>
                          <a:effectLst/>
                        </a:rPr>
                        <a:t>ISRAEL</a:t>
                      </a: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tc>
                  <a:txBody>
                    <a:bodyPr/>
                    <a:lstStyle/>
                    <a:p>
                      <a:pPr marL="0" marR="0" algn="ctr">
                        <a:lnSpc>
                          <a:spcPct val="107000"/>
                        </a:lnSpc>
                        <a:spcBef>
                          <a:spcPts val="0"/>
                        </a:spcBef>
                        <a:spcAft>
                          <a:spcPts val="800"/>
                        </a:spcAft>
                      </a:pPr>
                      <a:r>
                        <a:rPr lang="en-US" sz="2000" b="1" dirty="0">
                          <a:solidFill>
                            <a:srgbClr val="0000FF"/>
                          </a:solidFill>
                          <a:effectLst/>
                        </a:rPr>
                        <a:t>THE CHURCH</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extLst>
                  <a:ext uri="{0D108BD9-81ED-4DB2-BD59-A6C34878D82A}">
                    <a16:rowId xmlns:a16="http://schemas.microsoft.com/office/drawing/2014/main" val="3226609071"/>
                  </a:ext>
                </a:extLst>
              </a:tr>
              <a:tr h="1087094">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Israel was under the </a:t>
                      </a:r>
                      <a:r>
                        <a:rPr lang="en-US" sz="2000" b="1" kern="1200" dirty="0">
                          <a:solidFill>
                            <a:schemeClr val="dk1"/>
                          </a:solidFill>
                          <a:latin typeface="+mn-lt"/>
                          <a:ea typeface="+mn-ea"/>
                          <a:cs typeface="+mn-cs"/>
                        </a:rPr>
                        <a:t>Law of Moses </a:t>
                      </a:r>
                      <a:r>
                        <a:rPr lang="en-US" sz="2000" b="0" kern="1200" dirty="0">
                          <a:solidFill>
                            <a:schemeClr val="dk1"/>
                          </a:solidFill>
                          <a:latin typeface="+mn-lt"/>
                          <a:ea typeface="+mn-ea"/>
                          <a:cs typeface="+mn-cs"/>
                        </a:rPr>
                        <a:t>as a rule of life.</a:t>
                      </a:r>
                    </a:p>
                  </a:txBody>
                  <a:tcPr marL="45720" marR="45720"/>
                </a:tc>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The Church is under Grace and the “new creature” rule of life (Gal. 6:15-16). </a:t>
                      </a:r>
                    </a:p>
                  </a:txBody>
                  <a:tcPr marL="45720" marR="45720"/>
                </a:tc>
                <a:extLst>
                  <a:ext uri="{0D108BD9-81ED-4DB2-BD59-A6C34878D82A}">
                    <a16:rowId xmlns:a16="http://schemas.microsoft.com/office/drawing/2014/main" val="186687553"/>
                  </a:ext>
                </a:extLst>
              </a:tr>
              <a:tr h="220438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mn-lt"/>
                          <a:ea typeface="+mn-ea"/>
                          <a:cs typeface="+mn-cs"/>
                        </a:rPr>
                        <a:t>Unbelieving Jews were physical children of Abraham, Isaac, and Jacob, but </a:t>
                      </a:r>
                      <a:r>
                        <a:rPr lang="en-US" sz="2000" b="1" kern="1200" dirty="0">
                          <a:solidFill>
                            <a:schemeClr val="dk1"/>
                          </a:solidFill>
                          <a:latin typeface="+mn-lt"/>
                          <a:ea typeface="+mn-ea"/>
                          <a:cs typeface="+mn-cs"/>
                        </a:rPr>
                        <a:t>spiritual children of the devil </a:t>
                      </a:r>
                      <a:r>
                        <a:rPr lang="en-US" sz="2000" b="0" kern="1200" dirty="0">
                          <a:solidFill>
                            <a:schemeClr val="dk1"/>
                          </a:solidFill>
                          <a:latin typeface="+mn-lt"/>
                          <a:ea typeface="+mn-ea"/>
                          <a:cs typeface="+mn-cs"/>
                        </a:rPr>
                        <a:t>(John 8:37-44), </a:t>
                      </a:r>
                      <a:r>
                        <a:rPr lang="en-US" sz="2000" b="0" i="1" kern="1200" dirty="0">
                          <a:solidFill>
                            <a:schemeClr val="dk1"/>
                          </a:solidFill>
                          <a:latin typeface="+mn-lt"/>
                          <a:ea typeface="+mn-ea"/>
                          <a:cs typeface="+mn-cs"/>
                        </a:rPr>
                        <a:t>as are all unbelievers, Jew and Gentile.</a:t>
                      </a:r>
                    </a:p>
                  </a:txBody>
                  <a:tcPr marL="45720" marR="4572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mn-lt"/>
                          <a:ea typeface="+mn-ea"/>
                          <a:cs typeface="+mn-cs"/>
                        </a:rPr>
                        <a:t>Every true believer in Christ, whether Jew or Gentile, is a spiritual child of Abraham and a child of God, through faith (Rom. 4:11-12; Gal. 3:26-29).  </a:t>
                      </a:r>
                      <a:r>
                        <a:rPr lang="en-US" sz="2000" b="1" i="1" kern="1200" dirty="0">
                          <a:solidFill>
                            <a:schemeClr val="dk1"/>
                          </a:solidFill>
                          <a:latin typeface="+mn-lt"/>
                          <a:ea typeface="+mn-ea"/>
                          <a:cs typeface="+mn-cs"/>
                        </a:rPr>
                        <a:t>This statement does not mean that Church age believers are Israelites. </a:t>
                      </a:r>
                    </a:p>
                  </a:txBody>
                  <a:tcPr marL="45720" marR="45720"/>
                </a:tc>
                <a:extLst>
                  <a:ext uri="{0D108BD9-81ED-4DB2-BD59-A6C34878D82A}">
                    <a16:rowId xmlns:a16="http://schemas.microsoft.com/office/drawing/2014/main" val="1330597881"/>
                  </a:ext>
                </a:extLst>
              </a:tr>
              <a:tr h="1602066">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Israel was to observe the </a:t>
                      </a:r>
                      <a:r>
                        <a:rPr lang="en-US" sz="2000" b="1" kern="1200" dirty="0">
                          <a:solidFill>
                            <a:schemeClr val="dk1"/>
                          </a:solidFill>
                          <a:latin typeface="+mn-lt"/>
                          <a:ea typeface="+mn-ea"/>
                          <a:cs typeface="+mn-cs"/>
                        </a:rPr>
                        <a:t>Sabbath Day </a:t>
                      </a:r>
                      <a:r>
                        <a:rPr lang="en-US" sz="2000" b="0" kern="1200" dirty="0">
                          <a:solidFill>
                            <a:schemeClr val="dk1"/>
                          </a:solidFill>
                          <a:latin typeface="+mn-lt"/>
                          <a:ea typeface="+mn-ea"/>
                          <a:cs typeface="+mn-cs"/>
                        </a:rPr>
                        <a:t>(Exodus 20:8).  Sabbath observance will also take place in the Tribulation (Matt. 24:20) and in the Millennium (Ezek. 46:1,3).</a:t>
                      </a:r>
                    </a:p>
                  </a:txBody>
                  <a:tcPr marL="45720" marR="45720"/>
                </a:tc>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The Church observes the </a:t>
                      </a:r>
                      <a:r>
                        <a:rPr lang="en-US" sz="2000" b="1" kern="1200" dirty="0">
                          <a:solidFill>
                            <a:schemeClr val="dk1"/>
                          </a:solidFill>
                          <a:latin typeface="+mn-lt"/>
                          <a:ea typeface="+mn-ea"/>
                          <a:cs typeface="+mn-cs"/>
                        </a:rPr>
                        <a:t>Lord’s Day </a:t>
                      </a:r>
                      <a:r>
                        <a:rPr lang="en-US" sz="2000" b="0" kern="1200" dirty="0">
                          <a:solidFill>
                            <a:schemeClr val="dk1"/>
                          </a:solidFill>
                          <a:latin typeface="+mn-lt"/>
                          <a:ea typeface="+mn-ea"/>
                          <a:cs typeface="+mn-cs"/>
                        </a:rPr>
                        <a:t>and is to be diligent and make every effort to enter into God’s faith rest (Acts 20:7; 1 Cor. 16:2; </a:t>
                      </a:r>
                      <a:r>
                        <a:rPr lang="en-US" sz="2000" b="1" kern="1200" dirty="0">
                          <a:solidFill>
                            <a:schemeClr val="dk1"/>
                          </a:solidFill>
                          <a:latin typeface="+mn-lt"/>
                          <a:ea typeface="+mn-ea"/>
                          <a:cs typeface="+mn-cs"/>
                        </a:rPr>
                        <a:t>Heb. 4:9-11</a:t>
                      </a:r>
                      <a:r>
                        <a:rPr lang="en-US" sz="2000" b="0" kern="1200" dirty="0">
                          <a:solidFill>
                            <a:schemeClr val="dk1"/>
                          </a:solidFill>
                          <a:latin typeface="+mn-lt"/>
                          <a:ea typeface="+mn-ea"/>
                          <a:cs typeface="+mn-cs"/>
                        </a:rPr>
                        <a:t>; Rev. 1:10). This is a daily duty.</a:t>
                      </a:r>
                    </a:p>
                  </a:txBody>
                  <a:tcPr marL="45720" marR="45720"/>
                </a:tc>
                <a:extLst>
                  <a:ext uri="{0D108BD9-81ED-4DB2-BD59-A6C34878D82A}">
                    <a16:rowId xmlns:a16="http://schemas.microsoft.com/office/drawing/2014/main" val="416685174"/>
                  </a:ext>
                </a:extLst>
              </a:tr>
              <a:tr h="1087094">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Membership into the nation was by birth or by becoming a proselyte (a convert to Judaism).</a:t>
                      </a:r>
                    </a:p>
                  </a:txBody>
                  <a:tcPr marL="45720" marR="45720"/>
                </a:tc>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Membership into the Church is by the new birth accomplished by the baptizing ministry of God (1 Cor. 12:13).</a:t>
                      </a:r>
                    </a:p>
                  </a:txBody>
                  <a:tcPr marL="45720" marR="45720"/>
                </a:tc>
                <a:extLst>
                  <a:ext uri="{0D108BD9-81ED-4DB2-BD59-A6C34878D82A}">
                    <a16:rowId xmlns:a16="http://schemas.microsoft.com/office/drawing/2014/main" val="2717879054"/>
                  </a:ext>
                </a:extLst>
              </a:tr>
            </a:tbl>
          </a:graphicData>
        </a:graphic>
      </p:graphicFrame>
    </p:spTree>
    <p:extLst>
      <p:ext uri="{BB962C8B-B14F-4D97-AF65-F5344CB8AC3E}">
        <p14:creationId xmlns:p14="http://schemas.microsoft.com/office/powerpoint/2010/main" val="895225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207093083"/>
              </p:ext>
            </p:extLst>
          </p:nvPr>
        </p:nvGraphicFramePr>
        <p:xfrm>
          <a:off x="45720" y="45720"/>
          <a:ext cx="9052560" cy="6766560"/>
        </p:xfrm>
        <a:graphic>
          <a:graphicData uri="http://schemas.openxmlformats.org/drawingml/2006/table">
            <a:tbl>
              <a:tblPr firstRow="1" firstCol="1" bandRow="1">
                <a:tableStyleId>{22838BEF-8BB2-4498-84A7-C5851F593DF1}</a:tableStyleId>
              </a:tblPr>
              <a:tblGrid>
                <a:gridCol w="4526280">
                  <a:extLst>
                    <a:ext uri="{9D8B030D-6E8A-4147-A177-3AD203B41FA5}">
                      <a16:colId xmlns:a16="http://schemas.microsoft.com/office/drawing/2014/main" val="3363001350"/>
                    </a:ext>
                  </a:extLst>
                </a:gridCol>
                <a:gridCol w="4526280">
                  <a:extLst>
                    <a:ext uri="{9D8B030D-6E8A-4147-A177-3AD203B41FA5}">
                      <a16:colId xmlns:a16="http://schemas.microsoft.com/office/drawing/2014/main" val="1746712038"/>
                    </a:ext>
                  </a:extLst>
                </a:gridCol>
              </a:tblGrid>
              <a:tr h="538756">
                <a:tc gridSpan="2">
                  <a:txBody>
                    <a:bodyPr/>
                    <a:lstStyle/>
                    <a:p>
                      <a:pPr marL="0" marR="0" indent="0" algn="ctr" defTabSz="685800" rtl="0" eaLnBrk="1" latinLnBrk="0" hangingPunct="1">
                        <a:lnSpc>
                          <a:spcPct val="100000"/>
                        </a:lnSpc>
                        <a:spcBef>
                          <a:spcPts val="0"/>
                        </a:spcBef>
                        <a:spcAft>
                          <a:spcPts val="0"/>
                        </a:spcAft>
                      </a:pPr>
                      <a:r>
                        <a:rPr lang="en-US" sz="2800" b="1" kern="1200" dirty="0">
                          <a:solidFill>
                            <a:schemeClr val="dk1"/>
                          </a:solidFill>
                          <a:effectLst/>
                          <a:latin typeface="+mn-lt"/>
                          <a:ea typeface="+mn-ea"/>
                          <a:cs typeface="+mn-cs"/>
                        </a:rPr>
                        <a:t>A Comparison and Contrast Between Israel and the Church</a:t>
                      </a:r>
                    </a:p>
                  </a:txBody>
                  <a:tcPr marL="23825" marR="23825" marT="0" marB="0" anchor="ctr"/>
                </a:tc>
                <a:tc hMerge="1">
                  <a:txBody>
                    <a:bodyPr/>
                    <a:lstStyle/>
                    <a:p>
                      <a:endParaRPr lang="en-US"/>
                    </a:p>
                  </a:txBody>
                  <a:tcPr/>
                </a:tc>
                <a:extLst>
                  <a:ext uri="{0D108BD9-81ED-4DB2-BD59-A6C34878D82A}">
                    <a16:rowId xmlns:a16="http://schemas.microsoft.com/office/drawing/2014/main" val="997255954"/>
                  </a:ext>
                </a:extLst>
              </a:tr>
              <a:tr h="411764">
                <a:tc>
                  <a:txBody>
                    <a:bodyPr/>
                    <a:lstStyle/>
                    <a:p>
                      <a:pPr marL="0" marR="0" algn="ctr">
                        <a:lnSpc>
                          <a:spcPct val="107000"/>
                        </a:lnSpc>
                        <a:spcBef>
                          <a:spcPts val="0"/>
                        </a:spcBef>
                        <a:spcAft>
                          <a:spcPts val="800"/>
                        </a:spcAft>
                      </a:pPr>
                      <a:r>
                        <a:rPr lang="en-US" sz="2000" b="1" dirty="0">
                          <a:solidFill>
                            <a:srgbClr val="C00000"/>
                          </a:solidFill>
                          <a:effectLst/>
                        </a:rPr>
                        <a:t>Israel</a:t>
                      </a: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tc>
                  <a:txBody>
                    <a:bodyPr/>
                    <a:lstStyle/>
                    <a:p>
                      <a:pPr marL="0" marR="0" algn="ctr">
                        <a:lnSpc>
                          <a:spcPct val="107000"/>
                        </a:lnSpc>
                        <a:spcBef>
                          <a:spcPts val="0"/>
                        </a:spcBef>
                        <a:spcAft>
                          <a:spcPts val="800"/>
                        </a:spcAft>
                      </a:pPr>
                      <a:r>
                        <a:rPr lang="en-US" sz="2000" b="1" dirty="0">
                          <a:solidFill>
                            <a:srgbClr val="0000FF"/>
                          </a:solidFill>
                          <a:effectLst/>
                        </a:rPr>
                        <a:t>The Church</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extLst>
                  <a:ext uri="{0D108BD9-81ED-4DB2-BD59-A6C34878D82A}">
                    <a16:rowId xmlns:a16="http://schemas.microsoft.com/office/drawing/2014/main" val="3226609071"/>
                  </a:ext>
                </a:extLst>
              </a:tr>
              <a:tr h="1924127">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Believing Jews prior to Pentecost, during the tribulation, and during the Kingdom reign of Christ </a:t>
                      </a:r>
                      <a:r>
                        <a:rPr lang="en-US" sz="2000" b="1" u="sng" kern="1200" dirty="0">
                          <a:solidFill>
                            <a:schemeClr val="dk1"/>
                          </a:solidFill>
                          <a:latin typeface="+mn-lt"/>
                          <a:ea typeface="+mn-ea"/>
                          <a:cs typeface="+mn-cs"/>
                        </a:rPr>
                        <a:t>are</a:t>
                      </a:r>
                      <a:r>
                        <a:rPr lang="en-US" sz="2000" b="0" kern="1200" dirty="0">
                          <a:solidFill>
                            <a:schemeClr val="dk1"/>
                          </a:solidFill>
                          <a:latin typeface="+mn-lt"/>
                          <a:ea typeface="+mn-ea"/>
                          <a:cs typeface="+mn-cs"/>
                        </a:rPr>
                        <a:t> </a:t>
                      </a:r>
                      <a:r>
                        <a:rPr lang="en-US" sz="2000" b="1" u="sng" kern="1200" dirty="0">
                          <a:solidFill>
                            <a:schemeClr val="dk1"/>
                          </a:solidFill>
                          <a:latin typeface="+mn-lt"/>
                          <a:ea typeface="+mn-ea"/>
                          <a:cs typeface="+mn-cs"/>
                        </a:rPr>
                        <a:t>not</a:t>
                      </a:r>
                      <a:r>
                        <a:rPr lang="en-US" sz="2000" b="1" kern="1200" dirty="0">
                          <a:solidFill>
                            <a:schemeClr val="dk1"/>
                          </a:solidFill>
                          <a:latin typeface="+mn-lt"/>
                          <a:ea typeface="+mn-ea"/>
                          <a:cs typeface="+mn-cs"/>
                        </a:rPr>
                        <a:t> members of the Body of Christ</a:t>
                      </a:r>
                      <a:r>
                        <a:rPr lang="en-US" sz="2000" b="0" kern="1200" dirty="0">
                          <a:solidFill>
                            <a:schemeClr val="dk1"/>
                          </a:solidFill>
                          <a:latin typeface="+mn-lt"/>
                          <a:ea typeface="+mn-ea"/>
                          <a:cs typeface="+mn-cs"/>
                        </a:rPr>
                        <a:t>.</a:t>
                      </a:r>
                    </a:p>
                  </a:txBody>
                  <a:tcPr marL="45720" marR="45720"/>
                </a:tc>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Believing Jews and Gentiles from Pentecost to the Rapture </a:t>
                      </a:r>
                      <a:r>
                        <a:rPr lang="en-US" sz="2000" b="1" u="sng" kern="1200" dirty="0">
                          <a:solidFill>
                            <a:schemeClr val="dk1"/>
                          </a:solidFill>
                          <a:latin typeface="+mn-lt"/>
                          <a:ea typeface="+mn-ea"/>
                          <a:cs typeface="+mn-cs"/>
                        </a:rPr>
                        <a:t>are</a:t>
                      </a:r>
                      <a:r>
                        <a:rPr lang="en-US" sz="2000" b="1" kern="1200" dirty="0">
                          <a:solidFill>
                            <a:schemeClr val="dk1"/>
                          </a:solidFill>
                          <a:latin typeface="+mn-lt"/>
                          <a:ea typeface="+mn-ea"/>
                          <a:cs typeface="+mn-cs"/>
                        </a:rPr>
                        <a:t> members of the Body of Christ</a:t>
                      </a:r>
                      <a:r>
                        <a:rPr lang="en-US" sz="2000" b="0" kern="1200" dirty="0">
                          <a:solidFill>
                            <a:schemeClr val="dk1"/>
                          </a:solidFill>
                          <a:latin typeface="+mn-lt"/>
                          <a:ea typeface="+mn-ea"/>
                          <a:cs typeface="+mn-cs"/>
                        </a:rPr>
                        <a:t>.</a:t>
                      </a:r>
                    </a:p>
                  </a:txBody>
                  <a:tcPr marL="45720" marR="45720"/>
                </a:tc>
                <a:extLst>
                  <a:ext uri="{0D108BD9-81ED-4DB2-BD59-A6C34878D82A}">
                    <a16:rowId xmlns:a16="http://schemas.microsoft.com/office/drawing/2014/main" val="2128275661"/>
                  </a:ext>
                </a:extLst>
              </a:tr>
              <a:tr h="1924127">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Israel’s place of </a:t>
                      </a:r>
                      <a:r>
                        <a:rPr lang="en-US" sz="2000" b="1" kern="1200" dirty="0">
                          <a:solidFill>
                            <a:schemeClr val="dk1"/>
                          </a:solidFill>
                          <a:latin typeface="+mn-lt"/>
                          <a:ea typeface="+mn-ea"/>
                          <a:cs typeface="+mn-cs"/>
                        </a:rPr>
                        <a:t>worship is centered in Jerusalem</a:t>
                      </a:r>
                      <a:r>
                        <a:rPr lang="en-US" sz="2000" b="0" kern="1200" dirty="0">
                          <a:solidFill>
                            <a:schemeClr val="dk1"/>
                          </a:solidFill>
                          <a:latin typeface="+mn-lt"/>
                          <a:ea typeface="+mn-ea"/>
                          <a:cs typeface="+mn-cs"/>
                        </a:rPr>
                        <a:t> (Dan. 6:10; John 4:20) and this will also be true in the Tribulation (Dan. 9:27) and in the Millennium (Isa. 2:1-5).</a:t>
                      </a:r>
                    </a:p>
                  </a:txBody>
                  <a:tcPr marL="45720" marR="45720"/>
                </a:tc>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Christ is in the midst of His Churches (Rev. 1:13, 20). The Church’s place of worship is wherever believers are gathered together (Matt. 18:20; John 4:21-24). </a:t>
                      </a:r>
                    </a:p>
                  </a:txBody>
                  <a:tcPr marL="45720" marR="45720"/>
                </a:tc>
                <a:extLst>
                  <a:ext uri="{0D108BD9-81ED-4DB2-BD59-A6C34878D82A}">
                    <a16:rowId xmlns:a16="http://schemas.microsoft.com/office/drawing/2014/main" val="4035420426"/>
                  </a:ext>
                </a:extLst>
              </a:tr>
              <a:tr h="1556022">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Israel is likened to the </a:t>
                      </a:r>
                      <a:r>
                        <a:rPr lang="en-US" sz="2000" b="1" kern="1200" dirty="0">
                          <a:solidFill>
                            <a:schemeClr val="dk1"/>
                          </a:solidFill>
                          <a:latin typeface="+mn-lt"/>
                          <a:ea typeface="+mn-ea"/>
                          <a:cs typeface="+mn-cs"/>
                        </a:rPr>
                        <a:t>wife of Jehovah</a:t>
                      </a:r>
                      <a:r>
                        <a:rPr lang="en-US" sz="2000" b="0" kern="1200" dirty="0">
                          <a:solidFill>
                            <a:schemeClr val="dk1"/>
                          </a:solidFill>
                          <a:latin typeface="+mn-lt"/>
                          <a:ea typeface="+mn-ea"/>
                          <a:cs typeface="+mn-cs"/>
                        </a:rPr>
                        <a:t>, often an unfaithful wife (Hosea).</a:t>
                      </a:r>
                    </a:p>
                  </a:txBody>
                  <a:tcPr marL="45720" marR="45720"/>
                </a:tc>
                <a:tc>
                  <a:txBody>
                    <a:bodyPr/>
                    <a:lstStyle/>
                    <a:p>
                      <a:pPr marL="0" marR="0" indent="0" algn="just" defTabSz="114300" rtl="0" eaLnBrk="1" latinLnBrk="0" hangingPunct="1">
                        <a:lnSpc>
                          <a:spcPct val="100000"/>
                        </a:lnSpc>
                        <a:spcBef>
                          <a:spcPts val="0"/>
                        </a:spcBef>
                        <a:spcAft>
                          <a:spcPts val="0"/>
                        </a:spcAft>
                        <a:tabLst/>
                      </a:pPr>
                      <a:r>
                        <a:rPr lang="en-US" sz="2000" b="0" kern="1200" dirty="0">
                          <a:solidFill>
                            <a:schemeClr val="dk1"/>
                          </a:solidFill>
                          <a:latin typeface="+mn-lt"/>
                          <a:ea typeface="+mn-ea"/>
                          <a:cs typeface="+mn-cs"/>
                        </a:rPr>
                        <a:t>The Church is the beloved </a:t>
                      </a:r>
                      <a:r>
                        <a:rPr lang="en-US" sz="2000" b="1" kern="1200" dirty="0">
                          <a:solidFill>
                            <a:schemeClr val="dk1"/>
                          </a:solidFill>
                          <a:latin typeface="+mn-lt"/>
                          <a:ea typeface="+mn-ea"/>
                          <a:cs typeface="+mn-cs"/>
                        </a:rPr>
                        <a:t>Bride of Christ </a:t>
                      </a:r>
                      <a:r>
                        <a:rPr lang="en-US" sz="2000" b="0" kern="1200" dirty="0">
                          <a:solidFill>
                            <a:schemeClr val="dk1"/>
                          </a:solidFill>
                          <a:latin typeface="+mn-lt"/>
                          <a:ea typeface="+mn-ea"/>
                          <a:cs typeface="+mn-cs"/>
                        </a:rPr>
                        <a:t>(2 Cor. 11:2; Rev. 19:7-8) to be one day presented blameless and spotless (Eph. 5:27).</a:t>
                      </a:r>
                    </a:p>
                  </a:txBody>
                  <a:tcPr marL="45720" marR="45720"/>
                </a:tc>
                <a:extLst>
                  <a:ext uri="{0D108BD9-81ED-4DB2-BD59-A6C34878D82A}">
                    <a16:rowId xmlns:a16="http://schemas.microsoft.com/office/drawing/2014/main" val="4279768934"/>
                  </a:ext>
                </a:extLst>
              </a:tr>
              <a:tr h="411764">
                <a:tc gridSpan="2">
                  <a:txBody>
                    <a:bodyPr/>
                    <a:lstStyle/>
                    <a:p>
                      <a:pPr marL="0" marR="0" algn="ctr">
                        <a:lnSpc>
                          <a:spcPct val="107000"/>
                        </a:lnSpc>
                        <a:spcBef>
                          <a:spcPts val="0"/>
                        </a:spcBef>
                        <a:spcAft>
                          <a:spcPts val="800"/>
                        </a:spcAft>
                      </a:pPr>
                      <a:r>
                        <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http://www.middletownbiblechurch.org/dispen/israelch.htm</a:t>
                      </a:r>
                    </a:p>
                  </a:txBody>
                  <a:tcPr marL="23825" marR="23825" marT="0" marB="0" anchor="ctr"/>
                </a:tc>
                <a:tc hMerge="1">
                  <a:txBody>
                    <a:bodyPr/>
                    <a:lstStyle/>
                    <a:p>
                      <a:endParaRPr lang="en-US"/>
                    </a:p>
                  </a:txBody>
                  <a:tcPr/>
                </a:tc>
                <a:extLst>
                  <a:ext uri="{0D108BD9-81ED-4DB2-BD59-A6C34878D82A}">
                    <a16:rowId xmlns:a16="http://schemas.microsoft.com/office/drawing/2014/main" val="1847167621"/>
                  </a:ext>
                </a:extLst>
              </a:tr>
            </a:tbl>
          </a:graphicData>
        </a:graphic>
      </p:graphicFrame>
    </p:spTree>
    <p:extLst>
      <p:ext uri="{BB962C8B-B14F-4D97-AF65-F5344CB8AC3E}">
        <p14:creationId xmlns:p14="http://schemas.microsoft.com/office/powerpoint/2010/main" val="3552089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7F7C2E-5CBB-4B4F-94B1-2315A6BF99D8}"/>
              </a:ext>
            </a:extLst>
          </p:cNvPr>
          <p:cNvPicPr>
            <a:picLocks noChangeAspect="1"/>
          </p:cNvPicPr>
          <p:nvPr/>
        </p:nvPicPr>
        <p:blipFill>
          <a:blip r:embed="rId3"/>
          <a:stretch>
            <a:fillRect/>
          </a:stretch>
        </p:blipFill>
        <p:spPr>
          <a:xfrm>
            <a:off x="517808" y="1715826"/>
            <a:ext cx="8108383" cy="4572396"/>
          </a:xfrm>
          <a:prstGeom prst="rect">
            <a:avLst/>
          </a:prstGeom>
        </p:spPr>
      </p:pic>
      <p:sp>
        <p:nvSpPr>
          <p:cNvPr id="8" name="TextBox 7">
            <a:extLst>
              <a:ext uri="{FF2B5EF4-FFF2-40B4-BE49-F238E27FC236}">
                <a16:creationId xmlns:a16="http://schemas.microsoft.com/office/drawing/2014/main" id="{55C4E34C-DA69-4297-88D8-B7CF0C733BD4}"/>
              </a:ext>
            </a:extLst>
          </p:cNvPr>
          <p:cNvSpPr txBox="1"/>
          <p:nvPr/>
        </p:nvSpPr>
        <p:spPr>
          <a:xfrm>
            <a:off x="0" y="304800"/>
            <a:ext cx="9144000" cy="1077218"/>
          </a:xfrm>
          <a:prstGeom prst="rect">
            <a:avLst/>
          </a:prstGeom>
          <a:noFill/>
        </p:spPr>
        <p:txBody>
          <a:bodyPr wrap="square">
            <a:spAutoFit/>
          </a:bodyPr>
          <a:lstStyle/>
          <a:p>
            <a:pPr algn="ctr"/>
            <a:r>
              <a:rPr lang="en-US" sz="3600" b="1" dirty="0">
                <a:ea typeface="+mj-ea"/>
                <a:cs typeface="+mj-cs"/>
              </a:rPr>
              <a:t>Israel and the Church</a:t>
            </a:r>
          </a:p>
          <a:p>
            <a:pPr algn="ctr"/>
            <a:r>
              <a:rPr lang="en-US" sz="2800" dirty="0">
                <a:ea typeface="+mj-ea"/>
                <a:cs typeface="+mj-cs"/>
              </a:rPr>
              <a:t>Lewis Sperry Chafer’s 24 contrasts</a:t>
            </a:r>
          </a:p>
        </p:txBody>
      </p:sp>
    </p:spTree>
    <p:extLst>
      <p:ext uri="{BB962C8B-B14F-4D97-AF65-F5344CB8AC3E}">
        <p14:creationId xmlns:p14="http://schemas.microsoft.com/office/powerpoint/2010/main" val="3528800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48D8-8ABC-4918-B2DB-AA6C37F1EE7A}"/>
              </a:ext>
            </a:extLst>
          </p:cNvPr>
          <p:cNvSpPr>
            <a:spLocks noGrp="1"/>
          </p:cNvSpPr>
          <p:nvPr>
            <p:ph type="title"/>
          </p:nvPr>
        </p:nvSpPr>
        <p:spPr>
          <a:xfrm>
            <a:off x="628650" y="365126"/>
            <a:ext cx="7886700" cy="2024391"/>
          </a:xfrm>
        </p:spPr>
        <p:txBody>
          <a:bodyPr anchor="t">
            <a:normAutofit/>
          </a:bodyPr>
          <a:lstStyle/>
          <a:p>
            <a:pPr algn="ctr"/>
            <a:r>
              <a:rPr lang="en-US" sz="3600" b="1" dirty="0">
                <a:latin typeface="+mn-lt"/>
              </a:rPr>
              <a:t>LEWIS SPERRY CHAFER</a:t>
            </a:r>
            <a:br>
              <a:rPr lang="en-US" dirty="0">
                <a:latin typeface="+mn-lt"/>
              </a:rPr>
            </a:br>
            <a:r>
              <a:rPr lang="en-US" sz="3200" b="1" dirty="0">
                <a:latin typeface="+mn-lt"/>
              </a:rPr>
              <a:t>SYSTEMATIC THEOLOGY</a:t>
            </a:r>
            <a:br>
              <a:rPr lang="en-US" dirty="0">
                <a:latin typeface="+mn-lt"/>
              </a:rPr>
            </a:br>
            <a:r>
              <a:rPr lang="en-US" sz="2800" dirty="0">
                <a:latin typeface="+mn-lt"/>
              </a:rPr>
              <a:t>Volume Four</a:t>
            </a:r>
            <a:br>
              <a:rPr lang="en-US" sz="2800" dirty="0">
                <a:latin typeface="+mn-lt"/>
              </a:rPr>
            </a:br>
            <a:r>
              <a:rPr lang="en-US" sz="2800" b="1" u="sng" dirty="0">
                <a:latin typeface="+mn-lt"/>
              </a:rPr>
              <a:t>ECCLESIOLOGY</a:t>
            </a:r>
            <a:r>
              <a:rPr lang="en-US" sz="2800" dirty="0">
                <a:latin typeface="+mn-lt"/>
              </a:rPr>
              <a:t> ● ESCHATOLOGY</a:t>
            </a:r>
            <a:endParaRPr lang="en-US" dirty="0">
              <a:latin typeface="+mn-lt"/>
            </a:endParaRPr>
          </a:p>
        </p:txBody>
      </p:sp>
      <p:pic>
        <p:nvPicPr>
          <p:cNvPr id="6" name="Picture 5">
            <a:extLst>
              <a:ext uri="{FF2B5EF4-FFF2-40B4-BE49-F238E27FC236}">
                <a16:creationId xmlns:a16="http://schemas.microsoft.com/office/drawing/2014/main" id="{6C751560-7B73-43E4-AE2F-B39600A9F51A}"/>
              </a:ext>
            </a:extLst>
          </p:cNvPr>
          <p:cNvPicPr>
            <a:picLocks noChangeAspect="1"/>
          </p:cNvPicPr>
          <p:nvPr/>
        </p:nvPicPr>
        <p:blipFill>
          <a:blip r:embed="rId3"/>
          <a:stretch>
            <a:fillRect/>
          </a:stretch>
        </p:blipFill>
        <p:spPr>
          <a:xfrm>
            <a:off x="816559" y="2450317"/>
            <a:ext cx="7510883" cy="4114800"/>
          </a:xfrm>
          <a:prstGeom prst="rect">
            <a:avLst/>
          </a:prstGeom>
        </p:spPr>
      </p:pic>
    </p:spTree>
    <p:extLst>
      <p:ext uri="{BB962C8B-B14F-4D97-AF65-F5344CB8AC3E}">
        <p14:creationId xmlns:p14="http://schemas.microsoft.com/office/powerpoint/2010/main" val="2194146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1800633"/>
              </p:ext>
            </p:extLst>
          </p:nvPr>
        </p:nvGraphicFramePr>
        <p:xfrm>
          <a:off x="45720" y="45720"/>
          <a:ext cx="9052560" cy="6766560"/>
        </p:xfrm>
        <a:graphic>
          <a:graphicData uri="http://schemas.openxmlformats.org/drawingml/2006/table">
            <a:tbl>
              <a:tblPr firstRow="1" bandRow="1">
                <a:tableStyleId>{0505E3EF-67EA-436B-97B2-0124C06EBD24}</a:tableStyleId>
              </a:tblPr>
              <a:tblGrid>
                <a:gridCol w="3017520">
                  <a:extLst>
                    <a:ext uri="{9D8B030D-6E8A-4147-A177-3AD203B41FA5}">
                      <a16:colId xmlns:a16="http://schemas.microsoft.com/office/drawing/2014/main" val="4234601581"/>
                    </a:ext>
                  </a:extLst>
                </a:gridCol>
                <a:gridCol w="3017520">
                  <a:extLst>
                    <a:ext uri="{9D8B030D-6E8A-4147-A177-3AD203B41FA5}">
                      <a16:colId xmlns:a16="http://schemas.microsoft.com/office/drawing/2014/main" val="2137268365"/>
                    </a:ext>
                  </a:extLst>
                </a:gridCol>
                <a:gridCol w="3017520">
                  <a:extLst>
                    <a:ext uri="{9D8B030D-6E8A-4147-A177-3AD203B41FA5}">
                      <a16:colId xmlns:a16="http://schemas.microsoft.com/office/drawing/2014/main" val="2539386127"/>
                    </a:ext>
                  </a:extLst>
                </a:gridCol>
              </a:tblGrid>
              <a:tr h="744142">
                <a:tc gridSpan="3">
                  <a:txBody>
                    <a:bodyPr/>
                    <a:lstStyle/>
                    <a:p>
                      <a:pPr algn="ctr"/>
                      <a:r>
                        <a:rPr lang="en-US" sz="2400" dirty="0"/>
                        <a:t>24 contrasts between Israel &amp; the Church</a:t>
                      </a:r>
                    </a:p>
                    <a:p>
                      <a:pPr algn="ctr"/>
                      <a:r>
                        <a:rPr lang="en-US" sz="1800" dirty="0"/>
                        <a:t>Systematic Theology, Volume 4, Pages 47-53</a:t>
                      </a:r>
                    </a:p>
                  </a:txBody>
                  <a:tcPr anchor="ctr">
                    <a:solidFill>
                      <a:schemeClr val="bg1">
                        <a:lumMod val="75000"/>
                      </a:schemeClr>
                    </a:solidFill>
                  </a:tcPr>
                </a:tc>
                <a:tc hMerge="1">
                  <a:txBody>
                    <a:bodyPr/>
                    <a:lstStyle/>
                    <a:p>
                      <a:pPr algn="ctr"/>
                      <a:endParaRPr lang="en-US" sz="2800" dirty="0"/>
                    </a:p>
                  </a:txBody>
                  <a:tcPr>
                    <a:solidFill>
                      <a:schemeClr val="bg1">
                        <a:lumMod val="75000"/>
                      </a:schemeClr>
                    </a:solidFill>
                  </a:tcPr>
                </a:tc>
                <a:tc hMerge="1">
                  <a:txBody>
                    <a:bodyPr/>
                    <a:lstStyle/>
                    <a:p>
                      <a:pPr algn="ctr"/>
                      <a:endParaRPr lang="en-US" sz="2800" dirty="0">
                        <a:solidFill>
                          <a:srgbClr val="0000FF"/>
                        </a:solidFill>
                      </a:endParaRPr>
                    </a:p>
                  </a:txBody>
                  <a:tcPr>
                    <a:solidFill>
                      <a:schemeClr val="bg1">
                        <a:lumMod val="75000"/>
                      </a:schemeClr>
                    </a:solidFill>
                  </a:tcPr>
                </a:tc>
                <a:extLst>
                  <a:ext uri="{0D108BD9-81ED-4DB2-BD59-A6C34878D82A}">
                    <a16:rowId xmlns:a16="http://schemas.microsoft.com/office/drawing/2014/main" val="3700824536"/>
                  </a:ext>
                </a:extLst>
              </a:tr>
              <a:tr h="571962">
                <a:tc>
                  <a:txBody>
                    <a:bodyPr/>
                    <a:lstStyle/>
                    <a:p>
                      <a:pPr algn="ctr"/>
                      <a:endParaRPr lang="en-US" sz="2800" b="1" dirty="0"/>
                    </a:p>
                  </a:txBody>
                  <a:tcPr anchor="ctr">
                    <a:solidFill>
                      <a:schemeClr val="bg1">
                        <a:lumMod val="95000"/>
                      </a:schemeClr>
                    </a:solidFill>
                  </a:tcPr>
                </a:tc>
                <a:tc>
                  <a:txBody>
                    <a:bodyPr/>
                    <a:lstStyle/>
                    <a:p>
                      <a:pPr algn="ctr"/>
                      <a:r>
                        <a:rPr lang="en-US" sz="2800" b="1" dirty="0">
                          <a:solidFill>
                            <a:srgbClr val="C00000"/>
                          </a:solidFill>
                        </a:rPr>
                        <a:t>Israel</a:t>
                      </a:r>
                      <a:r>
                        <a:rPr lang="en-US" sz="2800" b="1" dirty="0"/>
                        <a:t> </a:t>
                      </a:r>
                    </a:p>
                  </a:txBody>
                  <a:tcPr anchor="ctr">
                    <a:solidFill>
                      <a:schemeClr val="bg1">
                        <a:lumMod val="95000"/>
                      </a:schemeClr>
                    </a:solidFill>
                  </a:tcPr>
                </a:tc>
                <a:tc>
                  <a:txBody>
                    <a:bodyPr/>
                    <a:lstStyle/>
                    <a:p>
                      <a:pPr algn="ctr"/>
                      <a:r>
                        <a:rPr lang="en-US" sz="2800" b="1" dirty="0">
                          <a:solidFill>
                            <a:srgbClr val="0000FF"/>
                          </a:solidFill>
                        </a:rPr>
                        <a:t>Church</a:t>
                      </a:r>
                    </a:p>
                  </a:txBody>
                  <a:tcPr anchor="ctr">
                    <a:solidFill>
                      <a:schemeClr val="bg1">
                        <a:lumMod val="95000"/>
                      </a:schemeClr>
                    </a:solidFill>
                  </a:tcPr>
                </a:tc>
                <a:extLst>
                  <a:ext uri="{0D108BD9-81ED-4DB2-BD59-A6C34878D82A}">
                    <a16:rowId xmlns:a16="http://schemas.microsoft.com/office/drawing/2014/main" val="1631857045"/>
                  </a:ext>
                </a:extLst>
              </a:tr>
              <a:tr h="908410">
                <a:tc>
                  <a:txBody>
                    <a:bodyPr/>
                    <a:lstStyle/>
                    <a:p>
                      <a:pPr marL="339725" indent="-339725"/>
                      <a:r>
                        <a:rPr lang="en-US" sz="2300" dirty="0"/>
                        <a:t>1) The extent of Biblical revelation:</a:t>
                      </a:r>
                    </a:p>
                  </a:txBody>
                  <a:tcPr anchor="ctr">
                    <a:solidFill>
                      <a:schemeClr val="bg1">
                        <a:lumMod val="95000"/>
                      </a:schemeClr>
                    </a:solidFill>
                  </a:tcPr>
                </a:tc>
                <a:tc>
                  <a:txBody>
                    <a:bodyPr/>
                    <a:lstStyle/>
                    <a:p>
                      <a:pPr algn="ctr"/>
                      <a:endParaRPr lang="en-US" sz="2300" dirty="0"/>
                    </a:p>
                  </a:txBody>
                  <a:tcPr anchor="ctr">
                    <a:solidFill>
                      <a:schemeClr val="bg1">
                        <a:lumMod val="95000"/>
                      </a:schemeClr>
                    </a:solidFill>
                  </a:tcPr>
                </a:tc>
                <a:tc>
                  <a:txBody>
                    <a:bodyPr/>
                    <a:lstStyle/>
                    <a:p>
                      <a:pPr algn="ctr"/>
                      <a:endParaRPr lang="en-US" sz="2300" dirty="0"/>
                    </a:p>
                  </a:txBody>
                  <a:tcPr anchor="ctr">
                    <a:solidFill>
                      <a:srgbClr val="FFFFCC"/>
                    </a:solidFill>
                  </a:tcPr>
                </a:tc>
                <a:extLst>
                  <a:ext uri="{0D108BD9-81ED-4DB2-BD59-A6C34878D82A}">
                    <a16:rowId xmlns:a16="http://schemas.microsoft.com/office/drawing/2014/main" val="4021904258"/>
                  </a:ext>
                </a:extLst>
              </a:tr>
              <a:tr h="908410">
                <a:tc>
                  <a:txBody>
                    <a:bodyPr/>
                    <a:lstStyle/>
                    <a:p>
                      <a:pPr marL="339725" indent="-339725" algn="l" defTabSz="685800" rtl="0" eaLnBrk="1" latinLnBrk="0" hangingPunct="1"/>
                      <a:r>
                        <a:rPr lang="en-US" sz="2300" kern="1200" dirty="0">
                          <a:solidFill>
                            <a:schemeClr val="dk1"/>
                          </a:solidFill>
                          <a:latin typeface="+mn-lt"/>
                          <a:ea typeface="+mn-ea"/>
                          <a:cs typeface="+mn-cs"/>
                        </a:rPr>
                        <a:t>2) Two Divine purposes:</a:t>
                      </a:r>
                    </a:p>
                  </a:txBody>
                  <a:tcPr anchor="ctr">
                    <a:solidFill>
                      <a:schemeClr val="bg1">
                        <a:lumMod val="95000"/>
                      </a:schemeClr>
                    </a:solidFill>
                  </a:tcPr>
                </a:tc>
                <a:tc>
                  <a:txBody>
                    <a:bodyPr/>
                    <a:lstStyle/>
                    <a:p>
                      <a:pPr algn="ctr"/>
                      <a:r>
                        <a:rPr lang="en-US" sz="2300" b="1" dirty="0"/>
                        <a:t>earthly</a:t>
                      </a:r>
                      <a:r>
                        <a:rPr lang="en-US" sz="2300" dirty="0"/>
                        <a:t> promises &amp; covenants</a:t>
                      </a:r>
                    </a:p>
                  </a:txBody>
                  <a:tcPr anchor="ctr">
                    <a:solidFill>
                      <a:schemeClr val="bg1">
                        <a:lumMod val="95000"/>
                      </a:schemeClr>
                    </a:solidFill>
                  </a:tcPr>
                </a:tc>
                <a:tc>
                  <a:txBody>
                    <a:bodyPr/>
                    <a:lstStyle/>
                    <a:p>
                      <a:pPr algn="ctr"/>
                      <a:r>
                        <a:rPr lang="en-US" sz="2300" b="1" dirty="0"/>
                        <a:t>heavenly</a:t>
                      </a:r>
                      <a:r>
                        <a:rPr lang="en-US" sz="2300" dirty="0"/>
                        <a:t> promises &amp; covenants</a:t>
                      </a:r>
                    </a:p>
                  </a:txBody>
                  <a:tcPr anchor="ctr">
                    <a:solidFill>
                      <a:srgbClr val="FFFFCC"/>
                    </a:solidFill>
                  </a:tcPr>
                </a:tc>
                <a:extLst>
                  <a:ext uri="{0D108BD9-81ED-4DB2-BD59-A6C34878D82A}">
                    <a16:rowId xmlns:a16="http://schemas.microsoft.com/office/drawing/2014/main" val="47351451"/>
                  </a:ext>
                </a:extLst>
              </a:tr>
              <a:tr h="1312146">
                <a:tc>
                  <a:txBody>
                    <a:bodyPr/>
                    <a:lstStyle/>
                    <a:p>
                      <a:pPr marL="339725" indent="-339725" algn="l" defTabSz="685800" rtl="0" eaLnBrk="1" latinLnBrk="0" hangingPunct="1"/>
                      <a:r>
                        <a:rPr lang="en-US" sz="2300" kern="1200" dirty="0">
                          <a:solidFill>
                            <a:schemeClr val="dk1"/>
                          </a:solidFill>
                          <a:latin typeface="+mn-lt"/>
                          <a:ea typeface="+mn-ea"/>
                          <a:cs typeface="+mn-cs"/>
                        </a:rPr>
                        <a:t>3) The seed of Abraham, Isaac, and Jacob:</a:t>
                      </a:r>
                    </a:p>
                  </a:txBody>
                  <a:tcPr anchor="ctr">
                    <a:solidFill>
                      <a:schemeClr val="bg1">
                        <a:lumMod val="95000"/>
                      </a:schemeClr>
                    </a:solidFill>
                  </a:tcPr>
                </a:tc>
                <a:tc>
                  <a:txBody>
                    <a:bodyPr/>
                    <a:lstStyle/>
                    <a:p>
                      <a:pPr algn="ctr"/>
                      <a:r>
                        <a:rPr lang="en-US" sz="2300" dirty="0"/>
                        <a:t>the </a:t>
                      </a:r>
                      <a:r>
                        <a:rPr lang="en-US" sz="2300" b="1" dirty="0"/>
                        <a:t>physical seed</a:t>
                      </a:r>
                      <a:r>
                        <a:rPr lang="en-US" sz="2300" dirty="0"/>
                        <a:t>, of whom some become a spiritual seed</a:t>
                      </a:r>
                    </a:p>
                  </a:txBody>
                  <a:tcPr anchor="ctr">
                    <a:solidFill>
                      <a:schemeClr val="bg1">
                        <a:lumMod val="95000"/>
                      </a:schemeClr>
                    </a:solidFill>
                  </a:tcPr>
                </a:tc>
                <a:tc>
                  <a:txBody>
                    <a:bodyPr/>
                    <a:lstStyle/>
                    <a:p>
                      <a:pPr algn="ctr"/>
                      <a:r>
                        <a:rPr lang="en-US" sz="2300" dirty="0"/>
                        <a:t>a </a:t>
                      </a:r>
                      <a:r>
                        <a:rPr lang="en-US" sz="2300" b="1" dirty="0"/>
                        <a:t>spiritual seed </a:t>
                      </a:r>
                      <a:r>
                        <a:rPr lang="en-US" sz="2300" b="0" dirty="0"/>
                        <a:t>of Abraham</a:t>
                      </a:r>
                    </a:p>
                  </a:txBody>
                  <a:tcPr anchor="ctr">
                    <a:solidFill>
                      <a:srgbClr val="FFFFCC"/>
                    </a:solidFill>
                  </a:tcPr>
                </a:tc>
                <a:extLst>
                  <a:ext uri="{0D108BD9-81ED-4DB2-BD59-A6C34878D82A}">
                    <a16:rowId xmlns:a16="http://schemas.microsoft.com/office/drawing/2014/main" val="3732772507"/>
                  </a:ext>
                </a:extLst>
              </a:tr>
              <a:tr h="504672">
                <a:tc>
                  <a:txBody>
                    <a:bodyPr/>
                    <a:lstStyle/>
                    <a:p>
                      <a:pPr marL="339725" indent="-339725" algn="l" defTabSz="685800" rtl="0" eaLnBrk="1" latinLnBrk="0" hangingPunct="1"/>
                      <a:r>
                        <a:rPr lang="en-US" sz="2300" kern="1200" dirty="0">
                          <a:solidFill>
                            <a:schemeClr val="dk1"/>
                          </a:solidFill>
                          <a:latin typeface="+mn-lt"/>
                          <a:ea typeface="+mn-ea"/>
                          <a:cs typeface="+mn-cs"/>
                        </a:rPr>
                        <a:t>4) Birth:</a:t>
                      </a:r>
                    </a:p>
                  </a:txBody>
                  <a:tcPr anchor="ctr">
                    <a:solidFill>
                      <a:schemeClr val="bg1">
                        <a:lumMod val="95000"/>
                      </a:schemeClr>
                    </a:solidFill>
                  </a:tcPr>
                </a:tc>
                <a:tc>
                  <a:txBody>
                    <a:bodyPr/>
                    <a:lstStyle/>
                    <a:p>
                      <a:pPr algn="ctr"/>
                      <a:r>
                        <a:rPr lang="en-US" sz="2300" b="1" dirty="0"/>
                        <a:t>physical birth</a:t>
                      </a:r>
                    </a:p>
                  </a:txBody>
                  <a:tcPr anchor="ctr">
                    <a:solidFill>
                      <a:schemeClr val="bg1">
                        <a:lumMod val="95000"/>
                      </a:schemeClr>
                    </a:solidFill>
                  </a:tcPr>
                </a:tc>
                <a:tc>
                  <a:txBody>
                    <a:bodyPr/>
                    <a:lstStyle/>
                    <a:p>
                      <a:pPr algn="ctr"/>
                      <a:r>
                        <a:rPr lang="en-US" sz="2300" b="1" dirty="0"/>
                        <a:t>spiritual birth</a:t>
                      </a:r>
                    </a:p>
                  </a:txBody>
                  <a:tcPr anchor="ctr">
                    <a:solidFill>
                      <a:srgbClr val="FFFFCC"/>
                    </a:solidFill>
                  </a:tcPr>
                </a:tc>
                <a:extLst>
                  <a:ext uri="{0D108BD9-81ED-4DB2-BD59-A6C34878D82A}">
                    <a16:rowId xmlns:a16="http://schemas.microsoft.com/office/drawing/2014/main" val="2278652271"/>
                  </a:ext>
                </a:extLst>
              </a:tr>
              <a:tr h="504672">
                <a:tc>
                  <a:txBody>
                    <a:bodyPr/>
                    <a:lstStyle/>
                    <a:p>
                      <a:pPr marL="339725" indent="-339725" algn="l" defTabSz="685800" rtl="0" eaLnBrk="1" latinLnBrk="0" hangingPunct="1"/>
                      <a:r>
                        <a:rPr lang="en-US" sz="2300" kern="1200" dirty="0">
                          <a:solidFill>
                            <a:schemeClr val="dk1"/>
                          </a:solidFill>
                          <a:latin typeface="+mn-lt"/>
                          <a:ea typeface="+mn-ea"/>
                          <a:cs typeface="+mn-cs"/>
                        </a:rPr>
                        <a:t>5) Headship:</a:t>
                      </a:r>
                    </a:p>
                  </a:txBody>
                  <a:tcPr anchor="ctr">
                    <a:solidFill>
                      <a:schemeClr val="bg1">
                        <a:lumMod val="95000"/>
                      </a:schemeClr>
                    </a:solidFill>
                  </a:tcPr>
                </a:tc>
                <a:tc>
                  <a:txBody>
                    <a:bodyPr/>
                    <a:lstStyle/>
                    <a:p>
                      <a:pPr algn="ctr"/>
                      <a:r>
                        <a:rPr lang="en-US" sz="2300" dirty="0"/>
                        <a:t>Abraham</a:t>
                      </a:r>
                    </a:p>
                  </a:txBody>
                  <a:tcPr anchor="ctr">
                    <a:solidFill>
                      <a:schemeClr val="bg1">
                        <a:lumMod val="95000"/>
                      </a:schemeClr>
                    </a:solidFill>
                  </a:tcPr>
                </a:tc>
                <a:tc>
                  <a:txBody>
                    <a:bodyPr/>
                    <a:lstStyle/>
                    <a:p>
                      <a:pPr algn="ctr"/>
                      <a:r>
                        <a:rPr lang="en-US" sz="2300" dirty="0"/>
                        <a:t>Christ</a:t>
                      </a:r>
                    </a:p>
                  </a:txBody>
                  <a:tcPr anchor="ctr">
                    <a:solidFill>
                      <a:srgbClr val="FFFFCC"/>
                    </a:solidFill>
                  </a:tcPr>
                </a:tc>
                <a:extLst>
                  <a:ext uri="{0D108BD9-81ED-4DB2-BD59-A6C34878D82A}">
                    <a16:rowId xmlns:a16="http://schemas.microsoft.com/office/drawing/2014/main" val="262441959"/>
                  </a:ext>
                </a:extLst>
              </a:tr>
              <a:tr h="1312146">
                <a:tc>
                  <a:txBody>
                    <a:bodyPr/>
                    <a:lstStyle/>
                    <a:p>
                      <a:pPr marL="339725" indent="-339725" algn="l" defTabSz="685800" rtl="0" eaLnBrk="1" latinLnBrk="0" hangingPunct="1"/>
                      <a:r>
                        <a:rPr lang="en-US" sz="2300" kern="1200" dirty="0">
                          <a:solidFill>
                            <a:schemeClr val="dk1"/>
                          </a:solidFill>
                          <a:latin typeface="+mn-lt"/>
                          <a:ea typeface="+mn-ea"/>
                          <a:cs typeface="+mn-cs"/>
                        </a:rPr>
                        <a:t>6) Covenants:</a:t>
                      </a:r>
                    </a:p>
                  </a:txBody>
                  <a:tcPr anchor="ctr">
                    <a:solidFill>
                      <a:schemeClr val="bg1">
                        <a:lumMod val="95000"/>
                      </a:schemeClr>
                    </a:solidFill>
                  </a:tcPr>
                </a:tc>
                <a:tc>
                  <a:txBody>
                    <a:bodyPr/>
                    <a:lstStyle/>
                    <a:p>
                      <a:pPr algn="ctr"/>
                      <a:r>
                        <a:rPr lang="en-US" sz="2300" dirty="0"/>
                        <a:t>Biblical Covenants Abrahamic to New Covenant</a:t>
                      </a:r>
                    </a:p>
                  </a:txBody>
                  <a:tcPr anchor="ctr">
                    <a:solidFill>
                      <a:schemeClr val="bg1">
                        <a:lumMod val="95000"/>
                      </a:schemeClr>
                    </a:solidFill>
                  </a:tcPr>
                </a:tc>
                <a:tc>
                  <a:txBody>
                    <a:bodyPr/>
                    <a:lstStyle/>
                    <a:p>
                      <a:pPr algn="ctr"/>
                      <a:r>
                        <a:rPr lang="en-US" sz="2300" dirty="0"/>
                        <a:t>indirectly related to the Abrahamic and New Covenants</a:t>
                      </a:r>
                    </a:p>
                  </a:txBody>
                  <a:tcPr anchor="ctr">
                    <a:solidFill>
                      <a:srgbClr val="FFFFCC"/>
                    </a:solidFill>
                  </a:tcPr>
                </a:tc>
                <a:extLst>
                  <a:ext uri="{0D108BD9-81ED-4DB2-BD59-A6C34878D82A}">
                    <a16:rowId xmlns:a16="http://schemas.microsoft.com/office/drawing/2014/main" val="2546924618"/>
                  </a:ext>
                </a:extLst>
              </a:tr>
            </a:tbl>
          </a:graphicData>
        </a:graphic>
      </p:graphicFrame>
      <mc:AlternateContent xmlns:mc="http://schemas.openxmlformats.org/markup-compatibility/2006" xmlns:a14="http://schemas.microsoft.com/office/drawing/2010/main">
        <mc:Choice Requires="a14">
          <p:sp>
            <p:nvSpPr>
              <p:cNvPr id="2" name="TextBox 1"/>
              <p:cNvSpPr txBox="1"/>
              <p:nvPr/>
            </p:nvSpPr>
            <p:spPr>
              <a:xfrm>
                <a:off x="4067513" y="1526982"/>
                <a:ext cx="1002017" cy="3665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lang="en-US" b="1" i="1" smtClean="0">
                              <a:latin typeface="Cambria Math" panose="02040503050406030204" pitchFamily="18" charset="0"/>
                            </a:rPr>
                          </m:ctrlPr>
                        </m:fPr>
                        <m:num>
                          <m:r>
                            <a:rPr lang="en-US" b="1" i="1" smtClean="0">
                              <a:latin typeface="Cambria Math" panose="02040503050406030204" pitchFamily="18" charset="0"/>
                            </a:rPr>
                            <m:t>~ </m:t>
                          </m:r>
                          <m:r>
                            <a:rPr lang="en-US" b="1" i="1" smtClean="0">
                              <a:latin typeface="Cambria Math" panose="02040503050406030204" pitchFamily="18" charset="0"/>
                            </a:rPr>
                            <m:t>𝟒</m:t>
                          </m:r>
                        </m:num>
                        <m:den>
                          <m:r>
                            <a:rPr lang="en-US" b="1" i="1" smtClean="0">
                              <a:latin typeface="Cambria Math" panose="02040503050406030204" pitchFamily="18" charset="0"/>
                            </a:rPr>
                            <m:t>𝟓</m:t>
                          </m:r>
                        </m:den>
                      </m:f>
                    </m:oMath>
                  </m:oMathPara>
                </a14:m>
                <a:endParaRPr lang="en-US" b="1" dirty="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067513" y="1526982"/>
                <a:ext cx="1002017" cy="366575"/>
              </a:xfrm>
              <a:prstGeom prst="rect">
                <a:avLst/>
              </a:prstGeom>
              <a:blipFill>
                <a:blip r:embed="rId3"/>
                <a:stretch>
                  <a:fillRect t="-157377" r="-55758" b="-237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005152" y="1526981"/>
                <a:ext cx="1002017" cy="3665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lang="en-US" b="1" i="1" smtClean="0">
                              <a:latin typeface="Cambria Math" panose="02040503050406030204" pitchFamily="18" charset="0"/>
                            </a:rPr>
                          </m:ctrlPr>
                        </m:fPr>
                        <m:num>
                          <m:r>
                            <a:rPr lang="en-US" b="1" i="1" smtClean="0">
                              <a:latin typeface="Cambria Math" panose="02040503050406030204" pitchFamily="18" charset="0"/>
                            </a:rPr>
                            <m:t>~ </m:t>
                          </m:r>
                          <m:r>
                            <a:rPr lang="en-US" b="1" i="1" smtClean="0">
                              <a:latin typeface="Cambria Math" panose="02040503050406030204" pitchFamily="18" charset="0"/>
                            </a:rPr>
                            <m:t>𝟏</m:t>
                          </m:r>
                        </m:num>
                        <m:den>
                          <m:r>
                            <a:rPr lang="en-US" b="1" i="1" smtClean="0">
                              <a:latin typeface="Cambria Math" panose="02040503050406030204" pitchFamily="18" charset="0"/>
                            </a:rPr>
                            <m:t>𝟓</m:t>
                          </m:r>
                        </m:den>
                      </m:f>
                    </m:oMath>
                  </m:oMathPara>
                </a14:m>
                <a:endParaRPr lang="en-US" b="1" dirty="0">
                  <a:latin typeface="Calibri" panose="020F0502020204030204" pitchFamily="34" charset="0"/>
                  <a:cs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005152" y="1526981"/>
                <a:ext cx="1002017" cy="366575"/>
              </a:xfrm>
              <a:prstGeom prst="rect">
                <a:avLst/>
              </a:prstGeom>
              <a:blipFill>
                <a:blip r:embed="rId4"/>
                <a:stretch>
                  <a:fillRect t="-157377" r="-55758" b="-237705"/>
                </a:stretch>
              </a:blipFill>
            </p:spPr>
            <p:txBody>
              <a:bodyPr/>
              <a:lstStyle/>
              <a:p>
                <a:r>
                  <a:rPr lang="en-US">
                    <a:noFill/>
                  </a:rPr>
                  <a:t> </a:t>
                </a:r>
              </a:p>
            </p:txBody>
          </p:sp>
        </mc:Fallback>
      </mc:AlternateContent>
    </p:spTree>
    <p:extLst>
      <p:ext uri="{BB962C8B-B14F-4D97-AF65-F5344CB8AC3E}">
        <p14:creationId xmlns:p14="http://schemas.microsoft.com/office/powerpoint/2010/main" val="776207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82867344"/>
              </p:ext>
            </p:extLst>
          </p:nvPr>
        </p:nvGraphicFramePr>
        <p:xfrm>
          <a:off x="45720" y="45720"/>
          <a:ext cx="9052560" cy="6766561"/>
        </p:xfrm>
        <a:graphic>
          <a:graphicData uri="http://schemas.openxmlformats.org/drawingml/2006/table">
            <a:tbl>
              <a:tblPr firstRow="1" bandRow="1">
                <a:tableStyleId>{0505E3EF-67EA-436B-97B2-0124C06EBD24}</a:tableStyleId>
              </a:tblPr>
              <a:tblGrid>
                <a:gridCol w="2489921">
                  <a:extLst>
                    <a:ext uri="{9D8B030D-6E8A-4147-A177-3AD203B41FA5}">
                      <a16:colId xmlns:a16="http://schemas.microsoft.com/office/drawing/2014/main" val="4234601581"/>
                    </a:ext>
                  </a:extLst>
                </a:gridCol>
                <a:gridCol w="3545119">
                  <a:extLst>
                    <a:ext uri="{9D8B030D-6E8A-4147-A177-3AD203B41FA5}">
                      <a16:colId xmlns:a16="http://schemas.microsoft.com/office/drawing/2014/main" val="2137268365"/>
                    </a:ext>
                  </a:extLst>
                </a:gridCol>
                <a:gridCol w="3017520">
                  <a:extLst>
                    <a:ext uri="{9D8B030D-6E8A-4147-A177-3AD203B41FA5}">
                      <a16:colId xmlns:a16="http://schemas.microsoft.com/office/drawing/2014/main" val="2539386127"/>
                    </a:ext>
                  </a:extLst>
                </a:gridCol>
              </a:tblGrid>
              <a:tr h="735617">
                <a:tc gridSpan="3">
                  <a:txBody>
                    <a:bodyPr/>
                    <a:lstStyle/>
                    <a:p>
                      <a:pPr algn="ctr"/>
                      <a:r>
                        <a:rPr lang="en-US" sz="2400" dirty="0"/>
                        <a:t>24 contrasts between Israel &amp; the Church</a:t>
                      </a:r>
                    </a:p>
                    <a:p>
                      <a:pPr marL="0" algn="ctr" defTabSz="685800" rtl="0" eaLnBrk="1" latinLnBrk="0" hangingPunct="1"/>
                      <a:r>
                        <a:rPr lang="en-US" sz="1800" b="1" kern="1200" dirty="0">
                          <a:solidFill>
                            <a:schemeClr val="dk1"/>
                          </a:solidFill>
                          <a:latin typeface="+mn-lt"/>
                          <a:ea typeface="+mn-ea"/>
                          <a:cs typeface="+mn-cs"/>
                        </a:rPr>
                        <a:t>Systematic Theology, Volume 4, Pages 47-53</a:t>
                      </a:r>
                    </a:p>
                  </a:txBody>
                  <a:tcPr anchor="ctr">
                    <a:solidFill>
                      <a:schemeClr val="bg1">
                        <a:lumMod val="75000"/>
                      </a:schemeClr>
                    </a:solidFill>
                  </a:tcPr>
                </a:tc>
                <a:tc hMerge="1">
                  <a:txBody>
                    <a:bodyPr/>
                    <a:lstStyle/>
                    <a:p>
                      <a:pPr algn="ctr"/>
                      <a:endParaRPr lang="en-US" sz="2800" dirty="0"/>
                    </a:p>
                  </a:txBody>
                  <a:tcPr>
                    <a:solidFill>
                      <a:schemeClr val="bg1">
                        <a:lumMod val="75000"/>
                      </a:schemeClr>
                    </a:solidFill>
                  </a:tcPr>
                </a:tc>
                <a:tc hMerge="1">
                  <a:txBody>
                    <a:bodyPr/>
                    <a:lstStyle/>
                    <a:p>
                      <a:pPr algn="ctr"/>
                      <a:endParaRPr lang="en-US" sz="2800" dirty="0">
                        <a:solidFill>
                          <a:srgbClr val="0000FF"/>
                        </a:solidFill>
                      </a:endParaRPr>
                    </a:p>
                  </a:txBody>
                  <a:tcPr>
                    <a:solidFill>
                      <a:schemeClr val="bg1">
                        <a:lumMod val="75000"/>
                      </a:schemeClr>
                    </a:solidFill>
                  </a:tcPr>
                </a:tc>
                <a:extLst>
                  <a:ext uri="{0D108BD9-81ED-4DB2-BD59-A6C34878D82A}">
                    <a16:rowId xmlns:a16="http://schemas.microsoft.com/office/drawing/2014/main" val="3558806053"/>
                  </a:ext>
                </a:extLst>
              </a:tr>
              <a:tr h="536786">
                <a:tc>
                  <a:txBody>
                    <a:bodyPr/>
                    <a:lstStyle/>
                    <a:p>
                      <a:pPr algn="ctr"/>
                      <a:endParaRPr lang="en-US" sz="2800" b="1" dirty="0"/>
                    </a:p>
                  </a:txBody>
                  <a:tcPr anchor="ctr">
                    <a:solidFill>
                      <a:schemeClr val="bg1">
                        <a:lumMod val="95000"/>
                      </a:schemeClr>
                    </a:solidFill>
                  </a:tcPr>
                </a:tc>
                <a:tc>
                  <a:txBody>
                    <a:bodyPr/>
                    <a:lstStyle/>
                    <a:p>
                      <a:pPr algn="ctr"/>
                      <a:r>
                        <a:rPr lang="en-US" sz="2800" b="1" dirty="0">
                          <a:solidFill>
                            <a:srgbClr val="C00000"/>
                          </a:solidFill>
                        </a:rPr>
                        <a:t>Israel</a:t>
                      </a:r>
                      <a:r>
                        <a:rPr lang="en-US" sz="2800" b="1" dirty="0"/>
                        <a:t> </a:t>
                      </a:r>
                    </a:p>
                  </a:txBody>
                  <a:tcPr anchor="ctr">
                    <a:solidFill>
                      <a:schemeClr val="bg1">
                        <a:lumMod val="95000"/>
                      </a:schemeClr>
                    </a:solidFill>
                  </a:tcPr>
                </a:tc>
                <a:tc>
                  <a:txBody>
                    <a:bodyPr/>
                    <a:lstStyle/>
                    <a:p>
                      <a:pPr algn="ctr"/>
                      <a:r>
                        <a:rPr lang="en-US" sz="2800" b="1" dirty="0">
                          <a:solidFill>
                            <a:srgbClr val="0000FF"/>
                          </a:solidFill>
                        </a:rPr>
                        <a:t>Church</a:t>
                      </a:r>
                    </a:p>
                  </a:txBody>
                  <a:tcPr anchor="ctr">
                    <a:solidFill>
                      <a:schemeClr val="bg1">
                        <a:lumMod val="95000"/>
                      </a:schemeClr>
                    </a:solidFill>
                  </a:tcPr>
                </a:tc>
                <a:extLst>
                  <a:ext uri="{0D108BD9-81ED-4DB2-BD59-A6C34878D82A}">
                    <a16:rowId xmlns:a16="http://schemas.microsoft.com/office/drawing/2014/main" val="1631857045"/>
                  </a:ext>
                </a:extLst>
              </a:tr>
              <a:tr h="852542">
                <a:tc>
                  <a:txBody>
                    <a:bodyPr/>
                    <a:lstStyle/>
                    <a:p>
                      <a:pPr marL="339725" indent="-339725" algn="l" defTabSz="685800" rtl="0" eaLnBrk="1" latinLnBrk="0" hangingPunct="1"/>
                      <a:r>
                        <a:rPr lang="en-US" sz="2300" kern="1200" dirty="0">
                          <a:solidFill>
                            <a:schemeClr val="dk1"/>
                          </a:solidFill>
                          <a:latin typeface="+mn-lt"/>
                          <a:ea typeface="+mn-ea"/>
                          <a:cs typeface="+mn-cs"/>
                        </a:rPr>
                        <a:t>7) Nationality:</a:t>
                      </a:r>
                    </a:p>
                  </a:txBody>
                  <a:tcPr anchor="ctr">
                    <a:solidFill>
                      <a:schemeClr val="bg1">
                        <a:lumMod val="95000"/>
                      </a:schemeClr>
                    </a:solidFill>
                  </a:tcPr>
                </a:tc>
                <a:tc>
                  <a:txBody>
                    <a:bodyPr/>
                    <a:lstStyle/>
                    <a:p>
                      <a:pPr algn="ctr"/>
                      <a:r>
                        <a:rPr lang="en-US" sz="2300" dirty="0"/>
                        <a:t>one nation</a:t>
                      </a:r>
                    </a:p>
                  </a:txBody>
                  <a:tcPr anchor="ctr">
                    <a:solidFill>
                      <a:schemeClr val="bg1">
                        <a:lumMod val="95000"/>
                      </a:schemeClr>
                    </a:solidFill>
                  </a:tcPr>
                </a:tc>
                <a:tc>
                  <a:txBody>
                    <a:bodyPr/>
                    <a:lstStyle/>
                    <a:p>
                      <a:pPr algn="ctr"/>
                      <a:r>
                        <a:rPr lang="en-US" sz="2300" dirty="0"/>
                        <a:t>Church—from all nations; </a:t>
                      </a:r>
                      <a:r>
                        <a:rPr lang="en-US" sz="2300" b="1" dirty="0"/>
                        <a:t>not a nation</a:t>
                      </a:r>
                    </a:p>
                  </a:txBody>
                  <a:tcPr anchor="ctr">
                    <a:solidFill>
                      <a:srgbClr val="FFFFCC"/>
                    </a:solidFill>
                  </a:tcPr>
                </a:tc>
                <a:extLst>
                  <a:ext uri="{0D108BD9-81ED-4DB2-BD59-A6C34878D82A}">
                    <a16:rowId xmlns:a16="http://schemas.microsoft.com/office/drawing/2014/main" val="3023949536"/>
                  </a:ext>
                </a:extLst>
              </a:tr>
              <a:tr h="473634">
                <a:tc>
                  <a:txBody>
                    <a:bodyPr/>
                    <a:lstStyle/>
                    <a:p>
                      <a:pPr marL="339725" indent="-339725" algn="l" defTabSz="685800" rtl="0" eaLnBrk="1" latinLnBrk="0" hangingPunct="1"/>
                      <a:r>
                        <a:rPr lang="en-US" sz="2300" kern="1200" dirty="0">
                          <a:solidFill>
                            <a:schemeClr val="dk1"/>
                          </a:solidFill>
                          <a:latin typeface="+mn-lt"/>
                          <a:ea typeface="+mn-ea"/>
                          <a:cs typeface="+mn-cs"/>
                        </a:rPr>
                        <a:t>8) Divine dealing:</a:t>
                      </a:r>
                    </a:p>
                  </a:txBody>
                  <a:tcPr anchor="ctr">
                    <a:solidFill>
                      <a:schemeClr val="bg1">
                        <a:lumMod val="95000"/>
                      </a:schemeClr>
                    </a:solidFill>
                  </a:tcPr>
                </a:tc>
                <a:tc>
                  <a:txBody>
                    <a:bodyPr/>
                    <a:lstStyle/>
                    <a:p>
                      <a:pPr algn="ctr"/>
                      <a:r>
                        <a:rPr lang="en-US" sz="2300" b="1" dirty="0"/>
                        <a:t>national</a:t>
                      </a:r>
                      <a:r>
                        <a:rPr lang="en-US" sz="2300" dirty="0"/>
                        <a:t> </a:t>
                      </a:r>
                      <a:r>
                        <a:rPr lang="en-US" sz="2300" i="1" dirty="0"/>
                        <a:t>and</a:t>
                      </a:r>
                      <a:r>
                        <a:rPr lang="en-US" sz="2300" dirty="0"/>
                        <a:t> individual</a:t>
                      </a:r>
                    </a:p>
                  </a:txBody>
                  <a:tcPr anchor="ctr">
                    <a:solidFill>
                      <a:schemeClr val="bg1">
                        <a:lumMod val="95000"/>
                      </a:schemeClr>
                    </a:solidFill>
                  </a:tcPr>
                </a:tc>
                <a:tc>
                  <a:txBody>
                    <a:bodyPr/>
                    <a:lstStyle/>
                    <a:p>
                      <a:pPr algn="ctr"/>
                      <a:r>
                        <a:rPr lang="en-US" sz="2300" dirty="0"/>
                        <a:t>individual only</a:t>
                      </a:r>
                    </a:p>
                  </a:txBody>
                  <a:tcPr anchor="ctr">
                    <a:solidFill>
                      <a:srgbClr val="FFFFCC"/>
                    </a:solidFill>
                  </a:tcPr>
                </a:tc>
                <a:extLst>
                  <a:ext uri="{0D108BD9-81ED-4DB2-BD59-A6C34878D82A}">
                    <a16:rowId xmlns:a16="http://schemas.microsoft.com/office/drawing/2014/main" val="3330331237"/>
                  </a:ext>
                </a:extLst>
              </a:tr>
              <a:tr h="852542">
                <a:tc>
                  <a:txBody>
                    <a:bodyPr/>
                    <a:lstStyle/>
                    <a:p>
                      <a:pPr marL="339725" indent="-339725" algn="l" defTabSz="685800" rtl="0" eaLnBrk="1" latinLnBrk="0" hangingPunct="1"/>
                      <a:r>
                        <a:rPr lang="en-US" sz="2300" kern="1200" dirty="0">
                          <a:solidFill>
                            <a:schemeClr val="dk1"/>
                          </a:solidFill>
                          <a:latin typeface="+mn-lt"/>
                          <a:ea typeface="+mn-ea"/>
                          <a:cs typeface="+mn-cs"/>
                        </a:rPr>
                        <a:t>9) Dispensations:</a:t>
                      </a:r>
                    </a:p>
                  </a:txBody>
                  <a:tcPr anchor="ctr">
                    <a:solidFill>
                      <a:schemeClr val="bg1">
                        <a:lumMod val="95000"/>
                      </a:schemeClr>
                    </a:solidFill>
                  </a:tcPr>
                </a:tc>
                <a:tc>
                  <a:txBody>
                    <a:bodyPr/>
                    <a:lstStyle/>
                    <a:p>
                      <a:pPr algn="ctr"/>
                      <a:r>
                        <a:rPr lang="en-US" sz="2300" dirty="0"/>
                        <a:t>seen in all </a:t>
                      </a:r>
                      <a:r>
                        <a:rPr lang="en-US" sz="2300" kern="1200" dirty="0">
                          <a:solidFill>
                            <a:schemeClr val="dk1"/>
                          </a:solidFill>
                          <a:latin typeface="+mn-lt"/>
                          <a:ea typeface="+mn-ea"/>
                          <a:cs typeface="+mn-cs"/>
                        </a:rPr>
                        <a:t>Dispensations</a:t>
                      </a:r>
                      <a:r>
                        <a:rPr lang="en-US" sz="2300" dirty="0"/>
                        <a:t> from Abraham</a:t>
                      </a:r>
                    </a:p>
                  </a:txBody>
                  <a:tcPr anchor="ctr">
                    <a:solidFill>
                      <a:schemeClr val="bg1">
                        <a:lumMod val="95000"/>
                      </a:schemeClr>
                    </a:solidFill>
                  </a:tcPr>
                </a:tc>
                <a:tc>
                  <a:txBody>
                    <a:bodyPr/>
                    <a:lstStyle/>
                    <a:p>
                      <a:pPr algn="ctr"/>
                      <a:r>
                        <a:rPr lang="en-US" sz="2300" b="1" dirty="0"/>
                        <a:t>a mystery seen only in this present age</a:t>
                      </a:r>
                    </a:p>
                  </a:txBody>
                  <a:tcPr anchor="ctr">
                    <a:solidFill>
                      <a:srgbClr val="FFFFCC"/>
                    </a:solidFill>
                  </a:tcPr>
                </a:tc>
                <a:extLst>
                  <a:ext uri="{0D108BD9-81ED-4DB2-BD59-A6C34878D82A}">
                    <a16:rowId xmlns:a16="http://schemas.microsoft.com/office/drawing/2014/main" val="3796723440"/>
                  </a:ext>
                </a:extLst>
              </a:tr>
              <a:tr h="1231449">
                <a:tc>
                  <a:txBody>
                    <a:bodyPr/>
                    <a:lstStyle/>
                    <a:p>
                      <a:pPr marL="339725" indent="-339725" algn="l" defTabSz="685800" rtl="0" eaLnBrk="1" latinLnBrk="0" hangingPunct="1"/>
                      <a:r>
                        <a:rPr lang="en-US" sz="2300" kern="1200" dirty="0">
                          <a:solidFill>
                            <a:schemeClr val="dk1"/>
                          </a:solidFill>
                          <a:latin typeface="+mn-lt"/>
                          <a:ea typeface="+mn-ea"/>
                          <a:cs typeface="+mn-cs"/>
                        </a:rPr>
                        <a:t>10) Ministry:</a:t>
                      </a:r>
                    </a:p>
                  </a:txBody>
                  <a:tcPr anchor="ctr">
                    <a:solidFill>
                      <a:schemeClr val="bg1">
                        <a:lumMod val="95000"/>
                      </a:schemeClr>
                    </a:solidFill>
                  </a:tcPr>
                </a:tc>
                <a:tc>
                  <a:txBody>
                    <a:bodyPr/>
                    <a:lstStyle/>
                    <a:p>
                      <a:pPr algn="l"/>
                      <a:r>
                        <a:rPr lang="en-US" sz="2300" dirty="0"/>
                        <a:t>no missionary activity or gospel to preach </a:t>
                      </a:r>
                      <a:r>
                        <a:rPr lang="en-US" sz="2300" i="1" dirty="0"/>
                        <a:t>(come and see)</a:t>
                      </a:r>
                    </a:p>
                  </a:txBody>
                  <a:tcPr anchor="ctr">
                    <a:solidFill>
                      <a:schemeClr val="bg1">
                        <a:lumMod val="95000"/>
                      </a:schemeClr>
                    </a:solidFill>
                  </a:tcPr>
                </a:tc>
                <a:tc>
                  <a:txBody>
                    <a:bodyPr/>
                    <a:lstStyle/>
                    <a:p>
                      <a:r>
                        <a:rPr lang="en-US" sz="2300" kern="1200" dirty="0">
                          <a:solidFill>
                            <a:schemeClr val="dk1"/>
                          </a:solidFill>
                          <a:latin typeface="+mn-lt"/>
                          <a:ea typeface="+mn-ea"/>
                          <a:cs typeface="+mn-cs"/>
                        </a:rPr>
                        <a:t>commissioned as a foreign missionary society </a:t>
                      </a:r>
                      <a:r>
                        <a:rPr lang="en-US" sz="2300" i="1" kern="1200" dirty="0">
                          <a:solidFill>
                            <a:schemeClr val="dk1"/>
                          </a:solidFill>
                          <a:latin typeface="+mn-lt"/>
                          <a:ea typeface="+mn-ea"/>
                          <a:cs typeface="+mn-cs"/>
                        </a:rPr>
                        <a:t>(go &amp; proclaim)</a:t>
                      </a:r>
                    </a:p>
                  </a:txBody>
                  <a:tcPr anchor="ctr">
                    <a:solidFill>
                      <a:srgbClr val="FFFFCC"/>
                    </a:solidFill>
                  </a:tcPr>
                </a:tc>
                <a:extLst>
                  <a:ext uri="{0D108BD9-81ED-4DB2-BD59-A6C34878D82A}">
                    <a16:rowId xmlns:a16="http://schemas.microsoft.com/office/drawing/2014/main" val="608343678"/>
                  </a:ext>
                </a:extLst>
              </a:tr>
              <a:tr h="852542">
                <a:tc>
                  <a:txBody>
                    <a:bodyPr/>
                    <a:lstStyle/>
                    <a:p>
                      <a:pPr marL="457200" indent="-457200" algn="l" defTabSz="685800" rtl="0" eaLnBrk="1" latinLnBrk="0" hangingPunct="1"/>
                      <a:r>
                        <a:rPr lang="en-US" sz="2300" kern="1200" dirty="0">
                          <a:solidFill>
                            <a:schemeClr val="dk1"/>
                          </a:solidFill>
                          <a:latin typeface="+mn-lt"/>
                          <a:ea typeface="+mn-ea"/>
                          <a:cs typeface="+mn-cs"/>
                        </a:rPr>
                        <a:t>11) The death of Christ:</a:t>
                      </a:r>
                    </a:p>
                  </a:txBody>
                  <a:tcPr anchor="ctr">
                    <a:solidFill>
                      <a:schemeClr val="bg1">
                        <a:lumMod val="95000"/>
                      </a:schemeClr>
                    </a:solidFill>
                  </a:tcPr>
                </a:tc>
                <a:tc>
                  <a:txBody>
                    <a:bodyPr/>
                    <a:lstStyle/>
                    <a:p>
                      <a:pPr algn="ctr"/>
                      <a:r>
                        <a:rPr lang="en-US" sz="2300" dirty="0"/>
                        <a:t>National guilt, but will be ultimately saved by it</a:t>
                      </a:r>
                    </a:p>
                  </a:txBody>
                  <a:tcPr anchor="ctr">
                    <a:solidFill>
                      <a:schemeClr val="bg1">
                        <a:lumMod val="95000"/>
                      </a:schemeClr>
                    </a:solidFill>
                  </a:tcPr>
                </a:tc>
                <a:tc>
                  <a:txBody>
                    <a:bodyPr/>
                    <a:lstStyle/>
                    <a:p>
                      <a:pPr algn="ctr"/>
                      <a:r>
                        <a:rPr lang="en-US" sz="2300" dirty="0"/>
                        <a:t>a present &amp; perfect salvation now</a:t>
                      </a:r>
                    </a:p>
                  </a:txBody>
                  <a:tcPr anchor="ctr">
                    <a:solidFill>
                      <a:srgbClr val="FFFFCC"/>
                    </a:solidFill>
                  </a:tcPr>
                </a:tc>
                <a:extLst>
                  <a:ext uri="{0D108BD9-81ED-4DB2-BD59-A6C34878D82A}">
                    <a16:rowId xmlns:a16="http://schemas.microsoft.com/office/drawing/2014/main" val="562004845"/>
                  </a:ext>
                </a:extLst>
              </a:tr>
              <a:tr h="1231449">
                <a:tc>
                  <a:txBody>
                    <a:bodyPr/>
                    <a:lstStyle/>
                    <a:p>
                      <a:pPr marL="457200" indent="-457200" algn="l" defTabSz="685800" rtl="0" eaLnBrk="1" latinLnBrk="0" hangingPunct="1"/>
                      <a:r>
                        <a:rPr lang="en-US" sz="2300" kern="1200" dirty="0">
                          <a:solidFill>
                            <a:schemeClr val="dk1"/>
                          </a:solidFill>
                          <a:latin typeface="+mn-lt"/>
                          <a:ea typeface="+mn-ea"/>
                          <a:cs typeface="+mn-cs"/>
                        </a:rPr>
                        <a:t>12) The Father:</a:t>
                      </a:r>
                    </a:p>
                  </a:txBody>
                  <a:tcPr anchor="ctr">
                    <a:solidFill>
                      <a:schemeClr val="bg1">
                        <a:lumMod val="95000"/>
                      </a:schemeClr>
                    </a:solidFill>
                  </a:tcPr>
                </a:tc>
                <a:tc>
                  <a:txBody>
                    <a:bodyPr/>
                    <a:lstStyle/>
                    <a:p>
                      <a:pPr algn="ctr"/>
                      <a:r>
                        <a:rPr lang="en-US" sz="2300" dirty="0"/>
                        <a:t>known by titles, but not as the Father of the individual Israelite</a:t>
                      </a:r>
                    </a:p>
                  </a:txBody>
                  <a:tcPr anchor="ctr">
                    <a:solidFill>
                      <a:schemeClr val="bg1">
                        <a:lumMod val="95000"/>
                      </a:schemeClr>
                    </a:solidFill>
                  </a:tcPr>
                </a:tc>
                <a:tc>
                  <a:txBody>
                    <a:bodyPr/>
                    <a:lstStyle/>
                    <a:p>
                      <a:pPr algn="ctr"/>
                      <a:r>
                        <a:rPr lang="en-US" sz="2300" dirty="0"/>
                        <a:t>individually begotten of God; Abba Father</a:t>
                      </a:r>
                    </a:p>
                  </a:txBody>
                  <a:tcPr anchor="ctr">
                    <a:solidFill>
                      <a:srgbClr val="FFFFCC"/>
                    </a:solidFill>
                  </a:tcPr>
                </a:tc>
                <a:extLst>
                  <a:ext uri="{0D108BD9-81ED-4DB2-BD59-A6C34878D82A}">
                    <a16:rowId xmlns:a16="http://schemas.microsoft.com/office/drawing/2014/main" val="3354285550"/>
                  </a:ext>
                </a:extLst>
              </a:tr>
            </a:tbl>
          </a:graphicData>
        </a:graphic>
      </p:graphicFrame>
    </p:spTree>
    <p:extLst>
      <p:ext uri="{BB962C8B-B14F-4D97-AF65-F5344CB8AC3E}">
        <p14:creationId xmlns:p14="http://schemas.microsoft.com/office/powerpoint/2010/main" val="3204140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1108611"/>
              </p:ext>
            </p:extLst>
          </p:nvPr>
        </p:nvGraphicFramePr>
        <p:xfrm>
          <a:off x="45720" y="45721"/>
          <a:ext cx="9052560" cy="6766558"/>
        </p:xfrm>
        <a:graphic>
          <a:graphicData uri="http://schemas.openxmlformats.org/drawingml/2006/table">
            <a:tbl>
              <a:tblPr firstRow="1" bandRow="1">
                <a:tableStyleId>{0505E3EF-67EA-436B-97B2-0124C06EBD24}</a:tableStyleId>
              </a:tblPr>
              <a:tblGrid>
                <a:gridCol w="3241540">
                  <a:extLst>
                    <a:ext uri="{9D8B030D-6E8A-4147-A177-3AD203B41FA5}">
                      <a16:colId xmlns:a16="http://schemas.microsoft.com/office/drawing/2014/main" val="4234601581"/>
                    </a:ext>
                  </a:extLst>
                </a:gridCol>
                <a:gridCol w="2793500">
                  <a:extLst>
                    <a:ext uri="{9D8B030D-6E8A-4147-A177-3AD203B41FA5}">
                      <a16:colId xmlns:a16="http://schemas.microsoft.com/office/drawing/2014/main" val="2137268365"/>
                    </a:ext>
                  </a:extLst>
                </a:gridCol>
                <a:gridCol w="3017520">
                  <a:extLst>
                    <a:ext uri="{9D8B030D-6E8A-4147-A177-3AD203B41FA5}">
                      <a16:colId xmlns:a16="http://schemas.microsoft.com/office/drawing/2014/main" val="2539386127"/>
                    </a:ext>
                  </a:extLst>
                </a:gridCol>
              </a:tblGrid>
              <a:tr h="741778">
                <a:tc gridSpan="3">
                  <a:txBody>
                    <a:bodyPr/>
                    <a:lstStyle/>
                    <a:p>
                      <a:pPr algn="ctr"/>
                      <a:r>
                        <a:rPr lang="en-US" sz="2400" dirty="0"/>
                        <a:t>24 contrasts between Israel &amp; the Church</a:t>
                      </a:r>
                    </a:p>
                    <a:p>
                      <a:pPr algn="ctr"/>
                      <a:r>
                        <a:rPr lang="en-US" sz="1800" dirty="0"/>
                        <a:t>Systematic Theology, Volume 4, Pages 47-53</a:t>
                      </a:r>
                    </a:p>
                  </a:txBody>
                  <a:tcPr anchor="ctr">
                    <a:solidFill>
                      <a:schemeClr val="bg1">
                        <a:lumMod val="75000"/>
                      </a:schemeClr>
                    </a:solidFill>
                  </a:tcPr>
                </a:tc>
                <a:tc hMerge="1">
                  <a:txBody>
                    <a:bodyPr/>
                    <a:lstStyle/>
                    <a:p>
                      <a:pPr algn="ctr"/>
                      <a:endParaRPr lang="en-US" sz="2800" dirty="0"/>
                    </a:p>
                  </a:txBody>
                  <a:tcPr>
                    <a:solidFill>
                      <a:schemeClr val="bg1">
                        <a:lumMod val="75000"/>
                      </a:schemeClr>
                    </a:solidFill>
                  </a:tcPr>
                </a:tc>
                <a:tc hMerge="1">
                  <a:txBody>
                    <a:bodyPr/>
                    <a:lstStyle/>
                    <a:p>
                      <a:pPr algn="ctr"/>
                      <a:endParaRPr lang="en-US" sz="2800" dirty="0">
                        <a:solidFill>
                          <a:srgbClr val="0000FF"/>
                        </a:solidFill>
                      </a:endParaRPr>
                    </a:p>
                  </a:txBody>
                  <a:tcPr>
                    <a:solidFill>
                      <a:schemeClr val="bg1">
                        <a:lumMod val="75000"/>
                      </a:schemeClr>
                    </a:solidFill>
                  </a:tcPr>
                </a:tc>
                <a:extLst>
                  <a:ext uri="{0D108BD9-81ED-4DB2-BD59-A6C34878D82A}">
                    <a16:rowId xmlns:a16="http://schemas.microsoft.com/office/drawing/2014/main" val="817734580"/>
                  </a:ext>
                </a:extLst>
              </a:tr>
              <a:tr h="527946">
                <a:tc>
                  <a:txBody>
                    <a:bodyPr/>
                    <a:lstStyle/>
                    <a:p>
                      <a:pPr algn="ctr"/>
                      <a:endParaRPr lang="en-US" sz="2800" b="1" dirty="0"/>
                    </a:p>
                  </a:txBody>
                  <a:tcPr anchor="ctr">
                    <a:solidFill>
                      <a:schemeClr val="bg1">
                        <a:lumMod val="95000"/>
                      </a:schemeClr>
                    </a:solidFill>
                  </a:tcPr>
                </a:tc>
                <a:tc>
                  <a:txBody>
                    <a:bodyPr/>
                    <a:lstStyle/>
                    <a:p>
                      <a:pPr algn="ctr"/>
                      <a:r>
                        <a:rPr lang="en-US" sz="2800" b="1" dirty="0">
                          <a:solidFill>
                            <a:srgbClr val="C00000"/>
                          </a:solidFill>
                        </a:rPr>
                        <a:t>Israel</a:t>
                      </a:r>
                      <a:r>
                        <a:rPr lang="en-US" sz="2800" b="1" dirty="0"/>
                        <a:t> </a:t>
                      </a:r>
                    </a:p>
                  </a:txBody>
                  <a:tcPr anchor="ctr">
                    <a:solidFill>
                      <a:schemeClr val="bg1">
                        <a:lumMod val="95000"/>
                      </a:schemeClr>
                    </a:solidFill>
                  </a:tcPr>
                </a:tc>
                <a:tc>
                  <a:txBody>
                    <a:bodyPr/>
                    <a:lstStyle/>
                    <a:p>
                      <a:pPr algn="ctr"/>
                      <a:r>
                        <a:rPr lang="en-US" sz="2800" b="1" dirty="0">
                          <a:solidFill>
                            <a:srgbClr val="0000FF"/>
                          </a:solidFill>
                        </a:rPr>
                        <a:t>Church</a:t>
                      </a:r>
                    </a:p>
                  </a:txBody>
                  <a:tcPr anchor="ctr">
                    <a:solidFill>
                      <a:schemeClr val="bg1">
                        <a:lumMod val="95000"/>
                      </a:schemeClr>
                    </a:solidFill>
                  </a:tcPr>
                </a:tc>
                <a:extLst>
                  <a:ext uri="{0D108BD9-81ED-4DB2-BD59-A6C34878D82A}">
                    <a16:rowId xmlns:a16="http://schemas.microsoft.com/office/drawing/2014/main" val="1631857045"/>
                  </a:ext>
                </a:extLst>
              </a:tr>
              <a:tr h="838500">
                <a:tc>
                  <a:txBody>
                    <a:bodyPr/>
                    <a:lstStyle/>
                    <a:p>
                      <a:pPr marL="457200" indent="-457200" algn="l" defTabSz="685800" rtl="0" eaLnBrk="1" latinLnBrk="0" hangingPunct="1"/>
                      <a:r>
                        <a:rPr lang="en-US" sz="2300" kern="1200" dirty="0">
                          <a:solidFill>
                            <a:schemeClr val="dk1"/>
                          </a:solidFill>
                          <a:latin typeface="+mn-lt"/>
                          <a:ea typeface="+mn-ea"/>
                          <a:cs typeface="+mn-cs"/>
                        </a:rPr>
                        <a:t>13) Christ:</a:t>
                      </a:r>
                    </a:p>
                  </a:txBody>
                  <a:tcPr anchor="ctr">
                    <a:solidFill>
                      <a:schemeClr val="bg1">
                        <a:lumMod val="95000"/>
                      </a:schemeClr>
                    </a:solidFill>
                  </a:tcPr>
                </a:tc>
                <a:tc>
                  <a:txBody>
                    <a:bodyPr/>
                    <a:lstStyle/>
                    <a:p>
                      <a:pPr algn="ctr"/>
                      <a:r>
                        <a:rPr lang="en-US" sz="2300" dirty="0"/>
                        <a:t>Messiah, Immanuel, King</a:t>
                      </a:r>
                    </a:p>
                  </a:txBody>
                  <a:tcPr anchor="ctr">
                    <a:solidFill>
                      <a:schemeClr val="bg1">
                        <a:lumMod val="95000"/>
                      </a:schemeClr>
                    </a:solidFill>
                  </a:tcPr>
                </a:tc>
                <a:tc>
                  <a:txBody>
                    <a:bodyPr/>
                    <a:lstStyle/>
                    <a:p>
                      <a:pPr algn="ctr"/>
                      <a:r>
                        <a:rPr lang="en-US" sz="2300" dirty="0"/>
                        <a:t>Savior, Lord, Bridegroom, Head</a:t>
                      </a:r>
                    </a:p>
                  </a:txBody>
                  <a:tcPr anchor="ctr">
                    <a:solidFill>
                      <a:srgbClr val="FFFFCC"/>
                    </a:solidFill>
                  </a:tcPr>
                </a:tc>
                <a:extLst>
                  <a:ext uri="{0D108BD9-81ED-4DB2-BD59-A6C34878D82A}">
                    <a16:rowId xmlns:a16="http://schemas.microsoft.com/office/drawing/2014/main" val="389706838"/>
                  </a:ext>
                </a:extLst>
              </a:tr>
              <a:tr h="838500">
                <a:tc>
                  <a:txBody>
                    <a:bodyPr/>
                    <a:lstStyle/>
                    <a:p>
                      <a:pPr marL="457200" indent="-457200" algn="l" defTabSz="685800" rtl="0" eaLnBrk="1" latinLnBrk="0" hangingPunct="1"/>
                      <a:r>
                        <a:rPr lang="en-US" sz="2300" kern="1200" dirty="0">
                          <a:solidFill>
                            <a:schemeClr val="dk1"/>
                          </a:solidFill>
                          <a:latin typeface="+mn-lt"/>
                          <a:ea typeface="+mn-ea"/>
                          <a:cs typeface="+mn-cs"/>
                        </a:rPr>
                        <a:t>14) The Holy Spirit:</a:t>
                      </a:r>
                    </a:p>
                  </a:txBody>
                  <a:tcPr anchor="ctr">
                    <a:solidFill>
                      <a:schemeClr val="bg1">
                        <a:lumMod val="95000"/>
                      </a:schemeClr>
                    </a:solidFill>
                  </a:tcPr>
                </a:tc>
                <a:tc>
                  <a:txBody>
                    <a:bodyPr/>
                    <a:lstStyle/>
                    <a:p>
                      <a:pPr algn="ctr"/>
                      <a:r>
                        <a:rPr lang="en-US" sz="2300" dirty="0"/>
                        <a:t>Temporary &amp; exceptional filling</a:t>
                      </a:r>
                    </a:p>
                  </a:txBody>
                  <a:tcPr anchor="ctr">
                    <a:solidFill>
                      <a:schemeClr val="bg1">
                        <a:lumMod val="95000"/>
                      </a:schemeClr>
                    </a:solidFill>
                  </a:tcPr>
                </a:tc>
                <a:tc>
                  <a:txBody>
                    <a:bodyPr/>
                    <a:lstStyle/>
                    <a:p>
                      <a:pPr algn="ctr"/>
                      <a:r>
                        <a:rPr lang="en-US" sz="2300" dirty="0"/>
                        <a:t>Permanent indwelling</a:t>
                      </a:r>
                    </a:p>
                  </a:txBody>
                  <a:tcPr anchor="ctr">
                    <a:solidFill>
                      <a:srgbClr val="FFFFCC"/>
                    </a:solidFill>
                  </a:tcPr>
                </a:tc>
                <a:extLst>
                  <a:ext uri="{0D108BD9-81ED-4DB2-BD59-A6C34878D82A}">
                    <a16:rowId xmlns:a16="http://schemas.microsoft.com/office/drawing/2014/main" val="1676977601"/>
                  </a:ext>
                </a:extLst>
              </a:tr>
              <a:tr h="465834">
                <a:tc>
                  <a:txBody>
                    <a:bodyPr/>
                    <a:lstStyle/>
                    <a:p>
                      <a:pPr marL="457200" indent="-457200" algn="l" defTabSz="685800" rtl="0" eaLnBrk="1" latinLnBrk="0" hangingPunct="1"/>
                      <a:r>
                        <a:rPr lang="en-US" sz="2300" kern="1200" dirty="0">
                          <a:solidFill>
                            <a:schemeClr val="dk1"/>
                          </a:solidFill>
                          <a:latin typeface="+mn-lt"/>
                          <a:ea typeface="+mn-ea"/>
                          <a:cs typeface="+mn-cs"/>
                        </a:rPr>
                        <a:t>15) Governing principle:</a:t>
                      </a:r>
                    </a:p>
                  </a:txBody>
                  <a:tcPr anchor="ctr">
                    <a:solidFill>
                      <a:schemeClr val="bg1">
                        <a:lumMod val="95000"/>
                      </a:schemeClr>
                    </a:solidFill>
                  </a:tcPr>
                </a:tc>
                <a:tc>
                  <a:txBody>
                    <a:bodyPr/>
                    <a:lstStyle/>
                    <a:p>
                      <a:pPr algn="ctr"/>
                      <a:r>
                        <a:rPr lang="en-US" sz="2300" b="1" dirty="0"/>
                        <a:t>Law of Moses</a:t>
                      </a:r>
                    </a:p>
                  </a:txBody>
                  <a:tcPr anchor="ctr">
                    <a:solidFill>
                      <a:schemeClr val="bg1">
                        <a:lumMod val="95000"/>
                      </a:schemeClr>
                    </a:solidFill>
                  </a:tcPr>
                </a:tc>
                <a:tc>
                  <a:txBody>
                    <a:bodyPr/>
                    <a:lstStyle/>
                    <a:p>
                      <a:pPr algn="ctr"/>
                      <a:r>
                        <a:rPr lang="en-US" sz="2300" b="1" dirty="0"/>
                        <a:t>Divine Grace</a:t>
                      </a:r>
                    </a:p>
                  </a:txBody>
                  <a:tcPr anchor="ctr">
                    <a:solidFill>
                      <a:srgbClr val="FFFFCC"/>
                    </a:solidFill>
                  </a:tcPr>
                </a:tc>
                <a:extLst>
                  <a:ext uri="{0D108BD9-81ED-4DB2-BD59-A6C34878D82A}">
                    <a16:rowId xmlns:a16="http://schemas.microsoft.com/office/drawing/2014/main" val="1555567467"/>
                  </a:ext>
                </a:extLst>
              </a:tr>
              <a:tr h="838500">
                <a:tc>
                  <a:txBody>
                    <a:bodyPr/>
                    <a:lstStyle/>
                    <a:p>
                      <a:pPr marL="457200" indent="-457200" algn="l" defTabSz="685800" rtl="0" eaLnBrk="1" latinLnBrk="0" hangingPunct="1"/>
                      <a:r>
                        <a:rPr lang="en-US" sz="2300" kern="1200" dirty="0">
                          <a:solidFill>
                            <a:schemeClr val="dk1"/>
                          </a:solidFill>
                          <a:latin typeface="+mn-lt"/>
                          <a:ea typeface="+mn-ea"/>
                          <a:cs typeface="+mn-cs"/>
                        </a:rPr>
                        <a:t>16) Divine enablement:</a:t>
                      </a:r>
                    </a:p>
                  </a:txBody>
                  <a:tcPr anchor="ctr">
                    <a:solidFill>
                      <a:schemeClr val="bg1">
                        <a:lumMod val="95000"/>
                      </a:schemeClr>
                    </a:solidFill>
                  </a:tcPr>
                </a:tc>
                <a:tc>
                  <a:txBody>
                    <a:bodyPr/>
                    <a:lstStyle/>
                    <a:p>
                      <a:pPr algn="ctr"/>
                      <a:r>
                        <a:rPr lang="en-US" sz="2300" dirty="0"/>
                        <a:t>none</a:t>
                      </a:r>
                    </a:p>
                  </a:txBody>
                  <a:tcPr anchor="ctr">
                    <a:solidFill>
                      <a:schemeClr val="bg1">
                        <a:lumMod val="95000"/>
                      </a:schemeClr>
                    </a:solidFill>
                  </a:tcPr>
                </a:tc>
                <a:tc>
                  <a:txBody>
                    <a:bodyPr/>
                    <a:lstStyle/>
                    <a:p>
                      <a:pPr algn="ctr"/>
                      <a:r>
                        <a:rPr lang="en-US" sz="2300" dirty="0"/>
                        <a:t>the indwelling Holy Spirit</a:t>
                      </a:r>
                    </a:p>
                  </a:txBody>
                  <a:tcPr anchor="ctr">
                    <a:solidFill>
                      <a:srgbClr val="FFFFCC"/>
                    </a:solidFill>
                  </a:tcPr>
                </a:tc>
                <a:extLst>
                  <a:ext uri="{0D108BD9-81ED-4DB2-BD59-A6C34878D82A}">
                    <a16:rowId xmlns:a16="http://schemas.microsoft.com/office/drawing/2014/main" val="2288923087"/>
                  </a:ext>
                </a:extLst>
              </a:tr>
              <a:tr h="838500">
                <a:tc>
                  <a:txBody>
                    <a:bodyPr/>
                    <a:lstStyle/>
                    <a:p>
                      <a:pPr marL="457200" indent="-457200" algn="l" defTabSz="685800" rtl="0" eaLnBrk="1" latinLnBrk="0" hangingPunct="1"/>
                      <a:r>
                        <a:rPr lang="en-US" sz="2300" kern="1200" dirty="0">
                          <a:solidFill>
                            <a:schemeClr val="dk1"/>
                          </a:solidFill>
                          <a:latin typeface="+mn-lt"/>
                          <a:ea typeface="+mn-ea"/>
                          <a:cs typeface="+mn-cs"/>
                        </a:rPr>
                        <a:t>17) Two farewell discourses:</a:t>
                      </a:r>
                    </a:p>
                  </a:txBody>
                  <a:tcPr anchor="ctr">
                    <a:solidFill>
                      <a:schemeClr val="bg1">
                        <a:lumMod val="95000"/>
                      </a:schemeClr>
                    </a:solidFill>
                  </a:tcPr>
                </a:tc>
                <a:tc>
                  <a:txBody>
                    <a:bodyPr/>
                    <a:lstStyle/>
                    <a:p>
                      <a:pPr algn="ctr"/>
                      <a:r>
                        <a:rPr lang="en-US" sz="2300" dirty="0"/>
                        <a:t>Olivet Discourse</a:t>
                      </a:r>
                    </a:p>
                    <a:p>
                      <a:pPr algn="ctr"/>
                      <a:r>
                        <a:rPr lang="en-US" sz="2000" dirty="0"/>
                        <a:t>(Farwell Israel)</a:t>
                      </a:r>
                    </a:p>
                  </a:txBody>
                  <a:tcPr anchor="ctr">
                    <a:solidFill>
                      <a:schemeClr val="bg1">
                        <a:lumMod val="95000"/>
                      </a:schemeClr>
                    </a:solidFill>
                  </a:tcPr>
                </a:tc>
                <a:tc>
                  <a:txBody>
                    <a:bodyPr/>
                    <a:lstStyle/>
                    <a:p>
                      <a:pPr algn="ctr"/>
                      <a:r>
                        <a:rPr lang="en-US" sz="2300" dirty="0"/>
                        <a:t>Upper Room Discourse</a:t>
                      </a:r>
                    </a:p>
                    <a:p>
                      <a:pPr algn="ctr"/>
                      <a:r>
                        <a:rPr lang="en-US" sz="2000" dirty="0"/>
                        <a:t>(Hello Church)</a:t>
                      </a:r>
                    </a:p>
                  </a:txBody>
                  <a:tcPr anchor="ctr">
                    <a:solidFill>
                      <a:srgbClr val="FFFFCC"/>
                    </a:solidFill>
                  </a:tcPr>
                </a:tc>
                <a:extLst>
                  <a:ext uri="{0D108BD9-81ED-4DB2-BD59-A6C34878D82A}">
                    <a16:rowId xmlns:a16="http://schemas.microsoft.com/office/drawing/2014/main" val="33007883"/>
                  </a:ext>
                </a:extLst>
              </a:tr>
              <a:tr h="838500">
                <a:tc>
                  <a:txBody>
                    <a:bodyPr/>
                    <a:lstStyle/>
                    <a:p>
                      <a:pPr marL="457200" indent="-457200" algn="l" defTabSz="685800" rtl="0" eaLnBrk="1" latinLnBrk="0" hangingPunct="1"/>
                      <a:r>
                        <a:rPr lang="en-US" sz="2300" kern="1200" dirty="0">
                          <a:solidFill>
                            <a:schemeClr val="dk1"/>
                          </a:solidFill>
                          <a:latin typeface="+mn-lt"/>
                          <a:ea typeface="+mn-ea"/>
                          <a:cs typeface="+mn-cs"/>
                        </a:rPr>
                        <a:t>18) The promise of Christ’s return:</a:t>
                      </a:r>
                    </a:p>
                  </a:txBody>
                  <a:tcPr anchor="ctr">
                    <a:solidFill>
                      <a:schemeClr val="bg1">
                        <a:lumMod val="95000"/>
                      </a:schemeClr>
                    </a:solidFill>
                  </a:tcPr>
                </a:tc>
                <a:tc>
                  <a:txBody>
                    <a:bodyPr/>
                    <a:lstStyle/>
                    <a:p>
                      <a:pPr algn="ctr"/>
                      <a:r>
                        <a:rPr lang="en-US" sz="2300" dirty="0"/>
                        <a:t>As King, in power &amp; glory (2</a:t>
                      </a:r>
                      <a:r>
                        <a:rPr lang="en-US" sz="2300" baseline="30000" dirty="0"/>
                        <a:t>nd</a:t>
                      </a:r>
                      <a:r>
                        <a:rPr lang="en-US" sz="2300" dirty="0"/>
                        <a:t> Coming)</a:t>
                      </a:r>
                    </a:p>
                  </a:txBody>
                  <a:tcPr anchor="ctr">
                    <a:solidFill>
                      <a:schemeClr val="bg1">
                        <a:lumMod val="95000"/>
                      </a:schemeClr>
                    </a:solidFill>
                  </a:tcPr>
                </a:tc>
                <a:tc>
                  <a:txBody>
                    <a:bodyPr/>
                    <a:lstStyle/>
                    <a:p>
                      <a:pPr algn="ctr"/>
                      <a:r>
                        <a:rPr lang="en-US" sz="2300" dirty="0"/>
                        <a:t>to receive us to Himself (Rapture) </a:t>
                      </a:r>
                    </a:p>
                  </a:txBody>
                  <a:tcPr anchor="ctr">
                    <a:solidFill>
                      <a:srgbClr val="FFFFCC"/>
                    </a:solidFill>
                  </a:tcPr>
                </a:tc>
                <a:extLst>
                  <a:ext uri="{0D108BD9-81ED-4DB2-BD59-A6C34878D82A}">
                    <a16:rowId xmlns:a16="http://schemas.microsoft.com/office/drawing/2014/main" val="1131376249"/>
                  </a:ext>
                </a:extLst>
              </a:tr>
              <a:tr h="838500">
                <a:tc>
                  <a:txBody>
                    <a:bodyPr/>
                    <a:lstStyle/>
                    <a:p>
                      <a:pPr marL="457200" indent="-457200" algn="l" defTabSz="685800" rtl="0" eaLnBrk="1" latinLnBrk="0" hangingPunct="1"/>
                      <a:r>
                        <a:rPr lang="en-US" sz="2300" kern="1200" dirty="0">
                          <a:solidFill>
                            <a:schemeClr val="dk1"/>
                          </a:solidFill>
                          <a:latin typeface="+mn-lt"/>
                          <a:ea typeface="+mn-ea"/>
                          <a:cs typeface="+mn-cs"/>
                        </a:rPr>
                        <a:t>19) Position:</a:t>
                      </a:r>
                    </a:p>
                  </a:txBody>
                  <a:tcPr anchor="ctr">
                    <a:solidFill>
                      <a:schemeClr val="bg1">
                        <a:lumMod val="95000"/>
                      </a:schemeClr>
                    </a:solidFill>
                  </a:tcPr>
                </a:tc>
                <a:tc>
                  <a:txBody>
                    <a:bodyPr/>
                    <a:lstStyle/>
                    <a:p>
                      <a:pPr algn="ctr"/>
                      <a:r>
                        <a:rPr lang="en-US" sz="2300" dirty="0"/>
                        <a:t>servants of Jehovah</a:t>
                      </a:r>
                    </a:p>
                  </a:txBody>
                  <a:tcPr anchor="ctr">
                    <a:solidFill>
                      <a:schemeClr val="bg1">
                        <a:lumMod val="95000"/>
                      </a:schemeClr>
                    </a:solidFill>
                  </a:tcPr>
                </a:tc>
                <a:tc>
                  <a:txBody>
                    <a:bodyPr/>
                    <a:lstStyle/>
                    <a:p>
                      <a:pPr algn="ctr"/>
                      <a:r>
                        <a:rPr lang="en-US" sz="2300" dirty="0"/>
                        <a:t>“In Christ”; members of God’s household</a:t>
                      </a:r>
                    </a:p>
                  </a:txBody>
                  <a:tcPr anchor="ctr">
                    <a:solidFill>
                      <a:srgbClr val="FFFFCC"/>
                    </a:solidFill>
                  </a:tcPr>
                </a:tc>
                <a:extLst>
                  <a:ext uri="{0D108BD9-81ED-4DB2-BD59-A6C34878D82A}">
                    <a16:rowId xmlns:a16="http://schemas.microsoft.com/office/drawing/2014/main" val="3071242184"/>
                  </a:ext>
                </a:extLst>
              </a:tr>
            </a:tbl>
          </a:graphicData>
        </a:graphic>
      </p:graphicFrame>
    </p:spTree>
    <p:extLst>
      <p:ext uri="{BB962C8B-B14F-4D97-AF65-F5344CB8AC3E}">
        <p14:creationId xmlns:p14="http://schemas.microsoft.com/office/powerpoint/2010/main" val="155892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3"/>
            <a:ext cx="8679180" cy="5611689"/>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4" indent="-461963" algn="l">
              <a:lnSpc>
                <a:spcPct val="100000"/>
              </a:lnSpc>
              <a:spcBef>
                <a:spcPts val="0"/>
              </a:spcBef>
              <a:spcAft>
                <a:spcPts val="1200"/>
              </a:spcAft>
              <a:buFont typeface="+mj-lt"/>
              <a:buAutoNum type="arabicPeriod" startAt="3"/>
            </a:pPr>
            <a:r>
              <a:rPr lang="en-US" sz="2800" b="1" dirty="0">
                <a:solidFill>
                  <a:srgbClr val="0000FF"/>
                </a:solidFill>
              </a:rPr>
              <a:t>The Dark Ages</a:t>
            </a:r>
          </a:p>
          <a:p>
            <a:pPr marL="914400" lvl="1" indent="-452438" algn="l">
              <a:lnSpc>
                <a:spcPct val="100000"/>
              </a:lnSpc>
              <a:spcBef>
                <a:spcPts val="0"/>
              </a:spcBef>
              <a:spcAft>
                <a:spcPts val="1200"/>
              </a:spcAft>
              <a:buFont typeface="Arial" panose="020B0604020202020204" pitchFamily="34" charset="0"/>
              <a:buChar char="•"/>
            </a:pPr>
            <a:r>
              <a:rPr lang="en-US" sz="2800" dirty="0"/>
              <a:t>Lasted from the 4</a:t>
            </a:r>
            <a:r>
              <a:rPr lang="en-US" sz="2800" baseline="30000" dirty="0"/>
              <a:t>th</a:t>
            </a:r>
            <a:r>
              <a:rPr lang="en-US" sz="2800" dirty="0"/>
              <a:t> to the 16</a:t>
            </a:r>
            <a:r>
              <a:rPr lang="en-US" sz="2800" baseline="30000" dirty="0"/>
              <a:t>th</a:t>
            </a:r>
            <a:r>
              <a:rPr lang="en-US" sz="2800" dirty="0"/>
              <a:t> centuries (1200 yrs.)</a:t>
            </a:r>
          </a:p>
          <a:p>
            <a:pPr marL="914400" lvl="1" indent="-452438" algn="l">
              <a:lnSpc>
                <a:spcPct val="100000"/>
              </a:lnSpc>
              <a:spcBef>
                <a:spcPts val="0"/>
              </a:spcBef>
              <a:spcAft>
                <a:spcPts val="1200"/>
              </a:spcAft>
              <a:buFont typeface="Arial" panose="020B0604020202020204" pitchFamily="34" charset="0"/>
              <a:buChar char="•"/>
            </a:pPr>
            <a:r>
              <a:rPr lang="en-US" sz="2800" dirty="0"/>
              <a:t>Obsolescence of prophetic studies</a:t>
            </a:r>
          </a:p>
          <a:p>
            <a:pPr marL="914400" lvl="1" indent="-452438" algn="l">
              <a:lnSpc>
                <a:spcPct val="100000"/>
              </a:lnSpc>
              <a:spcBef>
                <a:spcPts val="0"/>
              </a:spcBef>
              <a:spcAft>
                <a:spcPts val="1200"/>
              </a:spcAft>
              <a:buFont typeface="Arial" panose="020B0604020202020204" pitchFamily="34" charset="0"/>
              <a:buChar char="•"/>
            </a:pPr>
            <a:r>
              <a:rPr lang="en-US" sz="2800" dirty="0"/>
              <a:t>Domination of Augustinian Amillennialism</a:t>
            </a:r>
          </a:p>
          <a:p>
            <a:pPr marL="914400" lvl="1" indent="-452438" algn="l">
              <a:lnSpc>
                <a:spcPct val="100000"/>
              </a:lnSpc>
              <a:spcBef>
                <a:spcPts val="0"/>
              </a:spcBef>
              <a:spcAft>
                <a:spcPts val="1200"/>
              </a:spcAft>
              <a:buFont typeface="Arial" panose="020B0604020202020204" pitchFamily="34" charset="0"/>
              <a:buChar char="•"/>
            </a:pPr>
            <a:r>
              <a:rPr lang="en-US" sz="2800" dirty="0"/>
              <a:t>Only one church: Roman Catholicism</a:t>
            </a:r>
          </a:p>
          <a:p>
            <a:pPr marL="914400" lvl="1" indent="-452438" algn="l">
              <a:lnSpc>
                <a:spcPct val="100000"/>
              </a:lnSpc>
              <a:spcBef>
                <a:spcPts val="0"/>
              </a:spcBef>
              <a:spcAft>
                <a:spcPts val="1200"/>
              </a:spcAft>
              <a:buFont typeface="Arial" panose="020B0604020202020204" pitchFamily="34" charset="0"/>
              <a:buChar char="•"/>
            </a:pPr>
            <a:r>
              <a:rPr lang="en-US" sz="2800" dirty="0"/>
              <a:t>The Bible is removed from the people</a:t>
            </a:r>
          </a:p>
          <a:p>
            <a:pPr marL="1376363" lvl="3" indent="-463550" algn="l">
              <a:lnSpc>
                <a:spcPct val="100000"/>
              </a:lnSpc>
              <a:spcBef>
                <a:spcPts val="0"/>
              </a:spcBef>
              <a:spcAft>
                <a:spcPts val="600"/>
              </a:spcAft>
              <a:buFont typeface="Courier New" panose="02070309020205020404" pitchFamily="49" charset="0"/>
              <a:buChar char="-"/>
            </a:pPr>
            <a:r>
              <a:rPr lang="en-US" sz="2500" dirty="0"/>
              <a:t>Illiteracy</a:t>
            </a:r>
          </a:p>
          <a:p>
            <a:pPr marL="1376363" lvl="3" indent="-463550" algn="l">
              <a:lnSpc>
                <a:spcPct val="100000"/>
              </a:lnSpc>
              <a:spcBef>
                <a:spcPts val="0"/>
              </a:spcBef>
              <a:spcAft>
                <a:spcPts val="600"/>
              </a:spcAft>
              <a:buFont typeface="Courier New" panose="02070309020205020404" pitchFamily="49" charset="0"/>
              <a:buChar char="-"/>
            </a:pPr>
            <a:r>
              <a:rPr lang="en-US" sz="2500" dirty="0"/>
              <a:t>Mass read in Latin</a:t>
            </a:r>
          </a:p>
          <a:p>
            <a:pPr marL="914400" lvl="1" indent="-452438" algn="l">
              <a:lnSpc>
                <a:spcPct val="100000"/>
              </a:lnSpc>
              <a:spcBef>
                <a:spcPts val="0"/>
              </a:spcBef>
              <a:spcAft>
                <a:spcPts val="1200"/>
              </a:spcAft>
              <a:buFont typeface="Arial" panose="020B0604020202020204" pitchFamily="34" charset="0"/>
              <a:buChar char="•"/>
            </a:pPr>
            <a:r>
              <a:rPr lang="en-US" sz="2800" dirty="0"/>
              <a:t>Church in need of rescue</a:t>
            </a:r>
          </a:p>
        </p:txBody>
      </p:sp>
    </p:spTree>
    <p:extLst>
      <p:ext uri="{BB962C8B-B14F-4D97-AF65-F5344CB8AC3E}">
        <p14:creationId xmlns:p14="http://schemas.microsoft.com/office/powerpoint/2010/main" val="1300143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48815299"/>
              </p:ext>
            </p:extLst>
          </p:nvPr>
        </p:nvGraphicFramePr>
        <p:xfrm>
          <a:off x="45720" y="45721"/>
          <a:ext cx="9052560" cy="6766559"/>
        </p:xfrm>
        <a:graphic>
          <a:graphicData uri="http://schemas.openxmlformats.org/drawingml/2006/table">
            <a:tbl>
              <a:tblPr firstRow="1" bandRow="1">
                <a:tableStyleId>{0505E3EF-67EA-436B-97B2-0124C06EBD24}</a:tableStyleId>
              </a:tblPr>
              <a:tblGrid>
                <a:gridCol w="3017520">
                  <a:extLst>
                    <a:ext uri="{9D8B030D-6E8A-4147-A177-3AD203B41FA5}">
                      <a16:colId xmlns:a16="http://schemas.microsoft.com/office/drawing/2014/main" val="4234601581"/>
                    </a:ext>
                  </a:extLst>
                </a:gridCol>
                <a:gridCol w="3017520">
                  <a:extLst>
                    <a:ext uri="{9D8B030D-6E8A-4147-A177-3AD203B41FA5}">
                      <a16:colId xmlns:a16="http://schemas.microsoft.com/office/drawing/2014/main" val="2137268365"/>
                    </a:ext>
                  </a:extLst>
                </a:gridCol>
                <a:gridCol w="3017520">
                  <a:extLst>
                    <a:ext uri="{9D8B030D-6E8A-4147-A177-3AD203B41FA5}">
                      <a16:colId xmlns:a16="http://schemas.microsoft.com/office/drawing/2014/main" val="2539386127"/>
                    </a:ext>
                  </a:extLst>
                </a:gridCol>
              </a:tblGrid>
              <a:tr h="754462">
                <a:tc gridSpan="3">
                  <a:txBody>
                    <a:bodyPr/>
                    <a:lstStyle/>
                    <a:p>
                      <a:pPr algn="ctr"/>
                      <a:r>
                        <a:rPr lang="en-US" sz="2400" dirty="0"/>
                        <a:t>24 contrasts between Israel &amp; the Church</a:t>
                      </a:r>
                    </a:p>
                    <a:p>
                      <a:pPr algn="ctr"/>
                      <a:r>
                        <a:rPr lang="en-US" sz="1800" dirty="0"/>
                        <a:t>Systematic Theology, Volume 4, Pages 47-53</a:t>
                      </a:r>
                    </a:p>
                  </a:txBody>
                  <a:tcPr anchor="ctr">
                    <a:solidFill>
                      <a:schemeClr val="bg1">
                        <a:lumMod val="75000"/>
                      </a:schemeClr>
                    </a:solidFill>
                  </a:tcPr>
                </a:tc>
                <a:tc hMerge="1">
                  <a:txBody>
                    <a:bodyPr/>
                    <a:lstStyle/>
                    <a:p>
                      <a:pPr algn="ctr"/>
                      <a:endParaRPr lang="en-US" sz="2800" dirty="0"/>
                    </a:p>
                  </a:txBody>
                  <a:tcPr>
                    <a:solidFill>
                      <a:schemeClr val="bg1">
                        <a:lumMod val="75000"/>
                      </a:schemeClr>
                    </a:solidFill>
                  </a:tcPr>
                </a:tc>
                <a:tc hMerge="1">
                  <a:txBody>
                    <a:bodyPr/>
                    <a:lstStyle/>
                    <a:p>
                      <a:pPr algn="ctr"/>
                      <a:endParaRPr lang="en-US" sz="2800" dirty="0">
                        <a:solidFill>
                          <a:srgbClr val="0000FF"/>
                        </a:solidFill>
                      </a:endParaRPr>
                    </a:p>
                  </a:txBody>
                  <a:tcPr>
                    <a:solidFill>
                      <a:schemeClr val="bg1">
                        <a:lumMod val="75000"/>
                      </a:schemeClr>
                    </a:solidFill>
                  </a:tcPr>
                </a:tc>
                <a:extLst>
                  <a:ext uri="{0D108BD9-81ED-4DB2-BD59-A6C34878D82A}">
                    <a16:rowId xmlns:a16="http://schemas.microsoft.com/office/drawing/2014/main" val="1962394753"/>
                  </a:ext>
                </a:extLst>
              </a:tr>
              <a:tr h="672406">
                <a:tc>
                  <a:txBody>
                    <a:bodyPr/>
                    <a:lstStyle/>
                    <a:p>
                      <a:pPr algn="ctr"/>
                      <a:endParaRPr lang="en-US" sz="2800" b="1" dirty="0"/>
                    </a:p>
                  </a:txBody>
                  <a:tcPr anchor="ctr">
                    <a:solidFill>
                      <a:schemeClr val="bg1">
                        <a:lumMod val="95000"/>
                      </a:schemeClr>
                    </a:solidFill>
                  </a:tcPr>
                </a:tc>
                <a:tc>
                  <a:txBody>
                    <a:bodyPr/>
                    <a:lstStyle/>
                    <a:p>
                      <a:pPr algn="ctr"/>
                      <a:r>
                        <a:rPr lang="en-US" sz="2800" b="1" dirty="0">
                          <a:solidFill>
                            <a:srgbClr val="C00000"/>
                          </a:solidFill>
                        </a:rPr>
                        <a:t>Israel</a:t>
                      </a:r>
                      <a:r>
                        <a:rPr lang="en-US" sz="2800" b="1" dirty="0"/>
                        <a:t> </a:t>
                      </a:r>
                    </a:p>
                  </a:txBody>
                  <a:tcPr anchor="ctr">
                    <a:solidFill>
                      <a:schemeClr val="bg1">
                        <a:lumMod val="95000"/>
                      </a:schemeClr>
                    </a:solidFill>
                  </a:tcPr>
                </a:tc>
                <a:tc>
                  <a:txBody>
                    <a:bodyPr/>
                    <a:lstStyle/>
                    <a:p>
                      <a:pPr algn="ctr"/>
                      <a:r>
                        <a:rPr lang="en-US" sz="2800" b="1" dirty="0">
                          <a:solidFill>
                            <a:srgbClr val="0000FF"/>
                          </a:solidFill>
                        </a:rPr>
                        <a:t>Church</a:t>
                      </a:r>
                    </a:p>
                  </a:txBody>
                  <a:tcPr anchor="ctr">
                    <a:solidFill>
                      <a:schemeClr val="bg1">
                        <a:lumMod val="95000"/>
                      </a:schemeClr>
                    </a:solidFill>
                  </a:tcPr>
                </a:tc>
                <a:extLst>
                  <a:ext uri="{0D108BD9-81ED-4DB2-BD59-A6C34878D82A}">
                    <a16:rowId xmlns:a16="http://schemas.microsoft.com/office/drawing/2014/main" val="1631857045"/>
                  </a:ext>
                </a:extLst>
              </a:tr>
              <a:tr h="1067938">
                <a:tc>
                  <a:txBody>
                    <a:bodyPr/>
                    <a:lstStyle/>
                    <a:p>
                      <a:pPr marL="457200" indent="-457200" algn="l" defTabSz="685800" rtl="0" eaLnBrk="1" latinLnBrk="0" hangingPunct="1"/>
                      <a:r>
                        <a:rPr lang="en-US" sz="2300" kern="1200" dirty="0">
                          <a:solidFill>
                            <a:schemeClr val="dk1"/>
                          </a:solidFill>
                          <a:latin typeface="+mn-lt"/>
                          <a:ea typeface="+mn-ea"/>
                          <a:cs typeface="+mn-cs"/>
                        </a:rPr>
                        <a:t>20) Christ’s earthly reign:</a:t>
                      </a:r>
                    </a:p>
                  </a:txBody>
                  <a:tcPr anchor="ctr">
                    <a:solidFill>
                      <a:schemeClr val="bg1">
                        <a:lumMod val="95000"/>
                      </a:schemeClr>
                    </a:solidFill>
                  </a:tcPr>
                </a:tc>
                <a:tc>
                  <a:txBody>
                    <a:bodyPr/>
                    <a:lstStyle/>
                    <a:p>
                      <a:pPr algn="ctr"/>
                      <a:r>
                        <a:rPr lang="en-US" sz="2300" dirty="0"/>
                        <a:t>subjects of the King </a:t>
                      </a:r>
                    </a:p>
                  </a:txBody>
                  <a:tcPr anchor="ctr">
                    <a:solidFill>
                      <a:schemeClr val="bg1">
                        <a:lumMod val="95000"/>
                      </a:schemeClr>
                    </a:solidFill>
                  </a:tcPr>
                </a:tc>
                <a:tc>
                  <a:txBody>
                    <a:bodyPr/>
                    <a:lstStyle/>
                    <a:p>
                      <a:pPr algn="ctr"/>
                      <a:r>
                        <a:rPr lang="en-US" sz="2300" dirty="0"/>
                        <a:t>co-</a:t>
                      </a:r>
                      <a:r>
                        <a:rPr lang="en-US" sz="2300" dirty="0" err="1"/>
                        <a:t>reigners</a:t>
                      </a:r>
                      <a:r>
                        <a:rPr lang="en-US" sz="2300" dirty="0"/>
                        <a:t> with the King </a:t>
                      </a:r>
                    </a:p>
                  </a:txBody>
                  <a:tcPr anchor="ctr">
                    <a:solidFill>
                      <a:srgbClr val="FFFFCC"/>
                    </a:solidFill>
                  </a:tcPr>
                </a:tc>
                <a:extLst>
                  <a:ext uri="{0D108BD9-81ED-4DB2-BD59-A6C34878D82A}">
                    <a16:rowId xmlns:a16="http://schemas.microsoft.com/office/drawing/2014/main" val="2164982662"/>
                  </a:ext>
                </a:extLst>
              </a:tr>
              <a:tr h="593299">
                <a:tc>
                  <a:txBody>
                    <a:bodyPr/>
                    <a:lstStyle/>
                    <a:p>
                      <a:pPr marL="457200" indent="-457200" algn="l" defTabSz="685800" rtl="0" eaLnBrk="1" latinLnBrk="0" hangingPunct="1"/>
                      <a:r>
                        <a:rPr lang="en-US" sz="2300" kern="1200" dirty="0">
                          <a:solidFill>
                            <a:schemeClr val="dk1"/>
                          </a:solidFill>
                          <a:latin typeface="+mn-lt"/>
                          <a:ea typeface="+mn-ea"/>
                          <a:cs typeface="+mn-cs"/>
                        </a:rPr>
                        <a:t>21) Priesthood:</a:t>
                      </a:r>
                    </a:p>
                  </a:txBody>
                  <a:tcPr anchor="ctr">
                    <a:solidFill>
                      <a:schemeClr val="bg1">
                        <a:lumMod val="95000"/>
                      </a:schemeClr>
                    </a:solidFill>
                  </a:tcPr>
                </a:tc>
                <a:tc>
                  <a:txBody>
                    <a:bodyPr/>
                    <a:lstStyle/>
                    <a:p>
                      <a:pPr algn="ctr"/>
                      <a:r>
                        <a:rPr lang="en-US" sz="2300" dirty="0"/>
                        <a:t>had a priesthood </a:t>
                      </a:r>
                    </a:p>
                  </a:txBody>
                  <a:tcPr anchor="ctr">
                    <a:solidFill>
                      <a:schemeClr val="bg1">
                        <a:lumMod val="95000"/>
                      </a:schemeClr>
                    </a:solidFill>
                  </a:tcPr>
                </a:tc>
                <a:tc>
                  <a:txBody>
                    <a:bodyPr/>
                    <a:lstStyle/>
                    <a:p>
                      <a:pPr algn="ctr"/>
                      <a:r>
                        <a:rPr lang="en-US" sz="2300" dirty="0"/>
                        <a:t>is a priesthood </a:t>
                      </a:r>
                    </a:p>
                  </a:txBody>
                  <a:tcPr anchor="ctr">
                    <a:solidFill>
                      <a:srgbClr val="FFFFCC"/>
                    </a:solidFill>
                  </a:tcPr>
                </a:tc>
                <a:extLst>
                  <a:ext uri="{0D108BD9-81ED-4DB2-BD59-A6C34878D82A}">
                    <a16:rowId xmlns:a16="http://schemas.microsoft.com/office/drawing/2014/main" val="2378951195"/>
                  </a:ext>
                </a:extLst>
              </a:tr>
              <a:tr h="1067938">
                <a:tc>
                  <a:txBody>
                    <a:bodyPr/>
                    <a:lstStyle/>
                    <a:p>
                      <a:pPr marL="457200" indent="-457200" algn="l" defTabSz="685800" rtl="0" eaLnBrk="1" latinLnBrk="0" hangingPunct="1"/>
                      <a:r>
                        <a:rPr lang="en-US" sz="2300" kern="1200" dirty="0">
                          <a:solidFill>
                            <a:schemeClr val="dk1"/>
                          </a:solidFill>
                          <a:latin typeface="+mn-lt"/>
                          <a:ea typeface="+mn-ea"/>
                          <a:cs typeface="+mn-cs"/>
                        </a:rPr>
                        <a:t>22) Marriage:</a:t>
                      </a:r>
                    </a:p>
                  </a:txBody>
                  <a:tcPr anchor="ctr">
                    <a:solidFill>
                      <a:schemeClr val="bg1">
                        <a:lumMod val="95000"/>
                      </a:schemeClr>
                    </a:solidFill>
                  </a:tcPr>
                </a:tc>
                <a:tc>
                  <a:txBody>
                    <a:bodyPr/>
                    <a:lstStyle/>
                    <a:p>
                      <a:pPr algn="ctr"/>
                      <a:r>
                        <a:rPr lang="en-US" sz="2300" dirty="0"/>
                        <a:t>Unfaithful, but restored, wife </a:t>
                      </a:r>
                    </a:p>
                  </a:txBody>
                  <a:tcPr anchor="ctr">
                    <a:solidFill>
                      <a:schemeClr val="bg1">
                        <a:lumMod val="95000"/>
                      </a:schemeClr>
                    </a:solidFill>
                  </a:tcPr>
                </a:tc>
                <a:tc>
                  <a:txBody>
                    <a:bodyPr/>
                    <a:lstStyle/>
                    <a:p>
                      <a:pPr algn="ctr"/>
                      <a:r>
                        <a:rPr lang="en-US" sz="2300" dirty="0"/>
                        <a:t>bride to be married in heaven</a:t>
                      </a:r>
                    </a:p>
                  </a:txBody>
                  <a:tcPr anchor="ctr">
                    <a:solidFill>
                      <a:srgbClr val="FFFFCC"/>
                    </a:solidFill>
                  </a:tcPr>
                </a:tc>
                <a:extLst>
                  <a:ext uri="{0D108BD9-81ED-4DB2-BD59-A6C34878D82A}">
                    <a16:rowId xmlns:a16="http://schemas.microsoft.com/office/drawing/2014/main" val="1582096670"/>
                  </a:ext>
                </a:extLst>
              </a:tr>
              <a:tr h="1067938">
                <a:tc>
                  <a:txBody>
                    <a:bodyPr/>
                    <a:lstStyle/>
                    <a:p>
                      <a:pPr marL="457200" indent="-457200" algn="l" defTabSz="685800" rtl="0" eaLnBrk="1" latinLnBrk="0" hangingPunct="1"/>
                      <a:r>
                        <a:rPr lang="en-US" sz="2300" kern="1200" dirty="0">
                          <a:solidFill>
                            <a:schemeClr val="dk1"/>
                          </a:solidFill>
                          <a:latin typeface="+mn-lt"/>
                          <a:ea typeface="+mn-ea"/>
                          <a:cs typeface="+mn-cs"/>
                        </a:rPr>
                        <a:t>23) Judgments:</a:t>
                      </a:r>
                    </a:p>
                  </a:txBody>
                  <a:tcPr anchor="ctr">
                    <a:solidFill>
                      <a:schemeClr val="bg1">
                        <a:lumMod val="95000"/>
                      </a:schemeClr>
                    </a:solidFill>
                  </a:tcPr>
                </a:tc>
                <a:tc>
                  <a:txBody>
                    <a:bodyPr/>
                    <a:lstStyle/>
                    <a:p>
                      <a:pPr algn="ctr"/>
                      <a:r>
                        <a:rPr lang="en-US" sz="2300" dirty="0"/>
                        <a:t>must face God’s tribulation wrath</a:t>
                      </a:r>
                    </a:p>
                  </a:txBody>
                  <a:tcPr anchor="ctr">
                    <a:solidFill>
                      <a:schemeClr val="bg1">
                        <a:lumMod val="95000"/>
                      </a:schemeClr>
                    </a:solidFill>
                  </a:tcPr>
                </a:tc>
                <a:tc>
                  <a:txBody>
                    <a:bodyPr/>
                    <a:lstStyle/>
                    <a:p>
                      <a:pPr algn="ctr"/>
                      <a:r>
                        <a:rPr lang="en-US" sz="2300" dirty="0"/>
                        <a:t>delivered from the wrath of God</a:t>
                      </a:r>
                    </a:p>
                  </a:txBody>
                  <a:tcPr anchor="ctr">
                    <a:solidFill>
                      <a:srgbClr val="FFFFCC"/>
                    </a:solidFill>
                  </a:tcPr>
                </a:tc>
                <a:extLst>
                  <a:ext uri="{0D108BD9-81ED-4DB2-BD59-A6C34878D82A}">
                    <a16:rowId xmlns:a16="http://schemas.microsoft.com/office/drawing/2014/main" val="1001847380"/>
                  </a:ext>
                </a:extLst>
              </a:tr>
              <a:tr h="1542578">
                <a:tc>
                  <a:txBody>
                    <a:bodyPr/>
                    <a:lstStyle/>
                    <a:p>
                      <a:pPr marL="457200" indent="-457200" algn="l" defTabSz="685800" rtl="0" eaLnBrk="1" latinLnBrk="0" hangingPunct="1"/>
                      <a:r>
                        <a:rPr lang="en-US" sz="2300" kern="1200" dirty="0">
                          <a:solidFill>
                            <a:schemeClr val="dk1"/>
                          </a:solidFill>
                          <a:latin typeface="+mn-lt"/>
                          <a:ea typeface="+mn-ea"/>
                          <a:cs typeface="+mn-cs"/>
                        </a:rPr>
                        <a:t>24) Positions in eternity:</a:t>
                      </a:r>
                    </a:p>
                  </a:txBody>
                  <a:tcPr anchor="ctr">
                    <a:solidFill>
                      <a:schemeClr val="bg1">
                        <a:lumMod val="95000"/>
                      </a:schemeClr>
                    </a:solidFill>
                  </a:tcPr>
                </a:tc>
                <a:tc>
                  <a:txBody>
                    <a:bodyPr/>
                    <a:lstStyle/>
                    <a:p>
                      <a:pPr algn="ctr"/>
                      <a:r>
                        <a:rPr lang="en-US" sz="2300" dirty="0"/>
                        <a:t>“spirits of just men made perfect” in the new earth</a:t>
                      </a:r>
                    </a:p>
                  </a:txBody>
                  <a:tcPr anchor="ctr">
                    <a:solidFill>
                      <a:schemeClr val="bg1">
                        <a:lumMod val="95000"/>
                      </a:schemeClr>
                    </a:solidFill>
                  </a:tcPr>
                </a:tc>
                <a:tc>
                  <a:txBody>
                    <a:bodyPr/>
                    <a:lstStyle/>
                    <a:p>
                      <a:pPr algn="ctr"/>
                      <a:r>
                        <a:rPr lang="en-US" sz="2300" dirty="0"/>
                        <a:t>“church of the firstborn” in the new heavens</a:t>
                      </a:r>
                    </a:p>
                  </a:txBody>
                  <a:tcPr anchor="ctr">
                    <a:solidFill>
                      <a:srgbClr val="FFFFCC"/>
                    </a:solidFill>
                  </a:tcPr>
                </a:tc>
                <a:extLst>
                  <a:ext uri="{0D108BD9-81ED-4DB2-BD59-A6C34878D82A}">
                    <a16:rowId xmlns:a16="http://schemas.microsoft.com/office/drawing/2014/main" val="241495525"/>
                  </a:ext>
                </a:extLst>
              </a:tr>
            </a:tbl>
          </a:graphicData>
        </a:graphic>
      </p:graphicFrame>
    </p:spTree>
    <p:extLst>
      <p:ext uri="{BB962C8B-B14F-4D97-AF65-F5344CB8AC3E}">
        <p14:creationId xmlns:p14="http://schemas.microsoft.com/office/powerpoint/2010/main" val="3350771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BBED-F9FE-4934-B12D-1AA5B66EDFC3}"/>
              </a:ext>
            </a:extLst>
          </p:cNvPr>
          <p:cNvSpPr>
            <a:spLocks noGrp="1"/>
          </p:cNvSpPr>
          <p:nvPr>
            <p:ph type="title"/>
          </p:nvPr>
        </p:nvSpPr>
        <p:spPr>
          <a:xfrm>
            <a:off x="628650" y="2766219"/>
            <a:ext cx="7886700" cy="1325563"/>
          </a:xfrm>
        </p:spPr>
        <p:txBody>
          <a:bodyPr>
            <a:normAutofit/>
          </a:bodyPr>
          <a:lstStyle/>
          <a:p>
            <a:pPr algn="ctr"/>
            <a:r>
              <a:rPr lang="en-US" sz="6000" b="1" dirty="0">
                <a:latin typeface="+mn-lt"/>
              </a:rPr>
              <a:t>CONCLUSION</a:t>
            </a:r>
          </a:p>
        </p:txBody>
      </p:sp>
    </p:spTree>
    <p:extLst>
      <p:ext uri="{BB962C8B-B14F-4D97-AF65-F5344CB8AC3E}">
        <p14:creationId xmlns:p14="http://schemas.microsoft.com/office/powerpoint/2010/main" val="81784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492D-FFF9-4337-8EE2-9B4578D384FE}"/>
              </a:ext>
            </a:extLst>
          </p:cNvPr>
          <p:cNvSpPr txBox="1">
            <a:spLocks/>
          </p:cNvSpPr>
          <p:nvPr/>
        </p:nvSpPr>
        <p:spPr>
          <a:xfrm>
            <a:off x="2206759" y="190869"/>
            <a:ext cx="4730483"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“Proper” Hermeneutics</a:t>
            </a:r>
          </a:p>
        </p:txBody>
      </p:sp>
      <p:sp>
        <p:nvSpPr>
          <p:cNvPr id="7" name="Subtitle 2">
            <a:extLst>
              <a:ext uri="{FF2B5EF4-FFF2-40B4-BE49-F238E27FC236}">
                <a16:creationId xmlns:a16="http://schemas.microsoft.com/office/drawing/2014/main" id="{07AC1110-7C4E-420F-96FE-BDB677C8070D}"/>
              </a:ext>
            </a:extLst>
          </p:cNvPr>
          <p:cNvSpPr txBox="1">
            <a:spLocks/>
          </p:cNvSpPr>
          <p:nvPr/>
        </p:nvSpPr>
        <p:spPr>
          <a:xfrm>
            <a:off x="119642" y="1093863"/>
            <a:ext cx="8904717" cy="90299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strike="noStrike" kern="1200" cap="none" spc="0" normalizeH="0" baseline="0" noProof="0" dirty="0">
                <a:ln>
                  <a:noFill/>
                </a:ln>
                <a:effectLst/>
                <a:uLnTx/>
                <a:uFillTx/>
                <a:latin typeface="Calibri" panose="020F0502020204030204"/>
                <a:ea typeface="+mn-ea"/>
                <a:cs typeface="+mn-cs"/>
              </a:rPr>
              <a:t>Are there </a:t>
            </a:r>
            <a:r>
              <a:rPr kumimoji="0" lang="en-US" sz="2800" b="1" i="0" u="sng" strike="noStrike" kern="1200" cap="none" spc="0" normalizeH="0" baseline="0" noProof="0" dirty="0">
                <a:ln>
                  <a:noFill/>
                </a:ln>
                <a:solidFill>
                  <a:srgbClr val="0000CC"/>
                </a:solidFill>
                <a:effectLst/>
                <a:uLnTx/>
                <a:uFillTx/>
                <a:latin typeface="Calibri" panose="020F0502020204030204"/>
                <a:ea typeface="+mn-ea"/>
                <a:cs typeface="+mn-cs"/>
              </a:rPr>
              <a:t>legitimate</a:t>
            </a:r>
            <a:r>
              <a:rPr kumimoji="0" lang="en-US" sz="2800" b="1" i="0" strike="noStrike" kern="1200" cap="none" spc="0" normalizeH="0" baseline="0" noProof="0" dirty="0">
                <a:ln>
                  <a:noFill/>
                </a:ln>
                <a:effectLst/>
                <a:uLnTx/>
                <a:uFillTx/>
                <a:latin typeface="Calibri" panose="020F0502020204030204"/>
                <a:ea typeface="+mn-ea"/>
                <a:cs typeface="+mn-cs"/>
              </a:rPr>
              <a:t>, </a:t>
            </a:r>
            <a:r>
              <a:rPr lang="en-US" sz="2800" b="1" dirty="0">
                <a:latin typeface="Calibri" panose="020F0502020204030204"/>
              </a:rPr>
              <a:t>identifiable, </a:t>
            </a:r>
            <a:r>
              <a:rPr kumimoji="0" lang="en-US" sz="2800" b="1" i="0" strike="noStrike" kern="1200" cap="none" spc="0" normalizeH="0" baseline="0" noProof="0" dirty="0">
                <a:ln>
                  <a:noFill/>
                </a:ln>
                <a:effectLst/>
                <a:uLnTx/>
                <a:uFillTx/>
                <a:latin typeface="Calibri" panose="020F0502020204030204"/>
                <a:ea typeface="+mn-ea"/>
                <a:cs typeface="+mn-cs"/>
              </a:rPr>
              <a:t>distinctions between Israel and the Church</a:t>
            </a:r>
            <a:r>
              <a:rPr lang="en-US" sz="2800" b="1" dirty="0">
                <a:latin typeface="Calibri" panose="020F0502020204030204"/>
              </a:rPr>
              <a:t>?</a:t>
            </a:r>
          </a:p>
        </p:txBody>
      </p:sp>
      <p:pic>
        <p:nvPicPr>
          <p:cNvPr id="4" name="Picture 3">
            <a:extLst>
              <a:ext uri="{FF2B5EF4-FFF2-40B4-BE49-F238E27FC236}">
                <a16:creationId xmlns:a16="http://schemas.microsoft.com/office/drawing/2014/main" id="{BC9A59E4-3A7F-4291-A80F-16EF4EF2AD02}"/>
              </a:ext>
            </a:extLst>
          </p:cNvPr>
          <p:cNvPicPr>
            <a:picLocks noChangeAspect="1"/>
          </p:cNvPicPr>
          <p:nvPr/>
        </p:nvPicPr>
        <p:blipFill>
          <a:blip r:embed="rId3"/>
          <a:stretch>
            <a:fillRect/>
          </a:stretch>
        </p:blipFill>
        <p:spPr>
          <a:xfrm>
            <a:off x="212438" y="4730817"/>
            <a:ext cx="2743200" cy="1828800"/>
          </a:xfrm>
          <a:prstGeom prst="roundRect">
            <a:avLst/>
          </a:prstGeom>
          <a:ln>
            <a:solidFill>
              <a:schemeClr val="tx1"/>
            </a:solidFill>
          </a:ln>
        </p:spPr>
      </p:pic>
      <p:sp>
        <p:nvSpPr>
          <p:cNvPr id="10" name="Speech Bubble: Oval 9">
            <a:extLst>
              <a:ext uri="{FF2B5EF4-FFF2-40B4-BE49-F238E27FC236}">
                <a16:creationId xmlns:a16="http://schemas.microsoft.com/office/drawing/2014/main" id="{2B8684EA-2408-4A9A-91D1-A6DF37A9796C}"/>
              </a:ext>
            </a:extLst>
          </p:cNvPr>
          <p:cNvSpPr/>
          <p:nvPr/>
        </p:nvSpPr>
        <p:spPr>
          <a:xfrm>
            <a:off x="2863273" y="1653309"/>
            <a:ext cx="6161085" cy="3759200"/>
          </a:xfrm>
          <a:prstGeom prst="wedgeEllipseCallout">
            <a:avLst>
              <a:gd name="adj1" fmla="val -57326"/>
              <a:gd name="adj2" fmla="val 487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YES!</a:t>
            </a:r>
          </a:p>
        </p:txBody>
      </p:sp>
    </p:spTree>
    <p:extLst>
      <p:ext uri="{BB962C8B-B14F-4D97-AF65-F5344CB8AC3E}">
        <p14:creationId xmlns:p14="http://schemas.microsoft.com/office/powerpoint/2010/main" val="3938195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F9D15-1924-497C-9787-90EBEBBE9A01}"/>
              </a:ext>
            </a:extLst>
          </p:cNvPr>
          <p:cNvPicPr>
            <a:picLocks noChangeAspect="1"/>
          </p:cNvPicPr>
          <p:nvPr/>
        </p:nvPicPr>
        <p:blipFill>
          <a:blip r:embed="rId3"/>
          <a:stretch>
            <a:fillRect/>
          </a:stretch>
        </p:blipFill>
        <p:spPr>
          <a:xfrm>
            <a:off x="520574" y="1143000"/>
            <a:ext cx="8102853" cy="4572000"/>
          </a:xfrm>
          <a:prstGeom prst="rect">
            <a:avLst/>
          </a:prstGeom>
        </p:spPr>
      </p:pic>
      <p:sp>
        <p:nvSpPr>
          <p:cNvPr id="3" name="Not Equal 2">
            <a:extLst>
              <a:ext uri="{FF2B5EF4-FFF2-40B4-BE49-F238E27FC236}">
                <a16:creationId xmlns:a16="http://schemas.microsoft.com/office/drawing/2014/main" id="{FB61D506-567B-4785-87AC-A89DFFBF3870}"/>
              </a:ext>
            </a:extLst>
          </p:cNvPr>
          <p:cNvSpPr/>
          <p:nvPr/>
        </p:nvSpPr>
        <p:spPr>
          <a:xfrm>
            <a:off x="4092820" y="3033346"/>
            <a:ext cx="958361" cy="791308"/>
          </a:xfrm>
          <a:prstGeom prst="mathNotEqual">
            <a:avLst>
              <a:gd name="adj1" fmla="val 14276"/>
              <a:gd name="adj2" fmla="val 6600000"/>
              <a:gd name="adj3" fmla="val 117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6F7DE555-D5BD-4CCD-8C61-381C6706835A}"/>
              </a:ext>
            </a:extLst>
          </p:cNvPr>
          <p:cNvSpPr/>
          <p:nvPr/>
        </p:nvSpPr>
        <p:spPr>
          <a:xfrm>
            <a:off x="0" y="207024"/>
            <a:ext cx="9144000" cy="584775"/>
          </a:xfrm>
          <a:prstGeom prst="rect">
            <a:avLst/>
          </a:prstGeom>
        </p:spPr>
        <p:txBody>
          <a:bodyPr wrap="square" anchor="ctr">
            <a:spAutoFit/>
          </a:bodyPr>
          <a:lstStyle/>
          <a:p>
            <a:pPr lvl="0" algn="ctr" defTabSz="685800"/>
            <a:r>
              <a:rPr lang="en-US" sz="3200" b="1" dirty="0">
                <a:solidFill>
                  <a:prstClr val="black"/>
                </a:solidFill>
              </a:rPr>
              <a:t>ISRAEL </a:t>
            </a:r>
            <a:r>
              <a:rPr lang="en-US" sz="3200" b="1" u="sng" dirty="0">
                <a:solidFill>
                  <a:srgbClr val="0000FF"/>
                </a:solidFill>
              </a:rPr>
              <a:t>IS NOT</a:t>
            </a:r>
            <a:r>
              <a:rPr lang="en-US" sz="3200" b="1" dirty="0">
                <a:solidFill>
                  <a:srgbClr val="0000FF"/>
                </a:solidFill>
              </a:rPr>
              <a:t> </a:t>
            </a:r>
            <a:r>
              <a:rPr lang="en-US" sz="3200" b="1" dirty="0">
                <a:solidFill>
                  <a:prstClr val="black"/>
                </a:solidFill>
              </a:rPr>
              <a:t>THE CHURCH</a:t>
            </a:r>
          </a:p>
        </p:txBody>
      </p:sp>
      <p:sp>
        <p:nvSpPr>
          <p:cNvPr id="4" name="Rectangle 3">
            <a:extLst>
              <a:ext uri="{FF2B5EF4-FFF2-40B4-BE49-F238E27FC236}">
                <a16:creationId xmlns:a16="http://schemas.microsoft.com/office/drawing/2014/main" id="{3B298400-A3E0-473A-BCB1-76BF0754E33B}"/>
              </a:ext>
            </a:extLst>
          </p:cNvPr>
          <p:cNvSpPr/>
          <p:nvPr/>
        </p:nvSpPr>
        <p:spPr>
          <a:xfrm>
            <a:off x="0" y="6027003"/>
            <a:ext cx="9144000" cy="584775"/>
          </a:xfrm>
          <a:prstGeom prst="rect">
            <a:avLst/>
          </a:prstGeom>
        </p:spPr>
        <p:txBody>
          <a:bodyPr wrap="square" anchor="ctr">
            <a:spAutoFit/>
          </a:bodyPr>
          <a:lstStyle/>
          <a:p>
            <a:pPr lvl="0" algn="ctr" defTabSz="685800"/>
            <a:r>
              <a:rPr lang="en-US" sz="3200" b="1" dirty="0">
                <a:solidFill>
                  <a:prstClr val="black"/>
                </a:solidFill>
              </a:rPr>
              <a:t>THE CHURCH </a:t>
            </a:r>
            <a:r>
              <a:rPr lang="en-US" sz="3200" b="1" u="sng" dirty="0">
                <a:solidFill>
                  <a:srgbClr val="0000FF"/>
                </a:solidFill>
              </a:rPr>
              <a:t>IS NOT</a:t>
            </a:r>
            <a:r>
              <a:rPr lang="en-US" sz="3200" b="1" dirty="0">
                <a:solidFill>
                  <a:srgbClr val="0000FF"/>
                </a:solidFill>
              </a:rPr>
              <a:t> </a:t>
            </a:r>
            <a:r>
              <a:rPr lang="en-US" sz="3200" b="1" dirty="0">
                <a:solidFill>
                  <a:prstClr val="black"/>
                </a:solidFill>
              </a:rPr>
              <a:t>ISRAEL</a:t>
            </a:r>
          </a:p>
        </p:txBody>
      </p:sp>
    </p:spTree>
    <p:extLst>
      <p:ext uri="{BB962C8B-B14F-4D97-AF65-F5344CB8AC3E}">
        <p14:creationId xmlns:p14="http://schemas.microsoft.com/office/powerpoint/2010/main" val="3285357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6195"/>
            <a:ext cx="6858000" cy="1024071"/>
          </a:xfrm>
        </p:spPr>
        <p:txBody>
          <a:bodyPr anchor="ctr">
            <a:noAutofit/>
          </a:bodyPr>
          <a:lstStyle/>
          <a:p>
            <a:r>
              <a:rPr lang="en-US" sz="4000" b="1" dirty="0">
                <a:latin typeface="+mn-lt"/>
              </a:rPr>
              <a:t>Biblical Dispensationalism</a:t>
            </a:r>
            <a:br>
              <a:rPr lang="en-US" sz="4000" b="1" dirty="0">
                <a:latin typeface="+mn-lt"/>
              </a:rPr>
            </a:br>
            <a:r>
              <a:rPr lang="en-US" sz="3200" b="1" dirty="0">
                <a:latin typeface="+mn-lt"/>
              </a:rPr>
              <a:t>Session 12</a:t>
            </a:r>
          </a:p>
        </p:txBody>
      </p:sp>
      <p:pic>
        <p:nvPicPr>
          <p:cNvPr id="6" name="Picture 5">
            <a:extLst>
              <a:ext uri="{FF2B5EF4-FFF2-40B4-BE49-F238E27FC236}">
                <a16:creationId xmlns:a16="http://schemas.microsoft.com/office/drawing/2014/main" id="{5EBA679E-129E-4650-B9A3-7EE27D58FFB2}"/>
              </a:ext>
            </a:extLst>
          </p:cNvPr>
          <p:cNvPicPr>
            <a:picLocks noChangeAspect="1"/>
          </p:cNvPicPr>
          <p:nvPr/>
        </p:nvPicPr>
        <p:blipFill>
          <a:blip r:embed="rId3"/>
          <a:stretch>
            <a:fillRect/>
          </a:stretch>
        </p:blipFill>
        <p:spPr>
          <a:xfrm>
            <a:off x="194692" y="3790064"/>
            <a:ext cx="8754615" cy="2859272"/>
          </a:xfrm>
          <a:prstGeom prst="rect">
            <a:avLst/>
          </a:prstGeom>
          <a:solidFill>
            <a:schemeClr val="bg1"/>
          </a:solidFill>
        </p:spPr>
      </p:pic>
      <p:sp>
        <p:nvSpPr>
          <p:cNvPr id="7" name="Subtitle 2">
            <a:extLst>
              <a:ext uri="{FF2B5EF4-FFF2-40B4-BE49-F238E27FC236}">
                <a16:creationId xmlns:a16="http://schemas.microsoft.com/office/drawing/2014/main" id="{60E92539-A877-4676-9B50-2ECEE0155BA1}"/>
              </a:ext>
            </a:extLst>
          </p:cNvPr>
          <p:cNvSpPr>
            <a:spLocks noGrp="1"/>
          </p:cNvSpPr>
          <p:nvPr>
            <p:ph type="subTitle" idx="1"/>
          </p:nvPr>
        </p:nvSpPr>
        <p:spPr>
          <a:xfrm>
            <a:off x="1417781" y="1586403"/>
            <a:ext cx="6308436" cy="1604472"/>
          </a:xfrm>
        </p:spPr>
        <p:txBody>
          <a:bodyPr>
            <a:noAutofit/>
          </a:bodyPr>
          <a:lstStyle/>
          <a:p>
            <a:pPr marL="461963" indent="-461963" algn="l">
              <a:lnSpc>
                <a:spcPct val="100000"/>
              </a:lnSpc>
              <a:spcBef>
                <a:spcPts val="0"/>
              </a:spcBef>
              <a:spcAft>
                <a:spcPts val="1200"/>
              </a:spcAft>
              <a:buFont typeface="+mj-lt"/>
              <a:buAutoNum type="romanUcPeriod"/>
            </a:pPr>
            <a:r>
              <a:rPr lang="en-US" sz="3600" dirty="0"/>
              <a:t>What is a Dispensation?</a:t>
            </a:r>
          </a:p>
          <a:p>
            <a:pPr marL="461963" indent="-461963" algn="l">
              <a:lnSpc>
                <a:spcPct val="100000"/>
              </a:lnSpc>
              <a:spcBef>
                <a:spcPts val="0"/>
              </a:spcBef>
              <a:spcAft>
                <a:spcPts val="1200"/>
              </a:spcAft>
              <a:buFont typeface="+mj-lt"/>
              <a:buAutoNum type="romanUcPeriod"/>
            </a:pPr>
            <a:r>
              <a:rPr lang="en-US" sz="3600" dirty="0"/>
              <a:t>The 8 Biblical Covenants</a:t>
            </a:r>
          </a:p>
        </p:txBody>
      </p:sp>
    </p:spTree>
    <p:extLst>
      <p:ext uri="{BB962C8B-B14F-4D97-AF65-F5344CB8AC3E}">
        <p14:creationId xmlns:p14="http://schemas.microsoft.com/office/powerpoint/2010/main" val="1596055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920"/>
            <a:ext cx="7886700" cy="400184"/>
          </a:xfrm>
        </p:spPr>
        <p:txBody>
          <a:bodyPr>
            <a:normAutofit fontScale="90000"/>
          </a:bodyPr>
          <a:lstStyle/>
          <a:p>
            <a:pPr algn="ctr"/>
            <a:r>
              <a:rPr lang="en-US" sz="2400" b="1" dirty="0">
                <a:latin typeface="+mn-lt"/>
              </a:rPr>
              <a:t>Resources</a:t>
            </a:r>
          </a:p>
        </p:txBody>
      </p:sp>
      <p:sp>
        <p:nvSpPr>
          <p:cNvPr id="3" name="Content Placeholder 2"/>
          <p:cNvSpPr>
            <a:spLocks noGrp="1"/>
          </p:cNvSpPr>
          <p:nvPr>
            <p:ph idx="1"/>
          </p:nvPr>
        </p:nvSpPr>
        <p:spPr>
          <a:xfrm>
            <a:off x="119271" y="636104"/>
            <a:ext cx="8925338" cy="5540859"/>
          </a:xfrm>
        </p:spPr>
        <p:txBody>
          <a:bodyPr>
            <a:normAutofit fontScale="85000" lnSpcReduction="10000"/>
          </a:bodyPr>
          <a:lstStyle/>
          <a:p>
            <a:pPr marL="231775" indent="-231775"/>
            <a:r>
              <a:rPr lang="en-US" sz="1800" dirty="0"/>
              <a:t>Alva J. McClain, Law &amp; Grace, Moody, 1967 978-088469-001-6</a:t>
            </a:r>
          </a:p>
          <a:p>
            <a:pPr marL="231775" indent="-231775"/>
            <a:r>
              <a:rPr lang="en-US" sz="1800" dirty="0"/>
              <a:t>Charles C. Ryrie, Dispensationalism, Moody, 2007, 080242189X</a:t>
            </a:r>
          </a:p>
          <a:p>
            <a:pPr marL="231775" indent="-231775"/>
            <a:r>
              <a:rPr lang="en-US" sz="1800" dirty="0"/>
              <a:t>Christopher Cone, gen. ed., Dispensationalism Tomorrow &amp; Beyond, Tyndale Seminary Press, 2008 9780981479101</a:t>
            </a:r>
          </a:p>
          <a:p>
            <a:pPr marL="231775" indent="-231775"/>
            <a:r>
              <a:rPr lang="en-US" sz="1800" dirty="0"/>
              <a:t>Christopher Cone, gen. ed., An Introduction To The New Covenant, Tyndale Seminary Press, 2013, 9781938484100</a:t>
            </a:r>
          </a:p>
          <a:p>
            <a:pPr marL="231775" indent="-231775"/>
            <a:r>
              <a:rPr lang="en-US" sz="1800" dirty="0"/>
              <a:t>Walvoord, J. F., The Prophecy Knowledge Handbook. Wheaton, IL: Victor Books. 1990. </a:t>
            </a:r>
          </a:p>
          <a:p>
            <a:pPr marL="231775" indent="-231775"/>
            <a:r>
              <a:rPr lang="en-US" sz="1800" dirty="0"/>
              <a:t>Lewis S. Chafer, Major Bible Themes, Zondervan, 1974, 0-310-22390-3</a:t>
            </a:r>
          </a:p>
          <a:p>
            <a:pPr marL="231775" indent="-231775"/>
            <a:r>
              <a:rPr lang="en-US" sz="1800" dirty="0"/>
              <a:t>Mike </a:t>
            </a:r>
            <a:r>
              <a:rPr lang="en-US" sz="1800" dirty="0" err="1"/>
              <a:t>Stallard</a:t>
            </a:r>
            <a:r>
              <a:rPr lang="en-US" sz="1800" dirty="0"/>
              <a:t>, gen .ed., Dispensational Understanding of the New Covenant, Regular Baptist Books, 2012, 9781607764946</a:t>
            </a:r>
          </a:p>
          <a:p>
            <a:pPr marL="231775" indent="-231775"/>
            <a:r>
              <a:rPr lang="en-US" sz="1800" dirty="0"/>
              <a:t>Paul Enns, The Moody Handbook of Theology, Moody 1989, </a:t>
            </a:r>
          </a:p>
          <a:p>
            <a:pPr marL="231775" indent="-231775"/>
            <a:r>
              <a:rPr lang="en-US" sz="1800" dirty="0" err="1"/>
              <a:t>Renald</a:t>
            </a:r>
            <a:r>
              <a:rPr lang="en-US" sz="1800" dirty="0"/>
              <a:t> E. Showers, There Really Is A Difference, Friend of Israel Gospel Ministry, 1990, 0915540509</a:t>
            </a:r>
          </a:p>
          <a:p>
            <a:pPr marL="231775" indent="-231775"/>
            <a:r>
              <a:rPr lang="en-US" sz="1800" dirty="0"/>
              <a:t>Rene </a:t>
            </a:r>
            <a:r>
              <a:rPr lang="en-US" sz="1800" dirty="0" err="1"/>
              <a:t>Pache</a:t>
            </a:r>
            <a:r>
              <a:rPr lang="en-US" sz="1800" dirty="0"/>
              <a:t>, The Inspiration and Authority of Scripture, Sheffield Pub Co, 1992</a:t>
            </a:r>
          </a:p>
          <a:p>
            <a:pPr marL="231775" indent="-231775"/>
            <a:r>
              <a:rPr lang="en-US" sz="1800" dirty="0"/>
              <a:t>Roy B. </a:t>
            </a:r>
            <a:r>
              <a:rPr lang="en-US" sz="1800" dirty="0" err="1"/>
              <a:t>Zuck</a:t>
            </a:r>
            <a:r>
              <a:rPr lang="en-US" sz="1800" dirty="0"/>
              <a:t>, Basic Bible Interpretation, SP Publications, 1991</a:t>
            </a:r>
          </a:p>
          <a:p>
            <a:pPr marL="231775" indent="-231775"/>
            <a:r>
              <a:rPr lang="en-US" sz="1800" dirty="0"/>
              <a:t>Charting the End Times </a:t>
            </a:r>
            <a:r>
              <a:rPr lang="en-US" sz="1800" dirty="0" err="1"/>
              <a:t>CD-Rom</a:t>
            </a:r>
            <a:r>
              <a:rPr lang="en-US" sz="1800" dirty="0"/>
              <a:t>: A Visual Guide to Understanding Bible Prophecy, ISBN-10: 0736917624</a:t>
            </a:r>
          </a:p>
          <a:p>
            <a:pPr marL="0" indent="0">
              <a:buNone/>
            </a:pPr>
            <a:r>
              <a:rPr lang="en-US" sz="1800" dirty="0"/>
              <a:t>Materials from:</a:t>
            </a:r>
          </a:p>
          <a:p>
            <a:pPr marL="233363" indent="-233363"/>
            <a:r>
              <a:rPr lang="en-US" sz="1800" dirty="0"/>
              <a:t>Dr. Andy Woods, Sugar Land Bible Church, </a:t>
            </a:r>
            <a:r>
              <a:rPr lang="en-US" sz="1800" dirty="0">
                <a:hlinkClick r:id="rId3"/>
              </a:rPr>
              <a:t>www.slbc.org</a:t>
            </a:r>
            <a:r>
              <a:rPr lang="en-US" sz="1800" dirty="0"/>
              <a:t> </a:t>
            </a:r>
          </a:p>
          <a:p>
            <a:pPr marL="233363" indent="-233363"/>
            <a:r>
              <a:rPr lang="en-US" sz="1800" dirty="0"/>
              <a:t>Dr. Vern Peterman, Holly Hills Bible Church, </a:t>
            </a:r>
            <a:r>
              <a:rPr lang="en-US" sz="1800" dirty="0">
                <a:hlinkClick r:id="rId4"/>
              </a:rPr>
              <a:t>www.hollyhillsbiblechurch.org</a:t>
            </a:r>
            <a:r>
              <a:rPr lang="en-US" sz="1800" dirty="0"/>
              <a:t> </a:t>
            </a:r>
          </a:p>
          <a:p>
            <a:pPr marL="233363" lvl="2" indent="-233363"/>
            <a:r>
              <a:rPr lang="en-US" sz="1800" dirty="0"/>
              <a:t>George Zeller, Middletown Bible Church, </a:t>
            </a:r>
            <a:r>
              <a:rPr lang="en-US" sz="1800" dirty="0">
                <a:hlinkClick r:id="rId5"/>
              </a:rPr>
              <a:t>www.middletownbiblechurch.org</a:t>
            </a:r>
            <a:endParaRPr lang="en-US" sz="1800" dirty="0"/>
          </a:p>
          <a:p>
            <a:pPr marL="233363" lvl="2" indent="-233363"/>
            <a:r>
              <a:rPr lang="en-US" sz="1800" dirty="0"/>
              <a:t>Ed Allsteadt, Sugar Land Bible Church, </a:t>
            </a:r>
            <a:r>
              <a:rPr lang="en-US" sz="1800" dirty="0">
                <a:hlinkClick r:id="rId3"/>
              </a:rPr>
              <a:t>www.slbc.org</a:t>
            </a:r>
            <a:r>
              <a:rPr lang="en-US" sz="1800" dirty="0"/>
              <a:t> </a:t>
            </a:r>
          </a:p>
        </p:txBody>
      </p:sp>
    </p:spTree>
    <p:extLst>
      <p:ext uri="{BB962C8B-B14F-4D97-AF65-F5344CB8AC3E}">
        <p14:creationId xmlns:p14="http://schemas.microsoft.com/office/powerpoint/2010/main" val="154242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5344326"/>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4" indent="-461963" algn="l">
              <a:lnSpc>
                <a:spcPct val="100000"/>
              </a:lnSpc>
              <a:spcBef>
                <a:spcPts val="0"/>
              </a:spcBef>
              <a:spcAft>
                <a:spcPts val="1200"/>
              </a:spcAft>
              <a:buFont typeface="+mj-lt"/>
              <a:buAutoNum type="arabicPeriod" startAt="4"/>
            </a:pPr>
            <a:r>
              <a:rPr lang="en-US" sz="2800" b="1" dirty="0">
                <a:solidFill>
                  <a:srgbClr val="0000FF"/>
                </a:solidFill>
              </a:rPr>
              <a:t>Positive Contributions of the Reformers </a:t>
            </a:r>
          </a:p>
          <a:p>
            <a:pPr marL="914400" lvl="1" indent="-452438" algn="l">
              <a:lnSpc>
                <a:spcPct val="100000"/>
              </a:lnSpc>
              <a:spcBef>
                <a:spcPts val="0"/>
              </a:spcBef>
              <a:spcAft>
                <a:spcPts val="1200"/>
              </a:spcAft>
              <a:buFont typeface="Arial" panose="020B0604020202020204" pitchFamily="34" charset="0"/>
              <a:buChar char="•"/>
            </a:pPr>
            <a:r>
              <a:rPr lang="en-US" sz="2800" dirty="0"/>
              <a:t>Emphasis on literal interpretation</a:t>
            </a:r>
          </a:p>
          <a:p>
            <a:pPr marL="914400" lvl="1" indent="-452438" algn="l">
              <a:lnSpc>
                <a:spcPct val="100000"/>
              </a:lnSpc>
              <a:spcBef>
                <a:spcPts val="0"/>
              </a:spcBef>
              <a:spcAft>
                <a:spcPts val="1200"/>
              </a:spcAft>
              <a:buFont typeface="Arial" panose="020B0604020202020204" pitchFamily="34" charset="0"/>
              <a:buChar char="•"/>
            </a:pPr>
            <a:r>
              <a:rPr lang="en-US" sz="2800" dirty="0"/>
              <a:t>Denunciation of </a:t>
            </a:r>
            <a:r>
              <a:rPr lang="en-US" sz="2800" dirty="0" err="1"/>
              <a:t>allegorization</a:t>
            </a:r>
            <a:endParaRPr lang="en-US" sz="2800" dirty="0"/>
          </a:p>
          <a:p>
            <a:pPr marL="914400" lvl="1" indent="-452438" algn="l">
              <a:lnSpc>
                <a:spcPct val="100000"/>
              </a:lnSpc>
              <a:spcBef>
                <a:spcPts val="0"/>
              </a:spcBef>
              <a:spcAft>
                <a:spcPts val="1200"/>
              </a:spcAft>
              <a:buFont typeface="Arial" panose="020B0604020202020204" pitchFamily="34" charset="0"/>
              <a:buChar char="•"/>
            </a:pPr>
            <a:r>
              <a:rPr lang="en-US" sz="2800" dirty="0"/>
              <a:t>Rejection of church tradition as a guide</a:t>
            </a:r>
          </a:p>
          <a:p>
            <a:pPr marL="914400" lvl="1" indent="-452438" algn="l">
              <a:lnSpc>
                <a:spcPct val="100000"/>
              </a:lnSpc>
              <a:spcBef>
                <a:spcPts val="0"/>
              </a:spcBef>
              <a:spcAft>
                <a:spcPts val="1200"/>
              </a:spcAft>
              <a:buFont typeface="Arial" panose="020B0604020202020204" pitchFamily="34" charset="0"/>
              <a:buChar char="•"/>
            </a:pPr>
            <a:r>
              <a:rPr lang="en-US" sz="2800" dirty="0"/>
              <a:t>Priesthood of all believers</a:t>
            </a:r>
          </a:p>
          <a:p>
            <a:pPr marL="1376363" lvl="3" indent="-463550" algn="l">
              <a:lnSpc>
                <a:spcPct val="100000"/>
              </a:lnSpc>
              <a:spcBef>
                <a:spcPts val="0"/>
              </a:spcBef>
              <a:spcAft>
                <a:spcPts val="600"/>
              </a:spcAft>
              <a:buFont typeface="Courier New" panose="02070309020205020404" pitchFamily="49" charset="0"/>
              <a:buChar char="-"/>
            </a:pPr>
            <a:r>
              <a:rPr lang="en-US" sz="2500" dirty="0"/>
              <a:t>Bible translations</a:t>
            </a:r>
          </a:p>
          <a:p>
            <a:pPr marL="1376363" lvl="3" indent="-463550" algn="l">
              <a:lnSpc>
                <a:spcPct val="100000"/>
              </a:lnSpc>
              <a:spcBef>
                <a:spcPts val="0"/>
              </a:spcBef>
              <a:spcAft>
                <a:spcPts val="600"/>
              </a:spcAft>
              <a:buFont typeface="Courier New" panose="02070309020205020404" pitchFamily="49" charset="0"/>
              <a:buChar char="-"/>
            </a:pPr>
            <a:r>
              <a:rPr lang="en-US" sz="2500" dirty="0"/>
              <a:t>Literacy</a:t>
            </a:r>
          </a:p>
          <a:p>
            <a:pPr marL="914400" lvl="1" indent="-452438" algn="l">
              <a:lnSpc>
                <a:spcPct val="100000"/>
              </a:lnSpc>
              <a:spcBef>
                <a:spcPts val="0"/>
              </a:spcBef>
              <a:spcAft>
                <a:spcPts val="1200"/>
              </a:spcAft>
              <a:buFont typeface="Arial" panose="020B0604020202020204" pitchFamily="34" charset="0"/>
              <a:buChar char="•"/>
            </a:pPr>
            <a:r>
              <a:rPr lang="en-US" sz="2800" dirty="0"/>
              <a:t>Five </a:t>
            </a:r>
            <a:r>
              <a:rPr lang="en-US" sz="2800" dirty="0" err="1"/>
              <a:t>solas</a:t>
            </a:r>
            <a:endParaRPr lang="en-US" sz="2800" dirty="0"/>
          </a:p>
          <a:p>
            <a:pPr marL="914400" lvl="1" indent="-452438" algn="l">
              <a:lnSpc>
                <a:spcPct val="100000"/>
              </a:lnSpc>
              <a:spcBef>
                <a:spcPts val="0"/>
              </a:spcBef>
              <a:spcAft>
                <a:spcPts val="1200"/>
              </a:spcAft>
              <a:buFont typeface="Arial" panose="020B0604020202020204" pitchFamily="34" charset="0"/>
              <a:buChar char="•"/>
            </a:pPr>
            <a:r>
              <a:rPr lang="en-US" sz="2800" dirty="0"/>
              <a:t>Rejection of celibacy of the priesthood</a:t>
            </a:r>
          </a:p>
        </p:txBody>
      </p:sp>
    </p:spTree>
    <p:extLst>
      <p:ext uri="{BB962C8B-B14F-4D97-AF65-F5344CB8AC3E}">
        <p14:creationId xmlns:p14="http://schemas.microsoft.com/office/powerpoint/2010/main" val="200953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5344326"/>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1" indent="-461963" algn="l">
              <a:lnSpc>
                <a:spcPct val="100000"/>
              </a:lnSpc>
              <a:spcBef>
                <a:spcPts val="0"/>
              </a:spcBef>
              <a:spcAft>
                <a:spcPts val="1200"/>
              </a:spcAft>
              <a:buFont typeface="+mj-lt"/>
              <a:buAutoNum type="arabicPeriod" startAt="5"/>
            </a:pPr>
            <a:r>
              <a:rPr lang="en-US" sz="2800" b="1" dirty="0">
                <a:solidFill>
                  <a:srgbClr val="0000FF"/>
                </a:solidFill>
              </a:rPr>
              <a:t>The Reformers’ Incomplete Reforms</a:t>
            </a:r>
          </a:p>
          <a:p>
            <a:pPr marL="914400" lvl="1" indent="-457200" algn="l">
              <a:lnSpc>
                <a:spcPct val="100000"/>
              </a:lnSpc>
              <a:spcBef>
                <a:spcPts val="0"/>
              </a:spcBef>
              <a:spcAft>
                <a:spcPts val="1200"/>
              </a:spcAft>
              <a:buFont typeface="Arial" panose="020B0604020202020204" pitchFamily="34" charset="0"/>
              <a:buChar char="•"/>
            </a:pPr>
            <a:r>
              <a:rPr lang="en-US" sz="2800" dirty="0"/>
              <a:t>Selective literalism</a:t>
            </a:r>
          </a:p>
          <a:p>
            <a:pPr marL="914400" lvl="1" indent="-457200" algn="l">
              <a:lnSpc>
                <a:spcPct val="100000"/>
              </a:lnSpc>
              <a:spcBef>
                <a:spcPts val="0"/>
              </a:spcBef>
              <a:spcAft>
                <a:spcPts val="1200"/>
              </a:spcAft>
              <a:buFont typeface="Arial" panose="020B0604020202020204" pitchFamily="34" charset="0"/>
              <a:buChar char="•"/>
            </a:pPr>
            <a:r>
              <a:rPr lang="en-US" sz="2800" dirty="0"/>
              <a:t>“Irresponsibly” dealt with eschatology</a:t>
            </a:r>
          </a:p>
          <a:p>
            <a:pPr marL="914400" lvl="1" indent="-457200" algn="l">
              <a:lnSpc>
                <a:spcPct val="100000"/>
              </a:lnSpc>
              <a:spcBef>
                <a:spcPts val="0"/>
              </a:spcBef>
              <a:spcAft>
                <a:spcPts val="1200"/>
              </a:spcAft>
              <a:buFont typeface="Arial" panose="020B0604020202020204" pitchFamily="34" charset="0"/>
              <a:buChar char="•"/>
            </a:pPr>
            <a:r>
              <a:rPr lang="en-US" sz="2800" dirty="0"/>
              <a:t>Retained and Perpetuated Augustinian Amillennialism</a:t>
            </a:r>
          </a:p>
          <a:p>
            <a:pPr marL="914400" lvl="1" indent="-457200" algn="l">
              <a:lnSpc>
                <a:spcPct val="100000"/>
              </a:lnSpc>
              <a:spcBef>
                <a:spcPts val="0"/>
              </a:spcBef>
              <a:spcAft>
                <a:spcPts val="1200"/>
              </a:spcAft>
              <a:buFont typeface="Arial" panose="020B0604020202020204" pitchFamily="34" charset="0"/>
              <a:buChar char="•"/>
            </a:pPr>
            <a:r>
              <a:rPr lang="en-US" sz="2800" dirty="0"/>
              <a:t>Perpetuated Roman Catholicism’s Errors</a:t>
            </a:r>
          </a:p>
          <a:p>
            <a:pPr marL="1376363" lvl="3" indent="-463550" algn="l">
              <a:lnSpc>
                <a:spcPct val="100000"/>
              </a:lnSpc>
              <a:spcBef>
                <a:spcPts val="0"/>
              </a:spcBef>
              <a:spcAft>
                <a:spcPts val="600"/>
              </a:spcAft>
              <a:buFont typeface="Courier New" panose="02070309020205020404" pitchFamily="49" charset="0"/>
              <a:buChar char="-"/>
            </a:pPr>
            <a:r>
              <a:rPr lang="en-US" sz="2500" dirty="0"/>
              <a:t>Wanted to ‘reform’ not leave the Church</a:t>
            </a:r>
          </a:p>
          <a:p>
            <a:pPr marL="1376363" lvl="3" indent="-463550" algn="l">
              <a:lnSpc>
                <a:spcPct val="100000"/>
              </a:lnSpc>
              <a:spcBef>
                <a:spcPts val="0"/>
              </a:spcBef>
              <a:spcAft>
                <a:spcPts val="600"/>
              </a:spcAft>
              <a:buFont typeface="Courier New" panose="02070309020205020404" pitchFamily="49" charset="0"/>
              <a:buChar char="-"/>
            </a:pPr>
            <a:r>
              <a:rPr lang="en-US" sz="2500" dirty="0"/>
              <a:t>Infant baptism / Consubstantiation</a:t>
            </a:r>
          </a:p>
          <a:p>
            <a:pPr marL="1376363" lvl="3" indent="-463550" algn="l">
              <a:lnSpc>
                <a:spcPct val="100000"/>
              </a:lnSpc>
              <a:spcBef>
                <a:spcPts val="0"/>
              </a:spcBef>
              <a:spcAft>
                <a:spcPts val="600"/>
              </a:spcAft>
              <a:buFont typeface="Courier New" panose="02070309020205020404" pitchFamily="49" charset="0"/>
              <a:buChar char="-"/>
            </a:pPr>
            <a:r>
              <a:rPr lang="en-US" sz="2500" dirty="0"/>
              <a:t>Church = the earthly kingdom / Anti-Semitism</a:t>
            </a:r>
          </a:p>
          <a:p>
            <a:pPr marL="1257300" lvl="2" indent="-457200" algn="l">
              <a:lnSpc>
                <a:spcPct val="100000"/>
              </a:lnSpc>
              <a:spcBef>
                <a:spcPts val="0"/>
              </a:spcBef>
              <a:spcAft>
                <a:spcPts val="1200"/>
              </a:spcAft>
              <a:buFont typeface="Arial" panose="020B0604020202020204" pitchFamily="34" charset="0"/>
              <a:buChar char="•"/>
            </a:pPr>
            <a:endParaRPr lang="en-US" sz="2500" dirty="0"/>
          </a:p>
        </p:txBody>
      </p:sp>
    </p:spTree>
    <p:extLst>
      <p:ext uri="{BB962C8B-B14F-4D97-AF65-F5344CB8AC3E}">
        <p14:creationId xmlns:p14="http://schemas.microsoft.com/office/powerpoint/2010/main" val="4066561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5344326"/>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1" indent="-461963" algn="l">
              <a:lnSpc>
                <a:spcPct val="100000"/>
              </a:lnSpc>
              <a:spcBef>
                <a:spcPts val="0"/>
              </a:spcBef>
              <a:spcAft>
                <a:spcPts val="1200"/>
              </a:spcAft>
              <a:buFont typeface="+mj-lt"/>
              <a:buAutoNum type="arabicPeriod" startAt="6"/>
            </a:pPr>
            <a:r>
              <a:rPr lang="en-US" sz="2800" b="1" dirty="0">
                <a:solidFill>
                  <a:srgbClr val="0000FF"/>
                </a:solidFill>
              </a:rPr>
              <a:t>Contemporary Reformation Theology</a:t>
            </a:r>
          </a:p>
          <a:p>
            <a:pPr marL="914400" lvl="1" indent="-457200" algn="l">
              <a:lnSpc>
                <a:spcPct val="100000"/>
              </a:lnSpc>
              <a:spcBef>
                <a:spcPts val="0"/>
              </a:spcBef>
              <a:spcAft>
                <a:spcPts val="1200"/>
              </a:spcAft>
              <a:buFont typeface="Arial" panose="020B0604020202020204" pitchFamily="34" charset="0"/>
              <a:buChar char="•"/>
            </a:pPr>
            <a:r>
              <a:rPr lang="en-US" sz="2800" dirty="0"/>
              <a:t>Erroneously assumes no further theological progress to be made.</a:t>
            </a:r>
          </a:p>
          <a:p>
            <a:pPr marL="914400" lvl="1" indent="-457200" algn="l">
              <a:lnSpc>
                <a:spcPct val="100000"/>
              </a:lnSpc>
              <a:spcBef>
                <a:spcPts val="0"/>
              </a:spcBef>
              <a:spcAft>
                <a:spcPts val="1200"/>
              </a:spcAft>
              <a:buFont typeface="Arial" panose="020B0604020202020204" pitchFamily="34" charset="0"/>
              <a:buChar char="•"/>
            </a:pPr>
            <a:r>
              <a:rPr lang="en-US" sz="2800" dirty="0"/>
              <a:t>Has Frozen theological progress: Creeds and confessions = authority rather than Scripture. </a:t>
            </a:r>
          </a:p>
          <a:p>
            <a:pPr marL="914400" lvl="1" indent="-457200" algn="l">
              <a:lnSpc>
                <a:spcPct val="100000"/>
              </a:lnSpc>
              <a:spcBef>
                <a:spcPts val="0"/>
              </a:spcBef>
              <a:spcAft>
                <a:spcPts val="1200"/>
              </a:spcAft>
              <a:buFont typeface="Arial" panose="020B0604020202020204" pitchFamily="34" charset="0"/>
              <a:buChar char="•"/>
            </a:pPr>
            <a:r>
              <a:rPr lang="en-US" sz="2800" dirty="0"/>
              <a:t>Augustinian Amillennialism fossilized into RT.</a:t>
            </a:r>
          </a:p>
          <a:p>
            <a:pPr marL="914400" lvl="1" indent="-457200" algn="l">
              <a:lnSpc>
                <a:spcPct val="100000"/>
              </a:lnSpc>
              <a:spcBef>
                <a:spcPts val="0"/>
              </a:spcBef>
              <a:spcAft>
                <a:spcPts val="1200"/>
              </a:spcAft>
              <a:buFont typeface="Arial" panose="020B0604020202020204" pitchFamily="34" charset="0"/>
              <a:buChar char="•"/>
            </a:pPr>
            <a:r>
              <a:rPr lang="en-US" sz="2800" dirty="0"/>
              <a:t>Eschatological texts are Commonly Allegorized (Zech. 14:4; Rev. 21-22; Ezek. 40-48)</a:t>
            </a:r>
          </a:p>
          <a:p>
            <a:pPr marL="914400" lvl="1" indent="-457200" algn="l">
              <a:lnSpc>
                <a:spcPct val="100000"/>
              </a:lnSpc>
              <a:spcBef>
                <a:spcPts val="0"/>
              </a:spcBef>
              <a:spcAft>
                <a:spcPts val="1200"/>
              </a:spcAft>
              <a:buFont typeface="Arial" panose="020B0604020202020204" pitchFamily="34" charset="0"/>
              <a:buChar char="•"/>
            </a:pPr>
            <a:r>
              <a:rPr lang="en-US" sz="2800" dirty="0"/>
              <a:t>Inconsistent literal hermeneutic.</a:t>
            </a:r>
          </a:p>
        </p:txBody>
      </p:sp>
    </p:spTree>
    <p:extLst>
      <p:ext uri="{BB962C8B-B14F-4D97-AF65-F5344CB8AC3E}">
        <p14:creationId xmlns:p14="http://schemas.microsoft.com/office/powerpoint/2010/main" val="220024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4681386"/>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1" indent="-461963" algn="l">
              <a:lnSpc>
                <a:spcPct val="100000"/>
              </a:lnSpc>
              <a:spcBef>
                <a:spcPts val="0"/>
              </a:spcBef>
              <a:spcAft>
                <a:spcPts val="1200"/>
              </a:spcAft>
              <a:buFont typeface="+mj-lt"/>
              <a:buAutoNum type="arabicPeriod" startAt="7"/>
            </a:pPr>
            <a:r>
              <a:rPr lang="en-US" sz="2800" b="1" dirty="0">
                <a:solidFill>
                  <a:srgbClr val="0000FF"/>
                </a:solidFill>
              </a:rPr>
              <a:t>Dispensationalism's Contribution</a:t>
            </a:r>
          </a:p>
          <a:p>
            <a:pPr marL="914400" lvl="1" indent="-457200" algn="l">
              <a:lnSpc>
                <a:spcPct val="100000"/>
              </a:lnSpc>
              <a:spcBef>
                <a:spcPts val="0"/>
              </a:spcBef>
              <a:spcAft>
                <a:spcPts val="1200"/>
              </a:spcAft>
              <a:buFont typeface="Arial" panose="020B0604020202020204" pitchFamily="34" charset="0"/>
              <a:buChar char="•"/>
            </a:pPr>
            <a:r>
              <a:rPr lang="en-US" sz="2800" dirty="0"/>
              <a:t>Dispensational movement</a:t>
            </a:r>
          </a:p>
          <a:p>
            <a:pPr marL="1376363" lvl="3" indent="-463550" algn="l">
              <a:lnSpc>
                <a:spcPct val="100000"/>
              </a:lnSpc>
              <a:spcBef>
                <a:spcPts val="0"/>
              </a:spcBef>
              <a:spcAft>
                <a:spcPts val="600"/>
              </a:spcAft>
              <a:buFont typeface="Courier New" panose="02070309020205020404" pitchFamily="49" charset="0"/>
              <a:buChar char="-"/>
            </a:pPr>
            <a:r>
              <a:rPr lang="en-US" sz="2800" dirty="0"/>
              <a:t>Dispensational Systematized in 19</a:t>
            </a:r>
            <a:r>
              <a:rPr lang="en-US" sz="2800" baseline="30000" dirty="0"/>
              <a:t>th</a:t>
            </a:r>
            <a:r>
              <a:rPr lang="en-US" sz="2800" dirty="0"/>
              <a:t> century</a:t>
            </a:r>
          </a:p>
          <a:p>
            <a:pPr marL="1376363" lvl="3" indent="-463550" algn="l">
              <a:lnSpc>
                <a:spcPct val="100000"/>
              </a:lnSpc>
              <a:spcBef>
                <a:spcPts val="0"/>
              </a:spcBef>
              <a:spcAft>
                <a:spcPts val="600"/>
              </a:spcAft>
              <a:buFont typeface="Courier New" panose="02070309020205020404" pitchFamily="49" charset="0"/>
              <a:buChar char="-"/>
            </a:pPr>
            <a:r>
              <a:rPr lang="en-US" sz="2800" dirty="0"/>
              <a:t>Key Dispensational Leaders</a:t>
            </a:r>
          </a:p>
          <a:p>
            <a:pPr marL="1376363" lvl="3" indent="-463550" algn="l">
              <a:lnSpc>
                <a:spcPct val="100000"/>
              </a:lnSpc>
              <a:spcBef>
                <a:spcPts val="0"/>
              </a:spcBef>
              <a:spcAft>
                <a:spcPts val="600"/>
              </a:spcAft>
              <a:buFont typeface="Courier New" panose="02070309020205020404" pitchFamily="49" charset="0"/>
              <a:buChar char="-"/>
            </a:pPr>
            <a:r>
              <a:rPr lang="en-US" sz="2800" dirty="0"/>
              <a:t>Reformers’ hermeneutic applied to the whole bible</a:t>
            </a:r>
          </a:p>
          <a:p>
            <a:pPr marL="1376363" lvl="3" indent="-463550" algn="l">
              <a:lnSpc>
                <a:spcPct val="100000"/>
              </a:lnSpc>
              <a:spcBef>
                <a:spcPts val="0"/>
              </a:spcBef>
              <a:spcAft>
                <a:spcPts val="600"/>
              </a:spcAft>
              <a:buFont typeface="Courier New" panose="02070309020205020404" pitchFamily="49" charset="0"/>
              <a:buChar char="-"/>
            </a:pPr>
            <a:r>
              <a:rPr lang="en-US" sz="2800" dirty="0"/>
              <a:t>Retrieved key doctrines: Chiliasm (Millennialism), Israel-church distinction, Pretribulationalism</a:t>
            </a:r>
          </a:p>
          <a:p>
            <a:pPr marL="0" lvl="1" algn="l">
              <a:lnSpc>
                <a:spcPct val="100000"/>
              </a:lnSpc>
              <a:spcBef>
                <a:spcPts val="0"/>
              </a:spcBef>
              <a:spcAft>
                <a:spcPts val="1200"/>
              </a:spcAft>
            </a:pPr>
            <a:endParaRPr lang="en-US" sz="2800" b="1" dirty="0">
              <a:solidFill>
                <a:srgbClr val="0000FF"/>
              </a:solidFill>
            </a:endParaRPr>
          </a:p>
        </p:txBody>
      </p:sp>
    </p:spTree>
    <p:extLst>
      <p:ext uri="{BB962C8B-B14F-4D97-AF65-F5344CB8AC3E}">
        <p14:creationId xmlns:p14="http://schemas.microsoft.com/office/powerpoint/2010/main" val="123949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3"/>
            <a:ext cx="8679180" cy="4966257"/>
          </a:xfrm>
        </p:spPr>
        <p:txBody>
          <a:bodyPr>
            <a:noAutofit/>
          </a:bodyPr>
          <a:lstStyle/>
          <a:p>
            <a:pPr marL="2286000" indent="-2286000" algn="l">
              <a:lnSpc>
                <a:spcPct val="100000"/>
              </a:lnSpc>
              <a:spcBef>
                <a:spcPts val="0"/>
              </a:spcBef>
              <a:spcAft>
                <a:spcPts val="1200"/>
              </a:spcAft>
            </a:pPr>
            <a:r>
              <a:rPr lang="en-US" sz="2800" b="1" dirty="0"/>
              <a:t>Sessions 8-10:	False Charges - Biblical Dispensationalism </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Dispensationalists Teach </a:t>
            </a:r>
            <a:r>
              <a:rPr lang="en-US" sz="2800" b="1" u="sng" dirty="0">
                <a:solidFill>
                  <a:srgbClr val="0000FF"/>
                </a:solidFill>
              </a:rPr>
              <a:t>More Than One Way of Salvation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Dispensationalists are </a:t>
            </a:r>
            <a:r>
              <a:rPr lang="en-US" sz="2800" b="1" u="sng" dirty="0">
                <a:solidFill>
                  <a:srgbClr val="0000FF"/>
                </a:solidFill>
              </a:rPr>
              <a:t>Guilty of Antinomianism</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Dispensationalists Teach that </a:t>
            </a:r>
            <a:r>
              <a:rPr lang="en-US" sz="2800" b="1" u="sng" dirty="0">
                <a:solidFill>
                  <a:srgbClr val="0000FF"/>
                </a:solidFill>
              </a:rPr>
              <a:t>the Sermon on the Mount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is Not for the Church Today – “TRUE” and “FALSE”!</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lang="en-US" sz="2800" dirty="0">
                <a:solidFill>
                  <a:prstClr val="black"/>
                </a:solidFill>
                <a:latin typeface="Calibri" panose="020F0502020204030204"/>
              </a:rPr>
              <a:t>Dispensationalists Teach that </a:t>
            </a:r>
            <a:r>
              <a:rPr lang="en-US" sz="2800" b="1" u="sng" dirty="0">
                <a:solidFill>
                  <a:srgbClr val="0000FF"/>
                </a:solidFill>
              </a:rPr>
              <a:t>the Death of Christ</a:t>
            </a:r>
            <a:r>
              <a:rPr lang="en-US" sz="2800" dirty="0">
                <a:solidFill>
                  <a:prstClr val="black"/>
                </a:solidFill>
                <a:latin typeface="Calibri" panose="020F0502020204030204"/>
              </a:rPr>
              <a:t> was an Afterthought and that the Church is "Plan B" in God's program.</a:t>
            </a:r>
            <a:r>
              <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rPr>
              <a:t> </a:t>
            </a:r>
            <a:endParaRPr lang="en-US" sz="2800" b="1" dirty="0">
              <a:solidFill>
                <a:srgbClr val="0000FF"/>
              </a:solidFill>
            </a:endParaRPr>
          </a:p>
        </p:txBody>
      </p:sp>
    </p:spTree>
    <p:extLst>
      <p:ext uri="{BB962C8B-B14F-4D97-AF65-F5344CB8AC3E}">
        <p14:creationId xmlns:p14="http://schemas.microsoft.com/office/powerpoint/2010/main" val="2142728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616</TotalTime>
  <Words>4891</Words>
  <Application>Microsoft Office PowerPoint</Application>
  <PresentationFormat>On-screen Show (4:3)</PresentationFormat>
  <Paragraphs>644</Paragraphs>
  <Slides>45</Slides>
  <Notes>45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Calibri Light</vt:lpstr>
      <vt:lpstr>Cambria Math</vt:lpstr>
      <vt:lpstr>Courier New</vt:lpstr>
      <vt:lpstr>Wingdings</vt:lpstr>
      <vt:lpstr>Office Theme</vt:lpstr>
      <vt:lpstr>1_Office Theme</vt:lpstr>
      <vt:lpstr>Biblical Dispensationalism</vt:lpstr>
      <vt:lpstr>What We’ve Covered So Far</vt:lpstr>
      <vt:lpstr>What We’ve Covered So Far</vt:lpstr>
      <vt:lpstr>What We’ve Covered So Far</vt:lpstr>
      <vt:lpstr>What We’ve Covered So Far</vt:lpstr>
      <vt:lpstr>What We’ve Covered So Far</vt:lpstr>
      <vt:lpstr>What We’ve Covered So Far</vt:lpstr>
      <vt:lpstr>What We’ve Covered So Far</vt:lpstr>
      <vt:lpstr>What We’ve Covered So Far</vt:lpstr>
      <vt:lpstr>What We’ve Covered So Far</vt:lpstr>
      <vt:lpstr>PowerPoint Presentation</vt:lpstr>
      <vt:lpstr>THAT WAS YOUR 1ST LAUGH BREAK FOR THE EVENING!</vt:lpstr>
      <vt:lpstr>PowerPoint Presentation</vt:lpstr>
      <vt:lpstr>“Proper” Hermeneutics</vt:lpstr>
      <vt:lpstr>“Proper” Hermeneutics</vt:lpstr>
      <vt:lpstr>PowerPoint Presentation</vt:lpstr>
      <vt:lpstr>PowerPoint Presentation</vt:lpstr>
      <vt:lpstr>PowerPoint Presentation</vt:lpstr>
      <vt:lpstr>PowerPoint Presentation</vt:lpstr>
      <vt:lpstr>PowerPoint Presentation</vt:lpstr>
      <vt:lpstr>PowerPoint Presentation</vt:lpstr>
      <vt:lpstr>THAT WAS YOUR FINAL LAUGH BREAK FOR THE EVENING!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LEWIS SPERRY CHAFER SYSTEMATIC THEOLOGY Volume Four ECCLESIOLOGY ● ESCHATOLOGY</vt:lpstr>
      <vt:lpstr>PowerPoint Presentation</vt:lpstr>
      <vt:lpstr>PowerPoint Presentation</vt:lpstr>
      <vt:lpstr>PowerPoint Presentation</vt:lpstr>
      <vt:lpstr>PowerPoint Presentation</vt:lpstr>
      <vt:lpstr>CONCLUSION</vt:lpstr>
      <vt:lpstr>PowerPoint Presentation</vt:lpstr>
      <vt:lpstr>PowerPoint Presentation</vt:lpstr>
      <vt:lpstr>Biblical Dispensationalism Session 12</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Dispensationalism</dc:title>
  <dc:creator>Jim McGowan</dc:creator>
  <cp:lastModifiedBy>Jim McGowan</cp:lastModifiedBy>
  <cp:revision>92</cp:revision>
  <cp:lastPrinted>2020-10-14T13:42:27Z</cp:lastPrinted>
  <dcterms:created xsi:type="dcterms:W3CDTF">2017-05-04T21:12:46Z</dcterms:created>
  <dcterms:modified xsi:type="dcterms:W3CDTF">2020-10-14T13:43:23Z</dcterms:modified>
</cp:coreProperties>
</file>