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1"/>
  </p:notesMasterIdLst>
  <p:handoutMasterIdLst>
    <p:handoutMasterId r:id="rId102"/>
  </p:handoutMasterIdLst>
  <p:sldIdLst>
    <p:sldId id="4643" r:id="rId2"/>
    <p:sldId id="4644" r:id="rId3"/>
    <p:sldId id="4645" r:id="rId4"/>
    <p:sldId id="4646" r:id="rId5"/>
    <p:sldId id="4647" r:id="rId6"/>
    <p:sldId id="4665" r:id="rId7"/>
    <p:sldId id="2501" r:id="rId8"/>
    <p:sldId id="2672" r:id="rId9"/>
    <p:sldId id="5514" r:id="rId10"/>
    <p:sldId id="3748" r:id="rId11"/>
    <p:sldId id="3750" r:id="rId12"/>
    <p:sldId id="5517" r:id="rId13"/>
    <p:sldId id="3749" r:id="rId14"/>
    <p:sldId id="2673" r:id="rId15"/>
    <p:sldId id="3751" r:id="rId16"/>
    <p:sldId id="2613" r:id="rId17"/>
    <p:sldId id="2654" r:id="rId18"/>
    <p:sldId id="6414" r:id="rId19"/>
    <p:sldId id="3753" r:id="rId20"/>
    <p:sldId id="2614" r:id="rId21"/>
    <p:sldId id="6573" r:id="rId22"/>
    <p:sldId id="6574" r:id="rId23"/>
    <p:sldId id="3723" r:id="rId24"/>
    <p:sldId id="6575" r:id="rId25"/>
    <p:sldId id="2619" r:id="rId26"/>
    <p:sldId id="6412" r:id="rId27"/>
    <p:sldId id="6408" r:id="rId28"/>
    <p:sldId id="6409" r:id="rId29"/>
    <p:sldId id="6415" r:id="rId30"/>
    <p:sldId id="6411" r:id="rId31"/>
    <p:sldId id="6410" r:id="rId32"/>
    <p:sldId id="3756" r:id="rId33"/>
    <p:sldId id="2612" r:id="rId34"/>
    <p:sldId id="3757" r:id="rId35"/>
    <p:sldId id="2674" r:id="rId36"/>
    <p:sldId id="3759" r:id="rId37"/>
    <p:sldId id="3722" r:id="rId38"/>
    <p:sldId id="2600" r:id="rId39"/>
    <p:sldId id="3760" r:id="rId40"/>
    <p:sldId id="2602" r:id="rId41"/>
    <p:sldId id="6562" r:id="rId42"/>
    <p:sldId id="2603" r:id="rId43"/>
    <p:sldId id="6563" r:id="rId44"/>
    <p:sldId id="6508" r:id="rId45"/>
    <p:sldId id="6564" r:id="rId46"/>
    <p:sldId id="5600" r:id="rId47"/>
    <p:sldId id="6567" r:id="rId48"/>
    <p:sldId id="6565" r:id="rId49"/>
    <p:sldId id="2660" r:id="rId50"/>
    <p:sldId id="6566" r:id="rId51"/>
    <p:sldId id="6479" r:id="rId52"/>
    <p:sldId id="2617" r:id="rId53"/>
    <p:sldId id="5073" r:id="rId54"/>
    <p:sldId id="2661" r:id="rId55"/>
    <p:sldId id="2662" r:id="rId56"/>
    <p:sldId id="3920" r:id="rId57"/>
    <p:sldId id="3758" r:id="rId58"/>
    <p:sldId id="4882" r:id="rId59"/>
    <p:sldId id="6568" r:id="rId60"/>
    <p:sldId id="2663" r:id="rId61"/>
    <p:sldId id="2678" r:id="rId62"/>
    <p:sldId id="3761" r:id="rId63"/>
    <p:sldId id="2604" r:id="rId64"/>
    <p:sldId id="2665" r:id="rId65"/>
    <p:sldId id="2666" r:id="rId66"/>
    <p:sldId id="3762" r:id="rId67"/>
    <p:sldId id="2679" r:id="rId68"/>
    <p:sldId id="6586" r:id="rId69"/>
    <p:sldId id="3729" r:id="rId70"/>
    <p:sldId id="3730" r:id="rId71"/>
    <p:sldId id="3731" r:id="rId72"/>
    <p:sldId id="3728" r:id="rId73"/>
    <p:sldId id="3770" r:id="rId74"/>
    <p:sldId id="3772" r:id="rId75"/>
    <p:sldId id="6578" r:id="rId76"/>
    <p:sldId id="3727" r:id="rId77"/>
    <p:sldId id="6579" r:id="rId78"/>
    <p:sldId id="6569" r:id="rId79"/>
    <p:sldId id="3741" r:id="rId80"/>
    <p:sldId id="6587" r:id="rId81"/>
    <p:sldId id="6580" r:id="rId82"/>
    <p:sldId id="3738" r:id="rId83"/>
    <p:sldId id="942" r:id="rId84"/>
    <p:sldId id="943" r:id="rId85"/>
    <p:sldId id="6581" r:id="rId86"/>
    <p:sldId id="6571" r:id="rId87"/>
    <p:sldId id="6570" r:id="rId88"/>
    <p:sldId id="3739" r:id="rId89"/>
    <p:sldId id="6588" r:id="rId90"/>
    <p:sldId id="6582" r:id="rId91"/>
    <p:sldId id="3777" r:id="rId92"/>
    <p:sldId id="3767" r:id="rId93"/>
    <p:sldId id="6585" r:id="rId94"/>
    <p:sldId id="1348" r:id="rId95"/>
    <p:sldId id="3768" r:id="rId96"/>
    <p:sldId id="3769" r:id="rId97"/>
    <p:sldId id="2650" r:id="rId98"/>
    <p:sldId id="5613" r:id="rId99"/>
    <p:sldId id="6572" r:id="rId10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00CC"/>
    <a:srgbClr val="003399"/>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65362" autoAdjust="0"/>
  </p:normalViewPr>
  <p:slideViewPr>
    <p:cSldViewPr>
      <p:cViewPr varScale="1">
        <p:scale>
          <a:sx n="109" d="100"/>
          <a:sy n="109" d="100"/>
        </p:scale>
        <p:origin x="113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8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6" name="Header Placeholder 1">
            <a:extLst>
              <a:ext uri="{FF2B5EF4-FFF2-40B4-BE49-F238E27FC236}">
                <a16:creationId xmlns:a16="http://schemas.microsoft.com/office/drawing/2014/main" id="{F057D64B-F009-46DE-9951-AD2B4D992E06}"/>
              </a:ext>
            </a:extLst>
          </p:cNvPr>
          <p:cNvSpPr>
            <a:spLocks noGrp="1"/>
          </p:cNvSpPr>
          <p:nvPr>
            <p:ph type="hdr" sz="quarter"/>
          </p:nvPr>
        </p:nvSpPr>
        <p:spPr>
          <a:xfrm>
            <a:off x="1935481" y="172154"/>
            <a:ext cx="3606800" cy="521377"/>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400" dirty="0"/>
              <a:t>Dr. Andy Woods – Rapture 019</a:t>
            </a:r>
          </a:p>
          <a:p>
            <a:pPr>
              <a:defRPr/>
            </a:pPr>
            <a:r>
              <a:rPr lang="en-US" sz="1400" dirty="0"/>
              <a:t>08-30-2020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8/26/2020</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35428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8/26/2020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2118964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143000" y="609600"/>
            <a:ext cx="77724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4"/>
            <a:ext cx="108585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 id="2147496305"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a:t>
            </a:r>
            <a:r>
              <a:rPr lang="en-US" sz="360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 19</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14300" y="1066800"/>
            <a:ext cx="8915400" cy="4114800"/>
          </a:xfrm>
        </p:spPr>
        <p:txBody>
          <a:bodyPr/>
          <a:lstStyle/>
          <a:p>
            <a:pPr marL="687388" indent="-687388">
              <a:spcBef>
                <a:spcPts val="0"/>
              </a:spcBef>
              <a:spcAft>
                <a:spcPts val="2400"/>
              </a:spcAft>
              <a:buSzPct val="100000"/>
              <a:buFont typeface="Wingdings" panose="05000000000000000000"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57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14300" y="1066800"/>
            <a:ext cx="8915400" cy="4114800"/>
          </a:xfrm>
        </p:spPr>
        <p:txBody>
          <a:bodyPr/>
          <a:lstStyle/>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2400"/>
              </a:spcAft>
              <a:buSzPct val="100000"/>
              <a:buFont typeface="Wingdings" panose="05000000000000000000"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3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228600" y="1066800"/>
            <a:ext cx="6324600" cy="5410200"/>
          </a:xfrm>
        </p:spPr>
        <p:txBody>
          <a:bodyPr/>
          <a:lstStyle/>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(A.D. 49)</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Thessalonians (A.D. 51)</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Corinthians (A.D. 56)</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(A.D. 57)</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Colossians, Philemon, Philippians (A.D. 60‒62)</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Titus (A.D. 62‒66)</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(A.D. 67)</a:t>
            </a:r>
          </a:p>
          <a:p>
            <a:pPr marL="857229" indent="-857229">
              <a:spcBef>
                <a:spcPts val="0"/>
              </a:spcBef>
              <a:spcAft>
                <a:spcPts val="1200"/>
              </a:spcAft>
              <a:buSzPct val="100000"/>
              <a:buFont typeface="Wingdings" panose="05000000000000000000" pitchFamily="2" charset="2"/>
              <a:buAutoNum type="arabicPeriod"/>
              <a:defRPr/>
            </a:pP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09585" indent="-609585">
              <a:spcBef>
                <a:spcPts val="0"/>
              </a:spcBef>
              <a:spcAft>
                <a:spcPts val="1200"/>
              </a:spcAft>
              <a:buSzPct val="100000"/>
              <a:buFont typeface="Wingdings" panose="05000000000000000000" pitchFamily="2" charset="2"/>
              <a:buAutoNum type="arabicPeriod"/>
              <a:defRPr/>
            </a:pPr>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1" y="1943100"/>
            <a:ext cx="212773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18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14300" y="1066800"/>
            <a:ext cx="8915400" cy="4114800"/>
          </a:xfrm>
        </p:spPr>
        <p:txBody>
          <a:bodyPr/>
          <a:lstStyle/>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2400"/>
              </a:spcAft>
              <a:buSzPct val="100000"/>
              <a:buFont typeface="Wingdings" panose="05000000000000000000"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18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2BA87D-446B-4B58-B3BA-9711F8C1C6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7997"/>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2"/>
            <a:ext cx="91440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err="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man of lawlessness</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32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14300" y="1066800"/>
            <a:ext cx="8915400" cy="4114800"/>
          </a:xfrm>
        </p:spPr>
        <p:txBody>
          <a:bodyPr/>
          <a:lstStyle/>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The definite article before </a:t>
            </a:r>
            <a:r>
              <a:rPr lang="en-US" i="1" dirty="0" err="1">
                <a:effectLst>
                  <a:outerShdw blurRad="38100" dist="38100" dir="2700000" algn="tl">
                    <a:srgbClr val="000000">
                      <a:alpha val="43137"/>
                    </a:srgbClr>
                  </a:outerShdw>
                </a:effectLst>
                <a:cs typeface="Calibri" panose="020F0502020204030204" pitchFamily="34" charset="0"/>
              </a:rPr>
              <a:t>apostasia</a:t>
            </a:r>
            <a:endParaRPr lang="en-US" i="1" dirty="0">
              <a:effectLst>
                <a:outerShdw blurRad="38100" dist="38100" dir="2700000" algn="tl">
                  <a:srgbClr val="000000">
                    <a:alpha val="43137"/>
                  </a:srgbClr>
                </a:outerShdw>
              </a:effectLst>
              <a:cs typeface="Calibri" panose="020F0502020204030204" pitchFamily="34" charset="0"/>
            </a:endParaRPr>
          </a:p>
          <a:p>
            <a:pPr marL="687388" indent="-687388">
              <a:spcBef>
                <a:spcPts val="0"/>
              </a:spcBef>
              <a:spcAft>
                <a:spcPts val="2400"/>
              </a:spcAft>
              <a:buSzPct val="100000"/>
              <a:buFont typeface="Wingdings" panose="05000000000000000000"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Noun </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apostasia</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can refer to physical departure</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65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914400" y="228601"/>
            <a:ext cx="7315200" cy="904876"/>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Entries for </a:t>
            </a:r>
            <a:r>
              <a:rPr lang="en-US" alt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Liddell &amp; Scott</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914400" y="1481138"/>
            <a:ext cx="4267200" cy="3895724"/>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 against God</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Disappearance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Distance</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266700" y="6384133"/>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Henry Liddell &amp; Henry Scott,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Greek English Lexicon </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(Oxford: Oxford University Press, 1940), 218.</a:t>
            </a:r>
          </a:p>
        </p:txBody>
      </p:sp>
      <p:pic>
        <p:nvPicPr>
          <p:cNvPr id="6" name="Picture 4">
            <a:extLst>
              <a:ext uri="{FF2B5EF4-FFF2-40B4-BE49-F238E27FC236}">
                <a16:creationId xmlns:a16="http://schemas.microsoft.com/office/drawing/2014/main" id="{38F9189C-7714-429E-AE0B-10BCEF6BBBA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43651" y="20574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1447800" y="228600"/>
            <a:ext cx="6248400" cy="13716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Entries for </a:t>
            </a:r>
            <a:r>
              <a:rPr lang="en-US" alt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Lampe’s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Patristic Greek Lexicon</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285749" y="1600202"/>
            <a:ext cx="6115052" cy="4460875"/>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Defection</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 from paganism, Judaism, Christianity, orthodoxy</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Divorce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Standing aloof</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266700" y="6400802"/>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 W. H. Lampe,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Patristic Greek Lexicon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(Oxford: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Clarnedon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Press, 1961), 208.</a:t>
            </a:r>
            <a:endPar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a:extLst>
              <a:ext uri="{FF2B5EF4-FFF2-40B4-BE49-F238E27FC236}">
                <a16:creationId xmlns:a16="http://schemas.microsoft.com/office/drawing/2014/main" id="{C63DEADF-0890-4A2B-889E-41952F6E90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43651" y="20574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07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38300" y="228600"/>
            <a:ext cx="5867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Definition of “Apostasy”</a:t>
            </a:r>
          </a:p>
        </p:txBody>
      </p:sp>
      <p:sp>
        <p:nvSpPr>
          <p:cNvPr id="3075" name="Rectangle 3"/>
          <p:cNvSpPr>
            <a:spLocks noGrp="1" noChangeArrowheads="1"/>
          </p:cNvSpPr>
          <p:nvPr>
            <p:ph type="body" idx="1"/>
          </p:nvPr>
        </p:nvSpPr>
        <p:spPr>
          <a:xfrm>
            <a:off x="381000" y="1295400"/>
            <a:ext cx="6781800" cy="5334000"/>
          </a:xfrm>
        </p:spPr>
        <p:txBody>
          <a:bodyPr/>
          <a:lstStyle/>
          <a:p>
            <a:pPr marL="342900" indent="-342900" eaLnBrk="1" hangingPunct="1">
              <a:spcBef>
                <a:spcPts val="0"/>
              </a:spcBef>
              <a:spcAft>
                <a:spcPts val="1800"/>
              </a:spcAft>
              <a:defRPr/>
            </a:pPr>
            <a:r>
              <a:rPr lang="en-US" i="1" dirty="0" err="1">
                <a:effectLst>
                  <a:outerShdw blurRad="38100" dist="38100" dir="2700000" algn="tl">
                    <a:srgbClr val="000000">
                      <a:alpha val="43137"/>
                    </a:srgbClr>
                  </a:outerShdw>
                </a:effectLst>
              </a:rPr>
              <a:t>apos</a:t>
            </a:r>
            <a:r>
              <a:rPr lang="en-US" dirty="0">
                <a:effectLst>
                  <a:outerShdw blurRad="38100" dist="38100" dir="2700000" algn="tl">
                    <a:srgbClr val="000000">
                      <a:alpha val="43137"/>
                    </a:srgbClr>
                  </a:outerShdw>
                </a:effectLst>
              </a:rPr>
              <a:t> = away from</a:t>
            </a:r>
          </a:p>
          <a:p>
            <a:pPr marL="342900" indent="-342900" eaLnBrk="1" hangingPunct="1">
              <a:spcBef>
                <a:spcPts val="0"/>
              </a:spcBef>
              <a:spcAft>
                <a:spcPts val="1800"/>
              </a:spcAft>
              <a:defRPr/>
            </a:pPr>
            <a:r>
              <a:rPr lang="en-US" i="1" dirty="0" err="1">
                <a:effectLst>
                  <a:outerShdw blurRad="38100" dist="38100" dir="2700000" algn="tl">
                    <a:srgbClr val="000000">
                      <a:alpha val="43137"/>
                    </a:srgbClr>
                  </a:outerShdw>
                </a:effectLst>
              </a:rPr>
              <a:t>hist</a:t>
            </a:r>
            <a:r>
              <a:rPr lang="en-US" i="1" dirty="0" err="1">
                <a:effectLst>
                  <a:outerShdw blurRad="38100" dist="38100" dir="2700000" algn="tl">
                    <a:srgbClr val="000000">
                      <a:alpha val="43137"/>
                    </a:srgbClr>
                  </a:outerShdw>
                </a:effectLst>
                <a:cs typeface="Arial" charset="0"/>
              </a:rPr>
              <a:t>ēmi</a:t>
            </a:r>
            <a:r>
              <a:rPr lang="en-US" dirty="0">
                <a:effectLst>
                  <a:outerShdw blurRad="38100" dist="38100" dir="2700000" algn="tl">
                    <a:srgbClr val="000000">
                      <a:alpha val="43137"/>
                    </a:srgbClr>
                  </a:outerShdw>
                </a:effectLst>
              </a:rPr>
              <a:t> = to stand</a:t>
            </a:r>
          </a:p>
          <a:p>
            <a:pPr marL="342900" indent="-342900" eaLnBrk="1" hangingPunct="1">
              <a:spcBef>
                <a:spcPts val="0"/>
              </a:spcBef>
              <a:spcAft>
                <a:spcPts val="1800"/>
              </a:spcAft>
              <a:defRPr/>
            </a:pPr>
            <a:r>
              <a:rPr lang="en-US" dirty="0">
                <a:effectLst>
                  <a:outerShdw blurRad="38100" dist="38100" dir="2700000" algn="tl">
                    <a:srgbClr val="000000">
                      <a:alpha val="43137"/>
                    </a:srgbClr>
                  </a:outerShdw>
                </a:effectLst>
              </a:rPr>
              <a:t>Apostasy = to stand away from</a:t>
            </a:r>
          </a:p>
          <a:p>
            <a:pPr marL="342900" indent="-342900" eaLnBrk="1" hangingPunct="1">
              <a:spcBef>
                <a:spcPts val="0"/>
              </a:spcBef>
              <a:spcAft>
                <a:spcPts val="1800"/>
              </a:spcAft>
              <a:defRPr/>
            </a:pPr>
            <a:r>
              <a:rPr lang="en-US" dirty="0">
                <a:effectLst>
                  <a:outerShdw blurRad="38100" dist="38100" dir="2700000" algn="tl">
                    <a:srgbClr val="000000">
                      <a:alpha val="43137"/>
                    </a:srgbClr>
                  </a:outerShdw>
                </a:effectLst>
              </a:rPr>
              <a:t>Apostasy = a departure</a:t>
            </a:r>
          </a:p>
          <a:p>
            <a:pPr marL="342900" indent="-342900" eaLnBrk="1" hangingPunct="1">
              <a:spcBef>
                <a:spcPts val="0"/>
              </a:spcBef>
              <a:spcAft>
                <a:spcPts val="1800"/>
              </a:spcAft>
              <a:defRPr/>
            </a:pPr>
            <a:r>
              <a:rPr lang="en-US" dirty="0">
                <a:effectLst>
                  <a:outerShdw blurRad="38100" dist="38100" dir="2700000" algn="tl">
                    <a:srgbClr val="000000">
                      <a:alpha val="43137"/>
                    </a:srgbClr>
                  </a:outerShdw>
                </a:effectLst>
              </a:rPr>
              <a:t>A departure from what?</a:t>
            </a:r>
          </a:p>
          <a:p>
            <a:pPr marL="742941" lvl="1" indent="-342900" eaLnBrk="1" hangingPunct="1">
              <a:spcBef>
                <a:spcPts val="0"/>
              </a:spcBef>
              <a:spcAft>
                <a:spcPts val="1800"/>
              </a:spcAft>
              <a:defRPr/>
            </a:pPr>
            <a:r>
              <a:rPr lang="en-US" dirty="0">
                <a:effectLst>
                  <a:outerShdw blurRad="38100" dist="38100" dir="2700000" algn="tl">
                    <a:srgbClr val="000000">
                      <a:alpha val="43137"/>
                    </a:srgbClr>
                  </a:outerShdw>
                </a:effectLst>
              </a:rPr>
              <a:t>From previously known truth</a:t>
            </a:r>
          </a:p>
          <a:p>
            <a:pPr marL="742941" lvl="1" indent="-342900" eaLnBrk="1" hangingPunct="1">
              <a:spcBef>
                <a:spcPts val="0"/>
              </a:spcBef>
              <a:spcAft>
                <a:spcPts val="1800"/>
              </a:spcAft>
              <a:defRPr/>
            </a:pPr>
            <a:r>
              <a:rPr lang="en-US" dirty="0">
                <a:effectLst>
                  <a:outerShdw blurRad="38100" dist="38100" dir="2700000" algn="tl">
                    <a:srgbClr val="000000">
                      <a:alpha val="43137"/>
                    </a:srgbClr>
                  </a:outerShdw>
                </a:effectLst>
              </a:rPr>
              <a:t>Physically from something</a:t>
            </a:r>
            <a:endParaRPr lang="en-US" sz="3600" dirty="0">
              <a:effectLst>
                <a:outerShdw blurRad="38100" dist="38100" dir="2700000" algn="tl">
                  <a:srgbClr val="000000">
                    <a:alpha val="43137"/>
                  </a:srgbClr>
                </a:outerShdw>
              </a:effectLst>
            </a:endParaRPr>
          </a:p>
        </p:txBody>
      </p:sp>
      <p:pic>
        <p:nvPicPr>
          <p:cNvPr id="2" name="Picture 4">
            <a:extLst>
              <a:ext uri="{FF2B5EF4-FFF2-40B4-BE49-F238E27FC236}">
                <a16:creationId xmlns:a16="http://schemas.microsoft.com/office/drawing/2014/main" id="{E5178314-2F89-4ECC-8E74-195C5642532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39001" y="2209800"/>
            <a:ext cx="1753704" cy="217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47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14300" y="1066800"/>
            <a:ext cx="8915400" cy="4114800"/>
          </a:xfrm>
        </p:spPr>
        <p:txBody>
          <a:bodyPr/>
          <a:lstStyle/>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The definite article before </a:t>
            </a:r>
            <a:r>
              <a:rPr lang="en-US" i="1" dirty="0" err="1">
                <a:effectLst>
                  <a:outerShdw blurRad="38100" dist="38100" dir="2700000" algn="tl">
                    <a:srgbClr val="000000">
                      <a:alpha val="43137"/>
                    </a:srgbClr>
                  </a:outerShdw>
                </a:effectLst>
                <a:cs typeface="Calibri" panose="020F0502020204030204" pitchFamily="34" charset="0"/>
              </a:rPr>
              <a:t>apostasia</a:t>
            </a:r>
            <a:endParaRPr lang="en-US" i="1" dirty="0">
              <a:effectLst>
                <a:outerShdw blurRad="38100" dist="38100" dir="2700000" algn="tl">
                  <a:srgbClr val="000000">
                    <a:alpha val="43137"/>
                  </a:srgbClr>
                </a:outerShdw>
              </a:effectLst>
              <a:cs typeface="Calibri" panose="020F0502020204030204" pitchFamily="34" charset="0"/>
            </a:endParaRP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Noun </a:t>
            </a:r>
            <a:r>
              <a:rPr lang="en-US" i="1" dirty="0" err="1">
                <a:effectLst>
                  <a:outerShdw blurRad="38100" dist="38100" dir="2700000" algn="tl">
                    <a:srgbClr val="000000">
                      <a:alpha val="43137"/>
                    </a:srgbClr>
                  </a:outerShdw>
                </a:effectLst>
                <a:cs typeface="Calibri" panose="020F0502020204030204" pitchFamily="34" charset="0"/>
              </a:rPr>
              <a:t>apostasia</a:t>
            </a:r>
            <a:r>
              <a:rPr lang="en-US" dirty="0">
                <a:effectLst>
                  <a:outerShdw blurRad="38100" dist="38100" dir="2700000" algn="tl">
                    <a:srgbClr val="000000">
                      <a:alpha val="43137"/>
                    </a:srgbClr>
                  </a:outerShdw>
                </a:effectLst>
                <a:cs typeface="Calibri" panose="020F0502020204030204" pitchFamily="34" charset="0"/>
              </a:rPr>
              <a:t> can refer to physical departure</a:t>
            </a:r>
          </a:p>
          <a:p>
            <a:pPr marL="687388" indent="-687388">
              <a:spcBef>
                <a:spcPts val="0"/>
              </a:spcBef>
              <a:spcAft>
                <a:spcPts val="2400"/>
              </a:spcAft>
              <a:buSzPct val="100000"/>
              <a:buFont typeface="Wingdings" panose="05000000000000000000"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Verb </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aphistēmi</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59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0" y="1143001"/>
            <a:ext cx="9144000" cy="3810000"/>
          </a:xfrm>
        </p:spPr>
        <p:txBody>
          <a:bodyPr/>
          <a:lstStyle/>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New Testament uses</a:t>
            </a:r>
          </a:p>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 departure – Luke 8:13; 1 Tim. 4:1; Heb. 3:12</a:t>
            </a:r>
          </a:p>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2447" y="4495800"/>
            <a:ext cx="16191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0" y="1143001"/>
            <a:ext cx="9144000" cy="3810000"/>
          </a:xfrm>
        </p:spPr>
        <p:txBody>
          <a:bodyPr/>
          <a:lstStyle/>
          <a:p>
            <a:pPr marL="457189" indent="-457189" eaLnBrk="1" hangingPunct="1">
              <a:spcBef>
                <a:spcPts val="0"/>
              </a:spcBef>
              <a:spcAft>
                <a:spcPts val="3600"/>
              </a:spcAft>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15 New Testament uses</a:t>
            </a:r>
          </a:p>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 departure – Luke 8:13; 1 Tim. 4:1; Heb. 3:12</a:t>
            </a:r>
          </a:p>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2447" y="4495800"/>
            <a:ext cx="16191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755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0" y="1143001"/>
            <a:ext cx="9144000" cy="3810000"/>
          </a:xfrm>
        </p:spPr>
        <p:txBody>
          <a:bodyPr/>
          <a:lstStyle/>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New Testament uses</a:t>
            </a:r>
          </a:p>
          <a:p>
            <a:pPr marL="457189" indent="-457189" eaLnBrk="1" hangingPunct="1">
              <a:spcBef>
                <a:spcPts val="0"/>
              </a:spcBef>
              <a:spcAft>
                <a:spcPts val="3600"/>
              </a:spcAft>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Spiritual departure – Luke 8:13; 1 Tim. 4:1; Heb. 3:12</a:t>
            </a:r>
          </a:p>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2447" y="4495800"/>
            <a:ext cx="16191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390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BE95B2-314D-40E5-860D-02B18ABD9D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8914" name="Rectangle 3"/>
          <p:cNvSpPr>
            <a:spLocks noChangeArrowheads="1"/>
          </p:cNvSpPr>
          <p:nvPr/>
        </p:nvSpPr>
        <p:spPr bwMode="auto">
          <a:xfrm>
            <a:off x="0" y="1"/>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4:1</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5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8347" y="3216348"/>
            <a:ext cx="128731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992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A6E4CD3-8162-42DB-9FD6-AE1AF09032F5}"/>
              </a:ext>
            </a:extLst>
          </p:cNvPr>
          <p:cNvSpPr>
            <a:spLocks noGrp="1" noChangeArrowheads="1"/>
          </p:cNvSpPr>
          <p:nvPr>
            <p:ph type="title" idx="4294967295"/>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Testament Meanings of </a:t>
            </a:r>
            <a:r>
              <a:rPr lang="en-US" alt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p>
        </p:txBody>
      </p:sp>
      <p:sp>
        <p:nvSpPr>
          <p:cNvPr id="13315" name="Rectangle 3">
            <a:extLst>
              <a:ext uri="{FF2B5EF4-FFF2-40B4-BE49-F238E27FC236}">
                <a16:creationId xmlns:a16="http://schemas.microsoft.com/office/drawing/2014/main" id="{A86AF34C-075B-4A49-8CD8-5401BED5F062}"/>
              </a:ext>
            </a:extLst>
          </p:cNvPr>
          <p:cNvSpPr>
            <a:spLocks noGrp="1" noChangeArrowheads="1"/>
          </p:cNvSpPr>
          <p:nvPr>
            <p:ph type="body" idx="4294967295"/>
          </p:nvPr>
        </p:nvSpPr>
        <p:spPr>
          <a:xfrm>
            <a:off x="0" y="1143001"/>
            <a:ext cx="9144000" cy="3810000"/>
          </a:xfrm>
        </p:spPr>
        <p:txBody>
          <a:bodyPr/>
          <a:lstStyle/>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New Testament uses</a:t>
            </a:r>
          </a:p>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 departure – Luke 8:13; 1 Tim. 4:1; Heb. 3:12</a:t>
            </a:r>
          </a:p>
          <a:p>
            <a:pPr marL="457189" indent="-457189" eaLnBrk="1" hangingPunct="1">
              <a:spcBef>
                <a:spcPts val="0"/>
              </a:spcBef>
              <a:spcAft>
                <a:spcPts val="3600"/>
              </a:spcAft>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Physical departure – Luke 2:37; 4:13; 13:27; Acts 5:37-38; 12:10; 13:13; 15:38; 19:9; 22:29; 2 Cor. 12:8; 2 Tim. 2:19</a:t>
            </a:r>
          </a:p>
        </p:txBody>
      </p:sp>
      <p:pic>
        <p:nvPicPr>
          <p:cNvPr id="5" name="Picture 4">
            <a:extLst>
              <a:ext uri="{FF2B5EF4-FFF2-40B4-BE49-F238E27FC236}">
                <a16:creationId xmlns:a16="http://schemas.microsoft.com/office/drawing/2014/main" id="{7539E0D1-4414-4194-BCDD-DC7054FE40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2447" y="4495800"/>
            <a:ext cx="1619111"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962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5821C039-CB7A-4D93-B10F-0F7E17DA96A1}"/>
              </a:ext>
            </a:extLst>
          </p:cNvPr>
          <p:cNvSpPr>
            <a:spLocks noChangeArrowheads="1"/>
          </p:cNvSpPr>
          <p:nvPr/>
        </p:nvSpPr>
        <p:spPr bwMode="auto">
          <a:xfrm>
            <a:off x="0" y="1371601"/>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ingredients for the salad, so I decided to make a quick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 to the store. While at the store, I left the car engine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while I made my purchase, thinking that I would be right out again. However, while I was in the store, 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my good friend Edward who was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county supervisor. This resulted in my having to endure a somewhat long-winded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down on how his campaign was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Finally, fearing that my car would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gas, 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great haste out to the parking lot and returned home with the car surely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only on fumes.”</a:t>
            </a:r>
          </a:p>
        </p:txBody>
      </p:sp>
      <p:sp>
        <p:nvSpPr>
          <p:cNvPr id="47107" name="TextBox 4">
            <a:extLst>
              <a:ext uri="{FF2B5EF4-FFF2-40B4-BE49-F238E27FC236}">
                <a16:creationId xmlns:a16="http://schemas.microsoft.com/office/drawing/2014/main" id="{7FD25604-B6E0-4EBA-AAED-E10342248A30}"/>
              </a:ext>
            </a:extLst>
          </p:cNvPr>
          <p:cNvSpPr txBox="1">
            <a:spLocks noChangeArrowheads="1"/>
          </p:cNvSpPr>
          <p:nvPr/>
        </p:nvSpPr>
        <p:spPr bwMode="auto">
          <a:xfrm>
            <a:off x="0" y="228601"/>
            <a:ext cx="9144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600"/>
              </a:spcAft>
              <a:buClrTx/>
              <a:buSzTx/>
              <a:buFontTx/>
              <a:buNone/>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George Gunn</a:t>
            </a:r>
          </a:p>
          <a:p>
            <a:pPr algn="ctr" eaLnBrk="1" hangingPunct="1">
              <a:spcBef>
                <a:spcPct val="0"/>
              </a:spcBef>
              <a:buClrTx/>
              <a:buSzTx/>
              <a:buFontTx/>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14:1-3 – The Father’s House: Are We There Yet?, 30. www.pre-trib.org</a:t>
            </a:r>
          </a:p>
        </p:txBody>
      </p:sp>
    </p:spTree>
    <p:extLst>
      <p:ext uri="{BB962C8B-B14F-4D97-AF65-F5344CB8AC3E}">
        <p14:creationId xmlns:p14="http://schemas.microsoft.com/office/powerpoint/2010/main" val="2745728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143001"/>
            <a:ext cx="9144000" cy="3809999"/>
          </a:xfrm>
        </p:spPr>
        <p:txBody>
          <a:bodyPr/>
          <a:lstStyle/>
          <a:p>
            <a:pPr marL="0" indent="0" algn="just">
              <a:buNone/>
            </a:pPr>
            <a:r>
              <a:rPr lang="en-US" b="1" dirty="0">
                <a:solidFill>
                  <a:srgbClr val="FFFFCC"/>
                </a:solidFill>
                <a:effectLst/>
              </a:rPr>
              <a:t>“Unwarranted adoption of an expanded semantic field</a:t>
            </a:r>
            <a:r>
              <a:rPr lang="en-US" dirty="0">
                <a:effectLst/>
              </a:rPr>
              <a:t>: The fallacy in this instance lies in the supposition that the meaning of a word in a specific context is much broader than the context itself allows and may bring with it the word’s entire semantic range. This step is sometimes called </a:t>
            </a:r>
            <a:r>
              <a:rPr lang="en-US" b="1" u="sng" dirty="0">
                <a:solidFill>
                  <a:srgbClr val="FFFFCC"/>
                </a:solidFill>
                <a:effectLst/>
              </a:rPr>
              <a:t>illegitimate totality transfer</a:t>
            </a:r>
            <a:r>
              <a:rPr lang="en-US" dirty="0">
                <a:effectLst/>
              </a:rPr>
              <a:t>.”</a:t>
            </a:r>
          </a:p>
        </p:txBody>
      </p:sp>
      <p:sp>
        <p:nvSpPr>
          <p:cNvPr id="4" name="TextBox 3">
            <a:extLst>
              <a:ext uri="{FF2B5EF4-FFF2-40B4-BE49-F238E27FC236}">
                <a16:creationId xmlns:a16="http://schemas.microsoft.com/office/drawing/2014/main" id="{3D0DF032-DE24-4699-83BD-7C8A3CB3ED9F}"/>
              </a:ext>
            </a:extLst>
          </p:cNvPr>
          <p:cNvSpPr txBox="1"/>
          <p:nvPr/>
        </p:nvSpPr>
        <p:spPr>
          <a:xfrm>
            <a:off x="1222904" y="206514"/>
            <a:ext cx="6324600" cy="646331"/>
          </a:xfrm>
          <a:prstGeom prst="rect">
            <a:avLst/>
          </a:prstGeom>
          <a:noFill/>
        </p:spPr>
        <p:txBody>
          <a:bodyPr wrap="square" rtlCol="0">
            <a:spAutoFit/>
          </a:bodyPr>
          <a:lstStyle/>
          <a:p>
            <a:pPr algn="ct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Illegitimate Totality Transfer</a:t>
            </a:r>
          </a:p>
        </p:txBody>
      </p:sp>
      <p:sp>
        <p:nvSpPr>
          <p:cNvPr id="5" name="TextBox 4">
            <a:extLst>
              <a:ext uri="{FF2B5EF4-FFF2-40B4-BE49-F238E27FC236}">
                <a16:creationId xmlns:a16="http://schemas.microsoft.com/office/drawing/2014/main" id="{E21C5394-53F7-4EDC-9FFA-9EEBCFD17462}"/>
              </a:ext>
            </a:extLst>
          </p:cNvPr>
          <p:cNvSpPr txBox="1"/>
          <p:nvPr/>
        </p:nvSpPr>
        <p:spPr>
          <a:xfrm>
            <a:off x="-1" y="6412468"/>
            <a:ext cx="9144001" cy="369332"/>
          </a:xfrm>
          <a:prstGeom prst="rect">
            <a:avLst/>
          </a:prstGeom>
          <a:noFill/>
        </p:spPr>
        <p:txBody>
          <a:bodyPr wrap="square" rtlCol="0">
            <a:spAutoFit/>
          </a:bodyPr>
          <a:lstStyle/>
          <a:p>
            <a:pPr algn="ctr"/>
            <a:r>
              <a:rPr lang="en-US" sz="1800" dirty="0">
                <a:latin typeface="Calibri" panose="020F0502020204030204" pitchFamily="34" charset="0"/>
              </a:rPr>
              <a:t>D. A. Carson, </a:t>
            </a:r>
            <a:r>
              <a:rPr lang="en-US" sz="1800" i="1" dirty="0">
                <a:latin typeface="Calibri" panose="020F0502020204030204" pitchFamily="34" charset="0"/>
              </a:rPr>
              <a:t>Exegetical Fallacies</a:t>
            </a:r>
            <a:r>
              <a:rPr lang="en-US" sz="1800" dirty="0">
                <a:latin typeface="Calibri" panose="020F0502020204030204" pitchFamily="34" charset="0"/>
              </a:rPr>
              <a:t>, 2nd ed. (Grand Rapids, MI: Baker Academic, 1996), 60-61.</a:t>
            </a:r>
          </a:p>
        </p:txBody>
      </p:sp>
    </p:spTree>
    <p:extLst>
      <p:ext uri="{BB962C8B-B14F-4D97-AF65-F5344CB8AC3E}">
        <p14:creationId xmlns:p14="http://schemas.microsoft.com/office/powerpoint/2010/main" val="52596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88969C-9A36-4C31-A854-C741859983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7997"/>
          </a:xfrm>
          <a:prstGeom prst="rect">
            <a:avLst/>
          </a:prstGeom>
        </p:spPr>
      </p:pic>
      <p:sp>
        <p:nvSpPr>
          <p:cNvPr id="38914" name="Rectangle 3"/>
          <p:cNvSpPr>
            <a:spLocks noChangeArrowheads="1"/>
          </p:cNvSpPr>
          <p:nvPr/>
        </p:nvSpPr>
        <p:spPr bwMode="auto">
          <a:xfrm>
            <a:off x="0" y="1"/>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have been told about you, that you are teaching all the Jews who are among the Gentiles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forsake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 telling them not to circumcise their children nor to walk according to the customs.” </a:t>
            </a:r>
          </a:p>
        </p:txBody>
      </p:sp>
      <p:pic>
        <p:nvPicPr>
          <p:cNvPr id="8" name="Picture 7">
            <a:extLst>
              <a:ext uri="{FF2B5EF4-FFF2-40B4-BE49-F238E27FC236}">
                <a16:creationId xmlns:a16="http://schemas.microsoft.com/office/drawing/2014/main" id="{5F9B83AA-62B6-4CE2-BB44-DD06F5089A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20295" y="3505200"/>
            <a:ext cx="110341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98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791D1B6-26D5-4E37-8CC7-7EAFC9A205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2045" y="76200"/>
            <a:ext cx="4619910" cy="6705600"/>
          </a:xfrm>
          <a:prstGeom prst="rect">
            <a:avLst/>
          </a:prstGeom>
        </p:spPr>
      </p:pic>
    </p:spTree>
    <p:extLst>
      <p:ext uri="{BB962C8B-B14F-4D97-AF65-F5344CB8AC3E}">
        <p14:creationId xmlns:p14="http://schemas.microsoft.com/office/powerpoint/2010/main" val="3599505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88969C-9A36-4C31-A854-C741859983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
            <a:ext cx="9144000" cy="6857997"/>
          </a:xfrm>
          <a:prstGeom prst="rect">
            <a:avLst/>
          </a:prstGeom>
        </p:spPr>
      </p:pic>
      <p:sp>
        <p:nvSpPr>
          <p:cNvPr id="38914" name="Rectangle 3"/>
          <p:cNvSpPr>
            <a:spLocks noChangeArrowheads="1"/>
          </p:cNvSpPr>
          <p:nvPr/>
        </p:nvSpPr>
        <p:spPr bwMode="auto">
          <a:xfrm>
            <a:off x="0" y="1"/>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have been told about you, that you are teaching all the Jews who are among the Gentiles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forsake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 telling them not to circumcise their children nor to walk according to the customs.” </a:t>
            </a:r>
          </a:p>
        </p:txBody>
      </p:sp>
      <p:pic>
        <p:nvPicPr>
          <p:cNvPr id="8" name="Picture 7">
            <a:extLst>
              <a:ext uri="{FF2B5EF4-FFF2-40B4-BE49-F238E27FC236}">
                <a16:creationId xmlns:a16="http://schemas.microsoft.com/office/drawing/2014/main" id="{5F9B83AA-62B6-4CE2-BB44-DD06F5089A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20295" y="3505200"/>
            <a:ext cx="110341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70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2"/>
            <a:ext cx="91440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142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DF33B6D-9485-4502-BF3D-B9343F35BD64}"/>
              </a:ext>
            </a:extLst>
          </p:cNvPr>
          <p:cNvGraphicFramePr>
            <a:graphicFrameLocks noGrp="1"/>
          </p:cNvGraphicFramePr>
          <p:nvPr>
            <p:ph idx="4294967295"/>
            <p:extLst>
              <p:ext uri="{D42A27DB-BD31-4B8C-83A1-F6EECF244321}">
                <p14:modId xmlns:p14="http://schemas.microsoft.com/office/powerpoint/2010/main" val="340914059"/>
              </p:ext>
            </p:extLst>
          </p:nvPr>
        </p:nvGraphicFramePr>
        <p:xfrm>
          <a:off x="91440" y="121920"/>
          <a:ext cx="8961120" cy="6583681"/>
        </p:xfrm>
        <a:graphic>
          <a:graphicData uri="http://schemas.openxmlformats.org/drawingml/2006/table">
            <a:tbl>
              <a:tblPr firstRow="1" bandRow="1">
                <a:tableStyleId>{073A0DAA-6AF3-43AB-8588-CEC1D06C72B9}</a:tableStyleId>
              </a:tblPr>
              <a:tblGrid>
                <a:gridCol w="4251960">
                  <a:extLst>
                    <a:ext uri="{9D8B030D-6E8A-4147-A177-3AD203B41FA5}">
                      <a16:colId xmlns:a16="http://schemas.microsoft.com/office/drawing/2014/main" val="4133773365"/>
                    </a:ext>
                  </a:extLst>
                </a:gridCol>
                <a:gridCol w="4709160">
                  <a:extLst>
                    <a:ext uri="{9D8B030D-6E8A-4147-A177-3AD203B41FA5}">
                      <a16:colId xmlns:a16="http://schemas.microsoft.com/office/drawing/2014/main" val="1587703666"/>
                    </a:ext>
                  </a:extLst>
                </a:gridCol>
              </a:tblGrid>
              <a:tr h="881743">
                <a:tc gridSpan="2">
                  <a:txBody>
                    <a:bodyPr/>
                    <a:lstStyle/>
                    <a:p>
                      <a:pPr algn="ctr"/>
                      <a:r>
                        <a:rPr lang="en-US" sz="36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APOSTASIA</a:t>
                      </a:r>
                      <a:endPar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363493036"/>
                  </a:ext>
                </a:extLst>
              </a:tr>
              <a:tr h="881743">
                <a:tc>
                  <a:txBody>
                    <a:bodyPr/>
                    <a:lstStyle/>
                    <a:p>
                      <a:pPr algn="ctr"/>
                      <a:r>
                        <a:rPr lang="en-US" sz="3200" b="1" dirty="0">
                          <a:solidFill>
                            <a:srgbClr val="C00000"/>
                          </a:solidFill>
                          <a:latin typeface="Calibri" panose="020F0502020204030204" pitchFamily="34" charset="0"/>
                          <a:cs typeface="Calibri" panose="020F0502020204030204" pitchFamily="34" charset="0"/>
                        </a:rPr>
                        <a:t>2 Thessalonians 2:3a</a:t>
                      </a:r>
                    </a:p>
                  </a:txBody>
                  <a:tcPr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Acts 21:21</a:t>
                      </a:r>
                    </a:p>
                  </a:txBody>
                  <a:tcPr anchor="ctr"/>
                </a:tc>
                <a:extLst>
                  <a:ext uri="{0D108BD9-81ED-4DB2-BD59-A6C34878D82A}">
                    <a16:rowId xmlns:a16="http://schemas.microsoft.com/office/drawing/2014/main" val="920619013"/>
                  </a:ext>
                </a:extLst>
              </a:tr>
              <a:tr h="881743">
                <a:tc>
                  <a:txBody>
                    <a:bodyPr/>
                    <a:lstStyle/>
                    <a:p>
                      <a:r>
                        <a:rPr lang="en-US" sz="2700" dirty="0">
                          <a:latin typeface="Calibri" panose="020F0502020204030204" pitchFamily="34" charset="0"/>
                          <a:cs typeface="Calibri" panose="020F0502020204030204" pitchFamily="34" charset="0"/>
                        </a:rPr>
                        <a:t>Pauline authorship</a:t>
                      </a:r>
                    </a:p>
                  </a:txBody>
                  <a:tcPr anchor="ctr"/>
                </a:tc>
                <a:tc>
                  <a:txBody>
                    <a:bodyPr/>
                    <a:lstStyle/>
                    <a:p>
                      <a:r>
                        <a:rPr lang="en-US" sz="2700" dirty="0">
                          <a:latin typeface="Calibri" panose="020F0502020204030204" pitchFamily="34" charset="0"/>
                          <a:cs typeface="Calibri" panose="020F0502020204030204" pitchFamily="34" charset="0"/>
                        </a:rPr>
                        <a:t>Lukan authorship</a:t>
                      </a:r>
                    </a:p>
                  </a:txBody>
                  <a:tcPr anchor="ctr"/>
                </a:tc>
                <a:extLst>
                  <a:ext uri="{0D108BD9-81ED-4DB2-BD59-A6C34878D82A}">
                    <a16:rowId xmlns:a16="http://schemas.microsoft.com/office/drawing/2014/main" val="1434946491"/>
                  </a:ext>
                </a:extLst>
              </a:tr>
              <a:tr h="1087483">
                <a:tc>
                  <a:txBody>
                    <a:bodyPr/>
                    <a:lstStyle/>
                    <a:p>
                      <a:r>
                        <a:rPr lang="en-US" sz="2700" dirty="0">
                          <a:latin typeface="Calibri" panose="020F0502020204030204" pitchFamily="34" charset="0"/>
                          <a:cs typeface="Calibri" panose="020F0502020204030204" pitchFamily="34" charset="0"/>
                        </a:rPr>
                        <a:t>Paul speaking</a:t>
                      </a:r>
                    </a:p>
                  </a:txBody>
                  <a:tcPr anchor="ctr"/>
                </a:tc>
                <a:tc>
                  <a:txBody>
                    <a:bodyPr/>
                    <a:lstStyle/>
                    <a:p>
                      <a:r>
                        <a:rPr lang="en-US" sz="2700" dirty="0">
                          <a:latin typeface="Calibri" panose="020F0502020204030204" pitchFamily="34" charset="0"/>
                          <a:cs typeface="Calibri" panose="020F0502020204030204" pitchFamily="34" charset="0"/>
                        </a:rPr>
                        <a:t>Paul not speaking (v. 20)</a:t>
                      </a:r>
                    </a:p>
                  </a:txBody>
                  <a:tcPr anchor="ctr"/>
                </a:tc>
                <a:extLst>
                  <a:ext uri="{0D108BD9-81ED-4DB2-BD59-A6C34878D82A}">
                    <a16:rowId xmlns:a16="http://schemas.microsoft.com/office/drawing/2014/main" val="676783065"/>
                  </a:ext>
                </a:extLst>
              </a:tr>
              <a:tr h="1087483">
                <a:tc>
                  <a:txBody>
                    <a:bodyPr/>
                    <a:lstStyle/>
                    <a:p>
                      <a:r>
                        <a:rPr lang="en-US" sz="2700" dirty="0">
                          <a:latin typeface="Calibri" panose="020F0502020204030204" pitchFamily="34" charset="0"/>
                          <a:cs typeface="Calibri" panose="020F0502020204030204" pitchFamily="34" charset="0"/>
                        </a:rPr>
                        <a:t>Mosaic Law not mentioned</a:t>
                      </a:r>
                    </a:p>
                  </a:txBody>
                  <a:tcPr anchor="ctr"/>
                </a:tc>
                <a:tc>
                  <a:txBody>
                    <a:bodyPr/>
                    <a:lstStyle/>
                    <a:p>
                      <a:r>
                        <a:rPr lang="en-US" sz="2700" dirty="0">
                          <a:latin typeface="Calibri" panose="020F0502020204030204" pitchFamily="34" charset="0"/>
                          <a:cs typeface="Calibri" panose="020F0502020204030204" pitchFamily="34" charset="0"/>
                        </a:rPr>
                        <a:t>Departure from the Mosaic Law</a:t>
                      </a:r>
                    </a:p>
                  </a:txBody>
                  <a:tcPr anchor="ctr"/>
                </a:tc>
                <a:extLst>
                  <a:ext uri="{0D108BD9-81ED-4DB2-BD59-A6C34878D82A}">
                    <a16:rowId xmlns:a16="http://schemas.microsoft.com/office/drawing/2014/main" val="3417443409"/>
                  </a:ext>
                </a:extLst>
              </a:tr>
              <a:tr h="881743">
                <a:tc>
                  <a:txBody>
                    <a:bodyPr/>
                    <a:lstStyle/>
                    <a:p>
                      <a:r>
                        <a:rPr lang="en-US" sz="2700" dirty="0">
                          <a:latin typeface="Calibri" panose="020F0502020204030204" pitchFamily="34" charset="0"/>
                          <a:cs typeface="Calibri" panose="020F0502020204030204" pitchFamily="34" charset="0"/>
                        </a:rPr>
                        <a:t>Epistolary genre</a:t>
                      </a:r>
                    </a:p>
                  </a:txBody>
                  <a:tcPr anchor="ctr"/>
                </a:tc>
                <a:tc>
                  <a:txBody>
                    <a:bodyPr/>
                    <a:lstStyle/>
                    <a:p>
                      <a:r>
                        <a:rPr lang="en-US" sz="2700" dirty="0">
                          <a:latin typeface="Calibri" panose="020F0502020204030204" pitchFamily="34" charset="0"/>
                          <a:cs typeface="Calibri" panose="020F0502020204030204" pitchFamily="34" charset="0"/>
                        </a:rPr>
                        <a:t>Narrative genre</a:t>
                      </a:r>
                    </a:p>
                  </a:txBody>
                  <a:tcPr anchor="ctr"/>
                </a:tc>
                <a:extLst>
                  <a:ext uri="{0D108BD9-81ED-4DB2-BD59-A6C34878D82A}">
                    <a16:rowId xmlns:a16="http://schemas.microsoft.com/office/drawing/2014/main" val="785581226"/>
                  </a:ext>
                </a:extLst>
              </a:tr>
              <a:tr h="881743">
                <a:tc>
                  <a:txBody>
                    <a:bodyPr/>
                    <a:lstStyle/>
                    <a:p>
                      <a:r>
                        <a:rPr lang="en-US" sz="2700" dirty="0">
                          <a:latin typeface="Calibri" panose="020F0502020204030204" pitchFamily="34" charset="0"/>
                          <a:cs typeface="Calibri" panose="020F0502020204030204" pitchFamily="34" charset="0"/>
                        </a:rPr>
                        <a:t>Definite article</a:t>
                      </a:r>
                    </a:p>
                  </a:txBody>
                  <a:tcPr anchor="ctr"/>
                </a:tc>
                <a:tc>
                  <a:txBody>
                    <a:bodyPr/>
                    <a:lstStyle/>
                    <a:p>
                      <a:r>
                        <a:rPr lang="en-US" sz="2700" dirty="0">
                          <a:latin typeface="Calibri" panose="020F0502020204030204" pitchFamily="34" charset="0"/>
                          <a:cs typeface="Calibri" panose="020F0502020204030204" pitchFamily="34" charset="0"/>
                        </a:rPr>
                        <a:t>No definite article</a:t>
                      </a:r>
                    </a:p>
                  </a:txBody>
                  <a:tcPr anchor="ctr"/>
                </a:tc>
                <a:extLst>
                  <a:ext uri="{0D108BD9-81ED-4DB2-BD59-A6C34878D82A}">
                    <a16:rowId xmlns:a16="http://schemas.microsoft.com/office/drawing/2014/main" val="2819195413"/>
                  </a:ext>
                </a:extLst>
              </a:tr>
            </a:tbl>
          </a:graphicData>
        </a:graphic>
      </p:graphicFrame>
    </p:spTree>
    <p:extLst>
      <p:ext uri="{BB962C8B-B14F-4D97-AF65-F5344CB8AC3E}">
        <p14:creationId xmlns:p14="http://schemas.microsoft.com/office/powerpoint/2010/main" val="2607493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14300" y="1066800"/>
            <a:ext cx="8915400" cy="4267200"/>
          </a:xfrm>
        </p:spPr>
        <p:txBody>
          <a:bodyPr/>
          <a:lstStyle/>
          <a:p>
            <a:pPr marL="687388" indent="-687388">
              <a:spcBef>
                <a:spcPts val="0"/>
              </a:spcBef>
              <a:spcAft>
                <a:spcPts val="2400"/>
              </a:spcAft>
              <a:buSzPct val="100000"/>
              <a:buFont typeface="+mj-lt"/>
              <a:buAutoNum type="romanUcPeriod" startAt="6"/>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968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8CA68EC-A501-4EB5-B70B-D670E5D2DFD0}"/>
              </a:ext>
            </a:extLst>
          </p:cNvPr>
          <p:cNvSpPr>
            <a:spLocks noGrp="1" noChangeArrowheads="1"/>
          </p:cNvSpPr>
          <p:nvPr>
            <p:ph type="title" idx="4294967295"/>
          </p:nvPr>
        </p:nvSpPr>
        <p:spPr>
          <a:xfrm>
            <a:off x="0" y="228600"/>
            <a:ext cx="91440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Unique Characteristics of 1 Thessalonians</a:t>
            </a:r>
          </a:p>
        </p:txBody>
      </p:sp>
      <p:sp>
        <p:nvSpPr>
          <p:cNvPr id="13315" name="Rectangle 3">
            <a:extLst>
              <a:ext uri="{FF2B5EF4-FFF2-40B4-BE49-F238E27FC236}">
                <a16:creationId xmlns:a16="http://schemas.microsoft.com/office/drawing/2014/main" id="{005418EE-01FA-4E4C-B9AD-C1E2A0C9DF08}"/>
              </a:ext>
            </a:extLst>
          </p:cNvPr>
          <p:cNvSpPr>
            <a:spLocks noGrp="1" noChangeArrowheads="1"/>
          </p:cNvSpPr>
          <p:nvPr>
            <p:ph type="body" idx="4294967295"/>
          </p:nvPr>
        </p:nvSpPr>
        <p:spPr>
          <a:xfrm>
            <a:off x="228600" y="1143003"/>
            <a:ext cx="8686800" cy="2819398"/>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chapter ends with a reference to the Second Advent</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Small amount of time in between planting of the church and the first letter to the church</a:t>
            </a:r>
          </a:p>
        </p:txBody>
      </p:sp>
      <p:pic>
        <p:nvPicPr>
          <p:cNvPr id="2" name="Picture 1">
            <a:extLst>
              <a:ext uri="{FF2B5EF4-FFF2-40B4-BE49-F238E27FC236}">
                <a16:creationId xmlns:a16="http://schemas.microsoft.com/office/drawing/2014/main" id="{28A817E6-D613-4877-8FBD-BAC4473F18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14300" y="1066800"/>
            <a:ext cx="8915400" cy="4267200"/>
          </a:xfrm>
        </p:spPr>
        <p:txBody>
          <a:bodyPr/>
          <a:lstStyle/>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2400"/>
              </a:spcAft>
              <a:buSzPct val="100000"/>
              <a:buFont typeface="+mj-lt"/>
              <a:buAutoNum type="romanU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319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5B256B-F878-45B4-B773-00D7C45CF7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2523768"/>
          </a:xfrm>
          <a:prstGeom prst="rect">
            <a:avLst/>
          </a:prstGeom>
        </p:spPr>
        <p:txBody>
          <a:bodyPr wrap="square">
            <a:spAutoFit/>
          </a:body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071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0" y="1143001"/>
            <a:ext cx="9144000" cy="5276851"/>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Destruction of lawless one’s followers (2:10-12)</a:t>
            </a:r>
          </a:p>
        </p:txBody>
      </p:sp>
      <p:sp>
        <p:nvSpPr>
          <p:cNvPr id="7" name="Rectangle 2">
            <a:extLst>
              <a:ext uri="{FF2B5EF4-FFF2-40B4-BE49-F238E27FC236}">
                <a16:creationId xmlns:a16="http://schemas.microsoft.com/office/drawing/2014/main" id="{2FBF51E9-F2FA-4E47-A4C6-25C0E0303D7B}"/>
              </a:ext>
            </a:extLst>
          </p:cNvPr>
          <p:cNvSpPr>
            <a:spLocks noGrp="1" noChangeArrowheads="1"/>
          </p:cNvSpPr>
          <p:nvPr>
            <p:ph type="title"/>
          </p:nvPr>
        </p:nvSpPr>
        <p:spPr>
          <a:xfrm>
            <a:off x="1866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Thessalonians 2:1-12</a:t>
            </a:r>
          </a:p>
        </p:txBody>
      </p:sp>
      <p:pic>
        <p:nvPicPr>
          <p:cNvPr id="5" name="Picture 5" descr="http://beginningandend.com/wp-content/uploads/2013/03/2-Thesslaonians-Is-The-Antichrist-Revealed-Before-or-After-The-Rapture-e1363686381895.jpg">
            <a:extLst>
              <a:ext uri="{FF2B5EF4-FFF2-40B4-BE49-F238E27FC236}">
                <a16:creationId xmlns:a16="http://schemas.microsoft.com/office/drawing/2014/main" id="{7A030927-69AF-4527-9B72-D128D246CC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71801"/>
            <a:ext cx="200995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09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FCB7F-4925-4AA1-A1A3-0465BAEB12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8914" name="Rectangle 3"/>
          <p:cNvSpPr>
            <a:spLocks noChangeArrowheads="1"/>
          </p:cNvSpPr>
          <p:nvPr/>
        </p:nvSpPr>
        <p:spPr bwMode="auto">
          <a:xfrm>
            <a:off x="1" y="1"/>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2:6-7</a:t>
            </a:r>
          </a:p>
          <a:p>
            <a:pPr algn="just">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4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5430" y="3413760"/>
            <a:ext cx="1553140" cy="1463040"/>
          </a:xfrm>
          <a:prstGeom prst="rect">
            <a:avLst/>
          </a:prstGeom>
        </p:spPr>
      </p:pic>
    </p:spTree>
    <p:extLst>
      <p:ext uri="{BB962C8B-B14F-4D97-AF65-F5344CB8AC3E}">
        <p14:creationId xmlns:p14="http://schemas.microsoft.com/office/powerpoint/2010/main" val="4244652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919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886327D-D7EC-4CE9-969E-B3083AED31AF}"/>
              </a:ext>
            </a:extLst>
          </p:cNvPr>
          <p:cNvSpPr>
            <a:spLocks noGrp="1" noChangeArrowheads="1"/>
          </p:cNvSpPr>
          <p:nvPr>
            <p:ph type="title"/>
          </p:nvPr>
        </p:nvSpPr>
        <p:spPr>
          <a:xfrm>
            <a:off x="2324100" y="228600"/>
            <a:ext cx="4495800" cy="7620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(2:6-7)</a:t>
            </a:r>
          </a:p>
        </p:txBody>
      </p:sp>
      <p:sp>
        <p:nvSpPr>
          <p:cNvPr id="14339" name="Rectangle 3">
            <a:extLst>
              <a:ext uri="{FF2B5EF4-FFF2-40B4-BE49-F238E27FC236}">
                <a16:creationId xmlns:a16="http://schemas.microsoft.com/office/drawing/2014/main" id="{1FFB42EA-5CA0-4529-B1DE-8E97A6468E2E}"/>
              </a:ext>
            </a:extLst>
          </p:cNvPr>
          <p:cNvSpPr>
            <a:spLocks noGrp="1" noChangeArrowheads="1"/>
          </p:cNvSpPr>
          <p:nvPr>
            <p:ph type="body" idx="1"/>
          </p:nvPr>
        </p:nvSpPr>
        <p:spPr>
          <a:xfrm>
            <a:off x="919286" y="1524001"/>
            <a:ext cx="3347914" cy="38099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p>
          <a:p>
            <a:pPr marL="457189" indent="-457189"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a:t>
            </a:r>
          </a:p>
        </p:txBody>
      </p:sp>
      <p:pic>
        <p:nvPicPr>
          <p:cNvPr id="52228" name="Picture 2" descr="http://2.bp.blogspot.com/-1bmRT-tLWbk/UrfKMzLsX_I/AAAAAAAAANk/t4EY8HTVxd8/s1600/Israeli_Stop_Sign.png">
            <a:extLst>
              <a:ext uri="{FF2B5EF4-FFF2-40B4-BE49-F238E27FC236}">
                <a16:creationId xmlns:a16="http://schemas.microsoft.com/office/drawing/2014/main" id="{00A33859-60EC-4C73-BE07-1E332FCDA7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600200"/>
            <a:ext cx="3652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39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06437-538B-4561-947D-02FF207F10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659" y="228324"/>
            <a:ext cx="8632684" cy="640135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1352953" y="152810"/>
            <a:ext cx="6438095" cy="6552381"/>
          </a:xfrm>
          <a:prstGeom prst="rect">
            <a:avLst/>
          </a:prstGeom>
        </p:spPr>
      </p:pic>
    </p:spTree>
    <p:extLst>
      <p:ext uri="{BB962C8B-B14F-4D97-AF65-F5344CB8AC3E}">
        <p14:creationId xmlns:p14="http://schemas.microsoft.com/office/powerpoint/2010/main" val="4108493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08EA725-8990-4ACF-93DC-798FB50445BB}"/>
              </a:ext>
            </a:extLst>
          </p:cNvPr>
          <p:cNvSpPr>
            <a:spLocks noGrp="1" noChangeArrowheads="1"/>
          </p:cNvSpPr>
          <p:nvPr>
            <p:ph type="title"/>
          </p:nvPr>
        </p:nvSpPr>
        <p:spPr>
          <a:xfrm>
            <a:off x="0" y="228600"/>
            <a:ext cx="9144000" cy="13716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Thessalonians 2:6-7)</a:t>
            </a:r>
          </a:p>
        </p:txBody>
      </p:sp>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304800" y="1941513"/>
            <a:ext cx="8534400" cy="3621087"/>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1737" y="5449887"/>
            <a:ext cx="151606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304800" y="1941513"/>
            <a:ext cx="8534400" cy="3621087"/>
          </a:xfrm>
        </p:spPr>
        <p:txBody>
          <a:bodyPr/>
          <a:lstStyle/>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1737" y="5449887"/>
            <a:ext cx="151606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4EAF154-6347-42C6-9CF0-C90D0A43E8B3}"/>
              </a:ext>
            </a:extLst>
          </p:cNvPr>
          <p:cNvSpPr>
            <a:spLocks noGrp="1" noChangeArrowheads="1"/>
          </p:cNvSpPr>
          <p:nvPr>
            <p:ph type="title"/>
          </p:nvPr>
        </p:nvSpPr>
        <p:spPr>
          <a:xfrm>
            <a:off x="0" y="228600"/>
            <a:ext cx="9144000" cy="13716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Thessalonians 2:6-7)</a:t>
            </a:r>
          </a:p>
        </p:txBody>
      </p:sp>
    </p:spTree>
    <p:extLst>
      <p:ext uri="{BB962C8B-B14F-4D97-AF65-F5344CB8AC3E}">
        <p14:creationId xmlns:p14="http://schemas.microsoft.com/office/powerpoint/2010/main" val="574978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idx="1"/>
          </p:nvPr>
        </p:nvSpPr>
        <p:spPr>
          <a:xfrm>
            <a:off x="1" y="0"/>
            <a:ext cx="9144000" cy="3048000"/>
          </a:xfrm>
        </p:spPr>
        <p:txBody>
          <a:bodyPr/>
          <a:lstStyle/>
          <a:p>
            <a:pPr marL="0" indent="0" algn="ctr">
              <a:spcBef>
                <a:spcPct val="0"/>
              </a:spcBef>
              <a:spcAft>
                <a:spcPts val="1200"/>
              </a:spcAft>
              <a:buClr>
                <a:schemeClr val="tx1"/>
              </a:buClr>
              <a:buNone/>
              <a:defRPr/>
            </a:pPr>
            <a:r>
              <a:rPr lang="en-US" sz="4000" kern="1200" dirty="0">
                <a:solidFill>
                  <a:schemeClr val="tx2"/>
                </a:solidFill>
                <a:latin typeface="Calibri" panose="020F0502020204030204" pitchFamily="34" charset="0"/>
                <a:ea typeface="+mj-ea"/>
                <a:cs typeface="Calibri" panose="020F0502020204030204" pitchFamily="34" charset="0"/>
              </a:rPr>
              <a:t>2 Thessalonians 2:9</a:t>
            </a:r>
          </a:p>
          <a:p>
            <a:pPr marL="0" indent="0" algn="just" eaLnBrk="1" hangingPunct="1">
              <a:spcBef>
                <a:spcPts val="0"/>
              </a:spcBef>
              <a:buNone/>
            </a:pPr>
            <a:r>
              <a:rPr lang="en-US" sz="3600" dirty="0">
                <a:latin typeface="Calibri" panose="020F0502020204030204" pitchFamily="34" charset="0"/>
                <a:cs typeface="Calibri" panose="020F0502020204030204" pitchFamily="34" charset="0"/>
              </a:rPr>
              <a:t>“that is, the one whose coming is in accord with the activity of Satan, with all power and signs and false wonders.”</a:t>
            </a:r>
          </a:p>
        </p:txBody>
      </p:sp>
      <p:pic>
        <p:nvPicPr>
          <p:cNvPr id="7" name="Picture 8">
            <a:extLst>
              <a:ext uri="{FF2B5EF4-FFF2-40B4-BE49-F238E27FC236}">
                <a16:creationId xmlns:a16="http://schemas.microsoft.com/office/drawing/2014/main" id="{5B3882CD-D3A8-4766-9E69-18D046EAD2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53940" y="2788920"/>
            <a:ext cx="2836120" cy="20116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2183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304800" y="1941513"/>
            <a:ext cx="8534400" cy="3621087"/>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1737" y="5449887"/>
            <a:ext cx="151606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6DDBDC7-0353-475D-947B-0A29988ACE12}"/>
              </a:ext>
            </a:extLst>
          </p:cNvPr>
          <p:cNvSpPr>
            <a:spLocks noGrp="1" noChangeArrowheads="1"/>
          </p:cNvSpPr>
          <p:nvPr>
            <p:ph type="title"/>
          </p:nvPr>
        </p:nvSpPr>
        <p:spPr>
          <a:xfrm>
            <a:off x="0" y="228600"/>
            <a:ext cx="9144000" cy="13716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Thessalonians 2:6-7)</a:t>
            </a:r>
          </a:p>
        </p:txBody>
      </p:sp>
    </p:spTree>
    <p:extLst>
      <p:ext uri="{BB962C8B-B14F-4D97-AF65-F5344CB8AC3E}">
        <p14:creationId xmlns:p14="http://schemas.microsoft.com/office/powerpoint/2010/main" val="4294604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a:spcBef>
                <a:spcPct val="0"/>
              </a:spcBef>
              <a:spcAft>
                <a:spcPts val="1200"/>
              </a:spcAft>
              <a:buClr>
                <a:schemeClr val="tx1"/>
              </a:buClr>
              <a:buNone/>
              <a:defRPr/>
            </a:pPr>
            <a:r>
              <a:rPr lang="en-US" sz="4000" kern="1200" dirty="0">
                <a:solidFill>
                  <a:schemeClr val="tx2"/>
                </a:solidFill>
                <a:ea typeface="+mj-ea"/>
                <a:cs typeface="Calibri" panose="020F0502020204030204" pitchFamily="34" charset="0"/>
              </a:rPr>
              <a:t>Genesis 6:1-3</a:t>
            </a:r>
          </a:p>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aseline="30000" dirty="0">
                <a:effectLst/>
                <a:latin typeface="Calibri" panose="020F0502020204030204" pitchFamily="34" charset="0"/>
                <a:cs typeface="Calibri" panose="020F0502020204030204" pitchFamily="34" charset="0"/>
              </a:rPr>
              <a:t>1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when men began to multiply on the face of the land, and daughters were born to them</a:t>
            </a:r>
            <a:r>
              <a:rPr lang="en-US" dirty="0">
                <a:effectLst/>
                <a:latin typeface="Calibri" panose="020F0502020204030204" pitchFamily="34" charset="0"/>
                <a:cs typeface="Calibri" panose="020F0502020204030204" pitchFamily="34" charset="0"/>
              </a:rPr>
              <a:t>, </a:t>
            </a:r>
            <a:r>
              <a:rPr lang="en-US" baseline="30000" dirty="0">
                <a:effectLst/>
                <a:latin typeface="Calibri" panose="020F0502020204030204" pitchFamily="34" charset="0"/>
                <a:cs typeface="Calibri" panose="020F0502020204030204" pitchFamily="34" charset="0"/>
              </a:rPr>
              <a:t>2 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sons of God saw that the daughters of men were beautiful; and they took wives for themselves, whomever they chose. </a:t>
            </a:r>
            <a:r>
              <a:rPr lang="en-US" baseline="30000" dirty="0">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Lord said,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Spirit shall not strive with man forever, because he also is flesh; nevertheless his days shall be one hundred and twenty years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941241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latin typeface="Calibri" panose="020F0502020204030204" pitchFamily="34" charset="0"/>
                <a:ea typeface="+mj-ea"/>
                <a:cs typeface="Calibri" panose="020F0502020204030204" pitchFamily="34" charset="0"/>
              </a:rPr>
              <a:t>John 16:7-11</a:t>
            </a:r>
          </a:p>
          <a:p>
            <a:pPr marL="0" indent="0" algn="just">
              <a:spcBef>
                <a:spcPts val="0"/>
              </a:spcBef>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latin typeface="Calibri" panose="020F0502020204030204" pitchFamily="34" charset="0"/>
                <a:cs typeface="Calibri" panose="020F0502020204030204" pitchFamily="34" charset="0"/>
              </a:rPr>
              <a:t>7 </a:t>
            </a:r>
            <a:r>
              <a:rPr lang="en-US" sz="3100" dirty="0">
                <a:effectLst/>
                <a:latin typeface="Calibri" panose="020F0502020204030204" pitchFamily="34" charset="0"/>
                <a:cs typeface="Calibri" panose="020F0502020204030204" pitchFamily="34" charset="0"/>
              </a:rPr>
              <a:t>But I tell you the truth, it is to your advantage that I go away; for if I do not go away, the </a:t>
            </a:r>
            <a:r>
              <a:rPr lang="en-US" sz="3100" b="1" u="sng" dirty="0">
                <a:solidFill>
                  <a:srgbClr val="FFFFCC"/>
                </a:solidFill>
                <a:effectLst/>
                <a:latin typeface="Calibri" panose="020F0502020204030204" pitchFamily="34" charset="0"/>
                <a:cs typeface="Calibri" panose="020F0502020204030204" pitchFamily="34" charset="0"/>
              </a:rPr>
              <a:t>Helper</a:t>
            </a:r>
            <a:r>
              <a:rPr lang="en-US" sz="3100" dirty="0">
                <a:effectLst/>
                <a:latin typeface="Calibri" panose="020F0502020204030204" pitchFamily="34" charset="0"/>
                <a:cs typeface="Calibri" panose="020F0502020204030204" pitchFamily="34" charset="0"/>
              </a:rPr>
              <a:t> will not come to you; but if I go, I will send </a:t>
            </a:r>
            <a:r>
              <a:rPr lang="en-US" sz="3100" b="1" u="sng" dirty="0">
                <a:solidFill>
                  <a:srgbClr val="FFFFCC"/>
                </a:solidFill>
                <a:effectLst/>
                <a:latin typeface="Calibri" panose="020F0502020204030204" pitchFamily="34" charset="0"/>
                <a:cs typeface="Calibri" panose="020F0502020204030204" pitchFamily="34" charset="0"/>
              </a:rPr>
              <a:t>Him</a:t>
            </a:r>
            <a:r>
              <a:rPr lang="en-US" sz="3100" dirty="0">
                <a:effectLst/>
                <a:latin typeface="Calibri" panose="020F0502020204030204" pitchFamily="34" charset="0"/>
                <a:cs typeface="Calibri" panose="020F0502020204030204" pitchFamily="34" charset="0"/>
              </a:rPr>
              <a:t> to you. </a:t>
            </a:r>
            <a:r>
              <a:rPr lang="en-US" sz="3100" baseline="30000" dirty="0">
                <a:effectLst/>
                <a:latin typeface="Calibri" panose="020F0502020204030204" pitchFamily="34" charset="0"/>
                <a:cs typeface="Calibri" panose="020F0502020204030204" pitchFamily="34" charset="0"/>
              </a:rPr>
              <a:t>8 </a:t>
            </a:r>
            <a:r>
              <a:rPr lang="en-US" sz="3100" dirty="0">
                <a:effectLst/>
                <a:latin typeface="Calibri" panose="020F0502020204030204" pitchFamily="34" charset="0"/>
                <a:cs typeface="Calibri" panose="020F0502020204030204" pitchFamily="34" charset="0"/>
              </a:rPr>
              <a:t>And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when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comes, will convict the world concerning sin and righteousness and judgment; </a:t>
            </a:r>
            <a:r>
              <a:rPr lang="en-US" sz="3100" baseline="30000" dirty="0">
                <a:effectLst/>
                <a:latin typeface="Calibri" panose="020F0502020204030204" pitchFamily="34" charset="0"/>
                <a:cs typeface="Calibri" panose="020F0502020204030204" pitchFamily="34" charset="0"/>
              </a:rPr>
              <a:t>9 </a:t>
            </a:r>
            <a:r>
              <a:rPr lang="en-US" sz="3100" dirty="0">
                <a:effectLst/>
                <a:latin typeface="Calibri" panose="020F0502020204030204" pitchFamily="34" charset="0"/>
                <a:cs typeface="Calibri" panose="020F0502020204030204" pitchFamily="34" charset="0"/>
              </a:rPr>
              <a:t>concerning sin, because they do not believe in Me; </a:t>
            </a:r>
            <a:r>
              <a:rPr lang="en-US" sz="3100" baseline="30000" dirty="0">
                <a:effectLst/>
                <a:latin typeface="Calibri" panose="020F0502020204030204" pitchFamily="34" charset="0"/>
                <a:cs typeface="Calibri" panose="020F0502020204030204" pitchFamily="34" charset="0"/>
              </a:rPr>
              <a:t>10 </a:t>
            </a:r>
            <a:r>
              <a:rPr lang="en-US" sz="3100" dirty="0">
                <a:effectLst/>
                <a:latin typeface="Calibri" panose="020F0502020204030204" pitchFamily="34" charset="0"/>
                <a:cs typeface="Calibri" panose="020F0502020204030204" pitchFamily="34" charset="0"/>
              </a:rPr>
              <a:t>and concerning righteousness, because I go to the Father and you no longer see Me; </a:t>
            </a:r>
            <a:r>
              <a:rPr lang="en-US" sz="3100" baseline="30000" dirty="0">
                <a:effectLst/>
                <a:latin typeface="Calibri" panose="020F0502020204030204" pitchFamily="34" charset="0"/>
                <a:cs typeface="Calibri" panose="020F0502020204030204" pitchFamily="34" charset="0"/>
              </a:rPr>
              <a:t>11 </a:t>
            </a:r>
            <a:r>
              <a:rPr lang="en-US" sz="3100" dirty="0">
                <a:effectLst/>
                <a:latin typeface="Calibri" panose="020F0502020204030204" pitchFamily="34" charset="0"/>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2582708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9EA06D-5F5E-4592-9989-19B3BCAD6FFC}"/>
              </a:ext>
            </a:extLst>
          </p:cNvPr>
          <p:cNvSpPr>
            <a:spLocks noGrp="1"/>
          </p:cNvSpPr>
          <p:nvPr>
            <p:ph idx="1"/>
          </p:nvPr>
        </p:nvSpPr>
        <p:spPr>
          <a:xfrm>
            <a:off x="304800" y="1941513"/>
            <a:ext cx="8534400" cy="3621087"/>
          </a:xfrm>
        </p:spPr>
        <p:txBody>
          <a:bodyPr/>
          <a:lstStyle/>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omnipotent (2 Thess. 2:9)</a:t>
            </a:r>
          </a:p>
          <a:p>
            <a:pPr marL="457189" indent="-457189" algn="just"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Holy Spirit is active in the world (Gen. 6:3; John 16:7-11)</a:t>
            </a:r>
          </a:p>
          <a:p>
            <a:pPr marL="457189" indent="-457189"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Holy Spirit view handles well the switch in gender from the neuter (vs. 6) to the masculine (vs. 7)</a:t>
            </a:r>
          </a:p>
        </p:txBody>
      </p:sp>
      <p:pic>
        <p:nvPicPr>
          <p:cNvPr id="55302" name="Picture 8" descr="http://sergioarevalo.net/wp-content/uploads/2014/05/Holy_Spirit.jpg">
            <a:extLst>
              <a:ext uri="{FF2B5EF4-FFF2-40B4-BE49-F238E27FC236}">
                <a16:creationId xmlns:a16="http://schemas.microsoft.com/office/drawing/2014/main" id="{FBFD61AB-5171-4EC8-A8C7-4C94462B1E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1737" y="5449887"/>
            <a:ext cx="151606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FC30E64-0F48-45A0-B7E8-8CFB83FDDF1E}"/>
              </a:ext>
            </a:extLst>
          </p:cNvPr>
          <p:cNvSpPr>
            <a:spLocks noGrp="1" noChangeArrowheads="1"/>
          </p:cNvSpPr>
          <p:nvPr>
            <p:ph type="title"/>
          </p:nvPr>
        </p:nvSpPr>
        <p:spPr>
          <a:xfrm>
            <a:off x="0" y="228600"/>
            <a:ext cx="9144000" cy="13716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Reasons Why the Restrainer is the Holy Spirit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Thessalonians 2:6-7)</a:t>
            </a:r>
          </a:p>
        </p:txBody>
      </p:sp>
    </p:spTree>
    <p:extLst>
      <p:ext uri="{BB962C8B-B14F-4D97-AF65-F5344CB8AC3E}">
        <p14:creationId xmlns:p14="http://schemas.microsoft.com/office/powerpoint/2010/main" val="3217043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305D29-B8F4-41FC-859B-F442E543D1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8914" name="Rectangle 3"/>
          <p:cNvSpPr>
            <a:spLocks noChangeArrowheads="1"/>
          </p:cNvSpPr>
          <p:nvPr/>
        </p:nvSpPr>
        <p:spPr bwMode="auto">
          <a:xfrm>
            <a:off x="1" y="1"/>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2:6-7</a:t>
            </a:r>
          </a:p>
          <a:p>
            <a:pPr algn="just">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you know what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neuter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now, so that in his time he will be revealed.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mystery of lawlessness is already at work; only he who 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restrains</a:t>
            </a:r>
            <a:r>
              <a:rPr lang="en-US" sz="3200"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katechō</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masculine</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do so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he is taken out of the way.</a:t>
            </a:r>
          </a:p>
        </p:txBody>
      </p:sp>
      <p:pic>
        <p:nvPicPr>
          <p:cNvPr id="5" name="Picture 4">
            <a:extLst>
              <a:ext uri="{FF2B5EF4-FFF2-40B4-BE49-F238E27FC236}">
                <a16:creationId xmlns:a16="http://schemas.microsoft.com/office/drawing/2014/main" id="{E02D4BAC-0F66-4897-9E40-1333907C16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5430" y="3413760"/>
            <a:ext cx="1553140" cy="1463040"/>
          </a:xfrm>
          <a:prstGeom prst="rect">
            <a:avLst/>
          </a:prstGeom>
        </p:spPr>
      </p:pic>
    </p:spTree>
    <p:extLst>
      <p:ext uri="{BB962C8B-B14F-4D97-AF65-F5344CB8AC3E}">
        <p14:creationId xmlns:p14="http://schemas.microsoft.com/office/powerpoint/2010/main" val="2110339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forever;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in you.</a:t>
            </a:r>
          </a:p>
        </p:txBody>
      </p:sp>
      <p:pic>
        <p:nvPicPr>
          <p:cNvPr id="2" name="Picture 1">
            <a:extLst>
              <a:ext uri="{FF2B5EF4-FFF2-40B4-BE49-F238E27FC236}">
                <a16:creationId xmlns:a16="http://schemas.microsoft.com/office/drawing/2014/main" id="{F5BB1750-33B0-4FB7-B1C6-763305E58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5430" y="3413760"/>
            <a:ext cx="1553140" cy="1463040"/>
          </a:xfrm>
          <a:prstGeom prst="rect">
            <a:avLst/>
          </a:prstGeom>
        </p:spPr>
      </p:pic>
    </p:spTree>
    <p:extLst>
      <p:ext uri="{BB962C8B-B14F-4D97-AF65-F5344CB8AC3E}">
        <p14:creationId xmlns:p14="http://schemas.microsoft.com/office/powerpoint/2010/main" val="1682345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latin typeface="Calibri" panose="020F0502020204030204" pitchFamily="34" charset="0"/>
                <a:ea typeface="+mj-ea"/>
                <a:cs typeface="Calibri" panose="020F0502020204030204" pitchFamily="34" charset="0"/>
              </a:rPr>
              <a:t>John 16:7-11</a:t>
            </a:r>
          </a:p>
          <a:p>
            <a:pPr marL="0" indent="0" algn="just">
              <a:spcBef>
                <a:spcPts val="0"/>
              </a:spcBef>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latin typeface="Calibri" panose="020F0502020204030204" pitchFamily="34" charset="0"/>
                <a:cs typeface="Calibri" panose="020F0502020204030204" pitchFamily="34" charset="0"/>
              </a:rPr>
              <a:t>7 </a:t>
            </a:r>
            <a:r>
              <a:rPr lang="en-US" sz="3100" dirty="0">
                <a:effectLst/>
                <a:latin typeface="Calibri" panose="020F0502020204030204" pitchFamily="34" charset="0"/>
                <a:cs typeface="Calibri" panose="020F0502020204030204" pitchFamily="34" charset="0"/>
              </a:rPr>
              <a:t>But I tell you the truth, it is to your advantage that I go away; for if I do not go away, the </a:t>
            </a:r>
            <a:r>
              <a:rPr lang="en-US" sz="3100" b="1" u="sng" dirty="0">
                <a:solidFill>
                  <a:srgbClr val="FFFFCC"/>
                </a:solidFill>
                <a:effectLst/>
                <a:latin typeface="Calibri" panose="020F0502020204030204" pitchFamily="34" charset="0"/>
                <a:cs typeface="Calibri" panose="020F0502020204030204" pitchFamily="34" charset="0"/>
              </a:rPr>
              <a:t>Helper</a:t>
            </a:r>
            <a:r>
              <a:rPr lang="en-US" sz="3100" dirty="0">
                <a:effectLst/>
                <a:latin typeface="Calibri" panose="020F0502020204030204" pitchFamily="34" charset="0"/>
                <a:cs typeface="Calibri" panose="020F0502020204030204" pitchFamily="34" charset="0"/>
              </a:rPr>
              <a:t> will not come to you; but if I go, I will send </a:t>
            </a:r>
            <a:r>
              <a:rPr lang="en-US" sz="3100" b="1" u="sng" dirty="0">
                <a:solidFill>
                  <a:srgbClr val="FFFFCC"/>
                </a:solidFill>
                <a:effectLst/>
                <a:latin typeface="Calibri" panose="020F0502020204030204" pitchFamily="34" charset="0"/>
                <a:cs typeface="Calibri" panose="020F0502020204030204" pitchFamily="34" charset="0"/>
              </a:rPr>
              <a:t>Him</a:t>
            </a:r>
            <a:r>
              <a:rPr lang="en-US" sz="3100" dirty="0">
                <a:effectLst/>
                <a:latin typeface="Calibri" panose="020F0502020204030204" pitchFamily="34" charset="0"/>
                <a:cs typeface="Calibri" panose="020F0502020204030204" pitchFamily="34" charset="0"/>
              </a:rPr>
              <a:t> to you. </a:t>
            </a:r>
            <a:r>
              <a:rPr lang="en-US" sz="3100" baseline="30000" dirty="0">
                <a:effectLst/>
                <a:latin typeface="Calibri" panose="020F0502020204030204" pitchFamily="34" charset="0"/>
                <a:cs typeface="Calibri" panose="020F0502020204030204" pitchFamily="34" charset="0"/>
              </a:rPr>
              <a:t>8 </a:t>
            </a:r>
            <a:r>
              <a:rPr lang="en-US" sz="3100" dirty="0">
                <a:effectLst/>
                <a:latin typeface="Calibri" panose="020F0502020204030204" pitchFamily="34" charset="0"/>
                <a:cs typeface="Calibri" panose="020F0502020204030204" pitchFamily="34" charset="0"/>
              </a:rPr>
              <a:t>And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when </a:t>
            </a:r>
            <a:r>
              <a:rPr lang="en-US" sz="3100" b="1" u="sng" dirty="0">
                <a:solidFill>
                  <a:srgbClr val="FFFFCC"/>
                </a:solidFill>
                <a:effectLst/>
                <a:latin typeface="Calibri" panose="020F0502020204030204" pitchFamily="34" charset="0"/>
                <a:cs typeface="Calibri" panose="020F0502020204030204" pitchFamily="34" charset="0"/>
              </a:rPr>
              <a:t>He</a:t>
            </a:r>
            <a:r>
              <a:rPr lang="en-US" sz="3100" dirty="0">
                <a:effectLst/>
                <a:latin typeface="Calibri" panose="020F0502020204030204" pitchFamily="34" charset="0"/>
                <a:cs typeface="Calibri" panose="020F0502020204030204" pitchFamily="34" charset="0"/>
              </a:rPr>
              <a:t> comes, will convict the world concerning sin and righteousness and judgment; </a:t>
            </a:r>
            <a:r>
              <a:rPr lang="en-US" sz="3100" baseline="30000" dirty="0">
                <a:effectLst/>
                <a:latin typeface="Calibri" panose="020F0502020204030204" pitchFamily="34" charset="0"/>
                <a:cs typeface="Calibri" panose="020F0502020204030204" pitchFamily="34" charset="0"/>
              </a:rPr>
              <a:t>9 </a:t>
            </a:r>
            <a:r>
              <a:rPr lang="en-US" sz="3100" dirty="0">
                <a:effectLst/>
                <a:latin typeface="Calibri" panose="020F0502020204030204" pitchFamily="34" charset="0"/>
                <a:cs typeface="Calibri" panose="020F0502020204030204" pitchFamily="34" charset="0"/>
              </a:rPr>
              <a:t>concerning sin, because they do not believe in Me; </a:t>
            </a:r>
            <a:r>
              <a:rPr lang="en-US" sz="3100" baseline="30000" dirty="0">
                <a:effectLst/>
                <a:latin typeface="Calibri" panose="020F0502020204030204" pitchFamily="34" charset="0"/>
                <a:cs typeface="Calibri" panose="020F0502020204030204" pitchFamily="34" charset="0"/>
              </a:rPr>
              <a:t>10 </a:t>
            </a:r>
            <a:r>
              <a:rPr lang="en-US" sz="3100" dirty="0">
                <a:effectLst/>
                <a:latin typeface="Calibri" panose="020F0502020204030204" pitchFamily="34" charset="0"/>
                <a:cs typeface="Calibri" panose="020F0502020204030204" pitchFamily="34" charset="0"/>
              </a:rPr>
              <a:t>and concerning righteousness, because I go to the Father and you no longer see Me; </a:t>
            </a:r>
            <a:r>
              <a:rPr lang="en-US" sz="3100" baseline="30000" dirty="0">
                <a:effectLst/>
                <a:latin typeface="Calibri" panose="020F0502020204030204" pitchFamily="34" charset="0"/>
                <a:cs typeface="Calibri" panose="020F0502020204030204" pitchFamily="34" charset="0"/>
              </a:rPr>
              <a:t>11 </a:t>
            </a:r>
            <a:r>
              <a:rPr lang="en-US" sz="3100" dirty="0">
                <a:effectLst/>
                <a:latin typeface="Calibri" panose="020F0502020204030204" pitchFamily="34" charset="0"/>
                <a:cs typeface="Calibri" panose="020F0502020204030204" pitchFamily="34" charset="0"/>
              </a:rPr>
              <a:t>and concerning judgment, because the ruler of this world has been judged.”</a:t>
            </a:r>
          </a:p>
        </p:txBody>
      </p:sp>
    </p:spTree>
    <p:extLst>
      <p:ext uri="{BB962C8B-B14F-4D97-AF65-F5344CB8AC3E}">
        <p14:creationId xmlns:p14="http://schemas.microsoft.com/office/powerpoint/2010/main" val="1737602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AE5F913-7CD4-42D8-B3E4-03D0CD378C90}"/>
              </a:ext>
            </a:extLst>
          </p:cNvPr>
          <p:cNvSpPr>
            <a:spLocks noGrp="1" noChangeArrowheads="1"/>
          </p:cNvSpPr>
          <p:nvPr>
            <p:ph type="title"/>
          </p:nvPr>
        </p:nvSpPr>
        <p:spPr>
          <a:xfrm>
            <a:off x="0" y="228599"/>
            <a:ext cx="9144000" cy="920931"/>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Restrainer Must First be Removed</a:t>
            </a:r>
          </a:p>
        </p:txBody>
      </p:sp>
      <p:sp>
        <p:nvSpPr>
          <p:cNvPr id="28675" name="Rectangle 3">
            <a:extLst>
              <a:ext uri="{FF2B5EF4-FFF2-40B4-BE49-F238E27FC236}">
                <a16:creationId xmlns:a16="http://schemas.microsoft.com/office/drawing/2014/main" id="{28A6AF4E-A997-4548-9FF4-1206A5C456BA}"/>
              </a:ext>
            </a:extLst>
          </p:cNvPr>
          <p:cNvSpPr>
            <a:spLocks noGrp="1" noChangeArrowheads="1"/>
          </p:cNvSpPr>
          <p:nvPr>
            <p:ph type="body" idx="1"/>
          </p:nvPr>
        </p:nvSpPr>
        <p:spPr>
          <a:xfrm>
            <a:off x="0" y="1143003"/>
            <a:ext cx="9144000" cy="4343398"/>
          </a:xfrm>
        </p:spPr>
        <p:txBody>
          <a:bodyPr/>
          <a:lstStyle/>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holds back the Antichrist (2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2:6-7)</a:t>
            </a:r>
          </a:p>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Restrainer = the omnipotent Holy Spirit (2 </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2:9)</a:t>
            </a:r>
          </a:p>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Holy Spirit permanently indwells all Christians (John 14:16; Rom 8:9)</a:t>
            </a:r>
          </a:p>
          <a:p>
            <a:pPr marL="457189" indent="-457189" eaLnBrk="1" hangingPunct="1">
              <a:spcBef>
                <a:spcPts val="0"/>
              </a:spcBef>
              <a:spcAft>
                <a:spcPts val="3600"/>
              </a:spcAft>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Sprit indwelt Christians must first be removed prior to the Antichrist's advent</a:t>
            </a:r>
          </a:p>
        </p:txBody>
      </p:sp>
      <p:pic>
        <p:nvPicPr>
          <p:cNvPr id="2" name="Picture 8" descr="http://sergioarevalo.net/wp-content/uploads/2014/05/Holy_Spirit.jpg">
            <a:extLst>
              <a:ext uri="{FF2B5EF4-FFF2-40B4-BE49-F238E27FC236}">
                <a16:creationId xmlns:a16="http://schemas.microsoft.com/office/drawing/2014/main" id="{E959C584-7209-4D27-BBA5-D941F80BF0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1737" y="5449887"/>
            <a:ext cx="151606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631FA-B366-4FD5-8B0A-F6AB410FF9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905767"/>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Samuel 16:13-14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Samuel took the horn of oil and anointed him in the midst of his brothers;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came mightily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David from that day forward. And Samuel arose and went to Ramah.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Lord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Saul, and an evil spirit from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terrorized him.”</a:t>
            </a:r>
          </a:p>
        </p:txBody>
      </p:sp>
    </p:spTree>
    <p:extLst>
      <p:ext uri="{BB962C8B-B14F-4D97-AF65-F5344CB8AC3E}">
        <p14:creationId xmlns:p14="http://schemas.microsoft.com/office/powerpoint/2010/main" val="1442796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5DEC6-069A-4392-83F5-E97C42AC1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spcAft>
                <a:spcPts val="750"/>
              </a:spcAft>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ask the Father, and He will give you another Helper, that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be with you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Spirit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truth, whom the world cannot receive, because it does not see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know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know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abides with you and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you</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A60E0686-98F5-4674-BE21-385559D2C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3966" y="3505200"/>
            <a:ext cx="1456068" cy="1371600"/>
          </a:xfrm>
          <a:prstGeom prst="rect">
            <a:avLst/>
          </a:prstGeom>
        </p:spPr>
      </p:pic>
    </p:spTree>
    <p:extLst>
      <p:ext uri="{BB962C8B-B14F-4D97-AF65-F5344CB8AC3E}">
        <p14:creationId xmlns:p14="http://schemas.microsoft.com/office/powerpoint/2010/main" val="2518270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C409F4A-1241-40AC-9708-E0673FF5FA77}"/>
              </a:ext>
            </a:extLst>
          </p:cNvPr>
          <p:cNvSpPr>
            <a:spLocks noGrp="1" noChangeArrowheads="1"/>
          </p:cNvSpPr>
          <p:nvPr>
            <p:ph type="title"/>
          </p:nvPr>
        </p:nvSpPr>
        <p:spPr>
          <a:xfrm>
            <a:off x="0" y="219074"/>
            <a:ext cx="9144000" cy="933452"/>
          </a:xfrm>
        </p:spPr>
        <p:txBody>
          <a:bodyPr>
            <a:normAutofit/>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Guessing the Identity of the Antichrist?</a:t>
            </a:r>
          </a:p>
        </p:txBody>
      </p:sp>
      <p:sp>
        <p:nvSpPr>
          <p:cNvPr id="14339" name="Rectangle 3">
            <a:extLst>
              <a:ext uri="{FF2B5EF4-FFF2-40B4-BE49-F238E27FC236}">
                <a16:creationId xmlns:a16="http://schemas.microsoft.com/office/drawing/2014/main" id="{F5BAF2F2-AFCD-4AB8-AC01-8CB9E758F003}"/>
              </a:ext>
            </a:extLst>
          </p:cNvPr>
          <p:cNvSpPr>
            <a:spLocks noGrp="1" noChangeArrowheads="1"/>
          </p:cNvSpPr>
          <p:nvPr>
            <p:ph type="body" idx="1"/>
          </p:nvPr>
        </p:nvSpPr>
        <p:spPr>
          <a:xfrm>
            <a:off x="0" y="1152526"/>
            <a:ext cx="9144000" cy="4105275"/>
          </a:xfrm>
        </p:spPr>
        <p:txBody>
          <a:bodyPr>
            <a:noAutofit/>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will not, however, incur the risk of pronouncing positively as to the name of Antichrist. But if it had been necessary to announce his name plainly at the present time, it would have been spoken by him who saw the apocalypse. For it was not seen long ago, but almost in our own time, at the end of the reign of Domitian.” </a:t>
            </a:r>
          </a:p>
        </p:txBody>
      </p:sp>
      <p:sp>
        <p:nvSpPr>
          <p:cNvPr id="45060" name="Text Box 4">
            <a:extLst>
              <a:ext uri="{FF2B5EF4-FFF2-40B4-BE49-F238E27FC236}">
                <a16:creationId xmlns:a16="http://schemas.microsoft.com/office/drawing/2014/main" id="{F2FF976C-2ACF-4CE2-8FD1-B65910B15FD6}"/>
              </a:ext>
            </a:extLst>
          </p:cNvPr>
          <p:cNvSpPr txBox="1">
            <a:spLocks noChangeArrowheads="1"/>
          </p:cNvSpPr>
          <p:nvPr/>
        </p:nvSpPr>
        <p:spPr bwMode="auto">
          <a:xfrm>
            <a:off x="1562100" y="6381690"/>
            <a:ext cx="601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Irenaeus </a:t>
            </a:r>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Against Heresies</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5.30.3 </a:t>
            </a:r>
          </a:p>
        </p:txBody>
      </p:sp>
    </p:spTree>
    <p:extLst>
      <p:ext uri="{BB962C8B-B14F-4D97-AF65-F5344CB8AC3E}">
        <p14:creationId xmlns:p14="http://schemas.microsoft.com/office/powerpoint/2010/main" val="4240502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006893F-3FA9-4171-9D01-EF1475C5E8BF}"/>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5" name="Subtitle 3"/>
          <p:cNvSpPr txBox="1">
            <a:spLocks/>
          </p:cNvSpPr>
          <p:nvPr/>
        </p:nvSpPr>
        <p:spPr bwMode="auto">
          <a:xfrm>
            <a:off x="0" y="0"/>
            <a:ext cx="9144000" cy="2438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a:spcBef>
                <a:spcPts val="0"/>
              </a:spcBef>
              <a:spcAft>
                <a:spcPts val="1200"/>
              </a:spcAft>
              <a:buClr>
                <a:srgbClr val="00FFFF"/>
              </a:buClr>
              <a:buNone/>
              <a:defRPr/>
            </a:pPr>
            <a:r>
              <a:rPr 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Psalm 50:10</a:t>
            </a:r>
          </a:p>
          <a:p>
            <a:pPr marL="0" lvl="0" indent="0" algn="just">
              <a:spcBef>
                <a:spcPts val="0"/>
              </a:spcBef>
              <a:buClr>
                <a:srgbClr val="00FFFF"/>
              </a:buClr>
              <a:buNone/>
              <a:defRPr/>
            </a:pPr>
            <a:r>
              <a:rPr lang="en-US" sz="3600" kern="0" dirty="0">
                <a:solidFill>
                  <a:srgbClr val="FFFFFF"/>
                </a:solidFill>
              </a:rPr>
              <a:t>“</a:t>
            </a:r>
            <a:r>
              <a:rPr lang="en-US" sz="3600" dirty="0"/>
              <a:t>For </a:t>
            </a:r>
            <a:r>
              <a:rPr lang="en-US" sz="3600" b="1" u="sng" dirty="0">
                <a:solidFill>
                  <a:srgbClr val="FFFFCC"/>
                </a:solidFill>
              </a:rPr>
              <a:t>every beast</a:t>
            </a:r>
            <a:r>
              <a:rPr lang="en-US" sz="3600" dirty="0"/>
              <a:t> of the forest is Mine,</a:t>
            </a:r>
            <a:br>
              <a:rPr lang="en-US" sz="3600" dirty="0"/>
            </a:br>
            <a:r>
              <a:rPr lang="en-US" sz="3600" dirty="0"/>
              <a:t>The cattle on </a:t>
            </a:r>
            <a:r>
              <a:rPr lang="en-US" sz="3600" b="1" u="sng" dirty="0">
                <a:solidFill>
                  <a:srgbClr val="FFFFCC"/>
                </a:solidFill>
              </a:rPr>
              <a:t>a thousand hills</a:t>
            </a:r>
            <a:r>
              <a:rPr lang="en-US" sz="3600" kern="0" dirty="0">
                <a:solidFill>
                  <a:srgbClr val="FFFFFF"/>
                </a:solidFill>
              </a:rPr>
              <a:t>.”</a:t>
            </a:r>
          </a:p>
        </p:txBody>
      </p:sp>
      <p:pic>
        <p:nvPicPr>
          <p:cNvPr id="3" name="Picture 2">
            <a:extLst>
              <a:ext uri="{FF2B5EF4-FFF2-40B4-BE49-F238E27FC236}">
                <a16:creationId xmlns:a16="http://schemas.microsoft.com/office/drawing/2014/main" id="{1720A0A6-8B36-4D09-B3F7-A71510E5D2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5497" y="2438202"/>
            <a:ext cx="3853006" cy="2286198"/>
          </a:xfrm>
          <a:prstGeom prst="rect">
            <a:avLst/>
          </a:prstGeom>
        </p:spPr>
      </p:pic>
    </p:spTree>
    <p:extLst>
      <p:ext uri="{BB962C8B-B14F-4D97-AF65-F5344CB8AC3E}">
        <p14:creationId xmlns:p14="http://schemas.microsoft.com/office/powerpoint/2010/main" val="7538664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14300" y="1066800"/>
            <a:ext cx="8915400" cy="4267200"/>
          </a:xfrm>
        </p:spPr>
        <p:txBody>
          <a:bodyPr/>
          <a:lstStyle/>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154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39939" name="Rectangle 3"/>
          <p:cNvSpPr>
            <a:spLocks noGrp="1"/>
          </p:cNvSpPr>
          <p:nvPr>
            <p:ph type="body" sz="half" idx="2"/>
          </p:nvPr>
        </p:nvSpPr>
        <p:spPr>
          <a:xfrm>
            <a:off x="0" y="0"/>
            <a:ext cx="9143999" cy="5105400"/>
          </a:xfrm>
        </p:spPr>
        <p:txBody>
          <a:bodyPr/>
          <a:lstStyle/>
          <a:p>
            <a:pPr marL="0" indent="0" algn="ctr" defTabSz="514350" eaLnBrk="1" hangingPunct="1">
              <a:spcBef>
                <a:spcPts val="0"/>
              </a:spcBef>
              <a:spcAft>
                <a:spcPts val="1200"/>
              </a:spcAft>
              <a:buNone/>
              <a:defRPr/>
            </a:pPr>
            <a:r>
              <a:rPr lang="en-US" sz="4000" kern="1200" dirty="0">
                <a:solidFill>
                  <a:srgbClr val="00FFFF"/>
                </a:solidFill>
                <a:ea typeface="+mj-ea"/>
                <a:cs typeface="Calibri" panose="020F0502020204030204" pitchFamily="34" charset="0"/>
              </a:rPr>
              <a:t>1 Thessalonians 4:16-18</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heaven with a shout, with the voice of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 [</a:t>
            </a:r>
            <a:r>
              <a:rPr lang="en-US"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harpazō</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36946270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2"/>
            <a:ext cx="9144000" cy="3052118"/>
          </a:xfrm>
          <a:prstGeom prst="rect">
            <a:avLst/>
          </a:prstGeom>
        </p:spPr>
        <p:txBody>
          <a:bodyPr wrap="square">
            <a:spAutoFit/>
          </a:body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79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extLst>
              <p:ext uri="{D42A27DB-BD31-4B8C-83A1-F6EECF244321}">
                <p14:modId xmlns:p14="http://schemas.microsoft.com/office/powerpoint/2010/main" val="1189124443"/>
              </p:ext>
            </p:extLst>
          </p:nvPr>
        </p:nvGraphicFramePr>
        <p:xfrm>
          <a:off x="457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err="1">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36020"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395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CA0091-545A-4A7C-B950-EEA7695A45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8914" name="Rectangle 3"/>
          <p:cNvSpPr>
            <a:spLocks noChangeArrowheads="1"/>
          </p:cNvSpPr>
          <p:nvPr/>
        </p:nvSpPr>
        <p:spPr bwMode="auto">
          <a:xfrm>
            <a:off x="0" y="3"/>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you not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remember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while I was still with you, I was telling you these things?”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23FA2F4-1BCD-49A4-82C1-56449B6551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0149" y="2133600"/>
            <a:ext cx="2203702" cy="2743200"/>
          </a:xfrm>
          <a:prstGeom prst="rect">
            <a:avLst/>
          </a:prstGeom>
        </p:spPr>
      </p:pic>
    </p:spTree>
    <p:extLst>
      <p:ext uri="{BB962C8B-B14F-4D97-AF65-F5344CB8AC3E}">
        <p14:creationId xmlns:p14="http://schemas.microsoft.com/office/powerpoint/2010/main" val="2614057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14300" y="1066800"/>
            <a:ext cx="9029700" cy="4267200"/>
          </a:xfrm>
        </p:spPr>
        <p:txBody>
          <a:bodyPr/>
          <a:lstStyle/>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2400"/>
              </a:spcAft>
              <a:buSzPct val="100000"/>
              <a:buFont typeface="+mj-lt"/>
              <a:buAutoNum type="romanU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302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extLst>
              <p:ext uri="{D42A27DB-BD31-4B8C-83A1-F6EECF244321}">
                <p14:modId xmlns:p14="http://schemas.microsoft.com/office/powerpoint/2010/main" val="845251295"/>
              </p:ext>
            </p:extLst>
          </p:nvPr>
        </p:nvGraphicFramePr>
        <p:xfrm>
          <a:off x="647700" y="182860"/>
          <a:ext cx="7848600" cy="6492281"/>
        </p:xfrm>
        <a:graphic>
          <a:graphicData uri="http://schemas.openxmlformats.org/drawingml/2006/table">
            <a:tbl>
              <a:tblPr firstRow="1" bandRow="1">
                <a:tableStyleId>{073A0DAA-6AF3-43AB-8588-CEC1D06C72B9}</a:tableStyleId>
              </a:tblPr>
              <a:tblGrid>
                <a:gridCol w="1189182">
                  <a:extLst>
                    <a:ext uri="{9D8B030D-6E8A-4147-A177-3AD203B41FA5}">
                      <a16:colId xmlns:a16="http://schemas.microsoft.com/office/drawing/2014/main" val="20000"/>
                    </a:ext>
                  </a:extLst>
                </a:gridCol>
                <a:gridCol w="3329709">
                  <a:extLst>
                    <a:ext uri="{9D8B030D-6E8A-4147-A177-3AD203B41FA5}">
                      <a16:colId xmlns:a16="http://schemas.microsoft.com/office/drawing/2014/main" val="20001"/>
                    </a:ext>
                  </a:extLst>
                </a:gridCol>
                <a:gridCol w="3329709">
                  <a:extLst>
                    <a:ext uri="{9D8B030D-6E8A-4147-A177-3AD203B41FA5}">
                      <a16:colId xmlns:a16="http://schemas.microsoft.com/office/drawing/2014/main" val="20002"/>
                    </a:ext>
                  </a:extLst>
                </a:gridCol>
              </a:tblGrid>
              <a:tr h="579133">
                <a:tc gridSpan="3">
                  <a:txBody>
                    <a:bodyPr/>
                    <a:lstStyle/>
                    <a:p>
                      <a:pPr algn="ct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“Departing First” or “Falling Away”</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18173">
                <a:tc>
                  <a:txBody>
                    <a:bodyPr/>
                    <a:lstStyle/>
                    <a:p>
                      <a:pPr algn="ctr"/>
                      <a:r>
                        <a:rPr lang="en-US" sz="2800" dirty="0">
                          <a:solidFill>
                            <a:srgbClr val="C00000"/>
                          </a:solidFill>
                          <a:latin typeface="Calibri" panose="020F0502020204030204" pitchFamily="34" charset="0"/>
                          <a:cs typeface="Calibri" panose="020F0502020204030204" pitchFamily="34" charset="0"/>
                        </a:rPr>
                        <a:t>Year</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Bible</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Translation</a:t>
                      </a:r>
                    </a:p>
                  </a:txBody>
                  <a:tcPr marT="45727" marB="45727" anchor="ctr"/>
                </a:tc>
                <a:extLst>
                  <a:ext uri="{0D108BD9-81ED-4DB2-BD59-A6C34878D82A}">
                    <a16:rowId xmlns:a16="http://schemas.microsoft.com/office/drawing/2014/main" val="10000"/>
                  </a:ext>
                </a:extLst>
              </a:tr>
              <a:tr h="548640">
                <a:tc>
                  <a:txBody>
                    <a:bodyPr/>
                    <a:lstStyle/>
                    <a:p>
                      <a:pPr algn="ctr"/>
                      <a:r>
                        <a:rPr lang="en-US" sz="2600" dirty="0">
                          <a:latin typeface="Calibri" panose="020F0502020204030204" pitchFamily="34" charset="0"/>
                          <a:cs typeface="Calibri" panose="020F0502020204030204" pitchFamily="34" charset="0"/>
                        </a:rPr>
                        <a:t>1384</a:t>
                      </a:r>
                    </a:p>
                  </a:txBody>
                  <a:tcPr marT="45727" marB="45727" anchor="ctr"/>
                </a:tc>
                <a:tc>
                  <a:txBody>
                    <a:bodyPr/>
                    <a:lstStyle/>
                    <a:p>
                      <a:r>
                        <a:rPr lang="en-US" sz="2600" dirty="0">
                          <a:latin typeface="Calibri" panose="020F0502020204030204" pitchFamily="34" charset="0"/>
                          <a:cs typeface="Calibri" panose="020F0502020204030204" pitchFamily="34" charset="0"/>
                        </a:rPr>
                        <a:t>Wycliffe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548640">
                <a:tc>
                  <a:txBody>
                    <a:bodyPr/>
                    <a:lstStyle/>
                    <a:p>
                      <a:pPr algn="ctr"/>
                      <a:r>
                        <a:rPr lang="en-US" sz="2600" dirty="0">
                          <a:latin typeface="Calibri" panose="020F0502020204030204" pitchFamily="34" charset="0"/>
                          <a:cs typeface="Calibri" panose="020F0502020204030204" pitchFamily="34" charset="0"/>
                        </a:rPr>
                        <a:t>1526</a:t>
                      </a:r>
                    </a:p>
                  </a:txBody>
                  <a:tcPr marT="45727" marB="45727" anchor="ctr"/>
                </a:tc>
                <a:tc>
                  <a:txBody>
                    <a:bodyPr/>
                    <a:lstStyle/>
                    <a:p>
                      <a:r>
                        <a:rPr lang="en-US" sz="2600" dirty="0">
                          <a:latin typeface="Calibri" panose="020F0502020204030204" pitchFamily="34" charset="0"/>
                          <a:cs typeface="Calibri" panose="020F0502020204030204" pitchFamily="34" charset="0"/>
                        </a:rPr>
                        <a:t>Tyndale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548640">
                <a:tc>
                  <a:txBody>
                    <a:bodyPr/>
                    <a:lstStyle/>
                    <a:p>
                      <a:pPr algn="ctr"/>
                      <a:r>
                        <a:rPr lang="en-US" sz="2600" dirty="0">
                          <a:latin typeface="Calibri" panose="020F0502020204030204" pitchFamily="34" charset="0"/>
                          <a:cs typeface="Calibri" panose="020F0502020204030204" pitchFamily="34" charset="0"/>
                        </a:rPr>
                        <a:t>1535</a:t>
                      </a:r>
                    </a:p>
                  </a:txBody>
                  <a:tcPr marT="45727" marB="45727" anchor="ctr"/>
                </a:tc>
                <a:tc>
                  <a:txBody>
                    <a:bodyPr/>
                    <a:lstStyle/>
                    <a:p>
                      <a:r>
                        <a:rPr lang="en-US" sz="2600" dirty="0">
                          <a:latin typeface="Calibri" panose="020F0502020204030204" pitchFamily="34" charset="0"/>
                          <a:cs typeface="Calibri" panose="020F0502020204030204" pitchFamily="34" charset="0"/>
                        </a:rPr>
                        <a:t>Coverdale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3"/>
                  </a:ext>
                </a:extLst>
              </a:tr>
              <a:tr h="548640">
                <a:tc>
                  <a:txBody>
                    <a:bodyPr/>
                    <a:lstStyle/>
                    <a:p>
                      <a:pPr algn="ctr"/>
                      <a:r>
                        <a:rPr lang="en-US" sz="2600" dirty="0">
                          <a:latin typeface="Calibri" panose="020F0502020204030204" pitchFamily="34" charset="0"/>
                          <a:cs typeface="Calibri" panose="020F0502020204030204" pitchFamily="34" charset="0"/>
                        </a:rPr>
                        <a:t>1539</a:t>
                      </a:r>
                    </a:p>
                  </a:txBody>
                  <a:tcPr marT="45727" marB="45727" anchor="ctr"/>
                </a:tc>
                <a:tc>
                  <a:txBody>
                    <a:bodyPr/>
                    <a:lstStyle/>
                    <a:p>
                      <a:r>
                        <a:rPr lang="en-US" sz="2600" dirty="0">
                          <a:latin typeface="Calibri" panose="020F0502020204030204" pitchFamily="34" charset="0"/>
                          <a:cs typeface="Calibri" panose="020F0502020204030204" pitchFamily="34" charset="0"/>
                        </a:rPr>
                        <a:t>Crammer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4"/>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Breeches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548640">
                <a:tc>
                  <a:txBody>
                    <a:bodyPr/>
                    <a:lstStyle/>
                    <a:p>
                      <a:pPr algn="ctr"/>
                      <a:r>
                        <a:rPr lang="en-US" sz="2600" dirty="0">
                          <a:latin typeface="Calibri" panose="020F0502020204030204" pitchFamily="34" charset="0"/>
                          <a:cs typeface="Calibri" panose="020F0502020204030204" pitchFamily="34" charset="0"/>
                        </a:rPr>
                        <a:t>1583</a:t>
                      </a:r>
                    </a:p>
                  </a:txBody>
                  <a:tcPr marT="45727" marB="45727" anchor="ctr"/>
                </a:tc>
                <a:tc>
                  <a:txBody>
                    <a:bodyPr/>
                    <a:lstStyle/>
                    <a:p>
                      <a:r>
                        <a:rPr lang="en-US" sz="2600" dirty="0">
                          <a:latin typeface="Calibri" panose="020F0502020204030204" pitchFamily="34" charset="0"/>
                          <a:cs typeface="Calibri" panose="020F0502020204030204" pitchFamily="34" charset="0"/>
                        </a:rPr>
                        <a:t>Beeza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548640">
                <a:tc>
                  <a:txBody>
                    <a:bodyPr/>
                    <a:lstStyle/>
                    <a:p>
                      <a:pPr algn="ctr"/>
                      <a:r>
                        <a:rPr lang="en-US" sz="2600" dirty="0">
                          <a:latin typeface="Calibri" panose="020F0502020204030204" pitchFamily="34" charset="0"/>
                          <a:cs typeface="Calibri" panose="020F0502020204030204" pitchFamily="34" charset="0"/>
                        </a:rPr>
                        <a:t>1608</a:t>
                      </a:r>
                    </a:p>
                  </a:txBody>
                  <a:tcPr marT="45727" marB="45727" anchor="ctr"/>
                </a:tc>
                <a:tc>
                  <a:txBody>
                    <a:bodyPr/>
                    <a:lstStyle/>
                    <a:p>
                      <a:r>
                        <a:rPr lang="en-US" sz="2600" dirty="0">
                          <a:latin typeface="Calibri" panose="020F0502020204030204" pitchFamily="34" charset="0"/>
                          <a:cs typeface="Calibri" panose="020F0502020204030204" pitchFamily="34" charset="0"/>
                        </a:rPr>
                        <a:t>Geneva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7"/>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Rheims Bible</a:t>
                      </a:r>
                    </a:p>
                  </a:txBody>
                  <a:tcPr marT="45727" marB="45727" anchor="ctr"/>
                </a:tc>
                <a:tc>
                  <a:txBody>
                    <a:bodyPr/>
                    <a:lstStyle/>
                    <a:p>
                      <a:r>
                        <a:rPr lang="en-US" sz="2600" dirty="0">
                          <a:latin typeface="Calibri" panose="020F0502020204030204" pitchFamily="34" charset="0"/>
                          <a:cs typeface="Calibri" panose="020F0502020204030204" pitchFamily="34" charset="0"/>
                        </a:rPr>
                        <a:t>The Protestant Revolt</a:t>
                      </a:r>
                    </a:p>
                  </a:txBody>
                  <a:tcPr marT="45727" marB="45727" anchor="ctr"/>
                </a:tc>
                <a:extLst>
                  <a:ext uri="{0D108BD9-81ED-4DB2-BD59-A6C34878D82A}">
                    <a16:rowId xmlns:a16="http://schemas.microsoft.com/office/drawing/2014/main" val="1896520417"/>
                  </a:ext>
                </a:extLst>
              </a:tr>
              <a:tr h="548640">
                <a:tc>
                  <a:txBody>
                    <a:bodyPr/>
                    <a:lstStyle/>
                    <a:p>
                      <a:pPr algn="ctr"/>
                      <a:r>
                        <a:rPr lang="en-US" sz="2600" dirty="0">
                          <a:latin typeface="Calibri" panose="020F0502020204030204" pitchFamily="34" charset="0"/>
                          <a:cs typeface="Calibri" panose="020F0502020204030204" pitchFamily="34" charset="0"/>
                        </a:rPr>
                        <a:t>1611</a:t>
                      </a:r>
                    </a:p>
                  </a:txBody>
                  <a:tcPr marT="45727" marB="45727" anchor="ctr"/>
                </a:tc>
                <a:tc>
                  <a:txBody>
                    <a:bodyPr/>
                    <a:lstStyle/>
                    <a:p>
                      <a:r>
                        <a:rPr lang="en-US" sz="2600" dirty="0">
                          <a:latin typeface="Calibri" panose="020F0502020204030204" pitchFamily="34" charset="0"/>
                          <a:cs typeface="Calibri" panose="020F0502020204030204" pitchFamily="34" charset="0"/>
                        </a:rPr>
                        <a:t>King James V.</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Falling Away</a:t>
                      </a:r>
                    </a:p>
                  </a:txBody>
                  <a:tcPr marT="45727" marB="45727" anchor="ctr"/>
                </a:tc>
                <a:extLst>
                  <a:ext uri="{0D108BD9-81ED-4DB2-BD59-A6C34878D82A}">
                    <a16:rowId xmlns:a16="http://schemas.microsoft.com/office/drawing/2014/main" val="10008"/>
                  </a:ext>
                </a:extLst>
              </a:tr>
              <a:tr h="457213">
                <a:tc gridSpan="3">
                  <a:txBody>
                    <a:bodyPr/>
                    <a:lstStyle/>
                    <a:p>
                      <a:pPr algn="ctr"/>
                      <a:r>
                        <a:rPr lang="en-US" sz="2000" dirty="0">
                          <a:latin typeface="Calibri" panose="020F0502020204030204" pitchFamily="34" charset="0"/>
                          <a:cs typeface="Calibri" panose="020F0502020204030204" pitchFamily="34" charset="0"/>
                        </a:rPr>
                        <a:t>House, When the Trumpet Sounds, p. 270.</a:t>
                      </a:r>
                    </a:p>
                  </a:txBody>
                  <a:tcPr marT="45727" marB="45727" anchor="ctr"/>
                </a:tc>
                <a:tc hMerge="1">
                  <a:txBody>
                    <a:bodyPr/>
                    <a:lstStyle/>
                    <a:p>
                      <a:endParaRPr lang="en-US" sz="3200" dirty="0">
                        <a:latin typeface="Calibri" panose="020F0502020204030204" pitchFamily="34" charset="0"/>
                        <a:cs typeface="Calibri" panose="020F0502020204030204" pitchFamily="34" charset="0"/>
                      </a:endParaRPr>
                    </a:p>
                  </a:txBody>
                  <a:tcPr marT="45726" marB="45726"/>
                </a:tc>
                <a:tc hMerge="1">
                  <a:txBody>
                    <a:bodyPr/>
                    <a:lstStyle/>
                    <a:p>
                      <a:endParaRPr lang="en-US" sz="3200" dirty="0">
                        <a:latin typeface="Calibri" panose="020F0502020204030204" pitchFamily="34" charset="0"/>
                        <a:cs typeface="Calibri" panose="020F0502020204030204" pitchFamily="34" charset="0"/>
                      </a:endParaRPr>
                    </a:p>
                  </a:txBody>
                  <a:tcPr marT="45726" marB="45726"/>
                </a:tc>
                <a:extLst>
                  <a:ext uri="{0D108BD9-81ED-4DB2-BD59-A6C34878D82A}">
                    <a16:rowId xmlns:a16="http://schemas.microsoft.com/office/drawing/2014/main" val="2442827259"/>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1" y="1524000"/>
            <a:ext cx="9144000" cy="5105400"/>
          </a:xfrm>
        </p:spPr>
        <p:txBody>
          <a:bodyPr/>
          <a:lstStyle/>
          <a:p>
            <a:pPr marL="0" indent="0" algn="just">
              <a:buNone/>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scholars say that no one knows the reason for the translation shift. However, a plausible theory has been put forth by Martin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Butalla</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his Master of Theology thesis produced at Dallas Theology Seminary in 1998. It appears that the Catholic translation into English from Jerome’s Latin Vulgate known as the Rheims Bible (1576) was the first to break the translation trend.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was revised from ‘the departure’ to ‘the Protestant Revolt,’” explains </a:t>
            </a:r>
            <a:r>
              <a:rPr lang="en-US" sz="2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Butalla</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“Revolution is the terminology still in use today when Catholicism teaches the history of the Protestant Reformation. Under this guise, </a:t>
            </a:r>
            <a:r>
              <a:rPr lang="en-US" sz="2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would refer to a departure of Protestants from the Catholic Church.” The Catholic translators appear eager to engage in polemics against the Reformation by even allowing it to impact Bible translation.”</a:t>
            </a:r>
          </a:p>
        </p:txBody>
      </p:sp>
      <p:sp>
        <p:nvSpPr>
          <p:cNvPr id="4" name="TextBox 3">
            <a:extLst>
              <a:ext uri="{FF2B5EF4-FFF2-40B4-BE49-F238E27FC236}">
                <a16:creationId xmlns:a16="http://schemas.microsoft.com/office/drawing/2014/main" id="{3D0DF032-DE24-4699-83BD-7C8A3CB3ED9F}"/>
              </a:ext>
            </a:extLst>
          </p:cNvPr>
          <p:cNvSpPr txBox="1"/>
          <p:nvPr/>
        </p:nvSpPr>
        <p:spPr>
          <a:xfrm>
            <a:off x="1676400" y="185172"/>
            <a:ext cx="57912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Thomas Ice</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‘Departure’ in 2 Thessalonians 2:3,” </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online: www.pre-trib.org, accessed 7 May 2017, 2.</a:t>
            </a:r>
          </a:p>
        </p:txBody>
      </p:sp>
    </p:spTree>
    <p:extLst>
      <p:ext uri="{BB962C8B-B14F-4D97-AF65-F5344CB8AC3E}">
        <p14:creationId xmlns:p14="http://schemas.microsoft.com/office/powerpoint/2010/main" val="505796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0" y="228600"/>
            <a:ext cx="91440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NKJV, NIV, RSV, ASV, JB, NASB</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942279" y="1485901"/>
            <a:ext cx="3401122" cy="38861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“falling away”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“rejection”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a:t>
            </a:r>
          </a:p>
        </p:txBody>
      </p:sp>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1600200"/>
            <a:ext cx="294392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046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14300" y="1066800"/>
            <a:ext cx="8915400" cy="4267200"/>
          </a:xfrm>
        </p:spPr>
        <p:txBody>
          <a:bodyPr/>
          <a:lstStyle/>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2400"/>
              </a:spcAft>
              <a:buSzPct val="100000"/>
              <a:buFont typeface="+mj-lt"/>
              <a:buAutoNum type="romanU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Physical departure is held by credible scholars</a:t>
            </a: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067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extLst>
              <p:ext uri="{D42A27DB-BD31-4B8C-83A1-F6EECF244321}">
                <p14:modId xmlns:p14="http://schemas.microsoft.com/office/powerpoint/2010/main" val="503277777"/>
              </p:ext>
            </p:extLst>
          </p:nvPr>
        </p:nvGraphicFramePr>
        <p:xfrm>
          <a:off x="91440" y="228586"/>
          <a:ext cx="8961120" cy="6126494"/>
        </p:xfrm>
        <a:graphic>
          <a:graphicData uri="http://schemas.openxmlformats.org/drawingml/2006/table">
            <a:tbl>
              <a:tblPr firstRow="1" bandRow="1">
                <a:tableStyleId>{073A0DAA-6AF3-43AB-8588-CEC1D06C72B9}</a:tableStyleId>
              </a:tblPr>
              <a:tblGrid>
                <a:gridCol w="3249637">
                  <a:extLst>
                    <a:ext uri="{9D8B030D-6E8A-4147-A177-3AD203B41FA5}">
                      <a16:colId xmlns:a16="http://schemas.microsoft.com/office/drawing/2014/main" val="20000"/>
                    </a:ext>
                  </a:extLst>
                </a:gridCol>
                <a:gridCol w="2461846">
                  <a:extLst>
                    <a:ext uri="{9D8B030D-6E8A-4147-A177-3AD203B41FA5}">
                      <a16:colId xmlns:a16="http://schemas.microsoft.com/office/drawing/2014/main" val="20001"/>
                    </a:ext>
                  </a:extLst>
                </a:gridCol>
                <a:gridCol w="3249637">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Physical Departure Adherents</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48640">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Kenneth Wuest</a:t>
                      </a:r>
                    </a:p>
                  </a:txBody>
                  <a:tcPr marT="45727" marB="45727" anchor="ctr"/>
                </a:tc>
                <a:tc rowSpan="9">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Paul Lee Tan</a:t>
                      </a:r>
                    </a:p>
                  </a:txBody>
                  <a:tcPr marT="45727" marB="45727" anchor="ctr"/>
                </a:tc>
                <a:extLst>
                  <a:ext uri="{0D108BD9-81ED-4DB2-BD59-A6C34878D82A}">
                    <a16:rowId xmlns:a16="http://schemas.microsoft.com/office/drawing/2014/main" val="10000"/>
                  </a:ext>
                </a:extLst>
              </a:tr>
              <a:tr h="548640">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E. Schuyler English</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Arnold Fruchtenbaum*</a:t>
                      </a:r>
                    </a:p>
                  </a:txBody>
                  <a:tcPr marT="45727" marB="45727" anchor="ctr"/>
                </a:tc>
                <a:extLst>
                  <a:ext uri="{0D108BD9-81ED-4DB2-BD59-A6C34878D82A}">
                    <a16:rowId xmlns:a16="http://schemas.microsoft.com/office/drawing/2014/main" val="10001"/>
                  </a:ext>
                </a:extLst>
              </a:tr>
              <a:tr h="548640">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 Dwight Pentecost</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Tim LaHaye</a:t>
                      </a:r>
                    </a:p>
                  </a:txBody>
                  <a:tcPr marT="45727" marB="45727" anchor="ctr"/>
                </a:tc>
                <a:extLst>
                  <a:ext uri="{0D108BD9-81ED-4DB2-BD59-A6C34878D82A}">
                    <a16:rowId xmlns:a16="http://schemas.microsoft.com/office/drawing/2014/main" val="10002"/>
                  </a:ext>
                </a:extLst>
              </a:tr>
              <a:tr h="548640">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H. Wayne House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Thomas Ice</a:t>
                      </a:r>
                    </a:p>
                  </a:txBody>
                  <a:tcPr marT="45727" marB="45727" anchor="ctr"/>
                </a:tc>
                <a:extLst>
                  <a:ext uri="{0D108BD9-81ED-4DB2-BD59-A6C34878D82A}">
                    <a16:rowId xmlns:a16="http://schemas.microsoft.com/office/drawing/2014/main" val="10003"/>
                  </a:ext>
                </a:extLst>
              </a:tr>
              <a:tr h="548640">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Stanley Ellison</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Don Stewart</a:t>
                      </a:r>
                    </a:p>
                  </a:txBody>
                  <a:tcPr marT="45727" marB="45727" anchor="ctr"/>
                </a:tc>
                <a:extLst>
                  <a:ext uri="{0D108BD9-81ED-4DB2-BD59-A6C34878D82A}">
                    <a16:rowId xmlns:a16="http://schemas.microsoft.com/office/drawing/2014/main" val="10004"/>
                  </a:ext>
                </a:extLst>
              </a:tr>
              <a:tr h="548640">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J.S. Mabie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Robert Thieme</a:t>
                      </a:r>
                    </a:p>
                  </a:txBody>
                  <a:tcPr marT="45727" marB="45727" anchor="ctr"/>
                </a:tc>
                <a:extLst>
                  <a:ext uri="{0D108BD9-81ED-4DB2-BD59-A6C34878D82A}">
                    <a16:rowId xmlns:a16="http://schemas.microsoft.com/office/drawing/2014/main" val="10005"/>
                  </a:ext>
                </a:extLst>
              </a:tr>
              <a:tr h="548640">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Allen McRae</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Olson*</a:t>
                      </a:r>
                    </a:p>
                  </a:txBody>
                  <a:tcPr marT="45727" marB="45727" anchor="ctr"/>
                </a:tc>
                <a:extLst>
                  <a:ext uri="{0D108BD9-81ED-4DB2-BD59-A6C34878D82A}">
                    <a16:rowId xmlns:a16="http://schemas.microsoft.com/office/drawing/2014/main" val="3495780500"/>
                  </a:ext>
                </a:extLst>
              </a:tr>
              <a:tr h="548640">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Lewis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Vernon McGee*</a:t>
                      </a:r>
                    </a:p>
                  </a:txBody>
                  <a:tcPr marT="45727" marB="45727" anchor="ctr"/>
                </a:tc>
                <a:extLst>
                  <a:ext uri="{0D108BD9-81ED-4DB2-BD59-A6C34878D82A}">
                    <a16:rowId xmlns:a16="http://schemas.microsoft.com/office/drawing/2014/main" val="3415392241"/>
                  </a:ext>
                </a:extLst>
              </a:tr>
              <a:tr h="548640">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Henry Morris*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DeYoung*</a:t>
                      </a:r>
                    </a:p>
                  </a:txBody>
                  <a:tcPr marT="45727" marB="45727" anchor="ctr"/>
                </a:tc>
                <a:extLst>
                  <a:ext uri="{0D108BD9-81ED-4DB2-BD59-A6C34878D82A}">
                    <a16:rowId xmlns:a16="http://schemas.microsoft.com/office/drawing/2014/main" val="198792130"/>
                  </a:ext>
                </a:extLst>
              </a:tr>
              <a:tr h="548640">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John. R. Rice</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J.D. Farag</a:t>
                      </a:r>
                    </a:p>
                  </a:txBody>
                  <a:tcPr marT="45727" marB="45727" anchor="ctr"/>
                </a:tc>
                <a:extLst>
                  <a:ext uri="{0D108BD9-81ED-4DB2-BD59-A6C34878D82A}">
                    <a16:rowId xmlns:a16="http://schemas.microsoft.com/office/drawing/2014/main" val="2182340917"/>
                  </a:ext>
                </a:extLst>
              </a:tr>
            </a:tbl>
          </a:graphicData>
        </a:graphic>
      </p:graphicFrame>
      <p:pic>
        <p:nvPicPr>
          <p:cNvPr id="2" name="Picture 1">
            <a:extLst>
              <a:ext uri="{FF2B5EF4-FFF2-40B4-BE49-F238E27FC236}">
                <a16:creationId xmlns:a16="http://schemas.microsoft.com/office/drawing/2014/main" id="{D1FF2400-0410-4441-AD67-041077DCCD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6220" y="2467289"/>
            <a:ext cx="1551560" cy="1923423"/>
          </a:xfrm>
          <a:prstGeom prst="rect">
            <a:avLst/>
          </a:prstGeom>
        </p:spPr>
      </p:pic>
    </p:spTree>
    <p:extLst>
      <p:ext uri="{BB962C8B-B14F-4D97-AF65-F5344CB8AC3E}">
        <p14:creationId xmlns:p14="http://schemas.microsoft.com/office/powerpoint/2010/main" val="14140800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570911"/>
            <a:ext cx="9144000" cy="5105400"/>
          </a:xfrm>
        </p:spPr>
        <p:txBody>
          <a:bodyPr/>
          <a:lstStyle/>
          <a:p>
            <a:pPr marL="0" marR="0" indent="0" algn="just">
              <a:spcBef>
                <a:spcPts val="0"/>
              </a:spcBef>
              <a:spcAft>
                <a:spcPts val="0"/>
              </a:spcAft>
              <a:buNone/>
            </a:pPr>
            <a:r>
              <a:rPr lang="en-US" sz="2750" dirty="0">
                <a:effectLst>
                  <a:outerShdw blurRad="38100" dist="38100" dir="2700000" algn="tl">
                    <a:srgbClr val="000000">
                      <a:alpha val="43137"/>
                    </a:srgbClr>
                  </a:outerShdw>
                </a:effectLst>
              </a:rPr>
              <a:t>“‘Let no one deceive you in anyway, for that day will not come unless </a:t>
            </a:r>
            <a:r>
              <a:rPr lang="en-US" sz="2750" b="1" i="1" u="sng" dirty="0">
                <a:solidFill>
                  <a:srgbClr val="FFFFCC"/>
                </a:solidFill>
                <a:effectLst>
                  <a:outerShdw blurRad="38100" dist="38100" dir="2700000" algn="tl">
                    <a:srgbClr val="000000">
                      <a:alpha val="43137"/>
                    </a:srgbClr>
                  </a:outerShdw>
                </a:effectLst>
              </a:rPr>
              <a:t>the departure</a:t>
            </a:r>
            <a:r>
              <a:rPr lang="en-US" sz="2750" dirty="0">
                <a:effectLst>
                  <a:outerShdw blurRad="38100" dist="38100" dir="2700000" algn="tl">
                    <a:srgbClr val="000000">
                      <a:alpha val="43137"/>
                    </a:srgbClr>
                  </a:outerShdw>
                </a:effectLst>
              </a:rPr>
              <a:t> comes first and the man of lawlessness is revealed, the man doomed to destruction.’….The Greek </a:t>
            </a:r>
            <a:r>
              <a:rPr lang="en-US" sz="2750" i="1" dirty="0">
                <a:effectLst>
                  <a:outerShdw blurRad="38100" dist="38100" dir="2700000" algn="tl">
                    <a:srgbClr val="000000">
                      <a:alpha val="43137"/>
                    </a:srgbClr>
                  </a:outerShdw>
                </a:effectLst>
              </a:rPr>
              <a:t>Apostasy</a:t>
            </a:r>
            <a:r>
              <a:rPr lang="en-US" sz="2750" dirty="0">
                <a:effectLst>
                  <a:outerShdw blurRad="38100" dist="38100" dir="2700000" algn="tl">
                    <a:srgbClr val="000000">
                      <a:alpha val="43137"/>
                    </a:srgbClr>
                  </a:outerShdw>
                </a:effectLst>
              </a:rPr>
              <a:t> means a departure, as does its verb </a:t>
            </a:r>
            <a:r>
              <a:rPr lang="en-US" sz="2750" i="1" dirty="0">
                <a:effectLst>
                  <a:outerShdw blurRad="38100" dist="38100" dir="2700000" algn="tl">
                    <a:srgbClr val="000000">
                      <a:alpha val="43137"/>
                    </a:srgbClr>
                  </a:outerShdw>
                </a:effectLst>
              </a:rPr>
              <a:t>aphistēmi</a:t>
            </a:r>
            <a:r>
              <a:rPr lang="en-US" sz="2750" dirty="0">
                <a:effectLst>
                  <a:outerShdw blurRad="38100" dist="38100" dir="2700000" algn="tl">
                    <a:srgbClr val="000000">
                      <a:alpha val="43137"/>
                    </a:srgbClr>
                  </a:outerShdw>
                </a:effectLst>
              </a:rPr>
              <a:t>. It can refer to </a:t>
            </a:r>
            <a:r>
              <a:rPr lang="en-US" sz="2750" b="1" u="sng" dirty="0">
                <a:solidFill>
                  <a:srgbClr val="FFFFCC"/>
                </a:solidFill>
                <a:effectLst>
                  <a:outerShdw blurRad="38100" dist="38100" dir="2700000" algn="tl">
                    <a:srgbClr val="000000">
                      <a:alpha val="43137"/>
                    </a:srgbClr>
                  </a:outerShdw>
                </a:effectLst>
              </a:rPr>
              <a:t>a physical departure</a:t>
            </a:r>
            <a:r>
              <a:rPr lang="en-US" sz="2750" dirty="0">
                <a:effectLst>
                  <a:outerShdw blurRad="38100" dist="38100" dir="2700000" algn="tl">
                    <a:srgbClr val="000000">
                      <a:alpha val="43137"/>
                    </a:srgbClr>
                  </a:outerShdw>
                </a:effectLst>
              </a:rPr>
              <a:t>, a spiritual departure, or a rebellion. The rapture of Christians would be a physical departure, which is supported by his announced subject in 2:1, ‘our gathering together unto him’ (cf. 1 Th. 4:13-18). Otherwise Paul never returned to his declared topic in a lapse of thought, which raises questions. Only two other versions so render it: GNV &amp; WNB.”</a:t>
            </a:r>
            <a:endParaRPr lang="en-US" sz="275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1562100" y="247471"/>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 Gordon Olson </a:t>
            </a:r>
          </a:p>
          <a:p>
            <a:pPr algn="ctr"/>
            <a:r>
              <a:rPr lang="en-US" sz="1800" dirty="0">
                <a:effectLst/>
                <a:latin typeface="Calibri" panose="020F0502020204030204" pitchFamily="34" charset="0"/>
                <a:ea typeface="Calibri" panose="020F0502020204030204" pitchFamily="34" charset="0"/>
                <a:cs typeface="Times New Roman" panose="02020603050405020304" pitchFamily="18" charset="0"/>
              </a:rPr>
              <a:t>C. Gordon Olson,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Resurrection New Testament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(Lynchburg, VA: Global Gospel Publishers, 2017), 261, n. B.</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44705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570911"/>
            <a:ext cx="9144000" cy="5105400"/>
          </a:xfrm>
        </p:spPr>
        <p:txBody>
          <a:bodyPr/>
          <a:lstStyle/>
          <a:p>
            <a:pPr marL="0" indent="0" algn="just">
              <a:buNone/>
            </a:pP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50" dirty="0">
                <a:effectLst>
                  <a:outerShdw blurRad="38100" dist="38100" dir="2700000" algn="tl">
                    <a:srgbClr val="000000">
                      <a:alpha val="43137"/>
                    </a:srgbClr>
                  </a:outerShdw>
                </a:effectLst>
              </a:rPr>
              <a:t>2:3 </a:t>
            </a:r>
            <a:r>
              <a:rPr lang="en-US" sz="2750" b="1" i="1" dirty="0">
                <a:solidFill>
                  <a:srgbClr val="FFFFCC"/>
                </a:solidFill>
                <a:effectLst>
                  <a:outerShdw blurRad="38100" dist="38100" dir="2700000" algn="tl">
                    <a:srgbClr val="000000">
                      <a:alpha val="43137"/>
                    </a:srgbClr>
                  </a:outerShdw>
                </a:effectLst>
              </a:rPr>
              <a:t>falling away</a:t>
            </a:r>
            <a:r>
              <a:rPr lang="en-US" sz="2750" dirty="0">
                <a:effectLst>
                  <a:outerShdw blurRad="38100" dist="38100" dir="2700000" algn="tl">
                    <a:srgbClr val="000000">
                      <a:alpha val="43137"/>
                    </a:srgbClr>
                  </a:outerShdw>
                </a:effectLst>
              </a:rPr>
              <a:t>. The ‘falling away’ (Greek </a:t>
            </a:r>
            <a:r>
              <a:rPr lang="en-US" sz="2750" i="1" dirty="0" err="1">
                <a:effectLst>
                  <a:outerShdw blurRad="38100" dist="38100" dir="2700000" algn="tl">
                    <a:srgbClr val="000000">
                      <a:alpha val="43137"/>
                    </a:srgbClr>
                  </a:outerShdw>
                </a:effectLst>
              </a:rPr>
              <a:t>apostasia</a:t>
            </a:r>
            <a:r>
              <a:rPr lang="en-US" sz="2750" dirty="0">
                <a:effectLst>
                  <a:outerShdw blurRad="38100" dist="38100" dir="2700000" algn="tl">
                    <a:srgbClr val="000000">
                      <a:alpha val="43137"/>
                    </a:srgbClr>
                  </a:outerShdw>
                </a:effectLst>
              </a:rPr>
              <a:t>) has commonly been translated as the apostasy (the definite article in the Greek indicates Paul had already told them about it), and then assumed to apply to the final, great religious apostasy at the end of the age. The context, however, as well as the etymology of the word itself, makes this interpretation unlikely. In this precise form, it is used nowhere else in the New Testament, so its meaning must be defined by its context here. It is derived from two Greek words, </a:t>
            </a:r>
            <a:r>
              <a:rPr lang="en-US" sz="2750" i="1" dirty="0">
                <a:effectLst>
                  <a:outerShdw blurRad="38100" dist="38100" dir="2700000" algn="tl">
                    <a:srgbClr val="000000">
                      <a:alpha val="43137"/>
                    </a:srgbClr>
                  </a:outerShdw>
                </a:effectLst>
              </a:rPr>
              <a:t>apo</a:t>
            </a:r>
            <a:r>
              <a:rPr lang="en-US" sz="2750" dirty="0">
                <a:effectLst>
                  <a:outerShdw blurRad="38100" dist="38100" dir="2700000" algn="tl">
                    <a:srgbClr val="000000">
                      <a:alpha val="43137"/>
                    </a:srgbClr>
                  </a:outerShdw>
                </a:effectLst>
              </a:rPr>
              <a:t> (meaning ‘away from’) and </a:t>
            </a:r>
            <a:r>
              <a:rPr lang="en-US" sz="2750" i="1" dirty="0">
                <a:effectLst>
                  <a:outerShdw blurRad="38100" dist="38100" dir="2700000" algn="tl">
                    <a:srgbClr val="000000">
                      <a:alpha val="43137"/>
                    </a:srgbClr>
                  </a:outerShdw>
                </a:effectLst>
              </a:rPr>
              <a:t>stasis</a:t>
            </a:r>
            <a:r>
              <a:rPr lang="en-US" sz="2750" dirty="0">
                <a:effectLst>
                  <a:outerShdw blurRad="38100" dist="38100" dir="2700000" algn="tl">
                    <a:srgbClr val="000000">
                      <a:alpha val="43137"/>
                    </a:srgbClr>
                  </a:outerShdw>
                </a:effectLst>
              </a:rPr>
              <a:t> (meaning ‘standing’). It could properly be rendered ‘standing away’ instead of ‘falling away.’”</a:t>
            </a:r>
            <a:endParaRPr lang="en-US" sz="2750" dirty="0">
              <a:effectLst>
                <a:outerShdw blurRad="38100" dist="38100" dir="2700000" algn="tl">
                  <a:srgbClr val="000000">
                    <a:alpha val="43137"/>
                  </a:srgbClr>
                </a:outerShdw>
              </a:effectLst>
              <a:cs typeface="Calibri" panose="020F0502020204030204" pitchFamily="34" charset="0"/>
            </a:endParaRPr>
          </a:p>
        </p:txBody>
      </p:sp>
      <p:sp>
        <p:nvSpPr>
          <p:cNvPr id="4" name="TextBox 3">
            <a:extLst>
              <a:ext uri="{FF2B5EF4-FFF2-40B4-BE49-F238E27FC236}">
                <a16:creationId xmlns:a16="http://schemas.microsoft.com/office/drawing/2014/main" id="{3D0DF032-DE24-4699-83BD-7C8A3CB3ED9F}"/>
              </a:ext>
            </a:extLst>
          </p:cNvPr>
          <p:cNvSpPr txBox="1"/>
          <p:nvPr/>
        </p:nvSpPr>
        <p:spPr>
          <a:xfrm>
            <a:off x="1562100" y="247471"/>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91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F204D2-030C-45FA-95EF-DCE609C49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5209309"/>
            <a:ext cx="913733" cy="1371600"/>
          </a:xfrm>
          <a:prstGeom prst="rect">
            <a:avLst/>
          </a:prstGeom>
        </p:spPr>
      </p:pic>
      <p:pic>
        <p:nvPicPr>
          <p:cNvPr id="8" name="Picture 7">
            <a:extLst>
              <a:ext uri="{FF2B5EF4-FFF2-40B4-BE49-F238E27FC236}">
                <a16:creationId xmlns:a16="http://schemas.microsoft.com/office/drawing/2014/main" id="{DABC90B4-9D19-4A6A-BA8D-22C5C2D0CB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7576" y="2286002"/>
            <a:ext cx="2228851" cy="27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34962ED-5D2D-4373-85E1-4BEE568CDCC9}"/>
              </a:ext>
            </a:extLst>
          </p:cNvPr>
          <p:cNvSpPr txBox="1">
            <a:spLocks/>
          </p:cNvSpPr>
          <p:nvPr/>
        </p:nvSpPr>
        <p:spPr bwMode="auto">
          <a:xfrm>
            <a:off x="2190751" y="5209309"/>
            <a:ext cx="4762500" cy="1524000"/>
          </a:xfrm>
          <a:prstGeom prst="rect">
            <a:avLst/>
          </a:prstGeom>
          <a:noFill/>
          <a:ln w="9525">
            <a:noFill/>
            <a:miter lim="800000"/>
            <a:headEnd/>
            <a:tailEnd/>
          </a:ln>
          <a:effectLst/>
        </p:spPr>
        <p:txBody>
          <a:bodyPr vert="horz" wrap="square" lIns="92075" tIns="46039" rIns="92075" bIns="46039"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11" name="Title 1">
            <a:extLst>
              <a:ext uri="{FF2B5EF4-FFF2-40B4-BE49-F238E27FC236}">
                <a16:creationId xmlns:a16="http://schemas.microsoft.com/office/drawing/2014/main" id="{9F8EB2B7-24E6-44ED-9401-6F6BA478AE3F}"/>
              </a:ext>
            </a:extLst>
          </p:cNvPr>
          <p:cNvSpPr txBox="1">
            <a:spLocks/>
          </p:cNvSpPr>
          <p:nvPr/>
        </p:nvSpPr>
        <p:spPr bwMode="auto">
          <a:xfrm>
            <a:off x="800100" y="228601"/>
            <a:ext cx="7543800" cy="182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hangingPunct="1">
              <a:spcBef>
                <a:spcPct val="20000"/>
              </a:spcBef>
              <a:buClr>
                <a:srgbClr val="00FFFF"/>
              </a:buClr>
              <a:buSzPct val="75000"/>
              <a:defRPr/>
            </a:pPr>
            <a:r>
              <a:rPr lang="en-US" i="1" kern="0" dirty="0">
                <a:solidFill>
                  <a:srgbClr val="FFFFCC"/>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Apostasy</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 or </a:t>
            </a:r>
            <a:r>
              <a:rPr lang="en-US" i="1"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Rapture</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t>
            </a:r>
            <a:r>
              <a:rPr lang="en-US" dirty="0">
                <a:solidFill>
                  <a:srgbClr val="00FFFF"/>
                </a:solidFill>
                <a:latin typeface="Calibri"/>
              </a:rPr>
              <a:t> </a:t>
            </a:r>
            <a:br>
              <a:rPr lang="en-US" dirty="0">
                <a:solidFill>
                  <a:srgbClr val="00FFFF"/>
                </a:solidFill>
                <a:latin typeface="Calibri"/>
              </a:rPr>
            </a:br>
            <a:r>
              <a:rPr lang="en-US" sz="3200" kern="0" dirty="0">
                <a:effectLst>
                  <a:outerShdw blurRad="38100" dist="38100" dir="2700000" algn="tl">
                    <a:srgbClr val="000000">
                      <a:alpha val="43137"/>
                    </a:srgbClr>
                  </a:outerShdw>
                </a:effectLst>
                <a:latin typeface="Calibri" panose="020F0502020204030204" pitchFamily="34" charset="0"/>
                <a:ea typeface="+mn-ea"/>
                <a:cs typeface="+mn-cs"/>
              </a:rPr>
              <a:t>(2 Thessalonians 2:3A)</a:t>
            </a:r>
          </a:p>
        </p:txBody>
      </p:sp>
    </p:spTree>
    <p:extLst>
      <p:ext uri="{BB962C8B-B14F-4D97-AF65-F5344CB8AC3E}">
        <p14:creationId xmlns:p14="http://schemas.microsoft.com/office/powerpoint/2010/main" val="27586136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570911"/>
            <a:ext cx="9144000" cy="5105400"/>
          </a:xfrm>
        </p:spPr>
        <p:txBody>
          <a:bodyPr/>
          <a:lstStyle/>
          <a:p>
            <a:pPr marL="0" indent="0" algn="just">
              <a:buNone/>
            </a:pPr>
            <a:r>
              <a:rPr lang="en-US" sz="2750" dirty="0">
                <a:effectLst>
                  <a:outerShdw blurRad="38100" dist="38100" dir="2700000" algn="tl">
                    <a:srgbClr val="000000">
                      <a:alpha val="43137"/>
                    </a:srgbClr>
                  </a:outerShdw>
                </a:effectLst>
              </a:rPr>
              <a:t>“In Paul’s previous letter, he made no reference to a coming departure from the faith, but he had discussed, at length, a coming departure from the earth by all believers when Christ returns to meet them in the air (1 Thessalonians 4:13-18). This standing away from, in context, seems to refer to all the raptured believers standing away from the earth, as they stand before their returning Lord when they meet Him in the heavens. Here, Paul is reminding them that the ‘sudden destruction’ that would come upon unbelievers when the day of the Lord begins could not happen until the rapture - the standing away from the earth before Christ (Romans 14:10) - had taken place.”</a:t>
            </a:r>
            <a:endParaRPr lang="en-US" sz="275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1562100" y="247471"/>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255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570911"/>
            <a:ext cx="9144000" cy="3458289"/>
          </a:xfrm>
        </p:spPr>
        <p:txBody>
          <a:bodyPr/>
          <a:lstStyle/>
          <a:p>
            <a:pPr marL="0" indent="0" algn="just">
              <a:buNone/>
            </a:pPr>
            <a:r>
              <a:rPr lang="en-US" sz="2800" dirty="0">
                <a:effectLst>
                  <a:outerShdw blurRad="38100" dist="38100" dir="2700000" algn="tl">
                    <a:srgbClr val="000000">
                      <a:alpha val="43137"/>
                    </a:srgbClr>
                  </a:outerShdw>
                </a:effectLst>
              </a:rPr>
              <a:t>“The entire context, before and after, fits this understanding of the text better than the idea of the apostasy from the faith. Over the 1950 years since Paul wrote these lines, there have been numerous great apostasies from the faith, and none of these introduced the day of the Lord, although the persecuted believers in each case might easily have so interpreted them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9E3606AD-0B3B-4A0A-95E5-F7A3BF9CCD46}"/>
              </a:ext>
            </a:extLst>
          </p:cNvPr>
          <p:cNvSpPr txBox="1"/>
          <p:nvPr/>
        </p:nvSpPr>
        <p:spPr>
          <a:xfrm>
            <a:off x="1562100" y="247471"/>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92200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600200"/>
            <a:ext cx="9144000" cy="3657600"/>
          </a:xfrm>
        </p:spPr>
        <p:txBody>
          <a:bodyPr/>
          <a:lstStyle/>
          <a:p>
            <a:pPr marL="0" indent="0" algn="just">
              <a:buNone/>
            </a:pPr>
            <a:r>
              <a:rPr lang="en-US" sz="2800" dirty="0">
                <a:effectLst/>
              </a:rPr>
              <a:t>"… (1) the organization of the church [as contrasted with the true church] has separated from the faith—it has apostatized and (2) there has been another departure, </a:t>
            </a:r>
            <a:r>
              <a:rPr lang="en-US" sz="2800" b="1" u="sng" dirty="0">
                <a:solidFill>
                  <a:srgbClr val="FFFFCC"/>
                </a:solidFill>
                <a:effectLst/>
              </a:rPr>
              <a:t>the departure of the true church from the earth</a:t>
            </a:r>
            <a:r>
              <a:rPr lang="en-US" sz="2800" dirty="0">
                <a:effectLst/>
              </a:rPr>
              <a:t>. The departure of the true church leads into the total apostatizing of the organized church.“ </a:t>
            </a:r>
          </a:p>
        </p:txBody>
      </p:sp>
      <p:sp>
        <p:nvSpPr>
          <p:cNvPr id="4" name="TextBox 3">
            <a:extLst>
              <a:ext uri="{FF2B5EF4-FFF2-40B4-BE49-F238E27FC236}">
                <a16:creationId xmlns:a16="http://schemas.microsoft.com/office/drawing/2014/main" id="{3D0DF032-DE24-4699-83BD-7C8A3CB3ED9F}"/>
              </a:ext>
            </a:extLst>
          </p:cNvPr>
          <p:cNvSpPr txBox="1"/>
          <p:nvPr/>
        </p:nvSpPr>
        <p:spPr>
          <a:xfrm>
            <a:off x="912548" y="247471"/>
            <a:ext cx="7318904"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r>
              <a:rPr lang="en-US" sz="1800" dirty="0">
                <a:latin typeface="Calibri" panose="020F0502020204030204" pitchFamily="34" charset="0"/>
              </a:rPr>
              <a:t>Thru the Bible with J. Vernon McGee. 5 vols. Pasadena, Calif.: Thru The Bible Radio; and Nashville: Thomas Nelson, Inc., 1983. 5:413. </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16077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371600"/>
            <a:ext cx="9144000" cy="4053245"/>
          </a:xfrm>
        </p:spPr>
        <p:txBody>
          <a:bodyPr/>
          <a:lstStyle/>
          <a:p>
            <a:pPr marL="0" indent="0" algn="just">
              <a:buNone/>
            </a:pPr>
            <a:r>
              <a:rPr lang="en-US" sz="2800" dirty="0">
                <a:effectLst>
                  <a:outerShdw blurRad="38100" dist="38100" dir="2700000" algn="tl">
                    <a:srgbClr val="000000">
                      <a:alpha val="43137"/>
                    </a:srgbClr>
                  </a:outerShdw>
                </a:effectLst>
              </a:rPr>
              <a:t>“Our key verse for this devotional, verse 3, has become somewhat controversial. There are those that believe that the Antichrist will come when the ‘falling away’ of the church, apostasy in the Church, has happened. This then seems to be saying that the church will be here when the Antichrist appears. This belief comes from a wrong understanding of the Greek word used in the passage and translated, ‘a falling away’…A close and careful word study of the Greek word </a:t>
            </a:r>
            <a:r>
              <a:rPr lang="en-US" sz="2800" dirty="0" err="1">
                <a:effectLst>
                  <a:outerShdw blurRad="38100" dist="38100" dir="2700000" algn="tl">
                    <a:srgbClr val="000000">
                      <a:alpha val="43137"/>
                    </a:srgbClr>
                  </a:outerShdw>
                </a:effectLst>
              </a:rPr>
              <a:t>apostasia</a:t>
            </a:r>
            <a:r>
              <a:rPr lang="en-US" sz="2800" dirty="0">
                <a:effectLst>
                  <a:outerShdw blurRad="38100" dist="38100" dir="2700000" algn="tl">
                    <a:srgbClr val="000000">
                      <a:alpha val="43137"/>
                    </a:srgbClr>
                  </a:outerShdw>
                </a:effectLst>
              </a:rPr>
              <a:t> will conclude that the true meaning of the word is found in the phrase, ‘departing from one place and going to another’, not a falling away from the doctrines of the church.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3" descr="Jimmy DeYoung">
            <a:extLst>
              <a:ext uri="{FF2B5EF4-FFF2-40B4-BE49-F238E27FC236}">
                <a16:creationId xmlns:a16="http://schemas.microsoft.com/office/drawing/2014/main" id="{AD34251F-BA2A-470F-8E90-06C07E200EA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6200"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71626F7-0A53-4642-A235-DD324499966F}"/>
              </a:ext>
            </a:extLst>
          </p:cNvPr>
          <p:cNvSpPr txBox="1"/>
          <p:nvPr/>
        </p:nvSpPr>
        <p:spPr>
          <a:xfrm>
            <a:off x="1409700" y="247474"/>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latin typeface="Calibri" panose="020F0502020204030204" pitchFamily="34" charset="0"/>
              </a:rPr>
              <a:t>Prophetic Prospective – Daily Devotional</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4935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371600"/>
            <a:ext cx="9144000" cy="5238926"/>
          </a:xfrm>
        </p:spPr>
        <p:txBody>
          <a:bodyPr/>
          <a:lstStyle/>
          <a:p>
            <a:pPr marL="0" indent="0" algn="just">
              <a:buNone/>
            </a:pPr>
            <a:r>
              <a:rPr lang="en-US" sz="2800" dirty="0">
                <a:effectLst>
                  <a:outerShdw blurRad="38100" dist="38100" dir="2700000" algn="tl">
                    <a:srgbClr val="000000">
                      <a:alpha val="43137"/>
                    </a:srgbClr>
                  </a:outerShdw>
                </a:effectLst>
              </a:rPr>
              <a:t>“If the word ‘</a:t>
            </a:r>
            <a:r>
              <a:rPr lang="en-US" sz="2800" dirty="0" err="1">
                <a:effectLst>
                  <a:outerShdw blurRad="38100" dist="38100" dir="2700000" algn="tl">
                    <a:srgbClr val="000000">
                      <a:alpha val="43137"/>
                    </a:srgbClr>
                  </a:outerShdw>
                </a:effectLst>
              </a:rPr>
              <a:t>apostasia</a:t>
            </a:r>
            <a:r>
              <a:rPr lang="en-US" sz="2800" dirty="0">
                <a:effectLst>
                  <a:outerShdw blurRad="38100" dist="38100" dir="2700000" algn="tl">
                    <a:srgbClr val="000000">
                      <a:alpha val="43137"/>
                    </a:srgbClr>
                  </a:outerShdw>
                </a:effectLst>
              </a:rPr>
              <a:t>’ was communicating that ‘apostasy’ was what it was talking about then the Rapture and the coming of the Antichrist would have happened during the writing of II Thessalonians. Apostasy had infiltrated the early church by the time Paul wrote this passage. What Paul is saying here is that the Antichrist, the ‘Son of Perdition’, would not come until the Church departs from one place and goes to another. That is what happens at the Rapture. The scenario for the future according to all prophetic passages is that the Rapture takes all Christians into Heaven and then the Antichrist appears on earth…Let me remind you that all preparations have been made for the temple to be built in . . . </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3" descr="Jimmy DeYoung">
            <a:extLst>
              <a:ext uri="{FF2B5EF4-FFF2-40B4-BE49-F238E27FC236}">
                <a16:creationId xmlns:a16="http://schemas.microsoft.com/office/drawing/2014/main" id="{43E32252-4E97-41FB-B328-2536CD751E03}"/>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6200"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12F038E-9D6D-4552-A5B2-8596EE9E937C}"/>
              </a:ext>
            </a:extLst>
          </p:cNvPr>
          <p:cNvSpPr txBox="1"/>
          <p:nvPr/>
        </p:nvSpPr>
        <p:spPr>
          <a:xfrm>
            <a:off x="1409700" y="247474"/>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latin typeface="Calibri" panose="020F0502020204030204" pitchFamily="34" charset="0"/>
              </a:rPr>
              <a:t>Prophetic Prospective – Daily Devotional</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26957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371600"/>
            <a:ext cx="9144000" cy="3840469"/>
          </a:xfrm>
        </p:spPr>
        <p:txBody>
          <a:bodyPr/>
          <a:lstStyle/>
          <a:p>
            <a:pPr marL="0" indent="0" algn="just">
              <a:buNone/>
            </a:pPr>
            <a:r>
              <a:rPr lang="en-US" sz="2800" dirty="0">
                <a:effectLst>
                  <a:outerShdw blurRad="38100" dist="38100" dir="2700000" algn="tl">
                    <a:srgbClr val="000000">
                      <a:alpha val="43137"/>
                    </a:srgbClr>
                  </a:outerShdw>
                </a:effectLst>
              </a:rPr>
              <a:t>. . . Jerusalem. False teachers and deception presently are a part of our society today, which indicates that Antichrist is nearing his appearance on earth. Remember, before the appearance of Antichrist and the temple is built, the Rapture happens. Actually the Rapture could happen at any moment. Be ready!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3" descr="Jimmy DeYoung">
            <a:extLst>
              <a:ext uri="{FF2B5EF4-FFF2-40B4-BE49-F238E27FC236}">
                <a16:creationId xmlns:a16="http://schemas.microsoft.com/office/drawing/2014/main" id="{43E32252-4E97-41FB-B328-2536CD751E03}"/>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76200"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12F038E-9D6D-4552-A5B2-8596EE9E937C}"/>
              </a:ext>
            </a:extLst>
          </p:cNvPr>
          <p:cNvSpPr txBox="1"/>
          <p:nvPr/>
        </p:nvSpPr>
        <p:spPr>
          <a:xfrm>
            <a:off x="1409700" y="247474"/>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latin typeface="Calibri" panose="020F0502020204030204" pitchFamily="34" charset="0"/>
              </a:rPr>
              <a:t>Prophetic Prospective – Daily Devotional</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64870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828800" y="228600"/>
            <a:ext cx="5486400" cy="1143000"/>
          </a:xfrm>
        </p:spPr>
        <p:txBody>
          <a:bodyPr/>
          <a:lstStyle/>
          <a:p>
            <a:pPr algn="ctr"/>
            <a:r>
              <a:rPr lang="en-US" altLang="en-US" sz="3600" dirty="0">
                <a:latin typeface="Calibri" panose="020F0502020204030204" pitchFamily="34" charset="0"/>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0" y="1600200"/>
            <a:ext cx="9144000" cy="44958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 </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58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4702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828800" y="228600"/>
            <a:ext cx="5486400" cy="1143000"/>
          </a:xfrm>
        </p:spPr>
        <p:txBody>
          <a:bodyPr/>
          <a:lstStyle/>
          <a:p>
            <a:pPr algn="ctr"/>
            <a:r>
              <a:rPr lang="en-US" altLang="en-US" sz="3600" dirty="0">
                <a:latin typeface="Calibri" panose="020F0502020204030204" pitchFamily="34" charset="0"/>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0" y="1600200"/>
            <a:ext cx="9144000" cy="4495800"/>
          </a:xfrm>
        </p:spPr>
        <p:txBody>
          <a:bodyPr/>
          <a:lstStyle/>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r>
              <a:rPr lang="en-US" sz="3000" dirty="0">
                <a:solidFill>
                  <a:srgbClr val="FFFFCC"/>
                </a:solidFill>
                <a:effectLst>
                  <a:outerShdw blurRad="38100" dist="38100" dir="2700000" algn="tl">
                    <a:srgbClr val="000000">
                      <a:alpha val="43137"/>
                    </a:srgbClr>
                  </a:outerShdw>
                </a:effectLst>
                <a:cs typeface="Calibri" panose="020F0502020204030204" pitchFamily="34" charset="0"/>
              </a:rPr>
              <a:t>?</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 </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6CC41EB-24FE-422B-BEE4-49C749B94C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58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1006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228600" y="1066800"/>
            <a:ext cx="6324600" cy="5410200"/>
          </a:xfrm>
        </p:spPr>
        <p:txBody>
          <a:bodyPr/>
          <a:lstStyle/>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(A.D. 49)</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Thessalonians (A.D. 51)</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Corinthians (A.D. 56)</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(A.D. 57)</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Colossians, Philemon, Philippians (A.D. 60‒62)</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Titus (A.D. 62‒66)</a:t>
            </a:r>
          </a:p>
          <a:p>
            <a:pPr marL="461963" indent="-461963">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(A.D. 67)</a:t>
            </a:r>
          </a:p>
          <a:p>
            <a:pPr marL="857229" indent="-857229">
              <a:spcBef>
                <a:spcPts val="0"/>
              </a:spcBef>
              <a:spcAft>
                <a:spcPts val="1200"/>
              </a:spcAft>
              <a:buSzPct val="100000"/>
              <a:buFont typeface="Wingdings" panose="05000000000000000000" pitchFamily="2" charset="2"/>
              <a:buAutoNum type="arabicPeriod"/>
              <a:defRPr/>
            </a:pP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09585" indent="-609585">
              <a:spcBef>
                <a:spcPts val="0"/>
              </a:spcBef>
              <a:spcAft>
                <a:spcPts val="1200"/>
              </a:spcAft>
              <a:buSzPct val="100000"/>
              <a:buFont typeface="Wingdings" panose="05000000000000000000" pitchFamily="2" charset="2"/>
              <a:buAutoNum type="arabicPeriod"/>
              <a:defRPr/>
            </a:pPr>
            <a:endPar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1" y="1943100"/>
            <a:ext cx="212773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5821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992A3B-5E0B-45C0-8329-24019EE8F4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8914" name="Rectangle 3"/>
          <p:cNvSpPr>
            <a:spLocks noChangeArrowheads="1"/>
          </p:cNvSpPr>
          <p:nvPr/>
        </p:nvSpPr>
        <p:spPr bwMode="auto">
          <a:xfrm>
            <a:off x="0" y="1"/>
            <a:ext cx="91440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lnSpc>
                <a:spcPct val="90000"/>
              </a:lnSpc>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Timothy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8347" y="3216348"/>
            <a:ext cx="128731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61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37A02-4506-4DEA-850E-782E256D1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2"/>
            <a:ext cx="91440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803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37A02-4506-4DEA-850E-782E256D1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2"/>
            <a:ext cx="91440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2079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828800" y="228600"/>
            <a:ext cx="5486400" cy="1143000"/>
          </a:xfrm>
        </p:spPr>
        <p:txBody>
          <a:bodyPr/>
          <a:lstStyle/>
          <a:p>
            <a:pPr algn="ctr"/>
            <a:r>
              <a:rPr lang="en-US" altLang="en-US" sz="3600" dirty="0">
                <a:latin typeface="Calibri" panose="020F0502020204030204" pitchFamily="34" charset="0"/>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0" y="1600200"/>
            <a:ext cx="9144000" cy="44958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Rapture is passive and apostasy is active</a:t>
            </a:r>
            <a:r>
              <a:rPr lang="en-US" sz="3000" b="1" dirty="0">
                <a:solidFill>
                  <a:srgbClr val="FFFFCC"/>
                </a:solidFill>
                <a:effectLst>
                  <a:outerShdw blurRad="38100" dist="38100" dir="2700000" algn="tl">
                    <a:srgbClr val="000000">
                      <a:alpha val="43137"/>
                    </a:srgbClr>
                  </a:outerShdw>
                </a:effectLst>
                <a:cs typeface="Calibri" panose="020F0502020204030204" pitchFamily="34" charset="0"/>
              </a:rPr>
              <a:t>?</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 </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17B4495-B6DA-44C2-BD2C-D0151C5B01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58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2900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524000"/>
            <a:ext cx="9144000" cy="4114800"/>
          </a:xfrm>
        </p:spPr>
        <p:txBody>
          <a:bodyPr/>
          <a:lstStyle/>
          <a:p>
            <a:pPr marL="0" indent="0" algn="just">
              <a:buNone/>
            </a:pPr>
            <a:r>
              <a:rPr lang="en-US" sz="3000" dirty="0">
                <a:effectLst>
                  <a:outerShdw blurRad="38100" dist="38100" dir="2700000" algn="tl">
                    <a:srgbClr val="000000">
                      <a:alpha val="43137"/>
                    </a:srgbClr>
                  </a:outerShdw>
                </a:effectLst>
              </a:rPr>
              <a:t>"Nowhere else does the Scripture speak of the rapture as 'the departure.' A departure denotes an act on the part of the individual or company departing. But the rapture is not an act of departure on the part of the saints. In the rapture the church is passive, not active. At the rapture, the church is 'caught up' or 'snatched away,' an event wherein the Lord acts to transport believers from earth into His presence (1 Thess. 4:16-17). Everything that takes place with the believers at the rapture is initiated by the Lord and done by Him.”</a:t>
            </a:r>
          </a:p>
        </p:txBody>
      </p:sp>
      <p:sp>
        <p:nvSpPr>
          <p:cNvPr id="4" name="TextBox 3">
            <a:extLst>
              <a:ext uri="{FF2B5EF4-FFF2-40B4-BE49-F238E27FC236}">
                <a16:creationId xmlns:a16="http://schemas.microsoft.com/office/drawing/2014/main" id="{3D0DF032-DE24-4699-83BD-7C8A3CB3ED9F}"/>
              </a:ext>
            </a:extLst>
          </p:cNvPr>
          <p:cNvSpPr txBox="1"/>
          <p:nvPr/>
        </p:nvSpPr>
        <p:spPr>
          <a:xfrm>
            <a:off x="2322248" y="232827"/>
            <a:ext cx="4499504"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3015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8D8ECB-FD6E-43B6-BCA5-15077755DB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134147" name="Rectangle 1"/>
          <p:cNvSpPr>
            <a:spLocks noChangeArrowheads="1"/>
          </p:cNvSpPr>
          <p:nvPr/>
        </p:nvSpPr>
        <p:spPr bwMode="auto">
          <a:xfrm>
            <a:off x="-1" y="0"/>
            <a:ext cx="9143999" cy="25853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 </a:t>
            </a:r>
          </a:p>
          <a:p>
            <a:pPr marL="0" indent="0" algn="just" eaLnBrk="1" hangingPunct="1">
              <a:buFont typeface="Wingdings" panose="05000000000000000000" pitchFamily="2" charset="2"/>
              <a:buNone/>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shall not live on bread alone, but on </a:t>
            </a:r>
            <a:r>
              <a:rPr lang="en-US" sz="36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word</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proceeds out of the mouth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76B228-579F-4ADB-B045-5A7A37D3D3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 </a:t>
            </a:r>
          </a:p>
          <a:p>
            <a:pPr marL="0" indent="0" algn="just" eaLnBrk="1" hangingPunct="1">
              <a:buFont typeface="Wingdings" panose="05000000000000000000" pitchFamily="2" charset="2"/>
              <a:buNone/>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truly I say to you, until heaven and earth pass away, not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smallest letter or stroke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pass from the Law until all is accomplished.”</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32999530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828800" y="228600"/>
            <a:ext cx="5486400" cy="1143000"/>
          </a:xfrm>
        </p:spPr>
        <p:txBody>
          <a:bodyPr/>
          <a:lstStyle/>
          <a:p>
            <a:pPr algn="ctr"/>
            <a:r>
              <a:rPr lang="en-US" altLang="en-US" sz="3600" dirty="0">
                <a:latin typeface="Calibri" panose="020F0502020204030204" pitchFamily="34" charset="0"/>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0" y="1600200"/>
            <a:ext cx="9144000" cy="44958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Incongruence with verse 1</a:t>
            </a:r>
            <a:r>
              <a:rPr lang="en-US" sz="3000" b="1" dirty="0">
                <a:solidFill>
                  <a:srgbClr val="FFFFCC"/>
                </a:solidFill>
                <a:effectLst>
                  <a:outerShdw blurRad="38100" dist="38100" dir="2700000" algn="tl">
                    <a:srgbClr val="000000">
                      <a:alpha val="43137"/>
                    </a:srgbClr>
                  </a:outerShdw>
                </a:effectLst>
                <a:cs typeface="Calibri" panose="020F0502020204030204" pitchFamily="34" charset="0"/>
              </a:rPr>
              <a:t>?</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 </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17B4495-B6DA-44C2-BD2C-D0151C5B01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58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15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5B256B-F878-45B4-B773-00D7C45CF7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3077766"/>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parousia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790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2"/>
            <a:ext cx="91440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6395"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3531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85800" y="1726769"/>
            <a:ext cx="7772400" cy="2311831"/>
          </a:xfrm>
        </p:spPr>
        <p:txBody>
          <a:bodyPr/>
          <a:lstStyle/>
          <a:p>
            <a:pPr marL="0" indent="0" algn="just">
              <a:buNone/>
            </a:pPr>
            <a:r>
              <a:rPr lang="en-US" dirty="0">
                <a:effectLst>
                  <a:outerShdw blurRad="38100" dist="38100" dir="2700000" algn="tl">
                    <a:srgbClr val="000000">
                      <a:alpha val="43137"/>
                    </a:srgbClr>
                  </a:outerShdw>
                </a:effectLst>
              </a:rPr>
              <a:t>"Paul has just referred to the rapture as 'our gathering together unto him' (v. 1); why then should he now use this unlikely term to mean the same thing?”</a:t>
            </a:r>
          </a:p>
        </p:txBody>
      </p:sp>
      <p:sp>
        <p:nvSpPr>
          <p:cNvPr id="5" name="TextBox 4">
            <a:extLst>
              <a:ext uri="{FF2B5EF4-FFF2-40B4-BE49-F238E27FC236}">
                <a16:creationId xmlns:a16="http://schemas.microsoft.com/office/drawing/2014/main" id="{60899C66-1705-4189-A53C-515692D0BE2B}"/>
              </a:ext>
            </a:extLst>
          </p:cNvPr>
          <p:cNvSpPr txBox="1"/>
          <p:nvPr/>
        </p:nvSpPr>
        <p:spPr>
          <a:xfrm>
            <a:off x="2322248" y="232827"/>
            <a:ext cx="4499504"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82363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457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err="1">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36020"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8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189C43-28B2-40ED-A635-B3C9515024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6262" y="228600"/>
            <a:ext cx="427147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30070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828800" y="228600"/>
            <a:ext cx="5486400" cy="1143000"/>
          </a:xfrm>
        </p:spPr>
        <p:txBody>
          <a:bodyPr/>
          <a:lstStyle/>
          <a:p>
            <a:pPr algn="ctr"/>
            <a:r>
              <a:rPr lang="en-US" altLang="en-US" sz="3600" dirty="0">
                <a:latin typeface="Calibri" panose="020F0502020204030204" pitchFamily="34" charset="0"/>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0" y="1600200"/>
            <a:ext cx="9144000" cy="44958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cs typeface="Calibri" panose="020F0502020204030204" pitchFamily="34" charset="0"/>
              </a:rPr>
              <a:t>Incongruence with verse 1?</a:t>
            </a:r>
          </a:p>
          <a:p>
            <a:pPr marL="457200" indent="-457200" algn="just">
              <a:spcBef>
                <a:spcPts val="0"/>
              </a:spcBef>
              <a:spcAft>
                <a:spcPts val="1800"/>
              </a:spcAft>
              <a:buSzPct val="100000"/>
              <a:buFont typeface="+mj-lt"/>
              <a:buAutoNum type="arabicPeriod"/>
              <a:defRPr/>
            </a:pPr>
            <a:r>
              <a:rPr lang="en-GB" sz="3000" b="1" u="sng" dirty="0">
                <a:solidFill>
                  <a:srgbClr val="FFFFCC"/>
                </a:solidFill>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r>
              <a:rPr lang="en-GB" sz="3000" b="1" dirty="0">
                <a:solidFill>
                  <a:srgbClr val="FFFFCC"/>
                </a:solidFill>
                <a:effectLst>
                  <a:outerShdw blurRad="38100" dist="38100" dir="2700000" algn="tl">
                    <a:srgbClr val="000000">
                      <a:alpha val="43137"/>
                    </a:srgbClr>
                  </a:outerShdw>
                </a:effectLst>
                <a:cs typeface="Calibri" panose="020F0502020204030204" pitchFamily="34" charset="0"/>
              </a:rPr>
              <a:t>!</a:t>
            </a:r>
            <a:r>
              <a:rPr lang="en-GB" sz="3000" b="1" u="sng" dirty="0">
                <a:solidFill>
                  <a:srgbClr val="FFFFCC"/>
                </a:solidFill>
                <a:effectLst>
                  <a:outerShdw blurRad="38100" dist="38100" dir="2700000" algn="tl">
                    <a:srgbClr val="000000">
                      <a:alpha val="43137"/>
                    </a:srgbClr>
                  </a:outerShdw>
                </a:effectLst>
                <a:cs typeface="Calibri" panose="020F0502020204030204" pitchFamily="34" charset="0"/>
              </a:rPr>
              <a:t> </a:t>
            </a:r>
            <a:endParaRPr lang="en-US" sz="3000" b="1" u="sng" dirty="0">
              <a:solidFill>
                <a:srgbClr val="FFFFCC"/>
              </a:solidFill>
              <a:effectLst>
                <a:outerShdw blurRad="38100" dist="38100" dir="2700000" algn="tl">
                  <a:srgbClr val="000000">
                    <a:alpha val="43137"/>
                  </a:srgbClr>
                </a:outerShdw>
              </a:effectLst>
              <a:cs typeface="Calibri" panose="020F0502020204030204" pitchFamily="34" charset="0"/>
            </a:endParaRPr>
          </a:p>
        </p:txBody>
      </p:sp>
      <p:pic>
        <p:nvPicPr>
          <p:cNvPr id="2" name="Picture 1">
            <a:extLst>
              <a:ext uri="{FF2B5EF4-FFF2-40B4-BE49-F238E27FC236}">
                <a16:creationId xmlns:a16="http://schemas.microsoft.com/office/drawing/2014/main" id="{217B4495-B6DA-44C2-BD2C-D0151C5B012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058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3728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992A3B-5E0B-45C0-8329-24019EE8F4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8914" name="Rectangle 3"/>
          <p:cNvSpPr>
            <a:spLocks noChangeArrowheads="1"/>
          </p:cNvSpPr>
          <p:nvPr/>
        </p:nvSpPr>
        <p:spPr bwMode="auto">
          <a:xfrm>
            <a:off x="0" y="1"/>
            <a:ext cx="9144000" cy="293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shaken from your composure or be disturbed either by a spirit or a message or a letter as if from us,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8347" y="3216348"/>
            <a:ext cx="128731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2888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1866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0" y="1143000"/>
            <a:ext cx="9144000" cy="54864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71801"/>
            <a:ext cx="200995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1588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1866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0" y="1143000"/>
            <a:ext cx="9144000" cy="54864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2971801"/>
            <a:ext cx="200995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5697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01866BA-D5D9-4D2F-A0A4-703FC9225D0C}"/>
              </a:ext>
            </a:extLst>
          </p:cNvPr>
          <p:cNvSpPr>
            <a:spLocks noGrp="1" noChangeArrowheads="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14300" y="1066800"/>
            <a:ext cx="8915400" cy="4114800"/>
          </a:xfrm>
        </p:spPr>
        <p:txBody>
          <a:bodyPr/>
          <a:lstStyle/>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2400"/>
              </a:spcAft>
              <a:buSzPct val="100000"/>
              <a:buFont typeface="Wingdings" panose="05000000000000000000"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4819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0" y="228600"/>
            <a:ext cx="9144000" cy="838200"/>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14300" y="1066800"/>
            <a:ext cx="8915400" cy="4267200"/>
          </a:xfrm>
        </p:spPr>
        <p:txBody>
          <a:bodyPr/>
          <a:lstStyle/>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2400"/>
              </a:spcAft>
              <a:buSzPct val="100000"/>
              <a:buFont typeface="+mj-lt"/>
              <a:buAutoNum type="romanU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13983" y="5105401"/>
            <a:ext cx="1316039"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4529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28324"/>
            <a:ext cx="8126672" cy="6401355"/>
          </a:xfrm>
          <a:prstGeom prst="rect">
            <a:avLst/>
          </a:prstGeom>
        </p:spPr>
      </p:pic>
    </p:spTree>
    <p:extLst>
      <p:ext uri="{BB962C8B-B14F-4D97-AF65-F5344CB8AC3E}">
        <p14:creationId xmlns:p14="http://schemas.microsoft.com/office/powerpoint/2010/main" val="6095260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178FFA-2753-4636-AC1B-B435CD8B3C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ooking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blessed hope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appearing of the glory of our great God and Savior, Christ Jesus.”</a:t>
            </a:r>
          </a:p>
        </p:txBody>
      </p:sp>
      <p:sp>
        <p:nvSpPr>
          <p:cNvPr id="4" name="Slide Number Placeholder 1">
            <a:extLst>
              <a:ext uri="{FF2B5EF4-FFF2-40B4-BE49-F238E27FC236}">
                <a16:creationId xmlns:a16="http://schemas.microsoft.com/office/drawing/2014/main" id="{C046709C-6CAE-410A-9372-319CF774EB2C}"/>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98</a:t>
            </a:fld>
            <a:endParaRPr lang="en-US" altLang="en-US" sz="16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57DEFB2-31B3-41D8-A38A-324497FFB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1813" y="2590800"/>
            <a:ext cx="3000375" cy="2286000"/>
          </a:xfrm>
          <a:prstGeom prst="rect">
            <a:avLst/>
          </a:prstGeom>
        </p:spPr>
      </p:pic>
    </p:spTree>
    <p:extLst>
      <p:ext uri="{BB962C8B-B14F-4D97-AF65-F5344CB8AC3E}">
        <p14:creationId xmlns:p14="http://schemas.microsoft.com/office/powerpoint/2010/main" val="21388265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13313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15577</TotalTime>
  <Words>5454</Words>
  <Application>Microsoft Office PowerPoint</Application>
  <PresentationFormat>On-screen Show (4:3)</PresentationFormat>
  <Paragraphs>462</Paragraphs>
  <Slides>99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99</vt:i4>
      </vt:variant>
    </vt:vector>
  </HeadingPairs>
  <TitlesOfParts>
    <vt:vector size="103" baseType="lpstr">
      <vt:lpstr>Calibri</vt:lpstr>
      <vt:lpstr>Times New Roman</vt:lpstr>
      <vt:lpstr>Wingdings</vt:lpstr>
      <vt:lpstr>Azure</vt:lpstr>
      <vt:lpstr>PowerPoint Presentation</vt:lpstr>
      <vt:lpstr>What is the Rapture?</vt:lpstr>
      <vt:lpstr>When Will the Rapture Take Place Relative to the Tribulation Period?</vt:lpstr>
      <vt:lpstr>PowerPoint Presentation</vt:lpstr>
      <vt:lpstr>PowerPoint Presentation</vt:lpstr>
      <vt:lpstr>Strengthening the Pre-Tribulation Case</vt:lpstr>
      <vt:lpstr>PowerPoint Presentation</vt:lpstr>
      <vt:lpstr>PowerPoint Presentation</vt:lpstr>
      <vt:lpstr>PowerPoint Presentation</vt:lpstr>
      <vt:lpstr>10 Reasons Favoring Physical Departure</vt:lpstr>
      <vt:lpstr>10 Reasons Favoring Physical Departure</vt:lpstr>
      <vt:lpstr>Order of Paul’s Letters</vt:lpstr>
      <vt:lpstr>10 Reasons Favoring Physical Departure</vt:lpstr>
      <vt:lpstr>PowerPoint Presentation</vt:lpstr>
      <vt:lpstr>10 Reasons Favoring Physical Departure</vt:lpstr>
      <vt:lpstr>Entries for Apostasia in Liddell &amp; Scott</vt:lpstr>
      <vt:lpstr>Entries for Apostasia in Lampe’s  A Patristic Greek Lexicon</vt:lpstr>
      <vt:lpstr>Definition of “Apostasy”</vt:lpstr>
      <vt:lpstr>10 Reasons Favoring Physical Departure</vt:lpstr>
      <vt:lpstr>New Testament Meanings of Aphistēmi</vt:lpstr>
      <vt:lpstr>New Testament Meanings of Aphistēmi</vt:lpstr>
      <vt:lpstr>New Testament Meanings of Aphistēmi</vt:lpstr>
      <vt:lpstr>PowerPoint Presentation</vt:lpstr>
      <vt:lpstr>New Testament Meanings of Aphistēmi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Reasons Favoring Physical Departure</vt:lpstr>
      <vt:lpstr>Unique Characteristics of 1 Thessalonians</vt:lpstr>
      <vt:lpstr>10 Reasons Favoring Physical Departure</vt:lpstr>
      <vt:lpstr>PowerPoint Presentation</vt:lpstr>
      <vt:lpstr>2 Thessalonians 2:1-12</vt:lpstr>
      <vt:lpstr>PowerPoint Presentation</vt:lpstr>
      <vt:lpstr>Restrainer? (2:6-7)</vt:lpstr>
      <vt:lpstr>Restrainer? (2:6-7)</vt:lpstr>
      <vt:lpstr>PowerPoint Presentation</vt:lpstr>
      <vt:lpstr>PowerPoint Presentation</vt:lpstr>
      <vt:lpstr>3 Reasons Why the Restrainer is the Holy Spirit  (2 Thessalonians 2:6-7)</vt:lpstr>
      <vt:lpstr>3 Reasons Why the Restrainer is the Holy Spirit  (2 Thessalonians 2:6-7)</vt:lpstr>
      <vt:lpstr>PowerPoint Presentation</vt:lpstr>
      <vt:lpstr>3 Reasons Why the Restrainer is the Holy Spirit  (2 Thessalonians 2:6-7)</vt:lpstr>
      <vt:lpstr>PowerPoint Presentation</vt:lpstr>
      <vt:lpstr>PowerPoint Presentation</vt:lpstr>
      <vt:lpstr>3 Reasons Why the Restrainer is the Holy Spirit  (2 Thessalonians 2:6-7)</vt:lpstr>
      <vt:lpstr>PowerPoint Presentation</vt:lpstr>
      <vt:lpstr>PowerPoint Presentation</vt:lpstr>
      <vt:lpstr>PowerPoint Presentation</vt:lpstr>
      <vt:lpstr>Restrainer Must First be Removed</vt:lpstr>
      <vt:lpstr>PowerPoint Presentation</vt:lpstr>
      <vt:lpstr>PowerPoint Presentation</vt:lpstr>
      <vt:lpstr>Guessing the Identity of the Antichrist?</vt:lpstr>
      <vt:lpstr>PowerPoint Presentation</vt:lpstr>
      <vt:lpstr>10 Reasons Favoring Physical Departure</vt:lpstr>
      <vt:lpstr>PowerPoint Presentation</vt:lpstr>
      <vt:lpstr>PowerPoint Presentation</vt:lpstr>
      <vt:lpstr>PowerPoint Presentation</vt:lpstr>
      <vt:lpstr>PowerPoint Presentation</vt:lpstr>
      <vt:lpstr>10 Reasons Favoring Physical Departure</vt:lpstr>
      <vt:lpstr>PowerPoint Presentation</vt:lpstr>
      <vt:lpstr>PowerPoint Presentation</vt:lpstr>
      <vt:lpstr>NKJV, NIV, RSV, ASV, JB, NASB</vt:lpstr>
      <vt:lpstr>10 Reasons Favoring Physical Departure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Answering Objections to the Physical Departure View</vt:lpstr>
      <vt:lpstr>Answering Objections to the Physical Departure View</vt:lpstr>
      <vt:lpstr>Order of Paul’s Letters</vt:lpstr>
      <vt:lpstr>PowerPoint Presentation</vt:lpstr>
      <vt:lpstr>PowerPoint Presentation</vt:lpstr>
      <vt:lpstr>Answering Objections to the Physical Departure View</vt:lpstr>
      <vt:lpstr>PowerPoint Presentation</vt:lpstr>
      <vt:lpstr>PowerPoint Presentation</vt:lpstr>
      <vt:lpstr>PowerPoint Presentation</vt:lpstr>
      <vt:lpstr>Answering Objections to the Physical Departure View</vt:lpstr>
      <vt:lpstr>PowerPoint Presentation</vt:lpstr>
      <vt:lpstr>PowerPoint Presentation</vt:lpstr>
      <vt:lpstr>PowerPoint Presentation</vt:lpstr>
      <vt:lpstr>PowerPoint Presentation</vt:lpstr>
      <vt:lpstr>Answering Objections to the Physical Departure View</vt:lpstr>
      <vt:lpstr>PowerPoint Presentation</vt:lpstr>
      <vt:lpstr>2 Thessalonians 2:1-12</vt:lpstr>
      <vt:lpstr>2 Thessalonians 2:1-12</vt:lpstr>
      <vt:lpstr>Conclusion</vt:lpstr>
      <vt:lpstr>10 Reasons Favoring Physical Departure</vt:lpstr>
      <vt:lpstr>10 Reasons Favoring Physical Departure</vt:lpstr>
      <vt:lpstr>PowerPoint Presentation</vt:lpstr>
      <vt:lpstr>PowerPoint Presentation</vt:lpstr>
      <vt:lpstr>Strengthening the Pre-Tribulation Case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019 - 2 Thess 2v3 -Part 2</dc:title>
  <dc:subject>THE RAPTURE</dc:subject>
  <dc:creator>A. Woods</dc:creator>
  <dc:description>Modified by Jim McGowan</dc:description>
  <cp:lastModifiedBy>Jim McGowan</cp:lastModifiedBy>
  <cp:revision>1799</cp:revision>
  <cp:lastPrinted>2011-06-25T18:12:52Z</cp:lastPrinted>
  <dcterms:created xsi:type="dcterms:W3CDTF">2009-03-17T12:21:13Z</dcterms:created>
  <dcterms:modified xsi:type="dcterms:W3CDTF">2020-08-27T01:30:36Z</dcterms:modified>
</cp:coreProperties>
</file>