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65"/>
  </p:notesMasterIdLst>
  <p:handoutMasterIdLst>
    <p:handoutMasterId r:id="rId66"/>
  </p:handoutMasterIdLst>
  <p:sldIdLst>
    <p:sldId id="256" r:id="rId3"/>
    <p:sldId id="6309" r:id="rId4"/>
    <p:sldId id="4760" r:id="rId5"/>
    <p:sldId id="1166" r:id="rId6"/>
    <p:sldId id="4899" r:id="rId7"/>
    <p:sldId id="1111" r:id="rId8"/>
    <p:sldId id="4901" r:id="rId9"/>
    <p:sldId id="1110" r:id="rId10"/>
    <p:sldId id="322" r:id="rId11"/>
    <p:sldId id="6492" r:id="rId12"/>
    <p:sldId id="6475" r:id="rId13"/>
    <p:sldId id="1250" r:id="rId14"/>
    <p:sldId id="6482" r:id="rId15"/>
    <p:sldId id="6483" r:id="rId16"/>
    <p:sldId id="6508" r:id="rId17"/>
    <p:sldId id="6489" r:id="rId18"/>
    <p:sldId id="6484" r:id="rId19"/>
    <p:sldId id="6498" r:id="rId20"/>
    <p:sldId id="6502" r:id="rId21"/>
    <p:sldId id="6501" r:id="rId22"/>
    <p:sldId id="5567" r:id="rId23"/>
    <p:sldId id="5657" r:id="rId24"/>
    <p:sldId id="6485" r:id="rId25"/>
    <p:sldId id="6490" r:id="rId26"/>
    <p:sldId id="6491" r:id="rId27"/>
    <p:sldId id="6488" r:id="rId28"/>
    <p:sldId id="4902" r:id="rId29"/>
    <p:sldId id="1232" r:id="rId30"/>
    <p:sldId id="1134" r:id="rId31"/>
    <p:sldId id="6472" r:id="rId32"/>
    <p:sldId id="6486" r:id="rId33"/>
    <p:sldId id="6473" r:id="rId34"/>
    <p:sldId id="6503" r:id="rId35"/>
    <p:sldId id="2661" r:id="rId36"/>
    <p:sldId id="6479" r:id="rId37"/>
    <p:sldId id="6474" r:id="rId38"/>
    <p:sldId id="5600" r:id="rId39"/>
    <p:sldId id="6504" r:id="rId40"/>
    <p:sldId id="6505" r:id="rId41"/>
    <p:sldId id="6506" r:id="rId42"/>
    <p:sldId id="6509" r:id="rId43"/>
    <p:sldId id="2678" r:id="rId44"/>
    <p:sldId id="6476" r:id="rId45"/>
    <p:sldId id="6493" r:id="rId46"/>
    <p:sldId id="6494" r:id="rId47"/>
    <p:sldId id="6507" r:id="rId48"/>
    <p:sldId id="6481" r:id="rId49"/>
    <p:sldId id="6496" r:id="rId50"/>
    <p:sldId id="6477" r:id="rId51"/>
    <p:sldId id="6495" r:id="rId52"/>
    <p:sldId id="4907" r:id="rId53"/>
    <p:sldId id="778" r:id="rId54"/>
    <p:sldId id="865" r:id="rId55"/>
    <p:sldId id="869" r:id="rId56"/>
    <p:sldId id="868" r:id="rId57"/>
    <p:sldId id="1113" r:id="rId58"/>
    <p:sldId id="5358" r:id="rId59"/>
    <p:sldId id="3720" r:id="rId60"/>
    <p:sldId id="3721" r:id="rId61"/>
    <p:sldId id="5329" r:id="rId62"/>
    <p:sldId id="1133" r:id="rId63"/>
    <p:sldId id="6470"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66FF99"/>
    <a:srgbClr val="0000CC"/>
    <a:srgbClr val="000066"/>
    <a:srgbClr val="FFFF00"/>
    <a:srgbClr val="0000FF"/>
    <a:srgbClr val="DDDDDD"/>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p:scale>
          <a:sx n="100" d="100"/>
          <a:sy n="100" d="100"/>
        </p:scale>
        <p:origin x="193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908314" y="172154"/>
            <a:ext cx="3528391" cy="521377"/>
          </a:xfrm>
          <a:prstGeom prst="rect">
            <a:avLst/>
          </a:prstGeom>
        </p:spPr>
        <p:txBody>
          <a:bodyPr vert="horz" lIns="105977" tIns="52988" rIns="105977" bIns="52988" rtlCol="0"/>
          <a:lstStyle>
            <a:lvl1pPr algn="ctr">
              <a:defRPr sz="1500" dirty="0">
                <a:latin typeface="Calibri" panose="020F0502020204030204" pitchFamily="34" charset="0"/>
                <a:cs typeface="Calibri" panose="020F0502020204030204" pitchFamily="34" charset="0"/>
              </a:defRPr>
            </a:lvl1pPr>
          </a:lstStyle>
          <a:p>
            <a:pPr>
              <a:defRPr/>
            </a:pPr>
            <a:r>
              <a:rPr lang="en-US" dirty="0"/>
              <a:t>Dr. Andy Woods – The Rapture 010</a:t>
            </a:r>
          </a:p>
          <a:p>
            <a:pPr>
              <a:defRPr/>
            </a:pPr>
            <a:r>
              <a:rPr lang="en-US" dirty="0"/>
              <a:t>06-07-2020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583"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4142962" y="0"/>
            <a:ext cx="3170583"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Times New Roman" pitchFamily="18" charset="0"/>
                <a:cs typeface="Arial" charset="0"/>
              </a:defRPr>
            </a:lvl1pPr>
          </a:lstStyle>
          <a:p>
            <a:pPr>
              <a:defRPr/>
            </a:pPr>
            <a:fld id="{BDAE9EEE-7F39-444E-BD01-7F4D2E16F312}" type="datetimeFigureOut">
              <a:rPr lang="en-US"/>
              <a:pPr>
                <a:defRPr/>
              </a:pPr>
              <a:t>6/4/2020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0236" tIns="50118" rIns="100236" bIns="50118" rtlCol="0" anchor="ctr"/>
          <a:lstStyle/>
          <a:p>
            <a:pPr lvl="0"/>
            <a:endParaRPr lang="en-US" noProof="0" dirty="0"/>
          </a:p>
        </p:txBody>
      </p:sp>
      <p:sp>
        <p:nvSpPr>
          <p:cNvPr id="5" name="Notes Placeholder 4"/>
          <p:cNvSpPr>
            <a:spLocks noGrp="1"/>
          </p:cNvSpPr>
          <p:nvPr>
            <p:ph type="body" sz="quarter" idx="3"/>
          </p:nvPr>
        </p:nvSpPr>
        <p:spPr bwMode="auto">
          <a:xfrm>
            <a:off x="732183" y="4561226"/>
            <a:ext cx="5850835" cy="4318573"/>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813"/>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962" y="9120813"/>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888B744C-CCA7-42F0-B026-54AA483E0A4D}" type="slidenum">
              <a:rPr lang="en-US" altLang="en-US">
                <a:solidFill>
                  <a:srgbClr val="000000"/>
                </a:solidFill>
                <a:latin typeface="Calibri" panose="020F0502020204030204" pitchFamily="34" charset="0"/>
                <a:cs typeface="+mn-cs"/>
              </a:rPr>
              <a:pPr defTabSz="94850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48</a:t>
            </a:fld>
            <a:endParaRPr lang="en-US" dirty="0"/>
          </a:p>
        </p:txBody>
      </p:sp>
    </p:spTree>
    <p:extLst>
      <p:ext uri="{BB962C8B-B14F-4D97-AF65-F5344CB8AC3E}">
        <p14:creationId xmlns:p14="http://schemas.microsoft.com/office/powerpoint/2010/main" val="302328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52</a:t>
            </a:fld>
            <a:endParaRPr lang="en-US" dirty="0"/>
          </a:p>
        </p:txBody>
      </p:sp>
    </p:spTree>
    <p:extLst>
      <p:ext uri="{BB962C8B-B14F-4D97-AF65-F5344CB8AC3E}">
        <p14:creationId xmlns:p14="http://schemas.microsoft.com/office/powerpoint/2010/main" val="302328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06625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56451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259642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6/4/2020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4" r:id="rId13"/>
    <p:sldLayoutId id="2147488135" r:id="rId14"/>
    <p:sldLayoutId id="2147488136"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9"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a:t>
            </a:r>
            <a:r>
              <a:rPr lang="en-US" sz="36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10</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lnSpc>
                <a:spcPct val="90000"/>
              </a:lnSpc>
              <a:spcBef>
                <a:spcPts val="0"/>
              </a:spcBef>
              <a:spcAft>
                <a:spcPts val="10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42741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2223"/>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199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46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8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9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18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12:24-26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Pharisees heard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said, ‘This man casts out demons only by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Beelzebul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ruler of the demons.’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knowing their thoughts Jesus said to them, ‘Any kingdom divided against itself is laid waste; and any city or house divided against itself will not 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Satan casts out Satan, he is divided against himself; how then will his kingdom stand?”</a:t>
            </a:r>
          </a:p>
        </p:txBody>
      </p:sp>
    </p:spTree>
    <p:extLst>
      <p:ext uri="{BB962C8B-B14F-4D97-AF65-F5344CB8AC3E}">
        <p14:creationId xmlns:p14="http://schemas.microsoft.com/office/powerpoint/2010/main" val="148458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68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Genesis 9:6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“Whoever sheds man’s blood, By man his blood shall be shed, For in the image of God He made man.”</a:t>
            </a:r>
          </a:p>
        </p:txBody>
      </p:sp>
      <p:pic>
        <p:nvPicPr>
          <p:cNvPr id="5" name="Picture 8">
            <a:extLst>
              <a:ext uri="{FF2B5EF4-FFF2-40B4-BE49-F238E27FC236}">
                <a16:creationId xmlns:a16="http://schemas.microsoft.com/office/drawing/2014/main" id="{EFBBA408-83D5-427D-802C-933AB7F783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456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4953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Romans 13:1-7</a:t>
            </a:r>
          </a:p>
          <a:p>
            <a:pPr marL="0" indent="0" algn="just" eaLnBrk="1" hangingPunct="1">
              <a:spcBef>
                <a:spcPts val="0"/>
              </a:spcBef>
              <a:buNone/>
            </a:pPr>
            <a:r>
              <a:rPr lang="en-US" sz="2800" baseline="30000" dirty="0">
                <a:latin typeface="Calibri" panose="020F0502020204030204" pitchFamily="34" charset="0"/>
                <a:cs typeface="Calibri" panose="020F0502020204030204" pitchFamily="34" charset="0"/>
              </a:rPr>
              <a:t>1</a:t>
            </a:r>
            <a:r>
              <a:rPr lang="en-US" sz="2800" dirty="0">
                <a:latin typeface="Calibri" panose="020F0502020204030204" pitchFamily="34" charset="0"/>
                <a:cs typeface="Calibri" panose="020F0502020204030204" pitchFamily="34" charset="0"/>
              </a:rPr>
              <a:t> Every person is to be in subjection to the governing authorities. For there is no authority except from God, and those which exist are established by God. </a:t>
            </a:r>
            <a:r>
              <a:rPr lang="en-US" sz="2800" baseline="30000"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Therefore whoever resists authority has opposed the ordinance of God; and they who have opposed will receive condemnation upon themselves. </a:t>
            </a:r>
            <a:r>
              <a:rPr lang="en-US" sz="2800" baseline="30000" dirty="0">
                <a:latin typeface="Calibri" panose="020F0502020204030204" pitchFamily="34" charset="0"/>
                <a:cs typeface="Calibri" panose="020F0502020204030204" pitchFamily="34" charset="0"/>
              </a:rPr>
              <a:t>3</a:t>
            </a:r>
            <a:r>
              <a:rPr lang="en-US" sz="2800" dirty="0">
                <a:latin typeface="Calibri" panose="020F0502020204030204" pitchFamily="34" charset="0"/>
                <a:cs typeface="Calibri" panose="020F0502020204030204" pitchFamily="34" charset="0"/>
              </a:rPr>
              <a:t> </a:t>
            </a:r>
            <a:r>
              <a:rPr lang="en-US" sz="2800" b="1" u="sng" dirty="0">
                <a:solidFill>
                  <a:srgbClr val="FFFFCC"/>
                </a:solidFill>
                <a:effectLst/>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4</a:t>
            </a:r>
            <a:r>
              <a:rPr lang="en-US" sz="2800" dirty="0">
                <a:latin typeface="Calibri" panose="020F0502020204030204" pitchFamily="34" charset="0"/>
                <a:cs typeface="Calibri" panose="020F0502020204030204" pitchFamily="34" charset="0"/>
              </a:rPr>
              <a:t> for it is a minister of God to you for good. . . .</a:t>
            </a:r>
          </a:p>
        </p:txBody>
      </p:sp>
    </p:spTree>
    <p:extLst>
      <p:ext uri="{BB962C8B-B14F-4D97-AF65-F5344CB8AC3E}">
        <p14:creationId xmlns:p14="http://schemas.microsoft.com/office/powerpoint/2010/main" val="3880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4953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Romans 13:1-7</a:t>
            </a:r>
          </a:p>
          <a:p>
            <a:pPr marL="0" indent="0" algn="just" eaLnBrk="1" hangingPunct="1">
              <a:spcBef>
                <a:spcPts val="0"/>
              </a:spcBef>
              <a:buNone/>
            </a:pPr>
            <a:r>
              <a:rPr lang="en-US" sz="2800" dirty="0">
                <a:latin typeface="Calibri" panose="020F0502020204030204" pitchFamily="34" charset="0"/>
                <a:cs typeface="Calibri" panose="020F0502020204030204" pitchFamily="34" charset="0"/>
              </a:rPr>
              <a:t>... But if you do what is evil, be afraid; for it does not bear the sword for nothing; for it is a minister of God, an avenger who brings wrath on the one who practices evil. </a:t>
            </a:r>
            <a:r>
              <a:rPr lang="en-US" sz="2800" baseline="30000" dirty="0">
                <a:latin typeface="Calibri" panose="020F0502020204030204" pitchFamily="34" charset="0"/>
                <a:cs typeface="Calibri" panose="020F0502020204030204" pitchFamily="34" charset="0"/>
              </a:rPr>
              <a:t>5</a:t>
            </a:r>
            <a:r>
              <a:rPr lang="en-US" sz="2800" dirty="0">
                <a:latin typeface="Calibri" panose="020F0502020204030204" pitchFamily="34" charset="0"/>
                <a:cs typeface="Calibri" panose="020F0502020204030204" pitchFamily="34" charset="0"/>
              </a:rPr>
              <a:t> Therefore it is necessary to be in subjection, not only because of wrath, but also for conscience’ sake. </a:t>
            </a:r>
            <a:r>
              <a:rPr lang="en-US" sz="2800" baseline="30000" dirty="0">
                <a:latin typeface="Calibri" panose="020F0502020204030204" pitchFamily="34" charset="0"/>
                <a:cs typeface="Calibri" panose="020F0502020204030204" pitchFamily="34" charset="0"/>
              </a:rPr>
              <a:t>6</a:t>
            </a:r>
            <a:r>
              <a:rPr lang="en-US" sz="2800" dirty="0">
                <a:latin typeface="Calibri" panose="020F0502020204030204" pitchFamily="34" charset="0"/>
                <a:cs typeface="Calibri" panose="020F0502020204030204" pitchFamily="34" charset="0"/>
              </a:rPr>
              <a:t> For because of this you also pay taxes, for rulers are servants of God, devoting themselves to this very thing. </a:t>
            </a:r>
            <a:r>
              <a:rPr lang="en-US" sz="2800" baseline="30000" dirty="0">
                <a:latin typeface="Calibri" panose="020F0502020204030204" pitchFamily="34" charset="0"/>
                <a:cs typeface="Calibri" panose="020F0502020204030204" pitchFamily="34" charset="0"/>
              </a:rPr>
              <a:t>7</a:t>
            </a:r>
            <a:r>
              <a:rPr lang="en-US" sz="2800" dirty="0">
                <a:latin typeface="Calibri" panose="020F0502020204030204" pitchFamily="34" charset="0"/>
                <a:cs typeface="Calibri" panose="020F0502020204030204" pitchFamily="34" charset="0"/>
              </a:rPr>
              <a:t> Render to all what is due them: tax to whom tax is due; custom to whom custom; fear to whom fear; honor to whom honor.</a:t>
            </a:r>
          </a:p>
        </p:txBody>
      </p:sp>
    </p:spTree>
    <p:extLst>
      <p:ext uri="{BB962C8B-B14F-4D97-AF65-F5344CB8AC3E}">
        <p14:creationId xmlns:p14="http://schemas.microsoft.com/office/powerpoint/2010/main" val="2359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Then I desired to know the exact meaning of the </a:t>
            </a:r>
            <a:r>
              <a:rPr lang="en-US" sz="3200" b="1" u="sng" dirty="0">
                <a:solidFill>
                  <a:srgbClr val="FFFFCC"/>
                </a:solidFill>
                <a:latin typeface="Calibri" panose="020F0502020204030204" pitchFamily="34" charset="0"/>
                <a:cs typeface="Calibri" panose="020F0502020204030204" pitchFamily="34" charset="0"/>
              </a:rPr>
              <a:t>fourth beast</a:t>
            </a:r>
            <a:r>
              <a:rPr lang="en-US" sz="3200" dirty="0">
                <a:latin typeface="Calibri" panose="020F0502020204030204" pitchFamily="34" charset="0"/>
                <a:cs typeface="Calibri" panose="020F0502020204030204" pitchFamily="34" charset="0"/>
              </a:rPr>
              <a:t>, which was different from all the others, exceedingly dreadful, with its teeth of iron and its claws of bronze, and which devoured, </a:t>
            </a:r>
            <a:r>
              <a:rPr lang="en-US" sz="3200" b="1" u="sng" dirty="0">
                <a:solidFill>
                  <a:srgbClr val="FFFFCC"/>
                </a:solidFill>
                <a:latin typeface="Calibri" panose="020F0502020204030204" pitchFamily="34" charset="0"/>
                <a:cs typeface="Calibri" panose="020F0502020204030204" pitchFamily="34" charset="0"/>
              </a:rPr>
              <a:t>crushed and trampled down the remainder</a:t>
            </a:r>
            <a:r>
              <a:rPr lang="en-US" sz="3200" dirty="0">
                <a:latin typeface="Calibri" panose="020F0502020204030204" pitchFamily="34" charset="0"/>
                <a:cs typeface="Calibri" panose="020F0502020204030204" pitchFamily="34" charset="0"/>
              </a:rPr>
              <a:t> with its feet…Thus he said: ‘The fourth beast will be a fourth kingdom on the earth, which will be different from all the other kingdoms and </a:t>
            </a:r>
            <a:r>
              <a:rPr lang="en-US" sz="3200" b="1" u="sng" dirty="0">
                <a:solidFill>
                  <a:srgbClr val="FFFFCC"/>
                </a:solidFill>
                <a:latin typeface="Calibri" panose="020F0502020204030204" pitchFamily="34" charset="0"/>
                <a:cs typeface="Calibri" panose="020F0502020204030204" pitchFamily="34" charset="0"/>
              </a:rPr>
              <a:t>will devour the whole</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422103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 . .</a:t>
            </a:r>
            <a:r>
              <a:rPr lang="en-US" altLang="en-US" sz="3200" b="1" dirty="0">
                <a:solidFill>
                  <a:srgbClr val="FFFFCC"/>
                </a:solidFill>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earth</a:t>
            </a:r>
            <a:r>
              <a:rPr lang="en-US" sz="3200" dirty="0">
                <a:latin typeface="Calibri" panose="020F0502020204030204" pitchFamily="34" charset="0"/>
                <a:cs typeface="Calibri" panose="020F0502020204030204" pitchFamily="34" charset="0"/>
              </a:rPr>
              <a:t> and tread it down and crush it…He will speak out against the Most High and wear down the saints of the Highest One, and </a:t>
            </a:r>
            <a:r>
              <a:rPr lang="en-US" sz="3200" b="1" u="sng" dirty="0">
                <a:solidFill>
                  <a:srgbClr val="FFFFCC"/>
                </a:solidFill>
                <a:latin typeface="Calibri" panose="020F0502020204030204" pitchFamily="34" charset="0"/>
                <a:cs typeface="Calibri" panose="020F0502020204030204" pitchFamily="34" charset="0"/>
              </a:rPr>
              <a:t>he will intend to make alterations in times and in law</a:t>
            </a:r>
            <a:r>
              <a:rPr lang="en-US" sz="3200" dirty="0">
                <a:latin typeface="Calibri" panose="020F0502020204030204" pitchFamily="34" charset="0"/>
                <a:cs typeface="Calibri" panose="020F0502020204030204" pitchFamily="34" charset="0"/>
              </a:rPr>
              <a:t>; and they will be given into his hand for a time, times, and half a time.”</a:t>
            </a:r>
          </a:p>
        </p:txBody>
      </p:sp>
    </p:spTree>
    <p:extLst>
      <p:ext uri="{BB962C8B-B14F-4D97-AF65-F5344CB8AC3E}">
        <p14:creationId xmlns:p14="http://schemas.microsoft.com/office/powerpoint/2010/main" val="367652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51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a:t>
            </a:r>
          </a:p>
          <a:p>
            <a:pPr algn="just">
              <a:spcBef>
                <a:spcPts val="0"/>
              </a:spcBef>
              <a:spcAft>
                <a:spcPts val="0"/>
              </a:spcAft>
            </a:pPr>
            <a:r>
              <a:rPr lang="en-US" sz="3600" dirty="0">
                <a:latin typeface="Calibri" panose="020F0502020204030204" pitchFamily="34" charset="0"/>
                <a:cs typeface="Calibri" panose="020F0502020204030204" pitchFamily="34" charset="0"/>
              </a:rPr>
              <a:t>“Now at that time </a:t>
            </a:r>
            <a:r>
              <a:rPr lang="en-US" sz="3600" b="1" u="sng" dirty="0">
                <a:solidFill>
                  <a:srgbClr val="FFFFCC"/>
                </a:solidFill>
                <a:latin typeface="Calibri" panose="020F0502020204030204" pitchFamily="34" charset="0"/>
                <a:cs typeface="Calibri" panose="020F0502020204030204" pitchFamily="34" charset="0"/>
              </a:rPr>
              <a:t>Michael, the great prince who stands guard over the sons of your people</a:t>
            </a:r>
            <a:r>
              <a:rPr lang="en-US" sz="3600" dirty="0">
                <a:latin typeface="Calibri" panose="020F0502020204030204" pitchFamily="34" charset="0"/>
                <a:cs typeface="Calibri" panose="020F0502020204030204" pitchFamily="34" charset="0"/>
              </a:rPr>
              <a:t>, will arise. And there will be a time of distress such as never occurred since there was a nation until that time; and at that time your people, everyone who is found written in the book, will be rescued.”</a:t>
            </a:r>
          </a:p>
        </p:txBody>
      </p:sp>
    </p:spTree>
    <p:extLst>
      <p:ext uri="{BB962C8B-B14F-4D97-AF65-F5344CB8AC3E}">
        <p14:creationId xmlns:p14="http://schemas.microsoft.com/office/powerpoint/2010/main" val="177100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653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514350">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9</a:t>
            </a:r>
          </a:p>
          <a:p>
            <a:pPr algn="just">
              <a:spcBef>
                <a:spcPts val="0"/>
              </a:spcBef>
              <a:spcAft>
                <a:spcPts val="0"/>
              </a:spcAft>
            </a:pPr>
            <a:r>
              <a:rPr lang="en-US" sz="3400" dirty="0">
                <a:latin typeface="Calibri" panose="020F0502020204030204" pitchFamily="34" charset="0"/>
                <a:cs typeface="Calibri" panose="020F0502020204030204" pitchFamily="34" charset="0"/>
              </a:rPr>
              <a:t>“But Michael the archangel, when he disputed with the devil and argued about the body of Moses, did not dare pronounce against him a railing judgment, but said, ‘The Lord rebuke you!’”</a:t>
            </a:r>
          </a:p>
        </p:txBody>
      </p:sp>
      <p:pic>
        <p:nvPicPr>
          <p:cNvPr id="3" name="Picture 2">
            <a:extLst>
              <a:ext uri="{FF2B5EF4-FFF2-40B4-BE49-F238E27FC236}">
                <a16:creationId xmlns:a16="http://schemas.microsoft.com/office/drawing/2014/main" id="{8DF95D8B-37E3-462E-8492-9E38D63AE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568" y="2971800"/>
            <a:ext cx="2340864" cy="1828800"/>
          </a:xfrm>
          <a:prstGeom prst="rect">
            <a:avLst/>
          </a:prstGeom>
        </p:spPr>
      </p:pic>
    </p:spTree>
    <p:extLst>
      <p:ext uri="{BB962C8B-B14F-4D97-AF65-F5344CB8AC3E}">
        <p14:creationId xmlns:p14="http://schemas.microsoft.com/office/powerpoint/2010/main" val="369121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4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93527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514350">
              <a:lnSpc>
                <a:spcPct val="90000"/>
              </a:lnSpc>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5" name="Picture 8">
            <a:extLst>
              <a:ext uri="{FF2B5EF4-FFF2-40B4-BE49-F238E27FC236}">
                <a16:creationId xmlns:a16="http://schemas.microsoft.com/office/drawing/2014/main" id="{645D89AA-8DA0-48B7-9EA8-9D97012E22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785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103793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4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264744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25444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dirty="0">
                <a:effectLst/>
                <a:latin typeface="Calibri" panose="020F0502020204030204" pitchFamily="34" charset="0"/>
                <a:cs typeface="Calibri" panose="020F0502020204030204" pitchFamily="34" charset="0"/>
              </a:rPr>
              <a:t>, </a:t>
            </a:r>
            <a:r>
              <a:rPr lang="en-US" baseline="30000" dirty="0">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baseline="30000" dirty="0">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3716119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baseline="30000" dirty="0">
                <a:effectLst/>
                <a:latin typeface="Calibri" panose="020F0502020204030204" pitchFamily="34" charset="0"/>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Nephilim were on the earth in those days, and also afterward, when the sons of God came in to the daughters of men, and they bore children to them. Those were the mighty men who were of old, men of renown.”</a:t>
            </a:r>
          </a:p>
        </p:txBody>
      </p:sp>
    </p:spTree>
    <p:extLst>
      <p:ext uri="{BB962C8B-B14F-4D97-AF65-F5344CB8AC3E}">
        <p14:creationId xmlns:p14="http://schemas.microsoft.com/office/powerpoint/2010/main" val="405564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a:t>
            </a:r>
            <a:r>
              <a:rPr lang="en-US" sz="3100" b="1" u="sng" dirty="0">
                <a:solidFill>
                  <a:srgbClr val="FFFFCC"/>
                </a:solidFill>
                <a:effectLst/>
                <a:latin typeface="Calibri" panose="020F0502020204030204" pitchFamily="34" charset="0"/>
                <a:cs typeface="Calibri" panose="020F0502020204030204" pitchFamily="34" charset="0"/>
              </a:rPr>
              <a:t>the world</a:t>
            </a:r>
            <a:r>
              <a:rPr lang="en-US" sz="3100" dirty="0">
                <a:effectLst/>
                <a:latin typeface="Calibri" panose="020F0502020204030204" pitchFamily="34" charset="0"/>
                <a:cs typeface="Calibri" panose="020F0502020204030204" pitchFamily="34" charset="0"/>
              </a:rPr>
              <a:t>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62513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forever;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truth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the world cannot receive, because it does not see Him or know Him, but you know Him because He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615352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8:5-6</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who are according to the flesh set their minds on the things of the flesh, but those who are according to the Spirit, the things of the Spirit.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mind set on the flesh is death, but the mind set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is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peace.”</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337025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remember that while I was still with you, I was telling you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2492"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057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3840291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514350"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Romans 8:9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“However, you are not in the flesh but in the Spirit, if indeed the Spirit of God dwells in you. But if anyone does not have the Spirit of Christ, he does not belong to Him.”</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E9A4C81-30AC-4F25-8923-FC712C94A4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722170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1 Corinthians 6:19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“Or do you not know that your body is a temple of the Holy Spirit who is in you,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779749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but you know Him because He abides with you and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1102184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Ephesians 4:30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“Do not grieve the </a:t>
            </a:r>
            <a:r>
              <a:rPr lang="en-US" sz="3600" b="1" u="sng" dirty="0">
                <a:solidFill>
                  <a:srgbClr val="FFFFCC"/>
                </a:solidFill>
                <a:latin typeface="Calibri" panose="020F0502020204030204" pitchFamily="34" charset="0"/>
                <a:cs typeface="Calibri" panose="020F0502020204030204" pitchFamily="34" charset="0"/>
              </a:rPr>
              <a:t>Holy Spirit of God</a:t>
            </a:r>
            <a:r>
              <a:rPr lang="en-US" sz="3600" dirty="0">
                <a:latin typeface="Calibri" panose="020F0502020204030204" pitchFamily="34" charset="0"/>
                <a:cs typeface="Calibri" panose="020F0502020204030204" pitchFamily="34" charset="0"/>
              </a:rPr>
              <a:t>, by whom you were </a:t>
            </a:r>
            <a:r>
              <a:rPr lang="en-US" sz="3600" b="1" u="sng" dirty="0">
                <a:solidFill>
                  <a:srgbClr val="FFFFCC"/>
                </a:solidFill>
                <a:latin typeface="Calibri" panose="020F0502020204030204" pitchFamily="34" charset="0"/>
                <a:cs typeface="Calibri" panose="020F0502020204030204" pitchFamily="34" charset="0"/>
              </a:rPr>
              <a:t>sealed for the day of redemption</a:t>
            </a:r>
            <a:r>
              <a:rPr lang="en-US" sz="3600" dirty="0">
                <a:latin typeface="Calibri" panose="020F0502020204030204" pitchFamily="34" charset="0"/>
                <a:cs typeface="Calibri" panose="020F0502020204030204" pitchFamily="34" charset="0"/>
              </a:rPr>
              <a:t>.”</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F6CCF6-4FAB-40C6-89E0-629FFC1A6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37972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588271483"/>
              </p:ext>
            </p:extLst>
          </p:nvPr>
        </p:nvGraphicFramePr>
        <p:xfrm>
          <a:off x="152400" y="228600"/>
          <a:ext cx="8839200" cy="6431280"/>
        </p:xfrm>
        <a:graphic>
          <a:graphicData uri="http://schemas.openxmlformats.org/drawingml/2006/table">
            <a:tbl>
              <a:tblPr firstRow="1" bandRow="1">
                <a:tableStyleId>{073A0DAA-6AF3-43AB-8588-CEC1D06C72B9}</a:tableStyleId>
              </a:tblPr>
              <a:tblGrid>
                <a:gridCol w="3124200">
                  <a:extLst>
                    <a:ext uri="{9D8B030D-6E8A-4147-A177-3AD203B41FA5}">
                      <a16:colId xmlns:a16="http://schemas.microsoft.com/office/drawing/2014/main" val="2807051881"/>
                    </a:ext>
                  </a:extLst>
                </a:gridCol>
                <a:gridCol w="2514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2832272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3930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29106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Psalm 139:7-8 </a:t>
            </a:r>
          </a:p>
          <a:p>
            <a:pPr marL="0" indent="0" algn="just" eaLnBrk="1" hangingPunct="1">
              <a:spcBef>
                <a:spcPts val="0"/>
              </a:spcBef>
              <a:buNone/>
            </a:pPr>
            <a:r>
              <a:rPr lang="en-US" sz="3400" dirty="0">
                <a:latin typeface="Calibri" panose="020F0502020204030204" pitchFamily="34" charset="0"/>
                <a:cs typeface="Calibri" panose="020F0502020204030204" pitchFamily="34" charset="0"/>
              </a:rPr>
              <a:t>“</a:t>
            </a:r>
            <a:r>
              <a:rPr lang="en-US" sz="3400" baseline="30000" dirty="0">
                <a:effectLst/>
                <a:latin typeface="Calibri" panose="020F0502020204030204" pitchFamily="34" charset="0"/>
                <a:cs typeface="Calibri" panose="020F0502020204030204" pitchFamily="34" charset="0"/>
              </a:rPr>
              <a:t>7</a:t>
            </a:r>
            <a:r>
              <a:rPr lang="en-US" sz="3400" b="1" baseline="30000" dirty="0">
                <a:effectLst/>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Where can I go from Your </a:t>
            </a:r>
            <a:r>
              <a:rPr lang="en-US" sz="3400" b="1" u="sng" dirty="0">
                <a:solidFill>
                  <a:srgbClr val="FFFFCC"/>
                </a:solidFill>
                <a:latin typeface="Calibri" panose="020F0502020204030204" pitchFamily="34" charset="0"/>
                <a:cs typeface="Calibri" panose="020F0502020204030204" pitchFamily="34" charset="0"/>
              </a:rPr>
              <a:t>Spirit</a:t>
            </a:r>
            <a:r>
              <a:rPr lang="en-US" sz="3400" dirty="0">
                <a:latin typeface="Calibri" panose="020F0502020204030204" pitchFamily="34" charset="0"/>
                <a:cs typeface="Calibri" panose="020F0502020204030204" pitchFamily="34" charset="0"/>
              </a:rPr>
              <a:t>? Or where can I flee from Your presence? </a:t>
            </a:r>
            <a:r>
              <a:rPr lang="en-US" sz="3400" baseline="30000" dirty="0">
                <a:effectLst/>
                <a:latin typeface="Calibri" panose="020F0502020204030204" pitchFamily="34" charset="0"/>
                <a:cs typeface="Calibri" panose="020F0502020204030204" pitchFamily="34" charset="0"/>
              </a:rPr>
              <a:t>8 </a:t>
            </a:r>
            <a:r>
              <a:rPr lang="en-US" sz="3400" dirty="0">
                <a:latin typeface="Calibri" panose="020F0502020204030204" pitchFamily="34" charset="0"/>
                <a:cs typeface="Calibri" panose="020F0502020204030204" pitchFamily="34" charset="0"/>
              </a:rPr>
              <a:t>If I ascend to heaven, You are there; If I make my bed in Sheol, behold, You are there..”</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FB6A583-0ADE-4AA2-8BDC-0A437B88EC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145805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914402"/>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Late Date (A.D. 95)</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Irenaeus </a:t>
            </a:r>
            <a:r>
              <a:rPr lang="en-US" altLang="en-US" sz="2400" i="1"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Against Heresies </a:t>
            </a:r>
            <a:r>
              <a:rPr lang="en-US" altLang="en-US" sz="240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5.30.3 </a:t>
            </a:r>
          </a:p>
        </p:txBody>
      </p:sp>
      <p:sp>
        <p:nvSpPr>
          <p:cNvPr id="14339" name="Rectangle 3"/>
          <p:cNvSpPr>
            <a:spLocks noGrp="1" noChangeArrowheads="1"/>
          </p:cNvSpPr>
          <p:nvPr>
            <p:ph idx="1"/>
          </p:nvPr>
        </p:nvSpPr>
        <p:spPr>
          <a:xfrm>
            <a:off x="381000" y="1447801"/>
            <a:ext cx="5486400" cy="4038599"/>
          </a:xfrm>
        </p:spPr>
        <p:txBody>
          <a:bodyPr/>
          <a:lstStyle/>
          <a:p>
            <a:pPr marL="0" indent="0" algn="just" eaLnBrk="1" hangingPunct="1">
              <a:spcBef>
                <a:spcPts val="0"/>
              </a:spcBef>
              <a:spcAft>
                <a:spcPts val="0"/>
              </a:spcAf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it had been necessary to announce his name plainly at the present time, it would have been spoken by him who saw the apocalypse. For it was not seen long ago, but almost in our own time, at the end of the reign of Domitian.” </a:t>
            </a:r>
          </a:p>
        </p:txBody>
      </p:sp>
      <p:pic>
        <p:nvPicPr>
          <p:cNvPr id="2" name="Picture 1">
            <a:extLst>
              <a:ext uri="{FF2B5EF4-FFF2-40B4-BE49-F238E27FC236}">
                <a16:creationId xmlns:a16="http://schemas.microsoft.com/office/drawing/2014/main" id="{AC677E1C-73E8-474A-9527-21D3600C44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676399"/>
            <a:ext cx="2440232" cy="365668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28:13, 15</a:t>
            </a:r>
          </a:p>
          <a:p>
            <a:pPr algn="just">
              <a:spcAft>
                <a:spcPts val="100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prepared…</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blameless in your ways From the day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unrighteousness was found in you.”</a:t>
            </a:r>
          </a:p>
        </p:txBody>
      </p:sp>
    </p:spTree>
    <p:extLst>
      <p:ext uri="{BB962C8B-B14F-4D97-AF65-F5344CB8AC3E}">
        <p14:creationId xmlns:p14="http://schemas.microsoft.com/office/powerpoint/2010/main" val="2794414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685800" eaLnBrk="1" hangingPunct="1">
              <a:spcBef>
                <a:spcPts val="0"/>
              </a:spcBef>
              <a:spcAft>
                <a:spcPts val="1200"/>
              </a:spcAft>
              <a:buNone/>
            </a:pPr>
            <a:r>
              <a:rPr lang="en-US" sz="4000" kern="1200" dirty="0">
                <a:solidFill>
                  <a:srgbClr val="00FFFF"/>
                </a:solidFill>
                <a:latin typeface="Calibri" panose="020F0502020204030204" pitchFamily="34" charset="0"/>
                <a:ea typeface="+mj-ea"/>
                <a:cs typeface="Calibri" panose="020F0502020204030204" pitchFamily="34" charset="0"/>
              </a:rPr>
              <a:t>1 John 4:3</a:t>
            </a:r>
          </a:p>
          <a:p>
            <a:pPr marL="0" indent="0" algn="just" eaLnBrk="1" hangingPunct="1">
              <a:spcBef>
                <a:spcPts val="0"/>
              </a:spcBef>
              <a:buNone/>
            </a:pPr>
            <a:r>
              <a:rPr lang="en-US" sz="3400" dirty="0">
                <a:latin typeface="Calibri" panose="020F0502020204030204" pitchFamily="34" charset="0"/>
                <a:cs typeface="Calibri" panose="020F0502020204030204" pitchFamily="34" charset="0"/>
              </a:rPr>
              <a:t>“and every spirit that does not confess Jesus is not from God; this is </a:t>
            </a:r>
            <a:r>
              <a:rPr lang="en-US" sz="3400" b="1" u="sng" dirty="0">
                <a:solidFill>
                  <a:srgbClr val="FFFFCC"/>
                </a:solidFill>
                <a:latin typeface="Calibri" panose="020F0502020204030204" pitchFamily="34" charset="0"/>
                <a:cs typeface="Calibri" panose="020F0502020204030204" pitchFamily="34" charset="0"/>
              </a:rPr>
              <a:t>the </a:t>
            </a:r>
            <a:r>
              <a:rPr lang="en-US" sz="3400" b="1" i="1" u="sng" dirty="0">
                <a:solidFill>
                  <a:srgbClr val="FFFFCC"/>
                </a:solidFill>
                <a:latin typeface="Calibri" panose="020F0502020204030204" pitchFamily="34" charset="0"/>
                <a:cs typeface="Calibri" panose="020F0502020204030204" pitchFamily="34" charset="0"/>
              </a:rPr>
              <a:t>spirit</a:t>
            </a:r>
            <a:r>
              <a:rPr lang="en-US" sz="3400" b="1" u="sng" dirty="0">
                <a:solidFill>
                  <a:srgbClr val="FFFFCC"/>
                </a:solidFill>
                <a:latin typeface="Calibri" panose="020F0502020204030204" pitchFamily="34" charset="0"/>
                <a:cs typeface="Calibri" panose="020F0502020204030204" pitchFamily="34" charset="0"/>
              </a:rPr>
              <a:t> of the antichrist</a:t>
            </a:r>
            <a:r>
              <a:rPr lang="en-US" sz="3400" dirty="0">
                <a:latin typeface="Calibri" panose="020F0502020204030204" pitchFamily="34" charset="0"/>
                <a:cs typeface="Calibri" panose="020F0502020204030204" pitchFamily="34" charset="0"/>
              </a:rPr>
              <a:t>, of which you have heard that it is coming, </a:t>
            </a:r>
            <a:r>
              <a:rPr lang="en-US" sz="3400" b="1" u="sng" dirty="0">
                <a:solidFill>
                  <a:srgbClr val="FFFFCC"/>
                </a:solidFill>
                <a:latin typeface="Calibri" panose="020F0502020204030204" pitchFamily="34" charset="0"/>
                <a:cs typeface="Calibri" panose="020F0502020204030204" pitchFamily="34" charset="0"/>
              </a:rPr>
              <a:t>and now it is already in the world</a:t>
            </a:r>
            <a:r>
              <a:rPr lang="en-US" sz="3400" dirty="0">
                <a:latin typeface="Calibri" panose="020F0502020204030204" pitchFamily="34" charset="0"/>
                <a:cs typeface="Calibri" panose="020F0502020204030204" pitchFamily="34" charset="0"/>
              </a:rPr>
              <a:t>.”</a:t>
            </a:r>
          </a:p>
        </p:txBody>
      </p:sp>
      <p:pic>
        <p:nvPicPr>
          <p:cNvPr id="5" name="Picture 8">
            <a:extLst>
              <a:ext uri="{FF2B5EF4-FFF2-40B4-BE49-F238E27FC236}">
                <a16:creationId xmlns:a16="http://schemas.microsoft.com/office/drawing/2014/main" id="{EDBB1F8B-257A-403D-98DA-F1A47E5B76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2855" y="3048000"/>
            <a:ext cx="257829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073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2 Thessalonians 2:7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“For the mystery of lawlessness </a:t>
            </a:r>
            <a:r>
              <a:rPr lang="en-US" sz="3600" b="1" u="sng" dirty="0">
                <a:solidFill>
                  <a:srgbClr val="FFFFCC"/>
                </a:solidFill>
                <a:latin typeface="Calibri" panose="020F0502020204030204" pitchFamily="34" charset="0"/>
                <a:cs typeface="Calibri" panose="020F0502020204030204" pitchFamily="34" charset="0"/>
              </a:rPr>
              <a:t>is already at work</a:t>
            </a:r>
            <a:r>
              <a:rPr lang="en-US" sz="3600" dirty="0">
                <a:latin typeface="Calibri" panose="020F0502020204030204" pitchFamily="34" charset="0"/>
                <a:cs typeface="Calibri" panose="020F0502020204030204" pitchFamily="34" charset="0"/>
              </a:rPr>
              <a:t>; only he who now restrains </a:t>
            </a:r>
            <a:r>
              <a:rPr lang="en-US" sz="3600" i="1" dirty="0">
                <a:latin typeface="Calibri" panose="020F0502020204030204" pitchFamily="34" charset="0"/>
                <a:cs typeface="Calibri" panose="020F0502020204030204" pitchFamily="34" charset="0"/>
              </a:rPr>
              <a:t>will do so</a:t>
            </a:r>
            <a:r>
              <a:rPr lang="en-US" sz="3600" dirty="0">
                <a:latin typeface="Calibri" panose="020F0502020204030204" pitchFamily="34" charset="0"/>
                <a:cs typeface="Calibri" panose="020F0502020204030204" pitchFamily="34" charset="0"/>
              </a:rPr>
              <a:t> until he is taken out of the way.”</a:t>
            </a:r>
          </a:p>
        </p:txBody>
      </p:sp>
      <p:pic>
        <p:nvPicPr>
          <p:cNvPr id="5" name="Picture 8">
            <a:extLst>
              <a:ext uri="{FF2B5EF4-FFF2-40B4-BE49-F238E27FC236}">
                <a16:creationId xmlns:a16="http://schemas.microsoft.com/office/drawing/2014/main" id="{7D364B6B-7095-4051-9DAB-EB8132FE7B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2855" y="3048000"/>
            <a:ext cx="257829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01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26F095-0386-4040-A84F-029221864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521" y="228600"/>
            <a:ext cx="852895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63C54B-BC36-4E2B-B787-B896532F9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514600"/>
            <a:ext cx="1104138" cy="1828800"/>
          </a:xfrm>
          <a:prstGeom prst="rect">
            <a:avLst/>
          </a:prstGeom>
        </p:spPr>
      </p:pic>
    </p:spTree>
    <p:extLst>
      <p:ext uri="{BB962C8B-B14F-4D97-AF65-F5344CB8AC3E}">
        <p14:creationId xmlns:p14="http://schemas.microsoft.com/office/powerpoint/2010/main" val="744816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03796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11070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10083</TotalTime>
  <Words>3003</Words>
  <Application>Microsoft Office PowerPoint</Application>
  <PresentationFormat>On-screen Show (4:3)</PresentationFormat>
  <Paragraphs>223</Paragraphs>
  <Slides>62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62</vt:i4>
      </vt:variant>
    </vt:vector>
  </HeadingPairs>
  <TitlesOfParts>
    <vt:vector size="67" baseType="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Restrainer Must First be Removed</vt:lpstr>
      <vt:lpstr>Restrainer Must First be Removed</vt:lpstr>
      <vt:lpstr>PowerPoint Presentation</vt:lpstr>
      <vt:lpstr>PowerPoint Presentation</vt:lpstr>
      <vt:lpstr>PowerPoint Presentation</vt:lpstr>
      <vt:lpstr>Restrainer Must First be Removed</vt:lpstr>
      <vt:lpstr>Restrainer? (2:6-7)</vt:lpstr>
      <vt:lpstr>Restrainer? (2:6-7)</vt:lpstr>
      <vt:lpstr>Restrainer? (2:6-7)</vt:lpstr>
      <vt:lpstr>PowerPoint Presentation</vt:lpstr>
      <vt:lpstr>PowerPoint Presentation</vt:lpstr>
      <vt:lpstr>Restrainer? (2:6-7)</vt:lpstr>
      <vt:lpstr>PowerPoint Presentation</vt:lpstr>
      <vt:lpstr>PowerPoint Presentation</vt:lpstr>
      <vt:lpstr>PowerPoint Presentation</vt:lpstr>
      <vt:lpstr>PowerPoint Presentation</vt:lpstr>
      <vt:lpstr>PowerPoint Presentation</vt:lpstr>
      <vt:lpstr>Restrainer? (2:6-7)</vt:lpstr>
      <vt:lpstr>PowerPoint Presentation</vt:lpstr>
      <vt:lpstr>PowerPoint Presentation</vt:lpstr>
      <vt:lpstr>PowerPoint Presentation</vt:lpstr>
      <vt:lpstr>Restrainer? (2:6-7)</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PowerPoint Presentation</vt:lpstr>
      <vt:lpstr>PowerPoint Presentation</vt:lpstr>
      <vt:lpstr>Late Date (A.D. 95) Irenaeus Against Heresies 5.30.3 </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THE-RAPTURE-009-When-is-the-Rapture</dc:title>
  <dc:subject>THE RAPTURE</dc:subject>
  <dc:creator>A. Woods</dc:creator>
  <dc:description>Modified by Jim McGowan</dc:description>
  <cp:lastModifiedBy>Jim McGowan</cp:lastModifiedBy>
  <cp:revision>1188</cp:revision>
  <cp:lastPrinted>2020-06-04T13:45:50Z</cp:lastPrinted>
  <dcterms:created xsi:type="dcterms:W3CDTF">2009-03-17T12:21:13Z</dcterms:created>
  <dcterms:modified xsi:type="dcterms:W3CDTF">2020-06-05T04:32:44Z</dcterms:modified>
</cp:coreProperties>
</file>