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38"/>
  </p:notesMasterIdLst>
  <p:handoutMasterIdLst>
    <p:handoutMasterId r:id="rId39"/>
  </p:handoutMasterIdLst>
  <p:sldIdLst>
    <p:sldId id="256" r:id="rId3"/>
    <p:sldId id="6309" r:id="rId4"/>
    <p:sldId id="4760" r:id="rId5"/>
    <p:sldId id="1166" r:id="rId6"/>
    <p:sldId id="1224" r:id="rId7"/>
    <p:sldId id="4880" r:id="rId8"/>
    <p:sldId id="4881" r:id="rId9"/>
    <p:sldId id="6466" r:id="rId10"/>
    <p:sldId id="1100" r:id="rId11"/>
    <p:sldId id="6468" r:id="rId12"/>
    <p:sldId id="6469" r:id="rId13"/>
    <p:sldId id="1125" r:id="rId14"/>
    <p:sldId id="322" r:id="rId15"/>
    <p:sldId id="1126" r:id="rId16"/>
    <p:sldId id="1101" r:id="rId17"/>
    <p:sldId id="6467" r:id="rId18"/>
    <p:sldId id="1102" r:id="rId19"/>
    <p:sldId id="4895" r:id="rId20"/>
    <p:sldId id="1128" r:id="rId21"/>
    <p:sldId id="6296" r:id="rId22"/>
    <p:sldId id="6314" r:id="rId23"/>
    <p:sldId id="4858" r:id="rId24"/>
    <p:sldId id="1215" r:id="rId25"/>
    <p:sldId id="6315" r:id="rId26"/>
    <p:sldId id="4896" r:id="rId27"/>
    <p:sldId id="4897" r:id="rId28"/>
    <p:sldId id="4645" r:id="rId29"/>
    <p:sldId id="4898" r:id="rId30"/>
    <p:sldId id="5613" r:id="rId31"/>
    <p:sldId id="1107" r:id="rId32"/>
    <p:sldId id="1216" r:id="rId33"/>
    <p:sldId id="4917" r:id="rId34"/>
    <p:sldId id="4918" r:id="rId35"/>
    <p:sldId id="1133" r:id="rId36"/>
    <p:sldId id="6470"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66FF99"/>
    <a:srgbClr val="0000CC"/>
    <a:srgbClr val="000066"/>
    <a:srgbClr val="FFFF00"/>
    <a:srgbClr val="0000FF"/>
    <a:srgbClr val="DDDDDD"/>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varScale="1">
        <p:scale>
          <a:sx n="109" d="100"/>
          <a:sy n="109" d="100"/>
        </p:scale>
        <p:origin x="13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3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008</a:t>
            </a:r>
          </a:p>
          <a:p>
            <a:pPr>
              <a:defRPr/>
            </a:pPr>
            <a:r>
              <a:rPr lang="en-US" dirty="0"/>
              <a:t>05-24-2020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5/23/2020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06625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5/23/2020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9" r:id="rId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8</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90500" y="1600201"/>
            <a:ext cx="8763000" cy="2778125"/>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818" y="4267200"/>
            <a:ext cx="4668365" cy="2286000"/>
          </a:xfrm>
          <a:prstGeom prst="rect">
            <a:avLst/>
          </a:prstGeom>
        </p:spPr>
      </p:pic>
    </p:spTree>
    <p:extLst>
      <p:ext uri="{BB962C8B-B14F-4D97-AF65-F5344CB8AC3E}">
        <p14:creationId xmlns:p14="http://schemas.microsoft.com/office/powerpoint/2010/main" val="289355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90500" y="1600201"/>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818" y="4267200"/>
            <a:ext cx="4668365" cy="2286000"/>
          </a:xfrm>
          <a:prstGeom prst="rect">
            <a:avLst/>
          </a:prstGeom>
        </p:spPr>
      </p:pic>
    </p:spTree>
    <p:extLst>
      <p:ext uri="{BB962C8B-B14F-4D97-AF65-F5344CB8AC3E}">
        <p14:creationId xmlns:p14="http://schemas.microsoft.com/office/powerpoint/2010/main" val="167674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Role in Redemption (Rev 5)</a:t>
            </a:r>
          </a:p>
        </p:txBody>
      </p:sp>
      <p:sp>
        <p:nvSpPr>
          <p:cNvPr id="56323" name="Rectangle 3"/>
          <p:cNvSpPr>
            <a:spLocks noGrp="1" noChangeArrowheads="1"/>
          </p:cNvSpPr>
          <p:nvPr>
            <p:ph idx="1"/>
          </p:nvPr>
        </p:nvSpPr>
        <p:spPr>
          <a:xfrm>
            <a:off x="526653" y="1600201"/>
            <a:ext cx="8090694" cy="39623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sealed scroll (5:1)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weeps (5:2-4)</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is qualified to open the scroll (5:5-6)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takes the scroll (5:7)</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praised by various entities (5:8-14)</a:t>
            </a:r>
          </a:p>
        </p:txBody>
      </p:sp>
      <p:pic>
        <p:nvPicPr>
          <p:cNvPr id="6042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4250" y="1371600"/>
            <a:ext cx="1200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1257300" y="1600202"/>
            <a:ext cx="6629400" cy="4906963"/>
          </a:xfrm>
        </p:spPr>
        <p:txBody>
          <a:bodyPr/>
          <a:lstStyle/>
          <a:p>
            <a:pPr marL="742950" indent="-7429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 – Advent of antichrist</a:t>
            </a:r>
          </a:p>
          <a:p>
            <a:pPr marL="742950" indent="-7429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6:3-4 – War</a:t>
            </a:r>
          </a:p>
          <a:p>
            <a:pPr marL="742950" indent="-7429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6:5-6 – Famine</a:t>
            </a:r>
          </a:p>
          <a:p>
            <a:pPr marL="742950" indent="-7429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6:7-8 – Death</a:t>
            </a:r>
          </a:p>
          <a:p>
            <a:pPr marL="742950" indent="-7429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6:9-11 – Martyrdoms</a:t>
            </a:r>
          </a:p>
          <a:p>
            <a:pPr marL="742950" indent="-7429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95A955A-F2CC-4F25-9947-C8EF722E23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4250" y="1371600"/>
            <a:ext cx="1200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409700" y="227012"/>
            <a:ext cx="6324600" cy="1144588"/>
          </a:xfrm>
        </p:spPr>
        <p:txBody>
          <a:bodyPr/>
          <a:lstStyle/>
          <a:p>
            <a:pPr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0" y="1582738"/>
            <a:ext cx="9144000" cy="5105400"/>
          </a:xfrm>
        </p:spPr>
        <p:txBody>
          <a:bodyPr/>
          <a:lstStyle/>
          <a:p>
            <a:pPr marL="0" indent="0" algn="just">
              <a:buNone/>
              <a:defRPr/>
            </a:pP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sz="2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The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1" y="74612"/>
            <a:ext cx="785293"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2:8-9</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to those who are selfishly ambitious and do not obey the truth, but obey unrighteousness,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indignation.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thlipsis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distress for every soul of man who does evil, of the Jew first and also of the Greek.”</a:t>
            </a:r>
          </a:p>
        </p:txBody>
      </p:sp>
    </p:spTree>
    <p:extLst>
      <p:ext uri="{BB962C8B-B14F-4D97-AF65-F5344CB8AC3E}">
        <p14:creationId xmlns:p14="http://schemas.microsoft.com/office/powerpoint/2010/main" val="172577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Pretribulationism is not Escapism</a:t>
            </a:r>
          </a:p>
        </p:txBody>
      </p:sp>
      <p:sp>
        <p:nvSpPr>
          <p:cNvPr id="24579" name="Rectangle 3"/>
          <p:cNvSpPr>
            <a:spLocks noGrp="1" noChangeArrowheads="1"/>
          </p:cNvSpPr>
          <p:nvPr>
            <p:ph idx="1"/>
          </p:nvPr>
        </p:nvSpPr>
        <p:spPr>
          <a:xfrm>
            <a:off x="1645047" y="1371600"/>
            <a:ext cx="5853906"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Trials (John 16:33)</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Man’s wrath (2 Tim 3:12)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Satan’s wrath (Eph 6:11-12)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World’s wrath (John 15:18-19)</a:t>
            </a:r>
          </a:p>
        </p:txBody>
      </p:sp>
      <p:pic>
        <p:nvPicPr>
          <p:cNvPr id="3" name="Picture 2">
            <a:extLst>
              <a:ext uri="{FF2B5EF4-FFF2-40B4-BE49-F238E27FC236}">
                <a16:creationId xmlns:a16="http://schemas.microsoft.com/office/drawing/2014/main" id="{ECE47CF4-9503-4283-BB31-E930D9C82C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2648" y="5105400"/>
            <a:ext cx="4078704" cy="1371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37836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47700" y="228600"/>
            <a:ext cx="7848600" cy="1143000"/>
          </a:xfrm>
        </p:spPr>
        <p:txBody>
          <a:bodyPr/>
          <a:lstStyle/>
          <a:p>
            <a:pPr marL="342900" indent="-342900" algn="ctr" eaLnBrk="1" hangingPunct="1">
              <a:spcBef>
                <a:spcPct val="20000"/>
              </a:spcBef>
              <a:buClr>
                <a:schemeClr val="tx2"/>
              </a:buClr>
              <a:buSzPct val="75000"/>
              <a:buFont typeface="Wingdings" panose="05000000000000000000" pitchFamily="2" charset="2"/>
              <a:defRPr/>
            </a:pP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Imminent </a:t>
            </a:r>
            <a:br>
              <a:rPr lang="en-US" altLang="en-US" sz="40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 Cor 15:51; 1 Thess 4:15)</a:t>
            </a:r>
            <a:endParaRPr lang="en-US" altLang="en-US" sz="3600" dirty="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p:txBody>
      </p:sp>
      <p:sp>
        <p:nvSpPr>
          <p:cNvPr id="16387" name="Rectangle 3"/>
          <p:cNvSpPr>
            <a:spLocks noGrp="1" noChangeArrowheads="1"/>
          </p:cNvSpPr>
          <p:nvPr>
            <p:ph idx="1"/>
          </p:nvPr>
        </p:nvSpPr>
        <p:spPr>
          <a:xfrm>
            <a:off x="495300" y="1600200"/>
            <a:ext cx="8153400" cy="4114800"/>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We are to be looking for Jesus Christ; </a:t>
            </a:r>
            <a:r>
              <a:rPr lang="en-US" b="1" i="1" u="sng" dirty="0">
                <a:solidFill>
                  <a:srgbClr val="FFFFCC"/>
                </a:solidFill>
                <a:latin typeface="Calibri" panose="020F0502020204030204" pitchFamily="34" charset="0"/>
                <a:cs typeface="Calibri" panose="020F0502020204030204" pitchFamily="34" charset="0"/>
              </a:rPr>
              <a:t>not the Antichrist!</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Motivator (Holiness, Evangelism)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who are alive and remain until the coming of the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precede those who . . .</a:t>
            </a:r>
          </a:p>
        </p:txBody>
      </p:sp>
    </p:spTree>
    <p:extLst>
      <p:ext uri="{BB962C8B-B14F-4D97-AF65-F5344CB8AC3E}">
        <p14:creationId xmlns:p14="http://schemas.microsoft.com/office/powerpoint/2010/main" val="164405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0"/>
            <a:ext cx="9144000" cy="19697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15:51</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tell you a mystery;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all sleep,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all be changed.”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6"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380515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816A4-72A6-438C-BEE8-E282B7643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5021888"/>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400" dirty="0">
                <a:effectLst>
                  <a:outerShdw blurRad="38100" dist="38100" dir="2700000" algn="tl">
                    <a:srgbClr val="000000">
                      <a:alpha val="43137"/>
                    </a:srgbClr>
                  </a:outerShdw>
                </a:effectLst>
                <a:latin typeface="Calibri" panose="020F0502020204030204" pitchFamily="34" charset="0"/>
              </a:rPr>
              <a:t>,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41876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117550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st the Antichrist | Baker Publishing Group">
            <a:extLst>
              <a:ext uri="{FF2B5EF4-FFF2-40B4-BE49-F238E27FC236}">
                <a16:creationId xmlns:a16="http://schemas.microsoft.com/office/drawing/2014/main" id="{026EC2CB-388E-4773-9C24-760389102A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6085" y="1600200"/>
            <a:ext cx="3211830" cy="502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656E17-C887-4A6A-9C02-56C19B497F14}"/>
              </a:ext>
            </a:extLst>
          </p:cNvPr>
          <p:cNvSpPr txBox="1"/>
          <p:nvPr/>
        </p:nvSpPr>
        <p:spPr>
          <a:xfrm>
            <a:off x="2133600" y="228600"/>
            <a:ext cx="4876800" cy="1277273"/>
          </a:xfrm>
          <a:prstGeom prst="rect">
            <a:avLst/>
          </a:prstGeom>
          <a:noFill/>
        </p:spPr>
        <p:txBody>
          <a:bodyPr wrap="square" rtlCol="0">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Gundry</a:t>
            </a:r>
          </a:p>
          <a:p>
            <a:pPr algn="ctr"/>
            <a:r>
              <a:rPr lang="en-US" sz="1800" i="1" dirty="0">
                <a:latin typeface="Calibri" panose="020F0502020204030204" pitchFamily="34" charset="0"/>
                <a:cs typeface="Calibri" panose="020F0502020204030204" pitchFamily="34" charset="0"/>
              </a:rPr>
              <a:t>First the Antichrist: Why Christ Won't Come before the Antichrist Does </a:t>
            </a:r>
            <a:r>
              <a:rPr lang="en-US" sz="1800" dirty="0">
                <a:latin typeface="Calibri" panose="020F0502020204030204" pitchFamily="34" charset="0"/>
                <a:cs typeface="Calibri" panose="020F0502020204030204" pitchFamily="34" charset="0"/>
              </a:rPr>
              <a:t>(Grand Rapids: Baker, 1997).</a:t>
            </a:r>
          </a:p>
        </p:txBody>
      </p:sp>
    </p:spTree>
    <p:extLst>
      <p:ext uri="{BB962C8B-B14F-4D97-AF65-F5344CB8AC3E}">
        <p14:creationId xmlns:p14="http://schemas.microsoft.com/office/powerpoint/2010/main" val="200629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25512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816A4-72A6-438C-BEE8-E282B7643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5021888"/>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400" dirty="0">
                <a:effectLst>
                  <a:outerShdw blurRad="38100" dist="38100" dir="2700000" algn="tl">
                    <a:srgbClr val="000000">
                      <a:alpha val="43137"/>
                    </a:srgbClr>
                  </a:outerShdw>
                </a:effectLst>
                <a:latin typeface="Calibri" panose="020F0502020204030204" pitchFamily="34" charset="0"/>
              </a:rPr>
              <a:t>;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400" i="1" dirty="0">
                <a:effectLst>
                  <a:outerShdw blurRad="38100" dist="38100" dir="2700000" algn="tl">
                    <a:srgbClr val="000000">
                      <a:alpha val="43137"/>
                    </a:srgbClr>
                  </a:outerShdw>
                </a:effectLst>
                <a:latin typeface="Calibri" panose="020F0502020204030204" pitchFamily="34" charset="0"/>
              </a:rPr>
              <a:t>there</a:t>
            </a:r>
            <a:r>
              <a:rPr lang="en-US" sz="3400" dirty="0">
                <a:effectLst>
                  <a:outerShdw blurRad="38100" dist="38100" dir="2700000" algn="tl">
                    <a:srgbClr val="000000">
                      <a:alpha val="43137"/>
                    </a:srgbClr>
                  </a:outerShdw>
                </a:effectLst>
                <a:latin typeface="Calibri" panose="020F0502020204030204" pitchFamily="34" charset="0"/>
              </a:rPr>
              <a:t> you may be also.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9314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 . .</a:t>
            </a:r>
          </a:p>
        </p:txBody>
      </p:sp>
    </p:spTree>
    <p:extLst>
      <p:ext uri="{BB962C8B-B14F-4D97-AF65-F5344CB8AC3E}">
        <p14:creationId xmlns:p14="http://schemas.microsoft.com/office/powerpoint/2010/main" val="247447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caught up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462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57200" y="0"/>
            <a:ext cx="82296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29</a:t>
            </a:fld>
            <a:endParaRPr lang="en-US" altLang="en-US" sz="1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813"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505200" y="228600"/>
            <a:ext cx="2133600" cy="914400"/>
          </a:xfrm>
        </p:spPr>
        <p:txBody>
          <a:bodyPr/>
          <a:lstStyle/>
          <a:p>
            <a:pPr algn="ctr" eaLnBrk="1" hangingPunct="1"/>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Comfort</a:t>
            </a:r>
          </a:p>
        </p:txBody>
      </p:sp>
      <p:pic>
        <p:nvPicPr>
          <p:cNvPr id="68611" name="Picture 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52400" y="1600200"/>
            <a:ext cx="2482142" cy="3657600"/>
          </a:xfrm>
        </p:spPr>
      </p:pic>
      <p:sp>
        <p:nvSpPr>
          <p:cNvPr id="27651" name="Rectangle 3"/>
          <p:cNvSpPr>
            <a:spLocks noGrp="1" noChangeArrowheads="1"/>
          </p:cNvSpPr>
          <p:nvPr>
            <p:ph type="body" sz="half" idx="2"/>
          </p:nvPr>
        </p:nvSpPr>
        <p:spPr>
          <a:xfrm>
            <a:off x="2667000" y="2237582"/>
            <a:ext cx="6330070" cy="2382837"/>
          </a:xfrm>
        </p:spPr>
        <p:txBody>
          <a:bodyPr/>
          <a:lstStyle/>
          <a:p>
            <a:pPr marL="457200" indent="-457200" algn="just" eaLnBrk="1" hangingPunct="1">
              <a:spcBef>
                <a:spcPts val="0"/>
              </a:spcBef>
              <a:spcAft>
                <a:spcPts val="2400"/>
              </a:spcAft>
              <a:defRPr/>
            </a:pPr>
            <a:r>
              <a:rPr lang="en-US" dirty="0">
                <a:latin typeface="Calibri" panose="020F0502020204030204" pitchFamily="34" charset="0"/>
                <a:cs typeface="Calibri" panose="020F0502020204030204" pitchFamily="34" charset="0"/>
              </a:rPr>
              <a:t>John 14:1; 1 Thess 4:18; Titus 2:13</a:t>
            </a:r>
          </a:p>
          <a:p>
            <a:pPr marL="457200" indent="-457200" algn="just" eaLnBrk="1" hangingPunct="1">
              <a:spcBef>
                <a:spcPts val="0"/>
              </a:spcBef>
              <a:spcAft>
                <a:spcPts val="2400"/>
              </a:spcAft>
              <a:defRPr/>
            </a:pPr>
            <a:r>
              <a:rPr lang="en-US" dirty="0">
                <a:latin typeface="Calibri" panose="020F0502020204030204" pitchFamily="34" charset="0"/>
                <a:cs typeface="Calibri" panose="020F0502020204030204" pitchFamily="34" charset="0"/>
              </a:rPr>
              <a:t>Other rapture views are not comforting since they place the church into divine wrath</a:t>
            </a:r>
          </a:p>
        </p:txBody>
      </p:sp>
    </p:spTree>
    <p:extLst>
      <p:ext uri="{BB962C8B-B14F-4D97-AF65-F5344CB8AC3E}">
        <p14:creationId xmlns:p14="http://schemas.microsoft.com/office/powerpoint/2010/main" val="109725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899355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438400" y="1817807"/>
            <a:ext cx="6553200" cy="4506793"/>
          </a:xfrm>
        </p:spPr>
        <p:txBody>
          <a:body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may come today, Glad day! Glad day! And I would see my friend; Dangers and troubles would end If Jesus should come today. Glad day! Glad day! Is it the crowning day? I’ll live for today, nor anxious be, Jesus, my Lord, I soon shall see; Glad day! Glad day! Is it the crowning day?”</a:t>
            </a:r>
          </a:p>
        </p:txBody>
      </p:sp>
      <p:sp>
        <p:nvSpPr>
          <p:cNvPr id="5" name="Rectangle 4">
            <a:extLst>
              <a:ext uri="{FF2B5EF4-FFF2-40B4-BE49-F238E27FC236}">
                <a16:creationId xmlns:a16="http://schemas.microsoft.com/office/drawing/2014/main" id="{68FF095D-9B4D-4647-B502-D538C61172F0}"/>
              </a:ext>
            </a:extLst>
          </p:cNvPr>
          <p:cNvSpPr/>
          <p:nvPr/>
        </p:nvSpPr>
        <p:spPr>
          <a:xfrm>
            <a:off x="1790700" y="228601"/>
            <a:ext cx="59817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Donald Grey Barnhouse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Cited in Mark Hitchcock, “An Overview of Pretribulational arguments,” online: www.pre-trib.org, accessed 27 August 2013, 29-30.</a:t>
            </a:r>
          </a:p>
        </p:txBody>
      </p:sp>
      <p:pic>
        <p:nvPicPr>
          <p:cNvPr id="6" name="Picture 2" descr="Donald Barnhouse - Wikipedia">
            <a:extLst>
              <a:ext uri="{FF2B5EF4-FFF2-40B4-BE49-F238E27FC236}">
                <a16:creationId xmlns:a16="http://schemas.microsoft.com/office/drawing/2014/main" id="{7E10CC1A-3202-4EAE-8AC3-76034A6A880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2236575"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2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438400" y="1800558"/>
            <a:ext cx="6553200" cy="4828841"/>
          </a:xfrm>
        </p:spPr>
        <p:txBody>
          <a:body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way of parody, Dr. Barnhouse also pointed out that if the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advocates sang this song, it would instead have to say: “Jesus can’t come today, Sad day! Sad day! And I won't see my friend; Dangers and troubles won’t end Because Jesus can’t come today. Sad day! Sad day! Today is not the crowning day? I won’t live for today, and anxious I’ll be, The Beast and the False Prophet I soon shall see, Sad day! Sad day! Today is not the crowning day?”</a:t>
            </a:r>
          </a:p>
        </p:txBody>
      </p:sp>
      <p:sp>
        <p:nvSpPr>
          <p:cNvPr id="5" name="Rectangle 4">
            <a:extLst>
              <a:ext uri="{FF2B5EF4-FFF2-40B4-BE49-F238E27FC236}">
                <a16:creationId xmlns:a16="http://schemas.microsoft.com/office/drawing/2014/main" id="{68FF095D-9B4D-4647-B502-D538C61172F0}"/>
              </a:ext>
            </a:extLst>
          </p:cNvPr>
          <p:cNvSpPr/>
          <p:nvPr/>
        </p:nvSpPr>
        <p:spPr>
          <a:xfrm>
            <a:off x="1790700" y="228601"/>
            <a:ext cx="59817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Donald Grey Barnhouse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Cited in Mark Hitchcock, “An Overview of Pretribulational arguments,” online: www.pre-trib.org, accessed 27 August 2013, 29-30.</a:t>
            </a:r>
          </a:p>
        </p:txBody>
      </p:sp>
      <p:pic>
        <p:nvPicPr>
          <p:cNvPr id="6" name="Picture 2" descr="Donald Barnhouse - Wikipedia">
            <a:extLst>
              <a:ext uri="{FF2B5EF4-FFF2-40B4-BE49-F238E27FC236}">
                <a16:creationId xmlns:a16="http://schemas.microsoft.com/office/drawing/2014/main" id="{794C148C-9A50-4B49-9014-66720B699A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2236575"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29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0379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13113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9761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98453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241445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90500" y="1600201"/>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818" y="4267200"/>
            <a:ext cx="4668365" cy="2286000"/>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9538</TotalTime>
  <Words>2215</Words>
  <Application>Microsoft Office PowerPoint</Application>
  <PresentationFormat>On-screen Show (4:3)</PresentationFormat>
  <Paragraphs>142</Paragraphs>
  <Slides>35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Calibri</vt:lpstr>
      <vt:lpstr>Times New Roman</vt:lpstr>
      <vt:lpstr>Wingdings</vt:lpstr>
      <vt:lpstr>Azure</vt:lpstr>
      <vt:lpstr>13_Azure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When is the Rapture?  7 Arguments Favoring the Pre-Tribulation View</vt:lpstr>
      <vt:lpstr>When is the Rapture?  7 Arguments Favoring the Pre-Tribulation View</vt:lpstr>
      <vt:lpstr>When is the Rapture?  7 Arguments Favoring the Pre-Tribulation View</vt:lpstr>
      <vt:lpstr>Promised Exemption from Divine Wrath</vt:lpstr>
      <vt:lpstr>Promised Exemption from Divine Wrath</vt:lpstr>
      <vt:lpstr>Promised Exemption from Divine Wrath</vt:lpstr>
      <vt:lpstr>God’s Role in Redemption (Rev 5)</vt:lpstr>
      <vt:lpstr>PowerPoint Presentation</vt:lpstr>
      <vt:lpstr>1st Six Seals (Revelation 6)</vt:lpstr>
      <vt:lpstr>Rev. 6:16-17 Robert L. Thomas, Revelation 1–7: An Exegetical Commentary, ed. Kenneth Barker (Chicago: Moody, 1992), 457-58. </vt:lpstr>
      <vt:lpstr>PowerPoint Presentation</vt:lpstr>
      <vt:lpstr>Pretribulationism is not Escapism</vt:lpstr>
      <vt:lpstr>When is the Rapture?  7 Arguments Favoring the Pre-Tribulation View</vt:lpstr>
      <vt:lpstr>Imminent  (1 Cor 15:51; 1 Thess 4:15)</vt:lpstr>
      <vt:lpstr>PowerPoint Presentation</vt:lpstr>
      <vt:lpstr>PowerPoint Presentation</vt:lpstr>
      <vt:lpstr>PowerPoint Presentation</vt:lpstr>
      <vt:lpstr>PowerPoint Presentation</vt:lpstr>
      <vt:lpstr>PowerPoint Presentation</vt:lpstr>
      <vt:lpstr>When is the Rapture?  7 Arguments Favoring the Pre-Tribulation View</vt:lpstr>
      <vt:lpstr>PowerPoint Presentation</vt:lpstr>
      <vt:lpstr>PowerPoint Presentation</vt:lpstr>
      <vt:lpstr>PowerPoint Presentation</vt:lpstr>
      <vt:lpstr>PowerPoint Presentation</vt:lpstr>
      <vt:lpstr>Comfort</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008 - 10 Truths About the Rapture</dc:title>
  <dc:subject>THE RAPTURE</dc:subject>
  <dc:creator>A. Woods</dc:creator>
  <dc:description>Modified by Jim McGowan</dc:description>
  <cp:lastModifiedBy>Jim McGowan</cp:lastModifiedBy>
  <cp:revision>1124</cp:revision>
  <cp:lastPrinted>2020-05-17T02:28:50Z</cp:lastPrinted>
  <dcterms:created xsi:type="dcterms:W3CDTF">2009-03-17T12:21:13Z</dcterms:created>
  <dcterms:modified xsi:type="dcterms:W3CDTF">2020-05-24T00:27:08Z</dcterms:modified>
</cp:coreProperties>
</file>